
<file path=[Content_Types].xml><?xml version="1.0" encoding="utf-8"?>
<Types xmlns="http://schemas.openxmlformats.org/package/2006/content-types">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6"/>
  </p:notesMasterIdLst>
  <p:sldIdLst>
    <p:sldId id="2456" r:id="rId2"/>
    <p:sldId id="2457" r:id="rId3"/>
    <p:sldId id="2458" r:id="rId4"/>
    <p:sldId id="2459" r:id="rId5"/>
    <p:sldId id="2545" r:id="rId6"/>
    <p:sldId id="2461" r:id="rId7"/>
    <p:sldId id="2462" r:id="rId8"/>
    <p:sldId id="2546" r:id="rId9"/>
    <p:sldId id="2557" r:id="rId10"/>
    <p:sldId id="2464" r:id="rId11"/>
    <p:sldId id="2516" r:id="rId12"/>
    <p:sldId id="2517" r:id="rId13"/>
    <p:sldId id="2469" r:id="rId14"/>
    <p:sldId id="2470" r:id="rId15"/>
    <p:sldId id="2471" r:id="rId16"/>
    <p:sldId id="2547" r:id="rId17"/>
    <p:sldId id="2473" r:id="rId18"/>
    <p:sldId id="2474" r:id="rId19"/>
    <p:sldId id="2580" r:id="rId20"/>
    <p:sldId id="2574" r:id="rId21"/>
    <p:sldId id="2575" r:id="rId22"/>
    <p:sldId id="2576" r:id="rId23"/>
    <p:sldId id="2577" r:id="rId24"/>
    <p:sldId id="2578" r:id="rId25"/>
    <p:sldId id="2582" r:id="rId26"/>
    <p:sldId id="2594" r:id="rId27"/>
    <p:sldId id="2591" r:id="rId28"/>
    <p:sldId id="2558" r:id="rId29"/>
    <p:sldId id="2530" r:id="rId30"/>
    <p:sldId id="2531" r:id="rId31"/>
    <p:sldId id="2590" r:id="rId32"/>
    <p:sldId id="2561" r:id="rId33"/>
    <p:sldId id="2567" r:id="rId34"/>
    <p:sldId id="409" r:id="rId35"/>
    <p:sldId id="306" r:id="rId36"/>
    <p:sldId id="2559" r:id="rId37"/>
    <p:sldId id="308" r:id="rId38"/>
    <p:sldId id="2491" r:id="rId39"/>
    <p:sldId id="2492" r:id="rId40"/>
    <p:sldId id="2583" r:id="rId41"/>
    <p:sldId id="2589" r:id="rId42"/>
    <p:sldId id="2551" r:id="rId43"/>
    <p:sldId id="2552" r:id="rId44"/>
    <p:sldId id="2532" r:id="rId45"/>
    <p:sldId id="2533" r:id="rId46"/>
    <p:sldId id="2534" r:id="rId47"/>
    <p:sldId id="321" r:id="rId48"/>
    <p:sldId id="2592" r:id="rId49"/>
    <p:sldId id="2584" r:id="rId50"/>
    <p:sldId id="2585" r:id="rId51"/>
    <p:sldId id="2593" r:id="rId52"/>
    <p:sldId id="2555" r:id="rId53"/>
    <p:sldId id="2586" r:id="rId54"/>
    <p:sldId id="2587" r:id="rId55"/>
    <p:sldId id="2512" r:id="rId56"/>
    <p:sldId id="2513" r:id="rId57"/>
    <p:sldId id="2550" r:id="rId58"/>
    <p:sldId id="330" r:id="rId59"/>
    <p:sldId id="331" r:id="rId60"/>
    <p:sldId id="332" r:id="rId61"/>
    <p:sldId id="2481" r:id="rId62"/>
    <p:sldId id="2482" r:id="rId63"/>
    <p:sldId id="2483" r:id="rId64"/>
    <p:sldId id="2484" r:id="rId65"/>
    <p:sldId id="339" r:id="rId66"/>
    <p:sldId id="340" r:id="rId67"/>
    <p:sldId id="2503" r:id="rId68"/>
    <p:sldId id="2485" r:id="rId69"/>
    <p:sldId id="2486" r:id="rId70"/>
    <p:sldId id="2487" r:id="rId71"/>
    <p:sldId id="2556" r:id="rId72"/>
    <p:sldId id="347" r:id="rId73"/>
    <p:sldId id="2504" r:id="rId74"/>
    <p:sldId id="351" r:id="rId75"/>
    <p:sldId id="2570" r:id="rId76"/>
    <p:sldId id="2568" r:id="rId77"/>
    <p:sldId id="2569" r:id="rId78"/>
    <p:sldId id="2501" r:id="rId79"/>
    <p:sldId id="2488" r:id="rId80"/>
    <p:sldId id="358" r:id="rId81"/>
    <p:sldId id="2554" r:id="rId82"/>
    <p:sldId id="2489" r:id="rId83"/>
    <p:sldId id="407" r:id="rId84"/>
    <p:sldId id="406" r:id="rId85"/>
    <p:sldId id="363" r:id="rId86"/>
    <p:sldId id="2455" r:id="rId87"/>
    <p:sldId id="2490" r:id="rId88"/>
    <p:sldId id="366" r:id="rId89"/>
    <p:sldId id="369" r:id="rId90"/>
    <p:sldId id="2560" r:id="rId91"/>
    <p:sldId id="374" r:id="rId92"/>
    <p:sldId id="375" r:id="rId93"/>
    <p:sldId id="376" r:id="rId94"/>
    <p:sldId id="2565" r:id="rId95"/>
    <p:sldId id="2566" r:id="rId96"/>
    <p:sldId id="2542" r:id="rId97"/>
    <p:sldId id="2541" r:id="rId98"/>
    <p:sldId id="392" r:id="rId99"/>
    <p:sldId id="2520" r:id="rId100"/>
    <p:sldId id="2452" r:id="rId101"/>
    <p:sldId id="2453" r:id="rId102"/>
    <p:sldId id="2506" r:id="rId103"/>
    <p:sldId id="381" r:id="rId104"/>
    <p:sldId id="2494" r:id="rId10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28"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47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983" autoAdjust="0"/>
    <p:restoredTop sz="94249" autoAdjust="0"/>
  </p:normalViewPr>
  <p:slideViewPr>
    <p:cSldViewPr snapToGrid="0">
      <p:cViewPr varScale="1">
        <p:scale>
          <a:sx n="61" d="100"/>
          <a:sy n="61" d="100"/>
        </p:scale>
        <p:origin x="78" y="3480"/>
      </p:cViewPr>
      <p:guideLst>
        <p:guide orient="horz" pos="4128"/>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F4617F-7C60-4CA6-80AD-D52C15D01783}" type="datetimeFigureOut">
              <a:rPr lang="en-US" smtClean="0"/>
              <a:t>2/17/2020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AAEE58-D151-4F72-81C9-26C916A73320}" type="slidenum">
              <a:rPr lang="en-US" smtClean="0"/>
              <a:t>‹#›</a:t>
            </a:fld>
            <a:endParaRPr lang="en-US"/>
          </a:p>
        </p:txBody>
      </p:sp>
    </p:spTree>
    <p:extLst>
      <p:ext uri="{BB962C8B-B14F-4D97-AF65-F5344CB8AC3E}">
        <p14:creationId xmlns:p14="http://schemas.microsoft.com/office/powerpoint/2010/main" val="4006919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09" name="Rectangle 2"/>
          <p:cNvSpPr>
            <a:spLocks noGrp="1" noRot="1" noChangeAspect="1" noChangeArrowheads="1" noTextEdit="1"/>
          </p:cNvSpPr>
          <p:nvPr>
            <p:ph type="sldImg"/>
          </p:nvPr>
        </p:nvSpPr>
        <p:spPr>
          <a:xfrm>
            <a:off x="460375" y="720725"/>
            <a:ext cx="6396038" cy="3598863"/>
          </a:xfrm>
          <a:ln/>
        </p:spPr>
      </p:sp>
      <p:sp>
        <p:nvSpPr>
          <p:cNvPr id="40141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3992" rtl="0" eaLnBrk="1" fontAlgn="auto" latinLnBrk="0" hangingPunct="1">
              <a:lnSpc>
                <a:spcPct val="100000"/>
              </a:lnSpc>
              <a:spcBef>
                <a:spcPts val="0"/>
              </a:spcBef>
              <a:spcAft>
                <a:spcPts val="0"/>
              </a:spcAft>
              <a:buClrTx/>
              <a:buSzTx/>
              <a:buFontTx/>
              <a:buNone/>
              <a:tabLst/>
              <a:defRPr/>
            </a:pPr>
            <a:endParaRPr lang="en-CA" strike="noStrike" baseline="0" dirty="0">
              <a:latin typeface="Arial" pitchFamily="34" charset="0"/>
              <a:cs typeface="ＭＳ Ｐゴシック" pitchFamily="34" charset="-128"/>
            </a:endParaRPr>
          </a:p>
        </p:txBody>
      </p:sp>
    </p:spTree>
    <p:extLst>
      <p:ext uri="{BB962C8B-B14F-4D97-AF65-F5344CB8AC3E}">
        <p14:creationId xmlns:p14="http://schemas.microsoft.com/office/powerpoint/2010/main" val="2951563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solidFill>
                <a:srgbClr val="000000"/>
              </a:solidFill>
              <a:latin typeface="Arial" panose="020B0604020202020204" pitchFamily="34" charset="0"/>
              <a:cs typeface="Arial" panose="020B0604020202020204" pitchFamily="34" charset="0"/>
            </a:endParaRPr>
          </a:p>
          <a:p>
            <a:endParaRPr lang="en-US" strike="noStrike" dirty="0"/>
          </a:p>
        </p:txBody>
      </p:sp>
    </p:spTree>
    <p:extLst>
      <p:ext uri="{BB962C8B-B14F-4D97-AF65-F5344CB8AC3E}">
        <p14:creationId xmlns:p14="http://schemas.microsoft.com/office/powerpoint/2010/main" val="108309699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strike="noStrike" baseline="0" dirty="0"/>
          </a:p>
        </p:txBody>
      </p:sp>
      <p:sp>
        <p:nvSpPr>
          <p:cNvPr id="4" name="Slide Number Placeholder 3"/>
          <p:cNvSpPr>
            <a:spLocks noGrp="1"/>
          </p:cNvSpPr>
          <p:nvPr>
            <p:ph type="sldNum" sz="quarter" idx="10"/>
          </p:nvPr>
        </p:nvSpPr>
        <p:spPr/>
        <p:txBody>
          <a:bodyPr/>
          <a:lstStyle/>
          <a:p>
            <a:pPr marL="0" marR="0" lvl="0" indent="0" algn="r" defTabSz="913584" rtl="0" eaLnBrk="1" fontAlgn="auto" latinLnBrk="0" hangingPunct="1">
              <a:lnSpc>
                <a:spcPct val="100000"/>
              </a:lnSpc>
              <a:spcBef>
                <a:spcPts val="0"/>
              </a:spcBef>
              <a:spcAft>
                <a:spcPts val="0"/>
              </a:spcAft>
              <a:buClrTx/>
              <a:buSzTx/>
              <a:buFontTx/>
              <a:buNone/>
              <a:tabLst/>
              <a:defRPr/>
            </a:pPr>
            <a:fld id="{014FD8E9-FC85-4C98-8FD6-EF16295D14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584"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169692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trike="noStrike"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819843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dirty="0"/>
          </a:p>
        </p:txBody>
      </p:sp>
    </p:spTree>
    <p:extLst>
      <p:ext uri="{BB962C8B-B14F-4D97-AF65-F5344CB8AC3E}">
        <p14:creationId xmlns:p14="http://schemas.microsoft.com/office/powerpoint/2010/main" val="52960468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trike="noStrike" baseline="0" dirty="0"/>
          </a:p>
        </p:txBody>
      </p:sp>
    </p:spTree>
    <p:extLst>
      <p:ext uri="{BB962C8B-B14F-4D97-AF65-F5344CB8AC3E}">
        <p14:creationId xmlns:p14="http://schemas.microsoft.com/office/powerpoint/2010/main" val="3450696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trike="noStrike" dirty="0"/>
          </a:p>
        </p:txBody>
      </p:sp>
    </p:spTree>
    <p:extLst>
      <p:ext uri="{BB962C8B-B14F-4D97-AF65-F5344CB8AC3E}">
        <p14:creationId xmlns:p14="http://schemas.microsoft.com/office/powerpoint/2010/main" val="505302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1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049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trike="noStrike" dirty="0"/>
          </a:p>
        </p:txBody>
      </p:sp>
    </p:spTree>
    <p:extLst>
      <p:ext uri="{BB962C8B-B14F-4D97-AF65-F5344CB8AC3E}">
        <p14:creationId xmlns:p14="http://schemas.microsoft.com/office/powerpoint/2010/main" val="21543048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trike="noStrike" dirty="0"/>
          </a:p>
        </p:txBody>
      </p:sp>
    </p:spTree>
    <p:extLst>
      <p:ext uri="{BB962C8B-B14F-4D97-AF65-F5344CB8AC3E}">
        <p14:creationId xmlns:p14="http://schemas.microsoft.com/office/powerpoint/2010/main" val="39758623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0" strike="noStrike" dirty="0"/>
          </a:p>
        </p:txBody>
      </p:sp>
    </p:spTree>
    <p:extLst>
      <p:ext uri="{BB962C8B-B14F-4D97-AF65-F5344CB8AC3E}">
        <p14:creationId xmlns:p14="http://schemas.microsoft.com/office/powerpoint/2010/main" val="36154021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96796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lvl="1"/>
            <a:endParaRPr lang="en-US" sz="2000" b="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00575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11620093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20688197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343131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8442411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14165058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1659154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23605546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33394394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10011032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17430611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trike="noStrike" baseline="0" dirty="0">
              <a:sym typeface="Wingdings" panose="05000000000000000000" pitchFamily="2" charset="2"/>
            </a:endParaRPr>
          </a:p>
        </p:txBody>
      </p:sp>
    </p:spTree>
    <p:extLst>
      <p:ext uri="{BB962C8B-B14F-4D97-AF65-F5344CB8AC3E}">
        <p14:creationId xmlns:p14="http://schemas.microsoft.com/office/powerpoint/2010/main" val="2726364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23507046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3759948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0" strike="noStrike" baseline="0" dirty="0"/>
          </a:p>
        </p:txBody>
      </p:sp>
    </p:spTree>
    <p:extLst>
      <p:ext uri="{BB962C8B-B14F-4D97-AF65-F5344CB8AC3E}">
        <p14:creationId xmlns:p14="http://schemas.microsoft.com/office/powerpoint/2010/main" val="79998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971073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trike="noStrike" baseline="0" dirty="0">
              <a:sym typeface="Wingdings" panose="05000000000000000000" pitchFamily="2" charset="2"/>
            </a:endParaRPr>
          </a:p>
        </p:txBody>
      </p:sp>
    </p:spTree>
    <p:extLst>
      <p:ext uri="{BB962C8B-B14F-4D97-AF65-F5344CB8AC3E}">
        <p14:creationId xmlns:p14="http://schemas.microsoft.com/office/powerpoint/2010/main" val="21644015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strike="noStrike" dirty="0">
              <a:effectLst/>
            </a:endParaRPr>
          </a:p>
        </p:txBody>
      </p:sp>
    </p:spTree>
    <p:extLst>
      <p:ext uri="{BB962C8B-B14F-4D97-AF65-F5344CB8AC3E}">
        <p14:creationId xmlns:p14="http://schemas.microsoft.com/office/powerpoint/2010/main" val="15818583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strike="noStrike" baseline="0"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0"/>
          </p:nvPr>
        </p:nvSpPr>
        <p:spPr/>
        <p:txBody>
          <a:bodyPr/>
          <a:lstStyle/>
          <a:p>
            <a:pPr>
              <a:defRPr/>
            </a:pPr>
            <a:fld id="{E37925CA-FB34-4978-8E02-7785EA62980E}" type="slidenum">
              <a:rPr lang="en-US" smtClean="0">
                <a:solidFill>
                  <a:prstClr val="black"/>
                </a:solidFill>
              </a:rPr>
              <a:pPr>
                <a:defRPr/>
              </a:pPr>
              <a:t>33</a:t>
            </a:fld>
            <a:endParaRPr lang="en-US">
              <a:solidFill>
                <a:prstClr val="black"/>
              </a:solidFill>
            </a:endParaRPr>
          </a:p>
        </p:txBody>
      </p:sp>
    </p:spTree>
    <p:extLst>
      <p:ext uri="{BB962C8B-B14F-4D97-AF65-F5344CB8AC3E}">
        <p14:creationId xmlns:p14="http://schemas.microsoft.com/office/powerpoint/2010/main" val="19377455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strike="noStrike"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579183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trike="noStrike" baseline="0" dirty="0">
              <a:sym typeface="Wingdings" panose="05000000000000000000" pitchFamily="2" charset="2"/>
            </a:endParaRPr>
          </a:p>
        </p:txBody>
      </p:sp>
    </p:spTree>
    <p:extLst>
      <p:ext uri="{BB962C8B-B14F-4D97-AF65-F5344CB8AC3E}">
        <p14:creationId xmlns:p14="http://schemas.microsoft.com/office/powerpoint/2010/main" val="34479286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3992" rtl="0" eaLnBrk="1" fontAlgn="auto" latinLnBrk="0" hangingPunct="1">
              <a:lnSpc>
                <a:spcPct val="100000"/>
              </a:lnSpc>
              <a:spcBef>
                <a:spcPts val="0"/>
              </a:spcBef>
              <a:spcAft>
                <a:spcPts val="0"/>
              </a:spcAft>
              <a:buClrTx/>
              <a:buSzTx/>
              <a:buFontTx/>
              <a:buNone/>
              <a:tabLst/>
              <a:defRPr/>
            </a:pPr>
            <a:endParaRPr lang="en-US" b="0" strike="noStrik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99471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3584" rtl="0" eaLnBrk="1" fontAlgn="auto" latinLnBrk="0" hangingPunct="1">
              <a:lnSpc>
                <a:spcPct val="100000"/>
              </a:lnSpc>
              <a:spcBef>
                <a:spcPts val="0"/>
              </a:spcBef>
              <a:spcAft>
                <a:spcPts val="0"/>
              </a:spcAft>
              <a:buClrTx/>
              <a:buSzTx/>
              <a:buFontTx/>
              <a:buNone/>
              <a:tabLst/>
              <a:defRPr/>
            </a:pPr>
            <a:fld id="{014FD8E9-FC85-4C98-8FD6-EF16295D14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584"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7719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3992" rtl="0" eaLnBrk="1" fontAlgn="auto" latinLnBrk="0" hangingPunct="1">
              <a:lnSpc>
                <a:spcPct val="100000"/>
              </a:lnSpc>
              <a:spcBef>
                <a:spcPts val="0"/>
              </a:spcBef>
              <a:spcAft>
                <a:spcPts val="0"/>
              </a:spcAft>
              <a:buClrTx/>
              <a:buSzTx/>
              <a:buFontTx/>
              <a:buNone/>
              <a:tabLst/>
              <a:defRPr/>
            </a:pPr>
            <a:endParaRPr lang="en-US" b="0" strike="noStrik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83703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3992" rtl="0" eaLnBrk="1" fontAlgn="auto" latinLnBrk="0" hangingPunct="1">
              <a:lnSpc>
                <a:spcPct val="100000"/>
              </a:lnSpc>
              <a:spcBef>
                <a:spcPts val="0"/>
              </a:spcBef>
              <a:spcAft>
                <a:spcPts val="0"/>
              </a:spcAft>
              <a:buClrTx/>
              <a:buSzTx/>
              <a:buFontTx/>
              <a:buNone/>
              <a:tabLst/>
              <a:defRPr/>
            </a:pPr>
            <a:endParaRPr lang="en-US" b="0" strike="noStrik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8022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496791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3992" rtl="0" eaLnBrk="1" fontAlgn="auto" latinLnBrk="0" hangingPunct="1">
              <a:lnSpc>
                <a:spcPct val="100000"/>
              </a:lnSpc>
              <a:spcBef>
                <a:spcPts val="0"/>
              </a:spcBef>
              <a:spcAft>
                <a:spcPts val="0"/>
              </a:spcAft>
              <a:buClrTx/>
              <a:buSzTx/>
              <a:buFontTx/>
              <a:buNone/>
              <a:tabLst/>
              <a:defRPr/>
            </a:pPr>
            <a:endParaRPr lang="en-US" b="0" strike="noStrike" baseline="0" dirty="0"/>
          </a:p>
        </p:txBody>
      </p:sp>
      <p:sp>
        <p:nvSpPr>
          <p:cNvPr id="4" name="Slide Number Placeholder 3"/>
          <p:cNvSpPr>
            <a:spLocks noGrp="1"/>
          </p:cNvSpPr>
          <p:nvPr>
            <p:ph type="sldNum" sz="quarter" idx="10"/>
          </p:nvPr>
        </p:nvSpPr>
        <p:spPr/>
        <p:txBody>
          <a:bodyPr/>
          <a:lstStyle/>
          <a:p>
            <a:pPr marL="0" marR="0" lvl="0" indent="0" algn="r" defTabSz="913584"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584"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59285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3992" rtl="0" eaLnBrk="1" fontAlgn="auto" latinLnBrk="0" hangingPunct="1">
              <a:lnSpc>
                <a:spcPct val="100000"/>
              </a:lnSpc>
              <a:spcBef>
                <a:spcPts val="0"/>
              </a:spcBef>
              <a:spcAft>
                <a:spcPts val="0"/>
              </a:spcAft>
              <a:buClrTx/>
              <a:buSzTx/>
              <a:buFontTx/>
              <a:buNone/>
              <a:tabLst/>
              <a:defRPr/>
            </a:pPr>
            <a:endParaRPr lang="en-US" b="0" strike="noStrike" baseline="0" dirty="0"/>
          </a:p>
        </p:txBody>
      </p:sp>
      <p:sp>
        <p:nvSpPr>
          <p:cNvPr id="4" name="Slide Number Placeholder 3"/>
          <p:cNvSpPr>
            <a:spLocks noGrp="1"/>
          </p:cNvSpPr>
          <p:nvPr>
            <p:ph type="sldNum" sz="quarter" idx="10"/>
          </p:nvPr>
        </p:nvSpPr>
        <p:spPr/>
        <p:txBody>
          <a:bodyPr/>
          <a:lstStyle/>
          <a:p>
            <a:pPr marL="0" marR="0" lvl="0" indent="0" algn="r" defTabSz="913584"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584"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91031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3992" rtl="0" eaLnBrk="1" fontAlgn="auto" latinLnBrk="0" hangingPunct="1">
              <a:lnSpc>
                <a:spcPct val="100000"/>
              </a:lnSpc>
              <a:spcBef>
                <a:spcPts val="0"/>
              </a:spcBef>
              <a:spcAft>
                <a:spcPts val="0"/>
              </a:spcAft>
              <a:buClrTx/>
              <a:buSzTx/>
              <a:buFontTx/>
              <a:buNone/>
              <a:tabLst/>
              <a:defRPr/>
            </a:pPr>
            <a:endParaRPr lang="en-US" b="0" strike="noStrike" baseline="0" dirty="0"/>
          </a:p>
        </p:txBody>
      </p:sp>
      <p:sp>
        <p:nvSpPr>
          <p:cNvPr id="4" name="Slide Number Placeholder 3"/>
          <p:cNvSpPr>
            <a:spLocks noGrp="1"/>
          </p:cNvSpPr>
          <p:nvPr>
            <p:ph type="sldNum" sz="quarter" idx="10"/>
          </p:nvPr>
        </p:nvSpPr>
        <p:spPr/>
        <p:txBody>
          <a:bodyPr/>
          <a:lstStyle/>
          <a:p>
            <a:pPr marL="0" marR="0" lvl="0" indent="0" algn="r" defTabSz="913584"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584"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66558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3992" rtl="0" eaLnBrk="1" fontAlgn="auto" latinLnBrk="0" hangingPunct="1">
              <a:lnSpc>
                <a:spcPct val="100000"/>
              </a:lnSpc>
              <a:spcBef>
                <a:spcPts val="0"/>
              </a:spcBef>
              <a:spcAft>
                <a:spcPts val="0"/>
              </a:spcAft>
              <a:buClrTx/>
              <a:buSzTx/>
              <a:buFontTx/>
              <a:buNone/>
              <a:tabLst/>
              <a:defRPr/>
            </a:pPr>
            <a:endParaRPr lang="en-US" b="0" strike="noStrik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51071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42923395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28723273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28731806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baseline="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15408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mj-lt"/>
              <a:buNone/>
            </a:pPr>
            <a:endParaRPr lang="en-US" sz="2000" b="0" strike="noStrike"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47134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524F59-7964-4737-8CED-9ACB117490A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5134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29395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B524F59-7964-4737-8CED-9ACB117490A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99186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mj-lt"/>
              <a:buNone/>
            </a:pPr>
            <a:endParaRPr lang="en-US" sz="2000" b="0" strike="noStrike"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09304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mj-lt"/>
              <a:buNone/>
            </a:pPr>
            <a:endParaRPr lang="en-US" sz="2000" b="0" strike="noStrike"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28296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53</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9781668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30856107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mj-lt"/>
              <a:buNone/>
            </a:pPr>
            <a:endParaRPr lang="en-US" sz="2000" b="0" strike="noStrike"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694205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Font typeface="+mj-lt"/>
              <a:buNone/>
            </a:pPr>
            <a:endParaRPr lang="en-US" sz="2000" b="0" strike="noStrike"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79381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8680685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71301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4986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6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36089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2000" dirty="0">
              <a:latin typeface="Arial" panose="020B0604020202020204" pitchFamily="34" charset="0"/>
              <a:ea typeface="ＭＳ Ｐゴシック"/>
              <a:cs typeface="Arial" panose="020B0604020202020204" pitchFamily="34" charset="0"/>
            </a:endParaRPr>
          </a:p>
        </p:txBody>
      </p:sp>
    </p:spTree>
    <p:extLst>
      <p:ext uri="{BB962C8B-B14F-4D97-AF65-F5344CB8AC3E}">
        <p14:creationId xmlns:p14="http://schemas.microsoft.com/office/powerpoint/2010/main" val="13773673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D8E41A0-F15B-4CF1-B607-5A28113E4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629471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D8E41A0-F15B-4CF1-B607-5A28113E4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28796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dirty="0"/>
          </a:p>
        </p:txBody>
      </p:sp>
    </p:spTree>
    <p:extLst>
      <p:ext uri="{BB962C8B-B14F-4D97-AF65-F5344CB8AC3E}">
        <p14:creationId xmlns:p14="http://schemas.microsoft.com/office/powerpoint/2010/main" val="30008335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dirty="0"/>
          </a:p>
        </p:txBody>
      </p:sp>
    </p:spTree>
    <p:extLst>
      <p:ext uri="{BB962C8B-B14F-4D97-AF65-F5344CB8AC3E}">
        <p14:creationId xmlns:p14="http://schemas.microsoft.com/office/powerpoint/2010/main" val="171591314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lvl="1"/>
            <a:endParaRPr lang="en-US" strike="noStrike" baseline="0" dirty="0"/>
          </a:p>
        </p:txBody>
      </p:sp>
    </p:spTree>
    <p:extLst>
      <p:ext uri="{BB962C8B-B14F-4D97-AF65-F5344CB8AC3E}">
        <p14:creationId xmlns:p14="http://schemas.microsoft.com/office/powerpoint/2010/main" val="56341417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lvl="1"/>
            <a:endParaRPr lang="en-US" sz="2000" baseline="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553219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b="0" strike="noStrike" dirty="0"/>
          </a:p>
        </p:txBody>
      </p:sp>
      <p:sp>
        <p:nvSpPr>
          <p:cNvPr id="4" name="Slide Number Placeholder 3"/>
          <p:cNvSpPr>
            <a:spLocks noGrp="1"/>
          </p:cNvSpPr>
          <p:nvPr>
            <p:ph type="sldNum" sz="quarter" idx="10"/>
          </p:nvPr>
        </p:nvSpPr>
        <p:spPr/>
        <p:txBody>
          <a:bodyPr/>
          <a:lstStyle/>
          <a:p>
            <a:pPr marL="0" marR="0" lvl="0" indent="0" algn="r" defTabSz="913584"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584"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318320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trike="noStrike" dirty="0"/>
          </a:p>
        </p:txBody>
      </p:sp>
      <p:sp>
        <p:nvSpPr>
          <p:cNvPr id="4" name="Slide Number Placeholder 3"/>
          <p:cNvSpPr>
            <a:spLocks noGrp="1"/>
          </p:cNvSpPr>
          <p:nvPr>
            <p:ph type="sldNum" sz="quarter" idx="10"/>
          </p:nvPr>
        </p:nvSpPr>
        <p:spPr/>
        <p:txBody>
          <a:bodyPr/>
          <a:lstStyle/>
          <a:p>
            <a:pPr marL="0" marR="0" lvl="0" indent="0" algn="r" defTabSz="913584"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584"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757135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trike="noStrike" dirty="0"/>
          </a:p>
        </p:txBody>
      </p:sp>
      <p:sp>
        <p:nvSpPr>
          <p:cNvPr id="4" name="Slide Number Placeholder 3"/>
          <p:cNvSpPr>
            <a:spLocks noGrp="1"/>
          </p:cNvSpPr>
          <p:nvPr>
            <p:ph type="sldNum" sz="quarter" idx="10"/>
          </p:nvPr>
        </p:nvSpPr>
        <p:spPr/>
        <p:txBody>
          <a:bodyPr/>
          <a:lstStyle/>
          <a:p>
            <a:pPr marL="0" marR="0" lvl="0" indent="0" algn="r" defTabSz="913584"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584"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1403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364171199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trike="noStrike" dirty="0"/>
          </a:p>
        </p:txBody>
      </p:sp>
      <p:sp>
        <p:nvSpPr>
          <p:cNvPr id="4" name="Slide Number Placeholder 3"/>
          <p:cNvSpPr>
            <a:spLocks noGrp="1"/>
          </p:cNvSpPr>
          <p:nvPr>
            <p:ph type="sldNum" sz="quarter" idx="10"/>
          </p:nvPr>
        </p:nvSpPr>
        <p:spPr/>
        <p:txBody>
          <a:bodyPr/>
          <a:lstStyle/>
          <a:p>
            <a:pPr marL="0" marR="0" lvl="0" indent="0" algn="r" defTabSz="913584"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584"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704513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trike="noStrike" dirty="0"/>
          </a:p>
        </p:txBody>
      </p:sp>
      <p:sp>
        <p:nvSpPr>
          <p:cNvPr id="4" name="Slide Number Placeholder 3"/>
          <p:cNvSpPr>
            <a:spLocks noGrp="1"/>
          </p:cNvSpPr>
          <p:nvPr>
            <p:ph type="sldNum" sz="quarter" idx="10"/>
          </p:nvPr>
        </p:nvSpPr>
        <p:spPr/>
        <p:txBody>
          <a:bodyPr/>
          <a:lstStyle/>
          <a:p>
            <a:pPr marL="0" marR="0" lvl="0" indent="0" algn="r" defTabSz="913584"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584"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339943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trike="noStrike" baseline="0" dirty="0"/>
          </a:p>
        </p:txBody>
      </p:sp>
    </p:spTree>
    <p:extLst>
      <p:ext uri="{BB962C8B-B14F-4D97-AF65-F5344CB8AC3E}">
        <p14:creationId xmlns:p14="http://schemas.microsoft.com/office/powerpoint/2010/main" val="308521220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baseline="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3842780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trike="noStrike" baseline="0" dirty="0"/>
          </a:p>
        </p:txBody>
      </p:sp>
    </p:spTree>
    <p:extLst>
      <p:ext uri="{BB962C8B-B14F-4D97-AF65-F5344CB8AC3E}">
        <p14:creationId xmlns:p14="http://schemas.microsoft.com/office/powerpoint/2010/main" val="195842504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baseline="0" dirty="0"/>
          </a:p>
        </p:txBody>
      </p:sp>
    </p:spTree>
    <p:extLst>
      <p:ext uri="{BB962C8B-B14F-4D97-AF65-F5344CB8AC3E}">
        <p14:creationId xmlns:p14="http://schemas.microsoft.com/office/powerpoint/2010/main" val="291720950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strike="noStrike" baseline="0" dirty="0"/>
          </a:p>
        </p:txBody>
      </p:sp>
    </p:spTree>
    <p:extLst>
      <p:ext uri="{BB962C8B-B14F-4D97-AF65-F5344CB8AC3E}">
        <p14:creationId xmlns:p14="http://schemas.microsoft.com/office/powerpoint/2010/main" val="263883409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strike="noStrike" baseline="0" dirty="0"/>
          </a:p>
        </p:txBody>
      </p:sp>
    </p:spTree>
    <p:extLst>
      <p:ext uri="{BB962C8B-B14F-4D97-AF65-F5344CB8AC3E}">
        <p14:creationId xmlns:p14="http://schemas.microsoft.com/office/powerpoint/2010/main" val="129296047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baseline="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4374297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trike="noStrike" dirty="0"/>
          </a:p>
        </p:txBody>
      </p:sp>
      <p:sp>
        <p:nvSpPr>
          <p:cNvPr id="4" name="Slide Number Placeholder 3"/>
          <p:cNvSpPr>
            <a:spLocks noGrp="1"/>
          </p:cNvSpPr>
          <p:nvPr>
            <p:ph type="sldNum" sz="quarter" idx="10"/>
          </p:nvPr>
        </p:nvSpPr>
        <p:spPr/>
        <p:txBody>
          <a:bodyPr/>
          <a:lstStyle/>
          <a:p>
            <a:pPr marL="0" marR="0" lvl="0" indent="0" algn="r" defTabSz="913584"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584"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447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4948722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effectLst/>
            </a:endParaRPr>
          </a:p>
        </p:txBody>
      </p:sp>
    </p:spTree>
    <p:extLst>
      <p:ext uri="{BB962C8B-B14F-4D97-AF65-F5344CB8AC3E}">
        <p14:creationId xmlns:p14="http://schemas.microsoft.com/office/powerpoint/2010/main" val="229372628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trike="noStrike" baseline="0" dirty="0"/>
          </a:p>
        </p:txBody>
      </p:sp>
      <p:sp>
        <p:nvSpPr>
          <p:cNvPr id="4" name="Slide Number Placeholder 3"/>
          <p:cNvSpPr>
            <a:spLocks noGrp="1"/>
          </p:cNvSpPr>
          <p:nvPr>
            <p:ph type="sldNum" sz="quarter" idx="10"/>
          </p:nvPr>
        </p:nvSpPr>
        <p:spPr/>
        <p:txBody>
          <a:bodyPr/>
          <a:lstStyle/>
          <a:p>
            <a:pPr marL="0" marR="0" lvl="0" indent="0" algn="r" defTabSz="913992"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992"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942071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trike="noStrike" dirty="0"/>
          </a:p>
        </p:txBody>
      </p:sp>
    </p:spTree>
    <p:extLst>
      <p:ext uri="{BB962C8B-B14F-4D97-AF65-F5344CB8AC3E}">
        <p14:creationId xmlns:p14="http://schemas.microsoft.com/office/powerpoint/2010/main" val="37694641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0" strike="noStrike" baseline="0" dirty="0"/>
          </a:p>
        </p:txBody>
      </p:sp>
      <p:sp>
        <p:nvSpPr>
          <p:cNvPr id="4" name="Slide Number Placeholder 3"/>
          <p:cNvSpPr>
            <a:spLocks noGrp="1"/>
          </p:cNvSpPr>
          <p:nvPr>
            <p:ph type="sldNum" sz="quarter" idx="10"/>
          </p:nvPr>
        </p:nvSpPr>
        <p:spPr/>
        <p:txBody>
          <a:bodyPr/>
          <a:lstStyle/>
          <a:p>
            <a:pPr marL="0" marR="0" lvl="0" indent="0" algn="r" defTabSz="913992"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992"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618228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trike="noStrike" dirty="0"/>
          </a:p>
        </p:txBody>
      </p:sp>
    </p:spTree>
    <p:extLst>
      <p:ext uri="{BB962C8B-B14F-4D97-AF65-F5344CB8AC3E}">
        <p14:creationId xmlns:p14="http://schemas.microsoft.com/office/powerpoint/2010/main" val="49263502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baseline="0" dirty="0"/>
          </a:p>
        </p:txBody>
      </p:sp>
    </p:spTree>
    <p:extLst>
      <p:ext uri="{BB962C8B-B14F-4D97-AF65-F5344CB8AC3E}">
        <p14:creationId xmlns:p14="http://schemas.microsoft.com/office/powerpoint/2010/main" val="264206860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D8E41A0-F15B-4CF1-B607-5A28113E46E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628645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trike="noStrike" baseline="0" dirty="0"/>
          </a:p>
        </p:txBody>
      </p:sp>
    </p:spTree>
    <p:extLst>
      <p:ext uri="{BB962C8B-B14F-4D97-AF65-F5344CB8AC3E}">
        <p14:creationId xmlns:p14="http://schemas.microsoft.com/office/powerpoint/2010/main" val="64319141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trike="noStrike" dirty="0"/>
          </a:p>
        </p:txBody>
      </p:sp>
    </p:spTree>
    <p:extLst>
      <p:ext uri="{BB962C8B-B14F-4D97-AF65-F5344CB8AC3E}">
        <p14:creationId xmlns:p14="http://schemas.microsoft.com/office/powerpoint/2010/main" val="375456295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strike="noStrike" baseline="0"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7925CA-FB34-4978-8E02-7785EA62980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4373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trike="noStrike" dirty="0"/>
          </a:p>
        </p:txBody>
      </p:sp>
    </p:spTree>
    <p:extLst>
      <p:ext uri="{BB962C8B-B14F-4D97-AF65-F5344CB8AC3E}">
        <p14:creationId xmlns:p14="http://schemas.microsoft.com/office/powerpoint/2010/main" val="33276852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0" strike="noStrike" dirty="0"/>
          </a:p>
        </p:txBody>
      </p:sp>
    </p:spTree>
    <p:extLst>
      <p:ext uri="{BB962C8B-B14F-4D97-AF65-F5344CB8AC3E}">
        <p14:creationId xmlns:p14="http://schemas.microsoft.com/office/powerpoint/2010/main" val="347652129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trike="noStrike" dirty="0"/>
          </a:p>
        </p:txBody>
      </p:sp>
    </p:spTree>
    <p:extLst>
      <p:ext uri="{BB962C8B-B14F-4D97-AF65-F5344CB8AC3E}">
        <p14:creationId xmlns:p14="http://schemas.microsoft.com/office/powerpoint/2010/main" val="332755393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746614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a:p>
            <a:endParaRPr lang="en-US" strike="noStrike" dirty="0"/>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94</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373598417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a:p>
            <a:endParaRPr lang="en-US" strike="noStrike" dirty="0"/>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95</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410938745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96</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115357203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0375" y="720725"/>
            <a:ext cx="6396038" cy="359886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strike="noStrike" dirty="0">
              <a:solidFill>
                <a:prstClr val="black"/>
              </a:solidFill>
            </a:endParaRPr>
          </a:p>
        </p:txBody>
      </p:sp>
      <p:sp>
        <p:nvSpPr>
          <p:cNvPr id="4" name="Slide Number Placeholder 3"/>
          <p:cNvSpPr>
            <a:spLocks noGrp="1"/>
          </p:cNvSpPr>
          <p:nvPr>
            <p:ph type="sldNum" sz="quarter" idx="10"/>
          </p:nvPr>
        </p:nvSpPr>
        <p:spPr/>
        <p:txBody>
          <a:bodyPr/>
          <a:lstStyle/>
          <a:p>
            <a:pPr marL="0" marR="0" lvl="0" indent="0" algn="r" defTabSz="965200" rtl="0" eaLnBrk="0" fontAlgn="base" latinLnBrk="0" hangingPunct="0">
              <a:lnSpc>
                <a:spcPct val="100000"/>
              </a:lnSpc>
              <a:spcBef>
                <a:spcPct val="0"/>
              </a:spcBef>
              <a:spcAft>
                <a:spcPct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halkboard"/>
                <a:ea typeface="ＭＳ Ｐゴシック" pitchFamily="34" charset="-128"/>
                <a:cs typeface="+mn-cs"/>
              </a:rPr>
              <a:pPr marL="0" marR="0" lvl="0" indent="0" algn="r" defTabSz="965200" rtl="0" eaLnBrk="0" fontAlgn="base" latinLnBrk="0" hangingPunct="0">
                <a:lnSpc>
                  <a:spcPct val="100000"/>
                </a:lnSpc>
                <a:spcBef>
                  <a:spcPct val="0"/>
                </a:spcBef>
                <a:spcAft>
                  <a:spcPct val="0"/>
                </a:spcAft>
                <a:buClrTx/>
                <a:buSzTx/>
                <a:buFontTx/>
                <a:buNone/>
                <a:tabLst/>
                <a:defRPr/>
              </a:pPr>
              <a:t>97</a:t>
            </a:fld>
            <a:endParaRPr kumimoji="0" lang="en-US" sz="1200" b="0" i="0" u="none" strike="noStrike" kern="1200" cap="none" spc="0" normalizeH="0" baseline="0" noProof="0" dirty="0">
              <a:ln>
                <a:noFill/>
              </a:ln>
              <a:solidFill>
                <a:prstClr val="black"/>
              </a:solidFill>
              <a:effectLst/>
              <a:uLnTx/>
              <a:uFillTx/>
              <a:latin typeface="Chalkboard"/>
              <a:ea typeface="ＭＳ Ｐゴシック" pitchFamily="34" charset="-128"/>
              <a:cs typeface="+mn-cs"/>
            </a:endParaRPr>
          </a:p>
        </p:txBody>
      </p:sp>
    </p:spTree>
    <p:extLst>
      <p:ext uri="{BB962C8B-B14F-4D97-AF65-F5344CB8AC3E}">
        <p14:creationId xmlns:p14="http://schemas.microsoft.com/office/powerpoint/2010/main" val="137917949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9348665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3992" rtl="0" eaLnBrk="1" fontAlgn="auto" latinLnBrk="0" hangingPunct="1">
              <a:lnSpc>
                <a:spcPct val="100000"/>
              </a:lnSpc>
              <a:spcBef>
                <a:spcPts val="0"/>
              </a:spcBef>
              <a:spcAft>
                <a:spcPts val="0"/>
              </a:spcAft>
              <a:buClrTx/>
              <a:buSzTx/>
              <a:buFontTx/>
              <a:buNone/>
              <a:tabLst/>
              <a:defRPr/>
            </a:pPr>
            <a:endParaRPr lang="en-US" b="0" strike="noStrike"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712CF3-E26A-4AC6-973D-B772AF83308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715004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3584" rtl="0" eaLnBrk="1" fontAlgn="auto" latinLnBrk="0" hangingPunct="1">
              <a:lnSpc>
                <a:spcPct val="100000"/>
              </a:lnSpc>
              <a:spcBef>
                <a:spcPts val="0"/>
              </a:spcBef>
              <a:spcAft>
                <a:spcPts val="0"/>
              </a:spcAft>
              <a:buClrTx/>
              <a:buSzTx/>
              <a:buFontTx/>
              <a:buNone/>
              <a:tabLst/>
              <a:defRPr/>
            </a:pPr>
            <a:fld id="{014FD8E9-FC85-4C98-8FD6-EF16295D14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3584"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0930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499CE-C504-4689-8C5F-EECF9CEF9EE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8573E3F-9D05-46E1-AFBA-4D280830AFE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6C07607-80E4-4360-88F7-F0306B763FD4}"/>
              </a:ext>
            </a:extLst>
          </p:cNvPr>
          <p:cNvSpPr>
            <a:spLocks noGrp="1"/>
          </p:cNvSpPr>
          <p:nvPr>
            <p:ph type="dt" sz="half" idx="10"/>
          </p:nvPr>
        </p:nvSpPr>
        <p:spPr/>
        <p:txBody>
          <a:bodyPr/>
          <a:lstStyle/>
          <a:p>
            <a:fld id="{497DAFA4-F657-4F3B-8E85-2A7FB1293A28}" type="datetimeFigureOut">
              <a:rPr lang="en-US" smtClean="0"/>
              <a:t>2/17/2020</a:t>
            </a:fld>
            <a:endParaRPr lang="en-US"/>
          </a:p>
        </p:txBody>
      </p:sp>
      <p:sp>
        <p:nvSpPr>
          <p:cNvPr id="5" name="Footer Placeholder 4">
            <a:extLst>
              <a:ext uri="{FF2B5EF4-FFF2-40B4-BE49-F238E27FC236}">
                <a16:creationId xmlns:a16="http://schemas.microsoft.com/office/drawing/2014/main" id="{86D837DD-1CE1-4AD4-A3F3-812A6A338D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58F586-C65A-4DA6-8E4D-FE28C54EAE03}"/>
              </a:ext>
            </a:extLst>
          </p:cNvPr>
          <p:cNvSpPr>
            <a:spLocks noGrp="1"/>
          </p:cNvSpPr>
          <p:nvPr>
            <p:ph type="sldNum" sz="quarter" idx="12"/>
          </p:nvPr>
        </p:nvSpPr>
        <p:spPr/>
        <p:txBody>
          <a:bodyPr/>
          <a:lstStyle/>
          <a:p>
            <a:fld id="{26B72550-8FBA-4857-AA0D-56537483F204}" type="slidenum">
              <a:rPr lang="en-US" smtClean="0"/>
              <a:t>‹#›</a:t>
            </a:fld>
            <a:endParaRPr lang="en-US"/>
          </a:p>
        </p:txBody>
      </p:sp>
    </p:spTree>
    <p:extLst>
      <p:ext uri="{BB962C8B-B14F-4D97-AF65-F5344CB8AC3E}">
        <p14:creationId xmlns:p14="http://schemas.microsoft.com/office/powerpoint/2010/main" val="4024956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E9EB3-97B5-41DA-84F4-5C2869CF8C0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8F814D4-8F8F-4B0F-ACFA-918A279CC13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16660F-648D-4A55-BED0-96CC71608DB6}"/>
              </a:ext>
            </a:extLst>
          </p:cNvPr>
          <p:cNvSpPr>
            <a:spLocks noGrp="1"/>
          </p:cNvSpPr>
          <p:nvPr>
            <p:ph type="dt" sz="half" idx="10"/>
          </p:nvPr>
        </p:nvSpPr>
        <p:spPr/>
        <p:txBody>
          <a:bodyPr/>
          <a:lstStyle/>
          <a:p>
            <a:fld id="{497DAFA4-F657-4F3B-8E85-2A7FB1293A28}" type="datetimeFigureOut">
              <a:rPr lang="en-US" smtClean="0"/>
              <a:t>2/17/2020</a:t>
            </a:fld>
            <a:endParaRPr lang="en-US"/>
          </a:p>
        </p:txBody>
      </p:sp>
      <p:sp>
        <p:nvSpPr>
          <p:cNvPr id="5" name="Footer Placeholder 4">
            <a:extLst>
              <a:ext uri="{FF2B5EF4-FFF2-40B4-BE49-F238E27FC236}">
                <a16:creationId xmlns:a16="http://schemas.microsoft.com/office/drawing/2014/main" id="{BE8373E4-8CB9-447E-A289-8B5C0234DF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42F1BD-C33C-419C-85DB-184DF1D50632}"/>
              </a:ext>
            </a:extLst>
          </p:cNvPr>
          <p:cNvSpPr>
            <a:spLocks noGrp="1"/>
          </p:cNvSpPr>
          <p:nvPr>
            <p:ph type="sldNum" sz="quarter" idx="12"/>
          </p:nvPr>
        </p:nvSpPr>
        <p:spPr/>
        <p:txBody>
          <a:bodyPr/>
          <a:lstStyle/>
          <a:p>
            <a:fld id="{26B72550-8FBA-4857-AA0D-56537483F204}" type="slidenum">
              <a:rPr lang="en-US" smtClean="0"/>
              <a:t>‹#›</a:t>
            </a:fld>
            <a:endParaRPr lang="en-US"/>
          </a:p>
        </p:txBody>
      </p:sp>
    </p:spTree>
    <p:extLst>
      <p:ext uri="{BB962C8B-B14F-4D97-AF65-F5344CB8AC3E}">
        <p14:creationId xmlns:p14="http://schemas.microsoft.com/office/powerpoint/2010/main" val="3866161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DD4AD8C-57F6-4B07-B646-CB79793BEBE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5574134-B847-4330-99F7-955372BD1C26}"/>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9005F1-0154-4D3F-8143-351D75C7FD65}"/>
              </a:ext>
            </a:extLst>
          </p:cNvPr>
          <p:cNvSpPr>
            <a:spLocks noGrp="1"/>
          </p:cNvSpPr>
          <p:nvPr>
            <p:ph type="dt" sz="half" idx="10"/>
          </p:nvPr>
        </p:nvSpPr>
        <p:spPr/>
        <p:txBody>
          <a:bodyPr/>
          <a:lstStyle/>
          <a:p>
            <a:fld id="{497DAFA4-F657-4F3B-8E85-2A7FB1293A28}" type="datetimeFigureOut">
              <a:rPr lang="en-US" smtClean="0"/>
              <a:t>2/17/2020</a:t>
            </a:fld>
            <a:endParaRPr lang="en-US"/>
          </a:p>
        </p:txBody>
      </p:sp>
      <p:sp>
        <p:nvSpPr>
          <p:cNvPr id="5" name="Footer Placeholder 4">
            <a:extLst>
              <a:ext uri="{FF2B5EF4-FFF2-40B4-BE49-F238E27FC236}">
                <a16:creationId xmlns:a16="http://schemas.microsoft.com/office/drawing/2014/main" id="{15E54D77-B377-40DB-A18E-46C68615E2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777AAF-2264-44F5-A9FB-B068D7501C91}"/>
              </a:ext>
            </a:extLst>
          </p:cNvPr>
          <p:cNvSpPr>
            <a:spLocks noGrp="1"/>
          </p:cNvSpPr>
          <p:nvPr>
            <p:ph type="sldNum" sz="quarter" idx="12"/>
          </p:nvPr>
        </p:nvSpPr>
        <p:spPr/>
        <p:txBody>
          <a:bodyPr/>
          <a:lstStyle/>
          <a:p>
            <a:fld id="{26B72550-8FBA-4857-AA0D-56537483F204}" type="slidenum">
              <a:rPr lang="en-US" smtClean="0"/>
              <a:t>‹#›</a:t>
            </a:fld>
            <a:endParaRPr lang="en-US"/>
          </a:p>
        </p:txBody>
      </p:sp>
    </p:spTree>
    <p:extLst>
      <p:ext uri="{BB962C8B-B14F-4D97-AF65-F5344CB8AC3E}">
        <p14:creationId xmlns:p14="http://schemas.microsoft.com/office/powerpoint/2010/main" val="217879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60BB6-D398-4F1B-B391-F60C0F7E1F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A53E51-28A0-46FB-8488-6FF0DEC313D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2F5DB3-76A8-4443-B955-9D143ACA1EDF}"/>
              </a:ext>
            </a:extLst>
          </p:cNvPr>
          <p:cNvSpPr>
            <a:spLocks noGrp="1"/>
          </p:cNvSpPr>
          <p:nvPr>
            <p:ph type="dt" sz="half" idx="10"/>
          </p:nvPr>
        </p:nvSpPr>
        <p:spPr/>
        <p:txBody>
          <a:bodyPr/>
          <a:lstStyle/>
          <a:p>
            <a:fld id="{497DAFA4-F657-4F3B-8E85-2A7FB1293A28}" type="datetimeFigureOut">
              <a:rPr lang="en-US" smtClean="0"/>
              <a:t>2/17/2020</a:t>
            </a:fld>
            <a:endParaRPr lang="en-US"/>
          </a:p>
        </p:txBody>
      </p:sp>
      <p:sp>
        <p:nvSpPr>
          <p:cNvPr id="5" name="Footer Placeholder 4">
            <a:extLst>
              <a:ext uri="{FF2B5EF4-FFF2-40B4-BE49-F238E27FC236}">
                <a16:creationId xmlns:a16="http://schemas.microsoft.com/office/drawing/2014/main" id="{1C5D9D39-2810-4488-9595-6004888F61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B7934F-5EE8-43A4-A6B4-63C300AD5710}"/>
              </a:ext>
            </a:extLst>
          </p:cNvPr>
          <p:cNvSpPr>
            <a:spLocks noGrp="1"/>
          </p:cNvSpPr>
          <p:nvPr>
            <p:ph type="sldNum" sz="quarter" idx="12"/>
          </p:nvPr>
        </p:nvSpPr>
        <p:spPr/>
        <p:txBody>
          <a:bodyPr/>
          <a:lstStyle/>
          <a:p>
            <a:fld id="{26B72550-8FBA-4857-AA0D-56537483F204}" type="slidenum">
              <a:rPr lang="en-US" smtClean="0"/>
              <a:t>‹#›</a:t>
            </a:fld>
            <a:endParaRPr lang="en-US"/>
          </a:p>
        </p:txBody>
      </p:sp>
    </p:spTree>
    <p:extLst>
      <p:ext uri="{BB962C8B-B14F-4D97-AF65-F5344CB8AC3E}">
        <p14:creationId xmlns:p14="http://schemas.microsoft.com/office/powerpoint/2010/main" val="891663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9A69D-2B84-4C71-AB66-EC1A65B622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4A305AD-A12B-4A0C-9327-AB34D54D218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5C97869-80F4-473E-8ADD-52610BDCE10C}"/>
              </a:ext>
            </a:extLst>
          </p:cNvPr>
          <p:cNvSpPr>
            <a:spLocks noGrp="1"/>
          </p:cNvSpPr>
          <p:nvPr>
            <p:ph type="dt" sz="half" idx="10"/>
          </p:nvPr>
        </p:nvSpPr>
        <p:spPr/>
        <p:txBody>
          <a:bodyPr/>
          <a:lstStyle/>
          <a:p>
            <a:fld id="{497DAFA4-F657-4F3B-8E85-2A7FB1293A28}" type="datetimeFigureOut">
              <a:rPr lang="en-US" smtClean="0"/>
              <a:t>2/17/2020</a:t>
            </a:fld>
            <a:endParaRPr lang="en-US"/>
          </a:p>
        </p:txBody>
      </p:sp>
      <p:sp>
        <p:nvSpPr>
          <p:cNvPr id="5" name="Footer Placeholder 4">
            <a:extLst>
              <a:ext uri="{FF2B5EF4-FFF2-40B4-BE49-F238E27FC236}">
                <a16:creationId xmlns:a16="http://schemas.microsoft.com/office/drawing/2014/main" id="{E8700631-569F-4D22-8F95-98BD1011ED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E27D4F-2A6B-4570-94DF-0424A8A05468}"/>
              </a:ext>
            </a:extLst>
          </p:cNvPr>
          <p:cNvSpPr>
            <a:spLocks noGrp="1"/>
          </p:cNvSpPr>
          <p:nvPr>
            <p:ph type="sldNum" sz="quarter" idx="12"/>
          </p:nvPr>
        </p:nvSpPr>
        <p:spPr/>
        <p:txBody>
          <a:bodyPr/>
          <a:lstStyle/>
          <a:p>
            <a:fld id="{26B72550-8FBA-4857-AA0D-56537483F204}" type="slidenum">
              <a:rPr lang="en-US" smtClean="0"/>
              <a:t>‹#›</a:t>
            </a:fld>
            <a:endParaRPr lang="en-US"/>
          </a:p>
        </p:txBody>
      </p:sp>
    </p:spTree>
    <p:extLst>
      <p:ext uri="{BB962C8B-B14F-4D97-AF65-F5344CB8AC3E}">
        <p14:creationId xmlns:p14="http://schemas.microsoft.com/office/powerpoint/2010/main" val="505448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02FFB-78D7-4C28-9F83-A8104BF4F46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436E4D-2FD0-477F-86CD-DE3E693F23D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11B70A6-AF25-4899-8A3F-411AEBC5F6F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9B50A23-9383-44F6-95C9-EDEED96086A9}"/>
              </a:ext>
            </a:extLst>
          </p:cNvPr>
          <p:cNvSpPr>
            <a:spLocks noGrp="1"/>
          </p:cNvSpPr>
          <p:nvPr>
            <p:ph type="dt" sz="half" idx="10"/>
          </p:nvPr>
        </p:nvSpPr>
        <p:spPr/>
        <p:txBody>
          <a:bodyPr/>
          <a:lstStyle/>
          <a:p>
            <a:fld id="{497DAFA4-F657-4F3B-8E85-2A7FB1293A28}" type="datetimeFigureOut">
              <a:rPr lang="en-US" smtClean="0"/>
              <a:t>2/17/2020</a:t>
            </a:fld>
            <a:endParaRPr lang="en-US"/>
          </a:p>
        </p:txBody>
      </p:sp>
      <p:sp>
        <p:nvSpPr>
          <p:cNvPr id="6" name="Footer Placeholder 5">
            <a:extLst>
              <a:ext uri="{FF2B5EF4-FFF2-40B4-BE49-F238E27FC236}">
                <a16:creationId xmlns:a16="http://schemas.microsoft.com/office/drawing/2014/main" id="{D1AEAFC4-7C27-4BD9-8471-B3C9765DEF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4D139D-CC85-4A7E-8B1D-82E2D55CAB6C}"/>
              </a:ext>
            </a:extLst>
          </p:cNvPr>
          <p:cNvSpPr>
            <a:spLocks noGrp="1"/>
          </p:cNvSpPr>
          <p:nvPr>
            <p:ph type="sldNum" sz="quarter" idx="12"/>
          </p:nvPr>
        </p:nvSpPr>
        <p:spPr/>
        <p:txBody>
          <a:bodyPr/>
          <a:lstStyle/>
          <a:p>
            <a:fld id="{26B72550-8FBA-4857-AA0D-56537483F204}" type="slidenum">
              <a:rPr lang="en-US" smtClean="0"/>
              <a:t>‹#›</a:t>
            </a:fld>
            <a:endParaRPr lang="en-US"/>
          </a:p>
        </p:txBody>
      </p:sp>
    </p:spTree>
    <p:extLst>
      <p:ext uri="{BB962C8B-B14F-4D97-AF65-F5344CB8AC3E}">
        <p14:creationId xmlns:p14="http://schemas.microsoft.com/office/powerpoint/2010/main" val="3516571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1E4DC-C349-4012-A35E-AC1410566F8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485C5EF-8277-43FE-91BF-6BA5ABBC78E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8E8AD1F-F3B6-467B-B3E5-51E5A87EA26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2C16773-FAEF-42D6-84F8-7C682F1568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5D41B01-9EDF-4448-9DD4-821D50D5021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5A4871E-0776-496D-BC19-3B97CC17C3B9}"/>
              </a:ext>
            </a:extLst>
          </p:cNvPr>
          <p:cNvSpPr>
            <a:spLocks noGrp="1"/>
          </p:cNvSpPr>
          <p:nvPr>
            <p:ph type="dt" sz="half" idx="10"/>
          </p:nvPr>
        </p:nvSpPr>
        <p:spPr/>
        <p:txBody>
          <a:bodyPr/>
          <a:lstStyle/>
          <a:p>
            <a:fld id="{497DAFA4-F657-4F3B-8E85-2A7FB1293A28}" type="datetimeFigureOut">
              <a:rPr lang="en-US" smtClean="0"/>
              <a:t>2/17/2020</a:t>
            </a:fld>
            <a:endParaRPr lang="en-US"/>
          </a:p>
        </p:txBody>
      </p:sp>
      <p:sp>
        <p:nvSpPr>
          <p:cNvPr id="8" name="Footer Placeholder 7">
            <a:extLst>
              <a:ext uri="{FF2B5EF4-FFF2-40B4-BE49-F238E27FC236}">
                <a16:creationId xmlns:a16="http://schemas.microsoft.com/office/drawing/2014/main" id="{B61894D6-4CB7-4D55-A51B-4046283DF8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176C6F9-DDAC-49E5-99E4-7C594B68F275}"/>
              </a:ext>
            </a:extLst>
          </p:cNvPr>
          <p:cNvSpPr>
            <a:spLocks noGrp="1"/>
          </p:cNvSpPr>
          <p:nvPr>
            <p:ph type="sldNum" sz="quarter" idx="12"/>
          </p:nvPr>
        </p:nvSpPr>
        <p:spPr/>
        <p:txBody>
          <a:bodyPr/>
          <a:lstStyle/>
          <a:p>
            <a:fld id="{26B72550-8FBA-4857-AA0D-56537483F204}" type="slidenum">
              <a:rPr lang="en-US" smtClean="0"/>
              <a:t>‹#›</a:t>
            </a:fld>
            <a:endParaRPr lang="en-US"/>
          </a:p>
        </p:txBody>
      </p:sp>
    </p:spTree>
    <p:extLst>
      <p:ext uri="{BB962C8B-B14F-4D97-AF65-F5344CB8AC3E}">
        <p14:creationId xmlns:p14="http://schemas.microsoft.com/office/powerpoint/2010/main" val="813086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12E70-646F-42D7-A72E-73641E2BBE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0BD9208-2C2D-45A4-B89F-A0D0031BE7CA}"/>
              </a:ext>
            </a:extLst>
          </p:cNvPr>
          <p:cNvSpPr>
            <a:spLocks noGrp="1"/>
          </p:cNvSpPr>
          <p:nvPr>
            <p:ph type="dt" sz="half" idx="10"/>
          </p:nvPr>
        </p:nvSpPr>
        <p:spPr/>
        <p:txBody>
          <a:bodyPr/>
          <a:lstStyle/>
          <a:p>
            <a:fld id="{497DAFA4-F657-4F3B-8E85-2A7FB1293A28}" type="datetimeFigureOut">
              <a:rPr lang="en-US" smtClean="0"/>
              <a:t>2/17/2020</a:t>
            </a:fld>
            <a:endParaRPr lang="en-US"/>
          </a:p>
        </p:txBody>
      </p:sp>
      <p:sp>
        <p:nvSpPr>
          <p:cNvPr id="4" name="Footer Placeholder 3">
            <a:extLst>
              <a:ext uri="{FF2B5EF4-FFF2-40B4-BE49-F238E27FC236}">
                <a16:creationId xmlns:a16="http://schemas.microsoft.com/office/drawing/2014/main" id="{F874E006-2570-433A-8756-C719CDC9FD4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650839E-9BDF-4662-878F-5E2A987C880E}"/>
              </a:ext>
            </a:extLst>
          </p:cNvPr>
          <p:cNvSpPr>
            <a:spLocks noGrp="1"/>
          </p:cNvSpPr>
          <p:nvPr>
            <p:ph type="sldNum" sz="quarter" idx="12"/>
          </p:nvPr>
        </p:nvSpPr>
        <p:spPr/>
        <p:txBody>
          <a:bodyPr/>
          <a:lstStyle/>
          <a:p>
            <a:fld id="{26B72550-8FBA-4857-AA0D-56537483F204}" type="slidenum">
              <a:rPr lang="en-US" smtClean="0"/>
              <a:t>‹#›</a:t>
            </a:fld>
            <a:endParaRPr lang="en-US"/>
          </a:p>
        </p:txBody>
      </p:sp>
    </p:spTree>
    <p:extLst>
      <p:ext uri="{BB962C8B-B14F-4D97-AF65-F5344CB8AC3E}">
        <p14:creationId xmlns:p14="http://schemas.microsoft.com/office/powerpoint/2010/main" val="4045503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8564FC-DCE5-4DF6-8B32-A622B79C22BC}"/>
              </a:ext>
            </a:extLst>
          </p:cNvPr>
          <p:cNvSpPr>
            <a:spLocks noGrp="1"/>
          </p:cNvSpPr>
          <p:nvPr>
            <p:ph type="dt" sz="half" idx="10"/>
          </p:nvPr>
        </p:nvSpPr>
        <p:spPr/>
        <p:txBody>
          <a:bodyPr/>
          <a:lstStyle/>
          <a:p>
            <a:fld id="{497DAFA4-F657-4F3B-8E85-2A7FB1293A28}" type="datetimeFigureOut">
              <a:rPr lang="en-US" smtClean="0"/>
              <a:t>2/17/2020</a:t>
            </a:fld>
            <a:endParaRPr lang="en-US"/>
          </a:p>
        </p:txBody>
      </p:sp>
      <p:sp>
        <p:nvSpPr>
          <p:cNvPr id="3" name="Footer Placeholder 2">
            <a:extLst>
              <a:ext uri="{FF2B5EF4-FFF2-40B4-BE49-F238E27FC236}">
                <a16:creationId xmlns:a16="http://schemas.microsoft.com/office/drawing/2014/main" id="{9A877B38-390A-4010-999C-FEAE39CDF60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C9D41D2-DC3F-4525-B1BE-823BB6C088E0}"/>
              </a:ext>
            </a:extLst>
          </p:cNvPr>
          <p:cNvSpPr>
            <a:spLocks noGrp="1"/>
          </p:cNvSpPr>
          <p:nvPr>
            <p:ph type="sldNum" sz="quarter" idx="12"/>
          </p:nvPr>
        </p:nvSpPr>
        <p:spPr/>
        <p:txBody>
          <a:bodyPr/>
          <a:lstStyle/>
          <a:p>
            <a:fld id="{26B72550-8FBA-4857-AA0D-56537483F204}" type="slidenum">
              <a:rPr lang="en-US" smtClean="0"/>
              <a:t>‹#›</a:t>
            </a:fld>
            <a:endParaRPr lang="en-US"/>
          </a:p>
        </p:txBody>
      </p:sp>
    </p:spTree>
    <p:extLst>
      <p:ext uri="{BB962C8B-B14F-4D97-AF65-F5344CB8AC3E}">
        <p14:creationId xmlns:p14="http://schemas.microsoft.com/office/powerpoint/2010/main" val="1274280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69D36-D4DD-4907-A022-BB4C56E285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BDAA3EC-A4F3-44E1-B64D-B252DBBE95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F9073E7-2C6B-4858-96DC-373D1FB5BB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5A426F8-4604-4CE5-ABF3-9DC77A91521C}"/>
              </a:ext>
            </a:extLst>
          </p:cNvPr>
          <p:cNvSpPr>
            <a:spLocks noGrp="1"/>
          </p:cNvSpPr>
          <p:nvPr>
            <p:ph type="dt" sz="half" idx="10"/>
          </p:nvPr>
        </p:nvSpPr>
        <p:spPr/>
        <p:txBody>
          <a:bodyPr/>
          <a:lstStyle/>
          <a:p>
            <a:fld id="{497DAFA4-F657-4F3B-8E85-2A7FB1293A28}" type="datetimeFigureOut">
              <a:rPr lang="en-US" smtClean="0"/>
              <a:t>2/17/2020</a:t>
            </a:fld>
            <a:endParaRPr lang="en-US"/>
          </a:p>
        </p:txBody>
      </p:sp>
      <p:sp>
        <p:nvSpPr>
          <p:cNvPr id="6" name="Footer Placeholder 5">
            <a:extLst>
              <a:ext uri="{FF2B5EF4-FFF2-40B4-BE49-F238E27FC236}">
                <a16:creationId xmlns:a16="http://schemas.microsoft.com/office/drawing/2014/main" id="{F089C79E-70D3-4C9C-AF81-2A796C9E1E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018B84-FF36-4A3B-BC3E-E6A4A314656D}"/>
              </a:ext>
            </a:extLst>
          </p:cNvPr>
          <p:cNvSpPr>
            <a:spLocks noGrp="1"/>
          </p:cNvSpPr>
          <p:nvPr>
            <p:ph type="sldNum" sz="quarter" idx="12"/>
          </p:nvPr>
        </p:nvSpPr>
        <p:spPr/>
        <p:txBody>
          <a:bodyPr/>
          <a:lstStyle/>
          <a:p>
            <a:fld id="{26B72550-8FBA-4857-AA0D-56537483F204}" type="slidenum">
              <a:rPr lang="en-US" smtClean="0"/>
              <a:t>‹#›</a:t>
            </a:fld>
            <a:endParaRPr lang="en-US"/>
          </a:p>
        </p:txBody>
      </p:sp>
    </p:spTree>
    <p:extLst>
      <p:ext uri="{BB962C8B-B14F-4D97-AF65-F5344CB8AC3E}">
        <p14:creationId xmlns:p14="http://schemas.microsoft.com/office/powerpoint/2010/main" val="10621946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A14F8-440C-481C-BCF4-6287F89901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1D550BC-85F6-4707-B8CC-B5A42B91704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AA554DC-78E3-4963-B506-A825691675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F898BC2-9738-4CC1-8F4D-C50E9A669978}"/>
              </a:ext>
            </a:extLst>
          </p:cNvPr>
          <p:cNvSpPr>
            <a:spLocks noGrp="1"/>
          </p:cNvSpPr>
          <p:nvPr>
            <p:ph type="dt" sz="half" idx="10"/>
          </p:nvPr>
        </p:nvSpPr>
        <p:spPr/>
        <p:txBody>
          <a:bodyPr/>
          <a:lstStyle/>
          <a:p>
            <a:fld id="{497DAFA4-F657-4F3B-8E85-2A7FB1293A28}" type="datetimeFigureOut">
              <a:rPr lang="en-US" smtClean="0"/>
              <a:t>2/17/2020</a:t>
            </a:fld>
            <a:endParaRPr lang="en-US"/>
          </a:p>
        </p:txBody>
      </p:sp>
      <p:sp>
        <p:nvSpPr>
          <p:cNvPr id="6" name="Footer Placeholder 5">
            <a:extLst>
              <a:ext uri="{FF2B5EF4-FFF2-40B4-BE49-F238E27FC236}">
                <a16:creationId xmlns:a16="http://schemas.microsoft.com/office/drawing/2014/main" id="{D29B7B66-F513-4650-B6D4-405A0B40D6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285554-55D7-4865-835D-BAE880F926D8}"/>
              </a:ext>
            </a:extLst>
          </p:cNvPr>
          <p:cNvSpPr>
            <a:spLocks noGrp="1"/>
          </p:cNvSpPr>
          <p:nvPr>
            <p:ph type="sldNum" sz="quarter" idx="12"/>
          </p:nvPr>
        </p:nvSpPr>
        <p:spPr/>
        <p:txBody>
          <a:bodyPr/>
          <a:lstStyle/>
          <a:p>
            <a:fld id="{26B72550-8FBA-4857-AA0D-56537483F204}" type="slidenum">
              <a:rPr lang="en-US" smtClean="0"/>
              <a:t>‹#›</a:t>
            </a:fld>
            <a:endParaRPr lang="en-US"/>
          </a:p>
        </p:txBody>
      </p:sp>
    </p:spTree>
    <p:extLst>
      <p:ext uri="{BB962C8B-B14F-4D97-AF65-F5344CB8AC3E}">
        <p14:creationId xmlns:p14="http://schemas.microsoft.com/office/powerpoint/2010/main" val="1044204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52C41C7-2B86-4514-AC99-AD8DDB5C5C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FF91616-299C-453C-9E7B-BDE8F77F04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72F8FA-642C-49D1-B3DD-D1E1836647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7DAFA4-F657-4F3B-8E85-2A7FB1293A28}" type="datetimeFigureOut">
              <a:rPr lang="en-US" smtClean="0"/>
              <a:t>2/17/2020</a:t>
            </a:fld>
            <a:endParaRPr lang="en-US"/>
          </a:p>
        </p:txBody>
      </p:sp>
      <p:sp>
        <p:nvSpPr>
          <p:cNvPr id="5" name="Footer Placeholder 4">
            <a:extLst>
              <a:ext uri="{FF2B5EF4-FFF2-40B4-BE49-F238E27FC236}">
                <a16:creationId xmlns:a16="http://schemas.microsoft.com/office/drawing/2014/main" id="{3C97A9B2-7EAB-479C-B43B-8F52D3FB7F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CE84A57-FF10-48E0-9EB1-709186CE16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B72550-8FBA-4857-AA0D-56537483F204}" type="slidenum">
              <a:rPr lang="en-US" smtClean="0"/>
              <a:t>‹#›</a:t>
            </a:fld>
            <a:endParaRPr lang="en-US"/>
          </a:p>
        </p:txBody>
      </p:sp>
    </p:spTree>
    <p:extLst>
      <p:ext uri="{BB962C8B-B14F-4D97-AF65-F5344CB8AC3E}">
        <p14:creationId xmlns:p14="http://schemas.microsoft.com/office/powerpoint/2010/main" val="3074448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18.tiff"/></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6.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txBox="1">
            <a:spLocks noChangeArrowheads="1"/>
          </p:cNvSpPr>
          <p:nvPr/>
        </p:nvSpPr>
        <p:spPr>
          <a:xfrm>
            <a:off x="1981200" y="2170863"/>
            <a:ext cx="8305800" cy="685800"/>
          </a:xfrm>
          <a:prstGeom prst="rect">
            <a:avLst/>
          </a:prstGeom>
        </p:spPr>
        <p:txBody>
          <a:bodyPr vert="horz" lIns="91368" tIns="45718" rIns="91368" bIns="45718"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2000" dirty="0">
              <a:solidFill>
                <a:prstClr val="white"/>
              </a:solidFill>
              <a:latin typeface="+mn-lt"/>
              <a:ea typeface="ＭＳ Ｐゴシック" pitchFamily="34" charset="-128"/>
            </a:endParaRPr>
          </a:p>
        </p:txBody>
      </p:sp>
      <p:sp>
        <p:nvSpPr>
          <p:cNvPr id="2" name="Rectangle 1"/>
          <p:cNvSpPr/>
          <p:nvPr/>
        </p:nvSpPr>
        <p:spPr>
          <a:xfrm>
            <a:off x="0" y="357055"/>
            <a:ext cx="12192000" cy="4816699"/>
          </a:xfrm>
          <a:prstGeom prst="rect">
            <a:avLst/>
          </a:prstGeom>
          <a:effectLst/>
        </p:spPr>
        <p:txBody>
          <a:bodyPr wrap="square" lIns="91368" tIns="45718" rIns="91368" bIns="45718">
            <a:spAutoFit/>
          </a:bodyPr>
          <a:lstStyle/>
          <a:p>
            <a:pPr algn="ctr"/>
            <a:r>
              <a:rPr lang="en-US" sz="2800" b="1" dirty="0">
                <a:solidFill>
                  <a:srgbClr val="002060"/>
                </a:solidFill>
                <a:latin typeface="Arial" panose="020B0604020202020204" pitchFamily="34" charset="0"/>
                <a:ea typeface="ＭＳ Ｐゴシック" pitchFamily="34" charset="-128"/>
                <a:cs typeface="Arial" panose="020B0604020202020204" pitchFamily="34" charset="0"/>
              </a:rPr>
              <a:t>The Opportunity Atlas</a:t>
            </a:r>
          </a:p>
          <a:p>
            <a:pPr algn="ctr"/>
            <a:r>
              <a:rPr lang="en-US" sz="2800" dirty="0">
                <a:solidFill>
                  <a:srgbClr val="002060"/>
                </a:solidFill>
                <a:latin typeface="Arial" panose="020B0604020202020204" pitchFamily="34" charset="0"/>
                <a:ea typeface="ＭＳ Ｐゴシック" pitchFamily="34" charset="-128"/>
                <a:cs typeface="Arial" panose="020B0604020202020204" pitchFamily="34" charset="0"/>
              </a:rPr>
              <a:t>Mapping the Childhood Roots of Social Mobility</a:t>
            </a:r>
          </a:p>
          <a:p>
            <a:pPr algn="ctr"/>
            <a:endParaRPr lang="en-US" sz="4000" b="1" dirty="0">
              <a:solidFill>
                <a:srgbClr val="002060"/>
              </a:solidFill>
              <a:latin typeface="Arial" panose="020B0604020202020204" pitchFamily="34" charset="0"/>
              <a:ea typeface="ＭＳ Ｐゴシック" pitchFamily="34" charset="-128"/>
              <a:cs typeface="Arial" panose="020B0604020202020204" pitchFamily="34" charset="0"/>
            </a:endParaRPr>
          </a:p>
          <a:p>
            <a:pPr algn="ctr"/>
            <a:r>
              <a:rPr lang="en-US" sz="2000" dirty="0">
                <a:solidFill>
                  <a:prstClr val="black"/>
                </a:solidFill>
                <a:latin typeface="Arial" panose="020B0604020202020204" pitchFamily="34" charset="0"/>
                <a:ea typeface="ＭＳ Ｐゴシック" pitchFamily="34" charset="-128"/>
                <a:cs typeface="Arial" panose="020B0604020202020204" pitchFamily="34" charset="0"/>
              </a:rPr>
              <a:t>Raj Chetty, Harvard University</a:t>
            </a:r>
          </a:p>
          <a:p>
            <a:pPr algn="ctr"/>
            <a:r>
              <a:rPr lang="en-US" sz="2000" dirty="0">
                <a:solidFill>
                  <a:prstClr val="black"/>
                </a:solidFill>
                <a:latin typeface="Arial" panose="020B0604020202020204" pitchFamily="34" charset="0"/>
                <a:ea typeface="ＭＳ Ｐゴシック" pitchFamily="34" charset="-128"/>
                <a:cs typeface="Arial" panose="020B0604020202020204" pitchFamily="34" charset="0"/>
              </a:rPr>
              <a:t>John N. Friedman, Brown University</a:t>
            </a:r>
          </a:p>
          <a:p>
            <a:pPr algn="ctr"/>
            <a:r>
              <a:rPr lang="en-US" sz="2000" dirty="0">
                <a:solidFill>
                  <a:prstClr val="black"/>
                </a:solidFill>
                <a:latin typeface="Arial" panose="020B0604020202020204" pitchFamily="34" charset="0"/>
                <a:ea typeface="ＭＳ Ｐゴシック" pitchFamily="34" charset="-128"/>
                <a:cs typeface="Arial" panose="020B0604020202020204" pitchFamily="34" charset="0"/>
              </a:rPr>
              <a:t>Nathaniel Hendren, Harvard University</a:t>
            </a:r>
          </a:p>
          <a:p>
            <a:pPr algn="ctr"/>
            <a:r>
              <a:rPr lang="en-US" sz="2000" dirty="0">
                <a:solidFill>
                  <a:prstClr val="black"/>
                </a:solidFill>
                <a:latin typeface="Arial" panose="020B0604020202020204" pitchFamily="34" charset="0"/>
                <a:ea typeface="ＭＳ Ｐゴシック" pitchFamily="34" charset="-128"/>
                <a:cs typeface="Arial" panose="020B0604020202020204" pitchFamily="34" charset="0"/>
              </a:rPr>
              <a:t>Maggie R. Jones, U.S. Census Bureau</a:t>
            </a:r>
          </a:p>
          <a:p>
            <a:pPr algn="ctr"/>
            <a:r>
              <a:rPr lang="en-US" sz="2000" dirty="0">
                <a:solidFill>
                  <a:prstClr val="black"/>
                </a:solidFill>
                <a:latin typeface="Arial" panose="020B0604020202020204" pitchFamily="34" charset="0"/>
                <a:ea typeface="ＭＳ Ｐゴシック" pitchFamily="34" charset="-128"/>
                <a:cs typeface="Arial" panose="020B0604020202020204" pitchFamily="34" charset="0"/>
              </a:rPr>
              <a:t>Sonya Porter, U.S. Census Bureau</a:t>
            </a:r>
          </a:p>
          <a:p>
            <a:pPr algn="ctr"/>
            <a:endParaRPr lang="en-US" sz="2000" dirty="0">
              <a:solidFill>
                <a:prstClr val="black"/>
              </a:solidFill>
              <a:latin typeface="Arial" panose="020B0604020202020204" pitchFamily="34" charset="0"/>
              <a:ea typeface="ＭＳ Ｐゴシック" pitchFamily="34" charset="-128"/>
              <a:cs typeface="Arial" panose="020B0604020202020204" pitchFamily="34" charset="0"/>
            </a:endParaRPr>
          </a:p>
          <a:p>
            <a:pPr algn="ctr"/>
            <a:r>
              <a:rPr lang="en-US" sz="2000" dirty="0">
                <a:solidFill>
                  <a:prstClr val="black"/>
                </a:solidFill>
                <a:latin typeface="Arial" panose="020B0604020202020204" pitchFamily="34" charset="0"/>
                <a:ea typeface="ＭＳ Ｐゴシック" pitchFamily="34" charset="-128"/>
                <a:cs typeface="Arial" panose="020B0604020202020204" pitchFamily="34" charset="0"/>
              </a:rPr>
              <a:t>January 2020</a:t>
            </a:r>
          </a:p>
          <a:p>
            <a:pPr algn="ctr"/>
            <a:endParaRPr lang="en-US" sz="2300" dirty="0">
              <a:solidFill>
                <a:prstClr val="black"/>
              </a:solidFill>
              <a:latin typeface="Arial" panose="020B0604020202020204" pitchFamily="34" charset="0"/>
              <a:ea typeface="ＭＳ Ｐゴシック" pitchFamily="34" charset="-128"/>
              <a:cs typeface="Arial" panose="020B0604020202020204" pitchFamily="34" charset="0"/>
            </a:endParaRPr>
          </a:p>
          <a:p>
            <a:pPr algn="ctr"/>
            <a:endParaRPr lang="en-US" sz="2800" dirty="0">
              <a:solidFill>
                <a:srgbClr val="002060"/>
              </a:solidFill>
              <a:latin typeface="Arial" panose="020B0604020202020204" pitchFamily="34" charset="0"/>
              <a:ea typeface="ＭＳ Ｐゴシック" pitchFamily="34" charset="-128"/>
              <a:cs typeface="Arial" panose="020B0604020202020204" pitchFamily="34" charset="0"/>
            </a:endParaRPr>
          </a:p>
          <a:p>
            <a:pPr algn="ctr"/>
            <a:endParaRPr lang="en-US" sz="2000" dirty="0">
              <a:solidFill>
                <a:srgbClr val="002060"/>
              </a:solidFill>
              <a:ea typeface="ＭＳ Ｐゴシック" pitchFamily="34" charset="-128"/>
            </a:endParaRPr>
          </a:p>
        </p:txBody>
      </p:sp>
      <p:sp>
        <p:nvSpPr>
          <p:cNvPr id="3" name="TextBox 2"/>
          <p:cNvSpPr txBox="1"/>
          <p:nvPr/>
        </p:nvSpPr>
        <p:spPr>
          <a:xfrm>
            <a:off x="85725" y="5655259"/>
            <a:ext cx="11979275" cy="1169551"/>
          </a:xfrm>
          <a:prstGeom prst="rect">
            <a:avLst/>
          </a:prstGeom>
          <a:noFill/>
        </p:spPr>
        <p:txBody>
          <a:bodyPr wrap="square" rtlCol="0">
            <a:spAutoFit/>
          </a:bodyPr>
          <a:lstStyle/>
          <a:p>
            <a:pPr algn="just"/>
            <a:r>
              <a:rPr lang="en-US" sz="1400" i="1" dirty="0">
                <a:latin typeface="Arial" panose="020B0604020202020204" pitchFamily="34" charset="0"/>
                <a:cs typeface="Arial" panose="020B0604020202020204" pitchFamily="34" charset="0"/>
              </a:rPr>
              <a:t>Disclaimer</a:t>
            </a:r>
            <a:r>
              <a:rPr lang="en-US" sz="1400" dirty="0">
                <a:latin typeface="Arial" panose="020B0604020202020204" pitchFamily="34" charset="0"/>
                <a:cs typeface="Arial" panose="020B0604020202020204" pitchFamily="34" charset="0"/>
              </a:rPr>
              <a:t>:  Any opinions and conclusions expressed herein are those of the authors and do not necessarily reflect the views of the U.S. Census Bureau. All results have been reviewed to ensure that no confidential information is disclosed. The statistical summaries reported in these slides have been cleared by the Census Bureau's Disclosure Review Board release authorization number CBDRB-FY18-319. All values in the tables and figures that appear in this presentation have been rounded to four significant digits as part of the disclosure avoidance protocol. Unless otherwise noted, source for all tables and figures: authors calculations based on Census 2000 and 2010, tax returns, and American Community Surveys 2005-2015.</a:t>
            </a:r>
          </a:p>
        </p:txBody>
      </p:sp>
      <p:sp>
        <p:nvSpPr>
          <p:cNvPr id="4" name="Rectangle 3"/>
          <p:cNvSpPr/>
          <p:nvPr/>
        </p:nvSpPr>
        <p:spPr>
          <a:xfrm>
            <a:off x="295422" y="5852160"/>
            <a:ext cx="3967089" cy="879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83261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812801" y="1284769"/>
                <a:ext cx="11086123" cy="5397387"/>
              </a:xfrm>
            </p:spPr>
            <p:txBody>
              <a:bodyPr>
                <a:norm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In each tract </a:t>
                </a:r>
                <a:r>
                  <a:rPr lang="en-US" sz="2300" i="1" dirty="0">
                    <a:solidFill>
                      <a:srgbClr val="000000"/>
                    </a:solidFill>
                    <a:latin typeface="Arial" panose="020B0604020202020204" pitchFamily="34" charset="0"/>
                    <a:cs typeface="Arial" panose="020B0604020202020204" pitchFamily="34" charset="0"/>
                  </a:rPr>
                  <a:t>c</a:t>
                </a:r>
                <a:r>
                  <a:rPr lang="en-US" sz="2300" dirty="0">
                    <a:solidFill>
                      <a:srgbClr val="000000"/>
                    </a:solidFill>
                    <a:latin typeface="Arial" panose="020B0604020202020204" pitchFamily="34" charset="0"/>
                    <a:cs typeface="Arial" panose="020B0604020202020204" pitchFamily="34" charset="0"/>
                  </a:rPr>
                  <a:t>, for each race </a:t>
                </a:r>
                <a:r>
                  <a:rPr lang="en-US" sz="2300" i="1" dirty="0">
                    <a:solidFill>
                      <a:srgbClr val="000000"/>
                    </a:solidFill>
                    <a:latin typeface="Arial" panose="020B0604020202020204" pitchFamily="34" charset="0"/>
                    <a:cs typeface="Arial" panose="020B0604020202020204" pitchFamily="34" charset="0"/>
                  </a:rPr>
                  <a:t>r</a:t>
                </a:r>
                <a:r>
                  <a:rPr lang="en-US" sz="2300" dirty="0">
                    <a:solidFill>
                      <a:srgbClr val="000000"/>
                    </a:solidFill>
                    <a:latin typeface="Arial" panose="020B0604020202020204" pitchFamily="34" charset="0"/>
                    <a:cs typeface="Arial" panose="020B0604020202020204" pitchFamily="34" charset="0"/>
                  </a:rPr>
                  <a:t> and gender </a:t>
                </a:r>
                <a:r>
                  <a:rPr lang="en-US" sz="2300" i="1" dirty="0">
                    <a:solidFill>
                      <a:srgbClr val="000000"/>
                    </a:solidFill>
                    <a:latin typeface="Arial" panose="020B0604020202020204" pitchFamily="34" charset="0"/>
                    <a:cs typeface="Arial" panose="020B0604020202020204" pitchFamily="34" charset="0"/>
                  </a:rPr>
                  <a:t>g</a:t>
                </a:r>
                <a:r>
                  <a:rPr lang="en-US" sz="2300" dirty="0">
                    <a:solidFill>
                      <a:srgbClr val="000000"/>
                    </a:solidFill>
                    <a:latin typeface="Arial" panose="020B0604020202020204" pitchFamily="34" charset="0"/>
                    <a:cs typeface="Arial" panose="020B0604020202020204" pitchFamily="34" charset="0"/>
                  </a:rPr>
                  <a:t>, regress children’s outcomes on a smooth function of parent rank:</a:t>
                </a:r>
              </a:p>
              <a:p>
                <a:pPr>
                  <a:buClr>
                    <a:schemeClr val="tx2"/>
                  </a:buClr>
                  <a:buFont typeface="Wingdings" pitchFamily="2" charset="2"/>
                  <a:buChar char="§"/>
                </a:pPr>
                <a:endParaRPr lang="en-US" sz="1800" i="1" dirty="0">
                  <a:solidFill>
                    <a:srgbClr val="000000"/>
                  </a:solidFill>
                  <a:latin typeface="Cambria Math" panose="02040503050406030204" pitchFamily="18" charset="0"/>
                  <a:cs typeface="Arial" panose="020B0604020202020204" pitchFamily="34" charset="0"/>
                </a:endParaRPr>
              </a:p>
              <a:p>
                <a:pPr marL="0" indent="0">
                  <a:buClr>
                    <a:schemeClr val="tx2"/>
                  </a:buClr>
                  <a:buNone/>
                </a:pPr>
                <a14:m>
                  <m:oMathPara xmlns:m="http://schemas.openxmlformats.org/officeDocument/2006/math">
                    <m:oMathParaPr>
                      <m:jc m:val="centerGroup"/>
                    </m:oMathParaPr>
                    <m:oMath xmlns:m="http://schemas.openxmlformats.org/officeDocument/2006/math">
                      <m:sSub>
                        <m:sSubPr>
                          <m:ctrlP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𝑦</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𝑖𝑐𝑝𝑟𝑔</m:t>
                          </m:r>
                        </m:sub>
                      </m:s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 </m:t>
                      </m:r>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𝛼</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𝑐𝑟𝑔</m:t>
                          </m:r>
                        </m:sub>
                      </m:s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𝛽</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𝑐𝑟𝑔</m:t>
                          </m:r>
                        </m:sub>
                      </m:s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𝑓</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𝑟𝑔</m:t>
                          </m:r>
                        </m:sub>
                      </m:sSub>
                      <m:d>
                        <m:dPr>
                          <m:ctrlP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dPr>
                        <m:e>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𝑝</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𝑖𝑐𝑟𝑔</m:t>
                              </m:r>
                            </m:sub>
                          </m:sSub>
                        </m:e>
                      </m:d>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𝜀</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𝑖𝑐𝑝𝑟𝑔</m:t>
                          </m:r>
                        </m:sub>
                      </m:sSub>
                    </m:oMath>
                  </m:oMathPara>
                </a14:m>
                <a:endParaRPr lang="en-US" sz="2400" i="1" dirty="0">
                  <a:solidFill>
                    <a:srgbClr val="000000"/>
                  </a:solidFill>
                  <a:latin typeface="Cambria Math" panose="02040503050406030204" pitchFamily="18" charset="0"/>
                  <a:ea typeface="Cambria Math" panose="02040503050406030204" pitchFamily="18" charset="0"/>
                  <a:cs typeface="Arial" panose="020B0604020202020204" pitchFamily="34" charset="0"/>
                </a:endParaRPr>
              </a:p>
              <a:p>
                <a:pPr>
                  <a:buClr>
                    <a:schemeClr val="tx2"/>
                  </a:buClr>
                  <a:buFont typeface="Wingdings" pitchFamily="2" charset="2"/>
                  <a:buChar char="§"/>
                </a:pPr>
                <a:endParaRPr lang="en-US" sz="18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Function </a:t>
                </a:r>
                <a14:m>
                  <m:oMath xmlns:m="http://schemas.openxmlformats.org/officeDocument/2006/math">
                    <m:sSub>
                      <m:sSubPr>
                        <m:ctrlPr>
                          <a:rPr lang="en-US" sz="2300" i="1">
                            <a:solidFill>
                              <a:srgbClr val="000000"/>
                            </a:solidFill>
                            <a:latin typeface="Cambria Math" panose="02040503050406030204" pitchFamily="18" charset="0"/>
                            <a:cs typeface="Arial" panose="020B0604020202020204" pitchFamily="34" charset="0"/>
                          </a:rPr>
                        </m:ctrlPr>
                      </m:sSubPr>
                      <m:e>
                        <m:r>
                          <a:rPr lang="en-GB" sz="2300" i="1">
                            <a:solidFill>
                              <a:srgbClr val="000000"/>
                            </a:solidFill>
                            <a:latin typeface="Cambria Math" panose="02040503050406030204" pitchFamily="18" charset="0"/>
                            <a:cs typeface="Arial" panose="020B0604020202020204" pitchFamily="34" charset="0"/>
                          </a:rPr>
                          <m:t>𝑓</m:t>
                        </m:r>
                      </m:e>
                      <m:sub>
                        <m:r>
                          <a:rPr lang="en-GB" sz="2300" i="1">
                            <a:solidFill>
                              <a:srgbClr val="000000"/>
                            </a:solidFill>
                            <a:latin typeface="Cambria Math" panose="02040503050406030204" pitchFamily="18" charset="0"/>
                            <a:cs typeface="Arial" panose="020B0604020202020204" pitchFamily="34" charset="0"/>
                          </a:rPr>
                          <m:t>𝑟𝑔</m:t>
                        </m:r>
                      </m:sub>
                    </m:sSub>
                  </m:oMath>
                </a14:m>
                <a:r>
                  <a:rPr lang="en-US" sz="2300" i="1" dirty="0">
                    <a:solidFill>
                      <a:srgbClr val="000000"/>
                    </a:solidFill>
                    <a:latin typeface="Arial" panose="020B0604020202020204" pitchFamily="34" charset="0"/>
                    <a:cs typeface="Arial" panose="020B0604020202020204" pitchFamily="34" charset="0"/>
                  </a:rPr>
                  <a:t> </a:t>
                </a:r>
                <a:r>
                  <a:rPr lang="en-US" sz="2300" dirty="0">
                    <a:solidFill>
                      <a:srgbClr val="000000"/>
                    </a:solidFill>
                    <a:latin typeface="Arial" panose="020B0604020202020204" pitchFamily="34" charset="0"/>
                    <a:cs typeface="Arial" panose="020B0604020202020204" pitchFamily="34" charset="0"/>
                  </a:rPr>
                  <a:t>estimated non-parametrically in national data, by race and gender.</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812801" y="1284769"/>
                <a:ext cx="11086123" cy="5397387"/>
              </a:xfrm>
              <a:blipFill>
                <a:blip r:embed="rId3"/>
                <a:stretch>
                  <a:fillRect l="-660" t="-1582"/>
                </a:stretch>
              </a:blipFill>
            </p:spPr>
            <p:txBody>
              <a:bodyPr/>
              <a:lstStyle/>
              <a:p>
                <a:r>
                  <a:rPr lang="en-US">
                    <a:noFill/>
                  </a:rPr>
                  <a:t> </a:t>
                </a:r>
              </a:p>
            </p:txBody>
          </p:sp>
        </mc:Fallback>
      </mc:AlternateContent>
      <p:sp>
        <p:nvSpPr>
          <p:cNvPr id="9" name="Title 1"/>
          <p:cNvSpPr txBox="1">
            <a:spLocks/>
          </p:cNvSpPr>
          <p:nvPr/>
        </p:nvSpPr>
        <p:spPr>
          <a:xfrm>
            <a:off x="1524000" y="90713"/>
            <a:ext cx="9144000" cy="1020763"/>
          </a:xfrm>
          <a:prstGeom prst="rect">
            <a:avLst/>
          </a:prstGeom>
        </p:spPr>
        <p:txBody>
          <a:bodyPr vert="horz" lIns="91404" tIns="45718" rIns="91404"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992">
              <a:defRPr/>
            </a:pPr>
            <a:r>
              <a:rPr lang="en-US" sz="2400" dirty="0">
                <a:solidFill>
                  <a:srgbClr val="002060"/>
                </a:solidFill>
                <a:latin typeface="Arial" panose="020B0604020202020204" pitchFamily="34" charset="0"/>
                <a:cs typeface="Arial" panose="020B0604020202020204" pitchFamily="34" charset="0"/>
              </a:rPr>
              <a:t>Estimating Mean Outcomes by Tract</a:t>
            </a:r>
          </a:p>
        </p:txBody>
      </p:sp>
    </p:spTree>
    <p:extLst>
      <p:ext uri="{BB962C8B-B14F-4D97-AF65-F5344CB8AC3E}">
        <p14:creationId xmlns:p14="http://schemas.microsoft.com/office/powerpoint/2010/main" val="426251497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3">
            <a:extLst>
              <a:ext uri="{FF2B5EF4-FFF2-40B4-BE49-F238E27FC236}">
                <a16:creationId xmlns:a16="http://schemas.microsoft.com/office/drawing/2014/main" id="{AA6E49E6-6956-4818-9F9D-E275029AD6C8}"/>
              </a:ext>
            </a:extLst>
          </p:cNvPr>
          <p:cNvSpPr>
            <a:spLocks noChangeAspect="1" noChangeArrowheads="1" noTextEdit="1"/>
          </p:cNvSpPr>
          <p:nvPr/>
        </p:nvSpPr>
        <p:spPr bwMode="auto">
          <a:xfrm>
            <a:off x="1381125" y="0"/>
            <a:ext cx="9429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5">
            <a:extLst>
              <a:ext uri="{FF2B5EF4-FFF2-40B4-BE49-F238E27FC236}">
                <a16:creationId xmlns:a16="http://schemas.microsoft.com/office/drawing/2014/main" id="{C548CBA7-C8AC-4F9B-82AF-6FF11C0CD8CD}"/>
              </a:ext>
            </a:extLst>
          </p:cNvPr>
          <p:cNvSpPr>
            <a:spLocks noChangeArrowheads="1"/>
          </p:cNvSpPr>
          <p:nvPr/>
        </p:nvSpPr>
        <p:spPr bwMode="auto">
          <a:xfrm>
            <a:off x="1374775" y="-6350"/>
            <a:ext cx="9442450" cy="6870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Line 8">
            <a:extLst>
              <a:ext uri="{FF2B5EF4-FFF2-40B4-BE49-F238E27FC236}">
                <a16:creationId xmlns:a16="http://schemas.microsoft.com/office/drawing/2014/main" id="{10F24FC0-D5A5-4185-B1ED-001323996AA0}"/>
              </a:ext>
            </a:extLst>
          </p:cNvPr>
          <p:cNvSpPr>
            <a:spLocks noChangeShapeType="1"/>
          </p:cNvSpPr>
          <p:nvPr/>
        </p:nvSpPr>
        <p:spPr bwMode="auto">
          <a:xfrm>
            <a:off x="2238375" y="4618038"/>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 name="Line 9">
            <a:extLst>
              <a:ext uri="{FF2B5EF4-FFF2-40B4-BE49-F238E27FC236}">
                <a16:creationId xmlns:a16="http://schemas.microsoft.com/office/drawing/2014/main" id="{AD578133-5A48-4D13-8C85-ED7E44F7394C}"/>
              </a:ext>
            </a:extLst>
          </p:cNvPr>
          <p:cNvSpPr>
            <a:spLocks noChangeShapeType="1"/>
          </p:cNvSpPr>
          <p:nvPr/>
        </p:nvSpPr>
        <p:spPr bwMode="auto">
          <a:xfrm>
            <a:off x="2238375" y="3446463"/>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 name="Line 10">
            <a:extLst>
              <a:ext uri="{FF2B5EF4-FFF2-40B4-BE49-F238E27FC236}">
                <a16:creationId xmlns:a16="http://schemas.microsoft.com/office/drawing/2014/main" id="{7445FB86-FAF5-476F-A4F8-E08AC8B51C34}"/>
              </a:ext>
            </a:extLst>
          </p:cNvPr>
          <p:cNvSpPr>
            <a:spLocks noChangeShapeType="1"/>
          </p:cNvSpPr>
          <p:nvPr/>
        </p:nvSpPr>
        <p:spPr bwMode="auto">
          <a:xfrm>
            <a:off x="2238375" y="2274888"/>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 name="Line 11">
            <a:extLst>
              <a:ext uri="{FF2B5EF4-FFF2-40B4-BE49-F238E27FC236}">
                <a16:creationId xmlns:a16="http://schemas.microsoft.com/office/drawing/2014/main" id="{8180F28A-63A2-4FC1-A6FE-650D6906FBD9}"/>
              </a:ext>
            </a:extLst>
          </p:cNvPr>
          <p:cNvSpPr>
            <a:spLocks noChangeShapeType="1"/>
          </p:cNvSpPr>
          <p:nvPr/>
        </p:nvSpPr>
        <p:spPr bwMode="auto">
          <a:xfrm>
            <a:off x="2238375" y="1103313"/>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 name="Line 12">
            <a:extLst>
              <a:ext uri="{FF2B5EF4-FFF2-40B4-BE49-F238E27FC236}">
                <a16:creationId xmlns:a16="http://schemas.microsoft.com/office/drawing/2014/main" id="{9DE681ED-B65B-4C93-8FD0-CB47C07E57B4}"/>
              </a:ext>
            </a:extLst>
          </p:cNvPr>
          <p:cNvSpPr>
            <a:spLocks noChangeShapeType="1"/>
          </p:cNvSpPr>
          <p:nvPr/>
        </p:nvSpPr>
        <p:spPr bwMode="auto">
          <a:xfrm flipV="1">
            <a:off x="6324600" y="55721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4" name="Line 13">
            <a:extLst>
              <a:ext uri="{FF2B5EF4-FFF2-40B4-BE49-F238E27FC236}">
                <a16:creationId xmlns:a16="http://schemas.microsoft.com/office/drawing/2014/main" id="{511BB6F6-64D2-4CDB-BA19-673BA7569DB8}"/>
              </a:ext>
            </a:extLst>
          </p:cNvPr>
          <p:cNvSpPr>
            <a:spLocks noChangeShapeType="1"/>
          </p:cNvSpPr>
          <p:nvPr/>
        </p:nvSpPr>
        <p:spPr bwMode="auto">
          <a:xfrm flipV="1">
            <a:off x="6324600" y="5365750"/>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5" name="Line 14">
            <a:extLst>
              <a:ext uri="{FF2B5EF4-FFF2-40B4-BE49-F238E27FC236}">
                <a16:creationId xmlns:a16="http://schemas.microsoft.com/office/drawing/2014/main" id="{38063CAE-7F4D-4CFB-B681-8554A5B1CAE7}"/>
              </a:ext>
            </a:extLst>
          </p:cNvPr>
          <p:cNvSpPr>
            <a:spLocks noChangeShapeType="1"/>
          </p:cNvSpPr>
          <p:nvPr/>
        </p:nvSpPr>
        <p:spPr bwMode="auto">
          <a:xfrm flipV="1">
            <a:off x="6324600" y="5160963"/>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6" name="Line 15">
            <a:extLst>
              <a:ext uri="{FF2B5EF4-FFF2-40B4-BE49-F238E27FC236}">
                <a16:creationId xmlns:a16="http://schemas.microsoft.com/office/drawing/2014/main" id="{52317D19-7A1A-4456-82FE-8FA1F59F10CB}"/>
              </a:ext>
            </a:extLst>
          </p:cNvPr>
          <p:cNvSpPr>
            <a:spLocks noChangeShapeType="1"/>
          </p:cNvSpPr>
          <p:nvPr/>
        </p:nvSpPr>
        <p:spPr bwMode="auto">
          <a:xfrm flipV="1">
            <a:off x="6324600" y="4954588"/>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7" name="Line 16">
            <a:extLst>
              <a:ext uri="{FF2B5EF4-FFF2-40B4-BE49-F238E27FC236}">
                <a16:creationId xmlns:a16="http://schemas.microsoft.com/office/drawing/2014/main" id="{1764EA6D-56AE-42E0-ACE8-DE19793AA0FE}"/>
              </a:ext>
            </a:extLst>
          </p:cNvPr>
          <p:cNvSpPr>
            <a:spLocks noChangeShapeType="1"/>
          </p:cNvSpPr>
          <p:nvPr/>
        </p:nvSpPr>
        <p:spPr bwMode="auto">
          <a:xfrm flipV="1">
            <a:off x="6324600" y="4749800"/>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8" name="Line 17">
            <a:extLst>
              <a:ext uri="{FF2B5EF4-FFF2-40B4-BE49-F238E27FC236}">
                <a16:creationId xmlns:a16="http://schemas.microsoft.com/office/drawing/2014/main" id="{30DE7AD6-8417-4693-AACF-A759FA5525D7}"/>
              </a:ext>
            </a:extLst>
          </p:cNvPr>
          <p:cNvSpPr>
            <a:spLocks noChangeShapeType="1"/>
          </p:cNvSpPr>
          <p:nvPr/>
        </p:nvSpPr>
        <p:spPr bwMode="auto">
          <a:xfrm flipV="1">
            <a:off x="6324600" y="45434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9" name="Line 18">
            <a:extLst>
              <a:ext uri="{FF2B5EF4-FFF2-40B4-BE49-F238E27FC236}">
                <a16:creationId xmlns:a16="http://schemas.microsoft.com/office/drawing/2014/main" id="{FF74DC6F-469E-41B6-A85B-CB80F12A8BB1}"/>
              </a:ext>
            </a:extLst>
          </p:cNvPr>
          <p:cNvSpPr>
            <a:spLocks noChangeShapeType="1"/>
          </p:cNvSpPr>
          <p:nvPr/>
        </p:nvSpPr>
        <p:spPr bwMode="auto">
          <a:xfrm flipV="1">
            <a:off x="6324600" y="4337050"/>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0" name="Line 19">
            <a:extLst>
              <a:ext uri="{FF2B5EF4-FFF2-40B4-BE49-F238E27FC236}">
                <a16:creationId xmlns:a16="http://schemas.microsoft.com/office/drawing/2014/main" id="{E70951BB-22DB-4B48-BEBE-5C7EDE342D08}"/>
              </a:ext>
            </a:extLst>
          </p:cNvPr>
          <p:cNvSpPr>
            <a:spLocks noChangeShapeType="1"/>
          </p:cNvSpPr>
          <p:nvPr/>
        </p:nvSpPr>
        <p:spPr bwMode="auto">
          <a:xfrm flipV="1">
            <a:off x="6324600" y="4132263"/>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1" name="Line 20">
            <a:extLst>
              <a:ext uri="{FF2B5EF4-FFF2-40B4-BE49-F238E27FC236}">
                <a16:creationId xmlns:a16="http://schemas.microsoft.com/office/drawing/2014/main" id="{7BF091E9-68BC-4474-A750-0CEA371907A1}"/>
              </a:ext>
            </a:extLst>
          </p:cNvPr>
          <p:cNvSpPr>
            <a:spLocks noChangeShapeType="1"/>
          </p:cNvSpPr>
          <p:nvPr/>
        </p:nvSpPr>
        <p:spPr bwMode="auto">
          <a:xfrm flipV="1">
            <a:off x="6324600" y="3925888"/>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2" name="Line 21">
            <a:extLst>
              <a:ext uri="{FF2B5EF4-FFF2-40B4-BE49-F238E27FC236}">
                <a16:creationId xmlns:a16="http://schemas.microsoft.com/office/drawing/2014/main" id="{2A72A1DB-89A8-48E0-9C85-BCC8CD10D2CC}"/>
              </a:ext>
            </a:extLst>
          </p:cNvPr>
          <p:cNvSpPr>
            <a:spLocks noChangeShapeType="1"/>
          </p:cNvSpPr>
          <p:nvPr/>
        </p:nvSpPr>
        <p:spPr bwMode="auto">
          <a:xfrm flipV="1">
            <a:off x="6324600" y="3721100"/>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3" name="Line 22">
            <a:extLst>
              <a:ext uri="{FF2B5EF4-FFF2-40B4-BE49-F238E27FC236}">
                <a16:creationId xmlns:a16="http://schemas.microsoft.com/office/drawing/2014/main" id="{0A67A77F-7A39-43DF-BF90-15442086A079}"/>
              </a:ext>
            </a:extLst>
          </p:cNvPr>
          <p:cNvSpPr>
            <a:spLocks noChangeShapeType="1"/>
          </p:cNvSpPr>
          <p:nvPr/>
        </p:nvSpPr>
        <p:spPr bwMode="auto">
          <a:xfrm flipV="1">
            <a:off x="6324600" y="35147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4" name="Line 23">
            <a:extLst>
              <a:ext uri="{FF2B5EF4-FFF2-40B4-BE49-F238E27FC236}">
                <a16:creationId xmlns:a16="http://schemas.microsoft.com/office/drawing/2014/main" id="{31F0EAAD-2389-4313-BE2D-FBE3BF58B3AE}"/>
              </a:ext>
            </a:extLst>
          </p:cNvPr>
          <p:cNvSpPr>
            <a:spLocks noChangeShapeType="1"/>
          </p:cNvSpPr>
          <p:nvPr/>
        </p:nvSpPr>
        <p:spPr bwMode="auto">
          <a:xfrm flipV="1">
            <a:off x="6324600" y="3308350"/>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5" name="Line 24">
            <a:extLst>
              <a:ext uri="{FF2B5EF4-FFF2-40B4-BE49-F238E27FC236}">
                <a16:creationId xmlns:a16="http://schemas.microsoft.com/office/drawing/2014/main" id="{154F7843-2602-4444-AA76-6623CD2AF8A6}"/>
              </a:ext>
            </a:extLst>
          </p:cNvPr>
          <p:cNvSpPr>
            <a:spLocks noChangeShapeType="1"/>
          </p:cNvSpPr>
          <p:nvPr/>
        </p:nvSpPr>
        <p:spPr bwMode="auto">
          <a:xfrm flipV="1">
            <a:off x="6324600" y="3103563"/>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6" name="Line 25">
            <a:extLst>
              <a:ext uri="{FF2B5EF4-FFF2-40B4-BE49-F238E27FC236}">
                <a16:creationId xmlns:a16="http://schemas.microsoft.com/office/drawing/2014/main" id="{C8B9FF89-EB01-4067-AAE7-2F15C513C72E}"/>
              </a:ext>
            </a:extLst>
          </p:cNvPr>
          <p:cNvSpPr>
            <a:spLocks noChangeShapeType="1"/>
          </p:cNvSpPr>
          <p:nvPr/>
        </p:nvSpPr>
        <p:spPr bwMode="auto">
          <a:xfrm flipV="1">
            <a:off x="6324600" y="2897188"/>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7" name="Line 26">
            <a:extLst>
              <a:ext uri="{FF2B5EF4-FFF2-40B4-BE49-F238E27FC236}">
                <a16:creationId xmlns:a16="http://schemas.microsoft.com/office/drawing/2014/main" id="{9E878A2B-B97D-4F4B-8C9F-DC68080AC425}"/>
              </a:ext>
            </a:extLst>
          </p:cNvPr>
          <p:cNvSpPr>
            <a:spLocks noChangeShapeType="1"/>
          </p:cNvSpPr>
          <p:nvPr/>
        </p:nvSpPr>
        <p:spPr bwMode="auto">
          <a:xfrm flipV="1">
            <a:off x="6324600" y="2692400"/>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8" name="Line 27">
            <a:extLst>
              <a:ext uri="{FF2B5EF4-FFF2-40B4-BE49-F238E27FC236}">
                <a16:creationId xmlns:a16="http://schemas.microsoft.com/office/drawing/2014/main" id="{0C89C134-61A6-4270-A4F5-3E549C99563F}"/>
              </a:ext>
            </a:extLst>
          </p:cNvPr>
          <p:cNvSpPr>
            <a:spLocks noChangeShapeType="1"/>
          </p:cNvSpPr>
          <p:nvPr/>
        </p:nvSpPr>
        <p:spPr bwMode="auto">
          <a:xfrm flipV="1">
            <a:off x="6324600" y="24860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9" name="Line 28">
            <a:extLst>
              <a:ext uri="{FF2B5EF4-FFF2-40B4-BE49-F238E27FC236}">
                <a16:creationId xmlns:a16="http://schemas.microsoft.com/office/drawing/2014/main" id="{19C6BB5E-4E77-474A-A44A-12E8006A38FC}"/>
              </a:ext>
            </a:extLst>
          </p:cNvPr>
          <p:cNvSpPr>
            <a:spLocks noChangeShapeType="1"/>
          </p:cNvSpPr>
          <p:nvPr/>
        </p:nvSpPr>
        <p:spPr bwMode="auto">
          <a:xfrm flipV="1">
            <a:off x="6324600" y="2279650"/>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30" name="Line 29">
            <a:extLst>
              <a:ext uri="{FF2B5EF4-FFF2-40B4-BE49-F238E27FC236}">
                <a16:creationId xmlns:a16="http://schemas.microsoft.com/office/drawing/2014/main" id="{E9A9B4C9-1A74-4C40-A2AE-448FCC7FDD72}"/>
              </a:ext>
            </a:extLst>
          </p:cNvPr>
          <p:cNvSpPr>
            <a:spLocks noChangeShapeType="1"/>
          </p:cNvSpPr>
          <p:nvPr/>
        </p:nvSpPr>
        <p:spPr bwMode="auto">
          <a:xfrm flipV="1">
            <a:off x="6324600" y="2074863"/>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31" name="Line 30">
            <a:extLst>
              <a:ext uri="{FF2B5EF4-FFF2-40B4-BE49-F238E27FC236}">
                <a16:creationId xmlns:a16="http://schemas.microsoft.com/office/drawing/2014/main" id="{5517C92C-FC00-4153-90D5-4A517EBE1FBE}"/>
              </a:ext>
            </a:extLst>
          </p:cNvPr>
          <p:cNvSpPr>
            <a:spLocks noChangeShapeType="1"/>
          </p:cNvSpPr>
          <p:nvPr/>
        </p:nvSpPr>
        <p:spPr bwMode="auto">
          <a:xfrm flipV="1">
            <a:off x="6324600" y="1868488"/>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24" name="Line 31">
            <a:extLst>
              <a:ext uri="{FF2B5EF4-FFF2-40B4-BE49-F238E27FC236}">
                <a16:creationId xmlns:a16="http://schemas.microsoft.com/office/drawing/2014/main" id="{F2D4EB73-08A3-4EB7-A167-5090E36971AC}"/>
              </a:ext>
            </a:extLst>
          </p:cNvPr>
          <p:cNvSpPr>
            <a:spLocks noChangeShapeType="1"/>
          </p:cNvSpPr>
          <p:nvPr/>
        </p:nvSpPr>
        <p:spPr bwMode="auto">
          <a:xfrm flipV="1">
            <a:off x="6324600" y="1663700"/>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25" name="Line 32">
            <a:extLst>
              <a:ext uri="{FF2B5EF4-FFF2-40B4-BE49-F238E27FC236}">
                <a16:creationId xmlns:a16="http://schemas.microsoft.com/office/drawing/2014/main" id="{2EF01DEA-63F5-433F-8CA7-DA36293AB437}"/>
              </a:ext>
            </a:extLst>
          </p:cNvPr>
          <p:cNvSpPr>
            <a:spLocks noChangeShapeType="1"/>
          </p:cNvSpPr>
          <p:nvPr/>
        </p:nvSpPr>
        <p:spPr bwMode="auto">
          <a:xfrm flipV="1">
            <a:off x="6324600" y="14573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26" name="Line 33">
            <a:extLst>
              <a:ext uri="{FF2B5EF4-FFF2-40B4-BE49-F238E27FC236}">
                <a16:creationId xmlns:a16="http://schemas.microsoft.com/office/drawing/2014/main" id="{744AE8B1-417E-4E67-B621-2E6584509778}"/>
              </a:ext>
            </a:extLst>
          </p:cNvPr>
          <p:cNvSpPr>
            <a:spLocks noChangeShapeType="1"/>
          </p:cNvSpPr>
          <p:nvPr/>
        </p:nvSpPr>
        <p:spPr bwMode="auto">
          <a:xfrm flipV="1">
            <a:off x="6324600" y="1257300"/>
            <a:ext cx="0" cy="13176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27" name="Line 34">
            <a:extLst>
              <a:ext uri="{FF2B5EF4-FFF2-40B4-BE49-F238E27FC236}">
                <a16:creationId xmlns:a16="http://schemas.microsoft.com/office/drawing/2014/main" id="{C8B518C7-87AB-4C4D-89FD-B47FF66370E7}"/>
              </a:ext>
            </a:extLst>
          </p:cNvPr>
          <p:cNvSpPr>
            <a:spLocks noChangeShapeType="1"/>
          </p:cNvSpPr>
          <p:nvPr/>
        </p:nvSpPr>
        <p:spPr bwMode="auto">
          <a:xfrm flipV="1">
            <a:off x="6324600" y="1050925"/>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28" name="Line 35">
            <a:extLst>
              <a:ext uri="{FF2B5EF4-FFF2-40B4-BE49-F238E27FC236}">
                <a16:creationId xmlns:a16="http://schemas.microsoft.com/office/drawing/2014/main" id="{1CB7AB9E-F11B-4A0A-AAFC-B0D5A8E6E54D}"/>
              </a:ext>
            </a:extLst>
          </p:cNvPr>
          <p:cNvSpPr>
            <a:spLocks noChangeShapeType="1"/>
          </p:cNvSpPr>
          <p:nvPr/>
        </p:nvSpPr>
        <p:spPr bwMode="auto">
          <a:xfrm flipV="1">
            <a:off x="6324600" y="954088"/>
            <a:ext cx="0" cy="2857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29" name="Line 36">
            <a:extLst>
              <a:ext uri="{FF2B5EF4-FFF2-40B4-BE49-F238E27FC236}">
                <a16:creationId xmlns:a16="http://schemas.microsoft.com/office/drawing/2014/main" id="{67F20335-DF0C-4B85-8366-0A2215B4DDF4}"/>
              </a:ext>
            </a:extLst>
          </p:cNvPr>
          <p:cNvSpPr>
            <a:spLocks noChangeShapeType="1"/>
          </p:cNvSpPr>
          <p:nvPr/>
        </p:nvSpPr>
        <p:spPr bwMode="auto">
          <a:xfrm>
            <a:off x="2238375"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30" name="Line 37">
            <a:extLst>
              <a:ext uri="{FF2B5EF4-FFF2-40B4-BE49-F238E27FC236}">
                <a16:creationId xmlns:a16="http://schemas.microsoft.com/office/drawing/2014/main" id="{C5778732-B927-4EE0-B2C4-5632D999C5F9}"/>
              </a:ext>
            </a:extLst>
          </p:cNvPr>
          <p:cNvSpPr>
            <a:spLocks noChangeShapeType="1"/>
          </p:cNvSpPr>
          <p:nvPr/>
        </p:nvSpPr>
        <p:spPr bwMode="auto">
          <a:xfrm>
            <a:off x="2444750"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31" name="Line 38">
            <a:extLst>
              <a:ext uri="{FF2B5EF4-FFF2-40B4-BE49-F238E27FC236}">
                <a16:creationId xmlns:a16="http://schemas.microsoft.com/office/drawing/2014/main" id="{736D578A-6B14-4F23-8DCC-55739F143C47}"/>
              </a:ext>
            </a:extLst>
          </p:cNvPr>
          <p:cNvSpPr>
            <a:spLocks noChangeShapeType="1"/>
          </p:cNvSpPr>
          <p:nvPr/>
        </p:nvSpPr>
        <p:spPr bwMode="auto">
          <a:xfrm>
            <a:off x="2649538"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32" name="Line 39">
            <a:extLst>
              <a:ext uri="{FF2B5EF4-FFF2-40B4-BE49-F238E27FC236}">
                <a16:creationId xmlns:a16="http://schemas.microsoft.com/office/drawing/2014/main" id="{787ADEC4-738F-42FF-980D-7BD10167E99F}"/>
              </a:ext>
            </a:extLst>
          </p:cNvPr>
          <p:cNvSpPr>
            <a:spLocks noChangeShapeType="1"/>
          </p:cNvSpPr>
          <p:nvPr/>
        </p:nvSpPr>
        <p:spPr bwMode="auto">
          <a:xfrm>
            <a:off x="2855913"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33" name="Line 40">
            <a:extLst>
              <a:ext uri="{FF2B5EF4-FFF2-40B4-BE49-F238E27FC236}">
                <a16:creationId xmlns:a16="http://schemas.microsoft.com/office/drawing/2014/main" id="{CD6739E9-09C3-4903-A68F-EA0300DA4376}"/>
              </a:ext>
            </a:extLst>
          </p:cNvPr>
          <p:cNvSpPr>
            <a:spLocks noChangeShapeType="1"/>
          </p:cNvSpPr>
          <p:nvPr/>
        </p:nvSpPr>
        <p:spPr bwMode="auto">
          <a:xfrm>
            <a:off x="3060700"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34" name="Line 41">
            <a:extLst>
              <a:ext uri="{FF2B5EF4-FFF2-40B4-BE49-F238E27FC236}">
                <a16:creationId xmlns:a16="http://schemas.microsoft.com/office/drawing/2014/main" id="{7EEC9F7B-F3EF-4993-B1D5-E43224063B35}"/>
              </a:ext>
            </a:extLst>
          </p:cNvPr>
          <p:cNvSpPr>
            <a:spLocks noChangeShapeType="1"/>
          </p:cNvSpPr>
          <p:nvPr/>
        </p:nvSpPr>
        <p:spPr bwMode="auto">
          <a:xfrm>
            <a:off x="3267075"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35" name="Line 42">
            <a:extLst>
              <a:ext uri="{FF2B5EF4-FFF2-40B4-BE49-F238E27FC236}">
                <a16:creationId xmlns:a16="http://schemas.microsoft.com/office/drawing/2014/main" id="{E0AF66F9-914D-4A8A-8F3B-E0F11E1062BE}"/>
              </a:ext>
            </a:extLst>
          </p:cNvPr>
          <p:cNvSpPr>
            <a:spLocks noChangeShapeType="1"/>
          </p:cNvSpPr>
          <p:nvPr/>
        </p:nvSpPr>
        <p:spPr bwMode="auto">
          <a:xfrm>
            <a:off x="3473450"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36" name="Line 43">
            <a:extLst>
              <a:ext uri="{FF2B5EF4-FFF2-40B4-BE49-F238E27FC236}">
                <a16:creationId xmlns:a16="http://schemas.microsoft.com/office/drawing/2014/main" id="{2D640ACE-CCAF-40B5-B048-038D0683BBA7}"/>
              </a:ext>
            </a:extLst>
          </p:cNvPr>
          <p:cNvSpPr>
            <a:spLocks noChangeShapeType="1"/>
          </p:cNvSpPr>
          <p:nvPr/>
        </p:nvSpPr>
        <p:spPr bwMode="auto">
          <a:xfrm>
            <a:off x="3678238"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37" name="Line 44">
            <a:extLst>
              <a:ext uri="{FF2B5EF4-FFF2-40B4-BE49-F238E27FC236}">
                <a16:creationId xmlns:a16="http://schemas.microsoft.com/office/drawing/2014/main" id="{493024C6-B72E-4785-BF66-775ADED936D6}"/>
              </a:ext>
            </a:extLst>
          </p:cNvPr>
          <p:cNvSpPr>
            <a:spLocks noChangeShapeType="1"/>
          </p:cNvSpPr>
          <p:nvPr/>
        </p:nvSpPr>
        <p:spPr bwMode="auto">
          <a:xfrm>
            <a:off x="3884613"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38" name="Line 45">
            <a:extLst>
              <a:ext uri="{FF2B5EF4-FFF2-40B4-BE49-F238E27FC236}">
                <a16:creationId xmlns:a16="http://schemas.microsoft.com/office/drawing/2014/main" id="{C2DAE9CD-C442-42FA-94ED-7557F06DD7CC}"/>
              </a:ext>
            </a:extLst>
          </p:cNvPr>
          <p:cNvSpPr>
            <a:spLocks noChangeShapeType="1"/>
          </p:cNvSpPr>
          <p:nvPr/>
        </p:nvSpPr>
        <p:spPr bwMode="auto">
          <a:xfrm>
            <a:off x="4089400"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39" name="Line 46">
            <a:extLst>
              <a:ext uri="{FF2B5EF4-FFF2-40B4-BE49-F238E27FC236}">
                <a16:creationId xmlns:a16="http://schemas.microsoft.com/office/drawing/2014/main" id="{B0DE655D-C7AF-457B-814E-F4BE814E084D}"/>
              </a:ext>
            </a:extLst>
          </p:cNvPr>
          <p:cNvSpPr>
            <a:spLocks noChangeShapeType="1"/>
          </p:cNvSpPr>
          <p:nvPr/>
        </p:nvSpPr>
        <p:spPr bwMode="auto">
          <a:xfrm>
            <a:off x="4295775"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40" name="Line 47">
            <a:extLst>
              <a:ext uri="{FF2B5EF4-FFF2-40B4-BE49-F238E27FC236}">
                <a16:creationId xmlns:a16="http://schemas.microsoft.com/office/drawing/2014/main" id="{9038C00B-2724-46AB-B25C-A262D4F656E1}"/>
              </a:ext>
            </a:extLst>
          </p:cNvPr>
          <p:cNvSpPr>
            <a:spLocks noChangeShapeType="1"/>
          </p:cNvSpPr>
          <p:nvPr/>
        </p:nvSpPr>
        <p:spPr bwMode="auto">
          <a:xfrm>
            <a:off x="4502150"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41" name="Line 48">
            <a:extLst>
              <a:ext uri="{FF2B5EF4-FFF2-40B4-BE49-F238E27FC236}">
                <a16:creationId xmlns:a16="http://schemas.microsoft.com/office/drawing/2014/main" id="{AE8EE6E3-0550-4E72-B12E-3D175310B50C}"/>
              </a:ext>
            </a:extLst>
          </p:cNvPr>
          <p:cNvSpPr>
            <a:spLocks noChangeShapeType="1"/>
          </p:cNvSpPr>
          <p:nvPr/>
        </p:nvSpPr>
        <p:spPr bwMode="auto">
          <a:xfrm>
            <a:off x="4706938"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42" name="Line 49">
            <a:extLst>
              <a:ext uri="{FF2B5EF4-FFF2-40B4-BE49-F238E27FC236}">
                <a16:creationId xmlns:a16="http://schemas.microsoft.com/office/drawing/2014/main" id="{74B2359C-416A-45B5-9183-FBBE2E48AAD9}"/>
              </a:ext>
            </a:extLst>
          </p:cNvPr>
          <p:cNvSpPr>
            <a:spLocks noChangeShapeType="1"/>
          </p:cNvSpPr>
          <p:nvPr/>
        </p:nvSpPr>
        <p:spPr bwMode="auto">
          <a:xfrm>
            <a:off x="4913313"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43" name="Line 50">
            <a:extLst>
              <a:ext uri="{FF2B5EF4-FFF2-40B4-BE49-F238E27FC236}">
                <a16:creationId xmlns:a16="http://schemas.microsoft.com/office/drawing/2014/main" id="{E522C8A8-6806-4487-B8F2-10EA7F7BF75B}"/>
              </a:ext>
            </a:extLst>
          </p:cNvPr>
          <p:cNvSpPr>
            <a:spLocks noChangeShapeType="1"/>
          </p:cNvSpPr>
          <p:nvPr/>
        </p:nvSpPr>
        <p:spPr bwMode="auto">
          <a:xfrm>
            <a:off x="5118100"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44" name="Line 51">
            <a:extLst>
              <a:ext uri="{FF2B5EF4-FFF2-40B4-BE49-F238E27FC236}">
                <a16:creationId xmlns:a16="http://schemas.microsoft.com/office/drawing/2014/main" id="{70CF91DB-C77A-460D-B037-03A8CB28ED23}"/>
              </a:ext>
            </a:extLst>
          </p:cNvPr>
          <p:cNvSpPr>
            <a:spLocks noChangeShapeType="1"/>
          </p:cNvSpPr>
          <p:nvPr/>
        </p:nvSpPr>
        <p:spPr bwMode="auto">
          <a:xfrm>
            <a:off x="5324475"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45" name="Line 52">
            <a:extLst>
              <a:ext uri="{FF2B5EF4-FFF2-40B4-BE49-F238E27FC236}">
                <a16:creationId xmlns:a16="http://schemas.microsoft.com/office/drawing/2014/main" id="{C7552836-C169-4C16-8FD6-DD19AE7D71CD}"/>
              </a:ext>
            </a:extLst>
          </p:cNvPr>
          <p:cNvSpPr>
            <a:spLocks noChangeShapeType="1"/>
          </p:cNvSpPr>
          <p:nvPr/>
        </p:nvSpPr>
        <p:spPr bwMode="auto">
          <a:xfrm>
            <a:off x="5530850"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47" name="Line 53">
            <a:extLst>
              <a:ext uri="{FF2B5EF4-FFF2-40B4-BE49-F238E27FC236}">
                <a16:creationId xmlns:a16="http://schemas.microsoft.com/office/drawing/2014/main" id="{EC4A64C3-2527-46B1-8A3D-19506A6330C5}"/>
              </a:ext>
            </a:extLst>
          </p:cNvPr>
          <p:cNvSpPr>
            <a:spLocks noChangeShapeType="1"/>
          </p:cNvSpPr>
          <p:nvPr/>
        </p:nvSpPr>
        <p:spPr bwMode="auto">
          <a:xfrm>
            <a:off x="5735638"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48" name="Line 54">
            <a:extLst>
              <a:ext uri="{FF2B5EF4-FFF2-40B4-BE49-F238E27FC236}">
                <a16:creationId xmlns:a16="http://schemas.microsoft.com/office/drawing/2014/main" id="{234DDB79-4340-45D0-A35D-9F65542C0A12}"/>
              </a:ext>
            </a:extLst>
          </p:cNvPr>
          <p:cNvSpPr>
            <a:spLocks noChangeShapeType="1"/>
          </p:cNvSpPr>
          <p:nvPr/>
        </p:nvSpPr>
        <p:spPr bwMode="auto">
          <a:xfrm>
            <a:off x="5942013"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49" name="Line 55">
            <a:extLst>
              <a:ext uri="{FF2B5EF4-FFF2-40B4-BE49-F238E27FC236}">
                <a16:creationId xmlns:a16="http://schemas.microsoft.com/office/drawing/2014/main" id="{9F74E473-46A6-4060-B4A1-35798FF2BB56}"/>
              </a:ext>
            </a:extLst>
          </p:cNvPr>
          <p:cNvSpPr>
            <a:spLocks noChangeShapeType="1"/>
          </p:cNvSpPr>
          <p:nvPr/>
        </p:nvSpPr>
        <p:spPr bwMode="auto">
          <a:xfrm>
            <a:off x="6146800" y="3446463"/>
            <a:ext cx="13176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50" name="Line 56">
            <a:extLst>
              <a:ext uri="{FF2B5EF4-FFF2-40B4-BE49-F238E27FC236}">
                <a16:creationId xmlns:a16="http://schemas.microsoft.com/office/drawing/2014/main" id="{25839B2F-3927-4C84-885F-D395B4D66DF4}"/>
              </a:ext>
            </a:extLst>
          </p:cNvPr>
          <p:cNvSpPr>
            <a:spLocks noChangeShapeType="1"/>
          </p:cNvSpPr>
          <p:nvPr/>
        </p:nvSpPr>
        <p:spPr bwMode="auto">
          <a:xfrm>
            <a:off x="6346825"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51" name="Line 57">
            <a:extLst>
              <a:ext uri="{FF2B5EF4-FFF2-40B4-BE49-F238E27FC236}">
                <a16:creationId xmlns:a16="http://schemas.microsoft.com/office/drawing/2014/main" id="{D3EDB6C1-0B23-462E-8037-39B63FEEB7EE}"/>
              </a:ext>
            </a:extLst>
          </p:cNvPr>
          <p:cNvSpPr>
            <a:spLocks noChangeShapeType="1"/>
          </p:cNvSpPr>
          <p:nvPr/>
        </p:nvSpPr>
        <p:spPr bwMode="auto">
          <a:xfrm>
            <a:off x="6553200"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52" name="Line 58">
            <a:extLst>
              <a:ext uri="{FF2B5EF4-FFF2-40B4-BE49-F238E27FC236}">
                <a16:creationId xmlns:a16="http://schemas.microsoft.com/office/drawing/2014/main" id="{BC8F291A-529E-430D-8FEB-3B3B01225138}"/>
              </a:ext>
            </a:extLst>
          </p:cNvPr>
          <p:cNvSpPr>
            <a:spLocks noChangeShapeType="1"/>
          </p:cNvSpPr>
          <p:nvPr/>
        </p:nvSpPr>
        <p:spPr bwMode="auto">
          <a:xfrm>
            <a:off x="6759575"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53" name="Line 59">
            <a:extLst>
              <a:ext uri="{FF2B5EF4-FFF2-40B4-BE49-F238E27FC236}">
                <a16:creationId xmlns:a16="http://schemas.microsoft.com/office/drawing/2014/main" id="{C1B2FB09-6DAF-44D1-8907-541A732F1210}"/>
              </a:ext>
            </a:extLst>
          </p:cNvPr>
          <p:cNvSpPr>
            <a:spLocks noChangeShapeType="1"/>
          </p:cNvSpPr>
          <p:nvPr/>
        </p:nvSpPr>
        <p:spPr bwMode="auto">
          <a:xfrm>
            <a:off x="6964363"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54" name="Line 60">
            <a:extLst>
              <a:ext uri="{FF2B5EF4-FFF2-40B4-BE49-F238E27FC236}">
                <a16:creationId xmlns:a16="http://schemas.microsoft.com/office/drawing/2014/main" id="{5FF347AE-8B55-4F60-944B-18C43A53058C}"/>
              </a:ext>
            </a:extLst>
          </p:cNvPr>
          <p:cNvSpPr>
            <a:spLocks noChangeShapeType="1"/>
          </p:cNvSpPr>
          <p:nvPr/>
        </p:nvSpPr>
        <p:spPr bwMode="auto">
          <a:xfrm>
            <a:off x="7170738"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255" name="Line 61">
            <a:extLst>
              <a:ext uri="{FF2B5EF4-FFF2-40B4-BE49-F238E27FC236}">
                <a16:creationId xmlns:a16="http://schemas.microsoft.com/office/drawing/2014/main" id="{B5859ED3-B760-4A3C-B66E-E0F98EFACE7C}"/>
              </a:ext>
            </a:extLst>
          </p:cNvPr>
          <p:cNvSpPr>
            <a:spLocks noChangeShapeType="1"/>
          </p:cNvSpPr>
          <p:nvPr/>
        </p:nvSpPr>
        <p:spPr bwMode="auto">
          <a:xfrm>
            <a:off x="7375525"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72" name="Line 62">
            <a:extLst>
              <a:ext uri="{FF2B5EF4-FFF2-40B4-BE49-F238E27FC236}">
                <a16:creationId xmlns:a16="http://schemas.microsoft.com/office/drawing/2014/main" id="{158B22F5-6D48-4089-A8C4-4EBC4DFAB6A8}"/>
              </a:ext>
            </a:extLst>
          </p:cNvPr>
          <p:cNvSpPr>
            <a:spLocks noChangeShapeType="1"/>
          </p:cNvSpPr>
          <p:nvPr/>
        </p:nvSpPr>
        <p:spPr bwMode="auto">
          <a:xfrm>
            <a:off x="7581900"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73" name="Line 63">
            <a:extLst>
              <a:ext uri="{FF2B5EF4-FFF2-40B4-BE49-F238E27FC236}">
                <a16:creationId xmlns:a16="http://schemas.microsoft.com/office/drawing/2014/main" id="{6E24B51B-13C8-4D12-9A9A-FE6AC3E8E3A4}"/>
              </a:ext>
            </a:extLst>
          </p:cNvPr>
          <p:cNvSpPr>
            <a:spLocks noChangeShapeType="1"/>
          </p:cNvSpPr>
          <p:nvPr/>
        </p:nvSpPr>
        <p:spPr bwMode="auto">
          <a:xfrm>
            <a:off x="7788275"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74" name="Line 64">
            <a:extLst>
              <a:ext uri="{FF2B5EF4-FFF2-40B4-BE49-F238E27FC236}">
                <a16:creationId xmlns:a16="http://schemas.microsoft.com/office/drawing/2014/main" id="{64E778CE-BACF-4012-AB3F-8B784B1F68F9}"/>
              </a:ext>
            </a:extLst>
          </p:cNvPr>
          <p:cNvSpPr>
            <a:spLocks noChangeShapeType="1"/>
          </p:cNvSpPr>
          <p:nvPr/>
        </p:nvSpPr>
        <p:spPr bwMode="auto">
          <a:xfrm>
            <a:off x="7993063"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75" name="Line 65">
            <a:extLst>
              <a:ext uri="{FF2B5EF4-FFF2-40B4-BE49-F238E27FC236}">
                <a16:creationId xmlns:a16="http://schemas.microsoft.com/office/drawing/2014/main" id="{CABD6FB8-3EC6-4393-AB7A-08ECDA926932}"/>
              </a:ext>
            </a:extLst>
          </p:cNvPr>
          <p:cNvSpPr>
            <a:spLocks noChangeShapeType="1"/>
          </p:cNvSpPr>
          <p:nvPr/>
        </p:nvSpPr>
        <p:spPr bwMode="auto">
          <a:xfrm>
            <a:off x="8199438"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76" name="Line 66">
            <a:extLst>
              <a:ext uri="{FF2B5EF4-FFF2-40B4-BE49-F238E27FC236}">
                <a16:creationId xmlns:a16="http://schemas.microsoft.com/office/drawing/2014/main" id="{A56D154A-2F1D-4277-9CA8-7FAA0B87309D}"/>
              </a:ext>
            </a:extLst>
          </p:cNvPr>
          <p:cNvSpPr>
            <a:spLocks noChangeShapeType="1"/>
          </p:cNvSpPr>
          <p:nvPr/>
        </p:nvSpPr>
        <p:spPr bwMode="auto">
          <a:xfrm>
            <a:off x="8404225"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77" name="Line 67">
            <a:extLst>
              <a:ext uri="{FF2B5EF4-FFF2-40B4-BE49-F238E27FC236}">
                <a16:creationId xmlns:a16="http://schemas.microsoft.com/office/drawing/2014/main" id="{798397D4-CB6F-4A5D-8CCC-FD9AC9F01E0E}"/>
              </a:ext>
            </a:extLst>
          </p:cNvPr>
          <p:cNvSpPr>
            <a:spLocks noChangeShapeType="1"/>
          </p:cNvSpPr>
          <p:nvPr/>
        </p:nvSpPr>
        <p:spPr bwMode="auto">
          <a:xfrm>
            <a:off x="8610600"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78" name="Line 68">
            <a:extLst>
              <a:ext uri="{FF2B5EF4-FFF2-40B4-BE49-F238E27FC236}">
                <a16:creationId xmlns:a16="http://schemas.microsoft.com/office/drawing/2014/main" id="{A9AF8B91-4002-4CC7-A060-220D040F9CE5}"/>
              </a:ext>
            </a:extLst>
          </p:cNvPr>
          <p:cNvSpPr>
            <a:spLocks noChangeShapeType="1"/>
          </p:cNvSpPr>
          <p:nvPr/>
        </p:nvSpPr>
        <p:spPr bwMode="auto">
          <a:xfrm>
            <a:off x="8816975"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79" name="Line 69">
            <a:extLst>
              <a:ext uri="{FF2B5EF4-FFF2-40B4-BE49-F238E27FC236}">
                <a16:creationId xmlns:a16="http://schemas.microsoft.com/office/drawing/2014/main" id="{CB15BD9A-C476-47A9-A8CC-4D962EE6C235}"/>
              </a:ext>
            </a:extLst>
          </p:cNvPr>
          <p:cNvSpPr>
            <a:spLocks noChangeShapeType="1"/>
          </p:cNvSpPr>
          <p:nvPr/>
        </p:nvSpPr>
        <p:spPr bwMode="auto">
          <a:xfrm>
            <a:off x="9021763"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80" name="Line 70">
            <a:extLst>
              <a:ext uri="{FF2B5EF4-FFF2-40B4-BE49-F238E27FC236}">
                <a16:creationId xmlns:a16="http://schemas.microsoft.com/office/drawing/2014/main" id="{28A2E184-7C8A-4CAB-848D-AE3A2D20C279}"/>
              </a:ext>
            </a:extLst>
          </p:cNvPr>
          <p:cNvSpPr>
            <a:spLocks noChangeShapeType="1"/>
          </p:cNvSpPr>
          <p:nvPr/>
        </p:nvSpPr>
        <p:spPr bwMode="auto">
          <a:xfrm>
            <a:off x="9228138"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81" name="Line 71">
            <a:extLst>
              <a:ext uri="{FF2B5EF4-FFF2-40B4-BE49-F238E27FC236}">
                <a16:creationId xmlns:a16="http://schemas.microsoft.com/office/drawing/2014/main" id="{D1C14ED0-C6B8-4016-975F-379B18F8E7A5}"/>
              </a:ext>
            </a:extLst>
          </p:cNvPr>
          <p:cNvSpPr>
            <a:spLocks noChangeShapeType="1"/>
          </p:cNvSpPr>
          <p:nvPr/>
        </p:nvSpPr>
        <p:spPr bwMode="auto">
          <a:xfrm>
            <a:off x="9432925"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82" name="Line 72">
            <a:extLst>
              <a:ext uri="{FF2B5EF4-FFF2-40B4-BE49-F238E27FC236}">
                <a16:creationId xmlns:a16="http://schemas.microsoft.com/office/drawing/2014/main" id="{0EA08C95-10D8-42CB-900F-5B68BACD1815}"/>
              </a:ext>
            </a:extLst>
          </p:cNvPr>
          <p:cNvSpPr>
            <a:spLocks noChangeShapeType="1"/>
          </p:cNvSpPr>
          <p:nvPr/>
        </p:nvSpPr>
        <p:spPr bwMode="auto">
          <a:xfrm>
            <a:off x="9639300"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83" name="Line 73">
            <a:extLst>
              <a:ext uri="{FF2B5EF4-FFF2-40B4-BE49-F238E27FC236}">
                <a16:creationId xmlns:a16="http://schemas.microsoft.com/office/drawing/2014/main" id="{6A3B3EB2-C348-483F-996A-E0A133E02E4F}"/>
              </a:ext>
            </a:extLst>
          </p:cNvPr>
          <p:cNvSpPr>
            <a:spLocks noChangeShapeType="1"/>
          </p:cNvSpPr>
          <p:nvPr/>
        </p:nvSpPr>
        <p:spPr bwMode="auto">
          <a:xfrm>
            <a:off x="9845675"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84" name="Line 74">
            <a:extLst>
              <a:ext uri="{FF2B5EF4-FFF2-40B4-BE49-F238E27FC236}">
                <a16:creationId xmlns:a16="http://schemas.microsoft.com/office/drawing/2014/main" id="{D7CCF461-4F82-4F72-AFBF-50EEFB828433}"/>
              </a:ext>
            </a:extLst>
          </p:cNvPr>
          <p:cNvSpPr>
            <a:spLocks noChangeShapeType="1"/>
          </p:cNvSpPr>
          <p:nvPr/>
        </p:nvSpPr>
        <p:spPr bwMode="auto">
          <a:xfrm>
            <a:off x="10050463"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85" name="Line 75">
            <a:extLst>
              <a:ext uri="{FF2B5EF4-FFF2-40B4-BE49-F238E27FC236}">
                <a16:creationId xmlns:a16="http://schemas.microsoft.com/office/drawing/2014/main" id="{1B514987-5B48-46E3-BA6D-F325764527FC}"/>
              </a:ext>
            </a:extLst>
          </p:cNvPr>
          <p:cNvSpPr>
            <a:spLocks noChangeShapeType="1"/>
          </p:cNvSpPr>
          <p:nvPr/>
        </p:nvSpPr>
        <p:spPr bwMode="auto">
          <a:xfrm>
            <a:off x="10256838" y="34464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86" name="Line 76">
            <a:extLst>
              <a:ext uri="{FF2B5EF4-FFF2-40B4-BE49-F238E27FC236}">
                <a16:creationId xmlns:a16="http://schemas.microsoft.com/office/drawing/2014/main" id="{30D80B94-D023-4FA0-AA73-EBAF01C9EB13}"/>
              </a:ext>
            </a:extLst>
          </p:cNvPr>
          <p:cNvSpPr>
            <a:spLocks noChangeShapeType="1"/>
          </p:cNvSpPr>
          <p:nvPr/>
        </p:nvSpPr>
        <p:spPr bwMode="auto">
          <a:xfrm>
            <a:off x="10461625" y="34464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87" name="Oval 77">
            <a:extLst>
              <a:ext uri="{FF2B5EF4-FFF2-40B4-BE49-F238E27FC236}">
                <a16:creationId xmlns:a16="http://schemas.microsoft.com/office/drawing/2014/main" id="{26198C80-1504-49CA-9887-2D91D8714C0B}"/>
              </a:ext>
            </a:extLst>
          </p:cNvPr>
          <p:cNvSpPr>
            <a:spLocks noChangeArrowheads="1"/>
          </p:cNvSpPr>
          <p:nvPr/>
        </p:nvSpPr>
        <p:spPr bwMode="auto">
          <a:xfrm>
            <a:off x="4656138" y="1177925"/>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88" name="Rectangle 78">
            <a:extLst>
              <a:ext uri="{FF2B5EF4-FFF2-40B4-BE49-F238E27FC236}">
                <a16:creationId xmlns:a16="http://schemas.microsoft.com/office/drawing/2014/main" id="{A1B2399B-F92F-4DEA-A175-173E2E817F0C}"/>
              </a:ext>
            </a:extLst>
          </p:cNvPr>
          <p:cNvSpPr>
            <a:spLocks noChangeArrowheads="1"/>
          </p:cNvSpPr>
          <p:nvPr/>
        </p:nvSpPr>
        <p:spPr bwMode="auto">
          <a:xfrm>
            <a:off x="4810125" y="1149350"/>
            <a:ext cx="86549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New York</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937" name="Oval 79">
            <a:extLst>
              <a:ext uri="{FF2B5EF4-FFF2-40B4-BE49-F238E27FC236}">
                <a16:creationId xmlns:a16="http://schemas.microsoft.com/office/drawing/2014/main" id="{5C1909E5-9ED0-429A-BCF2-351633B94F93}"/>
              </a:ext>
            </a:extLst>
          </p:cNvPr>
          <p:cNvSpPr>
            <a:spLocks noChangeArrowheads="1"/>
          </p:cNvSpPr>
          <p:nvPr/>
        </p:nvSpPr>
        <p:spPr bwMode="auto">
          <a:xfrm>
            <a:off x="4575175" y="2360613"/>
            <a:ext cx="109538"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38" name="Rectangle 80">
            <a:extLst>
              <a:ext uri="{FF2B5EF4-FFF2-40B4-BE49-F238E27FC236}">
                <a16:creationId xmlns:a16="http://schemas.microsoft.com/office/drawing/2014/main" id="{5B43E0BE-EC72-4B71-A009-55F0015C4D73}"/>
              </a:ext>
            </a:extLst>
          </p:cNvPr>
          <p:cNvSpPr>
            <a:spLocks noChangeArrowheads="1"/>
          </p:cNvSpPr>
          <p:nvPr/>
        </p:nvSpPr>
        <p:spPr bwMode="auto">
          <a:xfrm>
            <a:off x="4730750" y="2332038"/>
            <a:ext cx="7502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Chicago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939" name="Oval 81">
            <a:extLst>
              <a:ext uri="{FF2B5EF4-FFF2-40B4-BE49-F238E27FC236}">
                <a16:creationId xmlns:a16="http://schemas.microsoft.com/office/drawing/2014/main" id="{CF10E823-DA6E-4266-A4C9-5F809642E4EA}"/>
              </a:ext>
            </a:extLst>
          </p:cNvPr>
          <p:cNvSpPr>
            <a:spLocks noChangeArrowheads="1"/>
          </p:cNvSpPr>
          <p:nvPr/>
        </p:nvSpPr>
        <p:spPr bwMode="auto">
          <a:xfrm>
            <a:off x="4216400" y="1720850"/>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40" name="Rectangle 82">
            <a:extLst>
              <a:ext uri="{FF2B5EF4-FFF2-40B4-BE49-F238E27FC236}">
                <a16:creationId xmlns:a16="http://schemas.microsoft.com/office/drawing/2014/main" id="{F63D70CB-F250-4BC9-929F-9DB5DC97B6B3}"/>
              </a:ext>
            </a:extLst>
          </p:cNvPr>
          <p:cNvSpPr>
            <a:spLocks noChangeArrowheads="1"/>
          </p:cNvSpPr>
          <p:nvPr/>
        </p:nvSpPr>
        <p:spPr bwMode="auto">
          <a:xfrm>
            <a:off x="4370388" y="1692275"/>
            <a:ext cx="69410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Newark</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941" name="Oval 83">
            <a:extLst>
              <a:ext uri="{FF2B5EF4-FFF2-40B4-BE49-F238E27FC236}">
                <a16:creationId xmlns:a16="http://schemas.microsoft.com/office/drawing/2014/main" id="{0F18EA84-348F-44DC-BE5C-8D9C2C1BCAF5}"/>
              </a:ext>
            </a:extLst>
          </p:cNvPr>
          <p:cNvSpPr>
            <a:spLocks noChangeArrowheads="1"/>
          </p:cNvSpPr>
          <p:nvPr/>
        </p:nvSpPr>
        <p:spPr bwMode="auto">
          <a:xfrm>
            <a:off x="3038475" y="3921125"/>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42" name="Rectangle 84">
            <a:extLst>
              <a:ext uri="{FF2B5EF4-FFF2-40B4-BE49-F238E27FC236}">
                <a16:creationId xmlns:a16="http://schemas.microsoft.com/office/drawing/2014/main" id="{8581ADC0-8CBC-4864-8F58-40F6BE8FBAD4}"/>
              </a:ext>
            </a:extLst>
          </p:cNvPr>
          <p:cNvSpPr>
            <a:spLocks noChangeArrowheads="1"/>
          </p:cNvSpPr>
          <p:nvPr/>
        </p:nvSpPr>
        <p:spPr bwMode="auto">
          <a:xfrm>
            <a:off x="3192463" y="3892550"/>
            <a:ext cx="6043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Detroit</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943" name="Oval 85">
            <a:extLst>
              <a:ext uri="{FF2B5EF4-FFF2-40B4-BE49-F238E27FC236}">
                <a16:creationId xmlns:a16="http://schemas.microsoft.com/office/drawing/2014/main" id="{6C8A7BF5-E8C8-473B-BED6-DA3D4E586498}"/>
              </a:ext>
            </a:extLst>
          </p:cNvPr>
          <p:cNvSpPr>
            <a:spLocks noChangeArrowheads="1"/>
          </p:cNvSpPr>
          <p:nvPr/>
        </p:nvSpPr>
        <p:spPr bwMode="auto">
          <a:xfrm>
            <a:off x="6170613" y="254952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44" name="Rectangle 86">
            <a:extLst>
              <a:ext uri="{FF2B5EF4-FFF2-40B4-BE49-F238E27FC236}">
                <a16:creationId xmlns:a16="http://schemas.microsoft.com/office/drawing/2014/main" id="{0155FCD4-816B-4241-969B-C28AB7952BDD}"/>
              </a:ext>
            </a:extLst>
          </p:cNvPr>
          <p:cNvSpPr>
            <a:spLocks noChangeArrowheads="1"/>
          </p:cNvSpPr>
          <p:nvPr/>
        </p:nvSpPr>
        <p:spPr bwMode="auto">
          <a:xfrm>
            <a:off x="6324600" y="2520950"/>
            <a:ext cx="142705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Washington DC</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945" name="Oval 87">
            <a:extLst>
              <a:ext uri="{FF2B5EF4-FFF2-40B4-BE49-F238E27FC236}">
                <a16:creationId xmlns:a16="http://schemas.microsoft.com/office/drawing/2014/main" id="{B2512164-DABC-4CA2-9E68-1CD86EEA0430}"/>
              </a:ext>
            </a:extLst>
          </p:cNvPr>
          <p:cNvSpPr>
            <a:spLocks noChangeArrowheads="1"/>
          </p:cNvSpPr>
          <p:nvPr/>
        </p:nvSpPr>
        <p:spPr bwMode="auto">
          <a:xfrm>
            <a:off x="7616825" y="266382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46" name="Rectangle 88">
            <a:extLst>
              <a:ext uri="{FF2B5EF4-FFF2-40B4-BE49-F238E27FC236}">
                <a16:creationId xmlns:a16="http://schemas.microsoft.com/office/drawing/2014/main" id="{8938B33F-F887-40E4-A8E8-9B006AD99178}"/>
              </a:ext>
            </a:extLst>
          </p:cNvPr>
          <p:cNvSpPr>
            <a:spLocks noChangeArrowheads="1"/>
          </p:cNvSpPr>
          <p:nvPr/>
        </p:nvSpPr>
        <p:spPr bwMode="auto">
          <a:xfrm>
            <a:off x="7770813" y="2628900"/>
            <a:ext cx="76302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Houston</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947" name="Oval 89">
            <a:extLst>
              <a:ext uri="{FF2B5EF4-FFF2-40B4-BE49-F238E27FC236}">
                <a16:creationId xmlns:a16="http://schemas.microsoft.com/office/drawing/2014/main" id="{6F027E97-7ABD-4A2B-8D24-DACE5123CD2F}"/>
              </a:ext>
            </a:extLst>
          </p:cNvPr>
          <p:cNvSpPr>
            <a:spLocks noChangeArrowheads="1"/>
          </p:cNvSpPr>
          <p:nvPr/>
        </p:nvSpPr>
        <p:spPr bwMode="auto">
          <a:xfrm>
            <a:off x="8502650" y="3754438"/>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48" name="Rectangle 90">
            <a:extLst>
              <a:ext uri="{FF2B5EF4-FFF2-40B4-BE49-F238E27FC236}">
                <a16:creationId xmlns:a16="http://schemas.microsoft.com/office/drawing/2014/main" id="{14359350-9083-4A3B-85DB-A52ADB13D31B}"/>
              </a:ext>
            </a:extLst>
          </p:cNvPr>
          <p:cNvSpPr>
            <a:spLocks noChangeArrowheads="1"/>
          </p:cNvSpPr>
          <p:nvPr/>
        </p:nvSpPr>
        <p:spPr bwMode="auto">
          <a:xfrm>
            <a:off x="8656638" y="3725863"/>
            <a:ext cx="637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Atlanta</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949" name="Oval 91">
            <a:extLst>
              <a:ext uri="{FF2B5EF4-FFF2-40B4-BE49-F238E27FC236}">
                <a16:creationId xmlns:a16="http://schemas.microsoft.com/office/drawing/2014/main" id="{9AFD1730-CEC3-4C53-ABF1-D87D55709255}"/>
              </a:ext>
            </a:extLst>
          </p:cNvPr>
          <p:cNvSpPr>
            <a:spLocks noChangeArrowheads="1"/>
          </p:cNvSpPr>
          <p:nvPr/>
        </p:nvSpPr>
        <p:spPr bwMode="auto">
          <a:xfrm>
            <a:off x="6627813" y="3246438"/>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50" name="Rectangle 92">
            <a:extLst>
              <a:ext uri="{FF2B5EF4-FFF2-40B4-BE49-F238E27FC236}">
                <a16:creationId xmlns:a16="http://schemas.microsoft.com/office/drawing/2014/main" id="{701C9DFF-47A9-49A5-92BE-E132D4DD1DC0}"/>
              </a:ext>
            </a:extLst>
          </p:cNvPr>
          <p:cNvSpPr>
            <a:spLocks noChangeArrowheads="1"/>
          </p:cNvSpPr>
          <p:nvPr/>
        </p:nvSpPr>
        <p:spPr bwMode="auto">
          <a:xfrm>
            <a:off x="6781800" y="3217863"/>
            <a:ext cx="637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Seattle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951" name="Oval 93">
            <a:extLst>
              <a:ext uri="{FF2B5EF4-FFF2-40B4-BE49-F238E27FC236}">
                <a16:creationId xmlns:a16="http://schemas.microsoft.com/office/drawing/2014/main" id="{CA17FD63-39EC-4139-9DC9-9416635C3FC8}"/>
              </a:ext>
            </a:extLst>
          </p:cNvPr>
          <p:cNvSpPr>
            <a:spLocks noChangeArrowheads="1"/>
          </p:cNvSpPr>
          <p:nvPr/>
        </p:nvSpPr>
        <p:spPr bwMode="auto">
          <a:xfrm>
            <a:off x="7553325" y="3136900"/>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52" name="Rectangle 94">
            <a:extLst>
              <a:ext uri="{FF2B5EF4-FFF2-40B4-BE49-F238E27FC236}">
                <a16:creationId xmlns:a16="http://schemas.microsoft.com/office/drawing/2014/main" id="{2619EBE9-C96D-4111-9B76-CCD6E416CF27}"/>
              </a:ext>
            </a:extLst>
          </p:cNvPr>
          <p:cNvSpPr>
            <a:spLocks noChangeArrowheads="1"/>
          </p:cNvSpPr>
          <p:nvPr/>
        </p:nvSpPr>
        <p:spPr bwMode="auto">
          <a:xfrm>
            <a:off x="7707313" y="3103563"/>
            <a:ext cx="56746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Dallas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953" name="Oval 95">
            <a:extLst>
              <a:ext uri="{FF2B5EF4-FFF2-40B4-BE49-F238E27FC236}">
                <a16:creationId xmlns:a16="http://schemas.microsoft.com/office/drawing/2014/main" id="{4F7EF721-A540-4473-942B-83DDD20EF9F3}"/>
              </a:ext>
            </a:extLst>
          </p:cNvPr>
          <p:cNvSpPr>
            <a:spLocks noChangeArrowheads="1"/>
          </p:cNvSpPr>
          <p:nvPr/>
        </p:nvSpPr>
        <p:spPr bwMode="auto">
          <a:xfrm>
            <a:off x="5495925" y="2286000"/>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54" name="Rectangle 96">
            <a:extLst>
              <a:ext uri="{FF2B5EF4-FFF2-40B4-BE49-F238E27FC236}">
                <a16:creationId xmlns:a16="http://schemas.microsoft.com/office/drawing/2014/main" id="{D70C371E-5561-4FCE-A8F5-CCE43002DA84}"/>
              </a:ext>
            </a:extLst>
          </p:cNvPr>
          <p:cNvSpPr>
            <a:spLocks noChangeArrowheads="1"/>
          </p:cNvSpPr>
          <p:nvPr/>
        </p:nvSpPr>
        <p:spPr bwMode="auto">
          <a:xfrm>
            <a:off x="5656263" y="2257425"/>
            <a:ext cx="109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Minneapolis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955" name="Oval 97">
            <a:extLst>
              <a:ext uri="{FF2B5EF4-FFF2-40B4-BE49-F238E27FC236}">
                <a16:creationId xmlns:a16="http://schemas.microsoft.com/office/drawing/2014/main" id="{4BD1CB5D-FE70-4C10-B110-38BC1C0B4F89}"/>
              </a:ext>
            </a:extLst>
          </p:cNvPr>
          <p:cNvSpPr>
            <a:spLocks noChangeArrowheads="1"/>
          </p:cNvSpPr>
          <p:nvPr/>
        </p:nvSpPr>
        <p:spPr bwMode="auto">
          <a:xfrm>
            <a:off x="5335588" y="2743200"/>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56" name="Rectangle 98">
            <a:extLst>
              <a:ext uri="{FF2B5EF4-FFF2-40B4-BE49-F238E27FC236}">
                <a16:creationId xmlns:a16="http://schemas.microsoft.com/office/drawing/2014/main" id="{526C8CDC-C368-4EAB-8D4F-5231B0BA6984}"/>
              </a:ext>
            </a:extLst>
          </p:cNvPr>
          <p:cNvSpPr>
            <a:spLocks noChangeArrowheads="1"/>
          </p:cNvSpPr>
          <p:nvPr/>
        </p:nvSpPr>
        <p:spPr bwMode="auto">
          <a:xfrm>
            <a:off x="5495925" y="2708275"/>
            <a:ext cx="95539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San Diego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957" name="Oval 99">
            <a:extLst>
              <a:ext uri="{FF2B5EF4-FFF2-40B4-BE49-F238E27FC236}">
                <a16:creationId xmlns:a16="http://schemas.microsoft.com/office/drawing/2014/main" id="{6A6877E2-24D0-4232-9EE2-BEE53995AB0A}"/>
              </a:ext>
            </a:extLst>
          </p:cNvPr>
          <p:cNvSpPr>
            <a:spLocks noChangeArrowheads="1"/>
          </p:cNvSpPr>
          <p:nvPr/>
        </p:nvSpPr>
        <p:spPr bwMode="auto">
          <a:xfrm>
            <a:off x="3638550" y="367506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58" name="Rectangle 100">
            <a:extLst>
              <a:ext uri="{FF2B5EF4-FFF2-40B4-BE49-F238E27FC236}">
                <a16:creationId xmlns:a16="http://schemas.microsoft.com/office/drawing/2014/main" id="{B46195AB-1A67-4573-8244-0E13F6CD06D9}"/>
              </a:ext>
            </a:extLst>
          </p:cNvPr>
          <p:cNvSpPr>
            <a:spLocks noChangeArrowheads="1"/>
          </p:cNvSpPr>
          <p:nvPr/>
        </p:nvSpPr>
        <p:spPr bwMode="auto">
          <a:xfrm>
            <a:off x="3792538" y="3646488"/>
            <a:ext cx="90890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Cleveland</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959" name="Oval 101">
            <a:extLst>
              <a:ext uri="{FF2B5EF4-FFF2-40B4-BE49-F238E27FC236}">
                <a16:creationId xmlns:a16="http://schemas.microsoft.com/office/drawing/2014/main" id="{53C96F40-8567-46AD-B3F7-AA82DB52798A}"/>
              </a:ext>
            </a:extLst>
          </p:cNvPr>
          <p:cNvSpPr>
            <a:spLocks noChangeArrowheads="1"/>
          </p:cNvSpPr>
          <p:nvPr/>
        </p:nvSpPr>
        <p:spPr bwMode="auto">
          <a:xfrm>
            <a:off x="4695825" y="3486150"/>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00" name="Rectangle 102">
            <a:extLst>
              <a:ext uri="{FF2B5EF4-FFF2-40B4-BE49-F238E27FC236}">
                <a16:creationId xmlns:a16="http://schemas.microsoft.com/office/drawing/2014/main" id="{458B87D5-CB8A-46D2-A390-B7E4A9605DD5}"/>
              </a:ext>
            </a:extLst>
          </p:cNvPr>
          <p:cNvSpPr>
            <a:spLocks noChangeArrowheads="1"/>
          </p:cNvSpPr>
          <p:nvPr/>
        </p:nvSpPr>
        <p:spPr bwMode="auto">
          <a:xfrm>
            <a:off x="4849813" y="3451225"/>
            <a:ext cx="86562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Baltimore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01" name="Oval 103">
            <a:extLst>
              <a:ext uri="{FF2B5EF4-FFF2-40B4-BE49-F238E27FC236}">
                <a16:creationId xmlns:a16="http://schemas.microsoft.com/office/drawing/2014/main" id="{A6A5A421-1734-4DDA-9F73-005FA10D1B29}"/>
              </a:ext>
            </a:extLst>
          </p:cNvPr>
          <p:cNvSpPr>
            <a:spLocks noChangeArrowheads="1"/>
          </p:cNvSpPr>
          <p:nvPr/>
        </p:nvSpPr>
        <p:spPr bwMode="auto">
          <a:xfrm>
            <a:off x="7902575" y="2936875"/>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02" name="Rectangle 104">
            <a:extLst>
              <a:ext uri="{FF2B5EF4-FFF2-40B4-BE49-F238E27FC236}">
                <a16:creationId xmlns:a16="http://schemas.microsoft.com/office/drawing/2014/main" id="{7BDB09C0-F296-47DF-8AD8-858437F02F96}"/>
              </a:ext>
            </a:extLst>
          </p:cNvPr>
          <p:cNvSpPr>
            <a:spLocks noChangeArrowheads="1"/>
          </p:cNvSpPr>
          <p:nvPr/>
        </p:nvSpPr>
        <p:spPr bwMode="auto">
          <a:xfrm>
            <a:off x="8056563" y="2903538"/>
            <a:ext cx="6604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Denver</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03" name="Oval 105">
            <a:extLst>
              <a:ext uri="{FF2B5EF4-FFF2-40B4-BE49-F238E27FC236}">
                <a16:creationId xmlns:a16="http://schemas.microsoft.com/office/drawing/2014/main" id="{406C1A5E-4348-437F-9AC2-51C1D9D02B0D}"/>
              </a:ext>
            </a:extLst>
          </p:cNvPr>
          <p:cNvSpPr>
            <a:spLocks noChangeArrowheads="1"/>
          </p:cNvSpPr>
          <p:nvPr/>
        </p:nvSpPr>
        <p:spPr bwMode="auto">
          <a:xfrm>
            <a:off x="6267450" y="4360863"/>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04" name="Rectangle 106">
            <a:extLst>
              <a:ext uri="{FF2B5EF4-FFF2-40B4-BE49-F238E27FC236}">
                <a16:creationId xmlns:a16="http://schemas.microsoft.com/office/drawing/2014/main" id="{9E2DA179-8BB6-48D0-A438-14A8486412B8}"/>
              </a:ext>
            </a:extLst>
          </p:cNvPr>
          <p:cNvSpPr>
            <a:spLocks noChangeArrowheads="1"/>
          </p:cNvSpPr>
          <p:nvPr/>
        </p:nvSpPr>
        <p:spPr bwMode="auto">
          <a:xfrm>
            <a:off x="6427788" y="4332288"/>
            <a:ext cx="6152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Tampa</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05" name="Oval 107">
            <a:extLst>
              <a:ext uri="{FF2B5EF4-FFF2-40B4-BE49-F238E27FC236}">
                <a16:creationId xmlns:a16="http://schemas.microsoft.com/office/drawing/2014/main" id="{F216096C-92FE-4A27-8E0A-45CC4D78A065}"/>
              </a:ext>
            </a:extLst>
          </p:cNvPr>
          <p:cNvSpPr>
            <a:spLocks noChangeArrowheads="1"/>
          </p:cNvSpPr>
          <p:nvPr/>
        </p:nvSpPr>
        <p:spPr bwMode="auto">
          <a:xfrm>
            <a:off x="6935788" y="3611563"/>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06" name="Rectangle 108">
            <a:extLst>
              <a:ext uri="{FF2B5EF4-FFF2-40B4-BE49-F238E27FC236}">
                <a16:creationId xmlns:a16="http://schemas.microsoft.com/office/drawing/2014/main" id="{81623406-1955-4276-9744-581243389AC4}"/>
              </a:ext>
            </a:extLst>
          </p:cNvPr>
          <p:cNvSpPr>
            <a:spLocks noChangeArrowheads="1"/>
          </p:cNvSpPr>
          <p:nvPr/>
        </p:nvSpPr>
        <p:spPr bwMode="auto">
          <a:xfrm>
            <a:off x="7096125" y="3582988"/>
            <a:ext cx="76302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Portland</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07" name="Oval 109">
            <a:extLst>
              <a:ext uri="{FF2B5EF4-FFF2-40B4-BE49-F238E27FC236}">
                <a16:creationId xmlns:a16="http://schemas.microsoft.com/office/drawing/2014/main" id="{3F44A9B7-8DEA-4A34-9A90-D4DECE51ABE8}"/>
              </a:ext>
            </a:extLst>
          </p:cNvPr>
          <p:cNvSpPr>
            <a:spLocks noChangeArrowheads="1"/>
          </p:cNvSpPr>
          <p:nvPr/>
        </p:nvSpPr>
        <p:spPr bwMode="auto">
          <a:xfrm>
            <a:off x="7278688" y="3222625"/>
            <a:ext cx="109538"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08" name="Rectangle 110">
            <a:extLst>
              <a:ext uri="{FF2B5EF4-FFF2-40B4-BE49-F238E27FC236}">
                <a16:creationId xmlns:a16="http://schemas.microsoft.com/office/drawing/2014/main" id="{F91713E9-68B2-4D35-A341-535A0D100EB5}"/>
              </a:ext>
            </a:extLst>
          </p:cNvPr>
          <p:cNvSpPr>
            <a:spLocks noChangeArrowheads="1"/>
          </p:cNvSpPr>
          <p:nvPr/>
        </p:nvSpPr>
        <p:spPr bwMode="auto">
          <a:xfrm>
            <a:off x="7432675" y="3194050"/>
            <a:ext cx="96770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Fort Worth</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09" name="Oval 111">
            <a:extLst>
              <a:ext uri="{FF2B5EF4-FFF2-40B4-BE49-F238E27FC236}">
                <a16:creationId xmlns:a16="http://schemas.microsoft.com/office/drawing/2014/main" id="{DAEB0B0C-54E3-46B8-943B-9DB7C4015D1B}"/>
              </a:ext>
            </a:extLst>
          </p:cNvPr>
          <p:cNvSpPr>
            <a:spLocks noChangeArrowheads="1"/>
          </p:cNvSpPr>
          <p:nvPr/>
        </p:nvSpPr>
        <p:spPr bwMode="auto">
          <a:xfrm>
            <a:off x="5524500" y="3536950"/>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10" name="Rectangle 112">
            <a:extLst>
              <a:ext uri="{FF2B5EF4-FFF2-40B4-BE49-F238E27FC236}">
                <a16:creationId xmlns:a16="http://schemas.microsoft.com/office/drawing/2014/main" id="{69A86119-89A1-43B9-82E5-B206795174F9}"/>
              </a:ext>
            </a:extLst>
          </p:cNvPr>
          <p:cNvSpPr>
            <a:spLocks noChangeArrowheads="1"/>
          </p:cNvSpPr>
          <p:nvPr/>
        </p:nvSpPr>
        <p:spPr bwMode="auto">
          <a:xfrm>
            <a:off x="5678488" y="3508375"/>
            <a:ext cx="109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Kansas City</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11" name="Oval 113">
            <a:extLst>
              <a:ext uri="{FF2B5EF4-FFF2-40B4-BE49-F238E27FC236}">
                <a16:creationId xmlns:a16="http://schemas.microsoft.com/office/drawing/2014/main" id="{CC29DEB4-D057-462D-BCAC-0A8E9A075EAE}"/>
              </a:ext>
            </a:extLst>
          </p:cNvPr>
          <p:cNvSpPr>
            <a:spLocks noChangeArrowheads="1"/>
          </p:cNvSpPr>
          <p:nvPr/>
        </p:nvSpPr>
        <p:spPr bwMode="auto">
          <a:xfrm>
            <a:off x="8604250" y="3000375"/>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12" name="Rectangle 114">
            <a:extLst>
              <a:ext uri="{FF2B5EF4-FFF2-40B4-BE49-F238E27FC236}">
                <a16:creationId xmlns:a16="http://schemas.microsoft.com/office/drawing/2014/main" id="{EA83FB0B-C37D-444A-A831-E4FFE573CD4B}"/>
              </a:ext>
            </a:extLst>
          </p:cNvPr>
          <p:cNvSpPr>
            <a:spLocks noChangeArrowheads="1"/>
          </p:cNvSpPr>
          <p:nvPr/>
        </p:nvSpPr>
        <p:spPr bwMode="auto">
          <a:xfrm>
            <a:off x="8759825" y="2965450"/>
            <a:ext cx="11043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San Antonio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13" name="Oval 115">
            <a:extLst>
              <a:ext uri="{FF2B5EF4-FFF2-40B4-BE49-F238E27FC236}">
                <a16:creationId xmlns:a16="http://schemas.microsoft.com/office/drawing/2014/main" id="{402EE12A-D604-4922-91E7-55D8D2B2B745}"/>
              </a:ext>
            </a:extLst>
          </p:cNvPr>
          <p:cNvSpPr>
            <a:spLocks noChangeArrowheads="1"/>
          </p:cNvSpPr>
          <p:nvPr/>
        </p:nvSpPr>
        <p:spPr bwMode="auto">
          <a:xfrm>
            <a:off x="4284663" y="3074988"/>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14" name="Rectangle 116">
            <a:extLst>
              <a:ext uri="{FF2B5EF4-FFF2-40B4-BE49-F238E27FC236}">
                <a16:creationId xmlns:a16="http://schemas.microsoft.com/office/drawing/2014/main" id="{EEEC55C4-2283-4185-8F13-0BBA88615E20}"/>
              </a:ext>
            </a:extLst>
          </p:cNvPr>
          <p:cNvSpPr>
            <a:spLocks noChangeArrowheads="1"/>
          </p:cNvSpPr>
          <p:nvPr/>
        </p:nvSpPr>
        <p:spPr bwMode="auto">
          <a:xfrm>
            <a:off x="4438650" y="3046413"/>
            <a:ext cx="96661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Milwaukee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15" name="Oval 117">
            <a:extLst>
              <a:ext uri="{FF2B5EF4-FFF2-40B4-BE49-F238E27FC236}">
                <a16:creationId xmlns:a16="http://schemas.microsoft.com/office/drawing/2014/main" id="{118E45E4-079B-4F7E-890E-013DF9DB7E73}"/>
              </a:ext>
            </a:extLst>
          </p:cNvPr>
          <p:cNvSpPr>
            <a:spLocks noChangeArrowheads="1"/>
          </p:cNvSpPr>
          <p:nvPr/>
        </p:nvSpPr>
        <p:spPr bwMode="auto">
          <a:xfrm>
            <a:off x="4117975" y="3257550"/>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24" name="Rectangle 118">
            <a:extLst>
              <a:ext uri="{FF2B5EF4-FFF2-40B4-BE49-F238E27FC236}">
                <a16:creationId xmlns:a16="http://schemas.microsoft.com/office/drawing/2014/main" id="{AFA679D7-9A04-44F0-9381-E3BFE45E7632}"/>
              </a:ext>
            </a:extLst>
          </p:cNvPr>
          <p:cNvSpPr>
            <a:spLocks noChangeArrowheads="1"/>
          </p:cNvSpPr>
          <p:nvPr/>
        </p:nvSpPr>
        <p:spPr bwMode="auto">
          <a:xfrm>
            <a:off x="4278313" y="3228975"/>
            <a:ext cx="102431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Providence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025" name="Oval 119">
            <a:extLst>
              <a:ext uri="{FF2B5EF4-FFF2-40B4-BE49-F238E27FC236}">
                <a16:creationId xmlns:a16="http://schemas.microsoft.com/office/drawing/2014/main" id="{9A66A5E2-148F-4EF4-9F03-8756796AE51A}"/>
              </a:ext>
            </a:extLst>
          </p:cNvPr>
          <p:cNvSpPr>
            <a:spLocks noChangeArrowheads="1"/>
          </p:cNvSpPr>
          <p:nvPr/>
        </p:nvSpPr>
        <p:spPr bwMode="auto">
          <a:xfrm>
            <a:off x="5753100" y="4572000"/>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16" name="Rectangle 120">
            <a:extLst>
              <a:ext uri="{FF2B5EF4-FFF2-40B4-BE49-F238E27FC236}">
                <a16:creationId xmlns:a16="http://schemas.microsoft.com/office/drawing/2014/main" id="{EB4F1EB6-5447-4466-9DF3-942A3916371D}"/>
              </a:ext>
            </a:extLst>
          </p:cNvPr>
          <p:cNvSpPr>
            <a:spLocks noChangeArrowheads="1"/>
          </p:cNvSpPr>
          <p:nvPr/>
        </p:nvSpPr>
        <p:spPr bwMode="auto">
          <a:xfrm>
            <a:off x="5907088" y="4543425"/>
            <a:ext cx="109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Indianapolis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17" name="Oval 121">
            <a:extLst>
              <a:ext uri="{FF2B5EF4-FFF2-40B4-BE49-F238E27FC236}">
                <a16:creationId xmlns:a16="http://schemas.microsoft.com/office/drawing/2014/main" id="{C1DF23F1-2F69-4707-979A-31A67E611619}"/>
              </a:ext>
            </a:extLst>
          </p:cNvPr>
          <p:cNvSpPr>
            <a:spLocks noChangeArrowheads="1"/>
          </p:cNvSpPr>
          <p:nvPr/>
        </p:nvSpPr>
        <p:spPr bwMode="auto">
          <a:xfrm>
            <a:off x="8399463" y="2520950"/>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18" name="Rectangle 122">
            <a:extLst>
              <a:ext uri="{FF2B5EF4-FFF2-40B4-BE49-F238E27FC236}">
                <a16:creationId xmlns:a16="http://schemas.microsoft.com/office/drawing/2014/main" id="{B002172E-5A7F-4B39-A1EB-C48E9EB3CFE2}"/>
              </a:ext>
            </a:extLst>
          </p:cNvPr>
          <p:cNvSpPr>
            <a:spLocks noChangeArrowheads="1"/>
          </p:cNvSpPr>
          <p:nvPr/>
        </p:nvSpPr>
        <p:spPr bwMode="auto">
          <a:xfrm>
            <a:off x="8553450" y="2486025"/>
            <a:ext cx="126477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Salt Lake City</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19" name="Oval 123">
            <a:extLst>
              <a:ext uri="{FF2B5EF4-FFF2-40B4-BE49-F238E27FC236}">
                <a16:creationId xmlns:a16="http://schemas.microsoft.com/office/drawing/2014/main" id="{FCAF9A3F-CF90-46E1-B24E-8D0D2ADB6A32}"/>
              </a:ext>
            </a:extLst>
          </p:cNvPr>
          <p:cNvSpPr>
            <a:spLocks noChangeArrowheads="1"/>
          </p:cNvSpPr>
          <p:nvPr/>
        </p:nvSpPr>
        <p:spPr bwMode="auto">
          <a:xfrm>
            <a:off x="7874000" y="4275138"/>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20" name="Rectangle 124">
            <a:extLst>
              <a:ext uri="{FF2B5EF4-FFF2-40B4-BE49-F238E27FC236}">
                <a16:creationId xmlns:a16="http://schemas.microsoft.com/office/drawing/2014/main" id="{116FECE5-010F-4D81-BE85-64FCF7A4B2DC}"/>
              </a:ext>
            </a:extLst>
          </p:cNvPr>
          <p:cNvSpPr>
            <a:spLocks noChangeArrowheads="1"/>
          </p:cNvSpPr>
          <p:nvPr/>
        </p:nvSpPr>
        <p:spPr bwMode="auto">
          <a:xfrm>
            <a:off x="8027988" y="4246563"/>
            <a:ext cx="83195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Charlotte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21" name="Oval 125">
            <a:extLst>
              <a:ext uri="{FF2B5EF4-FFF2-40B4-BE49-F238E27FC236}">
                <a16:creationId xmlns:a16="http://schemas.microsoft.com/office/drawing/2014/main" id="{2106FD42-BB3A-4755-999A-A68EA69E1739}"/>
              </a:ext>
            </a:extLst>
          </p:cNvPr>
          <p:cNvSpPr>
            <a:spLocks noChangeArrowheads="1"/>
          </p:cNvSpPr>
          <p:nvPr/>
        </p:nvSpPr>
        <p:spPr bwMode="auto">
          <a:xfrm>
            <a:off x="8874125" y="3629025"/>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22" name="Rectangle 126">
            <a:extLst>
              <a:ext uri="{FF2B5EF4-FFF2-40B4-BE49-F238E27FC236}">
                <a16:creationId xmlns:a16="http://schemas.microsoft.com/office/drawing/2014/main" id="{14ED5FB6-08B1-453F-AEF3-38E62D99E0F4}"/>
              </a:ext>
            </a:extLst>
          </p:cNvPr>
          <p:cNvSpPr>
            <a:spLocks noChangeArrowheads="1"/>
          </p:cNvSpPr>
          <p:nvPr/>
        </p:nvSpPr>
        <p:spPr bwMode="auto">
          <a:xfrm>
            <a:off x="9032875" y="3600450"/>
            <a:ext cx="69249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Raleigh</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23" name="Oval 127">
            <a:extLst>
              <a:ext uri="{FF2B5EF4-FFF2-40B4-BE49-F238E27FC236}">
                <a16:creationId xmlns:a16="http://schemas.microsoft.com/office/drawing/2014/main" id="{36ABA481-78CC-4EDA-A5C9-F4D36A229DFF}"/>
              </a:ext>
            </a:extLst>
          </p:cNvPr>
          <p:cNvSpPr>
            <a:spLocks noChangeArrowheads="1"/>
          </p:cNvSpPr>
          <p:nvPr/>
        </p:nvSpPr>
        <p:spPr bwMode="auto">
          <a:xfrm>
            <a:off x="5095875" y="3989388"/>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24" name="Rectangle 128">
            <a:extLst>
              <a:ext uri="{FF2B5EF4-FFF2-40B4-BE49-F238E27FC236}">
                <a16:creationId xmlns:a16="http://schemas.microsoft.com/office/drawing/2014/main" id="{53383257-CC3D-44B4-B373-FB7820778FC1}"/>
              </a:ext>
            </a:extLst>
          </p:cNvPr>
          <p:cNvSpPr>
            <a:spLocks noChangeArrowheads="1"/>
          </p:cNvSpPr>
          <p:nvPr/>
        </p:nvSpPr>
        <p:spPr bwMode="auto">
          <a:xfrm>
            <a:off x="5249863" y="3960813"/>
            <a:ext cx="126477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Grand Rapids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25" name="Oval 129">
            <a:extLst>
              <a:ext uri="{FF2B5EF4-FFF2-40B4-BE49-F238E27FC236}">
                <a16:creationId xmlns:a16="http://schemas.microsoft.com/office/drawing/2014/main" id="{E889365F-CB92-4A7D-A217-3AAD9A9D150F}"/>
              </a:ext>
            </a:extLst>
          </p:cNvPr>
          <p:cNvSpPr>
            <a:spLocks noChangeArrowheads="1"/>
          </p:cNvSpPr>
          <p:nvPr/>
        </p:nvSpPr>
        <p:spPr bwMode="auto">
          <a:xfrm>
            <a:off x="7947025" y="4114800"/>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26" name="Rectangle 130">
            <a:extLst>
              <a:ext uri="{FF2B5EF4-FFF2-40B4-BE49-F238E27FC236}">
                <a16:creationId xmlns:a16="http://schemas.microsoft.com/office/drawing/2014/main" id="{A844A6D8-95CA-4B83-80A4-C8880B46C9C6}"/>
              </a:ext>
            </a:extLst>
          </p:cNvPr>
          <p:cNvSpPr>
            <a:spLocks noChangeArrowheads="1"/>
          </p:cNvSpPr>
          <p:nvPr/>
        </p:nvSpPr>
        <p:spPr bwMode="auto">
          <a:xfrm>
            <a:off x="8102600" y="4079875"/>
            <a:ext cx="82875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Nashville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27" name="Oval 131">
            <a:extLst>
              <a:ext uri="{FF2B5EF4-FFF2-40B4-BE49-F238E27FC236}">
                <a16:creationId xmlns:a16="http://schemas.microsoft.com/office/drawing/2014/main" id="{ED85E876-766E-42CB-B9D5-1E3DA9F54868}"/>
              </a:ext>
            </a:extLst>
          </p:cNvPr>
          <p:cNvSpPr>
            <a:spLocks noChangeArrowheads="1"/>
          </p:cNvSpPr>
          <p:nvPr/>
        </p:nvSpPr>
        <p:spPr bwMode="auto">
          <a:xfrm>
            <a:off x="3141663" y="4440238"/>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28" name="Rectangle 132">
            <a:extLst>
              <a:ext uri="{FF2B5EF4-FFF2-40B4-BE49-F238E27FC236}">
                <a16:creationId xmlns:a16="http://schemas.microsoft.com/office/drawing/2014/main" id="{2FCE3030-0DAB-4E19-B227-AE02E2553704}"/>
              </a:ext>
            </a:extLst>
          </p:cNvPr>
          <p:cNvSpPr>
            <a:spLocks noChangeArrowheads="1"/>
          </p:cNvSpPr>
          <p:nvPr/>
        </p:nvSpPr>
        <p:spPr bwMode="auto">
          <a:xfrm>
            <a:off x="3295650" y="4406900"/>
            <a:ext cx="64921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Dayton</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29" name="Oval 133">
            <a:extLst>
              <a:ext uri="{FF2B5EF4-FFF2-40B4-BE49-F238E27FC236}">
                <a16:creationId xmlns:a16="http://schemas.microsoft.com/office/drawing/2014/main" id="{647EA926-7838-479B-B096-0E3A37114618}"/>
              </a:ext>
            </a:extLst>
          </p:cNvPr>
          <p:cNvSpPr>
            <a:spLocks noChangeArrowheads="1"/>
          </p:cNvSpPr>
          <p:nvPr/>
        </p:nvSpPr>
        <p:spPr bwMode="auto">
          <a:xfrm>
            <a:off x="7250113" y="4521200"/>
            <a:ext cx="109538"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30" name="Rectangle 134">
            <a:extLst>
              <a:ext uri="{FF2B5EF4-FFF2-40B4-BE49-F238E27FC236}">
                <a16:creationId xmlns:a16="http://schemas.microsoft.com/office/drawing/2014/main" id="{1E9CF353-52B0-4CAB-A6BD-3C1887BDDD0E}"/>
              </a:ext>
            </a:extLst>
          </p:cNvPr>
          <p:cNvSpPr>
            <a:spLocks noChangeArrowheads="1"/>
          </p:cNvSpPr>
          <p:nvPr/>
        </p:nvSpPr>
        <p:spPr bwMode="auto">
          <a:xfrm>
            <a:off x="7404100" y="4492625"/>
            <a:ext cx="11028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Jacksonville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31" name="Oval 135">
            <a:extLst>
              <a:ext uri="{FF2B5EF4-FFF2-40B4-BE49-F238E27FC236}">
                <a16:creationId xmlns:a16="http://schemas.microsoft.com/office/drawing/2014/main" id="{378590C0-448A-4300-91C4-D8A931D426DD}"/>
              </a:ext>
            </a:extLst>
          </p:cNvPr>
          <p:cNvSpPr>
            <a:spLocks noChangeArrowheads="1"/>
          </p:cNvSpPr>
          <p:nvPr/>
        </p:nvSpPr>
        <p:spPr bwMode="auto">
          <a:xfrm>
            <a:off x="3324225" y="328612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32" name="Rectangle 136">
            <a:extLst>
              <a:ext uri="{FF2B5EF4-FFF2-40B4-BE49-F238E27FC236}">
                <a16:creationId xmlns:a16="http://schemas.microsoft.com/office/drawing/2014/main" id="{8904EB47-EF11-4055-8B3E-0CC9EEA2B0E4}"/>
              </a:ext>
            </a:extLst>
          </p:cNvPr>
          <p:cNvSpPr>
            <a:spLocks noChangeArrowheads="1"/>
          </p:cNvSpPr>
          <p:nvPr/>
        </p:nvSpPr>
        <p:spPr bwMode="auto">
          <a:xfrm>
            <a:off x="3003550" y="3440113"/>
            <a:ext cx="118462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New Orleans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33" name="Oval 137">
            <a:extLst>
              <a:ext uri="{FF2B5EF4-FFF2-40B4-BE49-F238E27FC236}">
                <a16:creationId xmlns:a16="http://schemas.microsoft.com/office/drawing/2014/main" id="{B064A3D4-0B54-42CA-A4C9-99CF9D9BA077}"/>
              </a:ext>
            </a:extLst>
          </p:cNvPr>
          <p:cNvSpPr>
            <a:spLocks noChangeArrowheads="1"/>
          </p:cNvSpPr>
          <p:nvPr/>
        </p:nvSpPr>
        <p:spPr bwMode="auto">
          <a:xfrm>
            <a:off x="4495800" y="2674938"/>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34" name="Rectangle 138">
            <a:extLst>
              <a:ext uri="{FF2B5EF4-FFF2-40B4-BE49-F238E27FC236}">
                <a16:creationId xmlns:a16="http://schemas.microsoft.com/office/drawing/2014/main" id="{F14AB8A1-115B-458B-B374-42A1784CB989}"/>
              </a:ext>
            </a:extLst>
          </p:cNvPr>
          <p:cNvSpPr>
            <a:spLocks noChangeArrowheads="1"/>
          </p:cNvSpPr>
          <p:nvPr/>
        </p:nvSpPr>
        <p:spPr bwMode="auto">
          <a:xfrm>
            <a:off x="4638675" y="2543175"/>
            <a:ext cx="130965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San Francisco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35" name="Oval 139">
            <a:extLst>
              <a:ext uri="{FF2B5EF4-FFF2-40B4-BE49-F238E27FC236}">
                <a16:creationId xmlns:a16="http://schemas.microsoft.com/office/drawing/2014/main" id="{4139FBF3-3E88-453A-A2D6-B0A05281CA0C}"/>
              </a:ext>
            </a:extLst>
          </p:cNvPr>
          <p:cNvSpPr>
            <a:spLocks noChangeArrowheads="1"/>
          </p:cNvSpPr>
          <p:nvPr/>
        </p:nvSpPr>
        <p:spPr bwMode="auto">
          <a:xfrm>
            <a:off x="4616450" y="4343400"/>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36" name="Rectangle 140">
            <a:extLst>
              <a:ext uri="{FF2B5EF4-FFF2-40B4-BE49-F238E27FC236}">
                <a16:creationId xmlns:a16="http://schemas.microsoft.com/office/drawing/2014/main" id="{171DD88C-5AB2-4269-8DAB-F03AE03A4E54}"/>
              </a:ext>
            </a:extLst>
          </p:cNvPr>
          <p:cNvSpPr>
            <a:spLocks noChangeArrowheads="1"/>
          </p:cNvSpPr>
          <p:nvPr/>
        </p:nvSpPr>
        <p:spPr bwMode="auto">
          <a:xfrm>
            <a:off x="4752975" y="4213225"/>
            <a:ext cx="89768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Cincinnati</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37" name="Oval 141">
            <a:extLst>
              <a:ext uri="{FF2B5EF4-FFF2-40B4-BE49-F238E27FC236}">
                <a16:creationId xmlns:a16="http://schemas.microsoft.com/office/drawing/2014/main" id="{B2A3F744-7902-4F44-9B22-46BA5E1E3ACF}"/>
              </a:ext>
            </a:extLst>
          </p:cNvPr>
          <p:cNvSpPr>
            <a:spLocks noChangeArrowheads="1"/>
          </p:cNvSpPr>
          <p:nvPr/>
        </p:nvSpPr>
        <p:spPr bwMode="auto">
          <a:xfrm>
            <a:off x="9085263" y="3989388"/>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38" name="Rectangle 142">
            <a:extLst>
              <a:ext uri="{FF2B5EF4-FFF2-40B4-BE49-F238E27FC236}">
                <a16:creationId xmlns:a16="http://schemas.microsoft.com/office/drawing/2014/main" id="{03CF8D45-AFEE-4F69-8D15-0696923DB0A6}"/>
              </a:ext>
            </a:extLst>
          </p:cNvPr>
          <p:cNvSpPr>
            <a:spLocks noChangeArrowheads="1"/>
          </p:cNvSpPr>
          <p:nvPr/>
        </p:nvSpPr>
        <p:spPr bwMode="auto">
          <a:xfrm>
            <a:off x="9228138" y="3852863"/>
            <a:ext cx="7293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Orlando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39" name="Oval 143">
            <a:extLst>
              <a:ext uri="{FF2B5EF4-FFF2-40B4-BE49-F238E27FC236}">
                <a16:creationId xmlns:a16="http://schemas.microsoft.com/office/drawing/2014/main" id="{9C5C8EE7-3DE2-47AC-97A1-FFD6554B6B92}"/>
              </a:ext>
            </a:extLst>
          </p:cNvPr>
          <p:cNvSpPr>
            <a:spLocks noChangeArrowheads="1"/>
          </p:cNvSpPr>
          <p:nvPr/>
        </p:nvSpPr>
        <p:spPr bwMode="auto">
          <a:xfrm>
            <a:off x="4445000" y="2532063"/>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40" name="Rectangle 144">
            <a:extLst>
              <a:ext uri="{FF2B5EF4-FFF2-40B4-BE49-F238E27FC236}">
                <a16:creationId xmlns:a16="http://schemas.microsoft.com/office/drawing/2014/main" id="{6D7E5EB0-5A1E-416E-994A-F81B8A109093}"/>
              </a:ext>
            </a:extLst>
          </p:cNvPr>
          <p:cNvSpPr>
            <a:spLocks noChangeArrowheads="1"/>
          </p:cNvSpPr>
          <p:nvPr/>
        </p:nvSpPr>
        <p:spPr bwMode="auto">
          <a:xfrm>
            <a:off x="3998913" y="2497138"/>
            <a:ext cx="637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Boston</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41" name="Oval 145">
            <a:extLst>
              <a:ext uri="{FF2B5EF4-FFF2-40B4-BE49-F238E27FC236}">
                <a16:creationId xmlns:a16="http://schemas.microsoft.com/office/drawing/2014/main" id="{63A3C81D-DA4B-4488-8B59-BCCE06712A3F}"/>
              </a:ext>
            </a:extLst>
          </p:cNvPr>
          <p:cNvSpPr>
            <a:spLocks noChangeArrowheads="1"/>
          </p:cNvSpPr>
          <p:nvPr/>
        </p:nvSpPr>
        <p:spPr bwMode="auto">
          <a:xfrm>
            <a:off x="3816350" y="2914650"/>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42" name="Rectangle 146">
            <a:extLst>
              <a:ext uri="{FF2B5EF4-FFF2-40B4-BE49-F238E27FC236}">
                <a16:creationId xmlns:a16="http://schemas.microsoft.com/office/drawing/2014/main" id="{957B6B0B-D26B-4534-A19B-3A6E258C1373}"/>
              </a:ext>
            </a:extLst>
          </p:cNvPr>
          <p:cNvSpPr>
            <a:spLocks noChangeArrowheads="1"/>
          </p:cNvSpPr>
          <p:nvPr/>
        </p:nvSpPr>
        <p:spPr bwMode="auto">
          <a:xfrm>
            <a:off x="3146425" y="2886075"/>
            <a:ext cx="94577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Bridgeport</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43" name="Oval 147">
            <a:extLst>
              <a:ext uri="{FF2B5EF4-FFF2-40B4-BE49-F238E27FC236}">
                <a16:creationId xmlns:a16="http://schemas.microsoft.com/office/drawing/2014/main" id="{A0F61A77-36B3-4C5F-A266-A3D45A0F60F2}"/>
              </a:ext>
            </a:extLst>
          </p:cNvPr>
          <p:cNvSpPr>
            <a:spLocks noChangeArrowheads="1"/>
          </p:cNvSpPr>
          <p:nvPr/>
        </p:nvSpPr>
        <p:spPr bwMode="auto">
          <a:xfrm>
            <a:off x="10239375" y="344646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44" name="Rectangle 148">
            <a:extLst>
              <a:ext uri="{FF2B5EF4-FFF2-40B4-BE49-F238E27FC236}">
                <a16:creationId xmlns:a16="http://schemas.microsoft.com/office/drawing/2014/main" id="{0C6079E7-62DC-4CB8-8DFD-67D2FA04824B}"/>
              </a:ext>
            </a:extLst>
          </p:cNvPr>
          <p:cNvSpPr>
            <a:spLocks noChangeArrowheads="1"/>
          </p:cNvSpPr>
          <p:nvPr/>
        </p:nvSpPr>
        <p:spPr bwMode="auto">
          <a:xfrm>
            <a:off x="9731375" y="3417888"/>
            <a:ext cx="73898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Phoenix</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45" name="Oval 149">
            <a:extLst>
              <a:ext uri="{FF2B5EF4-FFF2-40B4-BE49-F238E27FC236}">
                <a16:creationId xmlns:a16="http://schemas.microsoft.com/office/drawing/2014/main" id="{0C38639F-AAFA-4D07-9172-3816783DBD3E}"/>
              </a:ext>
            </a:extLst>
          </p:cNvPr>
          <p:cNvSpPr>
            <a:spLocks noChangeArrowheads="1"/>
          </p:cNvSpPr>
          <p:nvPr/>
        </p:nvSpPr>
        <p:spPr bwMode="auto">
          <a:xfrm>
            <a:off x="3935413" y="2782888"/>
            <a:ext cx="109538"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46" name="Rectangle 150">
            <a:extLst>
              <a:ext uri="{FF2B5EF4-FFF2-40B4-BE49-F238E27FC236}">
                <a16:creationId xmlns:a16="http://schemas.microsoft.com/office/drawing/2014/main" id="{4C66F8CE-14B3-43F0-AD8D-F0D7F300FA2F}"/>
              </a:ext>
            </a:extLst>
          </p:cNvPr>
          <p:cNvSpPr>
            <a:spLocks noChangeArrowheads="1"/>
          </p:cNvSpPr>
          <p:nvPr/>
        </p:nvSpPr>
        <p:spPr bwMode="auto">
          <a:xfrm>
            <a:off x="3289300" y="2754313"/>
            <a:ext cx="92333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Pittsburgh</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47" name="Oval 151">
            <a:extLst>
              <a:ext uri="{FF2B5EF4-FFF2-40B4-BE49-F238E27FC236}">
                <a16:creationId xmlns:a16="http://schemas.microsoft.com/office/drawing/2014/main" id="{ECEA73AF-AC1E-4292-BABD-F5265947911F}"/>
              </a:ext>
            </a:extLst>
          </p:cNvPr>
          <p:cNvSpPr>
            <a:spLocks noChangeArrowheads="1"/>
          </p:cNvSpPr>
          <p:nvPr/>
        </p:nvSpPr>
        <p:spPr bwMode="auto">
          <a:xfrm>
            <a:off x="4146550" y="2679700"/>
            <a:ext cx="109538"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48" name="Rectangle 152">
            <a:extLst>
              <a:ext uri="{FF2B5EF4-FFF2-40B4-BE49-F238E27FC236}">
                <a16:creationId xmlns:a16="http://schemas.microsoft.com/office/drawing/2014/main" id="{1DE5E8D6-655D-43D7-9F7C-983D7C3F3BBF}"/>
              </a:ext>
            </a:extLst>
          </p:cNvPr>
          <p:cNvSpPr>
            <a:spLocks noChangeArrowheads="1"/>
          </p:cNvSpPr>
          <p:nvPr/>
        </p:nvSpPr>
        <p:spPr bwMode="auto">
          <a:xfrm>
            <a:off x="3616325" y="2646363"/>
            <a:ext cx="85440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San Jose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49" name="Oval 153">
            <a:extLst>
              <a:ext uri="{FF2B5EF4-FFF2-40B4-BE49-F238E27FC236}">
                <a16:creationId xmlns:a16="http://schemas.microsoft.com/office/drawing/2014/main" id="{D0C0E840-07A6-4BFD-B0AF-68FC61CF18E9}"/>
              </a:ext>
            </a:extLst>
          </p:cNvPr>
          <p:cNvSpPr>
            <a:spLocks noChangeArrowheads="1"/>
          </p:cNvSpPr>
          <p:nvPr/>
        </p:nvSpPr>
        <p:spPr bwMode="auto">
          <a:xfrm>
            <a:off x="4392613" y="3503613"/>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50" name="Rectangle 154">
            <a:extLst>
              <a:ext uri="{FF2B5EF4-FFF2-40B4-BE49-F238E27FC236}">
                <a16:creationId xmlns:a16="http://schemas.microsoft.com/office/drawing/2014/main" id="{54DDEA6A-2D1C-486D-B58D-B46FA29E41E0}"/>
              </a:ext>
            </a:extLst>
          </p:cNvPr>
          <p:cNvSpPr>
            <a:spLocks noChangeArrowheads="1"/>
          </p:cNvSpPr>
          <p:nvPr/>
        </p:nvSpPr>
        <p:spPr bwMode="auto">
          <a:xfrm>
            <a:off x="3867150" y="3475038"/>
            <a:ext cx="7982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St. Louis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51" name="Oval 155">
            <a:extLst>
              <a:ext uri="{FF2B5EF4-FFF2-40B4-BE49-F238E27FC236}">
                <a16:creationId xmlns:a16="http://schemas.microsoft.com/office/drawing/2014/main" id="{53A2001B-F79B-4D53-9CFC-0E81CBC38724}"/>
              </a:ext>
            </a:extLst>
          </p:cNvPr>
          <p:cNvSpPr>
            <a:spLocks noChangeArrowheads="1"/>
          </p:cNvSpPr>
          <p:nvPr/>
        </p:nvSpPr>
        <p:spPr bwMode="auto">
          <a:xfrm>
            <a:off x="5753100" y="442912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52" name="Rectangle 156">
            <a:extLst>
              <a:ext uri="{FF2B5EF4-FFF2-40B4-BE49-F238E27FC236}">
                <a16:creationId xmlns:a16="http://schemas.microsoft.com/office/drawing/2014/main" id="{5E87309D-2358-4764-BC6F-AD5BF5E85582}"/>
              </a:ext>
            </a:extLst>
          </p:cNvPr>
          <p:cNvSpPr>
            <a:spLocks noChangeArrowheads="1"/>
          </p:cNvSpPr>
          <p:nvPr/>
        </p:nvSpPr>
        <p:spPr bwMode="auto">
          <a:xfrm>
            <a:off x="5130800" y="4400550"/>
            <a:ext cx="9217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Columbus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53" name="Oval 157">
            <a:extLst>
              <a:ext uri="{FF2B5EF4-FFF2-40B4-BE49-F238E27FC236}">
                <a16:creationId xmlns:a16="http://schemas.microsoft.com/office/drawing/2014/main" id="{CB98EE58-8DA2-4DE4-8D11-631CDC2E7FEA}"/>
              </a:ext>
            </a:extLst>
          </p:cNvPr>
          <p:cNvSpPr>
            <a:spLocks noChangeArrowheads="1"/>
          </p:cNvSpPr>
          <p:nvPr/>
        </p:nvSpPr>
        <p:spPr bwMode="auto">
          <a:xfrm>
            <a:off x="5627688" y="334962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54" name="Rectangle 158">
            <a:extLst>
              <a:ext uri="{FF2B5EF4-FFF2-40B4-BE49-F238E27FC236}">
                <a16:creationId xmlns:a16="http://schemas.microsoft.com/office/drawing/2014/main" id="{2DD8DB6D-CB1E-40AD-AE02-34245AEA9CF0}"/>
              </a:ext>
            </a:extLst>
          </p:cNvPr>
          <p:cNvSpPr>
            <a:spLocks noChangeArrowheads="1"/>
          </p:cNvSpPr>
          <p:nvPr/>
        </p:nvSpPr>
        <p:spPr bwMode="auto">
          <a:xfrm>
            <a:off x="4889500" y="3321050"/>
            <a:ext cx="10724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Manchester</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55" name="Oval 159">
            <a:extLst>
              <a:ext uri="{FF2B5EF4-FFF2-40B4-BE49-F238E27FC236}">
                <a16:creationId xmlns:a16="http://schemas.microsoft.com/office/drawing/2014/main" id="{CB491051-9190-4F68-AF13-B5C0FB1CF3B7}"/>
              </a:ext>
            </a:extLst>
          </p:cNvPr>
          <p:cNvSpPr>
            <a:spLocks noChangeArrowheads="1"/>
          </p:cNvSpPr>
          <p:nvPr/>
        </p:nvSpPr>
        <p:spPr bwMode="auto">
          <a:xfrm>
            <a:off x="4713288" y="276066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56" name="Rectangle 160">
            <a:extLst>
              <a:ext uri="{FF2B5EF4-FFF2-40B4-BE49-F238E27FC236}">
                <a16:creationId xmlns:a16="http://schemas.microsoft.com/office/drawing/2014/main" id="{4B08689F-6C37-4921-8AA1-07F2E1B02B7A}"/>
              </a:ext>
            </a:extLst>
          </p:cNvPr>
          <p:cNvSpPr>
            <a:spLocks noChangeArrowheads="1"/>
          </p:cNvSpPr>
          <p:nvPr/>
        </p:nvSpPr>
        <p:spPr bwMode="auto">
          <a:xfrm>
            <a:off x="4816475" y="2903538"/>
            <a:ext cx="1115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Los Angeles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57" name="Oval 161">
            <a:extLst>
              <a:ext uri="{FF2B5EF4-FFF2-40B4-BE49-F238E27FC236}">
                <a16:creationId xmlns:a16="http://schemas.microsoft.com/office/drawing/2014/main" id="{0D88CA63-A4C2-486A-91B9-52BCFD90A642}"/>
              </a:ext>
            </a:extLst>
          </p:cNvPr>
          <p:cNvSpPr>
            <a:spLocks noChangeArrowheads="1"/>
          </p:cNvSpPr>
          <p:nvPr/>
        </p:nvSpPr>
        <p:spPr bwMode="auto">
          <a:xfrm>
            <a:off x="4198938" y="2800350"/>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58" name="Rectangle 162">
            <a:extLst>
              <a:ext uri="{FF2B5EF4-FFF2-40B4-BE49-F238E27FC236}">
                <a16:creationId xmlns:a16="http://schemas.microsoft.com/office/drawing/2014/main" id="{812F6D78-BB4C-4AD4-A372-4748FE1D9B5F}"/>
              </a:ext>
            </a:extLst>
          </p:cNvPr>
          <p:cNvSpPr>
            <a:spLocks noChangeArrowheads="1"/>
          </p:cNvSpPr>
          <p:nvPr/>
        </p:nvSpPr>
        <p:spPr bwMode="auto">
          <a:xfrm>
            <a:off x="4302125" y="2943225"/>
            <a:ext cx="111248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Philadelphia</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59" name="Oval 163">
            <a:extLst>
              <a:ext uri="{FF2B5EF4-FFF2-40B4-BE49-F238E27FC236}">
                <a16:creationId xmlns:a16="http://schemas.microsoft.com/office/drawing/2014/main" id="{2D058179-524F-47EB-AD4B-1892F23095D7}"/>
              </a:ext>
            </a:extLst>
          </p:cNvPr>
          <p:cNvSpPr>
            <a:spLocks noChangeArrowheads="1"/>
          </p:cNvSpPr>
          <p:nvPr/>
        </p:nvSpPr>
        <p:spPr bwMode="auto">
          <a:xfrm>
            <a:off x="6118225" y="3257550"/>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60" name="Rectangle 164">
            <a:extLst>
              <a:ext uri="{FF2B5EF4-FFF2-40B4-BE49-F238E27FC236}">
                <a16:creationId xmlns:a16="http://schemas.microsoft.com/office/drawing/2014/main" id="{0509915F-E589-47D9-9D16-DD0A904142D0}"/>
              </a:ext>
            </a:extLst>
          </p:cNvPr>
          <p:cNvSpPr>
            <a:spLocks noChangeArrowheads="1"/>
          </p:cNvSpPr>
          <p:nvPr/>
        </p:nvSpPr>
        <p:spPr bwMode="auto">
          <a:xfrm>
            <a:off x="5753100" y="3092450"/>
            <a:ext cx="5466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Miami</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61" name="Oval 165">
            <a:extLst>
              <a:ext uri="{FF2B5EF4-FFF2-40B4-BE49-F238E27FC236}">
                <a16:creationId xmlns:a16="http://schemas.microsoft.com/office/drawing/2014/main" id="{D28CFDC6-9F04-4947-ABFF-2F6A7ADF13A6}"/>
              </a:ext>
            </a:extLst>
          </p:cNvPr>
          <p:cNvSpPr>
            <a:spLocks noChangeArrowheads="1"/>
          </p:cNvSpPr>
          <p:nvPr/>
        </p:nvSpPr>
        <p:spPr bwMode="auto">
          <a:xfrm>
            <a:off x="6473825" y="3217863"/>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62" name="Rectangle 166">
            <a:extLst>
              <a:ext uri="{FF2B5EF4-FFF2-40B4-BE49-F238E27FC236}">
                <a16:creationId xmlns:a16="http://schemas.microsoft.com/office/drawing/2014/main" id="{CD6D8682-8096-4749-AFAC-2223596E7B1D}"/>
              </a:ext>
            </a:extLst>
          </p:cNvPr>
          <p:cNvSpPr>
            <a:spLocks noChangeArrowheads="1"/>
          </p:cNvSpPr>
          <p:nvPr/>
        </p:nvSpPr>
        <p:spPr bwMode="auto">
          <a:xfrm>
            <a:off x="6188075" y="3035300"/>
            <a:ext cx="110607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Sacramento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63" name="Oval 167">
            <a:extLst>
              <a:ext uri="{FF2B5EF4-FFF2-40B4-BE49-F238E27FC236}">
                <a16:creationId xmlns:a16="http://schemas.microsoft.com/office/drawing/2014/main" id="{33A97441-C31C-450C-8DC3-EFABCBCB6490}"/>
              </a:ext>
            </a:extLst>
          </p:cNvPr>
          <p:cNvSpPr>
            <a:spLocks noChangeArrowheads="1"/>
          </p:cNvSpPr>
          <p:nvPr/>
        </p:nvSpPr>
        <p:spPr bwMode="auto">
          <a:xfrm>
            <a:off x="3346450" y="3211513"/>
            <a:ext cx="109538"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64" name="Rectangle 168">
            <a:extLst>
              <a:ext uri="{FF2B5EF4-FFF2-40B4-BE49-F238E27FC236}">
                <a16:creationId xmlns:a16="http://schemas.microsoft.com/office/drawing/2014/main" id="{9702EC90-F243-4841-A4AC-EB8CE1BBD015}"/>
              </a:ext>
            </a:extLst>
          </p:cNvPr>
          <p:cNvSpPr>
            <a:spLocks noChangeArrowheads="1"/>
          </p:cNvSpPr>
          <p:nvPr/>
        </p:nvSpPr>
        <p:spPr bwMode="auto">
          <a:xfrm>
            <a:off x="3192463" y="3028950"/>
            <a:ext cx="63427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Buffalo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65" name="Oval 169">
            <a:extLst>
              <a:ext uri="{FF2B5EF4-FFF2-40B4-BE49-F238E27FC236}">
                <a16:creationId xmlns:a16="http://schemas.microsoft.com/office/drawing/2014/main" id="{3F0B4216-3F48-43B3-BE83-9EBC47731284}"/>
              </a:ext>
            </a:extLst>
          </p:cNvPr>
          <p:cNvSpPr>
            <a:spLocks noChangeArrowheads="1"/>
          </p:cNvSpPr>
          <p:nvPr/>
        </p:nvSpPr>
        <p:spPr bwMode="auto">
          <a:xfrm>
            <a:off x="8142288" y="3657600"/>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66" name="Rectangle 170">
            <a:extLst>
              <a:ext uri="{FF2B5EF4-FFF2-40B4-BE49-F238E27FC236}">
                <a16:creationId xmlns:a16="http://schemas.microsoft.com/office/drawing/2014/main" id="{207AC647-CF69-4B45-92D1-31B94CE81B68}"/>
              </a:ext>
            </a:extLst>
          </p:cNvPr>
          <p:cNvSpPr>
            <a:spLocks noChangeArrowheads="1"/>
          </p:cNvSpPr>
          <p:nvPr/>
        </p:nvSpPr>
        <p:spPr bwMode="auto">
          <a:xfrm>
            <a:off x="7816850" y="3475038"/>
            <a:ext cx="12327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Port St. Lucie</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267" name="Oval 171">
            <a:extLst>
              <a:ext uri="{FF2B5EF4-FFF2-40B4-BE49-F238E27FC236}">
                <a16:creationId xmlns:a16="http://schemas.microsoft.com/office/drawing/2014/main" id="{161665DD-C6BC-4CDD-8F96-B1D19870FD0F}"/>
              </a:ext>
            </a:extLst>
          </p:cNvPr>
          <p:cNvSpPr>
            <a:spLocks noChangeArrowheads="1"/>
          </p:cNvSpPr>
          <p:nvPr/>
        </p:nvSpPr>
        <p:spPr bwMode="auto">
          <a:xfrm>
            <a:off x="6632575" y="3600450"/>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68" name="Rectangle 172">
            <a:extLst>
              <a:ext uri="{FF2B5EF4-FFF2-40B4-BE49-F238E27FC236}">
                <a16:creationId xmlns:a16="http://schemas.microsoft.com/office/drawing/2014/main" id="{CC5E64EB-EE67-4CB6-91C7-8ABCBC5048B3}"/>
              </a:ext>
            </a:extLst>
          </p:cNvPr>
          <p:cNvSpPr>
            <a:spLocks noChangeArrowheads="1"/>
          </p:cNvSpPr>
          <p:nvPr/>
        </p:nvSpPr>
        <p:spPr bwMode="auto">
          <a:xfrm>
            <a:off x="6496050" y="3424238"/>
            <a:ext cx="637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Fresno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69" name="Line 173">
            <a:extLst>
              <a:ext uri="{FF2B5EF4-FFF2-40B4-BE49-F238E27FC236}">
                <a16:creationId xmlns:a16="http://schemas.microsoft.com/office/drawing/2014/main" id="{308A891C-2632-487F-ACCE-5ECE816D9376}"/>
              </a:ext>
            </a:extLst>
          </p:cNvPr>
          <p:cNvSpPr>
            <a:spLocks noChangeShapeType="1"/>
          </p:cNvSpPr>
          <p:nvPr/>
        </p:nvSpPr>
        <p:spPr bwMode="auto">
          <a:xfrm flipV="1">
            <a:off x="2238375" y="954088"/>
            <a:ext cx="0" cy="475456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70" name="Line 174">
            <a:extLst>
              <a:ext uri="{FF2B5EF4-FFF2-40B4-BE49-F238E27FC236}">
                <a16:creationId xmlns:a16="http://schemas.microsoft.com/office/drawing/2014/main" id="{F050724C-0FC1-4674-B42E-3AA833BC0CBB}"/>
              </a:ext>
            </a:extLst>
          </p:cNvPr>
          <p:cNvSpPr>
            <a:spLocks noChangeShapeType="1"/>
          </p:cNvSpPr>
          <p:nvPr/>
        </p:nvSpPr>
        <p:spPr bwMode="auto">
          <a:xfrm flipH="1">
            <a:off x="2141538" y="4618038"/>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71" name="Rectangle 175">
            <a:extLst>
              <a:ext uri="{FF2B5EF4-FFF2-40B4-BE49-F238E27FC236}">
                <a16:creationId xmlns:a16="http://schemas.microsoft.com/office/drawing/2014/main" id="{AE3B6370-DAF4-4290-BF6E-F9968568C460}"/>
              </a:ext>
            </a:extLst>
          </p:cNvPr>
          <p:cNvSpPr>
            <a:spLocks noChangeArrowheads="1"/>
          </p:cNvSpPr>
          <p:nvPr/>
        </p:nvSpPr>
        <p:spPr bwMode="auto">
          <a:xfrm>
            <a:off x="1901825" y="4508500"/>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40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72" name="Line 176">
            <a:extLst>
              <a:ext uri="{FF2B5EF4-FFF2-40B4-BE49-F238E27FC236}">
                <a16:creationId xmlns:a16="http://schemas.microsoft.com/office/drawing/2014/main" id="{455FF76D-6EC4-4E1D-9A9B-C9778F3F8645}"/>
              </a:ext>
            </a:extLst>
          </p:cNvPr>
          <p:cNvSpPr>
            <a:spLocks noChangeShapeType="1"/>
          </p:cNvSpPr>
          <p:nvPr/>
        </p:nvSpPr>
        <p:spPr bwMode="auto">
          <a:xfrm flipH="1">
            <a:off x="2141538" y="3446463"/>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73" name="Rectangle 177">
            <a:extLst>
              <a:ext uri="{FF2B5EF4-FFF2-40B4-BE49-F238E27FC236}">
                <a16:creationId xmlns:a16="http://schemas.microsoft.com/office/drawing/2014/main" id="{16A40B96-AA66-46D1-9231-6234670852EA}"/>
              </a:ext>
            </a:extLst>
          </p:cNvPr>
          <p:cNvSpPr>
            <a:spLocks noChangeArrowheads="1"/>
          </p:cNvSpPr>
          <p:nvPr/>
        </p:nvSpPr>
        <p:spPr bwMode="auto">
          <a:xfrm>
            <a:off x="1901825" y="333692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45</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74" name="Line 178">
            <a:extLst>
              <a:ext uri="{FF2B5EF4-FFF2-40B4-BE49-F238E27FC236}">
                <a16:creationId xmlns:a16="http://schemas.microsoft.com/office/drawing/2014/main" id="{F1FD6B0A-3A99-4C76-8E70-4734C21B8A1C}"/>
              </a:ext>
            </a:extLst>
          </p:cNvPr>
          <p:cNvSpPr>
            <a:spLocks noChangeShapeType="1"/>
          </p:cNvSpPr>
          <p:nvPr/>
        </p:nvSpPr>
        <p:spPr bwMode="auto">
          <a:xfrm flipH="1">
            <a:off x="2141538" y="2274888"/>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75" name="Rectangle 179">
            <a:extLst>
              <a:ext uri="{FF2B5EF4-FFF2-40B4-BE49-F238E27FC236}">
                <a16:creationId xmlns:a16="http://schemas.microsoft.com/office/drawing/2014/main" id="{F610ECB2-BE03-4120-BA76-1C5DEE39D20D}"/>
              </a:ext>
            </a:extLst>
          </p:cNvPr>
          <p:cNvSpPr>
            <a:spLocks noChangeArrowheads="1"/>
          </p:cNvSpPr>
          <p:nvPr/>
        </p:nvSpPr>
        <p:spPr bwMode="auto">
          <a:xfrm>
            <a:off x="1901825" y="2165350"/>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50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76" name="Line 180">
            <a:extLst>
              <a:ext uri="{FF2B5EF4-FFF2-40B4-BE49-F238E27FC236}">
                <a16:creationId xmlns:a16="http://schemas.microsoft.com/office/drawing/2014/main" id="{4324245F-D81E-4BC3-9DFA-40F28A798160}"/>
              </a:ext>
            </a:extLst>
          </p:cNvPr>
          <p:cNvSpPr>
            <a:spLocks noChangeShapeType="1"/>
          </p:cNvSpPr>
          <p:nvPr/>
        </p:nvSpPr>
        <p:spPr bwMode="auto">
          <a:xfrm flipH="1">
            <a:off x="2141538" y="1103313"/>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77" name="Rectangle 181">
            <a:extLst>
              <a:ext uri="{FF2B5EF4-FFF2-40B4-BE49-F238E27FC236}">
                <a16:creationId xmlns:a16="http://schemas.microsoft.com/office/drawing/2014/main" id="{9A7B82CB-821E-4BF5-8BB5-5C60CDDEE9A1}"/>
              </a:ext>
            </a:extLst>
          </p:cNvPr>
          <p:cNvSpPr>
            <a:spLocks noChangeArrowheads="1"/>
          </p:cNvSpPr>
          <p:nvPr/>
        </p:nvSpPr>
        <p:spPr bwMode="auto">
          <a:xfrm>
            <a:off x="1901825" y="99377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55</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78" name="Rectangle 182">
            <a:extLst>
              <a:ext uri="{FF2B5EF4-FFF2-40B4-BE49-F238E27FC236}">
                <a16:creationId xmlns:a16="http://schemas.microsoft.com/office/drawing/2014/main" id="{11BCB113-ADAF-4AD7-A232-CA054C66E97D}"/>
              </a:ext>
            </a:extLst>
          </p:cNvPr>
          <p:cNvSpPr>
            <a:spLocks noChangeArrowheads="1"/>
          </p:cNvSpPr>
          <p:nvPr/>
        </p:nvSpPr>
        <p:spPr bwMode="auto">
          <a:xfrm rot="16200000">
            <a:off x="-1168488" y="3158251"/>
            <a:ext cx="56516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cs typeface="Arial" panose="020B0604020202020204" pitchFamily="34" charset="0"/>
              </a:rPr>
              <a:t>Children’s Mean </a:t>
            </a:r>
            <a:r>
              <a:rPr kumimoji="0" lang="en-US" altLang="en-US" sz="1600" b="0" i="0" u="none" strike="noStrike" cap="none" normalizeH="0" baseline="0" dirty="0" err="1">
                <a:ln>
                  <a:noFill/>
                </a:ln>
                <a:solidFill>
                  <a:srgbClr val="000000"/>
                </a:solidFill>
                <a:effectLst/>
                <a:cs typeface="Arial" panose="020B0604020202020204" pitchFamily="34" charset="0"/>
              </a:rPr>
              <a:t>Hhold</a:t>
            </a:r>
            <a:r>
              <a:rPr kumimoji="0" lang="en-US" altLang="en-US" sz="1600" b="0" i="0" u="none" strike="noStrike" cap="none" normalizeH="0" baseline="0" dirty="0">
                <a:ln>
                  <a:noFill/>
                </a:ln>
                <a:solidFill>
                  <a:srgbClr val="000000"/>
                </a:solidFill>
                <a:effectLst/>
                <a:cs typeface="Arial" panose="020B0604020202020204" pitchFamily="34" charset="0"/>
              </a:rPr>
              <a:t>. Inc. Rank Given Parents at 25th </a:t>
            </a:r>
            <a:r>
              <a:rPr kumimoji="0" lang="en-US" altLang="en-US" sz="1600" b="0" i="0" u="none" strike="noStrike" cap="none" normalizeH="0" baseline="0" dirty="0" err="1">
                <a:ln>
                  <a:noFill/>
                </a:ln>
                <a:solidFill>
                  <a:srgbClr val="000000"/>
                </a:solidFill>
                <a:effectLst/>
                <a:cs typeface="Arial" panose="020B0604020202020204" pitchFamily="34" charset="0"/>
              </a:rPr>
              <a:t>Pctile</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279" name="Line 183">
            <a:extLst>
              <a:ext uri="{FF2B5EF4-FFF2-40B4-BE49-F238E27FC236}">
                <a16:creationId xmlns:a16="http://schemas.microsoft.com/office/drawing/2014/main" id="{74C2EA10-CC35-47C9-9803-1D0A1772206F}"/>
              </a:ext>
            </a:extLst>
          </p:cNvPr>
          <p:cNvSpPr>
            <a:spLocks noChangeShapeType="1"/>
          </p:cNvSpPr>
          <p:nvPr/>
        </p:nvSpPr>
        <p:spPr bwMode="auto">
          <a:xfrm>
            <a:off x="2238375" y="5708650"/>
            <a:ext cx="8361363"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80" name="Line 184">
            <a:extLst>
              <a:ext uri="{FF2B5EF4-FFF2-40B4-BE49-F238E27FC236}">
                <a16:creationId xmlns:a16="http://schemas.microsoft.com/office/drawing/2014/main" id="{2AEC44C4-3779-48C0-A920-B4DA0378F4C9}"/>
              </a:ext>
            </a:extLst>
          </p:cNvPr>
          <p:cNvSpPr>
            <a:spLocks noChangeShapeType="1"/>
          </p:cNvSpPr>
          <p:nvPr/>
        </p:nvSpPr>
        <p:spPr bwMode="auto">
          <a:xfrm>
            <a:off x="3810000" y="5708650"/>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81" name="Rectangle 185">
            <a:extLst>
              <a:ext uri="{FF2B5EF4-FFF2-40B4-BE49-F238E27FC236}">
                <a16:creationId xmlns:a16="http://schemas.microsoft.com/office/drawing/2014/main" id="{F4D921D8-23AA-432C-A610-5537E1D77F5A}"/>
              </a:ext>
            </a:extLst>
          </p:cNvPr>
          <p:cNvSpPr>
            <a:spLocks noChangeArrowheads="1"/>
          </p:cNvSpPr>
          <p:nvPr/>
        </p:nvSpPr>
        <p:spPr bwMode="auto">
          <a:xfrm>
            <a:off x="3763963" y="5851525"/>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82" name="Line 186">
            <a:extLst>
              <a:ext uri="{FF2B5EF4-FFF2-40B4-BE49-F238E27FC236}">
                <a16:creationId xmlns:a16="http://schemas.microsoft.com/office/drawing/2014/main" id="{600FF1EB-DD6E-4021-AF02-C9EB45A6F0AC}"/>
              </a:ext>
            </a:extLst>
          </p:cNvPr>
          <p:cNvSpPr>
            <a:spLocks noChangeShapeType="1"/>
          </p:cNvSpPr>
          <p:nvPr/>
        </p:nvSpPr>
        <p:spPr bwMode="auto">
          <a:xfrm>
            <a:off x="5707063" y="5708650"/>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83" name="Rectangle 187">
            <a:extLst>
              <a:ext uri="{FF2B5EF4-FFF2-40B4-BE49-F238E27FC236}">
                <a16:creationId xmlns:a16="http://schemas.microsoft.com/office/drawing/2014/main" id="{0D2D7AA4-255B-4493-ADED-2A0420E2F99C}"/>
              </a:ext>
            </a:extLst>
          </p:cNvPr>
          <p:cNvSpPr>
            <a:spLocks noChangeArrowheads="1"/>
          </p:cNvSpPr>
          <p:nvPr/>
        </p:nvSpPr>
        <p:spPr bwMode="auto">
          <a:xfrm>
            <a:off x="5610225" y="585152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20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84" name="Line 188">
            <a:extLst>
              <a:ext uri="{FF2B5EF4-FFF2-40B4-BE49-F238E27FC236}">
                <a16:creationId xmlns:a16="http://schemas.microsoft.com/office/drawing/2014/main" id="{72C6E727-E064-46CF-81D9-B29AF7642152}"/>
              </a:ext>
            </a:extLst>
          </p:cNvPr>
          <p:cNvSpPr>
            <a:spLocks noChangeShapeType="1"/>
          </p:cNvSpPr>
          <p:nvPr/>
        </p:nvSpPr>
        <p:spPr bwMode="auto">
          <a:xfrm>
            <a:off x="7604125" y="5708650"/>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85" name="Rectangle 189">
            <a:extLst>
              <a:ext uri="{FF2B5EF4-FFF2-40B4-BE49-F238E27FC236}">
                <a16:creationId xmlns:a16="http://schemas.microsoft.com/office/drawing/2014/main" id="{C5107101-A530-4BC2-BA41-AA700440FB04}"/>
              </a:ext>
            </a:extLst>
          </p:cNvPr>
          <p:cNvSpPr>
            <a:spLocks noChangeArrowheads="1"/>
          </p:cNvSpPr>
          <p:nvPr/>
        </p:nvSpPr>
        <p:spPr bwMode="auto">
          <a:xfrm>
            <a:off x="7507288" y="585152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40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86" name="Line 190">
            <a:extLst>
              <a:ext uri="{FF2B5EF4-FFF2-40B4-BE49-F238E27FC236}">
                <a16:creationId xmlns:a16="http://schemas.microsoft.com/office/drawing/2014/main" id="{DFC7F1B1-7849-452B-A0C6-EC0FA2900574}"/>
              </a:ext>
            </a:extLst>
          </p:cNvPr>
          <p:cNvSpPr>
            <a:spLocks noChangeShapeType="1"/>
          </p:cNvSpPr>
          <p:nvPr/>
        </p:nvSpPr>
        <p:spPr bwMode="auto">
          <a:xfrm>
            <a:off x="9502775" y="5708650"/>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87" name="Rectangle 191">
            <a:extLst>
              <a:ext uri="{FF2B5EF4-FFF2-40B4-BE49-F238E27FC236}">
                <a16:creationId xmlns:a16="http://schemas.microsoft.com/office/drawing/2014/main" id="{84673320-3B34-4036-9651-A43B0F762362}"/>
              </a:ext>
            </a:extLst>
          </p:cNvPr>
          <p:cNvSpPr>
            <a:spLocks noChangeArrowheads="1"/>
          </p:cNvSpPr>
          <p:nvPr/>
        </p:nvSpPr>
        <p:spPr bwMode="auto">
          <a:xfrm>
            <a:off x="9404350" y="585152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60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88" name="Rectangle 192">
            <a:extLst>
              <a:ext uri="{FF2B5EF4-FFF2-40B4-BE49-F238E27FC236}">
                <a16:creationId xmlns:a16="http://schemas.microsoft.com/office/drawing/2014/main" id="{F849FCF2-73E1-4FDA-A433-D318C644DA95}"/>
              </a:ext>
            </a:extLst>
          </p:cNvPr>
          <p:cNvSpPr>
            <a:spLocks noChangeArrowheads="1"/>
          </p:cNvSpPr>
          <p:nvPr/>
        </p:nvSpPr>
        <p:spPr bwMode="auto">
          <a:xfrm>
            <a:off x="4902200" y="6097588"/>
            <a:ext cx="387606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Job Growth Rate from 1990 to 2010 (%)</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289" name="Rectangle 193">
            <a:extLst>
              <a:ext uri="{FF2B5EF4-FFF2-40B4-BE49-F238E27FC236}">
                <a16:creationId xmlns:a16="http://schemas.microsoft.com/office/drawing/2014/main" id="{6BC7AC48-26D5-4124-9AA7-69BBE5F8ACFF}"/>
              </a:ext>
            </a:extLst>
          </p:cNvPr>
          <p:cNvSpPr>
            <a:spLocks noChangeArrowheads="1"/>
          </p:cNvSpPr>
          <p:nvPr/>
        </p:nvSpPr>
        <p:spPr bwMode="auto">
          <a:xfrm>
            <a:off x="2278063" y="6378575"/>
            <a:ext cx="32028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Correlation (across all CZs): 0.02</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290" name="Rectangle 194">
            <a:extLst>
              <a:ext uri="{FF2B5EF4-FFF2-40B4-BE49-F238E27FC236}">
                <a16:creationId xmlns:a16="http://schemas.microsoft.com/office/drawing/2014/main" id="{EF154EAD-D8DC-408A-978F-6569694042FA}"/>
              </a:ext>
            </a:extLst>
          </p:cNvPr>
          <p:cNvSpPr>
            <a:spLocks noChangeArrowheads="1"/>
          </p:cNvSpPr>
          <p:nvPr/>
        </p:nvSpPr>
        <p:spPr bwMode="auto">
          <a:xfrm>
            <a:off x="6342063" y="101600"/>
            <a:ext cx="50323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99" name="Rectangle 200">
            <a:extLst>
              <a:ext uri="{FF2B5EF4-FFF2-40B4-BE49-F238E27FC236}">
                <a16:creationId xmlns:a16="http://schemas.microsoft.com/office/drawing/2014/main" id="{73D2AF92-9162-4284-8E78-13B20259DF34}"/>
              </a:ext>
            </a:extLst>
          </p:cNvPr>
          <p:cNvSpPr>
            <a:spLocks noChangeArrowheads="1"/>
          </p:cNvSpPr>
          <p:nvPr/>
        </p:nvSpPr>
        <p:spPr bwMode="auto">
          <a:xfrm>
            <a:off x="6342063" y="101600"/>
            <a:ext cx="17472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0" b="0" i="0" u="none" strike="noStrike" cap="none" normalizeH="0" baseline="0">
                <a:ln>
                  <a:noFill/>
                </a:ln>
                <a:solidFill>
                  <a:srgbClr val="1E2D53"/>
                </a:solidFill>
                <a:effectLst/>
                <a:latin typeface="Calibri" panose="020F0502020204030204" pitchFamily="34" charset="0"/>
              </a:rPr>
              <a:t> </a:t>
            </a:r>
            <a:endParaRPr kumimoji="0" lang="en-US" altLang="en-US" sz="2400" b="0" i="0" u="none" strike="noStrike" cap="none" normalizeH="0" baseline="0">
              <a:ln>
                <a:noFill/>
              </a:ln>
              <a:solidFill>
                <a:schemeClr val="tx1"/>
              </a:solidFill>
              <a:effectLst/>
              <a:latin typeface="Arial" panose="020B0604020202020204" pitchFamily="34" charset="0"/>
            </a:endParaRPr>
          </a:p>
        </p:txBody>
      </p:sp>
      <p:sp>
        <p:nvSpPr>
          <p:cNvPr id="246" name="Rectangle 134"/>
          <p:cNvSpPr>
            <a:spLocks noChangeArrowheads="1"/>
          </p:cNvSpPr>
          <p:nvPr/>
        </p:nvSpPr>
        <p:spPr bwMode="auto">
          <a:xfrm>
            <a:off x="258640" y="130094"/>
            <a:ext cx="120396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lgn="ctr" defTabSz="913992" fontAlgn="base">
              <a:spcBef>
                <a:spcPct val="0"/>
              </a:spcBef>
              <a:spcAft>
                <a:spcPct val="0"/>
              </a:spcAft>
              <a:defRPr/>
            </a:pPr>
            <a:r>
              <a:rPr kumimoji="0" lang="en-US" sz="2000" b="1" i="0" u="none" strike="noStrike" kern="120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Upward Mobility for </a:t>
            </a:r>
            <a:r>
              <a:rPr kumimoji="0" lang="en-US" sz="2000" b="1" i="0" u="sng" strike="noStrike" kern="120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Whites</a:t>
            </a:r>
            <a:r>
              <a:rPr kumimoji="0" lang="en-US" sz="2000" b="1" i="0" u="none" strike="noStrike" kern="120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 vs. Job Growth in the 50 Largest </a:t>
            </a:r>
            <a:r>
              <a:rPr lang="en-US" sz="2000" b="1" dirty="0">
                <a:solidFill>
                  <a:srgbClr val="1E2D53"/>
                </a:solidFill>
                <a:latin typeface="Arial" panose="020B0604020202020204" pitchFamily="34" charset="0"/>
                <a:cs typeface="Arial" panose="020B0604020202020204" pitchFamily="34" charset="0"/>
              </a:rPr>
              <a:t>Commuting Zones</a:t>
            </a:r>
            <a:endParaRPr kumimoji="0" lang="en-US" sz="2000" b="1" i="0" u="none" strike="noStrike" kern="1200" cap="none" spc="0" normalizeH="0" baseline="0" noProof="0" dirty="0">
              <a:ln>
                <a:noFill/>
              </a:ln>
              <a:solidFill>
                <a:srgbClr val="1E2D53"/>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578794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3">
            <a:extLst>
              <a:ext uri="{FF2B5EF4-FFF2-40B4-BE49-F238E27FC236}">
                <a16:creationId xmlns:a16="http://schemas.microsoft.com/office/drawing/2014/main" id="{AAA900DC-3AE0-4494-835B-031A7FF25A20}"/>
              </a:ext>
            </a:extLst>
          </p:cNvPr>
          <p:cNvSpPr>
            <a:spLocks noChangeAspect="1" noChangeArrowheads="1" noTextEdit="1"/>
          </p:cNvSpPr>
          <p:nvPr/>
        </p:nvSpPr>
        <p:spPr bwMode="auto">
          <a:xfrm>
            <a:off x="1381125" y="0"/>
            <a:ext cx="9429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5">
            <a:extLst>
              <a:ext uri="{FF2B5EF4-FFF2-40B4-BE49-F238E27FC236}">
                <a16:creationId xmlns:a16="http://schemas.microsoft.com/office/drawing/2014/main" id="{A8797A91-3DAD-45AB-9F76-ED963497B3D0}"/>
              </a:ext>
            </a:extLst>
          </p:cNvPr>
          <p:cNvSpPr>
            <a:spLocks noChangeArrowheads="1"/>
          </p:cNvSpPr>
          <p:nvPr/>
        </p:nvSpPr>
        <p:spPr bwMode="auto">
          <a:xfrm>
            <a:off x="1374775" y="-6350"/>
            <a:ext cx="9442450" cy="6870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9" name="Rectangle 6">
            <a:extLst>
              <a:ext uri="{FF2B5EF4-FFF2-40B4-BE49-F238E27FC236}">
                <a16:creationId xmlns:a16="http://schemas.microsoft.com/office/drawing/2014/main" id="{5D9FF443-4846-43C3-84F3-C06F25FF6B84}"/>
              </a:ext>
            </a:extLst>
          </p:cNvPr>
          <p:cNvSpPr>
            <a:spLocks noChangeArrowheads="1"/>
          </p:cNvSpPr>
          <p:nvPr/>
        </p:nvSpPr>
        <p:spPr bwMode="auto">
          <a:xfrm>
            <a:off x="1381125" y="0"/>
            <a:ext cx="9423400" cy="6851650"/>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90" name="Rectangle 7">
            <a:extLst>
              <a:ext uri="{FF2B5EF4-FFF2-40B4-BE49-F238E27FC236}">
                <a16:creationId xmlns:a16="http://schemas.microsoft.com/office/drawing/2014/main" id="{BF237BBD-0E68-454F-BDDD-4C7D195343A1}"/>
              </a:ext>
            </a:extLst>
          </p:cNvPr>
          <p:cNvSpPr>
            <a:spLocks noChangeArrowheads="1"/>
          </p:cNvSpPr>
          <p:nvPr/>
        </p:nvSpPr>
        <p:spPr bwMode="auto">
          <a:xfrm>
            <a:off x="2238375" y="954088"/>
            <a:ext cx="8361363" cy="4567238"/>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91" name="Line 8">
            <a:extLst>
              <a:ext uri="{FF2B5EF4-FFF2-40B4-BE49-F238E27FC236}">
                <a16:creationId xmlns:a16="http://schemas.microsoft.com/office/drawing/2014/main" id="{CC585D84-5581-49F4-BF3E-F9558E9A03EF}"/>
              </a:ext>
            </a:extLst>
          </p:cNvPr>
          <p:cNvSpPr>
            <a:spLocks noChangeShapeType="1"/>
          </p:cNvSpPr>
          <p:nvPr/>
        </p:nvSpPr>
        <p:spPr bwMode="auto">
          <a:xfrm>
            <a:off x="2238375" y="5303838"/>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2" name="Line 9">
            <a:extLst>
              <a:ext uri="{FF2B5EF4-FFF2-40B4-BE49-F238E27FC236}">
                <a16:creationId xmlns:a16="http://schemas.microsoft.com/office/drawing/2014/main" id="{85A30AD0-6BDC-429C-84E6-A8F7B219B1CA}"/>
              </a:ext>
            </a:extLst>
          </p:cNvPr>
          <p:cNvSpPr>
            <a:spLocks noChangeShapeType="1"/>
          </p:cNvSpPr>
          <p:nvPr/>
        </p:nvSpPr>
        <p:spPr bwMode="auto">
          <a:xfrm>
            <a:off x="2238375" y="4103688"/>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3" name="Line 10">
            <a:extLst>
              <a:ext uri="{FF2B5EF4-FFF2-40B4-BE49-F238E27FC236}">
                <a16:creationId xmlns:a16="http://schemas.microsoft.com/office/drawing/2014/main" id="{6D49FC1E-8F97-45AE-BEA2-CFF4BD23C154}"/>
              </a:ext>
            </a:extLst>
          </p:cNvPr>
          <p:cNvSpPr>
            <a:spLocks noChangeShapeType="1"/>
          </p:cNvSpPr>
          <p:nvPr/>
        </p:nvSpPr>
        <p:spPr bwMode="auto">
          <a:xfrm>
            <a:off x="2238375" y="2903538"/>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4" name="Line 11">
            <a:extLst>
              <a:ext uri="{FF2B5EF4-FFF2-40B4-BE49-F238E27FC236}">
                <a16:creationId xmlns:a16="http://schemas.microsoft.com/office/drawing/2014/main" id="{A3A0A603-CE67-41A4-AB9C-39D0B016262E}"/>
              </a:ext>
            </a:extLst>
          </p:cNvPr>
          <p:cNvSpPr>
            <a:spLocks noChangeShapeType="1"/>
          </p:cNvSpPr>
          <p:nvPr/>
        </p:nvSpPr>
        <p:spPr bwMode="auto">
          <a:xfrm>
            <a:off x="2238375" y="1703388"/>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5" name="Line 12">
            <a:extLst>
              <a:ext uri="{FF2B5EF4-FFF2-40B4-BE49-F238E27FC236}">
                <a16:creationId xmlns:a16="http://schemas.microsoft.com/office/drawing/2014/main" id="{D5F26D93-A5CA-486C-BA19-74764E710C8C}"/>
              </a:ext>
            </a:extLst>
          </p:cNvPr>
          <p:cNvSpPr>
            <a:spLocks noChangeShapeType="1"/>
          </p:cNvSpPr>
          <p:nvPr/>
        </p:nvSpPr>
        <p:spPr bwMode="auto">
          <a:xfrm flipV="1">
            <a:off x="6370638" y="5383213"/>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96" name="Line 13">
            <a:extLst>
              <a:ext uri="{FF2B5EF4-FFF2-40B4-BE49-F238E27FC236}">
                <a16:creationId xmlns:a16="http://schemas.microsoft.com/office/drawing/2014/main" id="{43DB0A54-C98D-4CFC-8853-F2BF41275D2F}"/>
              </a:ext>
            </a:extLst>
          </p:cNvPr>
          <p:cNvSpPr>
            <a:spLocks noChangeShapeType="1"/>
          </p:cNvSpPr>
          <p:nvPr/>
        </p:nvSpPr>
        <p:spPr bwMode="auto">
          <a:xfrm flipV="1">
            <a:off x="6370638" y="51784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97" name="Line 14">
            <a:extLst>
              <a:ext uri="{FF2B5EF4-FFF2-40B4-BE49-F238E27FC236}">
                <a16:creationId xmlns:a16="http://schemas.microsoft.com/office/drawing/2014/main" id="{3A6F4F57-2303-49AD-8C68-002D8D9CB72D}"/>
              </a:ext>
            </a:extLst>
          </p:cNvPr>
          <p:cNvSpPr>
            <a:spLocks noChangeShapeType="1"/>
          </p:cNvSpPr>
          <p:nvPr/>
        </p:nvSpPr>
        <p:spPr bwMode="auto">
          <a:xfrm flipV="1">
            <a:off x="6370638" y="4972050"/>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98" name="Line 15">
            <a:extLst>
              <a:ext uri="{FF2B5EF4-FFF2-40B4-BE49-F238E27FC236}">
                <a16:creationId xmlns:a16="http://schemas.microsoft.com/office/drawing/2014/main" id="{EEFBA5E4-AE4E-40E1-A7C7-0CFD14BC28A6}"/>
              </a:ext>
            </a:extLst>
          </p:cNvPr>
          <p:cNvSpPr>
            <a:spLocks noChangeShapeType="1"/>
          </p:cNvSpPr>
          <p:nvPr/>
        </p:nvSpPr>
        <p:spPr bwMode="auto">
          <a:xfrm flipV="1">
            <a:off x="6370638" y="4765675"/>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699" name="Line 16">
            <a:extLst>
              <a:ext uri="{FF2B5EF4-FFF2-40B4-BE49-F238E27FC236}">
                <a16:creationId xmlns:a16="http://schemas.microsoft.com/office/drawing/2014/main" id="{999B3623-F567-4CAE-9EAD-BB3D5287A0F4}"/>
              </a:ext>
            </a:extLst>
          </p:cNvPr>
          <p:cNvSpPr>
            <a:spLocks noChangeShapeType="1"/>
          </p:cNvSpPr>
          <p:nvPr/>
        </p:nvSpPr>
        <p:spPr bwMode="auto">
          <a:xfrm flipV="1">
            <a:off x="6370638" y="4560888"/>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700" name="Line 17">
            <a:extLst>
              <a:ext uri="{FF2B5EF4-FFF2-40B4-BE49-F238E27FC236}">
                <a16:creationId xmlns:a16="http://schemas.microsoft.com/office/drawing/2014/main" id="{A4602B5A-9251-439F-8A46-5609FA0E5B07}"/>
              </a:ext>
            </a:extLst>
          </p:cNvPr>
          <p:cNvSpPr>
            <a:spLocks noChangeShapeType="1"/>
          </p:cNvSpPr>
          <p:nvPr/>
        </p:nvSpPr>
        <p:spPr bwMode="auto">
          <a:xfrm flipV="1">
            <a:off x="6370638" y="4354513"/>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701" name="Line 18">
            <a:extLst>
              <a:ext uri="{FF2B5EF4-FFF2-40B4-BE49-F238E27FC236}">
                <a16:creationId xmlns:a16="http://schemas.microsoft.com/office/drawing/2014/main" id="{2326EA2D-DBB9-4572-AA7B-A2B9C13DA5FF}"/>
              </a:ext>
            </a:extLst>
          </p:cNvPr>
          <p:cNvSpPr>
            <a:spLocks noChangeShapeType="1"/>
          </p:cNvSpPr>
          <p:nvPr/>
        </p:nvSpPr>
        <p:spPr bwMode="auto">
          <a:xfrm flipV="1">
            <a:off x="6370638" y="41497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702" name="Line 19">
            <a:extLst>
              <a:ext uri="{FF2B5EF4-FFF2-40B4-BE49-F238E27FC236}">
                <a16:creationId xmlns:a16="http://schemas.microsoft.com/office/drawing/2014/main" id="{7EFAC997-4E50-442D-AF19-537D50AA57FB}"/>
              </a:ext>
            </a:extLst>
          </p:cNvPr>
          <p:cNvSpPr>
            <a:spLocks noChangeShapeType="1"/>
          </p:cNvSpPr>
          <p:nvPr/>
        </p:nvSpPr>
        <p:spPr bwMode="auto">
          <a:xfrm flipV="1">
            <a:off x="6370638" y="3943350"/>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703" name="Line 20">
            <a:extLst>
              <a:ext uri="{FF2B5EF4-FFF2-40B4-BE49-F238E27FC236}">
                <a16:creationId xmlns:a16="http://schemas.microsoft.com/office/drawing/2014/main" id="{1CBDCB2E-1DEF-4575-B83A-51066F6C480D}"/>
              </a:ext>
            </a:extLst>
          </p:cNvPr>
          <p:cNvSpPr>
            <a:spLocks noChangeShapeType="1"/>
          </p:cNvSpPr>
          <p:nvPr/>
        </p:nvSpPr>
        <p:spPr bwMode="auto">
          <a:xfrm flipV="1">
            <a:off x="6370638" y="3736975"/>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28" name="Line 21">
            <a:extLst>
              <a:ext uri="{FF2B5EF4-FFF2-40B4-BE49-F238E27FC236}">
                <a16:creationId xmlns:a16="http://schemas.microsoft.com/office/drawing/2014/main" id="{7238A6CC-81DF-4EEB-8672-F1D98CCF7209}"/>
              </a:ext>
            </a:extLst>
          </p:cNvPr>
          <p:cNvSpPr>
            <a:spLocks noChangeShapeType="1"/>
          </p:cNvSpPr>
          <p:nvPr/>
        </p:nvSpPr>
        <p:spPr bwMode="auto">
          <a:xfrm flipV="1">
            <a:off x="6370638" y="3532188"/>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29" name="Line 22">
            <a:extLst>
              <a:ext uri="{FF2B5EF4-FFF2-40B4-BE49-F238E27FC236}">
                <a16:creationId xmlns:a16="http://schemas.microsoft.com/office/drawing/2014/main" id="{BE811130-321B-4980-9AC0-691C21892D2B}"/>
              </a:ext>
            </a:extLst>
          </p:cNvPr>
          <p:cNvSpPr>
            <a:spLocks noChangeShapeType="1"/>
          </p:cNvSpPr>
          <p:nvPr/>
        </p:nvSpPr>
        <p:spPr bwMode="auto">
          <a:xfrm flipV="1">
            <a:off x="6370638" y="3325813"/>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30" name="Line 23">
            <a:extLst>
              <a:ext uri="{FF2B5EF4-FFF2-40B4-BE49-F238E27FC236}">
                <a16:creationId xmlns:a16="http://schemas.microsoft.com/office/drawing/2014/main" id="{F30518DE-C718-442C-B42E-9D244BA3E8E2}"/>
              </a:ext>
            </a:extLst>
          </p:cNvPr>
          <p:cNvSpPr>
            <a:spLocks noChangeShapeType="1"/>
          </p:cNvSpPr>
          <p:nvPr/>
        </p:nvSpPr>
        <p:spPr bwMode="auto">
          <a:xfrm flipV="1">
            <a:off x="6370638" y="31210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31" name="Line 24">
            <a:extLst>
              <a:ext uri="{FF2B5EF4-FFF2-40B4-BE49-F238E27FC236}">
                <a16:creationId xmlns:a16="http://schemas.microsoft.com/office/drawing/2014/main" id="{2464BDD9-E979-4855-91BF-770F6C3F546C}"/>
              </a:ext>
            </a:extLst>
          </p:cNvPr>
          <p:cNvSpPr>
            <a:spLocks noChangeShapeType="1"/>
          </p:cNvSpPr>
          <p:nvPr/>
        </p:nvSpPr>
        <p:spPr bwMode="auto">
          <a:xfrm flipV="1">
            <a:off x="6370638" y="2914650"/>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32" name="Line 25">
            <a:extLst>
              <a:ext uri="{FF2B5EF4-FFF2-40B4-BE49-F238E27FC236}">
                <a16:creationId xmlns:a16="http://schemas.microsoft.com/office/drawing/2014/main" id="{C925F860-4B13-4657-AC37-BDE5A5993E1C}"/>
              </a:ext>
            </a:extLst>
          </p:cNvPr>
          <p:cNvSpPr>
            <a:spLocks noChangeShapeType="1"/>
          </p:cNvSpPr>
          <p:nvPr/>
        </p:nvSpPr>
        <p:spPr bwMode="auto">
          <a:xfrm flipV="1">
            <a:off x="6370638" y="2708275"/>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33" name="Line 26">
            <a:extLst>
              <a:ext uri="{FF2B5EF4-FFF2-40B4-BE49-F238E27FC236}">
                <a16:creationId xmlns:a16="http://schemas.microsoft.com/office/drawing/2014/main" id="{41AFD369-AC51-422D-B32E-652A3F2174F4}"/>
              </a:ext>
            </a:extLst>
          </p:cNvPr>
          <p:cNvSpPr>
            <a:spLocks noChangeShapeType="1"/>
          </p:cNvSpPr>
          <p:nvPr/>
        </p:nvSpPr>
        <p:spPr bwMode="auto">
          <a:xfrm flipV="1">
            <a:off x="6370638" y="2503488"/>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34" name="Line 27">
            <a:extLst>
              <a:ext uri="{FF2B5EF4-FFF2-40B4-BE49-F238E27FC236}">
                <a16:creationId xmlns:a16="http://schemas.microsoft.com/office/drawing/2014/main" id="{6DB9B3E4-31FE-40E6-B655-704908261C33}"/>
              </a:ext>
            </a:extLst>
          </p:cNvPr>
          <p:cNvSpPr>
            <a:spLocks noChangeShapeType="1"/>
          </p:cNvSpPr>
          <p:nvPr/>
        </p:nvSpPr>
        <p:spPr bwMode="auto">
          <a:xfrm flipV="1">
            <a:off x="6370638" y="2297113"/>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35" name="Line 28">
            <a:extLst>
              <a:ext uri="{FF2B5EF4-FFF2-40B4-BE49-F238E27FC236}">
                <a16:creationId xmlns:a16="http://schemas.microsoft.com/office/drawing/2014/main" id="{FC37488E-AA44-494E-AA7D-A2E73AE86FF8}"/>
              </a:ext>
            </a:extLst>
          </p:cNvPr>
          <p:cNvSpPr>
            <a:spLocks noChangeShapeType="1"/>
          </p:cNvSpPr>
          <p:nvPr/>
        </p:nvSpPr>
        <p:spPr bwMode="auto">
          <a:xfrm flipV="1">
            <a:off x="6370638" y="20923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936" name="Line 29">
            <a:extLst>
              <a:ext uri="{FF2B5EF4-FFF2-40B4-BE49-F238E27FC236}">
                <a16:creationId xmlns:a16="http://schemas.microsoft.com/office/drawing/2014/main" id="{738BB62B-B09F-4901-B734-E48FE107360D}"/>
              </a:ext>
            </a:extLst>
          </p:cNvPr>
          <p:cNvSpPr>
            <a:spLocks noChangeShapeType="1"/>
          </p:cNvSpPr>
          <p:nvPr/>
        </p:nvSpPr>
        <p:spPr bwMode="auto">
          <a:xfrm flipV="1">
            <a:off x="6370638" y="1885950"/>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84" name="Line 30">
            <a:extLst>
              <a:ext uri="{FF2B5EF4-FFF2-40B4-BE49-F238E27FC236}">
                <a16:creationId xmlns:a16="http://schemas.microsoft.com/office/drawing/2014/main" id="{58807DB9-8CEE-4E60-BB67-C562B1D2DE1F}"/>
              </a:ext>
            </a:extLst>
          </p:cNvPr>
          <p:cNvSpPr>
            <a:spLocks noChangeShapeType="1"/>
          </p:cNvSpPr>
          <p:nvPr/>
        </p:nvSpPr>
        <p:spPr bwMode="auto">
          <a:xfrm flipV="1">
            <a:off x="6370638" y="1679575"/>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85" name="Line 31">
            <a:extLst>
              <a:ext uri="{FF2B5EF4-FFF2-40B4-BE49-F238E27FC236}">
                <a16:creationId xmlns:a16="http://schemas.microsoft.com/office/drawing/2014/main" id="{293C1C19-FED7-4B4B-A86C-3791997DC0BF}"/>
              </a:ext>
            </a:extLst>
          </p:cNvPr>
          <p:cNvSpPr>
            <a:spLocks noChangeShapeType="1"/>
          </p:cNvSpPr>
          <p:nvPr/>
        </p:nvSpPr>
        <p:spPr bwMode="auto">
          <a:xfrm flipV="1">
            <a:off x="6370638" y="1474788"/>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86" name="Line 32">
            <a:extLst>
              <a:ext uri="{FF2B5EF4-FFF2-40B4-BE49-F238E27FC236}">
                <a16:creationId xmlns:a16="http://schemas.microsoft.com/office/drawing/2014/main" id="{1288B54C-74C0-452B-9822-7A7072A4D2AA}"/>
              </a:ext>
            </a:extLst>
          </p:cNvPr>
          <p:cNvSpPr>
            <a:spLocks noChangeShapeType="1"/>
          </p:cNvSpPr>
          <p:nvPr/>
        </p:nvSpPr>
        <p:spPr bwMode="auto">
          <a:xfrm flipV="1">
            <a:off x="6370638" y="1268413"/>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87" name="Line 33">
            <a:extLst>
              <a:ext uri="{FF2B5EF4-FFF2-40B4-BE49-F238E27FC236}">
                <a16:creationId xmlns:a16="http://schemas.microsoft.com/office/drawing/2014/main" id="{C3639084-D17D-41D9-A63F-22EDC1BDDF09}"/>
              </a:ext>
            </a:extLst>
          </p:cNvPr>
          <p:cNvSpPr>
            <a:spLocks noChangeShapeType="1"/>
          </p:cNvSpPr>
          <p:nvPr/>
        </p:nvSpPr>
        <p:spPr bwMode="auto">
          <a:xfrm flipV="1">
            <a:off x="6370638" y="10636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88" name="Line 34">
            <a:extLst>
              <a:ext uri="{FF2B5EF4-FFF2-40B4-BE49-F238E27FC236}">
                <a16:creationId xmlns:a16="http://schemas.microsoft.com/office/drawing/2014/main" id="{045C5A5A-12B5-4516-92A2-5A71692FCA02}"/>
              </a:ext>
            </a:extLst>
          </p:cNvPr>
          <p:cNvSpPr>
            <a:spLocks noChangeShapeType="1"/>
          </p:cNvSpPr>
          <p:nvPr/>
        </p:nvSpPr>
        <p:spPr bwMode="auto">
          <a:xfrm flipV="1">
            <a:off x="6370638" y="954088"/>
            <a:ext cx="0" cy="39688"/>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89" name="Line 35">
            <a:extLst>
              <a:ext uri="{FF2B5EF4-FFF2-40B4-BE49-F238E27FC236}">
                <a16:creationId xmlns:a16="http://schemas.microsoft.com/office/drawing/2014/main" id="{EBA79538-0E57-4F91-8FDE-E705AE2C69D2}"/>
              </a:ext>
            </a:extLst>
          </p:cNvPr>
          <p:cNvSpPr>
            <a:spLocks noChangeShapeType="1"/>
          </p:cNvSpPr>
          <p:nvPr/>
        </p:nvSpPr>
        <p:spPr bwMode="auto">
          <a:xfrm>
            <a:off x="2238375"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0" name="Line 36">
            <a:extLst>
              <a:ext uri="{FF2B5EF4-FFF2-40B4-BE49-F238E27FC236}">
                <a16:creationId xmlns:a16="http://schemas.microsoft.com/office/drawing/2014/main" id="{A1327D63-73FE-4433-9F4A-92E67E026298}"/>
              </a:ext>
            </a:extLst>
          </p:cNvPr>
          <p:cNvSpPr>
            <a:spLocks noChangeShapeType="1"/>
          </p:cNvSpPr>
          <p:nvPr/>
        </p:nvSpPr>
        <p:spPr bwMode="auto">
          <a:xfrm>
            <a:off x="2444750"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91" name="Line 37">
            <a:extLst>
              <a:ext uri="{FF2B5EF4-FFF2-40B4-BE49-F238E27FC236}">
                <a16:creationId xmlns:a16="http://schemas.microsoft.com/office/drawing/2014/main" id="{77A5E92B-0AF2-4BA6-AB5D-C1B56FF6CEEA}"/>
              </a:ext>
            </a:extLst>
          </p:cNvPr>
          <p:cNvSpPr>
            <a:spLocks noChangeShapeType="1"/>
          </p:cNvSpPr>
          <p:nvPr/>
        </p:nvSpPr>
        <p:spPr bwMode="auto">
          <a:xfrm>
            <a:off x="2649538"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92" name="Line 38">
            <a:extLst>
              <a:ext uri="{FF2B5EF4-FFF2-40B4-BE49-F238E27FC236}">
                <a16:creationId xmlns:a16="http://schemas.microsoft.com/office/drawing/2014/main" id="{33E3E91B-8E7A-4B30-B6BC-ED9440C16E26}"/>
              </a:ext>
            </a:extLst>
          </p:cNvPr>
          <p:cNvSpPr>
            <a:spLocks noChangeShapeType="1"/>
          </p:cNvSpPr>
          <p:nvPr/>
        </p:nvSpPr>
        <p:spPr bwMode="auto">
          <a:xfrm>
            <a:off x="2855913"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93" name="Line 39">
            <a:extLst>
              <a:ext uri="{FF2B5EF4-FFF2-40B4-BE49-F238E27FC236}">
                <a16:creationId xmlns:a16="http://schemas.microsoft.com/office/drawing/2014/main" id="{AD9DD4B4-A7FF-4B65-A9CB-4BC0401BFC31}"/>
              </a:ext>
            </a:extLst>
          </p:cNvPr>
          <p:cNvSpPr>
            <a:spLocks noChangeShapeType="1"/>
          </p:cNvSpPr>
          <p:nvPr/>
        </p:nvSpPr>
        <p:spPr bwMode="auto">
          <a:xfrm>
            <a:off x="3060700"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94" name="Line 40">
            <a:extLst>
              <a:ext uri="{FF2B5EF4-FFF2-40B4-BE49-F238E27FC236}">
                <a16:creationId xmlns:a16="http://schemas.microsoft.com/office/drawing/2014/main" id="{EEEF8726-998C-4451-8F37-BE46E43036A6}"/>
              </a:ext>
            </a:extLst>
          </p:cNvPr>
          <p:cNvSpPr>
            <a:spLocks noChangeShapeType="1"/>
          </p:cNvSpPr>
          <p:nvPr/>
        </p:nvSpPr>
        <p:spPr bwMode="auto">
          <a:xfrm>
            <a:off x="3267075"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95" name="Line 41">
            <a:extLst>
              <a:ext uri="{FF2B5EF4-FFF2-40B4-BE49-F238E27FC236}">
                <a16:creationId xmlns:a16="http://schemas.microsoft.com/office/drawing/2014/main" id="{4BE56EFA-D812-45DF-991B-BB7081094275}"/>
              </a:ext>
            </a:extLst>
          </p:cNvPr>
          <p:cNvSpPr>
            <a:spLocks noChangeShapeType="1"/>
          </p:cNvSpPr>
          <p:nvPr/>
        </p:nvSpPr>
        <p:spPr bwMode="auto">
          <a:xfrm>
            <a:off x="3473450"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96" name="Line 42">
            <a:extLst>
              <a:ext uri="{FF2B5EF4-FFF2-40B4-BE49-F238E27FC236}">
                <a16:creationId xmlns:a16="http://schemas.microsoft.com/office/drawing/2014/main" id="{AFAE0F2C-CA31-4D77-B285-9EC1E212CDB1}"/>
              </a:ext>
            </a:extLst>
          </p:cNvPr>
          <p:cNvSpPr>
            <a:spLocks noChangeShapeType="1"/>
          </p:cNvSpPr>
          <p:nvPr/>
        </p:nvSpPr>
        <p:spPr bwMode="auto">
          <a:xfrm>
            <a:off x="3678238"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97" name="Line 43">
            <a:extLst>
              <a:ext uri="{FF2B5EF4-FFF2-40B4-BE49-F238E27FC236}">
                <a16:creationId xmlns:a16="http://schemas.microsoft.com/office/drawing/2014/main" id="{259EC423-A785-4F3D-BAA1-A1FEF7483720}"/>
              </a:ext>
            </a:extLst>
          </p:cNvPr>
          <p:cNvSpPr>
            <a:spLocks noChangeShapeType="1"/>
          </p:cNvSpPr>
          <p:nvPr/>
        </p:nvSpPr>
        <p:spPr bwMode="auto">
          <a:xfrm>
            <a:off x="3884613"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198" name="Line 44">
            <a:extLst>
              <a:ext uri="{FF2B5EF4-FFF2-40B4-BE49-F238E27FC236}">
                <a16:creationId xmlns:a16="http://schemas.microsoft.com/office/drawing/2014/main" id="{26AF5548-269E-4736-BC01-E70BF1C01DBB}"/>
              </a:ext>
            </a:extLst>
          </p:cNvPr>
          <p:cNvSpPr>
            <a:spLocks noChangeShapeType="1"/>
          </p:cNvSpPr>
          <p:nvPr/>
        </p:nvSpPr>
        <p:spPr bwMode="auto">
          <a:xfrm>
            <a:off x="4089400"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26" name="Line 45">
            <a:extLst>
              <a:ext uri="{FF2B5EF4-FFF2-40B4-BE49-F238E27FC236}">
                <a16:creationId xmlns:a16="http://schemas.microsoft.com/office/drawing/2014/main" id="{3C2B6922-9BC8-4F0B-8DBA-506C7B65557B}"/>
              </a:ext>
            </a:extLst>
          </p:cNvPr>
          <p:cNvSpPr>
            <a:spLocks noChangeShapeType="1"/>
          </p:cNvSpPr>
          <p:nvPr/>
        </p:nvSpPr>
        <p:spPr bwMode="auto">
          <a:xfrm>
            <a:off x="4295775"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27" name="Line 46">
            <a:extLst>
              <a:ext uri="{FF2B5EF4-FFF2-40B4-BE49-F238E27FC236}">
                <a16:creationId xmlns:a16="http://schemas.microsoft.com/office/drawing/2014/main" id="{767C82ED-E979-4007-9334-D93619372FB0}"/>
              </a:ext>
            </a:extLst>
          </p:cNvPr>
          <p:cNvSpPr>
            <a:spLocks noChangeShapeType="1"/>
          </p:cNvSpPr>
          <p:nvPr/>
        </p:nvSpPr>
        <p:spPr bwMode="auto">
          <a:xfrm>
            <a:off x="4502150"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28" name="Line 47">
            <a:extLst>
              <a:ext uri="{FF2B5EF4-FFF2-40B4-BE49-F238E27FC236}">
                <a16:creationId xmlns:a16="http://schemas.microsoft.com/office/drawing/2014/main" id="{8C18A6BF-AAC6-4B38-A814-D1C5338B657D}"/>
              </a:ext>
            </a:extLst>
          </p:cNvPr>
          <p:cNvSpPr>
            <a:spLocks noChangeShapeType="1"/>
          </p:cNvSpPr>
          <p:nvPr/>
        </p:nvSpPr>
        <p:spPr bwMode="auto">
          <a:xfrm>
            <a:off x="4706938"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29" name="Line 48">
            <a:extLst>
              <a:ext uri="{FF2B5EF4-FFF2-40B4-BE49-F238E27FC236}">
                <a16:creationId xmlns:a16="http://schemas.microsoft.com/office/drawing/2014/main" id="{526CD328-1E9B-4453-A868-D85F8358C4B7}"/>
              </a:ext>
            </a:extLst>
          </p:cNvPr>
          <p:cNvSpPr>
            <a:spLocks noChangeShapeType="1"/>
          </p:cNvSpPr>
          <p:nvPr/>
        </p:nvSpPr>
        <p:spPr bwMode="auto">
          <a:xfrm>
            <a:off x="4913313"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30" name="Line 49">
            <a:extLst>
              <a:ext uri="{FF2B5EF4-FFF2-40B4-BE49-F238E27FC236}">
                <a16:creationId xmlns:a16="http://schemas.microsoft.com/office/drawing/2014/main" id="{D6199DD4-730D-4944-9446-6B2D74623199}"/>
              </a:ext>
            </a:extLst>
          </p:cNvPr>
          <p:cNvSpPr>
            <a:spLocks noChangeShapeType="1"/>
          </p:cNvSpPr>
          <p:nvPr/>
        </p:nvSpPr>
        <p:spPr bwMode="auto">
          <a:xfrm>
            <a:off x="5118100"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31" name="Line 50">
            <a:extLst>
              <a:ext uri="{FF2B5EF4-FFF2-40B4-BE49-F238E27FC236}">
                <a16:creationId xmlns:a16="http://schemas.microsoft.com/office/drawing/2014/main" id="{8D1A502C-DDFD-4173-81CD-8F20039A1654}"/>
              </a:ext>
            </a:extLst>
          </p:cNvPr>
          <p:cNvSpPr>
            <a:spLocks noChangeShapeType="1"/>
          </p:cNvSpPr>
          <p:nvPr/>
        </p:nvSpPr>
        <p:spPr bwMode="auto">
          <a:xfrm>
            <a:off x="5324475"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32" name="Line 51">
            <a:extLst>
              <a:ext uri="{FF2B5EF4-FFF2-40B4-BE49-F238E27FC236}">
                <a16:creationId xmlns:a16="http://schemas.microsoft.com/office/drawing/2014/main" id="{417CFCB7-47F2-4771-BF83-198A7887A3A0}"/>
              </a:ext>
            </a:extLst>
          </p:cNvPr>
          <p:cNvSpPr>
            <a:spLocks noChangeShapeType="1"/>
          </p:cNvSpPr>
          <p:nvPr/>
        </p:nvSpPr>
        <p:spPr bwMode="auto">
          <a:xfrm>
            <a:off x="5530850"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33" name="Line 52">
            <a:extLst>
              <a:ext uri="{FF2B5EF4-FFF2-40B4-BE49-F238E27FC236}">
                <a16:creationId xmlns:a16="http://schemas.microsoft.com/office/drawing/2014/main" id="{9ACCBC3F-BA0A-4F3B-83E6-9298B225B3E3}"/>
              </a:ext>
            </a:extLst>
          </p:cNvPr>
          <p:cNvSpPr>
            <a:spLocks noChangeShapeType="1"/>
          </p:cNvSpPr>
          <p:nvPr/>
        </p:nvSpPr>
        <p:spPr bwMode="auto">
          <a:xfrm>
            <a:off x="5735638"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34" name="Line 53">
            <a:extLst>
              <a:ext uri="{FF2B5EF4-FFF2-40B4-BE49-F238E27FC236}">
                <a16:creationId xmlns:a16="http://schemas.microsoft.com/office/drawing/2014/main" id="{BED9C6EC-03AC-44BF-8F03-F57F7F2F7FC3}"/>
              </a:ext>
            </a:extLst>
          </p:cNvPr>
          <p:cNvSpPr>
            <a:spLocks noChangeShapeType="1"/>
          </p:cNvSpPr>
          <p:nvPr/>
        </p:nvSpPr>
        <p:spPr bwMode="auto">
          <a:xfrm>
            <a:off x="5942013"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35" name="Line 54">
            <a:extLst>
              <a:ext uri="{FF2B5EF4-FFF2-40B4-BE49-F238E27FC236}">
                <a16:creationId xmlns:a16="http://schemas.microsoft.com/office/drawing/2014/main" id="{C578BFA4-2DBA-4369-AA76-1932C3955D07}"/>
              </a:ext>
            </a:extLst>
          </p:cNvPr>
          <p:cNvSpPr>
            <a:spLocks noChangeShapeType="1"/>
          </p:cNvSpPr>
          <p:nvPr/>
        </p:nvSpPr>
        <p:spPr bwMode="auto">
          <a:xfrm>
            <a:off x="6146800" y="3297238"/>
            <a:ext cx="13176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36" name="Line 55">
            <a:extLst>
              <a:ext uri="{FF2B5EF4-FFF2-40B4-BE49-F238E27FC236}">
                <a16:creationId xmlns:a16="http://schemas.microsoft.com/office/drawing/2014/main" id="{B60533BB-AAE9-4E34-A4DC-FAED5D30671C}"/>
              </a:ext>
            </a:extLst>
          </p:cNvPr>
          <p:cNvSpPr>
            <a:spLocks noChangeShapeType="1"/>
          </p:cNvSpPr>
          <p:nvPr/>
        </p:nvSpPr>
        <p:spPr bwMode="auto">
          <a:xfrm>
            <a:off x="6346825"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37" name="Line 56">
            <a:extLst>
              <a:ext uri="{FF2B5EF4-FFF2-40B4-BE49-F238E27FC236}">
                <a16:creationId xmlns:a16="http://schemas.microsoft.com/office/drawing/2014/main" id="{46C478CC-820C-4E16-984D-52E8F3806FA7}"/>
              </a:ext>
            </a:extLst>
          </p:cNvPr>
          <p:cNvSpPr>
            <a:spLocks noChangeShapeType="1"/>
          </p:cNvSpPr>
          <p:nvPr/>
        </p:nvSpPr>
        <p:spPr bwMode="auto">
          <a:xfrm>
            <a:off x="6553200"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38" name="Line 57">
            <a:extLst>
              <a:ext uri="{FF2B5EF4-FFF2-40B4-BE49-F238E27FC236}">
                <a16:creationId xmlns:a16="http://schemas.microsoft.com/office/drawing/2014/main" id="{0A7C6CB3-877E-4DD5-A988-84658021A435}"/>
              </a:ext>
            </a:extLst>
          </p:cNvPr>
          <p:cNvSpPr>
            <a:spLocks noChangeShapeType="1"/>
          </p:cNvSpPr>
          <p:nvPr/>
        </p:nvSpPr>
        <p:spPr bwMode="auto">
          <a:xfrm>
            <a:off x="6759575"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39" name="Line 58">
            <a:extLst>
              <a:ext uri="{FF2B5EF4-FFF2-40B4-BE49-F238E27FC236}">
                <a16:creationId xmlns:a16="http://schemas.microsoft.com/office/drawing/2014/main" id="{8211A473-3EF8-4B9F-B683-ED1A70B0C362}"/>
              </a:ext>
            </a:extLst>
          </p:cNvPr>
          <p:cNvSpPr>
            <a:spLocks noChangeShapeType="1"/>
          </p:cNvSpPr>
          <p:nvPr/>
        </p:nvSpPr>
        <p:spPr bwMode="auto">
          <a:xfrm>
            <a:off x="6964363"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40" name="Line 59">
            <a:extLst>
              <a:ext uri="{FF2B5EF4-FFF2-40B4-BE49-F238E27FC236}">
                <a16:creationId xmlns:a16="http://schemas.microsoft.com/office/drawing/2014/main" id="{1D06CE02-9D52-410D-8F5A-BAACE7D1039E}"/>
              </a:ext>
            </a:extLst>
          </p:cNvPr>
          <p:cNvSpPr>
            <a:spLocks noChangeShapeType="1"/>
          </p:cNvSpPr>
          <p:nvPr/>
        </p:nvSpPr>
        <p:spPr bwMode="auto">
          <a:xfrm>
            <a:off x="7170738"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41" name="Line 60">
            <a:extLst>
              <a:ext uri="{FF2B5EF4-FFF2-40B4-BE49-F238E27FC236}">
                <a16:creationId xmlns:a16="http://schemas.microsoft.com/office/drawing/2014/main" id="{63E9280D-896F-4EA5-9CFD-7228398899CC}"/>
              </a:ext>
            </a:extLst>
          </p:cNvPr>
          <p:cNvSpPr>
            <a:spLocks noChangeShapeType="1"/>
          </p:cNvSpPr>
          <p:nvPr/>
        </p:nvSpPr>
        <p:spPr bwMode="auto">
          <a:xfrm>
            <a:off x="7375525"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42" name="Line 61">
            <a:extLst>
              <a:ext uri="{FF2B5EF4-FFF2-40B4-BE49-F238E27FC236}">
                <a16:creationId xmlns:a16="http://schemas.microsoft.com/office/drawing/2014/main" id="{70F76DB3-B03E-4B47-989A-170B7D55B8BB}"/>
              </a:ext>
            </a:extLst>
          </p:cNvPr>
          <p:cNvSpPr>
            <a:spLocks noChangeShapeType="1"/>
          </p:cNvSpPr>
          <p:nvPr/>
        </p:nvSpPr>
        <p:spPr bwMode="auto">
          <a:xfrm>
            <a:off x="7581900"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43" name="Line 62">
            <a:extLst>
              <a:ext uri="{FF2B5EF4-FFF2-40B4-BE49-F238E27FC236}">
                <a16:creationId xmlns:a16="http://schemas.microsoft.com/office/drawing/2014/main" id="{E7BEFFBB-692F-4078-846B-46FD6D3B04A3}"/>
              </a:ext>
            </a:extLst>
          </p:cNvPr>
          <p:cNvSpPr>
            <a:spLocks noChangeShapeType="1"/>
          </p:cNvSpPr>
          <p:nvPr/>
        </p:nvSpPr>
        <p:spPr bwMode="auto">
          <a:xfrm>
            <a:off x="7788275"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44" name="Line 63">
            <a:extLst>
              <a:ext uri="{FF2B5EF4-FFF2-40B4-BE49-F238E27FC236}">
                <a16:creationId xmlns:a16="http://schemas.microsoft.com/office/drawing/2014/main" id="{EE56DAA9-6A4C-40A6-9718-B2F1548E98C6}"/>
              </a:ext>
            </a:extLst>
          </p:cNvPr>
          <p:cNvSpPr>
            <a:spLocks noChangeShapeType="1"/>
          </p:cNvSpPr>
          <p:nvPr/>
        </p:nvSpPr>
        <p:spPr bwMode="auto">
          <a:xfrm>
            <a:off x="7993063"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45" name="Line 64">
            <a:extLst>
              <a:ext uri="{FF2B5EF4-FFF2-40B4-BE49-F238E27FC236}">
                <a16:creationId xmlns:a16="http://schemas.microsoft.com/office/drawing/2014/main" id="{83497AF6-94A4-4DF6-86CD-FDD19F9F73E6}"/>
              </a:ext>
            </a:extLst>
          </p:cNvPr>
          <p:cNvSpPr>
            <a:spLocks noChangeShapeType="1"/>
          </p:cNvSpPr>
          <p:nvPr/>
        </p:nvSpPr>
        <p:spPr bwMode="auto">
          <a:xfrm>
            <a:off x="8199438"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46" name="Line 65">
            <a:extLst>
              <a:ext uri="{FF2B5EF4-FFF2-40B4-BE49-F238E27FC236}">
                <a16:creationId xmlns:a16="http://schemas.microsoft.com/office/drawing/2014/main" id="{E19FC210-50C6-4611-BB49-375DD6288399}"/>
              </a:ext>
            </a:extLst>
          </p:cNvPr>
          <p:cNvSpPr>
            <a:spLocks noChangeShapeType="1"/>
          </p:cNvSpPr>
          <p:nvPr/>
        </p:nvSpPr>
        <p:spPr bwMode="auto">
          <a:xfrm>
            <a:off x="8404225"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47" name="Line 66">
            <a:extLst>
              <a:ext uri="{FF2B5EF4-FFF2-40B4-BE49-F238E27FC236}">
                <a16:creationId xmlns:a16="http://schemas.microsoft.com/office/drawing/2014/main" id="{76C3B2C6-4612-4530-818D-4C42ADB87529}"/>
              </a:ext>
            </a:extLst>
          </p:cNvPr>
          <p:cNvSpPr>
            <a:spLocks noChangeShapeType="1"/>
          </p:cNvSpPr>
          <p:nvPr/>
        </p:nvSpPr>
        <p:spPr bwMode="auto">
          <a:xfrm>
            <a:off x="8610600"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48" name="Line 67">
            <a:extLst>
              <a:ext uri="{FF2B5EF4-FFF2-40B4-BE49-F238E27FC236}">
                <a16:creationId xmlns:a16="http://schemas.microsoft.com/office/drawing/2014/main" id="{761BBF37-9C10-4D89-A9E0-D81CD55D4BFE}"/>
              </a:ext>
            </a:extLst>
          </p:cNvPr>
          <p:cNvSpPr>
            <a:spLocks noChangeShapeType="1"/>
          </p:cNvSpPr>
          <p:nvPr/>
        </p:nvSpPr>
        <p:spPr bwMode="auto">
          <a:xfrm>
            <a:off x="8816975"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49" name="Line 68">
            <a:extLst>
              <a:ext uri="{FF2B5EF4-FFF2-40B4-BE49-F238E27FC236}">
                <a16:creationId xmlns:a16="http://schemas.microsoft.com/office/drawing/2014/main" id="{96E1E2FC-F7AF-4720-8D7A-9382452C7187}"/>
              </a:ext>
            </a:extLst>
          </p:cNvPr>
          <p:cNvSpPr>
            <a:spLocks noChangeShapeType="1"/>
          </p:cNvSpPr>
          <p:nvPr/>
        </p:nvSpPr>
        <p:spPr bwMode="auto">
          <a:xfrm>
            <a:off x="9021763"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50" name="Line 69">
            <a:extLst>
              <a:ext uri="{FF2B5EF4-FFF2-40B4-BE49-F238E27FC236}">
                <a16:creationId xmlns:a16="http://schemas.microsoft.com/office/drawing/2014/main" id="{FDAE1CA2-25C6-4079-A1B9-EFE844B2BABE}"/>
              </a:ext>
            </a:extLst>
          </p:cNvPr>
          <p:cNvSpPr>
            <a:spLocks noChangeShapeType="1"/>
          </p:cNvSpPr>
          <p:nvPr/>
        </p:nvSpPr>
        <p:spPr bwMode="auto">
          <a:xfrm>
            <a:off x="9228138"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51" name="Line 70">
            <a:extLst>
              <a:ext uri="{FF2B5EF4-FFF2-40B4-BE49-F238E27FC236}">
                <a16:creationId xmlns:a16="http://schemas.microsoft.com/office/drawing/2014/main" id="{8983E3C7-37EA-4F4C-A29F-70A44B9B7D80}"/>
              </a:ext>
            </a:extLst>
          </p:cNvPr>
          <p:cNvSpPr>
            <a:spLocks noChangeShapeType="1"/>
          </p:cNvSpPr>
          <p:nvPr/>
        </p:nvSpPr>
        <p:spPr bwMode="auto">
          <a:xfrm>
            <a:off x="9432925"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52" name="Line 71">
            <a:extLst>
              <a:ext uri="{FF2B5EF4-FFF2-40B4-BE49-F238E27FC236}">
                <a16:creationId xmlns:a16="http://schemas.microsoft.com/office/drawing/2014/main" id="{983AC8A6-AC38-4D37-B2AA-4CBEA9D2B3D5}"/>
              </a:ext>
            </a:extLst>
          </p:cNvPr>
          <p:cNvSpPr>
            <a:spLocks noChangeShapeType="1"/>
          </p:cNvSpPr>
          <p:nvPr/>
        </p:nvSpPr>
        <p:spPr bwMode="auto">
          <a:xfrm>
            <a:off x="9639300"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53" name="Line 72">
            <a:extLst>
              <a:ext uri="{FF2B5EF4-FFF2-40B4-BE49-F238E27FC236}">
                <a16:creationId xmlns:a16="http://schemas.microsoft.com/office/drawing/2014/main" id="{8D09163D-F2BD-4406-ACB9-84C63AAD2740}"/>
              </a:ext>
            </a:extLst>
          </p:cNvPr>
          <p:cNvSpPr>
            <a:spLocks noChangeShapeType="1"/>
          </p:cNvSpPr>
          <p:nvPr/>
        </p:nvSpPr>
        <p:spPr bwMode="auto">
          <a:xfrm>
            <a:off x="9845675"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54" name="Line 73">
            <a:extLst>
              <a:ext uri="{FF2B5EF4-FFF2-40B4-BE49-F238E27FC236}">
                <a16:creationId xmlns:a16="http://schemas.microsoft.com/office/drawing/2014/main" id="{0514D4B5-345C-42B8-9121-B1083B01C634}"/>
              </a:ext>
            </a:extLst>
          </p:cNvPr>
          <p:cNvSpPr>
            <a:spLocks noChangeShapeType="1"/>
          </p:cNvSpPr>
          <p:nvPr/>
        </p:nvSpPr>
        <p:spPr bwMode="auto">
          <a:xfrm>
            <a:off x="10050463"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055" name="Line 74">
            <a:extLst>
              <a:ext uri="{FF2B5EF4-FFF2-40B4-BE49-F238E27FC236}">
                <a16:creationId xmlns:a16="http://schemas.microsoft.com/office/drawing/2014/main" id="{2B097908-A19F-4CA9-9442-0616E5EEFBEE}"/>
              </a:ext>
            </a:extLst>
          </p:cNvPr>
          <p:cNvSpPr>
            <a:spLocks noChangeShapeType="1"/>
          </p:cNvSpPr>
          <p:nvPr/>
        </p:nvSpPr>
        <p:spPr bwMode="auto">
          <a:xfrm>
            <a:off x="10256838" y="3297238"/>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91" name="Line 75">
            <a:extLst>
              <a:ext uri="{FF2B5EF4-FFF2-40B4-BE49-F238E27FC236}">
                <a16:creationId xmlns:a16="http://schemas.microsoft.com/office/drawing/2014/main" id="{2FBCACB6-21B3-417A-AB6F-0CB34C65D493}"/>
              </a:ext>
            </a:extLst>
          </p:cNvPr>
          <p:cNvSpPr>
            <a:spLocks noChangeShapeType="1"/>
          </p:cNvSpPr>
          <p:nvPr/>
        </p:nvSpPr>
        <p:spPr bwMode="auto">
          <a:xfrm>
            <a:off x="10461625" y="3297238"/>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92" name="Oval 76">
            <a:extLst>
              <a:ext uri="{FF2B5EF4-FFF2-40B4-BE49-F238E27FC236}">
                <a16:creationId xmlns:a16="http://schemas.microsoft.com/office/drawing/2014/main" id="{CE42D036-2A82-417E-AFC4-01AC756AE5D3}"/>
              </a:ext>
            </a:extLst>
          </p:cNvPr>
          <p:cNvSpPr>
            <a:spLocks noChangeArrowheads="1"/>
          </p:cNvSpPr>
          <p:nvPr/>
        </p:nvSpPr>
        <p:spPr bwMode="auto">
          <a:xfrm>
            <a:off x="4706938" y="2297113"/>
            <a:ext cx="109538"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93" name="Rectangle 77">
            <a:extLst>
              <a:ext uri="{FF2B5EF4-FFF2-40B4-BE49-F238E27FC236}">
                <a16:creationId xmlns:a16="http://schemas.microsoft.com/office/drawing/2014/main" id="{163AA3E8-44DF-4939-898B-51347E043C6C}"/>
              </a:ext>
            </a:extLst>
          </p:cNvPr>
          <p:cNvSpPr>
            <a:spLocks noChangeArrowheads="1"/>
          </p:cNvSpPr>
          <p:nvPr/>
        </p:nvSpPr>
        <p:spPr bwMode="auto">
          <a:xfrm>
            <a:off x="4860925" y="2263775"/>
            <a:ext cx="86549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New York</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94" name="Oval 78">
            <a:extLst>
              <a:ext uri="{FF2B5EF4-FFF2-40B4-BE49-F238E27FC236}">
                <a16:creationId xmlns:a16="http://schemas.microsoft.com/office/drawing/2014/main" id="{25378030-5AF5-4139-BE9B-DF66585EC4E6}"/>
              </a:ext>
            </a:extLst>
          </p:cNvPr>
          <p:cNvSpPr>
            <a:spLocks noChangeArrowheads="1"/>
          </p:cNvSpPr>
          <p:nvPr/>
        </p:nvSpPr>
        <p:spPr bwMode="auto">
          <a:xfrm>
            <a:off x="4706938" y="3589338"/>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95" name="Rectangle 79">
            <a:extLst>
              <a:ext uri="{FF2B5EF4-FFF2-40B4-BE49-F238E27FC236}">
                <a16:creationId xmlns:a16="http://schemas.microsoft.com/office/drawing/2014/main" id="{15B35C83-8562-479E-B803-B8BEA1DA9EE1}"/>
              </a:ext>
            </a:extLst>
          </p:cNvPr>
          <p:cNvSpPr>
            <a:spLocks noChangeArrowheads="1"/>
          </p:cNvSpPr>
          <p:nvPr/>
        </p:nvSpPr>
        <p:spPr bwMode="auto">
          <a:xfrm>
            <a:off x="4867275" y="3549650"/>
            <a:ext cx="7502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Chicago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96" name="Oval 80">
            <a:extLst>
              <a:ext uri="{FF2B5EF4-FFF2-40B4-BE49-F238E27FC236}">
                <a16:creationId xmlns:a16="http://schemas.microsoft.com/office/drawing/2014/main" id="{A7BB61E3-AC80-4E07-BA1C-5EB41A44C302}"/>
              </a:ext>
            </a:extLst>
          </p:cNvPr>
          <p:cNvSpPr>
            <a:spLocks noChangeArrowheads="1"/>
          </p:cNvSpPr>
          <p:nvPr/>
        </p:nvSpPr>
        <p:spPr bwMode="auto">
          <a:xfrm>
            <a:off x="7513638" y="3589338"/>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97" name="Rectangle 81">
            <a:extLst>
              <a:ext uri="{FF2B5EF4-FFF2-40B4-BE49-F238E27FC236}">
                <a16:creationId xmlns:a16="http://schemas.microsoft.com/office/drawing/2014/main" id="{79606605-C2AA-495B-AE38-3AFAFBA4D243}"/>
              </a:ext>
            </a:extLst>
          </p:cNvPr>
          <p:cNvSpPr>
            <a:spLocks noChangeArrowheads="1"/>
          </p:cNvSpPr>
          <p:nvPr/>
        </p:nvSpPr>
        <p:spPr bwMode="auto">
          <a:xfrm>
            <a:off x="7667625" y="3554413"/>
            <a:ext cx="56746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Dallas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298" name="Oval 82">
            <a:extLst>
              <a:ext uri="{FF2B5EF4-FFF2-40B4-BE49-F238E27FC236}">
                <a16:creationId xmlns:a16="http://schemas.microsoft.com/office/drawing/2014/main" id="{D9BC3FD5-3CD1-43C7-A632-2771C240134B}"/>
              </a:ext>
            </a:extLst>
          </p:cNvPr>
          <p:cNvSpPr>
            <a:spLocks noChangeArrowheads="1"/>
          </p:cNvSpPr>
          <p:nvPr/>
        </p:nvSpPr>
        <p:spPr bwMode="auto">
          <a:xfrm>
            <a:off x="6616700" y="3389313"/>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299" name="Rectangle 83">
            <a:extLst>
              <a:ext uri="{FF2B5EF4-FFF2-40B4-BE49-F238E27FC236}">
                <a16:creationId xmlns:a16="http://schemas.microsoft.com/office/drawing/2014/main" id="{DCDB3905-C7A8-4870-BA9A-2B0FFC3BA30E}"/>
              </a:ext>
            </a:extLst>
          </p:cNvPr>
          <p:cNvSpPr>
            <a:spLocks noChangeArrowheads="1"/>
          </p:cNvSpPr>
          <p:nvPr/>
        </p:nvSpPr>
        <p:spPr bwMode="auto">
          <a:xfrm>
            <a:off x="6770688" y="3354388"/>
            <a:ext cx="5466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Miami</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00" name="Oval 84">
            <a:extLst>
              <a:ext uri="{FF2B5EF4-FFF2-40B4-BE49-F238E27FC236}">
                <a16:creationId xmlns:a16="http://schemas.microsoft.com/office/drawing/2014/main" id="{6A82185D-0FDF-45D0-B836-2B7F6439BACE}"/>
              </a:ext>
            </a:extLst>
          </p:cNvPr>
          <p:cNvSpPr>
            <a:spLocks noChangeArrowheads="1"/>
          </p:cNvSpPr>
          <p:nvPr/>
        </p:nvSpPr>
        <p:spPr bwMode="auto">
          <a:xfrm>
            <a:off x="6432550" y="2635250"/>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01" name="Rectangle 85">
            <a:extLst>
              <a:ext uri="{FF2B5EF4-FFF2-40B4-BE49-F238E27FC236}">
                <a16:creationId xmlns:a16="http://schemas.microsoft.com/office/drawing/2014/main" id="{42B60BEC-E140-4A8A-88C2-05A2E8882BA3}"/>
              </a:ext>
            </a:extLst>
          </p:cNvPr>
          <p:cNvSpPr>
            <a:spLocks noChangeArrowheads="1"/>
          </p:cNvSpPr>
          <p:nvPr/>
        </p:nvSpPr>
        <p:spPr bwMode="auto">
          <a:xfrm>
            <a:off x="6592888" y="2593975"/>
            <a:ext cx="107439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Washington</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02" name="Oval 86">
            <a:extLst>
              <a:ext uri="{FF2B5EF4-FFF2-40B4-BE49-F238E27FC236}">
                <a16:creationId xmlns:a16="http://schemas.microsoft.com/office/drawing/2014/main" id="{E4A88E26-36B3-4B48-84C0-32394C4B3CBB}"/>
              </a:ext>
            </a:extLst>
          </p:cNvPr>
          <p:cNvSpPr>
            <a:spLocks noChangeArrowheads="1"/>
          </p:cNvSpPr>
          <p:nvPr/>
        </p:nvSpPr>
        <p:spPr bwMode="auto">
          <a:xfrm>
            <a:off x="7735888" y="2782888"/>
            <a:ext cx="109538"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03" name="Rectangle 87">
            <a:extLst>
              <a:ext uri="{FF2B5EF4-FFF2-40B4-BE49-F238E27FC236}">
                <a16:creationId xmlns:a16="http://schemas.microsoft.com/office/drawing/2014/main" id="{DA40B9E6-C612-4E73-8B94-1D763497CC70}"/>
              </a:ext>
            </a:extLst>
          </p:cNvPr>
          <p:cNvSpPr>
            <a:spLocks noChangeArrowheads="1"/>
          </p:cNvSpPr>
          <p:nvPr/>
        </p:nvSpPr>
        <p:spPr bwMode="auto">
          <a:xfrm>
            <a:off x="7889875" y="2749550"/>
            <a:ext cx="76302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Houston</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04" name="Oval 88">
            <a:extLst>
              <a:ext uri="{FF2B5EF4-FFF2-40B4-BE49-F238E27FC236}">
                <a16:creationId xmlns:a16="http://schemas.microsoft.com/office/drawing/2014/main" id="{0D54FEEC-473E-4B64-BE4C-0DE8552EA810}"/>
              </a:ext>
            </a:extLst>
          </p:cNvPr>
          <p:cNvSpPr>
            <a:spLocks noChangeArrowheads="1"/>
          </p:cNvSpPr>
          <p:nvPr/>
        </p:nvSpPr>
        <p:spPr bwMode="auto">
          <a:xfrm>
            <a:off x="3084513" y="430371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05" name="Rectangle 89">
            <a:extLst>
              <a:ext uri="{FF2B5EF4-FFF2-40B4-BE49-F238E27FC236}">
                <a16:creationId xmlns:a16="http://schemas.microsoft.com/office/drawing/2014/main" id="{F18607C3-55B9-44D5-BBE0-8EDDFBA64B31}"/>
              </a:ext>
            </a:extLst>
          </p:cNvPr>
          <p:cNvSpPr>
            <a:spLocks noChangeArrowheads="1"/>
          </p:cNvSpPr>
          <p:nvPr/>
        </p:nvSpPr>
        <p:spPr bwMode="auto">
          <a:xfrm>
            <a:off x="3238500" y="4268788"/>
            <a:ext cx="6043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Detroit</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06" name="Oval 90">
            <a:extLst>
              <a:ext uri="{FF2B5EF4-FFF2-40B4-BE49-F238E27FC236}">
                <a16:creationId xmlns:a16="http://schemas.microsoft.com/office/drawing/2014/main" id="{61AE7CA3-C445-46FB-8337-C87BC6658D6A}"/>
              </a:ext>
            </a:extLst>
          </p:cNvPr>
          <p:cNvSpPr>
            <a:spLocks noChangeArrowheads="1"/>
          </p:cNvSpPr>
          <p:nvPr/>
        </p:nvSpPr>
        <p:spPr bwMode="auto">
          <a:xfrm>
            <a:off x="4592638" y="1868488"/>
            <a:ext cx="11430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07" name="Rectangle 91">
            <a:extLst>
              <a:ext uri="{FF2B5EF4-FFF2-40B4-BE49-F238E27FC236}">
                <a16:creationId xmlns:a16="http://schemas.microsoft.com/office/drawing/2014/main" id="{5A7E39C0-0839-42B4-AD65-E70251F0F013}"/>
              </a:ext>
            </a:extLst>
          </p:cNvPr>
          <p:cNvSpPr>
            <a:spLocks noChangeArrowheads="1"/>
          </p:cNvSpPr>
          <p:nvPr/>
        </p:nvSpPr>
        <p:spPr bwMode="auto">
          <a:xfrm>
            <a:off x="4746625" y="1835150"/>
            <a:ext cx="637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Boston</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08" name="Oval 92">
            <a:extLst>
              <a:ext uri="{FF2B5EF4-FFF2-40B4-BE49-F238E27FC236}">
                <a16:creationId xmlns:a16="http://schemas.microsoft.com/office/drawing/2014/main" id="{61E68BB5-0D05-4DA6-84D8-E0CA97F4F491}"/>
              </a:ext>
            </a:extLst>
          </p:cNvPr>
          <p:cNvSpPr>
            <a:spLocks noChangeArrowheads="1"/>
          </p:cNvSpPr>
          <p:nvPr/>
        </p:nvSpPr>
        <p:spPr bwMode="auto">
          <a:xfrm>
            <a:off x="8542338" y="4606925"/>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09" name="Rectangle 93">
            <a:extLst>
              <a:ext uri="{FF2B5EF4-FFF2-40B4-BE49-F238E27FC236}">
                <a16:creationId xmlns:a16="http://schemas.microsoft.com/office/drawing/2014/main" id="{424CDB2E-73BA-44AD-B29C-F0D79565BCA2}"/>
              </a:ext>
            </a:extLst>
          </p:cNvPr>
          <p:cNvSpPr>
            <a:spLocks noChangeArrowheads="1"/>
          </p:cNvSpPr>
          <p:nvPr/>
        </p:nvSpPr>
        <p:spPr bwMode="auto">
          <a:xfrm>
            <a:off x="8696325" y="4572000"/>
            <a:ext cx="637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Atlanta</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10" name="Oval 94">
            <a:extLst>
              <a:ext uri="{FF2B5EF4-FFF2-40B4-BE49-F238E27FC236}">
                <a16:creationId xmlns:a16="http://schemas.microsoft.com/office/drawing/2014/main" id="{43CBB603-F5ED-4177-AA7A-F0CE5F9AEA48}"/>
              </a:ext>
            </a:extLst>
          </p:cNvPr>
          <p:cNvSpPr>
            <a:spLocks noChangeArrowheads="1"/>
          </p:cNvSpPr>
          <p:nvPr/>
        </p:nvSpPr>
        <p:spPr bwMode="auto">
          <a:xfrm>
            <a:off x="4570413" y="1646238"/>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11" name="Rectangle 95">
            <a:extLst>
              <a:ext uri="{FF2B5EF4-FFF2-40B4-BE49-F238E27FC236}">
                <a16:creationId xmlns:a16="http://schemas.microsoft.com/office/drawing/2014/main" id="{E4EB90EF-75DB-4D9F-9218-FF3D024763B3}"/>
              </a:ext>
            </a:extLst>
          </p:cNvPr>
          <p:cNvSpPr>
            <a:spLocks noChangeArrowheads="1"/>
          </p:cNvSpPr>
          <p:nvPr/>
        </p:nvSpPr>
        <p:spPr bwMode="auto">
          <a:xfrm>
            <a:off x="4730750" y="1606550"/>
            <a:ext cx="130965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San Francisco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12" name="Oval 96">
            <a:extLst>
              <a:ext uri="{FF2B5EF4-FFF2-40B4-BE49-F238E27FC236}">
                <a16:creationId xmlns:a16="http://schemas.microsoft.com/office/drawing/2014/main" id="{231DEC02-7A14-4E8B-AEDA-43B8FDFE29D6}"/>
              </a:ext>
            </a:extLst>
          </p:cNvPr>
          <p:cNvSpPr>
            <a:spLocks noChangeArrowheads="1"/>
          </p:cNvSpPr>
          <p:nvPr/>
        </p:nvSpPr>
        <p:spPr bwMode="auto">
          <a:xfrm>
            <a:off x="8245475" y="3108325"/>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13" name="Rectangle 97">
            <a:extLst>
              <a:ext uri="{FF2B5EF4-FFF2-40B4-BE49-F238E27FC236}">
                <a16:creationId xmlns:a16="http://schemas.microsoft.com/office/drawing/2014/main" id="{7787D1D4-922B-4302-8A8A-C411A8D7C0EA}"/>
              </a:ext>
            </a:extLst>
          </p:cNvPr>
          <p:cNvSpPr>
            <a:spLocks noChangeArrowheads="1"/>
          </p:cNvSpPr>
          <p:nvPr/>
        </p:nvSpPr>
        <p:spPr bwMode="auto">
          <a:xfrm>
            <a:off x="8399463" y="3074988"/>
            <a:ext cx="85279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Riverside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14" name="Oval 98">
            <a:extLst>
              <a:ext uri="{FF2B5EF4-FFF2-40B4-BE49-F238E27FC236}">
                <a16:creationId xmlns:a16="http://schemas.microsoft.com/office/drawing/2014/main" id="{5E6AB003-CBDC-4208-8BA5-E1C13B24A82C}"/>
              </a:ext>
            </a:extLst>
          </p:cNvPr>
          <p:cNvSpPr>
            <a:spLocks noChangeArrowheads="1"/>
          </p:cNvSpPr>
          <p:nvPr/>
        </p:nvSpPr>
        <p:spPr bwMode="auto">
          <a:xfrm>
            <a:off x="6530975" y="2211388"/>
            <a:ext cx="11430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15" name="Rectangle 99">
            <a:extLst>
              <a:ext uri="{FF2B5EF4-FFF2-40B4-BE49-F238E27FC236}">
                <a16:creationId xmlns:a16="http://schemas.microsoft.com/office/drawing/2014/main" id="{A98C3AC1-B0D0-4700-9F09-ABE39C8EC0CB}"/>
              </a:ext>
            </a:extLst>
          </p:cNvPr>
          <p:cNvSpPr>
            <a:spLocks noChangeArrowheads="1"/>
          </p:cNvSpPr>
          <p:nvPr/>
        </p:nvSpPr>
        <p:spPr bwMode="auto">
          <a:xfrm>
            <a:off x="6689725" y="2178050"/>
            <a:ext cx="637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Seattle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16" name="Oval 100">
            <a:extLst>
              <a:ext uri="{FF2B5EF4-FFF2-40B4-BE49-F238E27FC236}">
                <a16:creationId xmlns:a16="http://schemas.microsoft.com/office/drawing/2014/main" id="{5355A513-873F-4739-A590-463670C4F916}"/>
              </a:ext>
            </a:extLst>
          </p:cNvPr>
          <p:cNvSpPr>
            <a:spLocks noChangeArrowheads="1"/>
          </p:cNvSpPr>
          <p:nvPr/>
        </p:nvSpPr>
        <p:spPr bwMode="auto">
          <a:xfrm>
            <a:off x="5753100" y="1828800"/>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17" name="Rectangle 101">
            <a:extLst>
              <a:ext uri="{FF2B5EF4-FFF2-40B4-BE49-F238E27FC236}">
                <a16:creationId xmlns:a16="http://schemas.microsoft.com/office/drawing/2014/main" id="{5FD48D8B-D766-42C5-B6CB-5DBDDB222ACC}"/>
              </a:ext>
            </a:extLst>
          </p:cNvPr>
          <p:cNvSpPr>
            <a:spLocks noChangeArrowheads="1"/>
          </p:cNvSpPr>
          <p:nvPr/>
        </p:nvSpPr>
        <p:spPr bwMode="auto">
          <a:xfrm>
            <a:off x="5907088" y="1789113"/>
            <a:ext cx="109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Minneapolis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18" name="Oval 102">
            <a:extLst>
              <a:ext uri="{FF2B5EF4-FFF2-40B4-BE49-F238E27FC236}">
                <a16:creationId xmlns:a16="http://schemas.microsoft.com/office/drawing/2014/main" id="{06FD7597-7D68-4F95-896F-79D3777CD045}"/>
              </a:ext>
            </a:extLst>
          </p:cNvPr>
          <p:cNvSpPr>
            <a:spLocks noChangeArrowheads="1"/>
          </p:cNvSpPr>
          <p:nvPr/>
        </p:nvSpPr>
        <p:spPr bwMode="auto">
          <a:xfrm>
            <a:off x="4502150" y="3994150"/>
            <a:ext cx="11430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19" name="Rectangle 103">
            <a:extLst>
              <a:ext uri="{FF2B5EF4-FFF2-40B4-BE49-F238E27FC236}">
                <a16:creationId xmlns:a16="http://schemas.microsoft.com/office/drawing/2014/main" id="{99971598-483D-4517-AD48-03AF748072D8}"/>
              </a:ext>
            </a:extLst>
          </p:cNvPr>
          <p:cNvSpPr>
            <a:spLocks noChangeArrowheads="1"/>
          </p:cNvSpPr>
          <p:nvPr/>
        </p:nvSpPr>
        <p:spPr bwMode="auto">
          <a:xfrm>
            <a:off x="4660900" y="3954463"/>
            <a:ext cx="7982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St. Louis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20" name="Oval 104">
            <a:extLst>
              <a:ext uri="{FF2B5EF4-FFF2-40B4-BE49-F238E27FC236}">
                <a16:creationId xmlns:a16="http://schemas.microsoft.com/office/drawing/2014/main" id="{4D6417CC-564B-4D86-8424-7048EA7AB856}"/>
              </a:ext>
            </a:extLst>
          </p:cNvPr>
          <p:cNvSpPr>
            <a:spLocks noChangeArrowheads="1"/>
          </p:cNvSpPr>
          <p:nvPr/>
        </p:nvSpPr>
        <p:spPr bwMode="auto">
          <a:xfrm>
            <a:off x="4867275" y="4251325"/>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21" name="Rectangle 105">
            <a:extLst>
              <a:ext uri="{FF2B5EF4-FFF2-40B4-BE49-F238E27FC236}">
                <a16:creationId xmlns:a16="http://schemas.microsoft.com/office/drawing/2014/main" id="{D97337AE-844D-4580-9E5B-3B5A884DCC49}"/>
              </a:ext>
            </a:extLst>
          </p:cNvPr>
          <p:cNvSpPr>
            <a:spLocks noChangeArrowheads="1"/>
          </p:cNvSpPr>
          <p:nvPr/>
        </p:nvSpPr>
        <p:spPr bwMode="auto">
          <a:xfrm>
            <a:off x="5021263" y="4211638"/>
            <a:ext cx="86562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Baltimore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22" name="Oval 106">
            <a:extLst>
              <a:ext uri="{FF2B5EF4-FFF2-40B4-BE49-F238E27FC236}">
                <a16:creationId xmlns:a16="http://schemas.microsoft.com/office/drawing/2014/main" id="{094FA8B2-8E57-4A86-B64A-744B30CA6DBB}"/>
              </a:ext>
            </a:extLst>
          </p:cNvPr>
          <p:cNvSpPr>
            <a:spLocks noChangeArrowheads="1"/>
          </p:cNvSpPr>
          <p:nvPr/>
        </p:nvSpPr>
        <p:spPr bwMode="auto">
          <a:xfrm>
            <a:off x="6364288" y="4125913"/>
            <a:ext cx="109538"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23" name="Rectangle 107">
            <a:extLst>
              <a:ext uri="{FF2B5EF4-FFF2-40B4-BE49-F238E27FC236}">
                <a16:creationId xmlns:a16="http://schemas.microsoft.com/office/drawing/2014/main" id="{D8A6C496-38DC-47D4-873A-02C4AAA35E66}"/>
              </a:ext>
            </a:extLst>
          </p:cNvPr>
          <p:cNvSpPr>
            <a:spLocks noChangeArrowheads="1"/>
          </p:cNvSpPr>
          <p:nvPr/>
        </p:nvSpPr>
        <p:spPr bwMode="auto">
          <a:xfrm>
            <a:off x="6518275" y="4086225"/>
            <a:ext cx="6152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Tampa</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24" name="Oval 108">
            <a:extLst>
              <a:ext uri="{FF2B5EF4-FFF2-40B4-BE49-F238E27FC236}">
                <a16:creationId xmlns:a16="http://schemas.microsoft.com/office/drawing/2014/main" id="{9925C1B3-B461-4EBE-B44C-4AEBC81EC7F0}"/>
              </a:ext>
            </a:extLst>
          </p:cNvPr>
          <p:cNvSpPr>
            <a:spLocks noChangeArrowheads="1"/>
          </p:cNvSpPr>
          <p:nvPr/>
        </p:nvSpPr>
        <p:spPr bwMode="auto">
          <a:xfrm>
            <a:off x="8078788" y="2949575"/>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25" name="Rectangle 109">
            <a:extLst>
              <a:ext uri="{FF2B5EF4-FFF2-40B4-BE49-F238E27FC236}">
                <a16:creationId xmlns:a16="http://schemas.microsoft.com/office/drawing/2014/main" id="{F8CC6D57-04C6-43E0-BFBC-BED2F21C9896}"/>
              </a:ext>
            </a:extLst>
          </p:cNvPr>
          <p:cNvSpPr>
            <a:spLocks noChangeArrowheads="1"/>
          </p:cNvSpPr>
          <p:nvPr/>
        </p:nvSpPr>
        <p:spPr bwMode="auto">
          <a:xfrm>
            <a:off x="8232775" y="2908300"/>
            <a:ext cx="6604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Denver</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26" name="Oval 110">
            <a:extLst>
              <a:ext uri="{FF2B5EF4-FFF2-40B4-BE49-F238E27FC236}">
                <a16:creationId xmlns:a16="http://schemas.microsoft.com/office/drawing/2014/main" id="{F3982D39-D61D-4B65-A18B-ACA31A58C3F4}"/>
              </a:ext>
            </a:extLst>
          </p:cNvPr>
          <p:cNvSpPr>
            <a:spLocks noChangeArrowheads="1"/>
          </p:cNvSpPr>
          <p:nvPr/>
        </p:nvSpPr>
        <p:spPr bwMode="auto">
          <a:xfrm>
            <a:off x="7073900" y="2851150"/>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27" name="Rectangle 111">
            <a:extLst>
              <a:ext uri="{FF2B5EF4-FFF2-40B4-BE49-F238E27FC236}">
                <a16:creationId xmlns:a16="http://schemas.microsoft.com/office/drawing/2014/main" id="{1829D30E-8AF9-4403-B023-4E840F2AB60F}"/>
              </a:ext>
            </a:extLst>
          </p:cNvPr>
          <p:cNvSpPr>
            <a:spLocks noChangeArrowheads="1"/>
          </p:cNvSpPr>
          <p:nvPr/>
        </p:nvSpPr>
        <p:spPr bwMode="auto">
          <a:xfrm>
            <a:off x="7227888" y="2817813"/>
            <a:ext cx="76302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Portland</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28" name="Oval 112">
            <a:extLst>
              <a:ext uri="{FF2B5EF4-FFF2-40B4-BE49-F238E27FC236}">
                <a16:creationId xmlns:a16="http://schemas.microsoft.com/office/drawing/2014/main" id="{CFAFD6D8-F080-417C-AD9F-CE81081FE134}"/>
              </a:ext>
            </a:extLst>
          </p:cNvPr>
          <p:cNvSpPr>
            <a:spLocks noChangeArrowheads="1"/>
          </p:cNvSpPr>
          <p:nvPr/>
        </p:nvSpPr>
        <p:spPr bwMode="auto">
          <a:xfrm>
            <a:off x="5713413" y="356076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29" name="Rectangle 113">
            <a:extLst>
              <a:ext uri="{FF2B5EF4-FFF2-40B4-BE49-F238E27FC236}">
                <a16:creationId xmlns:a16="http://schemas.microsoft.com/office/drawing/2014/main" id="{369C40B7-C8CF-4414-8BE6-1F68026A8B4F}"/>
              </a:ext>
            </a:extLst>
          </p:cNvPr>
          <p:cNvSpPr>
            <a:spLocks noChangeArrowheads="1"/>
          </p:cNvSpPr>
          <p:nvPr/>
        </p:nvSpPr>
        <p:spPr bwMode="auto">
          <a:xfrm>
            <a:off x="5867400" y="3525838"/>
            <a:ext cx="109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Kansas City</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30" name="Oval 114">
            <a:extLst>
              <a:ext uri="{FF2B5EF4-FFF2-40B4-BE49-F238E27FC236}">
                <a16:creationId xmlns:a16="http://schemas.microsoft.com/office/drawing/2014/main" id="{6C6C6AC8-76A5-4B1D-A0FB-070980F0443E}"/>
              </a:ext>
            </a:extLst>
          </p:cNvPr>
          <p:cNvSpPr>
            <a:spLocks noChangeArrowheads="1"/>
          </p:cNvSpPr>
          <p:nvPr/>
        </p:nvSpPr>
        <p:spPr bwMode="auto">
          <a:xfrm>
            <a:off x="6581775" y="253206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31" name="Rectangle 115">
            <a:extLst>
              <a:ext uri="{FF2B5EF4-FFF2-40B4-BE49-F238E27FC236}">
                <a16:creationId xmlns:a16="http://schemas.microsoft.com/office/drawing/2014/main" id="{BC318619-2E70-4552-9AA7-68EB26079F41}"/>
              </a:ext>
            </a:extLst>
          </p:cNvPr>
          <p:cNvSpPr>
            <a:spLocks noChangeArrowheads="1"/>
          </p:cNvSpPr>
          <p:nvPr/>
        </p:nvSpPr>
        <p:spPr bwMode="auto">
          <a:xfrm>
            <a:off x="6735763" y="2492375"/>
            <a:ext cx="110607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Sacramento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32" name="Oval 116">
            <a:extLst>
              <a:ext uri="{FF2B5EF4-FFF2-40B4-BE49-F238E27FC236}">
                <a16:creationId xmlns:a16="http://schemas.microsoft.com/office/drawing/2014/main" id="{60D30C7A-FA82-4503-A6F0-1B149FB3C654}"/>
              </a:ext>
            </a:extLst>
          </p:cNvPr>
          <p:cNvSpPr>
            <a:spLocks noChangeArrowheads="1"/>
          </p:cNvSpPr>
          <p:nvPr/>
        </p:nvSpPr>
        <p:spPr bwMode="auto">
          <a:xfrm>
            <a:off x="7375525" y="4818063"/>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33" name="Rectangle 117">
            <a:extLst>
              <a:ext uri="{FF2B5EF4-FFF2-40B4-BE49-F238E27FC236}">
                <a16:creationId xmlns:a16="http://schemas.microsoft.com/office/drawing/2014/main" id="{62A00009-5031-411C-BDE1-70135DFA73E0}"/>
              </a:ext>
            </a:extLst>
          </p:cNvPr>
          <p:cNvSpPr>
            <a:spLocks noChangeArrowheads="1"/>
          </p:cNvSpPr>
          <p:nvPr/>
        </p:nvSpPr>
        <p:spPr bwMode="auto">
          <a:xfrm>
            <a:off x="7531100" y="4778375"/>
            <a:ext cx="83195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Charlotte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34" name="Oval 118">
            <a:extLst>
              <a:ext uri="{FF2B5EF4-FFF2-40B4-BE49-F238E27FC236}">
                <a16:creationId xmlns:a16="http://schemas.microsoft.com/office/drawing/2014/main" id="{533F1840-BD21-46DF-A5CA-9FE990DF6F65}"/>
              </a:ext>
            </a:extLst>
          </p:cNvPr>
          <p:cNvSpPr>
            <a:spLocks noChangeArrowheads="1"/>
          </p:cNvSpPr>
          <p:nvPr/>
        </p:nvSpPr>
        <p:spPr bwMode="auto">
          <a:xfrm>
            <a:off x="4095750" y="1303338"/>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35" name="Rectangle 119">
            <a:extLst>
              <a:ext uri="{FF2B5EF4-FFF2-40B4-BE49-F238E27FC236}">
                <a16:creationId xmlns:a16="http://schemas.microsoft.com/office/drawing/2014/main" id="{15ABCE63-8ECF-42C3-8EBF-7D9091862165}"/>
              </a:ext>
            </a:extLst>
          </p:cNvPr>
          <p:cNvSpPr>
            <a:spLocks noChangeArrowheads="1"/>
          </p:cNvSpPr>
          <p:nvPr/>
        </p:nvSpPr>
        <p:spPr bwMode="auto">
          <a:xfrm>
            <a:off x="4249738" y="1263650"/>
            <a:ext cx="85440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San Jose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36" name="Oval 120">
            <a:extLst>
              <a:ext uri="{FF2B5EF4-FFF2-40B4-BE49-F238E27FC236}">
                <a16:creationId xmlns:a16="http://schemas.microsoft.com/office/drawing/2014/main" id="{01F41B6C-07CB-486A-A464-E66DEFEB71B2}"/>
              </a:ext>
            </a:extLst>
          </p:cNvPr>
          <p:cNvSpPr>
            <a:spLocks noChangeArrowheads="1"/>
          </p:cNvSpPr>
          <p:nvPr/>
        </p:nvSpPr>
        <p:spPr bwMode="auto">
          <a:xfrm>
            <a:off x="8674100" y="3365500"/>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37" name="Rectangle 121">
            <a:extLst>
              <a:ext uri="{FF2B5EF4-FFF2-40B4-BE49-F238E27FC236}">
                <a16:creationId xmlns:a16="http://schemas.microsoft.com/office/drawing/2014/main" id="{383DD00A-7F16-4E65-A8BF-A9F5244C3184}"/>
              </a:ext>
            </a:extLst>
          </p:cNvPr>
          <p:cNvSpPr>
            <a:spLocks noChangeArrowheads="1"/>
          </p:cNvSpPr>
          <p:nvPr/>
        </p:nvSpPr>
        <p:spPr bwMode="auto">
          <a:xfrm>
            <a:off x="8828088" y="3332163"/>
            <a:ext cx="11043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San Antonio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38" name="Oval 122">
            <a:extLst>
              <a:ext uri="{FF2B5EF4-FFF2-40B4-BE49-F238E27FC236}">
                <a16:creationId xmlns:a16="http://schemas.microsoft.com/office/drawing/2014/main" id="{73578A51-342D-458F-A833-AFED2C676202}"/>
              </a:ext>
            </a:extLst>
          </p:cNvPr>
          <p:cNvSpPr>
            <a:spLocks noChangeArrowheads="1"/>
          </p:cNvSpPr>
          <p:nvPr/>
        </p:nvSpPr>
        <p:spPr bwMode="auto">
          <a:xfrm>
            <a:off x="4410075" y="3508375"/>
            <a:ext cx="11430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39" name="Rectangle 123">
            <a:extLst>
              <a:ext uri="{FF2B5EF4-FFF2-40B4-BE49-F238E27FC236}">
                <a16:creationId xmlns:a16="http://schemas.microsoft.com/office/drawing/2014/main" id="{C1B517FD-8615-460F-8393-9190BE34F5F2}"/>
              </a:ext>
            </a:extLst>
          </p:cNvPr>
          <p:cNvSpPr>
            <a:spLocks noChangeArrowheads="1"/>
          </p:cNvSpPr>
          <p:nvPr/>
        </p:nvSpPr>
        <p:spPr bwMode="auto">
          <a:xfrm>
            <a:off x="3603625" y="3468688"/>
            <a:ext cx="111248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Philadelphia</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40" name="Oval 124">
            <a:extLst>
              <a:ext uri="{FF2B5EF4-FFF2-40B4-BE49-F238E27FC236}">
                <a16:creationId xmlns:a16="http://schemas.microsoft.com/office/drawing/2014/main" id="{EB622946-41CA-490F-8995-CA1AEA92CB07}"/>
              </a:ext>
            </a:extLst>
          </p:cNvPr>
          <p:cNvSpPr>
            <a:spLocks noChangeArrowheads="1"/>
          </p:cNvSpPr>
          <p:nvPr/>
        </p:nvSpPr>
        <p:spPr bwMode="auto">
          <a:xfrm>
            <a:off x="10290175" y="3554413"/>
            <a:ext cx="109538"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41" name="Rectangle 125">
            <a:extLst>
              <a:ext uri="{FF2B5EF4-FFF2-40B4-BE49-F238E27FC236}">
                <a16:creationId xmlns:a16="http://schemas.microsoft.com/office/drawing/2014/main" id="{E6CC28D7-3C21-4996-89A3-7C70D093A5B7}"/>
              </a:ext>
            </a:extLst>
          </p:cNvPr>
          <p:cNvSpPr>
            <a:spLocks noChangeArrowheads="1"/>
          </p:cNvSpPr>
          <p:nvPr/>
        </p:nvSpPr>
        <p:spPr bwMode="auto">
          <a:xfrm>
            <a:off x="9747250" y="3521075"/>
            <a:ext cx="73898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Phoenix</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42" name="Oval 126">
            <a:extLst>
              <a:ext uri="{FF2B5EF4-FFF2-40B4-BE49-F238E27FC236}">
                <a16:creationId xmlns:a16="http://schemas.microsoft.com/office/drawing/2014/main" id="{A6FA189B-D703-4E9E-86EB-E5EFCA3893E9}"/>
              </a:ext>
            </a:extLst>
          </p:cNvPr>
          <p:cNvSpPr>
            <a:spLocks noChangeArrowheads="1"/>
          </p:cNvSpPr>
          <p:nvPr/>
        </p:nvSpPr>
        <p:spPr bwMode="auto">
          <a:xfrm>
            <a:off x="4038600" y="225742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43" name="Rectangle 127">
            <a:extLst>
              <a:ext uri="{FF2B5EF4-FFF2-40B4-BE49-F238E27FC236}">
                <a16:creationId xmlns:a16="http://schemas.microsoft.com/office/drawing/2014/main" id="{767A81A2-7061-4623-A794-3AE6C785FA6C}"/>
              </a:ext>
            </a:extLst>
          </p:cNvPr>
          <p:cNvSpPr>
            <a:spLocks noChangeArrowheads="1"/>
          </p:cNvSpPr>
          <p:nvPr/>
        </p:nvSpPr>
        <p:spPr bwMode="auto">
          <a:xfrm>
            <a:off x="3346450" y="2222500"/>
            <a:ext cx="92333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Pittsburgh</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44" name="Oval 128">
            <a:extLst>
              <a:ext uri="{FF2B5EF4-FFF2-40B4-BE49-F238E27FC236}">
                <a16:creationId xmlns:a16="http://schemas.microsoft.com/office/drawing/2014/main" id="{75349FA4-DC81-4203-80BA-CCA5A8206D80}"/>
              </a:ext>
            </a:extLst>
          </p:cNvPr>
          <p:cNvSpPr>
            <a:spLocks noChangeArrowheads="1"/>
          </p:cNvSpPr>
          <p:nvPr/>
        </p:nvSpPr>
        <p:spPr bwMode="auto">
          <a:xfrm>
            <a:off x="3741738" y="3971925"/>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45" name="Rectangle 129">
            <a:extLst>
              <a:ext uri="{FF2B5EF4-FFF2-40B4-BE49-F238E27FC236}">
                <a16:creationId xmlns:a16="http://schemas.microsoft.com/office/drawing/2014/main" id="{54F6EB6C-6F1B-4710-95C1-33908CD32846}"/>
              </a:ext>
            </a:extLst>
          </p:cNvPr>
          <p:cNvSpPr>
            <a:spLocks noChangeArrowheads="1"/>
          </p:cNvSpPr>
          <p:nvPr/>
        </p:nvSpPr>
        <p:spPr bwMode="auto">
          <a:xfrm>
            <a:off x="3095625" y="3937000"/>
            <a:ext cx="90890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Cleveland</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46" name="Oval 130">
            <a:extLst>
              <a:ext uri="{FF2B5EF4-FFF2-40B4-BE49-F238E27FC236}">
                <a16:creationId xmlns:a16="http://schemas.microsoft.com/office/drawing/2014/main" id="{5D2041BF-68C1-4F4B-8780-75013DDA828A}"/>
              </a:ext>
            </a:extLst>
          </p:cNvPr>
          <p:cNvSpPr>
            <a:spLocks noChangeArrowheads="1"/>
          </p:cNvSpPr>
          <p:nvPr/>
        </p:nvSpPr>
        <p:spPr bwMode="auto">
          <a:xfrm>
            <a:off x="4775200" y="4154488"/>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47" name="Rectangle 131">
            <a:extLst>
              <a:ext uri="{FF2B5EF4-FFF2-40B4-BE49-F238E27FC236}">
                <a16:creationId xmlns:a16="http://schemas.microsoft.com/office/drawing/2014/main" id="{E4B1CA45-E0AA-42E6-BBE3-E57751204287}"/>
              </a:ext>
            </a:extLst>
          </p:cNvPr>
          <p:cNvSpPr>
            <a:spLocks noChangeArrowheads="1"/>
          </p:cNvSpPr>
          <p:nvPr/>
        </p:nvSpPr>
        <p:spPr bwMode="auto">
          <a:xfrm>
            <a:off x="4117975" y="4121150"/>
            <a:ext cx="89768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Cincinnati</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48" name="Oval 132">
            <a:extLst>
              <a:ext uri="{FF2B5EF4-FFF2-40B4-BE49-F238E27FC236}">
                <a16:creationId xmlns:a16="http://schemas.microsoft.com/office/drawing/2014/main" id="{A4FBF3DE-EFDA-424D-8BCC-BE90570D7C10}"/>
              </a:ext>
            </a:extLst>
          </p:cNvPr>
          <p:cNvSpPr>
            <a:spLocks noChangeArrowheads="1"/>
          </p:cNvSpPr>
          <p:nvPr/>
        </p:nvSpPr>
        <p:spPr bwMode="auto">
          <a:xfrm>
            <a:off x="4159250" y="2360613"/>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49" name="Rectangle 133">
            <a:extLst>
              <a:ext uri="{FF2B5EF4-FFF2-40B4-BE49-F238E27FC236}">
                <a16:creationId xmlns:a16="http://schemas.microsoft.com/office/drawing/2014/main" id="{C54BEA00-23D4-459C-8933-BB302ACDD690}"/>
              </a:ext>
            </a:extLst>
          </p:cNvPr>
          <p:cNvSpPr>
            <a:spLocks noChangeArrowheads="1"/>
          </p:cNvSpPr>
          <p:nvPr/>
        </p:nvSpPr>
        <p:spPr bwMode="auto">
          <a:xfrm>
            <a:off x="4267200" y="2503488"/>
            <a:ext cx="1115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Los Angeles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50" name="Oval 134">
            <a:extLst>
              <a:ext uri="{FF2B5EF4-FFF2-40B4-BE49-F238E27FC236}">
                <a16:creationId xmlns:a16="http://schemas.microsoft.com/office/drawing/2014/main" id="{3BC4DF35-FA47-4870-9549-AFE97BFD36BA}"/>
              </a:ext>
            </a:extLst>
          </p:cNvPr>
          <p:cNvSpPr>
            <a:spLocks noChangeArrowheads="1"/>
          </p:cNvSpPr>
          <p:nvPr/>
        </p:nvSpPr>
        <p:spPr bwMode="auto">
          <a:xfrm>
            <a:off x="5456238" y="2674938"/>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51" name="Rectangle 135">
            <a:extLst>
              <a:ext uri="{FF2B5EF4-FFF2-40B4-BE49-F238E27FC236}">
                <a16:creationId xmlns:a16="http://schemas.microsoft.com/office/drawing/2014/main" id="{D77FA14C-6A63-43E7-8B8C-95D68E3D95F6}"/>
              </a:ext>
            </a:extLst>
          </p:cNvPr>
          <p:cNvSpPr>
            <a:spLocks noChangeArrowheads="1"/>
          </p:cNvSpPr>
          <p:nvPr/>
        </p:nvSpPr>
        <p:spPr bwMode="auto">
          <a:xfrm>
            <a:off x="5559425" y="2817813"/>
            <a:ext cx="95539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San Diego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352" name="Line 136">
            <a:extLst>
              <a:ext uri="{FF2B5EF4-FFF2-40B4-BE49-F238E27FC236}">
                <a16:creationId xmlns:a16="http://schemas.microsoft.com/office/drawing/2014/main" id="{87AFFA25-1914-491E-8B8D-36AF12249F0D}"/>
              </a:ext>
            </a:extLst>
          </p:cNvPr>
          <p:cNvSpPr>
            <a:spLocks noChangeShapeType="1"/>
          </p:cNvSpPr>
          <p:nvPr/>
        </p:nvSpPr>
        <p:spPr bwMode="auto">
          <a:xfrm flipV="1">
            <a:off x="2238375" y="954088"/>
            <a:ext cx="0" cy="456723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3" name="Line 137">
            <a:extLst>
              <a:ext uri="{FF2B5EF4-FFF2-40B4-BE49-F238E27FC236}">
                <a16:creationId xmlns:a16="http://schemas.microsoft.com/office/drawing/2014/main" id="{93214441-8573-486E-8B04-EFA312175242}"/>
              </a:ext>
            </a:extLst>
          </p:cNvPr>
          <p:cNvSpPr>
            <a:spLocks noChangeShapeType="1"/>
          </p:cNvSpPr>
          <p:nvPr/>
        </p:nvSpPr>
        <p:spPr bwMode="auto">
          <a:xfrm flipH="1">
            <a:off x="2141538" y="5303838"/>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4" name="Rectangle 138">
            <a:extLst>
              <a:ext uri="{FF2B5EF4-FFF2-40B4-BE49-F238E27FC236}">
                <a16:creationId xmlns:a16="http://schemas.microsoft.com/office/drawing/2014/main" id="{DEAB865F-7B82-45B3-979E-480C0A0BCBF6}"/>
              </a:ext>
            </a:extLst>
          </p:cNvPr>
          <p:cNvSpPr>
            <a:spLocks noChangeArrowheads="1"/>
          </p:cNvSpPr>
          <p:nvPr/>
        </p:nvSpPr>
        <p:spPr bwMode="auto">
          <a:xfrm>
            <a:off x="1901825" y="5194300"/>
            <a:ext cx="24365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34</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55" name="Line 139">
            <a:extLst>
              <a:ext uri="{FF2B5EF4-FFF2-40B4-BE49-F238E27FC236}">
                <a16:creationId xmlns:a16="http://schemas.microsoft.com/office/drawing/2014/main" id="{B411B26E-4577-499A-BD7E-FBE065AE5FFE}"/>
              </a:ext>
            </a:extLst>
          </p:cNvPr>
          <p:cNvSpPr>
            <a:spLocks noChangeShapeType="1"/>
          </p:cNvSpPr>
          <p:nvPr/>
        </p:nvSpPr>
        <p:spPr bwMode="auto">
          <a:xfrm flipH="1">
            <a:off x="2141538" y="4103688"/>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6" name="Rectangle 140">
            <a:extLst>
              <a:ext uri="{FF2B5EF4-FFF2-40B4-BE49-F238E27FC236}">
                <a16:creationId xmlns:a16="http://schemas.microsoft.com/office/drawing/2014/main" id="{F52DD661-F800-480B-AAD8-B163173EFB7B}"/>
              </a:ext>
            </a:extLst>
          </p:cNvPr>
          <p:cNvSpPr>
            <a:spLocks noChangeArrowheads="1"/>
          </p:cNvSpPr>
          <p:nvPr/>
        </p:nvSpPr>
        <p:spPr bwMode="auto">
          <a:xfrm>
            <a:off x="1901825" y="3994150"/>
            <a:ext cx="24365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38</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57" name="Line 141">
            <a:extLst>
              <a:ext uri="{FF2B5EF4-FFF2-40B4-BE49-F238E27FC236}">
                <a16:creationId xmlns:a16="http://schemas.microsoft.com/office/drawing/2014/main" id="{8C4CDEDB-EA61-4936-A2ED-5BE1C21AE148}"/>
              </a:ext>
            </a:extLst>
          </p:cNvPr>
          <p:cNvSpPr>
            <a:spLocks noChangeShapeType="1"/>
          </p:cNvSpPr>
          <p:nvPr/>
        </p:nvSpPr>
        <p:spPr bwMode="auto">
          <a:xfrm flipH="1">
            <a:off x="2141538" y="2903538"/>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8" name="Rectangle 142">
            <a:extLst>
              <a:ext uri="{FF2B5EF4-FFF2-40B4-BE49-F238E27FC236}">
                <a16:creationId xmlns:a16="http://schemas.microsoft.com/office/drawing/2014/main" id="{201A0EF0-0612-4378-B3E2-2A444861E01E}"/>
              </a:ext>
            </a:extLst>
          </p:cNvPr>
          <p:cNvSpPr>
            <a:spLocks noChangeArrowheads="1"/>
          </p:cNvSpPr>
          <p:nvPr/>
        </p:nvSpPr>
        <p:spPr bwMode="auto">
          <a:xfrm>
            <a:off x="1901825" y="2794000"/>
            <a:ext cx="24365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42</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59" name="Line 143">
            <a:extLst>
              <a:ext uri="{FF2B5EF4-FFF2-40B4-BE49-F238E27FC236}">
                <a16:creationId xmlns:a16="http://schemas.microsoft.com/office/drawing/2014/main" id="{CAC78C56-275D-4484-805F-E3B6D48513D3}"/>
              </a:ext>
            </a:extLst>
          </p:cNvPr>
          <p:cNvSpPr>
            <a:spLocks noChangeShapeType="1"/>
          </p:cNvSpPr>
          <p:nvPr/>
        </p:nvSpPr>
        <p:spPr bwMode="auto">
          <a:xfrm flipH="1">
            <a:off x="2141538" y="1703388"/>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60" name="Rectangle 144">
            <a:extLst>
              <a:ext uri="{FF2B5EF4-FFF2-40B4-BE49-F238E27FC236}">
                <a16:creationId xmlns:a16="http://schemas.microsoft.com/office/drawing/2014/main" id="{F8F8718A-B58E-4B55-A754-A75F114015D6}"/>
              </a:ext>
            </a:extLst>
          </p:cNvPr>
          <p:cNvSpPr>
            <a:spLocks noChangeArrowheads="1"/>
          </p:cNvSpPr>
          <p:nvPr/>
        </p:nvSpPr>
        <p:spPr bwMode="auto">
          <a:xfrm>
            <a:off x="1901825" y="1593850"/>
            <a:ext cx="24365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46</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61" name="Rectangle 145">
            <a:extLst>
              <a:ext uri="{FF2B5EF4-FFF2-40B4-BE49-F238E27FC236}">
                <a16:creationId xmlns:a16="http://schemas.microsoft.com/office/drawing/2014/main" id="{19C07A36-95C4-4630-9AC6-4364D86E144B}"/>
              </a:ext>
            </a:extLst>
          </p:cNvPr>
          <p:cNvSpPr>
            <a:spLocks noChangeArrowheads="1"/>
          </p:cNvSpPr>
          <p:nvPr/>
        </p:nvSpPr>
        <p:spPr bwMode="auto">
          <a:xfrm rot="16200000">
            <a:off x="-1168488" y="3066176"/>
            <a:ext cx="56516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cs typeface="Arial" panose="020B0604020202020204" pitchFamily="34" charset="0"/>
              </a:rPr>
              <a:t>Children’s Mean </a:t>
            </a:r>
            <a:r>
              <a:rPr kumimoji="0" lang="en-US" altLang="en-US" sz="1600" b="0" i="0" u="none" strike="noStrike" cap="none" normalizeH="0" baseline="0" dirty="0" err="1">
                <a:ln>
                  <a:noFill/>
                </a:ln>
                <a:solidFill>
                  <a:srgbClr val="000000"/>
                </a:solidFill>
                <a:effectLst/>
                <a:cs typeface="Arial" panose="020B0604020202020204" pitchFamily="34" charset="0"/>
              </a:rPr>
              <a:t>Hhold</a:t>
            </a:r>
            <a:r>
              <a:rPr kumimoji="0" lang="en-US" altLang="en-US" sz="1600" b="0" i="0" u="none" strike="noStrike" cap="none" normalizeH="0" baseline="0" dirty="0">
                <a:ln>
                  <a:noFill/>
                </a:ln>
                <a:solidFill>
                  <a:srgbClr val="000000"/>
                </a:solidFill>
                <a:effectLst/>
                <a:cs typeface="Arial" panose="020B0604020202020204" pitchFamily="34" charset="0"/>
              </a:rPr>
              <a:t>. Inc. Rank Given Parents at 25th </a:t>
            </a:r>
            <a:r>
              <a:rPr kumimoji="0" lang="en-US" altLang="en-US" sz="1600" b="0" i="0" u="none" strike="noStrike" cap="none" normalizeH="0" baseline="0" dirty="0" err="1">
                <a:ln>
                  <a:noFill/>
                </a:ln>
                <a:solidFill>
                  <a:srgbClr val="000000"/>
                </a:solidFill>
                <a:effectLst/>
                <a:cs typeface="Arial" panose="020B0604020202020204" pitchFamily="34" charset="0"/>
              </a:rPr>
              <a:t>Pctile</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362" name="Line 146">
            <a:extLst>
              <a:ext uri="{FF2B5EF4-FFF2-40B4-BE49-F238E27FC236}">
                <a16:creationId xmlns:a16="http://schemas.microsoft.com/office/drawing/2014/main" id="{A3661162-7FCC-4263-85F7-EF72202D1DAD}"/>
              </a:ext>
            </a:extLst>
          </p:cNvPr>
          <p:cNvSpPr>
            <a:spLocks noChangeShapeType="1"/>
          </p:cNvSpPr>
          <p:nvPr/>
        </p:nvSpPr>
        <p:spPr bwMode="auto">
          <a:xfrm>
            <a:off x="2238375" y="5521325"/>
            <a:ext cx="8361363"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63" name="Line 147">
            <a:extLst>
              <a:ext uri="{FF2B5EF4-FFF2-40B4-BE49-F238E27FC236}">
                <a16:creationId xmlns:a16="http://schemas.microsoft.com/office/drawing/2014/main" id="{A98FD891-B025-4C4B-AF56-15FE454EE38D}"/>
              </a:ext>
            </a:extLst>
          </p:cNvPr>
          <p:cNvSpPr>
            <a:spLocks noChangeShapeType="1"/>
          </p:cNvSpPr>
          <p:nvPr/>
        </p:nvSpPr>
        <p:spPr bwMode="auto">
          <a:xfrm>
            <a:off x="3038475" y="5521325"/>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64" name="Rectangle 148">
            <a:extLst>
              <a:ext uri="{FF2B5EF4-FFF2-40B4-BE49-F238E27FC236}">
                <a16:creationId xmlns:a16="http://schemas.microsoft.com/office/drawing/2014/main" id="{62EB90A7-3515-449A-8E03-D60357EDF84F}"/>
              </a:ext>
            </a:extLst>
          </p:cNvPr>
          <p:cNvSpPr>
            <a:spLocks noChangeArrowheads="1"/>
          </p:cNvSpPr>
          <p:nvPr/>
        </p:nvSpPr>
        <p:spPr bwMode="auto">
          <a:xfrm>
            <a:off x="2913063" y="5657850"/>
            <a:ext cx="31579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65" name="Line 149">
            <a:extLst>
              <a:ext uri="{FF2B5EF4-FFF2-40B4-BE49-F238E27FC236}">
                <a16:creationId xmlns:a16="http://schemas.microsoft.com/office/drawing/2014/main" id="{50960638-5774-45A7-BC14-C061AD20A382}"/>
              </a:ext>
            </a:extLst>
          </p:cNvPr>
          <p:cNvSpPr>
            <a:spLocks noChangeShapeType="1"/>
          </p:cNvSpPr>
          <p:nvPr/>
        </p:nvSpPr>
        <p:spPr bwMode="auto">
          <a:xfrm>
            <a:off x="3963988" y="5521325"/>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66" name="Rectangle 150">
            <a:extLst>
              <a:ext uri="{FF2B5EF4-FFF2-40B4-BE49-F238E27FC236}">
                <a16:creationId xmlns:a16="http://schemas.microsoft.com/office/drawing/2014/main" id="{0DEBA8C0-392D-4123-A16E-1794A630B796}"/>
              </a:ext>
            </a:extLst>
          </p:cNvPr>
          <p:cNvSpPr>
            <a:spLocks noChangeArrowheads="1"/>
          </p:cNvSpPr>
          <p:nvPr/>
        </p:nvSpPr>
        <p:spPr bwMode="auto">
          <a:xfrm>
            <a:off x="3913188" y="5657850"/>
            <a:ext cx="12182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67" name="Line 151">
            <a:extLst>
              <a:ext uri="{FF2B5EF4-FFF2-40B4-BE49-F238E27FC236}">
                <a16:creationId xmlns:a16="http://schemas.microsoft.com/office/drawing/2014/main" id="{F9704F83-0D7D-430D-9F3B-2609F12A679B}"/>
              </a:ext>
            </a:extLst>
          </p:cNvPr>
          <p:cNvSpPr>
            <a:spLocks noChangeShapeType="1"/>
          </p:cNvSpPr>
          <p:nvPr/>
        </p:nvSpPr>
        <p:spPr bwMode="auto">
          <a:xfrm>
            <a:off x="4889500" y="5521325"/>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68" name="Rectangle 152">
            <a:extLst>
              <a:ext uri="{FF2B5EF4-FFF2-40B4-BE49-F238E27FC236}">
                <a16:creationId xmlns:a16="http://schemas.microsoft.com/office/drawing/2014/main" id="{E144F376-B3C1-46AA-8C96-DE0ED4708E4F}"/>
              </a:ext>
            </a:extLst>
          </p:cNvPr>
          <p:cNvSpPr>
            <a:spLocks noChangeArrowheads="1"/>
          </p:cNvSpPr>
          <p:nvPr/>
        </p:nvSpPr>
        <p:spPr bwMode="auto">
          <a:xfrm>
            <a:off x="4792663" y="5657850"/>
            <a:ext cx="24365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69" name="Line 153">
            <a:extLst>
              <a:ext uri="{FF2B5EF4-FFF2-40B4-BE49-F238E27FC236}">
                <a16:creationId xmlns:a16="http://schemas.microsoft.com/office/drawing/2014/main" id="{680CCC9B-FE7B-42FE-8A4D-B91C5885FFBA}"/>
              </a:ext>
            </a:extLst>
          </p:cNvPr>
          <p:cNvSpPr>
            <a:spLocks noChangeShapeType="1"/>
          </p:cNvSpPr>
          <p:nvPr/>
        </p:nvSpPr>
        <p:spPr bwMode="auto">
          <a:xfrm>
            <a:off x="5816600" y="5521325"/>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70" name="Rectangle 154">
            <a:extLst>
              <a:ext uri="{FF2B5EF4-FFF2-40B4-BE49-F238E27FC236}">
                <a16:creationId xmlns:a16="http://schemas.microsoft.com/office/drawing/2014/main" id="{62FAEA6D-9AFB-4131-AC9C-353381939F2C}"/>
              </a:ext>
            </a:extLst>
          </p:cNvPr>
          <p:cNvSpPr>
            <a:spLocks noChangeArrowheads="1"/>
          </p:cNvSpPr>
          <p:nvPr/>
        </p:nvSpPr>
        <p:spPr bwMode="auto">
          <a:xfrm>
            <a:off x="5718175" y="5657850"/>
            <a:ext cx="24365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20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71" name="Line 155">
            <a:extLst>
              <a:ext uri="{FF2B5EF4-FFF2-40B4-BE49-F238E27FC236}">
                <a16:creationId xmlns:a16="http://schemas.microsoft.com/office/drawing/2014/main" id="{680AA709-C6A5-41FF-B3E0-31D6BE326063}"/>
              </a:ext>
            </a:extLst>
          </p:cNvPr>
          <p:cNvSpPr>
            <a:spLocks noChangeShapeType="1"/>
          </p:cNvSpPr>
          <p:nvPr/>
        </p:nvSpPr>
        <p:spPr bwMode="auto">
          <a:xfrm>
            <a:off x="6742113" y="5521325"/>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72" name="Rectangle 156">
            <a:extLst>
              <a:ext uri="{FF2B5EF4-FFF2-40B4-BE49-F238E27FC236}">
                <a16:creationId xmlns:a16="http://schemas.microsoft.com/office/drawing/2014/main" id="{8AB56AF9-C4BF-43E0-A4C5-7FE12671BBBB}"/>
              </a:ext>
            </a:extLst>
          </p:cNvPr>
          <p:cNvSpPr>
            <a:spLocks noChangeArrowheads="1"/>
          </p:cNvSpPr>
          <p:nvPr/>
        </p:nvSpPr>
        <p:spPr bwMode="auto">
          <a:xfrm>
            <a:off x="6645275" y="5657850"/>
            <a:ext cx="24365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30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73" name="Line 157">
            <a:extLst>
              <a:ext uri="{FF2B5EF4-FFF2-40B4-BE49-F238E27FC236}">
                <a16:creationId xmlns:a16="http://schemas.microsoft.com/office/drawing/2014/main" id="{EC838763-0FB1-43C9-9672-68F492EF22BB}"/>
              </a:ext>
            </a:extLst>
          </p:cNvPr>
          <p:cNvSpPr>
            <a:spLocks noChangeShapeType="1"/>
          </p:cNvSpPr>
          <p:nvPr/>
        </p:nvSpPr>
        <p:spPr bwMode="auto">
          <a:xfrm>
            <a:off x="7667625" y="5521325"/>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74" name="Rectangle 158">
            <a:extLst>
              <a:ext uri="{FF2B5EF4-FFF2-40B4-BE49-F238E27FC236}">
                <a16:creationId xmlns:a16="http://schemas.microsoft.com/office/drawing/2014/main" id="{4A54DB63-5C44-49D7-B936-0012293AA996}"/>
              </a:ext>
            </a:extLst>
          </p:cNvPr>
          <p:cNvSpPr>
            <a:spLocks noChangeArrowheads="1"/>
          </p:cNvSpPr>
          <p:nvPr/>
        </p:nvSpPr>
        <p:spPr bwMode="auto">
          <a:xfrm>
            <a:off x="7570788" y="5657850"/>
            <a:ext cx="24365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40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75" name="Line 159">
            <a:extLst>
              <a:ext uri="{FF2B5EF4-FFF2-40B4-BE49-F238E27FC236}">
                <a16:creationId xmlns:a16="http://schemas.microsoft.com/office/drawing/2014/main" id="{98C5B06A-5455-4B08-BCAF-38406D36A975}"/>
              </a:ext>
            </a:extLst>
          </p:cNvPr>
          <p:cNvSpPr>
            <a:spLocks noChangeShapeType="1"/>
          </p:cNvSpPr>
          <p:nvPr/>
        </p:nvSpPr>
        <p:spPr bwMode="auto">
          <a:xfrm>
            <a:off x="8593138" y="5521325"/>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76" name="Rectangle 160">
            <a:extLst>
              <a:ext uri="{FF2B5EF4-FFF2-40B4-BE49-F238E27FC236}">
                <a16:creationId xmlns:a16="http://schemas.microsoft.com/office/drawing/2014/main" id="{430E5E48-C46D-437B-BE63-237E7E08FBDA}"/>
              </a:ext>
            </a:extLst>
          </p:cNvPr>
          <p:cNvSpPr>
            <a:spLocks noChangeArrowheads="1"/>
          </p:cNvSpPr>
          <p:nvPr/>
        </p:nvSpPr>
        <p:spPr bwMode="auto">
          <a:xfrm>
            <a:off x="8496300" y="5657850"/>
            <a:ext cx="24365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50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77" name="Line 161">
            <a:extLst>
              <a:ext uri="{FF2B5EF4-FFF2-40B4-BE49-F238E27FC236}">
                <a16:creationId xmlns:a16="http://schemas.microsoft.com/office/drawing/2014/main" id="{EA98E7A2-090C-4848-9F4B-345D39DCD144}"/>
              </a:ext>
            </a:extLst>
          </p:cNvPr>
          <p:cNvSpPr>
            <a:spLocks noChangeShapeType="1"/>
          </p:cNvSpPr>
          <p:nvPr/>
        </p:nvSpPr>
        <p:spPr bwMode="auto">
          <a:xfrm>
            <a:off x="9518650" y="5521325"/>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78" name="Rectangle 162">
            <a:extLst>
              <a:ext uri="{FF2B5EF4-FFF2-40B4-BE49-F238E27FC236}">
                <a16:creationId xmlns:a16="http://schemas.microsoft.com/office/drawing/2014/main" id="{DC40CBC7-BE61-4376-A6B9-0AE639D37230}"/>
              </a:ext>
            </a:extLst>
          </p:cNvPr>
          <p:cNvSpPr>
            <a:spLocks noChangeArrowheads="1"/>
          </p:cNvSpPr>
          <p:nvPr/>
        </p:nvSpPr>
        <p:spPr bwMode="auto">
          <a:xfrm>
            <a:off x="9421813" y="5657850"/>
            <a:ext cx="24365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60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79" name="Line 163">
            <a:extLst>
              <a:ext uri="{FF2B5EF4-FFF2-40B4-BE49-F238E27FC236}">
                <a16:creationId xmlns:a16="http://schemas.microsoft.com/office/drawing/2014/main" id="{CEB298DD-5C9F-4AAE-AFC4-CC020445A105}"/>
              </a:ext>
            </a:extLst>
          </p:cNvPr>
          <p:cNvSpPr>
            <a:spLocks noChangeShapeType="1"/>
          </p:cNvSpPr>
          <p:nvPr/>
        </p:nvSpPr>
        <p:spPr bwMode="auto">
          <a:xfrm>
            <a:off x="10450513" y="5521325"/>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latin typeface="Arial" panose="020B0604020202020204" pitchFamily="34" charset="0"/>
              <a:cs typeface="Arial" panose="020B0604020202020204" pitchFamily="34" charset="0"/>
            </a:endParaRPr>
          </a:p>
        </p:txBody>
      </p:sp>
      <p:sp>
        <p:nvSpPr>
          <p:cNvPr id="1380" name="Rectangle 164">
            <a:extLst>
              <a:ext uri="{FF2B5EF4-FFF2-40B4-BE49-F238E27FC236}">
                <a16:creationId xmlns:a16="http://schemas.microsoft.com/office/drawing/2014/main" id="{C16BC8B0-7D25-4FA0-87FF-B6B3A5C7A273}"/>
              </a:ext>
            </a:extLst>
          </p:cNvPr>
          <p:cNvSpPr>
            <a:spLocks noChangeArrowheads="1"/>
          </p:cNvSpPr>
          <p:nvPr/>
        </p:nvSpPr>
        <p:spPr bwMode="auto">
          <a:xfrm>
            <a:off x="10353675" y="5657850"/>
            <a:ext cx="24365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70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81" name="Rectangle 165">
            <a:extLst>
              <a:ext uri="{FF2B5EF4-FFF2-40B4-BE49-F238E27FC236}">
                <a16:creationId xmlns:a16="http://schemas.microsoft.com/office/drawing/2014/main" id="{3987DFB4-0DF4-4E09-95C5-065AD24D5209}"/>
              </a:ext>
            </a:extLst>
          </p:cNvPr>
          <p:cNvSpPr>
            <a:spLocks noChangeArrowheads="1"/>
          </p:cNvSpPr>
          <p:nvPr/>
        </p:nvSpPr>
        <p:spPr bwMode="auto">
          <a:xfrm>
            <a:off x="4902200" y="5908675"/>
            <a:ext cx="387606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Job Growth Rate from 1990 to 2010 (%)</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82" name="Rectangle 166">
            <a:extLst>
              <a:ext uri="{FF2B5EF4-FFF2-40B4-BE49-F238E27FC236}">
                <a16:creationId xmlns:a16="http://schemas.microsoft.com/office/drawing/2014/main" id="{D61CAF1C-A6B3-4BE0-9AAE-21DF8E458CFF}"/>
              </a:ext>
            </a:extLst>
          </p:cNvPr>
          <p:cNvSpPr>
            <a:spLocks noChangeArrowheads="1"/>
          </p:cNvSpPr>
          <p:nvPr/>
        </p:nvSpPr>
        <p:spPr bwMode="auto">
          <a:xfrm>
            <a:off x="6399213" y="6097588"/>
            <a:ext cx="52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latin typeface="Calibri" panose="020F0502020204030204" pitchFamily="34" charset="0"/>
              </a:rPr>
              <a:t> </a:t>
            </a:r>
            <a:endParaRPr kumimoji="0" lang="en-US" altLang="en-US" b="0" i="0" u="none" strike="noStrike" cap="none" normalizeH="0" baseline="0">
              <a:ln>
                <a:noFill/>
              </a:ln>
              <a:solidFill>
                <a:schemeClr val="tx1"/>
              </a:solidFill>
              <a:effectLst/>
              <a:latin typeface="Arial" panose="020B0604020202020204" pitchFamily="34" charset="0"/>
            </a:endParaRPr>
          </a:p>
        </p:txBody>
      </p:sp>
      <p:sp>
        <p:nvSpPr>
          <p:cNvPr id="1383" name="Rectangle 167">
            <a:extLst>
              <a:ext uri="{FF2B5EF4-FFF2-40B4-BE49-F238E27FC236}">
                <a16:creationId xmlns:a16="http://schemas.microsoft.com/office/drawing/2014/main" id="{8F446B2E-57D7-4C25-826F-4670F5773C96}"/>
              </a:ext>
            </a:extLst>
          </p:cNvPr>
          <p:cNvSpPr>
            <a:spLocks noChangeArrowheads="1"/>
          </p:cNvSpPr>
          <p:nvPr/>
        </p:nvSpPr>
        <p:spPr bwMode="auto">
          <a:xfrm>
            <a:off x="2278063" y="6378575"/>
            <a:ext cx="345767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Correlation (across all MSAs): -0.07</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84" name="Rectangle 168">
            <a:extLst>
              <a:ext uri="{FF2B5EF4-FFF2-40B4-BE49-F238E27FC236}">
                <a16:creationId xmlns:a16="http://schemas.microsoft.com/office/drawing/2014/main" id="{8C4D6BC1-34E4-4508-A766-67B4E816D212}"/>
              </a:ext>
            </a:extLst>
          </p:cNvPr>
          <p:cNvSpPr>
            <a:spLocks noChangeArrowheads="1"/>
          </p:cNvSpPr>
          <p:nvPr/>
        </p:nvSpPr>
        <p:spPr bwMode="auto">
          <a:xfrm>
            <a:off x="6342063" y="101600"/>
            <a:ext cx="52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1E2D53"/>
                </a:solidFill>
                <a:effectLst/>
                <a:latin typeface="Calibri" panose="020F0502020204030204" pitchFamily="34" charset="0"/>
              </a:rPr>
              <a:t> </a:t>
            </a:r>
            <a:endParaRPr kumimoji="0" lang="en-US" altLang="en-US" b="0" i="0" u="none" strike="noStrike" cap="none" normalizeH="0" baseline="0">
              <a:ln>
                <a:noFill/>
              </a:ln>
              <a:solidFill>
                <a:schemeClr val="tx1"/>
              </a:solidFill>
              <a:effectLst/>
              <a:latin typeface="Arial" panose="020B0604020202020204" pitchFamily="34" charset="0"/>
            </a:endParaRPr>
          </a:p>
        </p:txBody>
      </p:sp>
      <p:sp>
        <p:nvSpPr>
          <p:cNvPr id="246" name="Rectangle 134"/>
          <p:cNvSpPr>
            <a:spLocks noChangeArrowheads="1"/>
          </p:cNvSpPr>
          <p:nvPr/>
        </p:nvSpPr>
        <p:spPr bwMode="auto">
          <a:xfrm>
            <a:off x="258640" y="130094"/>
            <a:ext cx="120396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913992"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Upward Mobility vs. Job Growth in the 30 Largest MSAs</a:t>
            </a:r>
          </a:p>
        </p:txBody>
      </p:sp>
    </p:spTree>
    <p:extLst>
      <p:ext uri="{BB962C8B-B14F-4D97-AF65-F5344CB8AC3E}">
        <p14:creationId xmlns:p14="http://schemas.microsoft.com/office/powerpoint/2010/main" val="249995558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8" name="Group 168">
            <a:extLst>
              <a:ext uri="{FF2B5EF4-FFF2-40B4-BE49-F238E27FC236}">
                <a16:creationId xmlns:a16="http://schemas.microsoft.com/office/drawing/2014/main" id="{27079B67-4679-4967-BA68-318A3286F79D}"/>
              </a:ext>
            </a:extLst>
          </p:cNvPr>
          <p:cNvGrpSpPr>
            <a:grpSpLocks noChangeAspect="1"/>
          </p:cNvGrpSpPr>
          <p:nvPr/>
        </p:nvGrpSpPr>
        <p:grpSpPr bwMode="auto">
          <a:xfrm>
            <a:off x="1374775" y="-6350"/>
            <a:ext cx="9442450" cy="6870700"/>
            <a:chOff x="866" y="-4"/>
            <a:chExt cx="5948" cy="4328"/>
          </a:xfrm>
        </p:grpSpPr>
        <p:sp>
          <p:nvSpPr>
            <p:cNvPr id="1039" name="AutoShape 167">
              <a:extLst>
                <a:ext uri="{FF2B5EF4-FFF2-40B4-BE49-F238E27FC236}">
                  <a16:creationId xmlns:a16="http://schemas.microsoft.com/office/drawing/2014/main" id="{3C4398CE-D459-4308-9701-EFB7FF2C121E}"/>
                </a:ext>
              </a:extLst>
            </p:cNvPr>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0" name="Rectangle 169">
              <a:extLst>
                <a:ext uri="{FF2B5EF4-FFF2-40B4-BE49-F238E27FC236}">
                  <a16:creationId xmlns:a16="http://schemas.microsoft.com/office/drawing/2014/main" id="{9F1EEF4E-09F3-4186-9272-D47534725918}"/>
                </a:ext>
              </a:extLst>
            </p:cNvPr>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1" name="Rectangle 170">
              <a:extLst>
                <a:ext uri="{FF2B5EF4-FFF2-40B4-BE49-F238E27FC236}">
                  <a16:creationId xmlns:a16="http://schemas.microsoft.com/office/drawing/2014/main" id="{DC3DA534-ABD0-452D-AECB-E7F13B8C38D0}"/>
                </a:ext>
              </a:extLst>
            </p:cNvPr>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2" name="Rectangle 171">
              <a:extLst>
                <a:ext uri="{FF2B5EF4-FFF2-40B4-BE49-F238E27FC236}">
                  <a16:creationId xmlns:a16="http://schemas.microsoft.com/office/drawing/2014/main" id="{D86CDD68-804D-418E-BC47-57CDED2465C0}"/>
                </a:ext>
              </a:extLst>
            </p:cNvPr>
            <p:cNvSpPr>
              <a:spLocks noChangeArrowheads="1"/>
            </p:cNvSpPr>
            <p:nvPr/>
          </p:nvSpPr>
          <p:spPr bwMode="auto">
            <a:xfrm>
              <a:off x="1435" y="601"/>
              <a:ext cx="5242" cy="3107"/>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3" name="Line 172">
              <a:extLst>
                <a:ext uri="{FF2B5EF4-FFF2-40B4-BE49-F238E27FC236}">
                  <a16:creationId xmlns:a16="http://schemas.microsoft.com/office/drawing/2014/main" id="{DA96D7D9-DF4E-4439-BD5B-C5B3BFD8781F}"/>
                </a:ext>
              </a:extLst>
            </p:cNvPr>
            <p:cNvSpPr>
              <a:spLocks noChangeShapeType="1"/>
            </p:cNvSpPr>
            <p:nvPr/>
          </p:nvSpPr>
          <p:spPr bwMode="auto">
            <a:xfrm>
              <a:off x="1435" y="3611"/>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4" name="Line 173">
              <a:extLst>
                <a:ext uri="{FF2B5EF4-FFF2-40B4-BE49-F238E27FC236}">
                  <a16:creationId xmlns:a16="http://schemas.microsoft.com/office/drawing/2014/main" id="{A6E8FED2-7A01-4D90-948F-BAF31831CE58}"/>
                </a:ext>
              </a:extLst>
            </p:cNvPr>
            <p:cNvSpPr>
              <a:spLocks noChangeShapeType="1"/>
            </p:cNvSpPr>
            <p:nvPr/>
          </p:nvSpPr>
          <p:spPr bwMode="auto">
            <a:xfrm>
              <a:off x="1435" y="2884"/>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5" name="Line 174">
              <a:extLst>
                <a:ext uri="{FF2B5EF4-FFF2-40B4-BE49-F238E27FC236}">
                  <a16:creationId xmlns:a16="http://schemas.microsoft.com/office/drawing/2014/main" id="{04074BF0-E211-4730-BDB1-8E92998CDAEE}"/>
                </a:ext>
              </a:extLst>
            </p:cNvPr>
            <p:cNvSpPr>
              <a:spLocks noChangeShapeType="1"/>
            </p:cNvSpPr>
            <p:nvPr/>
          </p:nvSpPr>
          <p:spPr bwMode="auto">
            <a:xfrm>
              <a:off x="1435" y="2153"/>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6" name="Line 175">
              <a:extLst>
                <a:ext uri="{FF2B5EF4-FFF2-40B4-BE49-F238E27FC236}">
                  <a16:creationId xmlns:a16="http://schemas.microsoft.com/office/drawing/2014/main" id="{B22AF624-0FAE-4281-A1BD-5D0935775D2E}"/>
                </a:ext>
              </a:extLst>
            </p:cNvPr>
            <p:cNvSpPr>
              <a:spLocks noChangeShapeType="1"/>
            </p:cNvSpPr>
            <p:nvPr/>
          </p:nvSpPr>
          <p:spPr bwMode="auto">
            <a:xfrm>
              <a:off x="1435" y="1426"/>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7" name="Line 176">
              <a:extLst>
                <a:ext uri="{FF2B5EF4-FFF2-40B4-BE49-F238E27FC236}">
                  <a16:creationId xmlns:a16="http://schemas.microsoft.com/office/drawing/2014/main" id="{20D9E67F-7DC0-4B88-A4A7-79D452D1A3D3}"/>
                </a:ext>
              </a:extLst>
            </p:cNvPr>
            <p:cNvSpPr>
              <a:spLocks noChangeShapeType="1"/>
            </p:cNvSpPr>
            <p:nvPr/>
          </p:nvSpPr>
          <p:spPr bwMode="auto">
            <a:xfrm>
              <a:off x="1435" y="695"/>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8" name="Line 177">
              <a:extLst>
                <a:ext uri="{FF2B5EF4-FFF2-40B4-BE49-F238E27FC236}">
                  <a16:creationId xmlns:a16="http://schemas.microsoft.com/office/drawing/2014/main" id="{2E8EC275-F6A3-4C49-83DE-799544B0FFE4}"/>
                </a:ext>
              </a:extLst>
            </p:cNvPr>
            <p:cNvSpPr>
              <a:spLocks noChangeShapeType="1"/>
            </p:cNvSpPr>
            <p:nvPr/>
          </p:nvSpPr>
          <p:spPr bwMode="auto">
            <a:xfrm flipV="1">
              <a:off x="5489" y="3622"/>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9" name="Line 178">
              <a:extLst>
                <a:ext uri="{FF2B5EF4-FFF2-40B4-BE49-F238E27FC236}">
                  <a16:creationId xmlns:a16="http://schemas.microsoft.com/office/drawing/2014/main" id="{B85EA11B-6EF6-49BF-8C44-46A8619A9607}"/>
                </a:ext>
              </a:extLst>
            </p:cNvPr>
            <p:cNvSpPr>
              <a:spLocks noChangeShapeType="1"/>
            </p:cNvSpPr>
            <p:nvPr/>
          </p:nvSpPr>
          <p:spPr bwMode="auto">
            <a:xfrm flipV="1">
              <a:off x="5489" y="3492"/>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0" name="Line 179">
              <a:extLst>
                <a:ext uri="{FF2B5EF4-FFF2-40B4-BE49-F238E27FC236}">
                  <a16:creationId xmlns:a16="http://schemas.microsoft.com/office/drawing/2014/main" id="{44CFE5C0-20D7-4689-87EC-8D85CF051E5C}"/>
                </a:ext>
              </a:extLst>
            </p:cNvPr>
            <p:cNvSpPr>
              <a:spLocks noChangeShapeType="1"/>
            </p:cNvSpPr>
            <p:nvPr/>
          </p:nvSpPr>
          <p:spPr bwMode="auto">
            <a:xfrm flipV="1">
              <a:off x="5489" y="3362"/>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1" name="Line 180">
              <a:extLst>
                <a:ext uri="{FF2B5EF4-FFF2-40B4-BE49-F238E27FC236}">
                  <a16:creationId xmlns:a16="http://schemas.microsoft.com/office/drawing/2014/main" id="{9B0C767D-A076-44CD-96A7-FA97CE65477D}"/>
                </a:ext>
              </a:extLst>
            </p:cNvPr>
            <p:cNvSpPr>
              <a:spLocks noChangeShapeType="1"/>
            </p:cNvSpPr>
            <p:nvPr/>
          </p:nvSpPr>
          <p:spPr bwMode="auto">
            <a:xfrm flipV="1">
              <a:off x="5489" y="3233"/>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2" name="Line 181">
              <a:extLst>
                <a:ext uri="{FF2B5EF4-FFF2-40B4-BE49-F238E27FC236}">
                  <a16:creationId xmlns:a16="http://schemas.microsoft.com/office/drawing/2014/main" id="{75FD9D45-6AEB-41CA-8530-E4BC0BCA294A}"/>
                </a:ext>
              </a:extLst>
            </p:cNvPr>
            <p:cNvSpPr>
              <a:spLocks noChangeShapeType="1"/>
            </p:cNvSpPr>
            <p:nvPr/>
          </p:nvSpPr>
          <p:spPr bwMode="auto">
            <a:xfrm flipV="1">
              <a:off x="5489" y="3103"/>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3" name="Line 182">
              <a:extLst>
                <a:ext uri="{FF2B5EF4-FFF2-40B4-BE49-F238E27FC236}">
                  <a16:creationId xmlns:a16="http://schemas.microsoft.com/office/drawing/2014/main" id="{7FAED5CD-1A73-41E0-B8A6-2D66E0E477BA}"/>
                </a:ext>
              </a:extLst>
            </p:cNvPr>
            <p:cNvSpPr>
              <a:spLocks noChangeShapeType="1"/>
            </p:cNvSpPr>
            <p:nvPr/>
          </p:nvSpPr>
          <p:spPr bwMode="auto">
            <a:xfrm flipV="1">
              <a:off x="5489" y="297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4" name="Line 183">
              <a:extLst>
                <a:ext uri="{FF2B5EF4-FFF2-40B4-BE49-F238E27FC236}">
                  <a16:creationId xmlns:a16="http://schemas.microsoft.com/office/drawing/2014/main" id="{F6B9EF29-8DFB-4E36-8761-34A02EE24D91}"/>
                </a:ext>
              </a:extLst>
            </p:cNvPr>
            <p:cNvSpPr>
              <a:spLocks noChangeShapeType="1"/>
            </p:cNvSpPr>
            <p:nvPr/>
          </p:nvSpPr>
          <p:spPr bwMode="auto">
            <a:xfrm flipV="1">
              <a:off x="5489" y="284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5" name="Line 184">
              <a:extLst>
                <a:ext uri="{FF2B5EF4-FFF2-40B4-BE49-F238E27FC236}">
                  <a16:creationId xmlns:a16="http://schemas.microsoft.com/office/drawing/2014/main" id="{5C7C67BD-FFFD-4F7D-8B5F-0E0DC763ADE1}"/>
                </a:ext>
              </a:extLst>
            </p:cNvPr>
            <p:cNvSpPr>
              <a:spLocks noChangeShapeType="1"/>
            </p:cNvSpPr>
            <p:nvPr/>
          </p:nvSpPr>
          <p:spPr bwMode="auto">
            <a:xfrm flipV="1">
              <a:off x="5489" y="2714"/>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6" name="Line 185">
              <a:extLst>
                <a:ext uri="{FF2B5EF4-FFF2-40B4-BE49-F238E27FC236}">
                  <a16:creationId xmlns:a16="http://schemas.microsoft.com/office/drawing/2014/main" id="{21C4617C-3B3A-495D-AB68-616A507FC872}"/>
                </a:ext>
              </a:extLst>
            </p:cNvPr>
            <p:cNvSpPr>
              <a:spLocks noChangeShapeType="1"/>
            </p:cNvSpPr>
            <p:nvPr/>
          </p:nvSpPr>
          <p:spPr bwMode="auto">
            <a:xfrm flipV="1">
              <a:off x="5489" y="2585"/>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7" name="Line 186">
              <a:extLst>
                <a:ext uri="{FF2B5EF4-FFF2-40B4-BE49-F238E27FC236}">
                  <a16:creationId xmlns:a16="http://schemas.microsoft.com/office/drawing/2014/main" id="{962B9224-8AC2-4BA5-B43C-B2B87210C24F}"/>
                </a:ext>
              </a:extLst>
            </p:cNvPr>
            <p:cNvSpPr>
              <a:spLocks noChangeShapeType="1"/>
            </p:cNvSpPr>
            <p:nvPr/>
          </p:nvSpPr>
          <p:spPr bwMode="auto">
            <a:xfrm flipV="1">
              <a:off x="5489" y="2455"/>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8" name="Line 187">
              <a:extLst>
                <a:ext uri="{FF2B5EF4-FFF2-40B4-BE49-F238E27FC236}">
                  <a16:creationId xmlns:a16="http://schemas.microsoft.com/office/drawing/2014/main" id="{337EFA52-93BD-4D9A-BC6B-1C88F584864A}"/>
                </a:ext>
              </a:extLst>
            </p:cNvPr>
            <p:cNvSpPr>
              <a:spLocks noChangeShapeType="1"/>
            </p:cNvSpPr>
            <p:nvPr/>
          </p:nvSpPr>
          <p:spPr bwMode="auto">
            <a:xfrm flipV="1">
              <a:off x="5489" y="2326"/>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9" name="Line 188">
              <a:extLst>
                <a:ext uri="{FF2B5EF4-FFF2-40B4-BE49-F238E27FC236}">
                  <a16:creationId xmlns:a16="http://schemas.microsoft.com/office/drawing/2014/main" id="{AD1D47ED-7ED7-4EA0-8224-B8A68B5D61B5}"/>
                </a:ext>
              </a:extLst>
            </p:cNvPr>
            <p:cNvSpPr>
              <a:spLocks noChangeShapeType="1"/>
            </p:cNvSpPr>
            <p:nvPr/>
          </p:nvSpPr>
          <p:spPr bwMode="auto">
            <a:xfrm flipV="1">
              <a:off x="5489" y="2196"/>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0" name="Line 189">
              <a:extLst>
                <a:ext uri="{FF2B5EF4-FFF2-40B4-BE49-F238E27FC236}">
                  <a16:creationId xmlns:a16="http://schemas.microsoft.com/office/drawing/2014/main" id="{92418E6A-47D3-4CF7-AAEE-779F827D4F5C}"/>
                </a:ext>
              </a:extLst>
            </p:cNvPr>
            <p:cNvSpPr>
              <a:spLocks noChangeShapeType="1"/>
            </p:cNvSpPr>
            <p:nvPr/>
          </p:nvSpPr>
          <p:spPr bwMode="auto">
            <a:xfrm flipV="1">
              <a:off x="5489" y="2066"/>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1" name="Line 190">
              <a:extLst>
                <a:ext uri="{FF2B5EF4-FFF2-40B4-BE49-F238E27FC236}">
                  <a16:creationId xmlns:a16="http://schemas.microsoft.com/office/drawing/2014/main" id="{9093FD89-BEBE-4013-8684-E0F9C44173E6}"/>
                </a:ext>
              </a:extLst>
            </p:cNvPr>
            <p:cNvSpPr>
              <a:spLocks noChangeShapeType="1"/>
            </p:cNvSpPr>
            <p:nvPr/>
          </p:nvSpPr>
          <p:spPr bwMode="auto">
            <a:xfrm flipV="1">
              <a:off x="5489" y="1937"/>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2" name="Line 191">
              <a:extLst>
                <a:ext uri="{FF2B5EF4-FFF2-40B4-BE49-F238E27FC236}">
                  <a16:creationId xmlns:a16="http://schemas.microsoft.com/office/drawing/2014/main" id="{3BDB8A4B-6230-415E-8558-09E77FDA541F}"/>
                </a:ext>
              </a:extLst>
            </p:cNvPr>
            <p:cNvSpPr>
              <a:spLocks noChangeShapeType="1"/>
            </p:cNvSpPr>
            <p:nvPr/>
          </p:nvSpPr>
          <p:spPr bwMode="auto">
            <a:xfrm flipV="1">
              <a:off x="5489" y="1807"/>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3" name="Line 192">
              <a:extLst>
                <a:ext uri="{FF2B5EF4-FFF2-40B4-BE49-F238E27FC236}">
                  <a16:creationId xmlns:a16="http://schemas.microsoft.com/office/drawing/2014/main" id="{95662026-2918-4D80-BF79-E444B07C0851}"/>
                </a:ext>
              </a:extLst>
            </p:cNvPr>
            <p:cNvSpPr>
              <a:spLocks noChangeShapeType="1"/>
            </p:cNvSpPr>
            <p:nvPr/>
          </p:nvSpPr>
          <p:spPr bwMode="auto">
            <a:xfrm flipV="1">
              <a:off x="5489" y="1678"/>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4" name="Line 193">
              <a:extLst>
                <a:ext uri="{FF2B5EF4-FFF2-40B4-BE49-F238E27FC236}">
                  <a16:creationId xmlns:a16="http://schemas.microsoft.com/office/drawing/2014/main" id="{DCEB2886-405C-49EC-9E22-09F497C6FC0C}"/>
                </a:ext>
              </a:extLst>
            </p:cNvPr>
            <p:cNvSpPr>
              <a:spLocks noChangeShapeType="1"/>
            </p:cNvSpPr>
            <p:nvPr/>
          </p:nvSpPr>
          <p:spPr bwMode="auto">
            <a:xfrm flipV="1">
              <a:off x="5489" y="1548"/>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5" name="Line 194">
              <a:extLst>
                <a:ext uri="{FF2B5EF4-FFF2-40B4-BE49-F238E27FC236}">
                  <a16:creationId xmlns:a16="http://schemas.microsoft.com/office/drawing/2014/main" id="{6992E3A2-CC75-4959-8D43-96B53DA27620}"/>
                </a:ext>
              </a:extLst>
            </p:cNvPr>
            <p:cNvSpPr>
              <a:spLocks noChangeShapeType="1"/>
            </p:cNvSpPr>
            <p:nvPr/>
          </p:nvSpPr>
          <p:spPr bwMode="auto">
            <a:xfrm flipV="1">
              <a:off x="5489" y="1418"/>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6" name="Line 195">
              <a:extLst>
                <a:ext uri="{FF2B5EF4-FFF2-40B4-BE49-F238E27FC236}">
                  <a16:creationId xmlns:a16="http://schemas.microsoft.com/office/drawing/2014/main" id="{5E642B95-2D1E-4D8B-BAA5-B51BC3508D3A}"/>
                </a:ext>
              </a:extLst>
            </p:cNvPr>
            <p:cNvSpPr>
              <a:spLocks noChangeShapeType="1"/>
            </p:cNvSpPr>
            <p:nvPr/>
          </p:nvSpPr>
          <p:spPr bwMode="auto">
            <a:xfrm flipV="1">
              <a:off x="5489" y="1289"/>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7" name="Line 196">
              <a:extLst>
                <a:ext uri="{FF2B5EF4-FFF2-40B4-BE49-F238E27FC236}">
                  <a16:creationId xmlns:a16="http://schemas.microsoft.com/office/drawing/2014/main" id="{11CBD0E4-5F0F-4DF8-8C60-89F8BFB3CB4C}"/>
                </a:ext>
              </a:extLst>
            </p:cNvPr>
            <p:cNvSpPr>
              <a:spLocks noChangeShapeType="1"/>
            </p:cNvSpPr>
            <p:nvPr/>
          </p:nvSpPr>
          <p:spPr bwMode="auto">
            <a:xfrm flipV="1">
              <a:off x="5489" y="1159"/>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8" name="Line 197">
              <a:extLst>
                <a:ext uri="{FF2B5EF4-FFF2-40B4-BE49-F238E27FC236}">
                  <a16:creationId xmlns:a16="http://schemas.microsoft.com/office/drawing/2014/main" id="{44614C52-52F8-410F-AF6E-6796576ACF25}"/>
                </a:ext>
              </a:extLst>
            </p:cNvPr>
            <p:cNvSpPr>
              <a:spLocks noChangeShapeType="1"/>
            </p:cNvSpPr>
            <p:nvPr/>
          </p:nvSpPr>
          <p:spPr bwMode="auto">
            <a:xfrm flipV="1">
              <a:off x="5489" y="1033"/>
              <a:ext cx="0" cy="8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9" name="Line 198">
              <a:extLst>
                <a:ext uri="{FF2B5EF4-FFF2-40B4-BE49-F238E27FC236}">
                  <a16:creationId xmlns:a16="http://schemas.microsoft.com/office/drawing/2014/main" id="{4F33A561-F933-4936-B0F9-61F55990A6E5}"/>
                </a:ext>
              </a:extLst>
            </p:cNvPr>
            <p:cNvSpPr>
              <a:spLocks noChangeShapeType="1"/>
            </p:cNvSpPr>
            <p:nvPr/>
          </p:nvSpPr>
          <p:spPr bwMode="auto">
            <a:xfrm flipV="1">
              <a:off x="5489" y="90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0" name="Line 199">
              <a:extLst>
                <a:ext uri="{FF2B5EF4-FFF2-40B4-BE49-F238E27FC236}">
                  <a16:creationId xmlns:a16="http://schemas.microsoft.com/office/drawing/2014/main" id="{B4098849-3076-4A77-A102-2A4C527A04CC}"/>
                </a:ext>
              </a:extLst>
            </p:cNvPr>
            <p:cNvSpPr>
              <a:spLocks noChangeShapeType="1"/>
            </p:cNvSpPr>
            <p:nvPr/>
          </p:nvSpPr>
          <p:spPr bwMode="auto">
            <a:xfrm flipV="1">
              <a:off x="5489" y="77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1" name="Line 200">
              <a:extLst>
                <a:ext uri="{FF2B5EF4-FFF2-40B4-BE49-F238E27FC236}">
                  <a16:creationId xmlns:a16="http://schemas.microsoft.com/office/drawing/2014/main" id="{AED41C23-743D-42E7-8C83-153A366152F6}"/>
                </a:ext>
              </a:extLst>
            </p:cNvPr>
            <p:cNvSpPr>
              <a:spLocks noChangeShapeType="1"/>
            </p:cNvSpPr>
            <p:nvPr/>
          </p:nvSpPr>
          <p:spPr bwMode="auto">
            <a:xfrm flipV="1">
              <a:off x="5489" y="644"/>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2" name="Line 201">
              <a:extLst>
                <a:ext uri="{FF2B5EF4-FFF2-40B4-BE49-F238E27FC236}">
                  <a16:creationId xmlns:a16="http://schemas.microsoft.com/office/drawing/2014/main" id="{744E75CA-7CC6-45E5-B5B3-7F8213C5A3FC}"/>
                </a:ext>
              </a:extLst>
            </p:cNvPr>
            <p:cNvSpPr>
              <a:spLocks noChangeShapeType="1"/>
            </p:cNvSpPr>
            <p:nvPr/>
          </p:nvSpPr>
          <p:spPr bwMode="auto">
            <a:xfrm>
              <a:off x="1435"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3" name="Line 202">
              <a:extLst>
                <a:ext uri="{FF2B5EF4-FFF2-40B4-BE49-F238E27FC236}">
                  <a16:creationId xmlns:a16="http://schemas.microsoft.com/office/drawing/2014/main" id="{73AAAA9F-05E5-46DC-A316-090F08383187}"/>
                </a:ext>
              </a:extLst>
            </p:cNvPr>
            <p:cNvSpPr>
              <a:spLocks noChangeShapeType="1"/>
            </p:cNvSpPr>
            <p:nvPr/>
          </p:nvSpPr>
          <p:spPr bwMode="auto">
            <a:xfrm>
              <a:off x="1565"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4" name="Line 203">
              <a:extLst>
                <a:ext uri="{FF2B5EF4-FFF2-40B4-BE49-F238E27FC236}">
                  <a16:creationId xmlns:a16="http://schemas.microsoft.com/office/drawing/2014/main" id="{CDEED440-C9E8-48DA-B316-799335147541}"/>
                </a:ext>
              </a:extLst>
            </p:cNvPr>
            <p:cNvSpPr>
              <a:spLocks noChangeShapeType="1"/>
            </p:cNvSpPr>
            <p:nvPr/>
          </p:nvSpPr>
          <p:spPr bwMode="auto">
            <a:xfrm>
              <a:off x="1694"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5" name="Line 204">
              <a:extLst>
                <a:ext uri="{FF2B5EF4-FFF2-40B4-BE49-F238E27FC236}">
                  <a16:creationId xmlns:a16="http://schemas.microsoft.com/office/drawing/2014/main" id="{357B6D97-EADB-400C-AB75-E72EB546CCB4}"/>
                </a:ext>
              </a:extLst>
            </p:cNvPr>
            <p:cNvSpPr>
              <a:spLocks noChangeShapeType="1"/>
            </p:cNvSpPr>
            <p:nvPr/>
          </p:nvSpPr>
          <p:spPr bwMode="auto">
            <a:xfrm>
              <a:off x="1824"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6" name="Line 205">
              <a:extLst>
                <a:ext uri="{FF2B5EF4-FFF2-40B4-BE49-F238E27FC236}">
                  <a16:creationId xmlns:a16="http://schemas.microsoft.com/office/drawing/2014/main" id="{8F726635-72CF-42BE-855B-7E0E7F670EB2}"/>
                </a:ext>
              </a:extLst>
            </p:cNvPr>
            <p:cNvSpPr>
              <a:spLocks noChangeShapeType="1"/>
            </p:cNvSpPr>
            <p:nvPr/>
          </p:nvSpPr>
          <p:spPr bwMode="auto">
            <a:xfrm>
              <a:off x="1954"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7" name="Line 206">
              <a:extLst>
                <a:ext uri="{FF2B5EF4-FFF2-40B4-BE49-F238E27FC236}">
                  <a16:creationId xmlns:a16="http://schemas.microsoft.com/office/drawing/2014/main" id="{B210419B-93C8-4E27-A344-F91CF24DA8C2}"/>
                </a:ext>
              </a:extLst>
            </p:cNvPr>
            <p:cNvSpPr>
              <a:spLocks noChangeShapeType="1"/>
            </p:cNvSpPr>
            <p:nvPr/>
          </p:nvSpPr>
          <p:spPr bwMode="auto">
            <a:xfrm>
              <a:off x="2083"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8" name="Line 207">
              <a:extLst>
                <a:ext uri="{FF2B5EF4-FFF2-40B4-BE49-F238E27FC236}">
                  <a16:creationId xmlns:a16="http://schemas.microsoft.com/office/drawing/2014/main" id="{649F6EE0-62A3-41BE-BFCA-EAC18C23DC14}"/>
                </a:ext>
              </a:extLst>
            </p:cNvPr>
            <p:cNvSpPr>
              <a:spLocks noChangeShapeType="1"/>
            </p:cNvSpPr>
            <p:nvPr/>
          </p:nvSpPr>
          <p:spPr bwMode="auto">
            <a:xfrm>
              <a:off x="2213"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9" name="Line 208">
              <a:extLst>
                <a:ext uri="{FF2B5EF4-FFF2-40B4-BE49-F238E27FC236}">
                  <a16:creationId xmlns:a16="http://schemas.microsoft.com/office/drawing/2014/main" id="{F7BA666D-4BAE-40FD-861F-C8E2AD3D54E1}"/>
                </a:ext>
              </a:extLst>
            </p:cNvPr>
            <p:cNvSpPr>
              <a:spLocks noChangeShapeType="1"/>
            </p:cNvSpPr>
            <p:nvPr/>
          </p:nvSpPr>
          <p:spPr bwMode="auto">
            <a:xfrm>
              <a:off x="2342"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0" name="Line 209">
              <a:extLst>
                <a:ext uri="{FF2B5EF4-FFF2-40B4-BE49-F238E27FC236}">
                  <a16:creationId xmlns:a16="http://schemas.microsoft.com/office/drawing/2014/main" id="{ACEEE57E-48FD-4153-B3A0-2DF568234D2D}"/>
                </a:ext>
              </a:extLst>
            </p:cNvPr>
            <p:cNvSpPr>
              <a:spLocks noChangeShapeType="1"/>
            </p:cNvSpPr>
            <p:nvPr/>
          </p:nvSpPr>
          <p:spPr bwMode="auto">
            <a:xfrm>
              <a:off x="2472"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1" name="Line 210">
              <a:extLst>
                <a:ext uri="{FF2B5EF4-FFF2-40B4-BE49-F238E27FC236}">
                  <a16:creationId xmlns:a16="http://schemas.microsoft.com/office/drawing/2014/main" id="{1A99454A-563A-45AC-95B4-4A961A019833}"/>
                </a:ext>
              </a:extLst>
            </p:cNvPr>
            <p:cNvSpPr>
              <a:spLocks noChangeShapeType="1"/>
            </p:cNvSpPr>
            <p:nvPr/>
          </p:nvSpPr>
          <p:spPr bwMode="auto">
            <a:xfrm>
              <a:off x="2602"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2" name="Line 211">
              <a:extLst>
                <a:ext uri="{FF2B5EF4-FFF2-40B4-BE49-F238E27FC236}">
                  <a16:creationId xmlns:a16="http://schemas.microsoft.com/office/drawing/2014/main" id="{BD9EAA22-E537-4084-9399-7E0E678C1B69}"/>
                </a:ext>
              </a:extLst>
            </p:cNvPr>
            <p:cNvSpPr>
              <a:spLocks noChangeShapeType="1"/>
            </p:cNvSpPr>
            <p:nvPr/>
          </p:nvSpPr>
          <p:spPr bwMode="auto">
            <a:xfrm>
              <a:off x="2731"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3" name="Line 212">
              <a:extLst>
                <a:ext uri="{FF2B5EF4-FFF2-40B4-BE49-F238E27FC236}">
                  <a16:creationId xmlns:a16="http://schemas.microsoft.com/office/drawing/2014/main" id="{E36D9B96-992A-481F-BD83-656F145FCACE}"/>
                </a:ext>
              </a:extLst>
            </p:cNvPr>
            <p:cNvSpPr>
              <a:spLocks noChangeShapeType="1"/>
            </p:cNvSpPr>
            <p:nvPr/>
          </p:nvSpPr>
          <p:spPr bwMode="auto">
            <a:xfrm>
              <a:off x="2861"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4" name="Line 213">
              <a:extLst>
                <a:ext uri="{FF2B5EF4-FFF2-40B4-BE49-F238E27FC236}">
                  <a16:creationId xmlns:a16="http://schemas.microsoft.com/office/drawing/2014/main" id="{D4CA64D9-33C0-40ED-BDE9-53BDE671FECC}"/>
                </a:ext>
              </a:extLst>
            </p:cNvPr>
            <p:cNvSpPr>
              <a:spLocks noChangeShapeType="1"/>
            </p:cNvSpPr>
            <p:nvPr/>
          </p:nvSpPr>
          <p:spPr bwMode="auto">
            <a:xfrm>
              <a:off x="2990"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5" name="Line 214">
              <a:extLst>
                <a:ext uri="{FF2B5EF4-FFF2-40B4-BE49-F238E27FC236}">
                  <a16:creationId xmlns:a16="http://schemas.microsoft.com/office/drawing/2014/main" id="{28EB1EB4-2FF1-4831-83EA-8ED0FC01C5E9}"/>
                </a:ext>
              </a:extLst>
            </p:cNvPr>
            <p:cNvSpPr>
              <a:spLocks noChangeShapeType="1"/>
            </p:cNvSpPr>
            <p:nvPr/>
          </p:nvSpPr>
          <p:spPr bwMode="auto">
            <a:xfrm>
              <a:off x="3120"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6" name="Line 215">
              <a:extLst>
                <a:ext uri="{FF2B5EF4-FFF2-40B4-BE49-F238E27FC236}">
                  <a16:creationId xmlns:a16="http://schemas.microsoft.com/office/drawing/2014/main" id="{ADF1D47D-3170-45F4-899D-2D15BDE795DA}"/>
                </a:ext>
              </a:extLst>
            </p:cNvPr>
            <p:cNvSpPr>
              <a:spLocks noChangeShapeType="1"/>
            </p:cNvSpPr>
            <p:nvPr/>
          </p:nvSpPr>
          <p:spPr bwMode="auto">
            <a:xfrm>
              <a:off x="3250"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7" name="Line 216">
              <a:extLst>
                <a:ext uri="{FF2B5EF4-FFF2-40B4-BE49-F238E27FC236}">
                  <a16:creationId xmlns:a16="http://schemas.microsoft.com/office/drawing/2014/main" id="{B447A637-C57D-4249-9821-245CD2B31D30}"/>
                </a:ext>
              </a:extLst>
            </p:cNvPr>
            <p:cNvSpPr>
              <a:spLocks noChangeShapeType="1"/>
            </p:cNvSpPr>
            <p:nvPr/>
          </p:nvSpPr>
          <p:spPr bwMode="auto">
            <a:xfrm>
              <a:off x="3379"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8" name="Line 217">
              <a:extLst>
                <a:ext uri="{FF2B5EF4-FFF2-40B4-BE49-F238E27FC236}">
                  <a16:creationId xmlns:a16="http://schemas.microsoft.com/office/drawing/2014/main" id="{69A83BF0-7FE4-49D1-832C-AF2BEB51A7B2}"/>
                </a:ext>
              </a:extLst>
            </p:cNvPr>
            <p:cNvSpPr>
              <a:spLocks noChangeShapeType="1"/>
            </p:cNvSpPr>
            <p:nvPr/>
          </p:nvSpPr>
          <p:spPr bwMode="auto">
            <a:xfrm>
              <a:off x="3509"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89" name="Line 218">
              <a:extLst>
                <a:ext uri="{FF2B5EF4-FFF2-40B4-BE49-F238E27FC236}">
                  <a16:creationId xmlns:a16="http://schemas.microsoft.com/office/drawing/2014/main" id="{81C0F7BA-9221-4C0F-B240-55A7B03358C5}"/>
                </a:ext>
              </a:extLst>
            </p:cNvPr>
            <p:cNvSpPr>
              <a:spLocks noChangeShapeType="1"/>
            </p:cNvSpPr>
            <p:nvPr/>
          </p:nvSpPr>
          <p:spPr bwMode="auto">
            <a:xfrm>
              <a:off x="3638"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0" name="Line 219">
              <a:extLst>
                <a:ext uri="{FF2B5EF4-FFF2-40B4-BE49-F238E27FC236}">
                  <a16:creationId xmlns:a16="http://schemas.microsoft.com/office/drawing/2014/main" id="{C571E0D8-9C40-4344-B74B-DDA6D0D6BA05}"/>
                </a:ext>
              </a:extLst>
            </p:cNvPr>
            <p:cNvSpPr>
              <a:spLocks noChangeShapeType="1"/>
            </p:cNvSpPr>
            <p:nvPr/>
          </p:nvSpPr>
          <p:spPr bwMode="auto">
            <a:xfrm>
              <a:off x="3768"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1" name="Line 220">
              <a:extLst>
                <a:ext uri="{FF2B5EF4-FFF2-40B4-BE49-F238E27FC236}">
                  <a16:creationId xmlns:a16="http://schemas.microsoft.com/office/drawing/2014/main" id="{F11AED67-F0BC-4361-99AA-F9FFF94FB395}"/>
                </a:ext>
              </a:extLst>
            </p:cNvPr>
            <p:cNvSpPr>
              <a:spLocks noChangeShapeType="1"/>
            </p:cNvSpPr>
            <p:nvPr/>
          </p:nvSpPr>
          <p:spPr bwMode="auto">
            <a:xfrm>
              <a:off x="3898"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2" name="Line 221">
              <a:extLst>
                <a:ext uri="{FF2B5EF4-FFF2-40B4-BE49-F238E27FC236}">
                  <a16:creationId xmlns:a16="http://schemas.microsoft.com/office/drawing/2014/main" id="{2AE32279-8249-4C27-8FBB-11DF49EDA521}"/>
                </a:ext>
              </a:extLst>
            </p:cNvPr>
            <p:cNvSpPr>
              <a:spLocks noChangeShapeType="1"/>
            </p:cNvSpPr>
            <p:nvPr/>
          </p:nvSpPr>
          <p:spPr bwMode="auto">
            <a:xfrm>
              <a:off x="4027"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3" name="Line 222">
              <a:extLst>
                <a:ext uri="{FF2B5EF4-FFF2-40B4-BE49-F238E27FC236}">
                  <a16:creationId xmlns:a16="http://schemas.microsoft.com/office/drawing/2014/main" id="{56A9084F-97A3-4C72-87D6-9047EF1E38E2}"/>
                </a:ext>
              </a:extLst>
            </p:cNvPr>
            <p:cNvSpPr>
              <a:spLocks noChangeShapeType="1"/>
            </p:cNvSpPr>
            <p:nvPr/>
          </p:nvSpPr>
          <p:spPr bwMode="auto">
            <a:xfrm>
              <a:off x="4157"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4" name="Line 223">
              <a:extLst>
                <a:ext uri="{FF2B5EF4-FFF2-40B4-BE49-F238E27FC236}">
                  <a16:creationId xmlns:a16="http://schemas.microsoft.com/office/drawing/2014/main" id="{79F84B21-1248-474D-A17D-9E5A7C338206}"/>
                </a:ext>
              </a:extLst>
            </p:cNvPr>
            <p:cNvSpPr>
              <a:spLocks noChangeShapeType="1"/>
            </p:cNvSpPr>
            <p:nvPr/>
          </p:nvSpPr>
          <p:spPr bwMode="auto">
            <a:xfrm>
              <a:off x="4286"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5" name="Line 224">
              <a:extLst>
                <a:ext uri="{FF2B5EF4-FFF2-40B4-BE49-F238E27FC236}">
                  <a16:creationId xmlns:a16="http://schemas.microsoft.com/office/drawing/2014/main" id="{B3A46CA2-E834-4956-8DE9-234B7319A8F6}"/>
                </a:ext>
              </a:extLst>
            </p:cNvPr>
            <p:cNvSpPr>
              <a:spLocks noChangeShapeType="1"/>
            </p:cNvSpPr>
            <p:nvPr/>
          </p:nvSpPr>
          <p:spPr bwMode="auto">
            <a:xfrm>
              <a:off x="4416"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6" name="Line 225">
              <a:extLst>
                <a:ext uri="{FF2B5EF4-FFF2-40B4-BE49-F238E27FC236}">
                  <a16:creationId xmlns:a16="http://schemas.microsoft.com/office/drawing/2014/main" id="{DDBBEA6E-59A5-4E35-B0FF-603AE4489A3E}"/>
                </a:ext>
              </a:extLst>
            </p:cNvPr>
            <p:cNvSpPr>
              <a:spLocks noChangeShapeType="1"/>
            </p:cNvSpPr>
            <p:nvPr/>
          </p:nvSpPr>
          <p:spPr bwMode="auto">
            <a:xfrm>
              <a:off x="4546"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7" name="Line 226">
              <a:extLst>
                <a:ext uri="{FF2B5EF4-FFF2-40B4-BE49-F238E27FC236}">
                  <a16:creationId xmlns:a16="http://schemas.microsoft.com/office/drawing/2014/main" id="{2555A6EC-0276-4BBC-B178-9238FFEDB311}"/>
                </a:ext>
              </a:extLst>
            </p:cNvPr>
            <p:cNvSpPr>
              <a:spLocks noChangeShapeType="1"/>
            </p:cNvSpPr>
            <p:nvPr/>
          </p:nvSpPr>
          <p:spPr bwMode="auto">
            <a:xfrm>
              <a:off x="4675"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8" name="Line 227">
              <a:extLst>
                <a:ext uri="{FF2B5EF4-FFF2-40B4-BE49-F238E27FC236}">
                  <a16:creationId xmlns:a16="http://schemas.microsoft.com/office/drawing/2014/main" id="{9BBB1FD8-1D70-4B4E-8128-443846A0CD70}"/>
                </a:ext>
              </a:extLst>
            </p:cNvPr>
            <p:cNvSpPr>
              <a:spLocks noChangeShapeType="1"/>
            </p:cNvSpPr>
            <p:nvPr/>
          </p:nvSpPr>
          <p:spPr bwMode="auto">
            <a:xfrm>
              <a:off x="4805" y="3082"/>
              <a:ext cx="83"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9" name="Line 228">
              <a:extLst>
                <a:ext uri="{FF2B5EF4-FFF2-40B4-BE49-F238E27FC236}">
                  <a16:creationId xmlns:a16="http://schemas.microsoft.com/office/drawing/2014/main" id="{2586F251-BECB-4118-8846-E214314484A0}"/>
                </a:ext>
              </a:extLst>
            </p:cNvPr>
            <p:cNvSpPr>
              <a:spLocks noChangeShapeType="1"/>
            </p:cNvSpPr>
            <p:nvPr/>
          </p:nvSpPr>
          <p:spPr bwMode="auto">
            <a:xfrm>
              <a:off x="4931"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0" name="Line 229">
              <a:extLst>
                <a:ext uri="{FF2B5EF4-FFF2-40B4-BE49-F238E27FC236}">
                  <a16:creationId xmlns:a16="http://schemas.microsoft.com/office/drawing/2014/main" id="{47B88E89-26EA-459C-AFAC-55F955410C86}"/>
                </a:ext>
              </a:extLst>
            </p:cNvPr>
            <p:cNvSpPr>
              <a:spLocks noChangeShapeType="1"/>
            </p:cNvSpPr>
            <p:nvPr/>
          </p:nvSpPr>
          <p:spPr bwMode="auto">
            <a:xfrm>
              <a:off x="5060"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1" name="Line 230">
              <a:extLst>
                <a:ext uri="{FF2B5EF4-FFF2-40B4-BE49-F238E27FC236}">
                  <a16:creationId xmlns:a16="http://schemas.microsoft.com/office/drawing/2014/main" id="{9A0BB03C-072C-456D-AECC-C20574FD3FC9}"/>
                </a:ext>
              </a:extLst>
            </p:cNvPr>
            <p:cNvSpPr>
              <a:spLocks noChangeShapeType="1"/>
            </p:cNvSpPr>
            <p:nvPr/>
          </p:nvSpPr>
          <p:spPr bwMode="auto">
            <a:xfrm>
              <a:off x="5190"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2" name="Line 231">
              <a:extLst>
                <a:ext uri="{FF2B5EF4-FFF2-40B4-BE49-F238E27FC236}">
                  <a16:creationId xmlns:a16="http://schemas.microsoft.com/office/drawing/2014/main" id="{9DC2EF01-FFF4-4273-81EE-14E325C4D84F}"/>
                </a:ext>
              </a:extLst>
            </p:cNvPr>
            <p:cNvSpPr>
              <a:spLocks noChangeShapeType="1"/>
            </p:cNvSpPr>
            <p:nvPr/>
          </p:nvSpPr>
          <p:spPr bwMode="auto">
            <a:xfrm>
              <a:off x="5320"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3" name="Line 232">
              <a:extLst>
                <a:ext uri="{FF2B5EF4-FFF2-40B4-BE49-F238E27FC236}">
                  <a16:creationId xmlns:a16="http://schemas.microsoft.com/office/drawing/2014/main" id="{8AE17DAB-4D7D-47A4-9178-9CADA416F035}"/>
                </a:ext>
              </a:extLst>
            </p:cNvPr>
            <p:cNvSpPr>
              <a:spLocks noChangeShapeType="1"/>
            </p:cNvSpPr>
            <p:nvPr/>
          </p:nvSpPr>
          <p:spPr bwMode="auto">
            <a:xfrm>
              <a:off x="5449"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4" name="Line 233">
              <a:extLst>
                <a:ext uri="{FF2B5EF4-FFF2-40B4-BE49-F238E27FC236}">
                  <a16:creationId xmlns:a16="http://schemas.microsoft.com/office/drawing/2014/main" id="{71B46F91-982D-4593-AC65-B0495BEDFC73}"/>
                </a:ext>
              </a:extLst>
            </p:cNvPr>
            <p:cNvSpPr>
              <a:spLocks noChangeShapeType="1"/>
            </p:cNvSpPr>
            <p:nvPr/>
          </p:nvSpPr>
          <p:spPr bwMode="auto">
            <a:xfrm>
              <a:off x="5579"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5" name="Line 234">
              <a:extLst>
                <a:ext uri="{FF2B5EF4-FFF2-40B4-BE49-F238E27FC236}">
                  <a16:creationId xmlns:a16="http://schemas.microsoft.com/office/drawing/2014/main" id="{49B42883-9301-420E-B88F-490317F9C76D}"/>
                </a:ext>
              </a:extLst>
            </p:cNvPr>
            <p:cNvSpPr>
              <a:spLocks noChangeShapeType="1"/>
            </p:cNvSpPr>
            <p:nvPr/>
          </p:nvSpPr>
          <p:spPr bwMode="auto">
            <a:xfrm>
              <a:off x="5708"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6" name="Line 235">
              <a:extLst>
                <a:ext uri="{FF2B5EF4-FFF2-40B4-BE49-F238E27FC236}">
                  <a16:creationId xmlns:a16="http://schemas.microsoft.com/office/drawing/2014/main" id="{41710E42-62E6-4D07-B183-3233EBFDF6C2}"/>
                </a:ext>
              </a:extLst>
            </p:cNvPr>
            <p:cNvSpPr>
              <a:spLocks noChangeShapeType="1"/>
            </p:cNvSpPr>
            <p:nvPr/>
          </p:nvSpPr>
          <p:spPr bwMode="auto">
            <a:xfrm>
              <a:off x="5838"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7" name="Line 236">
              <a:extLst>
                <a:ext uri="{FF2B5EF4-FFF2-40B4-BE49-F238E27FC236}">
                  <a16:creationId xmlns:a16="http://schemas.microsoft.com/office/drawing/2014/main" id="{2AE9C9ED-587A-47F5-B45E-B2F78F196480}"/>
                </a:ext>
              </a:extLst>
            </p:cNvPr>
            <p:cNvSpPr>
              <a:spLocks noChangeShapeType="1"/>
            </p:cNvSpPr>
            <p:nvPr/>
          </p:nvSpPr>
          <p:spPr bwMode="auto">
            <a:xfrm>
              <a:off x="5968"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8" name="Line 237">
              <a:extLst>
                <a:ext uri="{FF2B5EF4-FFF2-40B4-BE49-F238E27FC236}">
                  <a16:creationId xmlns:a16="http://schemas.microsoft.com/office/drawing/2014/main" id="{AB2718FD-D5A5-4336-AEA6-CD8E25337D36}"/>
                </a:ext>
              </a:extLst>
            </p:cNvPr>
            <p:cNvSpPr>
              <a:spLocks noChangeShapeType="1"/>
            </p:cNvSpPr>
            <p:nvPr/>
          </p:nvSpPr>
          <p:spPr bwMode="auto">
            <a:xfrm>
              <a:off x="6097"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09" name="Line 238">
              <a:extLst>
                <a:ext uri="{FF2B5EF4-FFF2-40B4-BE49-F238E27FC236}">
                  <a16:creationId xmlns:a16="http://schemas.microsoft.com/office/drawing/2014/main" id="{6DFCC9DF-3760-460C-830F-F1A12B4E3CFB}"/>
                </a:ext>
              </a:extLst>
            </p:cNvPr>
            <p:cNvSpPr>
              <a:spLocks noChangeShapeType="1"/>
            </p:cNvSpPr>
            <p:nvPr/>
          </p:nvSpPr>
          <p:spPr bwMode="auto">
            <a:xfrm>
              <a:off x="6227"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0" name="Line 239">
              <a:extLst>
                <a:ext uri="{FF2B5EF4-FFF2-40B4-BE49-F238E27FC236}">
                  <a16:creationId xmlns:a16="http://schemas.microsoft.com/office/drawing/2014/main" id="{B9B463D9-AA93-4313-A570-F613047BAC7A}"/>
                </a:ext>
              </a:extLst>
            </p:cNvPr>
            <p:cNvSpPr>
              <a:spLocks noChangeShapeType="1"/>
            </p:cNvSpPr>
            <p:nvPr/>
          </p:nvSpPr>
          <p:spPr bwMode="auto">
            <a:xfrm>
              <a:off x="6356" y="3082"/>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1" name="Line 240">
              <a:extLst>
                <a:ext uri="{FF2B5EF4-FFF2-40B4-BE49-F238E27FC236}">
                  <a16:creationId xmlns:a16="http://schemas.microsoft.com/office/drawing/2014/main" id="{662F266E-632E-4AD6-A014-B8E920356580}"/>
                </a:ext>
              </a:extLst>
            </p:cNvPr>
            <p:cNvSpPr>
              <a:spLocks noChangeShapeType="1"/>
            </p:cNvSpPr>
            <p:nvPr/>
          </p:nvSpPr>
          <p:spPr bwMode="auto">
            <a:xfrm>
              <a:off x="6486" y="3082"/>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2" name="Line 241">
              <a:extLst>
                <a:ext uri="{FF2B5EF4-FFF2-40B4-BE49-F238E27FC236}">
                  <a16:creationId xmlns:a16="http://schemas.microsoft.com/office/drawing/2014/main" id="{2F93E290-8A64-4293-A31C-3EDBB5211262}"/>
                </a:ext>
              </a:extLst>
            </p:cNvPr>
            <p:cNvSpPr>
              <a:spLocks noChangeShapeType="1"/>
            </p:cNvSpPr>
            <p:nvPr/>
          </p:nvSpPr>
          <p:spPr bwMode="auto">
            <a:xfrm>
              <a:off x="6616" y="3082"/>
              <a:ext cx="61"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13" name="Oval 242">
              <a:extLst>
                <a:ext uri="{FF2B5EF4-FFF2-40B4-BE49-F238E27FC236}">
                  <a16:creationId xmlns:a16="http://schemas.microsoft.com/office/drawing/2014/main" id="{7049918D-0DB1-46F5-89EF-AACA4F44FE9E}"/>
                </a:ext>
              </a:extLst>
            </p:cNvPr>
            <p:cNvSpPr>
              <a:spLocks noChangeArrowheads="1"/>
            </p:cNvSpPr>
            <p:nvPr/>
          </p:nvSpPr>
          <p:spPr bwMode="auto">
            <a:xfrm>
              <a:off x="1831" y="1058"/>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4" name="Oval 243">
              <a:extLst>
                <a:ext uri="{FF2B5EF4-FFF2-40B4-BE49-F238E27FC236}">
                  <a16:creationId xmlns:a16="http://schemas.microsoft.com/office/drawing/2014/main" id="{B8D2A9BA-5321-42CD-8C7B-6FF3D2C9871C}"/>
                </a:ext>
              </a:extLst>
            </p:cNvPr>
            <p:cNvSpPr>
              <a:spLocks noChangeArrowheads="1"/>
            </p:cNvSpPr>
            <p:nvPr/>
          </p:nvSpPr>
          <p:spPr bwMode="auto">
            <a:xfrm>
              <a:off x="2000" y="932"/>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5" name="Oval 244">
              <a:extLst>
                <a:ext uri="{FF2B5EF4-FFF2-40B4-BE49-F238E27FC236}">
                  <a16:creationId xmlns:a16="http://schemas.microsoft.com/office/drawing/2014/main" id="{E74B01C5-1550-4570-BF0C-AAAB98537089}"/>
                </a:ext>
              </a:extLst>
            </p:cNvPr>
            <p:cNvSpPr>
              <a:spLocks noChangeArrowheads="1"/>
            </p:cNvSpPr>
            <p:nvPr/>
          </p:nvSpPr>
          <p:spPr bwMode="auto">
            <a:xfrm>
              <a:off x="2170" y="1109"/>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6" name="Oval 245">
              <a:extLst>
                <a:ext uri="{FF2B5EF4-FFF2-40B4-BE49-F238E27FC236}">
                  <a16:creationId xmlns:a16="http://schemas.microsoft.com/office/drawing/2014/main" id="{5CC67610-EA6C-4C66-919A-6126DA07079F}"/>
                </a:ext>
              </a:extLst>
            </p:cNvPr>
            <p:cNvSpPr>
              <a:spLocks noChangeArrowheads="1"/>
            </p:cNvSpPr>
            <p:nvPr/>
          </p:nvSpPr>
          <p:spPr bwMode="auto">
            <a:xfrm>
              <a:off x="2339" y="1336"/>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7" name="Oval 246">
              <a:extLst>
                <a:ext uri="{FF2B5EF4-FFF2-40B4-BE49-F238E27FC236}">
                  <a16:creationId xmlns:a16="http://schemas.microsoft.com/office/drawing/2014/main" id="{37148269-63A2-4BF2-B3AA-4FE2A4731264}"/>
                </a:ext>
              </a:extLst>
            </p:cNvPr>
            <p:cNvSpPr>
              <a:spLocks noChangeArrowheads="1"/>
            </p:cNvSpPr>
            <p:nvPr/>
          </p:nvSpPr>
          <p:spPr bwMode="auto">
            <a:xfrm>
              <a:off x="2508" y="1368"/>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8" name="Oval 247">
              <a:extLst>
                <a:ext uri="{FF2B5EF4-FFF2-40B4-BE49-F238E27FC236}">
                  <a16:creationId xmlns:a16="http://schemas.microsoft.com/office/drawing/2014/main" id="{AF870628-928D-410D-AED6-594EA5D10E4B}"/>
                </a:ext>
              </a:extLst>
            </p:cNvPr>
            <p:cNvSpPr>
              <a:spLocks noChangeArrowheads="1"/>
            </p:cNvSpPr>
            <p:nvPr/>
          </p:nvSpPr>
          <p:spPr bwMode="auto">
            <a:xfrm>
              <a:off x="2674" y="1361"/>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9" name="Oval 248">
              <a:extLst>
                <a:ext uri="{FF2B5EF4-FFF2-40B4-BE49-F238E27FC236}">
                  <a16:creationId xmlns:a16="http://schemas.microsoft.com/office/drawing/2014/main" id="{19B4AB2A-4E20-4FC0-A1FE-935A7DE5CA32}"/>
                </a:ext>
              </a:extLst>
            </p:cNvPr>
            <p:cNvSpPr>
              <a:spLocks noChangeArrowheads="1"/>
            </p:cNvSpPr>
            <p:nvPr/>
          </p:nvSpPr>
          <p:spPr bwMode="auto">
            <a:xfrm>
              <a:off x="2843" y="1390"/>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0" name="Oval 249">
              <a:extLst>
                <a:ext uri="{FF2B5EF4-FFF2-40B4-BE49-F238E27FC236}">
                  <a16:creationId xmlns:a16="http://schemas.microsoft.com/office/drawing/2014/main" id="{95072EFE-8585-466C-BD70-700B9DB7F936}"/>
                </a:ext>
              </a:extLst>
            </p:cNvPr>
            <p:cNvSpPr>
              <a:spLocks noChangeArrowheads="1"/>
            </p:cNvSpPr>
            <p:nvPr/>
          </p:nvSpPr>
          <p:spPr bwMode="auto">
            <a:xfrm>
              <a:off x="3012" y="1638"/>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1" name="Oval 250">
              <a:extLst>
                <a:ext uri="{FF2B5EF4-FFF2-40B4-BE49-F238E27FC236}">
                  <a16:creationId xmlns:a16="http://schemas.microsoft.com/office/drawing/2014/main" id="{FAB2C232-1B21-4EAF-A93F-DE1957DAE0CD}"/>
                </a:ext>
              </a:extLst>
            </p:cNvPr>
            <p:cNvSpPr>
              <a:spLocks noChangeArrowheads="1"/>
            </p:cNvSpPr>
            <p:nvPr/>
          </p:nvSpPr>
          <p:spPr bwMode="auto">
            <a:xfrm>
              <a:off x="3181" y="1498"/>
              <a:ext cx="69"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2" name="Oval 251">
              <a:extLst>
                <a:ext uri="{FF2B5EF4-FFF2-40B4-BE49-F238E27FC236}">
                  <a16:creationId xmlns:a16="http://schemas.microsoft.com/office/drawing/2014/main" id="{29685344-B9C1-42A0-A340-CD158FC64AE4}"/>
                </a:ext>
              </a:extLst>
            </p:cNvPr>
            <p:cNvSpPr>
              <a:spLocks noChangeArrowheads="1"/>
            </p:cNvSpPr>
            <p:nvPr/>
          </p:nvSpPr>
          <p:spPr bwMode="auto">
            <a:xfrm>
              <a:off x="3347" y="1523"/>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3" name="Oval 252">
              <a:extLst>
                <a:ext uri="{FF2B5EF4-FFF2-40B4-BE49-F238E27FC236}">
                  <a16:creationId xmlns:a16="http://schemas.microsoft.com/office/drawing/2014/main" id="{ABBA4ED6-AB3E-4116-A4B8-5E2A5DC824EC}"/>
                </a:ext>
              </a:extLst>
            </p:cNvPr>
            <p:cNvSpPr>
              <a:spLocks noChangeArrowheads="1"/>
            </p:cNvSpPr>
            <p:nvPr/>
          </p:nvSpPr>
          <p:spPr bwMode="auto">
            <a:xfrm>
              <a:off x="3516" y="155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4" name="Oval 253">
              <a:extLst>
                <a:ext uri="{FF2B5EF4-FFF2-40B4-BE49-F238E27FC236}">
                  <a16:creationId xmlns:a16="http://schemas.microsoft.com/office/drawing/2014/main" id="{975446D0-37A5-4F51-B84A-F5776A3048CE}"/>
                </a:ext>
              </a:extLst>
            </p:cNvPr>
            <p:cNvSpPr>
              <a:spLocks noChangeArrowheads="1"/>
            </p:cNvSpPr>
            <p:nvPr/>
          </p:nvSpPr>
          <p:spPr bwMode="auto">
            <a:xfrm>
              <a:off x="3685" y="1721"/>
              <a:ext cx="69"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5" name="Oval 254">
              <a:extLst>
                <a:ext uri="{FF2B5EF4-FFF2-40B4-BE49-F238E27FC236}">
                  <a16:creationId xmlns:a16="http://schemas.microsoft.com/office/drawing/2014/main" id="{244F4F78-6211-4166-8C31-F184317B86CC}"/>
                </a:ext>
              </a:extLst>
            </p:cNvPr>
            <p:cNvSpPr>
              <a:spLocks noChangeArrowheads="1"/>
            </p:cNvSpPr>
            <p:nvPr/>
          </p:nvSpPr>
          <p:spPr bwMode="auto">
            <a:xfrm>
              <a:off x="3854" y="1764"/>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6" name="Oval 255">
              <a:extLst>
                <a:ext uri="{FF2B5EF4-FFF2-40B4-BE49-F238E27FC236}">
                  <a16:creationId xmlns:a16="http://schemas.microsoft.com/office/drawing/2014/main" id="{37BC678D-8E43-4AF3-9D13-0706F1E3D956}"/>
                </a:ext>
              </a:extLst>
            </p:cNvPr>
            <p:cNvSpPr>
              <a:spLocks noChangeArrowheads="1"/>
            </p:cNvSpPr>
            <p:nvPr/>
          </p:nvSpPr>
          <p:spPr bwMode="auto">
            <a:xfrm>
              <a:off x="4020" y="1912"/>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7" name="Oval 256">
              <a:extLst>
                <a:ext uri="{FF2B5EF4-FFF2-40B4-BE49-F238E27FC236}">
                  <a16:creationId xmlns:a16="http://schemas.microsoft.com/office/drawing/2014/main" id="{C702DF95-4C97-4431-BDE7-BD12E3881187}"/>
                </a:ext>
              </a:extLst>
            </p:cNvPr>
            <p:cNvSpPr>
              <a:spLocks noChangeArrowheads="1"/>
            </p:cNvSpPr>
            <p:nvPr/>
          </p:nvSpPr>
          <p:spPr bwMode="auto">
            <a:xfrm>
              <a:off x="4189" y="1922"/>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8" name="Oval 257">
              <a:extLst>
                <a:ext uri="{FF2B5EF4-FFF2-40B4-BE49-F238E27FC236}">
                  <a16:creationId xmlns:a16="http://schemas.microsoft.com/office/drawing/2014/main" id="{1A7D1C6F-1810-4E99-8E8C-D2D75785A7BF}"/>
                </a:ext>
              </a:extLst>
            </p:cNvPr>
            <p:cNvSpPr>
              <a:spLocks noChangeArrowheads="1"/>
            </p:cNvSpPr>
            <p:nvPr/>
          </p:nvSpPr>
          <p:spPr bwMode="auto">
            <a:xfrm>
              <a:off x="4358" y="2196"/>
              <a:ext cx="69"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9" name="Oval 258">
              <a:extLst>
                <a:ext uri="{FF2B5EF4-FFF2-40B4-BE49-F238E27FC236}">
                  <a16:creationId xmlns:a16="http://schemas.microsoft.com/office/drawing/2014/main" id="{EA3970C2-E73F-42CB-A4D4-2AF3450F4C72}"/>
                </a:ext>
              </a:extLst>
            </p:cNvPr>
            <p:cNvSpPr>
              <a:spLocks noChangeArrowheads="1"/>
            </p:cNvSpPr>
            <p:nvPr/>
          </p:nvSpPr>
          <p:spPr bwMode="auto">
            <a:xfrm>
              <a:off x="4528" y="2380"/>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0" name="Oval 259">
              <a:extLst>
                <a:ext uri="{FF2B5EF4-FFF2-40B4-BE49-F238E27FC236}">
                  <a16:creationId xmlns:a16="http://schemas.microsoft.com/office/drawing/2014/main" id="{51363CF4-6FF1-4441-804A-921C3DA6E13D}"/>
                </a:ext>
              </a:extLst>
            </p:cNvPr>
            <p:cNvSpPr>
              <a:spLocks noChangeArrowheads="1"/>
            </p:cNvSpPr>
            <p:nvPr/>
          </p:nvSpPr>
          <p:spPr bwMode="auto">
            <a:xfrm>
              <a:off x="4693" y="2480"/>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1" name="Oval 260">
              <a:extLst>
                <a:ext uri="{FF2B5EF4-FFF2-40B4-BE49-F238E27FC236}">
                  <a16:creationId xmlns:a16="http://schemas.microsoft.com/office/drawing/2014/main" id="{6A1AA5D8-2D4C-4E66-AA54-F44A82078F80}"/>
                </a:ext>
              </a:extLst>
            </p:cNvPr>
            <p:cNvSpPr>
              <a:spLocks noChangeArrowheads="1"/>
            </p:cNvSpPr>
            <p:nvPr/>
          </p:nvSpPr>
          <p:spPr bwMode="auto">
            <a:xfrm>
              <a:off x="4862" y="2725"/>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2" name="Oval 261">
              <a:extLst>
                <a:ext uri="{FF2B5EF4-FFF2-40B4-BE49-F238E27FC236}">
                  <a16:creationId xmlns:a16="http://schemas.microsoft.com/office/drawing/2014/main" id="{CE0D0C23-04D0-4C89-B0D7-CD2921DE9631}"/>
                </a:ext>
              </a:extLst>
            </p:cNvPr>
            <p:cNvSpPr>
              <a:spLocks noChangeArrowheads="1"/>
            </p:cNvSpPr>
            <p:nvPr/>
          </p:nvSpPr>
          <p:spPr bwMode="auto">
            <a:xfrm>
              <a:off x="5032" y="2948"/>
              <a:ext cx="68"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3" name="Oval 262">
              <a:extLst>
                <a:ext uri="{FF2B5EF4-FFF2-40B4-BE49-F238E27FC236}">
                  <a16:creationId xmlns:a16="http://schemas.microsoft.com/office/drawing/2014/main" id="{08DB2D92-197D-4117-A8E2-19949D2E6CD8}"/>
                </a:ext>
              </a:extLst>
            </p:cNvPr>
            <p:cNvSpPr>
              <a:spLocks noChangeArrowheads="1"/>
            </p:cNvSpPr>
            <p:nvPr/>
          </p:nvSpPr>
          <p:spPr bwMode="auto">
            <a:xfrm>
              <a:off x="5201" y="2826"/>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4" name="Oval 263">
              <a:extLst>
                <a:ext uri="{FF2B5EF4-FFF2-40B4-BE49-F238E27FC236}">
                  <a16:creationId xmlns:a16="http://schemas.microsoft.com/office/drawing/2014/main" id="{D977C8D6-518C-4655-9574-B231A7FA2610}"/>
                </a:ext>
              </a:extLst>
            </p:cNvPr>
            <p:cNvSpPr>
              <a:spLocks noChangeArrowheads="1"/>
            </p:cNvSpPr>
            <p:nvPr/>
          </p:nvSpPr>
          <p:spPr bwMode="auto">
            <a:xfrm>
              <a:off x="5370" y="2891"/>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5" name="Oval 264">
              <a:extLst>
                <a:ext uri="{FF2B5EF4-FFF2-40B4-BE49-F238E27FC236}">
                  <a16:creationId xmlns:a16="http://schemas.microsoft.com/office/drawing/2014/main" id="{3F17FB16-A0AB-46DC-BF03-025B53F1B74D}"/>
                </a:ext>
              </a:extLst>
            </p:cNvPr>
            <p:cNvSpPr>
              <a:spLocks noChangeArrowheads="1"/>
            </p:cNvSpPr>
            <p:nvPr/>
          </p:nvSpPr>
          <p:spPr bwMode="auto">
            <a:xfrm>
              <a:off x="5536" y="2999"/>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6" name="Oval 265">
              <a:extLst>
                <a:ext uri="{FF2B5EF4-FFF2-40B4-BE49-F238E27FC236}">
                  <a16:creationId xmlns:a16="http://schemas.microsoft.com/office/drawing/2014/main" id="{F0AC082F-BA98-47CD-B314-DB4AE785D829}"/>
                </a:ext>
              </a:extLst>
            </p:cNvPr>
            <p:cNvSpPr>
              <a:spLocks noChangeArrowheads="1"/>
            </p:cNvSpPr>
            <p:nvPr/>
          </p:nvSpPr>
          <p:spPr bwMode="auto">
            <a:xfrm>
              <a:off x="5705" y="3046"/>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7" name="Oval 266">
              <a:extLst>
                <a:ext uri="{FF2B5EF4-FFF2-40B4-BE49-F238E27FC236}">
                  <a16:creationId xmlns:a16="http://schemas.microsoft.com/office/drawing/2014/main" id="{7975095B-B629-436F-8B1B-B8479A1AE414}"/>
                </a:ext>
              </a:extLst>
            </p:cNvPr>
            <p:cNvSpPr>
              <a:spLocks noChangeArrowheads="1"/>
            </p:cNvSpPr>
            <p:nvPr/>
          </p:nvSpPr>
          <p:spPr bwMode="auto">
            <a:xfrm>
              <a:off x="5874" y="295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8" name="Oval 267">
              <a:extLst>
                <a:ext uri="{FF2B5EF4-FFF2-40B4-BE49-F238E27FC236}">
                  <a16:creationId xmlns:a16="http://schemas.microsoft.com/office/drawing/2014/main" id="{FCA9B6C8-7FF0-47A6-843A-834008907E05}"/>
                </a:ext>
              </a:extLst>
            </p:cNvPr>
            <p:cNvSpPr>
              <a:spLocks noChangeArrowheads="1"/>
            </p:cNvSpPr>
            <p:nvPr/>
          </p:nvSpPr>
          <p:spPr bwMode="auto">
            <a:xfrm>
              <a:off x="6043" y="3121"/>
              <a:ext cx="69"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9" name="Oval 268">
              <a:extLst>
                <a:ext uri="{FF2B5EF4-FFF2-40B4-BE49-F238E27FC236}">
                  <a16:creationId xmlns:a16="http://schemas.microsoft.com/office/drawing/2014/main" id="{9524E7ED-033B-40F0-BC35-23ABFBC7030A}"/>
                </a:ext>
              </a:extLst>
            </p:cNvPr>
            <p:cNvSpPr>
              <a:spLocks noChangeArrowheads="1"/>
            </p:cNvSpPr>
            <p:nvPr/>
          </p:nvSpPr>
          <p:spPr bwMode="auto">
            <a:xfrm>
              <a:off x="6209" y="3103"/>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0" name="Freeform 269">
              <a:extLst>
                <a:ext uri="{FF2B5EF4-FFF2-40B4-BE49-F238E27FC236}">
                  <a16:creationId xmlns:a16="http://schemas.microsoft.com/office/drawing/2014/main" id="{B8321648-23C0-40DC-B610-1095345072DE}"/>
                </a:ext>
              </a:extLst>
            </p:cNvPr>
            <p:cNvSpPr>
              <a:spLocks/>
            </p:cNvSpPr>
            <p:nvPr/>
          </p:nvSpPr>
          <p:spPr bwMode="auto">
            <a:xfrm>
              <a:off x="1867" y="1012"/>
              <a:ext cx="3535" cy="2008"/>
            </a:xfrm>
            <a:custGeom>
              <a:avLst/>
              <a:gdLst>
                <a:gd name="T0" fmla="*/ 0 w 982"/>
                <a:gd name="T1" fmla="*/ 0 h 558"/>
                <a:gd name="T2" fmla="*/ 47 w 982"/>
                <a:gd name="T3" fmla="*/ 24 h 558"/>
                <a:gd name="T4" fmla="*/ 94 w 982"/>
                <a:gd name="T5" fmla="*/ 48 h 558"/>
                <a:gd name="T6" fmla="*/ 140 w 982"/>
                <a:gd name="T7" fmla="*/ 69 h 558"/>
                <a:gd name="T8" fmla="*/ 187 w 982"/>
                <a:gd name="T9" fmla="*/ 88 h 558"/>
                <a:gd name="T10" fmla="*/ 234 w 982"/>
                <a:gd name="T11" fmla="*/ 105 h 558"/>
                <a:gd name="T12" fmla="*/ 281 w 982"/>
                <a:gd name="T13" fmla="*/ 122 h 558"/>
                <a:gd name="T14" fmla="*/ 327 w 982"/>
                <a:gd name="T15" fmla="*/ 139 h 558"/>
                <a:gd name="T16" fmla="*/ 374 w 982"/>
                <a:gd name="T17" fmla="*/ 157 h 558"/>
                <a:gd name="T18" fmla="*/ 421 w 982"/>
                <a:gd name="T19" fmla="*/ 175 h 558"/>
                <a:gd name="T20" fmla="*/ 468 w 982"/>
                <a:gd name="T21" fmla="*/ 194 h 558"/>
                <a:gd name="T22" fmla="*/ 515 w 982"/>
                <a:gd name="T23" fmla="*/ 217 h 558"/>
                <a:gd name="T24" fmla="*/ 561 w 982"/>
                <a:gd name="T25" fmla="*/ 244 h 558"/>
                <a:gd name="T26" fmla="*/ 608 w 982"/>
                <a:gd name="T27" fmla="*/ 275 h 558"/>
                <a:gd name="T28" fmla="*/ 655 w 982"/>
                <a:gd name="T29" fmla="*/ 309 h 558"/>
                <a:gd name="T30" fmla="*/ 702 w 982"/>
                <a:gd name="T31" fmla="*/ 344 h 558"/>
                <a:gd name="T32" fmla="*/ 748 w 982"/>
                <a:gd name="T33" fmla="*/ 381 h 558"/>
                <a:gd name="T34" fmla="*/ 795 w 982"/>
                <a:gd name="T35" fmla="*/ 419 h 558"/>
                <a:gd name="T36" fmla="*/ 842 w 982"/>
                <a:gd name="T37" fmla="*/ 458 h 558"/>
                <a:gd name="T38" fmla="*/ 889 w 982"/>
                <a:gd name="T39" fmla="*/ 495 h 558"/>
                <a:gd name="T40" fmla="*/ 935 w 982"/>
                <a:gd name="T41" fmla="*/ 530 h 558"/>
                <a:gd name="T42" fmla="*/ 982 w 982"/>
                <a:gd name="T43"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2" h="558">
                  <a:moveTo>
                    <a:pt x="0" y="0"/>
                  </a:moveTo>
                  <a:lnTo>
                    <a:pt x="47" y="24"/>
                  </a:lnTo>
                  <a:lnTo>
                    <a:pt x="94" y="48"/>
                  </a:lnTo>
                  <a:lnTo>
                    <a:pt x="140" y="69"/>
                  </a:lnTo>
                  <a:lnTo>
                    <a:pt x="187" y="88"/>
                  </a:lnTo>
                  <a:lnTo>
                    <a:pt x="234" y="105"/>
                  </a:lnTo>
                  <a:lnTo>
                    <a:pt x="281" y="122"/>
                  </a:lnTo>
                  <a:lnTo>
                    <a:pt x="327" y="139"/>
                  </a:lnTo>
                  <a:lnTo>
                    <a:pt x="374" y="157"/>
                  </a:lnTo>
                  <a:lnTo>
                    <a:pt x="421" y="175"/>
                  </a:lnTo>
                  <a:lnTo>
                    <a:pt x="468" y="194"/>
                  </a:lnTo>
                  <a:lnTo>
                    <a:pt x="515" y="217"/>
                  </a:lnTo>
                  <a:lnTo>
                    <a:pt x="561" y="244"/>
                  </a:lnTo>
                  <a:lnTo>
                    <a:pt x="608" y="275"/>
                  </a:lnTo>
                  <a:lnTo>
                    <a:pt x="655" y="309"/>
                  </a:lnTo>
                  <a:lnTo>
                    <a:pt x="702" y="344"/>
                  </a:lnTo>
                  <a:lnTo>
                    <a:pt x="748" y="381"/>
                  </a:lnTo>
                  <a:lnTo>
                    <a:pt x="795" y="419"/>
                  </a:lnTo>
                  <a:lnTo>
                    <a:pt x="842" y="458"/>
                  </a:lnTo>
                  <a:lnTo>
                    <a:pt x="889" y="495"/>
                  </a:lnTo>
                  <a:lnTo>
                    <a:pt x="935" y="530"/>
                  </a:lnTo>
                  <a:lnTo>
                    <a:pt x="982" y="558"/>
                  </a:lnTo>
                </a:path>
              </a:pathLst>
            </a:custGeom>
            <a:noFill/>
            <a:ln w="22225">
              <a:solidFill>
                <a:srgbClr val="1A476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1" name="Freeform 270">
              <a:extLst>
                <a:ext uri="{FF2B5EF4-FFF2-40B4-BE49-F238E27FC236}">
                  <a16:creationId xmlns:a16="http://schemas.microsoft.com/office/drawing/2014/main" id="{04AA0CF2-F94C-4762-98F5-62B300B93DAF}"/>
                </a:ext>
              </a:extLst>
            </p:cNvPr>
            <p:cNvSpPr>
              <a:spLocks/>
            </p:cNvSpPr>
            <p:nvPr/>
          </p:nvSpPr>
          <p:spPr bwMode="auto">
            <a:xfrm>
              <a:off x="5572" y="3082"/>
              <a:ext cx="673" cy="0"/>
            </a:xfrm>
            <a:custGeom>
              <a:avLst/>
              <a:gdLst>
                <a:gd name="T0" fmla="*/ 2 w 187"/>
                <a:gd name="T1" fmla="*/ 6 w 187"/>
                <a:gd name="T2" fmla="*/ 9 w 187"/>
                <a:gd name="T3" fmla="*/ 12 w 187"/>
                <a:gd name="T4" fmla="*/ 15 w 187"/>
                <a:gd name="T5" fmla="*/ 18 w 187"/>
                <a:gd name="T6" fmla="*/ 21 w 187"/>
                <a:gd name="T7" fmla="*/ 24 w 187"/>
                <a:gd name="T8" fmla="*/ 27 w 187"/>
                <a:gd name="T9" fmla="*/ 31 w 187"/>
                <a:gd name="T10" fmla="*/ 34 w 187"/>
                <a:gd name="T11" fmla="*/ 37 w 187"/>
                <a:gd name="T12" fmla="*/ 40 w 187"/>
                <a:gd name="T13" fmla="*/ 43 w 187"/>
                <a:gd name="T14" fmla="*/ 46 w 187"/>
                <a:gd name="T15" fmla="*/ 49 w 187"/>
                <a:gd name="T16" fmla="*/ 53 w 187"/>
                <a:gd name="T17" fmla="*/ 56 w 187"/>
                <a:gd name="T18" fmla="*/ 59 w 187"/>
                <a:gd name="T19" fmla="*/ 62 w 187"/>
                <a:gd name="T20" fmla="*/ 65 w 187"/>
                <a:gd name="T21" fmla="*/ 68 w 187"/>
                <a:gd name="T22" fmla="*/ 71 w 187"/>
                <a:gd name="T23" fmla="*/ 74 w 187"/>
                <a:gd name="T24" fmla="*/ 78 w 187"/>
                <a:gd name="T25" fmla="*/ 81 w 187"/>
                <a:gd name="T26" fmla="*/ 84 w 187"/>
                <a:gd name="T27" fmla="*/ 87 w 187"/>
                <a:gd name="T28" fmla="*/ 90 w 187"/>
                <a:gd name="T29" fmla="*/ 93 w 187"/>
                <a:gd name="T30" fmla="*/ 96 w 187"/>
                <a:gd name="T31" fmla="*/ 99 w 187"/>
                <a:gd name="T32" fmla="*/ 103 w 187"/>
                <a:gd name="T33" fmla="*/ 106 w 187"/>
                <a:gd name="T34" fmla="*/ 109 w 187"/>
                <a:gd name="T35" fmla="*/ 112 w 187"/>
                <a:gd name="T36" fmla="*/ 115 w 187"/>
                <a:gd name="T37" fmla="*/ 118 w 187"/>
                <a:gd name="T38" fmla="*/ 121 w 187"/>
                <a:gd name="T39" fmla="*/ 124 w 187"/>
                <a:gd name="T40" fmla="*/ 128 w 187"/>
                <a:gd name="T41" fmla="*/ 131 w 187"/>
                <a:gd name="T42" fmla="*/ 134 w 187"/>
                <a:gd name="T43" fmla="*/ 137 w 187"/>
                <a:gd name="T44" fmla="*/ 140 w 187"/>
                <a:gd name="T45" fmla="*/ 143 w 187"/>
                <a:gd name="T46" fmla="*/ 146 w 187"/>
                <a:gd name="T47" fmla="*/ 150 w 187"/>
                <a:gd name="T48" fmla="*/ 153 w 187"/>
                <a:gd name="T49" fmla="*/ 156 w 187"/>
                <a:gd name="T50" fmla="*/ 159 w 187"/>
                <a:gd name="T51" fmla="*/ 162 w 187"/>
                <a:gd name="T52" fmla="*/ 165 w 187"/>
                <a:gd name="T53" fmla="*/ 168 w 187"/>
                <a:gd name="T54" fmla="*/ 171 w 187"/>
                <a:gd name="T55" fmla="*/ 174 w 187"/>
                <a:gd name="T56" fmla="*/ 178 w 187"/>
                <a:gd name="T57" fmla="*/ 181 w 187"/>
                <a:gd name="T58" fmla="*/ 184 w 187"/>
                <a:gd name="T59" fmla="*/ 187 w 18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 ang="0">
                  <a:pos x="T36" y="0"/>
                </a:cxn>
                <a:cxn ang="0">
                  <a:pos x="T37" y="0"/>
                </a:cxn>
                <a:cxn ang="0">
                  <a:pos x="T38" y="0"/>
                </a:cxn>
                <a:cxn ang="0">
                  <a:pos x="T39" y="0"/>
                </a:cxn>
                <a:cxn ang="0">
                  <a:pos x="T40" y="0"/>
                </a:cxn>
                <a:cxn ang="0">
                  <a:pos x="T41" y="0"/>
                </a:cxn>
                <a:cxn ang="0">
                  <a:pos x="T42" y="0"/>
                </a:cxn>
                <a:cxn ang="0">
                  <a:pos x="T43" y="0"/>
                </a:cxn>
                <a:cxn ang="0">
                  <a:pos x="T44" y="0"/>
                </a:cxn>
                <a:cxn ang="0">
                  <a:pos x="T45" y="0"/>
                </a:cxn>
                <a:cxn ang="0">
                  <a:pos x="T46" y="0"/>
                </a:cxn>
                <a:cxn ang="0">
                  <a:pos x="T47" y="0"/>
                </a:cxn>
                <a:cxn ang="0">
                  <a:pos x="T48" y="0"/>
                </a:cxn>
                <a:cxn ang="0">
                  <a:pos x="T49" y="0"/>
                </a:cxn>
                <a:cxn ang="0">
                  <a:pos x="T50" y="0"/>
                </a:cxn>
                <a:cxn ang="0">
                  <a:pos x="T51" y="0"/>
                </a:cxn>
                <a:cxn ang="0">
                  <a:pos x="T52" y="0"/>
                </a:cxn>
                <a:cxn ang="0">
                  <a:pos x="T53" y="0"/>
                </a:cxn>
                <a:cxn ang="0">
                  <a:pos x="T54" y="0"/>
                </a:cxn>
                <a:cxn ang="0">
                  <a:pos x="T55" y="0"/>
                </a:cxn>
                <a:cxn ang="0">
                  <a:pos x="T56" y="0"/>
                </a:cxn>
                <a:cxn ang="0">
                  <a:pos x="T57" y="0"/>
                </a:cxn>
                <a:cxn ang="0">
                  <a:pos x="T58" y="0"/>
                </a:cxn>
                <a:cxn ang="0">
                  <a:pos x="T59" y="0"/>
                </a:cxn>
              </a:cxnLst>
              <a:rect l="0" t="0" r="r" b="b"/>
              <a:pathLst>
                <a:path w="187">
                  <a:moveTo>
                    <a:pt x="0" y="0"/>
                  </a:moveTo>
                  <a:lnTo>
                    <a:pt x="1" y="0"/>
                  </a:lnTo>
                  <a:lnTo>
                    <a:pt x="1" y="0"/>
                  </a:lnTo>
                  <a:lnTo>
                    <a:pt x="2" y="0"/>
                  </a:lnTo>
                  <a:lnTo>
                    <a:pt x="2" y="0"/>
                  </a:lnTo>
                  <a:lnTo>
                    <a:pt x="3" y="0"/>
                  </a:lnTo>
                  <a:lnTo>
                    <a:pt x="4" y="0"/>
                  </a:lnTo>
                  <a:lnTo>
                    <a:pt x="4" y="0"/>
                  </a:lnTo>
                  <a:lnTo>
                    <a:pt x="5" y="0"/>
                  </a:lnTo>
                  <a:lnTo>
                    <a:pt x="6" y="0"/>
                  </a:lnTo>
                  <a:lnTo>
                    <a:pt x="6" y="0"/>
                  </a:lnTo>
                  <a:lnTo>
                    <a:pt x="7" y="0"/>
                  </a:lnTo>
                  <a:lnTo>
                    <a:pt x="7" y="0"/>
                  </a:lnTo>
                  <a:lnTo>
                    <a:pt x="8" y="0"/>
                  </a:lnTo>
                  <a:lnTo>
                    <a:pt x="9" y="0"/>
                  </a:lnTo>
                  <a:lnTo>
                    <a:pt x="9" y="0"/>
                  </a:lnTo>
                  <a:lnTo>
                    <a:pt x="10" y="0"/>
                  </a:lnTo>
                  <a:lnTo>
                    <a:pt x="11" y="0"/>
                  </a:lnTo>
                  <a:lnTo>
                    <a:pt x="11" y="0"/>
                  </a:lnTo>
                  <a:lnTo>
                    <a:pt x="12" y="0"/>
                  </a:lnTo>
                  <a:lnTo>
                    <a:pt x="12" y="0"/>
                  </a:lnTo>
                  <a:lnTo>
                    <a:pt x="13" y="0"/>
                  </a:lnTo>
                  <a:lnTo>
                    <a:pt x="14" y="0"/>
                  </a:lnTo>
                  <a:lnTo>
                    <a:pt x="14" y="0"/>
                  </a:lnTo>
                  <a:lnTo>
                    <a:pt x="15" y="0"/>
                  </a:lnTo>
                  <a:lnTo>
                    <a:pt x="16" y="0"/>
                  </a:lnTo>
                  <a:lnTo>
                    <a:pt x="16" y="0"/>
                  </a:lnTo>
                  <a:lnTo>
                    <a:pt x="17" y="0"/>
                  </a:lnTo>
                  <a:lnTo>
                    <a:pt x="17" y="0"/>
                  </a:lnTo>
                  <a:lnTo>
                    <a:pt x="18" y="0"/>
                  </a:lnTo>
                  <a:lnTo>
                    <a:pt x="19" y="0"/>
                  </a:lnTo>
                  <a:lnTo>
                    <a:pt x="19" y="0"/>
                  </a:lnTo>
                  <a:lnTo>
                    <a:pt x="20" y="0"/>
                  </a:lnTo>
                  <a:lnTo>
                    <a:pt x="21" y="0"/>
                  </a:lnTo>
                  <a:lnTo>
                    <a:pt x="21" y="0"/>
                  </a:lnTo>
                  <a:lnTo>
                    <a:pt x="22" y="0"/>
                  </a:lnTo>
                  <a:lnTo>
                    <a:pt x="22" y="0"/>
                  </a:lnTo>
                  <a:lnTo>
                    <a:pt x="23" y="0"/>
                  </a:lnTo>
                  <a:lnTo>
                    <a:pt x="24" y="0"/>
                  </a:lnTo>
                  <a:lnTo>
                    <a:pt x="24" y="0"/>
                  </a:lnTo>
                  <a:lnTo>
                    <a:pt x="25" y="0"/>
                  </a:lnTo>
                  <a:lnTo>
                    <a:pt x="26" y="0"/>
                  </a:lnTo>
                  <a:lnTo>
                    <a:pt x="26" y="0"/>
                  </a:lnTo>
                  <a:lnTo>
                    <a:pt x="27" y="0"/>
                  </a:lnTo>
                  <a:lnTo>
                    <a:pt x="27" y="0"/>
                  </a:lnTo>
                  <a:lnTo>
                    <a:pt x="28" y="0"/>
                  </a:lnTo>
                  <a:lnTo>
                    <a:pt x="29" y="0"/>
                  </a:lnTo>
                  <a:lnTo>
                    <a:pt x="29" y="0"/>
                  </a:lnTo>
                  <a:lnTo>
                    <a:pt x="30" y="0"/>
                  </a:lnTo>
                  <a:lnTo>
                    <a:pt x="31" y="0"/>
                  </a:lnTo>
                  <a:lnTo>
                    <a:pt x="31" y="0"/>
                  </a:lnTo>
                  <a:lnTo>
                    <a:pt x="32" y="0"/>
                  </a:lnTo>
                  <a:lnTo>
                    <a:pt x="33" y="0"/>
                  </a:lnTo>
                  <a:lnTo>
                    <a:pt x="33" y="0"/>
                  </a:lnTo>
                  <a:lnTo>
                    <a:pt x="34" y="0"/>
                  </a:lnTo>
                  <a:lnTo>
                    <a:pt x="34" y="0"/>
                  </a:lnTo>
                  <a:lnTo>
                    <a:pt x="35" y="0"/>
                  </a:lnTo>
                  <a:lnTo>
                    <a:pt x="36" y="0"/>
                  </a:lnTo>
                  <a:lnTo>
                    <a:pt x="36" y="0"/>
                  </a:lnTo>
                  <a:lnTo>
                    <a:pt x="37" y="0"/>
                  </a:lnTo>
                  <a:lnTo>
                    <a:pt x="38" y="0"/>
                  </a:lnTo>
                  <a:lnTo>
                    <a:pt x="38" y="0"/>
                  </a:lnTo>
                  <a:lnTo>
                    <a:pt x="39" y="0"/>
                  </a:lnTo>
                  <a:lnTo>
                    <a:pt x="39" y="0"/>
                  </a:lnTo>
                  <a:lnTo>
                    <a:pt x="40" y="0"/>
                  </a:lnTo>
                  <a:lnTo>
                    <a:pt x="41" y="0"/>
                  </a:lnTo>
                  <a:lnTo>
                    <a:pt x="41" y="0"/>
                  </a:lnTo>
                  <a:lnTo>
                    <a:pt x="42" y="0"/>
                  </a:lnTo>
                  <a:lnTo>
                    <a:pt x="43" y="0"/>
                  </a:lnTo>
                  <a:lnTo>
                    <a:pt x="43" y="0"/>
                  </a:lnTo>
                  <a:lnTo>
                    <a:pt x="44" y="0"/>
                  </a:lnTo>
                  <a:lnTo>
                    <a:pt x="44" y="0"/>
                  </a:lnTo>
                  <a:lnTo>
                    <a:pt x="45" y="0"/>
                  </a:lnTo>
                  <a:lnTo>
                    <a:pt x="46" y="0"/>
                  </a:lnTo>
                  <a:lnTo>
                    <a:pt x="46" y="0"/>
                  </a:lnTo>
                  <a:lnTo>
                    <a:pt x="47" y="0"/>
                  </a:lnTo>
                  <a:lnTo>
                    <a:pt x="48" y="0"/>
                  </a:lnTo>
                  <a:lnTo>
                    <a:pt x="48" y="0"/>
                  </a:lnTo>
                  <a:lnTo>
                    <a:pt x="49" y="0"/>
                  </a:lnTo>
                  <a:lnTo>
                    <a:pt x="49" y="0"/>
                  </a:lnTo>
                  <a:lnTo>
                    <a:pt x="50" y="0"/>
                  </a:lnTo>
                  <a:lnTo>
                    <a:pt x="51" y="0"/>
                  </a:lnTo>
                  <a:lnTo>
                    <a:pt x="51" y="0"/>
                  </a:lnTo>
                  <a:lnTo>
                    <a:pt x="52" y="0"/>
                  </a:lnTo>
                  <a:lnTo>
                    <a:pt x="53" y="0"/>
                  </a:lnTo>
                  <a:lnTo>
                    <a:pt x="53" y="0"/>
                  </a:lnTo>
                  <a:lnTo>
                    <a:pt x="54" y="0"/>
                  </a:lnTo>
                  <a:lnTo>
                    <a:pt x="54" y="0"/>
                  </a:lnTo>
                  <a:lnTo>
                    <a:pt x="55" y="0"/>
                  </a:lnTo>
                  <a:lnTo>
                    <a:pt x="56" y="0"/>
                  </a:lnTo>
                  <a:lnTo>
                    <a:pt x="56" y="0"/>
                  </a:lnTo>
                  <a:lnTo>
                    <a:pt x="57" y="0"/>
                  </a:lnTo>
                  <a:lnTo>
                    <a:pt x="58" y="0"/>
                  </a:lnTo>
                  <a:lnTo>
                    <a:pt x="58" y="0"/>
                  </a:lnTo>
                  <a:lnTo>
                    <a:pt x="59" y="0"/>
                  </a:lnTo>
                  <a:lnTo>
                    <a:pt x="59" y="0"/>
                  </a:lnTo>
                  <a:lnTo>
                    <a:pt x="60" y="0"/>
                  </a:lnTo>
                  <a:lnTo>
                    <a:pt x="61" y="0"/>
                  </a:lnTo>
                  <a:lnTo>
                    <a:pt x="61" y="0"/>
                  </a:lnTo>
                  <a:lnTo>
                    <a:pt x="62" y="0"/>
                  </a:lnTo>
                  <a:lnTo>
                    <a:pt x="63" y="0"/>
                  </a:lnTo>
                  <a:lnTo>
                    <a:pt x="63" y="0"/>
                  </a:lnTo>
                  <a:lnTo>
                    <a:pt x="64" y="0"/>
                  </a:lnTo>
                  <a:lnTo>
                    <a:pt x="64" y="0"/>
                  </a:lnTo>
                  <a:lnTo>
                    <a:pt x="65" y="0"/>
                  </a:lnTo>
                  <a:lnTo>
                    <a:pt x="66" y="0"/>
                  </a:lnTo>
                  <a:lnTo>
                    <a:pt x="66" y="0"/>
                  </a:lnTo>
                  <a:lnTo>
                    <a:pt x="67" y="0"/>
                  </a:lnTo>
                  <a:lnTo>
                    <a:pt x="68" y="0"/>
                  </a:lnTo>
                  <a:lnTo>
                    <a:pt x="68" y="0"/>
                  </a:lnTo>
                  <a:lnTo>
                    <a:pt x="69" y="0"/>
                  </a:lnTo>
                  <a:lnTo>
                    <a:pt x="69" y="0"/>
                  </a:lnTo>
                  <a:lnTo>
                    <a:pt x="70" y="0"/>
                  </a:lnTo>
                  <a:lnTo>
                    <a:pt x="71" y="0"/>
                  </a:lnTo>
                  <a:lnTo>
                    <a:pt x="71" y="0"/>
                  </a:lnTo>
                  <a:lnTo>
                    <a:pt x="72" y="0"/>
                  </a:lnTo>
                  <a:lnTo>
                    <a:pt x="73" y="0"/>
                  </a:lnTo>
                  <a:lnTo>
                    <a:pt x="73" y="0"/>
                  </a:lnTo>
                  <a:lnTo>
                    <a:pt x="74" y="0"/>
                  </a:lnTo>
                  <a:lnTo>
                    <a:pt x="74" y="0"/>
                  </a:lnTo>
                  <a:lnTo>
                    <a:pt x="75" y="0"/>
                  </a:lnTo>
                  <a:lnTo>
                    <a:pt x="76" y="0"/>
                  </a:lnTo>
                  <a:lnTo>
                    <a:pt x="76" y="0"/>
                  </a:lnTo>
                  <a:lnTo>
                    <a:pt x="77" y="0"/>
                  </a:lnTo>
                  <a:lnTo>
                    <a:pt x="78" y="0"/>
                  </a:lnTo>
                  <a:lnTo>
                    <a:pt x="78" y="0"/>
                  </a:lnTo>
                  <a:lnTo>
                    <a:pt x="79" y="0"/>
                  </a:lnTo>
                  <a:lnTo>
                    <a:pt x="79" y="0"/>
                  </a:lnTo>
                  <a:lnTo>
                    <a:pt x="80" y="0"/>
                  </a:lnTo>
                  <a:lnTo>
                    <a:pt x="81" y="0"/>
                  </a:lnTo>
                  <a:lnTo>
                    <a:pt x="81" y="0"/>
                  </a:lnTo>
                  <a:lnTo>
                    <a:pt x="82" y="0"/>
                  </a:lnTo>
                  <a:lnTo>
                    <a:pt x="83" y="0"/>
                  </a:lnTo>
                  <a:lnTo>
                    <a:pt x="83" y="0"/>
                  </a:lnTo>
                  <a:lnTo>
                    <a:pt x="84" y="0"/>
                  </a:lnTo>
                  <a:lnTo>
                    <a:pt x="84" y="0"/>
                  </a:lnTo>
                  <a:lnTo>
                    <a:pt x="85" y="0"/>
                  </a:lnTo>
                  <a:lnTo>
                    <a:pt x="86" y="0"/>
                  </a:lnTo>
                  <a:lnTo>
                    <a:pt x="86" y="0"/>
                  </a:lnTo>
                  <a:lnTo>
                    <a:pt x="87" y="0"/>
                  </a:lnTo>
                  <a:lnTo>
                    <a:pt x="88" y="0"/>
                  </a:lnTo>
                  <a:lnTo>
                    <a:pt x="88" y="0"/>
                  </a:lnTo>
                  <a:lnTo>
                    <a:pt x="89" y="0"/>
                  </a:lnTo>
                  <a:lnTo>
                    <a:pt x="89" y="0"/>
                  </a:lnTo>
                  <a:lnTo>
                    <a:pt x="90" y="0"/>
                  </a:lnTo>
                  <a:lnTo>
                    <a:pt x="91" y="0"/>
                  </a:lnTo>
                  <a:lnTo>
                    <a:pt x="91" y="0"/>
                  </a:lnTo>
                  <a:lnTo>
                    <a:pt x="92" y="0"/>
                  </a:lnTo>
                  <a:lnTo>
                    <a:pt x="93" y="0"/>
                  </a:lnTo>
                  <a:lnTo>
                    <a:pt x="93" y="0"/>
                  </a:lnTo>
                  <a:lnTo>
                    <a:pt x="94" y="0"/>
                  </a:lnTo>
                  <a:lnTo>
                    <a:pt x="94" y="0"/>
                  </a:lnTo>
                  <a:lnTo>
                    <a:pt x="95" y="0"/>
                  </a:lnTo>
                  <a:lnTo>
                    <a:pt x="96" y="0"/>
                  </a:lnTo>
                  <a:lnTo>
                    <a:pt x="96" y="0"/>
                  </a:lnTo>
                  <a:lnTo>
                    <a:pt x="97" y="0"/>
                  </a:lnTo>
                  <a:lnTo>
                    <a:pt x="98" y="0"/>
                  </a:lnTo>
                  <a:lnTo>
                    <a:pt x="98" y="0"/>
                  </a:lnTo>
                  <a:lnTo>
                    <a:pt x="99" y="0"/>
                  </a:lnTo>
                  <a:lnTo>
                    <a:pt x="99" y="0"/>
                  </a:lnTo>
                  <a:lnTo>
                    <a:pt x="100" y="0"/>
                  </a:lnTo>
                  <a:lnTo>
                    <a:pt x="101" y="0"/>
                  </a:lnTo>
                  <a:lnTo>
                    <a:pt x="101" y="0"/>
                  </a:lnTo>
                  <a:lnTo>
                    <a:pt x="102" y="0"/>
                  </a:lnTo>
                  <a:lnTo>
                    <a:pt x="103" y="0"/>
                  </a:lnTo>
                  <a:lnTo>
                    <a:pt x="103" y="0"/>
                  </a:lnTo>
                  <a:lnTo>
                    <a:pt x="104" y="0"/>
                  </a:lnTo>
                  <a:lnTo>
                    <a:pt x="104" y="0"/>
                  </a:lnTo>
                  <a:lnTo>
                    <a:pt x="105" y="0"/>
                  </a:lnTo>
                  <a:lnTo>
                    <a:pt x="106" y="0"/>
                  </a:lnTo>
                  <a:lnTo>
                    <a:pt x="106" y="0"/>
                  </a:lnTo>
                  <a:lnTo>
                    <a:pt x="107" y="0"/>
                  </a:lnTo>
                  <a:lnTo>
                    <a:pt x="108" y="0"/>
                  </a:lnTo>
                  <a:lnTo>
                    <a:pt x="108" y="0"/>
                  </a:lnTo>
                  <a:lnTo>
                    <a:pt x="109" y="0"/>
                  </a:lnTo>
                  <a:lnTo>
                    <a:pt x="109" y="0"/>
                  </a:lnTo>
                  <a:lnTo>
                    <a:pt x="110" y="0"/>
                  </a:lnTo>
                  <a:lnTo>
                    <a:pt x="111" y="0"/>
                  </a:lnTo>
                  <a:lnTo>
                    <a:pt x="111" y="0"/>
                  </a:lnTo>
                  <a:lnTo>
                    <a:pt x="112" y="0"/>
                  </a:lnTo>
                  <a:lnTo>
                    <a:pt x="113" y="0"/>
                  </a:lnTo>
                  <a:lnTo>
                    <a:pt x="113" y="0"/>
                  </a:lnTo>
                  <a:lnTo>
                    <a:pt x="114" y="0"/>
                  </a:lnTo>
                  <a:lnTo>
                    <a:pt x="114" y="0"/>
                  </a:lnTo>
                  <a:lnTo>
                    <a:pt x="115" y="0"/>
                  </a:lnTo>
                  <a:lnTo>
                    <a:pt x="116" y="0"/>
                  </a:lnTo>
                  <a:lnTo>
                    <a:pt x="116" y="0"/>
                  </a:lnTo>
                  <a:lnTo>
                    <a:pt x="117" y="0"/>
                  </a:lnTo>
                  <a:lnTo>
                    <a:pt x="118" y="0"/>
                  </a:lnTo>
                  <a:lnTo>
                    <a:pt x="118" y="0"/>
                  </a:lnTo>
                  <a:lnTo>
                    <a:pt x="119" y="0"/>
                  </a:lnTo>
                  <a:lnTo>
                    <a:pt x="119" y="0"/>
                  </a:lnTo>
                  <a:lnTo>
                    <a:pt x="120" y="0"/>
                  </a:lnTo>
                  <a:lnTo>
                    <a:pt x="121" y="0"/>
                  </a:lnTo>
                  <a:lnTo>
                    <a:pt x="121" y="0"/>
                  </a:lnTo>
                  <a:lnTo>
                    <a:pt x="122" y="0"/>
                  </a:lnTo>
                  <a:lnTo>
                    <a:pt x="123" y="0"/>
                  </a:lnTo>
                  <a:lnTo>
                    <a:pt x="123" y="0"/>
                  </a:lnTo>
                  <a:lnTo>
                    <a:pt x="124" y="0"/>
                  </a:lnTo>
                  <a:lnTo>
                    <a:pt x="124" y="0"/>
                  </a:lnTo>
                  <a:lnTo>
                    <a:pt x="125" y="0"/>
                  </a:lnTo>
                  <a:lnTo>
                    <a:pt x="126" y="0"/>
                  </a:lnTo>
                  <a:lnTo>
                    <a:pt x="126" y="0"/>
                  </a:lnTo>
                  <a:lnTo>
                    <a:pt x="127" y="0"/>
                  </a:lnTo>
                  <a:lnTo>
                    <a:pt x="128" y="0"/>
                  </a:lnTo>
                  <a:lnTo>
                    <a:pt x="128" y="0"/>
                  </a:lnTo>
                  <a:lnTo>
                    <a:pt x="129" y="0"/>
                  </a:lnTo>
                  <a:lnTo>
                    <a:pt x="129" y="0"/>
                  </a:lnTo>
                  <a:lnTo>
                    <a:pt x="130" y="0"/>
                  </a:lnTo>
                  <a:lnTo>
                    <a:pt x="131" y="0"/>
                  </a:lnTo>
                  <a:lnTo>
                    <a:pt x="131" y="0"/>
                  </a:lnTo>
                  <a:lnTo>
                    <a:pt x="132" y="0"/>
                  </a:lnTo>
                  <a:lnTo>
                    <a:pt x="133" y="0"/>
                  </a:lnTo>
                  <a:lnTo>
                    <a:pt x="133" y="0"/>
                  </a:lnTo>
                  <a:lnTo>
                    <a:pt x="134" y="0"/>
                  </a:lnTo>
                  <a:lnTo>
                    <a:pt x="134" y="0"/>
                  </a:lnTo>
                  <a:lnTo>
                    <a:pt x="135" y="0"/>
                  </a:lnTo>
                  <a:lnTo>
                    <a:pt x="136" y="0"/>
                  </a:lnTo>
                  <a:lnTo>
                    <a:pt x="136" y="0"/>
                  </a:lnTo>
                  <a:lnTo>
                    <a:pt x="137" y="0"/>
                  </a:lnTo>
                  <a:lnTo>
                    <a:pt x="138" y="0"/>
                  </a:lnTo>
                  <a:lnTo>
                    <a:pt x="138" y="0"/>
                  </a:lnTo>
                  <a:lnTo>
                    <a:pt x="139" y="0"/>
                  </a:lnTo>
                  <a:lnTo>
                    <a:pt x="140" y="0"/>
                  </a:lnTo>
                  <a:lnTo>
                    <a:pt x="140" y="0"/>
                  </a:lnTo>
                  <a:lnTo>
                    <a:pt x="141" y="0"/>
                  </a:lnTo>
                  <a:lnTo>
                    <a:pt x="141" y="0"/>
                  </a:lnTo>
                  <a:lnTo>
                    <a:pt x="142" y="0"/>
                  </a:lnTo>
                  <a:lnTo>
                    <a:pt x="143" y="0"/>
                  </a:lnTo>
                  <a:lnTo>
                    <a:pt x="143" y="0"/>
                  </a:lnTo>
                  <a:lnTo>
                    <a:pt x="144" y="0"/>
                  </a:lnTo>
                  <a:lnTo>
                    <a:pt x="145" y="0"/>
                  </a:lnTo>
                  <a:lnTo>
                    <a:pt x="145" y="0"/>
                  </a:lnTo>
                  <a:lnTo>
                    <a:pt x="146" y="0"/>
                  </a:lnTo>
                  <a:lnTo>
                    <a:pt x="146" y="0"/>
                  </a:lnTo>
                  <a:lnTo>
                    <a:pt x="147" y="0"/>
                  </a:lnTo>
                  <a:lnTo>
                    <a:pt x="148" y="0"/>
                  </a:lnTo>
                  <a:lnTo>
                    <a:pt x="148" y="0"/>
                  </a:lnTo>
                  <a:lnTo>
                    <a:pt x="149" y="0"/>
                  </a:lnTo>
                  <a:lnTo>
                    <a:pt x="150" y="0"/>
                  </a:lnTo>
                  <a:lnTo>
                    <a:pt x="150" y="0"/>
                  </a:lnTo>
                  <a:lnTo>
                    <a:pt x="151" y="0"/>
                  </a:lnTo>
                  <a:lnTo>
                    <a:pt x="151" y="0"/>
                  </a:lnTo>
                  <a:lnTo>
                    <a:pt x="152" y="0"/>
                  </a:lnTo>
                  <a:lnTo>
                    <a:pt x="153" y="0"/>
                  </a:lnTo>
                  <a:lnTo>
                    <a:pt x="153" y="0"/>
                  </a:lnTo>
                  <a:lnTo>
                    <a:pt x="154" y="0"/>
                  </a:lnTo>
                  <a:lnTo>
                    <a:pt x="154" y="0"/>
                  </a:lnTo>
                  <a:lnTo>
                    <a:pt x="155" y="0"/>
                  </a:lnTo>
                  <a:lnTo>
                    <a:pt x="156" y="0"/>
                  </a:lnTo>
                  <a:lnTo>
                    <a:pt x="156" y="0"/>
                  </a:lnTo>
                  <a:lnTo>
                    <a:pt x="157" y="0"/>
                  </a:lnTo>
                  <a:lnTo>
                    <a:pt x="158" y="0"/>
                  </a:lnTo>
                  <a:lnTo>
                    <a:pt x="158" y="0"/>
                  </a:lnTo>
                  <a:lnTo>
                    <a:pt x="159" y="0"/>
                  </a:lnTo>
                  <a:lnTo>
                    <a:pt x="159" y="0"/>
                  </a:lnTo>
                  <a:lnTo>
                    <a:pt x="160" y="0"/>
                  </a:lnTo>
                  <a:lnTo>
                    <a:pt x="161" y="0"/>
                  </a:lnTo>
                  <a:lnTo>
                    <a:pt x="161" y="0"/>
                  </a:lnTo>
                  <a:lnTo>
                    <a:pt x="162" y="0"/>
                  </a:lnTo>
                  <a:lnTo>
                    <a:pt x="163" y="0"/>
                  </a:lnTo>
                  <a:lnTo>
                    <a:pt x="163" y="0"/>
                  </a:lnTo>
                  <a:lnTo>
                    <a:pt x="164" y="0"/>
                  </a:lnTo>
                  <a:lnTo>
                    <a:pt x="164" y="0"/>
                  </a:lnTo>
                  <a:lnTo>
                    <a:pt x="165" y="0"/>
                  </a:lnTo>
                  <a:lnTo>
                    <a:pt x="166" y="0"/>
                  </a:lnTo>
                  <a:lnTo>
                    <a:pt x="166" y="0"/>
                  </a:lnTo>
                  <a:lnTo>
                    <a:pt x="167" y="0"/>
                  </a:lnTo>
                  <a:lnTo>
                    <a:pt x="168" y="0"/>
                  </a:lnTo>
                  <a:lnTo>
                    <a:pt x="168" y="0"/>
                  </a:lnTo>
                  <a:lnTo>
                    <a:pt x="169" y="0"/>
                  </a:lnTo>
                  <a:lnTo>
                    <a:pt x="169" y="0"/>
                  </a:lnTo>
                  <a:lnTo>
                    <a:pt x="170" y="0"/>
                  </a:lnTo>
                  <a:lnTo>
                    <a:pt x="171" y="0"/>
                  </a:lnTo>
                  <a:lnTo>
                    <a:pt x="171" y="0"/>
                  </a:lnTo>
                  <a:lnTo>
                    <a:pt x="172" y="0"/>
                  </a:lnTo>
                  <a:lnTo>
                    <a:pt x="173" y="0"/>
                  </a:lnTo>
                  <a:lnTo>
                    <a:pt x="173" y="0"/>
                  </a:lnTo>
                  <a:lnTo>
                    <a:pt x="174" y="0"/>
                  </a:lnTo>
                  <a:lnTo>
                    <a:pt x="174" y="0"/>
                  </a:lnTo>
                  <a:lnTo>
                    <a:pt x="175" y="0"/>
                  </a:lnTo>
                  <a:lnTo>
                    <a:pt x="176" y="0"/>
                  </a:lnTo>
                  <a:lnTo>
                    <a:pt x="176" y="0"/>
                  </a:lnTo>
                  <a:lnTo>
                    <a:pt x="177" y="0"/>
                  </a:lnTo>
                  <a:lnTo>
                    <a:pt x="178" y="0"/>
                  </a:lnTo>
                  <a:lnTo>
                    <a:pt x="178" y="0"/>
                  </a:lnTo>
                  <a:lnTo>
                    <a:pt x="179" y="0"/>
                  </a:lnTo>
                  <a:lnTo>
                    <a:pt x="180" y="0"/>
                  </a:lnTo>
                  <a:lnTo>
                    <a:pt x="180" y="0"/>
                  </a:lnTo>
                  <a:lnTo>
                    <a:pt x="181" y="0"/>
                  </a:lnTo>
                  <a:lnTo>
                    <a:pt x="181" y="0"/>
                  </a:lnTo>
                  <a:lnTo>
                    <a:pt x="182" y="0"/>
                  </a:lnTo>
                  <a:lnTo>
                    <a:pt x="183" y="0"/>
                  </a:lnTo>
                  <a:lnTo>
                    <a:pt x="183" y="0"/>
                  </a:lnTo>
                  <a:lnTo>
                    <a:pt x="184" y="0"/>
                  </a:lnTo>
                  <a:lnTo>
                    <a:pt x="185" y="0"/>
                  </a:lnTo>
                  <a:lnTo>
                    <a:pt x="185" y="0"/>
                  </a:lnTo>
                  <a:lnTo>
                    <a:pt x="186" y="0"/>
                  </a:lnTo>
                  <a:lnTo>
                    <a:pt x="186" y="0"/>
                  </a:lnTo>
                  <a:lnTo>
                    <a:pt x="187" y="0"/>
                  </a:lnTo>
                </a:path>
              </a:pathLst>
            </a:custGeom>
            <a:noFill/>
            <a:ln w="22225">
              <a:solidFill>
                <a:srgbClr val="1A476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42" name="Oval 271">
              <a:extLst>
                <a:ext uri="{FF2B5EF4-FFF2-40B4-BE49-F238E27FC236}">
                  <a16:creationId xmlns:a16="http://schemas.microsoft.com/office/drawing/2014/main" id="{A4AA6884-E54C-41AC-911D-2023FEF5F604}"/>
                </a:ext>
              </a:extLst>
            </p:cNvPr>
            <p:cNvSpPr>
              <a:spLocks noChangeArrowheads="1"/>
            </p:cNvSpPr>
            <p:nvPr/>
          </p:nvSpPr>
          <p:spPr bwMode="auto">
            <a:xfrm>
              <a:off x="2508" y="1336"/>
              <a:ext cx="68" cy="68"/>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3" name="Oval 272">
              <a:extLst>
                <a:ext uri="{FF2B5EF4-FFF2-40B4-BE49-F238E27FC236}">
                  <a16:creationId xmlns:a16="http://schemas.microsoft.com/office/drawing/2014/main" id="{6FB352AE-A30C-4635-898B-D046089B8934}"/>
                </a:ext>
              </a:extLst>
            </p:cNvPr>
            <p:cNvSpPr>
              <a:spLocks noChangeArrowheads="1"/>
            </p:cNvSpPr>
            <p:nvPr/>
          </p:nvSpPr>
          <p:spPr bwMode="auto">
            <a:xfrm>
              <a:off x="2674" y="1649"/>
              <a:ext cx="72" cy="68"/>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4" name="Oval 273">
              <a:extLst>
                <a:ext uri="{FF2B5EF4-FFF2-40B4-BE49-F238E27FC236}">
                  <a16:creationId xmlns:a16="http://schemas.microsoft.com/office/drawing/2014/main" id="{8D6F0DDC-35A7-4D4C-A1C9-EF8EF7A0B87A}"/>
                </a:ext>
              </a:extLst>
            </p:cNvPr>
            <p:cNvSpPr>
              <a:spLocks noChangeArrowheads="1"/>
            </p:cNvSpPr>
            <p:nvPr/>
          </p:nvSpPr>
          <p:spPr bwMode="auto">
            <a:xfrm>
              <a:off x="2843" y="1624"/>
              <a:ext cx="68" cy="68"/>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5" name="Oval 274">
              <a:extLst>
                <a:ext uri="{FF2B5EF4-FFF2-40B4-BE49-F238E27FC236}">
                  <a16:creationId xmlns:a16="http://schemas.microsoft.com/office/drawing/2014/main" id="{9421AAE4-78DA-4CCF-B3C0-5780F7FEA06E}"/>
                </a:ext>
              </a:extLst>
            </p:cNvPr>
            <p:cNvSpPr>
              <a:spLocks noChangeArrowheads="1"/>
            </p:cNvSpPr>
            <p:nvPr/>
          </p:nvSpPr>
          <p:spPr bwMode="auto">
            <a:xfrm>
              <a:off x="3012" y="1454"/>
              <a:ext cx="68" cy="69"/>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6" name="Oval 275">
              <a:extLst>
                <a:ext uri="{FF2B5EF4-FFF2-40B4-BE49-F238E27FC236}">
                  <a16:creationId xmlns:a16="http://schemas.microsoft.com/office/drawing/2014/main" id="{1FE2413D-32E2-4B02-A84B-31F56D89626B}"/>
                </a:ext>
              </a:extLst>
            </p:cNvPr>
            <p:cNvSpPr>
              <a:spLocks noChangeArrowheads="1"/>
            </p:cNvSpPr>
            <p:nvPr/>
          </p:nvSpPr>
          <p:spPr bwMode="auto">
            <a:xfrm>
              <a:off x="3181" y="1379"/>
              <a:ext cx="69" cy="68"/>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7" name="Oval 276">
              <a:extLst>
                <a:ext uri="{FF2B5EF4-FFF2-40B4-BE49-F238E27FC236}">
                  <a16:creationId xmlns:a16="http://schemas.microsoft.com/office/drawing/2014/main" id="{AE13F051-F8A7-4BEA-BBD5-CD6EA5BBE235}"/>
                </a:ext>
              </a:extLst>
            </p:cNvPr>
            <p:cNvSpPr>
              <a:spLocks noChangeArrowheads="1"/>
            </p:cNvSpPr>
            <p:nvPr/>
          </p:nvSpPr>
          <p:spPr bwMode="auto">
            <a:xfrm>
              <a:off x="3347" y="1735"/>
              <a:ext cx="72" cy="69"/>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8" name="Oval 277">
              <a:extLst>
                <a:ext uri="{FF2B5EF4-FFF2-40B4-BE49-F238E27FC236}">
                  <a16:creationId xmlns:a16="http://schemas.microsoft.com/office/drawing/2014/main" id="{110571D6-DD11-4646-8CDA-0C9DE03F5A9E}"/>
                </a:ext>
              </a:extLst>
            </p:cNvPr>
            <p:cNvSpPr>
              <a:spLocks noChangeArrowheads="1"/>
            </p:cNvSpPr>
            <p:nvPr/>
          </p:nvSpPr>
          <p:spPr bwMode="auto">
            <a:xfrm>
              <a:off x="3516" y="1573"/>
              <a:ext cx="68" cy="69"/>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9" name="Oval 278">
              <a:extLst>
                <a:ext uri="{FF2B5EF4-FFF2-40B4-BE49-F238E27FC236}">
                  <a16:creationId xmlns:a16="http://schemas.microsoft.com/office/drawing/2014/main" id="{ACA9BF39-6462-4CE4-BD72-305957801601}"/>
                </a:ext>
              </a:extLst>
            </p:cNvPr>
            <p:cNvSpPr>
              <a:spLocks noChangeArrowheads="1"/>
            </p:cNvSpPr>
            <p:nvPr/>
          </p:nvSpPr>
          <p:spPr bwMode="auto">
            <a:xfrm>
              <a:off x="3685" y="1613"/>
              <a:ext cx="69" cy="68"/>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0" name="Oval 279">
              <a:extLst>
                <a:ext uri="{FF2B5EF4-FFF2-40B4-BE49-F238E27FC236}">
                  <a16:creationId xmlns:a16="http://schemas.microsoft.com/office/drawing/2014/main" id="{D37FFF37-3EE3-4079-8DE1-FFD67D7A4F63}"/>
                </a:ext>
              </a:extLst>
            </p:cNvPr>
            <p:cNvSpPr>
              <a:spLocks noChangeArrowheads="1"/>
            </p:cNvSpPr>
            <p:nvPr/>
          </p:nvSpPr>
          <p:spPr bwMode="auto">
            <a:xfrm>
              <a:off x="3854" y="1519"/>
              <a:ext cx="69" cy="69"/>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1" name="Oval 280">
              <a:extLst>
                <a:ext uri="{FF2B5EF4-FFF2-40B4-BE49-F238E27FC236}">
                  <a16:creationId xmlns:a16="http://schemas.microsoft.com/office/drawing/2014/main" id="{DF04662F-0510-4BD6-815A-9276ACA855F4}"/>
                </a:ext>
              </a:extLst>
            </p:cNvPr>
            <p:cNvSpPr>
              <a:spLocks noChangeArrowheads="1"/>
            </p:cNvSpPr>
            <p:nvPr/>
          </p:nvSpPr>
          <p:spPr bwMode="auto">
            <a:xfrm>
              <a:off x="4020" y="2009"/>
              <a:ext cx="72" cy="72"/>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2" name="Oval 281">
              <a:extLst>
                <a:ext uri="{FF2B5EF4-FFF2-40B4-BE49-F238E27FC236}">
                  <a16:creationId xmlns:a16="http://schemas.microsoft.com/office/drawing/2014/main" id="{22ABCC6A-A5F7-4ED2-A95D-2F064D6F0005}"/>
                </a:ext>
              </a:extLst>
            </p:cNvPr>
            <p:cNvSpPr>
              <a:spLocks noChangeArrowheads="1"/>
            </p:cNvSpPr>
            <p:nvPr/>
          </p:nvSpPr>
          <p:spPr bwMode="auto">
            <a:xfrm>
              <a:off x="4189" y="1944"/>
              <a:ext cx="72" cy="72"/>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3" name="Oval 282">
              <a:extLst>
                <a:ext uri="{FF2B5EF4-FFF2-40B4-BE49-F238E27FC236}">
                  <a16:creationId xmlns:a16="http://schemas.microsoft.com/office/drawing/2014/main" id="{30735C3A-DC4A-450F-A392-4A49B5BD032B}"/>
                </a:ext>
              </a:extLst>
            </p:cNvPr>
            <p:cNvSpPr>
              <a:spLocks noChangeArrowheads="1"/>
            </p:cNvSpPr>
            <p:nvPr/>
          </p:nvSpPr>
          <p:spPr bwMode="auto">
            <a:xfrm>
              <a:off x="4358" y="1940"/>
              <a:ext cx="69" cy="69"/>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4" name="Oval 283">
              <a:extLst>
                <a:ext uri="{FF2B5EF4-FFF2-40B4-BE49-F238E27FC236}">
                  <a16:creationId xmlns:a16="http://schemas.microsoft.com/office/drawing/2014/main" id="{264EFFBF-6CC5-461B-B833-35C5FA1943CD}"/>
                </a:ext>
              </a:extLst>
            </p:cNvPr>
            <p:cNvSpPr>
              <a:spLocks noChangeArrowheads="1"/>
            </p:cNvSpPr>
            <p:nvPr/>
          </p:nvSpPr>
          <p:spPr bwMode="auto">
            <a:xfrm>
              <a:off x="4528" y="2351"/>
              <a:ext cx="68" cy="68"/>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5" name="Oval 284">
              <a:extLst>
                <a:ext uri="{FF2B5EF4-FFF2-40B4-BE49-F238E27FC236}">
                  <a16:creationId xmlns:a16="http://schemas.microsoft.com/office/drawing/2014/main" id="{4FCE64AF-E288-48B0-8956-D733F0AB49A5}"/>
                </a:ext>
              </a:extLst>
            </p:cNvPr>
            <p:cNvSpPr>
              <a:spLocks noChangeArrowheads="1"/>
            </p:cNvSpPr>
            <p:nvPr/>
          </p:nvSpPr>
          <p:spPr bwMode="auto">
            <a:xfrm>
              <a:off x="4693" y="2282"/>
              <a:ext cx="72" cy="72"/>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6" name="Oval 285">
              <a:extLst>
                <a:ext uri="{FF2B5EF4-FFF2-40B4-BE49-F238E27FC236}">
                  <a16:creationId xmlns:a16="http://schemas.microsoft.com/office/drawing/2014/main" id="{B607A8DD-7A71-4383-A0C5-4C4ECF462C77}"/>
                </a:ext>
              </a:extLst>
            </p:cNvPr>
            <p:cNvSpPr>
              <a:spLocks noChangeArrowheads="1"/>
            </p:cNvSpPr>
            <p:nvPr/>
          </p:nvSpPr>
          <p:spPr bwMode="auto">
            <a:xfrm>
              <a:off x="4862" y="2534"/>
              <a:ext cx="72" cy="72"/>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7" name="Oval 286">
              <a:extLst>
                <a:ext uri="{FF2B5EF4-FFF2-40B4-BE49-F238E27FC236}">
                  <a16:creationId xmlns:a16="http://schemas.microsoft.com/office/drawing/2014/main" id="{06F92A26-6589-4A5B-A406-FA9F14FC9A79}"/>
                </a:ext>
              </a:extLst>
            </p:cNvPr>
            <p:cNvSpPr>
              <a:spLocks noChangeArrowheads="1"/>
            </p:cNvSpPr>
            <p:nvPr/>
          </p:nvSpPr>
          <p:spPr bwMode="auto">
            <a:xfrm>
              <a:off x="5032" y="2783"/>
              <a:ext cx="68" cy="68"/>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8" name="Oval 287">
              <a:extLst>
                <a:ext uri="{FF2B5EF4-FFF2-40B4-BE49-F238E27FC236}">
                  <a16:creationId xmlns:a16="http://schemas.microsoft.com/office/drawing/2014/main" id="{180C492D-AF75-4DAA-BE87-04125936491F}"/>
                </a:ext>
              </a:extLst>
            </p:cNvPr>
            <p:cNvSpPr>
              <a:spLocks noChangeArrowheads="1"/>
            </p:cNvSpPr>
            <p:nvPr/>
          </p:nvSpPr>
          <p:spPr bwMode="auto">
            <a:xfrm>
              <a:off x="5201" y="2801"/>
              <a:ext cx="68" cy="72"/>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9" name="Oval 288">
              <a:extLst>
                <a:ext uri="{FF2B5EF4-FFF2-40B4-BE49-F238E27FC236}">
                  <a16:creationId xmlns:a16="http://schemas.microsoft.com/office/drawing/2014/main" id="{2D272F02-0FD9-4C56-A6E0-5BB0C65F3936}"/>
                </a:ext>
              </a:extLst>
            </p:cNvPr>
            <p:cNvSpPr>
              <a:spLocks noChangeArrowheads="1"/>
            </p:cNvSpPr>
            <p:nvPr/>
          </p:nvSpPr>
          <p:spPr bwMode="auto">
            <a:xfrm>
              <a:off x="5370" y="2866"/>
              <a:ext cx="68" cy="68"/>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0" name="Oval 289">
              <a:extLst>
                <a:ext uri="{FF2B5EF4-FFF2-40B4-BE49-F238E27FC236}">
                  <a16:creationId xmlns:a16="http://schemas.microsoft.com/office/drawing/2014/main" id="{D0184DD7-96F8-4AD1-BD7B-26520A461E77}"/>
                </a:ext>
              </a:extLst>
            </p:cNvPr>
            <p:cNvSpPr>
              <a:spLocks noChangeArrowheads="1"/>
            </p:cNvSpPr>
            <p:nvPr/>
          </p:nvSpPr>
          <p:spPr bwMode="auto">
            <a:xfrm>
              <a:off x="5536" y="2945"/>
              <a:ext cx="72" cy="68"/>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1" name="Oval 290">
              <a:extLst>
                <a:ext uri="{FF2B5EF4-FFF2-40B4-BE49-F238E27FC236}">
                  <a16:creationId xmlns:a16="http://schemas.microsoft.com/office/drawing/2014/main" id="{3A59AE5F-333E-41C8-A4CE-A381B0A91874}"/>
                </a:ext>
              </a:extLst>
            </p:cNvPr>
            <p:cNvSpPr>
              <a:spLocks noChangeArrowheads="1"/>
            </p:cNvSpPr>
            <p:nvPr/>
          </p:nvSpPr>
          <p:spPr bwMode="auto">
            <a:xfrm>
              <a:off x="5705" y="3042"/>
              <a:ext cx="68" cy="72"/>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2" name="Oval 291">
              <a:extLst>
                <a:ext uri="{FF2B5EF4-FFF2-40B4-BE49-F238E27FC236}">
                  <a16:creationId xmlns:a16="http://schemas.microsoft.com/office/drawing/2014/main" id="{81910626-1E79-40DB-86F2-943D5F50F840}"/>
                </a:ext>
              </a:extLst>
            </p:cNvPr>
            <p:cNvSpPr>
              <a:spLocks noChangeArrowheads="1"/>
            </p:cNvSpPr>
            <p:nvPr/>
          </p:nvSpPr>
          <p:spPr bwMode="auto">
            <a:xfrm>
              <a:off x="5874" y="3096"/>
              <a:ext cx="68" cy="72"/>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3" name="Oval 292">
              <a:extLst>
                <a:ext uri="{FF2B5EF4-FFF2-40B4-BE49-F238E27FC236}">
                  <a16:creationId xmlns:a16="http://schemas.microsoft.com/office/drawing/2014/main" id="{AF1CB053-8B57-4698-9626-6215EEA9A2C5}"/>
                </a:ext>
              </a:extLst>
            </p:cNvPr>
            <p:cNvSpPr>
              <a:spLocks noChangeArrowheads="1"/>
            </p:cNvSpPr>
            <p:nvPr/>
          </p:nvSpPr>
          <p:spPr bwMode="auto">
            <a:xfrm>
              <a:off x="6043" y="3067"/>
              <a:ext cx="69" cy="69"/>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4" name="Oval 293">
              <a:extLst>
                <a:ext uri="{FF2B5EF4-FFF2-40B4-BE49-F238E27FC236}">
                  <a16:creationId xmlns:a16="http://schemas.microsoft.com/office/drawing/2014/main" id="{741BAA5A-3DAF-4315-97C7-E46638857332}"/>
                </a:ext>
              </a:extLst>
            </p:cNvPr>
            <p:cNvSpPr>
              <a:spLocks noChangeArrowheads="1"/>
            </p:cNvSpPr>
            <p:nvPr/>
          </p:nvSpPr>
          <p:spPr bwMode="auto">
            <a:xfrm>
              <a:off x="6209" y="3010"/>
              <a:ext cx="72" cy="68"/>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5" name="Line 294">
              <a:extLst>
                <a:ext uri="{FF2B5EF4-FFF2-40B4-BE49-F238E27FC236}">
                  <a16:creationId xmlns:a16="http://schemas.microsoft.com/office/drawing/2014/main" id="{3D1A2EAB-6FED-407C-A7EF-CBB0C21F7DDC}"/>
                </a:ext>
              </a:extLst>
            </p:cNvPr>
            <p:cNvSpPr>
              <a:spLocks noChangeShapeType="1"/>
            </p:cNvSpPr>
            <p:nvPr/>
          </p:nvSpPr>
          <p:spPr bwMode="auto">
            <a:xfrm flipV="1">
              <a:off x="1435" y="601"/>
              <a:ext cx="0" cy="310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6" name="Line 295">
              <a:extLst>
                <a:ext uri="{FF2B5EF4-FFF2-40B4-BE49-F238E27FC236}">
                  <a16:creationId xmlns:a16="http://schemas.microsoft.com/office/drawing/2014/main" id="{F4128381-F653-41DC-85A9-965396C4330F}"/>
                </a:ext>
              </a:extLst>
            </p:cNvPr>
            <p:cNvSpPr>
              <a:spLocks noChangeShapeType="1"/>
            </p:cNvSpPr>
            <p:nvPr/>
          </p:nvSpPr>
          <p:spPr bwMode="auto">
            <a:xfrm flipH="1">
              <a:off x="1378" y="3611"/>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7" name="Rectangle 296">
              <a:extLst>
                <a:ext uri="{FF2B5EF4-FFF2-40B4-BE49-F238E27FC236}">
                  <a16:creationId xmlns:a16="http://schemas.microsoft.com/office/drawing/2014/main" id="{40D2B11A-0D48-4496-8FDB-C590BC18C1D2}"/>
                </a:ext>
              </a:extLst>
            </p:cNvPr>
            <p:cNvSpPr>
              <a:spLocks noChangeArrowheads="1"/>
            </p:cNvSpPr>
            <p:nvPr/>
          </p:nvSpPr>
          <p:spPr bwMode="auto">
            <a:xfrm rot="16200000">
              <a:off x="1174" y="3494"/>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0.2</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68" name="Line 297">
              <a:extLst>
                <a:ext uri="{FF2B5EF4-FFF2-40B4-BE49-F238E27FC236}">
                  <a16:creationId xmlns:a16="http://schemas.microsoft.com/office/drawing/2014/main" id="{68246BB9-DADD-40D1-8CA1-F9C1113FE77B}"/>
                </a:ext>
              </a:extLst>
            </p:cNvPr>
            <p:cNvSpPr>
              <a:spLocks noChangeShapeType="1"/>
            </p:cNvSpPr>
            <p:nvPr/>
          </p:nvSpPr>
          <p:spPr bwMode="auto">
            <a:xfrm flipH="1">
              <a:off x="1378" y="2884"/>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69" name="Rectangle 298">
              <a:extLst>
                <a:ext uri="{FF2B5EF4-FFF2-40B4-BE49-F238E27FC236}">
                  <a16:creationId xmlns:a16="http://schemas.microsoft.com/office/drawing/2014/main" id="{52A8415E-123C-4691-A794-6A350BFE5618}"/>
                </a:ext>
              </a:extLst>
            </p:cNvPr>
            <p:cNvSpPr>
              <a:spLocks noChangeArrowheads="1"/>
            </p:cNvSpPr>
            <p:nvPr/>
          </p:nvSpPr>
          <p:spPr bwMode="auto">
            <a:xfrm rot="16200000">
              <a:off x="1174" y="2766"/>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0.4</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70" name="Line 299">
              <a:extLst>
                <a:ext uri="{FF2B5EF4-FFF2-40B4-BE49-F238E27FC236}">
                  <a16:creationId xmlns:a16="http://schemas.microsoft.com/office/drawing/2014/main" id="{2C41CA2C-3D67-4623-B723-AE0993502545}"/>
                </a:ext>
              </a:extLst>
            </p:cNvPr>
            <p:cNvSpPr>
              <a:spLocks noChangeShapeType="1"/>
            </p:cNvSpPr>
            <p:nvPr/>
          </p:nvSpPr>
          <p:spPr bwMode="auto">
            <a:xfrm flipH="1">
              <a:off x="1378" y="2153"/>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1" name="Rectangle 300">
              <a:extLst>
                <a:ext uri="{FF2B5EF4-FFF2-40B4-BE49-F238E27FC236}">
                  <a16:creationId xmlns:a16="http://schemas.microsoft.com/office/drawing/2014/main" id="{88EFE5A1-26AA-49C5-A2A6-CAD745CBC435}"/>
                </a:ext>
              </a:extLst>
            </p:cNvPr>
            <p:cNvSpPr>
              <a:spLocks noChangeArrowheads="1"/>
            </p:cNvSpPr>
            <p:nvPr/>
          </p:nvSpPr>
          <p:spPr bwMode="auto">
            <a:xfrm rot="16200000">
              <a:off x="1174" y="2036"/>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0.6</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72" name="Line 301">
              <a:extLst>
                <a:ext uri="{FF2B5EF4-FFF2-40B4-BE49-F238E27FC236}">
                  <a16:creationId xmlns:a16="http://schemas.microsoft.com/office/drawing/2014/main" id="{99B51E5C-0268-43D3-ACC6-A5FFA13B292B}"/>
                </a:ext>
              </a:extLst>
            </p:cNvPr>
            <p:cNvSpPr>
              <a:spLocks noChangeShapeType="1"/>
            </p:cNvSpPr>
            <p:nvPr/>
          </p:nvSpPr>
          <p:spPr bwMode="auto">
            <a:xfrm flipH="1">
              <a:off x="1378" y="142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3" name="Rectangle 302">
              <a:extLst>
                <a:ext uri="{FF2B5EF4-FFF2-40B4-BE49-F238E27FC236}">
                  <a16:creationId xmlns:a16="http://schemas.microsoft.com/office/drawing/2014/main" id="{7BB19137-C8EF-4E66-8EC1-8688D80CD41A}"/>
                </a:ext>
              </a:extLst>
            </p:cNvPr>
            <p:cNvSpPr>
              <a:spLocks noChangeArrowheads="1"/>
            </p:cNvSpPr>
            <p:nvPr/>
          </p:nvSpPr>
          <p:spPr bwMode="auto">
            <a:xfrm rot="16200000">
              <a:off x="1174" y="1308"/>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0.8</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74" name="Line 303">
              <a:extLst>
                <a:ext uri="{FF2B5EF4-FFF2-40B4-BE49-F238E27FC236}">
                  <a16:creationId xmlns:a16="http://schemas.microsoft.com/office/drawing/2014/main" id="{B8BC4C6D-DC47-40B4-99DE-C303E8ACA463}"/>
                </a:ext>
              </a:extLst>
            </p:cNvPr>
            <p:cNvSpPr>
              <a:spLocks noChangeShapeType="1"/>
            </p:cNvSpPr>
            <p:nvPr/>
          </p:nvSpPr>
          <p:spPr bwMode="auto">
            <a:xfrm flipH="1">
              <a:off x="1378" y="69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5" name="Rectangle 304">
              <a:extLst>
                <a:ext uri="{FF2B5EF4-FFF2-40B4-BE49-F238E27FC236}">
                  <a16:creationId xmlns:a16="http://schemas.microsoft.com/office/drawing/2014/main" id="{73CCF714-31C5-40F9-B514-A0BC968D7AAA}"/>
                </a:ext>
              </a:extLst>
            </p:cNvPr>
            <p:cNvSpPr>
              <a:spLocks noChangeArrowheads="1"/>
            </p:cNvSpPr>
            <p:nvPr/>
          </p:nvSpPr>
          <p:spPr bwMode="auto">
            <a:xfrm rot="16200000">
              <a:off x="1174" y="577"/>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1.0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76" name="Rectangle 305">
              <a:extLst>
                <a:ext uri="{FF2B5EF4-FFF2-40B4-BE49-F238E27FC236}">
                  <a16:creationId xmlns:a16="http://schemas.microsoft.com/office/drawing/2014/main" id="{BCD4923F-E130-4D80-B7A9-C90C0DF46B8B}"/>
                </a:ext>
              </a:extLst>
            </p:cNvPr>
            <p:cNvSpPr>
              <a:spLocks noChangeArrowheads="1"/>
            </p:cNvSpPr>
            <p:nvPr/>
          </p:nvSpPr>
          <p:spPr bwMode="auto">
            <a:xfrm rot="16200000">
              <a:off x="-539" y="2019"/>
              <a:ext cx="319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Coefficient on Observational Outcome in Destination</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77" name="Line 306">
              <a:extLst>
                <a:ext uri="{FF2B5EF4-FFF2-40B4-BE49-F238E27FC236}">
                  <a16:creationId xmlns:a16="http://schemas.microsoft.com/office/drawing/2014/main" id="{068BB190-7571-4368-B5A0-0E541D9716C6}"/>
                </a:ext>
              </a:extLst>
            </p:cNvPr>
            <p:cNvSpPr>
              <a:spLocks noChangeShapeType="1"/>
            </p:cNvSpPr>
            <p:nvPr/>
          </p:nvSpPr>
          <p:spPr bwMode="auto">
            <a:xfrm>
              <a:off x="1435" y="3708"/>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8" name="Line 307">
              <a:extLst>
                <a:ext uri="{FF2B5EF4-FFF2-40B4-BE49-F238E27FC236}">
                  <a16:creationId xmlns:a16="http://schemas.microsoft.com/office/drawing/2014/main" id="{E796B9E5-7B8C-42AF-AAE0-A69687AADB8A}"/>
                </a:ext>
              </a:extLst>
            </p:cNvPr>
            <p:cNvSpPr>
              <a:spLocks noChangeShapeType="1"/>
            </p:cNvSpPr>
            <p:nvPr/>
          </p:nvSpPr>
          <p:spPr bwMode="auto">
            <a:xfrm>
              <a:off x="1532"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9" name="Rectangle 308">
              <a:extLst>
                <a:ext uri="{FF2B5EF4-FFF2-40B4-BE49-F238E27FC236}">
                  <a16:creationId xmlns:a16="http://schemas.microsoft.com/office/drawing/2014/main" id="{00CC97F1-53BC-43E7-BA84-6A61A3BA3F45}"/>
                </a:ext>
              </a:extLst>
            </p:cNvPr>
            <p:cNvSpPr>
              <a:spLocks noChangeArrowheads="1"/>
            </p:cNvSpPr>
            <p:nvPr/>
          </p:nvSpPr>
          <p:spPr bwMode="auto">
            <a:xfrm>
              <a:off x="1489" y="3798"/>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80" name="Line 309">
              <a:extLst>
                <a:ext uri="{FF2B5EF4-FFF2-40B4-BE49-F238E27FC236}">
                  <a16:creationId xmlns:a16="http://schemas.microsoft.com/office/drawing/2014/main" id="{3AD60BD9-D9F5-4732-BDD7-D8E0E00C809A}"/>
                </a:ext>
              </a:extLst>
            </p:cNvPr>
            <p:cNvSpPr>
              <a:spLocks noChangeShapeType="1"/>
            </p:cNvSpPr>
            <p:nvPr/>
          </p:nvSpPr>
          <p:spPr bwMode="auto">
            <a:xfrm>
              <a:off x="2371"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1" name="Rectangle 310">
              <a:extLst>
                <a:ext uri="{FF2B5EF4-FFF2-40B4-BE49-F238E27FC236}">
                  <a16:creationId xmlns:a16="http://schemas.microsoft.com/office/drawing/2014/main" id="{701D6539-F316-4038-9B5F-8DEB4A51D98F}"/>
                </a:ext>
              </a:extLst>
            </p:cNvPr>
            <p:cNvSpPr>
              <a:spLocks noChangeArrowheads="1"/>
            </p:cNvSpPr>
            <p:nvPr/>
          </p:nvSpPr>
          <p:spPr bwMode="auto">
            <a:xfrm>
              <a:off x="2332" y="3798"/>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5</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82" name="Line 311">
              <a:extLst>
                <a:ext uri="{FF2B5EF4-FFF2-40B4-BE49-F238E27FC236}">
                  <a16:creationId xmlns:a16="http://schemas.microsoft.com/office/drawing/2014/main" id="{5EBF4C56-8F5C-4B73-9068-8EF1D036CC3D}"/>
                </a:ext>
              </a:extLst>
            </p:cNvPr>
            <p:cNvSpPr>
              <a:spLocks noChangeShapeType="1"/>
            </p:cNvSpPr>
            <p:nvPr/>
          </p:nvSpPr>
          <p:spPr bwMode="auto">
            <a:xfrm>
              <a:off x="3214"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3" name="Rectangle 312">
              <a:extLst>
                <a:ext uri="{FF2B5EF4-FFF2-40B4-BE49-F238E27FC236}">
                  <a16:creationId xmlns:a16="http://schemas.microsoft.com/office/drawing/2014/main" id="{EF543E3F-E17E-4997-970B-843824A10BB1}"/>
                </a:ext>
              </a:extLst>
            </p:cNvPr>
            <p:cNvSpPr>
              <a:spLocks noChangeArrowheads="1"/>
            </p:cNvSpPr>
            <p:nvPr/>
          </p:nvSpPr>
          <p:spPr bwMode="auto">
            <a:xfrm>
              <a:off x="3131"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10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84" name="Line 313">
              <a:extLst>
                <a:ext uri="{FF2B5EF4-FFF2-40B4-BE49-F238E27FC236}">
                  <a16:creationId xmlns:a16="http://schemas.microsoft.com/office/drawing/2014/main" id="{C26680CC-58BC-4DCC-9898-43A4FCE5D2E3}"/>
                </a:ext>
              </a:extLst>
            </p:cNvPr>
            <p:cNvSpPr>
              <a:spLocks noChangeShapeType="1"/>
            </p:cNvSpPr>
            <p:nvPr/>
          </p:nvSpPr>
          <p:spPr bwMode="auto">
            <a:xfrm>
              <a:off x="4056"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5" name="Rectangle 314">
              <a:extLst>
                <a:ext uri="{FF2B5EF4-FFF2-40B4-BE49-F238E27FC236}">
                  <a16:creationId xmlns:a16="http://schemas.microsoft.com/office/drawing/2014/main" id="{4AEA7AC9-2275-41B4-8ED1-E551A6156DFB}"/>
                </a:ext>
              </a:extLst>
            </p:cNvPr>
            <p:cNvSpPr>
              <a:spLocks noChangeArrowheads="1"/>
            </p:cNvSpPr>
            <p:nvPr/>
          </p:nvSpPr>
          <p:spPr bwMode="auto">
            <a:xfrm>
              <a:off x="3973"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15</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86" name="Line 315">
              <a:extLst>
                <a:ext uri="{FF2B5EF4-FFF2-40B4-BE49-F238E27FC236}">
                  <a16:creationId xmlns:a16="http://schemas.microsoft.com/office/drawing/2014/main" id="{0AE9C3DA-0EC0-458F-92BF-4F13780C895B}"/>
                </a:ext>
              </a:extLst>
            </p:cNvPr>
            <p:cNvSpPr>
              <a:spLocks noChangeShapeType="1"/>
            </p:cNvSpPr>
            <p:nvPr/>
          </p:nvSpPr>
          <p:spPr bwMode="auto">
            <a:xfrm>
              <a:off x="4898"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7" name="Rectangle 316">
              <a:extLst>
                <a:ext uri="{FF2B5EF4-FFF2-40B4-BE49-F238E27FC236}">
                  <a16:creationId xmlns:a16="http://schemas.microsoft.com/office/drawing/2014/main" id="{A8276885-3AA2-4479-89FD-1CED8519F7A9}"/>
                </a:ext>
              </a:extLst>
            </p:cNvPr>
            <p:cNvSpPr>
              <a:spLocks noChangeArrowheads="1"/>
            </p:cNvSpPr>
            <p:nvPr/>
          </p:nvSpPr>
          <p:spPr bwMode="auto">
            <a:xfrm>
              <a:off x="4816"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20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88" name="Line 317">
              <a:extLst>
                <a:ext uri="{FF2B5EF4-FFF2-40B4-BE49-F238E27FC236}">
                  <a16:creationId xmlns:a16="http://schemas.microsoft.com/office/drawing/2014/main" id="{1930585B-38EC-4BBE-987D-4DBA58A24934}"/>
                </a:ext>
              </a:extLst>
            </p:cNvPr>
            <p:cNvSpPr>
              <a:spLocks noChangeShapeType="1"/>
            </p:cNvSpPr>
            <p:nvPr/>
          </p:nvSpPr>
          <p:spPr bwMode="auto">
            <a:xfrm>
              <a:off x="5741"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9" name="Rectangle 318">
              <a:extLst>
                <a:ext uri="{FF2B5EF4-FFF2-40B4-BE49-F238E27FC236}">
                  <a16:creationId xmlns:a16="http://schemas.microsoft.com/office/drawing/2014/main" id="{C46F44B9-E931-42D6-93DF-82B1ECF68956}"/>
                </a:ext>
              </a:extLst>
            </p:cNvPr>
            <p:cNvSpPr>
              <a:spLocks noChangeArrowheads="1"/>
            </p:cNvSpPr>
            <p:nvPr/>
          </p:nvSpPr>
          <p:spPr bwMode="auto">
            <a:xfrm>
              <a:off x="5658"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25</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90" name="Line 319">
              <a:extLst>
                <a:ext uri="{FF2B5EF4-FFF2-40B4-BE49-F238E27FC236}">
                  <a16:creationId xmlns:a16="http://schemas.microsoft.com/office/drawing/2014/main" id="{9AC9B836-FAB2-47E3-B372-961CB2D3A4F4}"/>
                </a:ext>
              </a:extLst>
            </p:cNvPr>
            <p:cNvSpPr>
              <a:spLocks noChangeShapeType="1"/>
            </p:cNvSpPr>
            <p:nvPr/>
          </p:nvSpPr>
          <p:spPr bwMode="auto">
            <a:xfrm>
              <a:off x="6583"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1" name="Rectangle 320">
              <a:extLst>
                <a:ext uri="{FF2B5EF4-FFF2-40B4-BE49-F238E27FC236}">
                  <a16:creationId xmlns:a16="http://schemas.microsoft.com/office/drawing/2014/main" id="{475302A8-641D-476D-9AC0-9F69A6AF073B}"/>
                </a:ext>
              </a:extLst>
            </p:cNvPr>
            <p:cNvSpPr>
              <a:spLocks noChangeArrowheads="1"/>
            </p:cNvSpPr>
            <p:nvPr/>
          </p:nvSpPr>
          <p:spPr bwMode="auto">
            <a:xfrm>
              <a:off x="6500"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30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92" name="Rectangle 321">
              <a:extLst>
                <a:ext uri="{FF2B5EF4-FFF2-40B4-BE49-F238E27FC236}">
                  <a16:creationId xmlns:a16="http://schemas.microsoft.com/office/drawing/2014/main" id="{F00EEE86-66AC-4000-A971-3968B6D2999B}"/>
                </a:ext>
              </a:extLst>
            </p:cNvPr>
            <p:cNvSpPr>
              <a:spLocks noChangeArrowheads="1"/>
            </p:cNvSpPr>
            <p:nvPr/>
          </p:nvSpPr>
          <p:spPr bwMode="auto">
            <a:xfrm>
              <a:off x="2933" y="3989"/>
              <a:ext cx="203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Age of Child When Parents Move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93" name="Rectangle 322">
              <a:extLst>
                <a:ext uri="{FF2B5EF4-FFF2-40B4-BE49-F238E27FC236}">
                  <a16:creationId xmlns:a16="http://schemas.microsoft.com/office/drawing/2014/main" id="{08BD7F7B-03B3-4AD1-AD90-8C105B7333CA}"/>
                </a:ext>
              </a:extLst>
            </p:cNvPr>
            <p:cNvSpPr>
              <a:spLocks noChangeArrowheads="1"/>
            </p:cNvSpPr>
            <p:nvPr/>
          </p:nvSpPr>
          <p:spPr bwMode="auto">
            <a:xfrm>
              <a:off x="5950" y="652"/>
              <a:ext cx="676" cy="385"/>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94" name="Oval 323">
              <a:extLst>
                <a:ext uri="{FF2B5EF4-FFF2-40B4-BE49-F238E27FC236}">
                  <a16:creationId xmlns:a16="http://schemas.microsoft.com/office/drawing/2014/main" id="{D501D900-32D9-4326-BA96-F027384ECA2E}"/>
                </a:ext>
              </a:extLst>
            </p:cNvPr>
            <p:cNvSpPr>
              <a:spLocks noChangeArrowheads="1"/>
            </p:cNvSpPr>
            <p:nvPr/>
          </p:nvSpPr>
          <p:spPr bwMode="auto">
            <a:xfrm>
              <a:off x="5960" y="706"/>
              <a:ext cx="69"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5" name="Oval 324">
              <a:extLst>
                <a:ext uri="{FF2B5EF4-FFF2-40B4-BE49-F238E27FC236}">
                  <a16:creationId xmlns:a16="http://schemas.microsoft.com/office/drawing/2014/main" id="{9A346341-C282-46DA-B0B1-723D128224B8}"/>
                </a:ext>
              </a:extLst>
            </p:cNvPr>
            <p:cNvSpPr>
              <a:spLocks noChangeArrowheads="1"/>
            </p:cNvSpPr>
            <p:nvPr/>
          </p:nvSpPr>
          <p:spPr bwMode="auto">
            <a:xfrm>
              <a:off x="5960" y="914"/>
              <a:ext cx="69" cy="72"/>
            </a:xfrm>
            <a:prstGeom prst="ellipse">
              <a:avLst/>
            </a:pr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6" name="Rectangle 325">
              <a:extLst>
                <a:ext uri="{FF2B5EF4-FFF2-40B4-BE49-F238E27FC236}">
                  <a16:creationId xmlns:a16="http://schemas.microsoft.com/office/drawing/2014/main" id="{FC307969-BC3D-4EB3-BCD5-2E4B07E66633}"/>
                </a:ext>
              </a:extLst>
            </p:cNvPr>
            <p:cNvSpPr>
              <a:spLocks noChangeArrowheads="1"/>
            </p:cNvSpPr>
            <p:nvPr/>
          </p:nvSpPr>
          <p:spPr bwMode="auto">
            <a:xfrm>
              <a:off x="6119" y="662"/>
              <a:ext cx="43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Age 24</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97" name="Rectangle 326">
              <a:extLst>
                <a:ext uri="{FF2B5EF4-FFF2-40B4-BE49-F238E27FC236}">
                  <a16:creationId xmlns:a16="http://schemas.microsoft.com/office/drawing/2014/main" id="{9020D99F-DB98-4854-9DBD-E4E102C3BA53}"/>
                </a:ext>
              </a:extLst>
            </p:cNvPr>
            <p:cNvSpPr>
              <a:spLocks noChangeArrowheads="1"/>
            </p:cNvSpPr>
            <p:nvPr/>
          </p:nvSpPr>
          <p:spPr bwMode="auto">
            <a:xfrm>
              <a:off x="6119" y="871"/>
              <a:ext cx="43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Age 30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98" name="Rectangle 327">
              <a:extLst>
                <a:ext uri="{FF2B5EF4-FFF2-40B4-BE49-F238E27FC236}">
                  <a16:creationId xmlns:a16="http://schemas.microsoft.com/office/drawing/2014/main" id="{85D50EB5-E635-4174-AA1C-5884168B9862}"/>
                </a:ext>
              </a:extLst>
            </p:cNvPr>
            <p:cNvSpPr>
              <a:spLocks noChangeArrowheads="1"/>
            </p:cNvSpPr>
            <p:nvPr/>
          </p:nvSpPr>
          <p:spPr bwMode="auto">
            <a:xfrm>
              <a:off x="3998" y="104"/>
              <a:ext cx="306" cy="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577" name="TextBox 92"/>
          <p:cNvSpPr txBox="1"/>
          <p:nvPr/>
        </p:nvSpPr>
        <p:spPr>
          <a:xfrm>
            <a:off x="1710075" y="87880"/>
            <a:ext cx="9228500" cy="384717"/>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19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Childhood Exposure Effects on Household Income Ranks at Ages 24 and 30</a:t>
            </a:r>
          </a:p>
        </p:txBody>
      </p:sp>
    </p:spTree>
    <p:extLst>
      <p:ext uri="{BB962C8B-B14F-4D97-AF65-F5344CB8AC3E}">
        <p14:creationId xmlns:p14="http://schemas.microsoft.com/office/powerpoint/2010/main" val="71806373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4" name="Group 4">
            <a:extLst>
              <a:ext uri="{FF2B5EF4-FFF2-40B4-BE49-F238E27FC236}">
                <a16:creationId xmlns:a16="http://schemas.microsoft.com/office/drawing/2014/main" id="{D6F710A1-DFE4-47B4-8B98-918A426D28AA}"/>
              </a:ext>
            </a:extLst>
          </p:cNvPr>
          <p:cNvGrpSpPr>
            <a:grpSpLocks noChangeAspect="1"/>
          </p:cNvGrpSpPr>
          <p:nvPr/>
        </p:nvGrpSpPr>
        <p:grpSpPr bwMode="auto">
          <a:xfrm>
            <a:off x="1374775" y="-6350"/>
            <a:ext cx="9478963" cy="6870700"/>
            <a:chOff x="866" y="-4"/>
            <a:chExt cx="5971" cy="4328"/>
          </a:xfrm>
        </p:grpSpPr>
        <p:sp>
          <p:nvSpPr>
            <p:cNvPr id="225" name="AutoShape 3">
              <a:extLst>
                <a:ext uri="{FF2B5EF4-FFF2-40B4-BE49-F238E27FC236}">
                  <a16:creationId xmlns:a16="http://schemas.microsoft.com/office/drawing/2014/main" id="{A04BEA3B-1E96-4A73-A764-76F006F0CCE0}"/>
                </a:ext>
              </a:extLst>
            </p:cNvPr>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Rectangle 5">
              <a:extLst>
                <a:ext uri="{FF2B5EF4-FFF2-40B4-BE49-F238E27FC236}">
                  <a16:creationId xmlns:a16="http://schemas.microsoft.com/office/drawing/2014/main" id="{63F12F92-E27D-4D99-B4CB-FA5CE2E53075}"/>
                </a:ext>
              </a:extLst>
            </p:cNvPr>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Rectangle 6">
              <a:extLst>
                <a:ext uri="{FF2B5EF4-FFF2-40B4-BE49-F238E27FC236}">
                  <a16:creationId xmlns:a16="http://schemas.microsoft.com/office/drawing/2014/main" id="{49AF6995-4411-4AE6-8170-60927709D908}"/>
                </a:ext>
              </a:extLst>
            </p:cNvPr>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8" name="Rectangle 7">
              <a:extLst>
                <a:ext uri="{FF2B5EF4-FFF2-40B4-BE49-F238E27FC236}">
                  <a16:creationId xmlns:a16="http://schemas.microsoft.com/office/drawing/2014/main" id="{EDFD4AE0-B281-4FDA-805A-568A0D88AEAF}"/>
                </a:ext>
              </a:extLst>
            </p:cNvPr>
            <p:cNvSpPr>
              <a:spLocks noChangeArrowheads="1"/>
            </p:cNvSpPr>
            <p:nvPr/>
          </p:nvSpPr>
          <p:spPr bwMode="auto">
            <a:xfrm>
              <a:off x="1435" y="601"/>
              <a:ext cx="5242" cy="2859"/>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9" name="Line 8">
              <a:extLst>
                <a:ext uri="{FF2B5EF4-FFF2-40B4-BE49-F238E27FC236}">
                  <a16:creationId xmlns:a16="http://schemas.microsoft.com/office/drawing/2014/main" id="{61B352B7-D8A9-4DC3-9142-797ED3FDDA10}"/>
                </a:ext>
              </a:extLst>
            </p:cNvPr>
            <p:cNvSpPr>
              <a:spLocks noChangeShapeType="1"/>
            </p:cNvSpPr>
            <p:nvPr/>
          </p:nvSpPr>
          <p:spPr bwMode="auto">
            <a:xfrm>
              <a:off x="1435" y="3362"/>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Line 9">
              <a:extLst>
                <a:ext uri="{FF2B5EF4-FFF2-40B4-BE49-F238E27FC236}">
                  <a16:creationId xmlns:a16="http://schemas.microsoft.com/office/drawing/2014/main" id="{DEC628D9-5CCC-49F2-915D-9F6B954236AE}"/>
                </a:ext>
              </a:extLst>
            </p:cNvPr>
            <p:cNvSpPr>
              <a:spLocks noChangeShapeType="1"/>
            </p:cNvSpPr>
            <p:nvPr/>
          </p:nvSpPr>
          <p:spPr bwMode="auto">
            <a:xfrm>
              <a:off x="1435" y="2534"/>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6" name="Line 10">
              <a:extLst>
                <a:ext uri="{FF2B5EF4-FFF2-40B4-BE49-F238E27FC236}">
                  <a16:creationId xmlns:a16="http://schemas.microsoft.com/office/drawing/2014/main" id="{EBE99C8A-A260-4DD4-A2C6-639CB4C7EDF4}"/>
                </a:ext>
              </a:extLst>
            </p:cNvPr>
            <p:cNvSpPr>
              <a:spLocks noChangeShapeType="1"/>
            </p:cNvSpPr>
            <p:nvPr/>
          </p:nvSpPr>
          <p:spPr bwMode="auto">
            <a:xfrm>
              <a:off x="1435" y="1706"/>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7" name="Line 11">
              <a:extLst>
                <a:ext uri="{FF2B5EF4-FFF2-40B4-BE49-F238E27FC236}">
                  <a16:creationId xmlns:a16="http://schemas.microsoft.com/office/drawing/2014/main" id="{8C50DE0A-D88D-457F-AF3C-8ABC4C96DCF0}"/>
                </a:ext>
              </a:extLst>
            </p:cNvPr>
            <p:cNvSpPr>
              <a:spLocks noChangeShapeType="1"/>
            </p:cNvSpPr>
            <p:nvPr/>
          </p:nvSpPr>
          <p:spPr bwMode="auto">
            <a:xfrm>
              <a:off x="1435" y="878"/>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8" name="Oval 12">
              <a:extLst>
                <a:ext uri="{FF2B5EF4-FFF2-40B4-BE49-F238E27FC236}">
                  <a16:creationId xmlns:a16="http://schemas.microsoft.com/office/drawing/2014/main" id="{6E0C3E67-231B-4B10-AF41-ED17D5C95845}"/>
                </a:ext>
              </a:extLst>
            </p:cNvPr>
            <p:cNvSpPr>
              <a:spLocks noChangeArrowheads="1"/>
            </p:cNvSpPr>
            <p:nvPr/>
          </p:nvSpPr>
          <p:spPr bwMode="auto">
            <a:xfrm>
              <a:off x="2407" y="3298"/>
              <a:ext cx="87" cy="90"/>
            </a:xfrm>
            <a:prstGeom prst="ellipse">
              <a:avLst/>
            </a:prstGeom>
            <a:solidFill>
              <a:srgbClr val="000000"/>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9" name="Oval 13">
              <a:extLst>
                <a:ext uri="{FF2B5EF4-FFF2-40B4-BE49-F238E27FC236}">
                  <a16:creationId xmlns:a16="http://schemas.microsoft.com/office/drawing/2014/main" id="{3D538888-4EE1-478A-9189-D5CFF1E8E99B}"/>
                </a:ext>
              </a:extLst>
            </p:cNvPr>
            <p:cNvSpPr>
              <a:spLocks noChangeArrowheads="1"/>
            </p:cNvSpPr>
            <p:nvPr/>
          </p:nvSpPr>
          <p:spPr bwMode="auto">
            <a:xfrm>
              <a:off x="1601" y="2344"/>
              <a:ext cx="86" cy="86"/>
            </a:xfrm>
            <a:prstGeom prst="ellipse">
              <a:avLst/>
            </a:prstGeom>
            <a:solidFill>
              <a:srgbClr val="FF0000"/>
            </a:solidFill>
            <a:ln w="2222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0" name="Oval 14">
              <a:extLst>
                <a:ext uri="{FF2B5EF4-FFF2-40B4-BE49-F238E27FC236}">
                  <a16:creationId xmlns:a16="http://schemas.microsoft.com/office/drawing/2014/main" id="{D29524C7-E40E-45C0-B64B-D1EE11DA3DD8}"/>
                </a:ext>
              </a:extLst>
            </p:cNvPr>
            <p:cNvSpPr>
              <a:spLocks noChangeArrowheads="1"/>
            </p:cNvSpPr>
            <p:nvPr/>
          </p:nvSpPr>
          <p:spPr bwMode="auto">
            <a:xfrm>
              <a:off x="2270" y="2466"/>
              <a:ext cx="87" cy="86"/>
            </a:xfrm>
            <a:prstGeom prst="ellipse">
              <a:avLst/>
            </a:pr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1" name="Oval 15">
              <a:extLst>
                <a:ext uri="{FF2B5EF4-FFF2-40B4-BE49-F238E27FC236}">
                  <a16:creationId xmlns:a16="http://schemas.microsoft.com/office/drawing/2014/main" id="{54F69E0F-F04D-4E66-8F49-7BA903328077}"/>
                </a:ext>
              </a:extLst>
            </p:cNvPr>
            <p:cNvSpPr>
              <a:spLocks noChangeArrowheads="1"/>
            </p:cNvSpPr>
            <p:nvPr/>
          </p:nvSpPr>
          <p:spPr bwMode="auto">
            <a:xfrm>
              <a:off x="1907" y="2711"/>
              <a:ext cx="86" cy="86"/>
            </a:xfrm>
            <a:prstGeom prst="ellipse">
              <a:avLst/>
            </a:prstGeom>
            <a:solidFill>
              <a:srgbClr val="938DD2"/>
            </a:solidFill>
            <a:ln w="22225">
              <a:solidFill>
                <a:srgbClr val="938DD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 name="Oval 16">
              <a:extLst>
                <a:ext uri="{FF2B5EF4-FFF2-40B4-BE49-F238E27FC236}">
                  <a16:creationId xmlns:a16="http://schemas.microsoft.com/office/drawing/2014/main" id="{8EB25922-14AA-43BD-96F8-8F3CA625B033}"/>
                </a:ext>
              </a:extLst>
            </p:cNvPr>
            <p:cNvSpPr>
              <a:spLocks noChangeArrowheads="1"/>
            </p:cNvSpPr>
            <p:nvPr/>
          </p:nvSpPr>
          <p:spPr bwMode="auto">
            <a:xfrm>
              <a:off x="2339" y="2441"/>
              <a:ext cx="86" cy="86"/>
            </a:xfrm>
            <a:prstGeom prst="ellipse">
              <a:avLst/>
            </a:prstGeom>
            <a:solidFill>
              <a:srgbClr val="008000"/>
            </a:solidFill>
            <a:ln w="22225">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3" name="Freeform 17">
              <a:extLst>
                <a:ext uri="{FF2B5EF4-FFF2-40B4-BE49-F238E27FC236}">
                  <a16:creationId xmlns:a16="http://schemas.microsoft.com/office/drawing/2014/main" id="{AAD8761B-EB02-473C-AD54-C452637C2FF4}"/>
                </a:ext>
              </a:extLst>
            </p:cNvPr>
            <p:cNvSpPr>
              <a:spLocks/>
            </p:cNvSpPr>
            <p:nvPr/>
          </p:nvSpPr>
          <p:spPr bwMode="auto">
            <a:xfrm>
              <a:off x="2497" y="1480"/>
              <a:ext cx="119" cy="104"/>
            </a:xfrm>
            <a:custGeom>
              <a:avLst/>
              <a:gdLst>
                <a:gd name="T0" fmla="*/ 58 w 119"/>
                <a:gd name="T1" fmla="*/ 0 h 104"/>
                <a:gd name="T2" fmla="*/ 0 w 119"/>
                <a:gd name="T3" fmla="*/ 104 h 104"/>
                <a:gd name="T4" fmla="*/ 119 w 119"/>
                <a:gd name="T5" fmla="*/ 104 h 104"/>
                <a:gd name="T6" fmla="*/ 58 w 119"/>
                <a:gd name="T7" fmla="*/ 0 h 104"/>
              </a:gdLst>
              <a:ahLst/>
              <a:cxnLst>
                <a:cxn ang="0">
                  <a:pos x="T0" y="T1"/>
                </a:cxn>
                <a:cxn ang="0">
                  <a:pos x="T2" y="T3"/>
                </a:cxn>
                <a:cxn ang="0">
                  <a:pos x="T4" y="T5"/>
                </a:cxn>
                <a:cxn ang="0">
                  <a:pos x="T6" y="T7"/>
                </a:cxn>
              </a:cxnLst>
              <a:rect l="0" t="0" r="r" b="b"/>
              <a:pathLst>
                <a:path w="119" h="104">
                  <a:moveTo>
                    <a:pt x="58" y="0"/>
                  </a:moveTo>
                  <a:lnTo>
                    <a:pt x="0" y="104"/>
                  </a:lnTo>
                  <a:lnTo>
                    <a:pt x="119" y="104"/>
                  </a:lnTo>
                  <a:lnTo>
                    <a:pt x="58" y="0"/>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3" name="Freeform 18">
              <a:extLst>
                <a:ext uri="{FF2B5EF4-FFF2-40B4-BE49-F238E27FC236}">
                  <a16:creationId xmlns:a16="http://schemas.microsoft.com/office/drawing/2014/main" id="{B639A074-3827-4F5A-B038-A6581D7843E3}"/>
                </a:ext>
              </a:extLst>
            </p:cNvPr>
            <p:cNvSpPr>
              <a:spLocks/>
            </p:cNvSpPr>
            <p:nvPr/>
          </p:nvSpPr>
          <p:spPr bwMode="auto">
            <a:xfrm>
              <a:off x="3527" y="1976"/>
              <a:ext cx="119" cy="101"/>
            </a:xfrm>
            <a:custGeom>
              <a:avLst/>
              <a:gdLst>
                <a:gd name="T0" fmla="*/ 61 w 119"/>
                <a:gd name="T1" fmla="*/ 0 h 101"/>
                <a:gd name="T2" fmla="*/ 0 w 119"/>
                <a:gd name="T3" fmla="*/ 101 h 101"/>
                <a:gd name="T4" fmla="*/ 119 w 119"/>
                <a:gd name="T5" fmla="*/ 101 h 101"/>
                <a:gd name="T6" fmla="*/ 61 w 119"/>
                <a:gd name="T7" fmla="*/ 0 h 101"/>
              </a:gdLst>
              <a:ahLst/>
              <a:cxnLst>
                <a:cxn ang="0">
                  <a:pos x="T0" y="T1"/>
                </a:cxn>
                <a:cxn ang="0">
                  <a:pos x="T2" y="T3"/>
                </a:cxn>
                <a:cxn ang="0">
                  <a:pos x="T4" y="T5"/>
                </a:cxn>
                <a:cxn ang="0">
                  <a:pos x="T6" y="T7"/>
                </a:cxn>
              </a:cxnLst>
              <a:rect l="0" t="0" r="r" b="b"/>
              <a:pathLst>
                <a:path w="119" h="101">
                  <a:moveTo>
                    <a:pt x="61" y="0"/>
                  </a:moveTo>
                  <a:lnTo>
                    <a:pt x="0" y="101"/>
                  </a:lnTo>
                  <a:lnTo>
                    <a:pt x="119" y="101"/>
                  </a:lnTo>
                  <a:lnTo>
                    <a:pt x="61" y="0"/>
                  </a:lnTo>
                  <a:close/>
                </a:path>
              </a:pathLst>
            </a:custGeom>
            <a:noFill/>
            <a:ln w="2222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4" name="Freeform 19">
              <a:extLst>
                <a:ext uri="{FF2B5EF4-FFF2-40B4-BE49-F238E27FC236}">
                  <a16:creationId xmlns:a16="http://schemas.microsoft.com/office/drawing/2014/main" id="{190B5BA6-9E68-42FF-9E81-CFD69E7BDDBA}"/>
                </a:ext>
              </a:extLst>
            </p:cNvPr>
            <p:cNvSpPr>
              <a:spLocks/>
            </p:cNvSpPr>
            <p:nvPr/>
          </p:nvSpPr>
          <p:spPr bwMode="auto">
            <a:xfrm>
              <a:off x="2735" y="2095"/>
              <a:ext cx="119" cy="105"/>
            </a:xfrm>
            <a:custGeom>
              <a:avLst/>
              <a:gdLst>
                <a:gd name="T0" fmla="*/ 61 w 119"/>
                <a:gd name="T1" fmla="*/ 0 h 105"/>
                <a:gd name="T2" fmla="*/ 0 w 119"/>
                <a:gd name="T3" fmla="*/ 105 h 105"/>
                <a:gd name="T4" fmla="*/ 119 w 119"/>
                <a:gd name="T5" fmla="*/ 105 h 105"/>
                <a:gd name="T6" fmla="*/ 61 w 119"/>
                <a:gd name="T7" fmla="*/ 0 h 105"/>
              </a:gdLst>
              <a:ahLst/>
              <a:cxnLst>
                <a:cxn ang="0">
                  <a:pos x="T0" y="T1"/>
                </a:cxn>
                <a:cxn ang="0">
                  <a:pos x="T2" y="T3"/>
                </a:cxn>
                <a:cxn ang="0">
                  <a:pos x="T4" y="T5"/>
                </a:cxn>
                <a:cxn ang="0">
                  <a:pos x="T6" y="T7"/>
                </a:cxn>
              </a:cxnLst>
              <a:rect l="0" t="0" r="r" b="b"/>
              <a:pathLst>
                <a:path w="119" h="105">
                  <a:moveTo>
                    <a:pt x="61" y="0"/>
                  </a:moveTo>
                  <a:lnTo>
                    <a:pt x="0" y="105"/>
                  </a:lnTo>
                  <a:lnTo>
                    <a:pt x="119" y="105"/>
                  </a:lnTo>
                  <a:lnTo>
                    <a:pt x="61" y="0"/>
                  </a:lnTo>
                  <a:close/>
                </a:path>
              </a:pathLst>
            </a:custGeom>
            <a:noFill/>
            <a:ln w="22225">
              <a:solidFill>
                <a:srgbClr val="E37E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5" name="Freeform 20">
              <a:extLst>
                <a:ext uri="{FF2B5EF4-FFF2-40B4-BE49-F238E27FC236}">
                  <a16:creationId xmlns:a16="http://schemas.microsoft.com/office/drawing/2014/main" id="{7202525E-7402-4AA6-99DA-EEE878599C0C}"/>
                </a:ext>
              </a:extLst>
            </p:cNvPr>
            <p:cNvSpPr>
              <a:spLocks/>
            </p:cNvSpPr>
            <p:nvPr/>
          </p:nvSpPr>
          <p:spPr bwMode="auto">
            <a:xfrm>
              <a:off x="3034" y="2318"/>
              <a:ext cx="118" cy="105"/>
            </a:xfrm>
            <a:custGeom>
              <a:avLst/>
              <a:gdLst>
                <a:gd name="T0" fmla="*/ 57 w 118"/>
                <a:gd name="T1" fmla="*/ 0 h 105"/>
                <a:gd name="T2" fmla="*/ 0 w 118"/>
                <a:gd name="T3" fmla="*/ 105 h 105"/>
                <a:gd name="T4" fmla="*/ 118 w 118"/>
                <a:gd name="T5" fmla="*/ 105 h 105"/>
                <a:gd name="T6" fmla="*/ 57 w 118"/>
                <a:gd name="T7" fmla="*/ 0 h 105"/>
              </a:gdLst>
              <a:ahLst/>
              <a:cxnLst>
                <a:cxn ang="0">
                  <a:pos x="T0" y="T1"/>
                </a:cxn>
                <a:cxn ang="0">
                  <a:pos x="T2" y="T3"/>
                </a:cxn>
                <a:cxn ang="0">
                  <a:pos x="T4" y="T5"/>
                </a:cxn>
                <a:cxn ang="0">
                  <a:pos x="T6" y="T7"/>
                </a:cxn>
              </a:cxnLst>
              <a:rect l="0" t="0" r="r" b="b"/>
              <a:pathLst>
                <a:path w="118" h="105">
                  <a:moveTo>
                    <a:pt x="57" y="0"/>
                  </a:moveTo>
                  <a:lnTo>
                    <a:pt x="0" y="105"/>
                  </a:lnTo>
                  <a:lnTo>
                    <a:pt x="118" y="105"/>
                  </a:lnTo>
                  <a:lnTo>
                    <a:pt x="57" y="0"/>
                  </a:lnTo>
                  <a:close/>
                </a:path>
              </a:pathLst>
            </a:custGeom>
            <a:noFill/>
            <a:ln w="22225">
              <a:solidFill>
                <a:srgbClr val="938DD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6" name="Freeform 21">
              <a:extLst>
                <a:ext uri="{FF2B5EF4-FFF2-40B4-BE49-F238E27FC236}">
                  <a16:creationId xmlns:a16="http://schemas.microsoft.com/office/drawing/2014/main" id="{FA3A16C2-0296-43FE-B56A-C118A3337D3E}"/>
                </a:ext>
              </a:extLst>
            </p:cNvPr>
            <p:cNvSpPr>
              <a:spLocks/>
            </p:cNvSpPr>
            <p:nvPr/>
          </p:nvSpPr>
          <p:spPr bwMode="auto">
            <a:xfrm>
              <a:off x="2846" y="2621"/>
              <a:ext cx="119" cy="104"/>
            </a:xfrm>
            <a:custGeom>
              <a:avLst/>
              <a:gdLst>
                <a:gd name="T0" fmla="*/ 58 w 119"/>
                <a:gd name="T1" fmla="*/ 0 h 104"/>
                <a:gd name="T2" fmla="*/ 0 w 119"/>
                <a:gd name="T3" fmla="*/ 104 h 104"/>
                <a:gd name="T4" fmla="*/ 119 w 119"/>
                <a:gd name="T5" fmla="*/ 104 h 104"/>
                <a:gd name="T6" fmla="*/ 58 w 119"/>
                <a:gd name="T7" fmla="*/ 0 h 104"/>
              </a:gdLst>
              <a:ahLst/>
              <a:cxnLst>
                <a:cxn ang="0">
                  <a:pos x="T0" y="T1"/>
                </a:cxn>
                <a:cxn ang="0">
                  <a:pos x="T2" y="T3"/>
                </a:cxn>
                <a:cxn ang="0">
                  <a:pos x="T4" y="T5"/>
                </a:cxn>
                <a:cxn ang="0">
                  <a:pos x="T6" y="T7"/>
                </a:cxn>
              </a:cxnLst>
              <a:rect l="0" t="0" r="r" b="b"/>
              <a:pathLst>
                <a:path w="119" h="104">
                  <a:moveTo>
                    <a:pt x="58" y="0"/>
                  </a:moveTo>
                  <a:lnTo>
                    <a:pt x="0" y="104"/>
                  </a:lnTo>
                  <a:lnTo>
                    <a:pt x="119" y="104"/>
                  </a:lnTo>
                  <a:lnTo>
                    <a:pt x="58" y="0"/>
                  </a:lnTo>
                  <a:close/>
                </a:path>
              </a:pathLst>
            </a:custGeom>
            <a:noFill/>
            <a:ln w="22225">
              <a:solidFill>
                <a:srgbClr val="008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7" name="Freeform 22">
              <a:extLst>
                <a:ext uri="{FF2B5EF4-FFF2-40B4-BE49-F238E27FC236}">
                  <a16:creationId xmlns:a16="http://schemas.microsoft.com/office/drawing/2014/main" id="{91CB98BF-2F45-4C3C-96B0-88FBEC9BF3CC}"/>
                </a:ext>
              </a:extLst>
            </p:cNvPr>
            <p:cNvSpPr>
              <a:spLocks/>
            </p:cNvSpPr>
            <p:nvPr/>
          </p:nvSpPr>
          <p:spPr bwMode="auto">
            <a:xfrm>
              <a:off x="3689" y="1652"/>
              <a:ext cx="140" cy="141"/>
            </a:xfrm>
            <a:custGeom>
              <a:avLst/>
              <a:gdLst>
                <a:gd name="T0" fmla="*/ 68 w 140"/>
                <a:gd name="T1" fmla="*/ 0 h 141"/>
                <a:gd name="T2" fmla="*/ 0 w 140"/>
                <a:gd name="T3" fmla="*/ 72 h 141"/>
                <a:gd name="T4" fmla="*/ 68 w 140"/>
                <a:gd name="T5" fmla="*/ 141 h 141"/>
                <a:gd name="T6" fmla="*/ 140 w 140"/>
                <a:gd name="T7" fmla="*/ 72 h 141"/>
                <a:gd name="T8" fmla="*/ 68 w 140"/>
                <a:gd name="T9" fmla="*/ 0 h 141"/>
              </a:gdLst>
              <a:ahLst/>
              <a:cxnLst>
                <a:cxn ang="0">
                  <a:pos x="T0" y="T1"/>
                </a:cxn>
                <a:cxn ang="0">
                  <a:pos x="T2" y="T3"/>
                </a:cxn>
                <a:cxn ang="0">
                  <a:pos x="T4" y="T5"/>
                </a:cxn>
                <a:cxn ang="0">
                  <a:pos x="T6" y="T7"/>
                </a:cxn>
                <a:cxn ang="0">
                  <a:pos x="T8" y="T9"/>
                </a:cxn>
              </a:cxnLst>
              <a:rect l="0" t="0" r="r" b="b"/>
              <a:pathLst>
                <a:path w="140" h="141">
                  <a:moveTo>
                    <a:pt x="68" y="0"/>
                  </a:moveTo>
                  <a:lnTo>
                    <a:pt x="0" y="72"/>
                  </a:lnTo>
                  <a:lnTo>
                    <a:pt x="68" y="141"/>
                  </a:lnTo>
                  <a:lnTo>
                    <a:pt x="140" y="72"/>
                  </a:lnTo>
                  <a:lnTo>
                    <a:pt x="68" y="0"/>
                  </a:lnTo>
                  <a:close/>
                </a:path>
              </a:pathLst>
            </a:custGeom>
            <a:solidFill>
              <a:srgbClr val="000000"/>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8" name="Freeform 23">
              <a:extLst>
                <a:ext uri="{FF2B5EF4-FFF2-40B4-BE49-F238E27FC236}">
                  <a16:creationId xmlns:a16="http://schemas.microsoft.com/office/drawing/2014/main" id="{D4E3E560-D82D-4D26-91A5-CBC6DFD7C684}"/>
                </a:ext>
              </a:extLst>
            </p:cNvPr>
            <p:cNvSpPr>
              <a:spLocks/>
            </p:cNvSpPr>
            <p:nvPr/>
          </p:nvSpPr>
          <p:spPr bwMode="auto">
            <a:xfrm>
              <a:off x="3466" y="2113"/>
              <a:ext cx="140" cy="141"/>
            </a:xfrm>
            <a:custGeom>
              <a:avLst/>
              <a:gdLst>
                <a:gd name="T0" fmla="*/ 68 w 140"/>
                <a:gd name="T1" fmla="*/ 0 h 141"/>
                <a:gd name="T2" fmla="*/ 0 w 140"/>
                <a:gd name="T3" fmla="*/ 69 h 141"/>
                <a:gd name="T4" fmla="*/ 68 w 140"/>
                <a:gd name="T5" fmla="*/ 141 h 141"/>
                <a:gd name="T6" fmla="*/ 140 w 140"/>
                <a:gd name="T7" fmla="*/ 69 h 141"/>
                <a:gd name="T8" fmla="*/ 68 w 140"/>
                <a:gd name="T9" fmla="*/ 0 h 141"/>
              </a:gdLst>
              <a:ahLst/>
              <a:cxnLst>
                <a:cxn ang="0">
                  <a:pos x="T0" y="T1"/>
                </a:cxn>
                <a:cxn ang="0">
                  <a:pos x="T2" y="T3"/>
                </a:cxn>
                <a:cxn ang="0">
                  <a:pos x="T4" y="T5"/>
                </a:cxn>
                <a:cxn ang="0">
                  <a:pos x="T6" y="T7"/>
                </a:cxn>
                <a:cxn ang="0">
                  <a:pos x="T8" y="T9"/>
                </a:cxn>
              </a:cxnLst>
              <a:rect l="0" t="0" r="r" b="b"/>
              <a:pathLst>
                <a:path w="140" h="141">
                  <a:moveTo>
                    <a:pt x="68" y="0"/>
                  </a:moveTo>
                  <a:lnTo>
                    <a:pt x="0" y="69"/>
                  </a:lnTo>
                  <a:lnTo>
                    <a:pt x="68" y="141"/>
                  </a:lnTo>
                  <a:lnTo>
                    <a:pt x="140" y="69"/>
                  </a:lnTo>
                  <a:lnTo>
                    <a:pt x="68" y="0"/>
                  </a:lnTo>
                  <a:close/>
                </a:path>
              </a:pathLst>
            </a:custGeom>
            <a:solidFill>
              <a:srgbClr val="FF0000"/>
            </a:solidFill>
            <a:ln w="2222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9" name="Freeform 24">
              <a:extLst>
                <a:ext uri="{FF2B5EF4-FFF2-40B4-BE49-F238E27FC236}">
                  <a16:creationId xmlns:a16="http://schemas.microsoft.com/office/drawing/2014/main" id="{F48ED63D-AEAF-4FFB-84FD-03771478610C}"/>
                </a:ext>
              </a:extLst>
            </p:cNvPr>
            <p:cNvSpPr>
              <a:spLocks/>
            </p:cNvSpPr>
            <p:nvPr/>
          </p:nvSpPr>
          <p:spPr bwMode="auto">
            <a:xfrm>
              <a:off x="3584" y="1868"/>
              <a:ext cx="141" cy="141"/>
            </a:xfrm>
            <a:custGeom>
              <a:avLst/>
              <a:gdLst>
                <a:gd name="T0" fmla="*/ 72 w 141"/>
                <a:gd name="T1" fmla="*/ 0 h 141"/>
                <a:gd name="T2" fmla="*/ 0 w 141"/>
                <a:gd name="T3" fmla="*/ 72 h 141"/>
                <a:gd name="T4" fmla="*/ 72 w 141"/>
                <a:gd name="T5" fmla="*/ 141 h 141"/>
                <a:gd name="T6" fmla="*/ 141 w 141"/>
                <a:gd name="T7" fmla="*/ 72 h 141"/>
                <a:gd name="T8" fmla="*/ 72 w 141"/>
                <a:gd name="T9" fmla="*/ 0 h 141"/>
              </a:gdLst>
              <a:ahLst/>
              <a:cxnLst>
                <a:cxn ang="0">
                  <a:pos x="T0" y="T1"/>
                </a:cxn>
                <a:cxn ang="0">
                  <a:pos x="T2" y="T3"/>
                </a:cxn>
                <a:cxn ang="0">
                  <a:pos x="T4" y="T5"/>
                </a:cxn>
                <a:cxn ang="0">
                  <a:pos x="T6" y="T7"/>
                </a:cxn>
                <a:cxn ang="0">
                  <a:pos x="T8" y="T9"/>
                </a:cxn>
              </a:cxnLst>
              <a:rect l="0" t="0" r="r" b="b"/>
              <a:pathLst>
                <a:path w="141" h="141">
                  <a:moveTo>
                    <a:pt x="72" y="0"/>
                  </a:moveTo>
                  <a:lnTo>
                    <a:pt x="0" y="72"/>
                  </a:lnTo>
                  <a:lnTo>
                    <a:pt x="72" y="141"/>
                  </a:lnTo>
                  <a:lnTo>
                    <a:pt x="141" y="72"/>
                  </a:lnTo>
                  <a:lnTo>
                    <a:pt x="72" y="0"/>
                  </a:lnTo>
                  <a:close/>
                </a:path>
              </a:pathLst>
            </a:cu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0" name="Freeform 25">
              <a:extLst>
                <a:ext uri="{FF2B5EF4-FFF2-40B4-BE49-F238E27FC236}">
                  <a16:creationId xmlns:a16="http://schemas.microsoft.com/office/drawing/2014/main" id="{590A99DA-7DF7-4D95-B070-3B618C7CE46B}"/>
                </a:ext>
              </a:extLst>
            </p:cNvPr>
            <p:cNvSpPr>
              <a:spLocks/>
            </p:cNvSpPr>
            <p:nvPr/>
          </p:nvSpPr>
          <p:spPr bwMode="auto">
            <a:xfrm>
              <a:off x="3653" y="1404"/>
              <a:ext cx="140" cy="140"/>
            </a:xfrm>
            <a:custGeom>
              <a:avLst/>
              <a:gdLst>
                <a:gd name="T0" fmla="*/ 68 w 140"/>
                <a:gd name="T1" fmla="*/ 0 h 140"/>
                <a:gd name="T2" fmla="*/ 0 w 140"/>
                <a:gd name="T3" fmla="*/ 68 h 140"/>
                <a:gd name="T4" fmla="*/ 68 w 140"/>
                <a:gd name="T5" fmla="*/ 140 h 140"/>
                <a:gd name="T6" fmla="*/ 140 w 140"/>
                <a:gd name="T7" fmla="*/ 68 h 140"/>
                <a:gd name="T8" fmla="*/ 68 w 140"/>
                <a:gd name="T9" fmla="*/ 0 h 140"/>
              </a:gdLst>
              <a:ahLst/>
              <a:cxnLst>
                <a:cxn ang="0">
                  <a:pos x="T0" y="T1"/>
                </a:cxn>
                <a:cxn ang="0">
                  <a:pos x="T2" y="T3"/>
                </a:cxn>
                <a:cxn ang="0">
                  <a:pos x="T4" y="T5"/>
                </a:cxn>
                <a:cxn ang="0">
                  <a:pos x="T6" y="T7"/>
                </a:cxn>
                <a:cxn ang="0">
                  <a:pos x="T8" y="T9"/>
                </a:cxn>
              </a:cxnLst>
              <a:rect l="0" t="0" r="r" b="b"/>
              <a:pathLst>
                <a:path w="140" h="140">
                  <a:moveTo>
                    <a:pt x="68" y="0"/>
                  </a:moveTo>
                  <a:lnTo>
                    <a:pt x="0" y="68"/>
                  </a:lnTo>
                  <a:lnTo>
                    <a:pt x="68" y="140"/>
                  </a:lnTo>
                  <a:lnTo>
                    <a:pt x="140" y="68"/>
                  </a:lnTo>
                  <a:lnTo>
                    <a:pt x="68" y="0"/>
                  </a:lnTo>
                  <a:close/>
                </a:path>
              </a:pathLst>
            </a:custGeom>
            <a:solidFill>
              <a:srgbClr val="938DD2"/>
            </a:solidFill>
            <a:ln w="22225">
              <a:solidFill>
                <a:srgbClr val="938DD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1" name="Freeform 26">
              <a:extLst>
                <a:ext uri="{FF2B5EF4-FFF2-40B4-BE49-F238E27FC236}">
                  <a16:creationId xmlns:a16="http://schemas.microsoft.com/office/drawing/2014/main" id="{4C76E0EC-4511-4B6E-A4D0-60A4FD137B16}"/>
                </a:ext>
              </a:extLst>
            </p:cNvPr>
            <p:cNvSpPr>
              <a:spLocks/>
            </p:cNvSpPr>
            <p:nvPr/>
          </p:nvSpPr>
          <p:spPr bwMode="auto">
            <a:xfrm>
              <a:off x="3408" y="1368"/>
              <a:ext cx="140" cy="144"/>
            </a:xfrm>
            <a:custGeom>
              <a:avLst/>
              <a:gdLst>
                <a:gd name="T0" fmla="*/ 72 w 140"/>
                <a:gd name="T1" fmla="*/ 0 h 144"/>
                <a:gd name="T2" fmla="*/ 0 w 140"/>
                <a:gd name="T3" fmla="*/ 72 h 144"/>
                <a:gd name="T4" fmla="*/ 72 w 140"/>
                <a:gd name="T5" fmla="*/ 144 h 144"/>
                <a:gd name="T6" fmla="*/ 140 w 140"/>
                <a:gd name="T7" fmla="*/ 72 h 144"/>
                <a:gd name="T8" fmla="*/ 72 w 140"/>
                <a:gd name="T9" fmla="*/ 0 h 144"/>
              </a:gdLst>
              <a:ahLst/>
              <a:cxnLst>
                <a:cxn ang="0">
                  <a:pos x="T0" y="T1"/>
                </a:cxn>
                <a:cxn ang="0">
                  <a:pos x="T2" y="T3"/>
                </a:cxn>
                <a:cxn ang="0">
                  <a:pos x="T4" y="T5"/>
                </a:cxn>
                <a:cxn ang="0">
                  <a:pos x="T6" y="T7"/>
                </a:cxn>
                <a:cxn ang="0">
                  <a:pos x="T8" y="T9"/>
                </a:cxn>
              </a:cxnLst>
              <a:rect l="0" t="0" r="r" b="b"/>
              <a:pathLst>
                <a:path w="140" h="144">
                  <a:moveTo>
                    <a:pt x="72" y="0"/>
                  </a:moveTo>
                  <a:lnTo>
                    <a:pt x="0" y="72"/>
                  </a:lnTo>
                  <a:lnTo>
                    <a:pt x="72" y="144"/>
                  </a:lnTo>
                  <a:lnTo>
                    <a:pt x="140" y="72"/>
                  </a:lnTo>
                  <a:lnTo>
                    <a:pt x="72" y="0"/>
                  </a:lnTo>
                  <a:close/>
                </a:path>
              </a:pathLst>
            </a:custGeom>
            <a:solidFill>
              <a:srgbClr val="008000"/>
            </a:solidFill>
            <a:ln w="22225">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2" name="Oval 27">
              <a:extLst>
                <a:ext uri="{FF2B5EF4-FFF2-40B4-BE49-F238E27FC236}">
                  <a16:creationId xmlns:a16="http://schemas.microsoft.com/office/drawing/2014/main" id="{127C9FBA-6220-4F9F-AF8D-975F474D686F}"/>
                </a:ext>
              </a:extLst>
            </p:cNvPr>
            <p:cNvSpPr>
              <a:spLocks noChangeArrowheads="1"/>
            </p:cNvSpPr>
            <p:nvPr/>
          </p:nvSpPr>
          <p:spPr bwMode="auto">
            <a:xfrm>
              <a:off x="5122" y="1116"/>
              <a:ext cx="90" cy="86"/>
            </a:xfrm>
            <a:prstGeom prst="ellipse">
              <a:avLst/>
            </a:pr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3" name="Oval 28">
              <a:extLst>
                <a:ext uri="{FF2B5EF4-FFF2-40B4-BE49-F238E27FC236}">
                  <a16:creationId xmlns:a16="http://schemas.microsoft.com/office/drawing/2014/main" id="{5811A09C-F820-45B2-A03E-A88A6F1B8A52}"/>
                </a:ext>
              </a:extLst>
            </p:cNvPr>
            <p:cNvSpPr>
              <a:spLocks noChangeArrowheads="1"/>
            </p:cNvSpPr>
            <p:nvPr/>
          </p:nvSpPr>
          <p:spPr bwMode="auto">
            <a:xfrm>
              <a:off x="4535" y="1390"/>
              <a:ext cx="86" cy="86"/>
            </a:xfrm>
            <a:prstGeom prst="ellipse">
              <a:avLst/>
            </a:prstGeom>
            <a:noFill/>
            <a:ln w="2222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4" name="Oval 29">
              <a:extLst>
                <a:ext uri="{FF2B5EF4-FFF2-40B4-BE49-F238E27FC236}">
                  <a16:creationId xmlns:a16="http://schemas.microsoft.com/office/drawing/2014/main" id="{06FE3CD6-5D52-4AF9-A3F3-BD49159D495B}"/>
                </a:ext>
              </a:extLst>
            </p:cNvPr>
            <p:cNvSpPr>
              <a:spLocks noChangeArrowheads="1"/>
            </p:cNvSpPr>
            <p:nvPr/>
          </p:nvSpPr>
          <p:spPr bwMode="auto">
            <a:xfrm>
              <a:off x="5676" y="857"/>
              <a:ext cx="90" cy="86"/>
            </a:xfrm>
            <a:prstGeom prst="ellipse">
              <a:avLst/>
            </a:prstGeom>
            <a:noFill/>
            <a:ln w="22225">
              <a:solidFill>
                <a:srgbClr val="E37E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5" name="Oval 30">
              <a:extLst>
                <a:ext uri="{FF2B5EF4-FFF2-40B4-BE49-F238E27FC236}">
                  <a16:creationId xmlns:a16="http://schemas.microsoft.com/office/drawing/2014/main" id="{08703C0E-22F8-449C-BBD6-6447BB097A54}"/>
                </a:ext>
              </a:extLst>
            </p:cNvPr>
            <p:cNvSpPr>
              <a:spLocks noChangeArrowheads="1"/>
            </p:cNvSpPr>
            <p:nvPr/>
          </p:nvSpPr>
          <p:spPr bwMode="auto">
            <a:xfrm>
              <a:off x="5482" y="950"/>
              <a:ext cx="86" cy="87"/>
            </a:xfrm>
            <a:prstGeom prst="ellipse">
              <a:avLst/>
            </a:prstGeom>
            <a:noFill/>
            <a:ln w="22225">
              <a:solidFill>
                <a:srgbClr val="938DD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6" name="Oval 31">
              <a:extLst>
                <a:ext uri="{FF2B5EF4-FFF2-40B4-BE49-F238E27FC236}">
                  <a16:creationId xmlns:a16="http://schemas.microsoft.com/office/drawing/2014/main" id="{5222C7C1-71E1-4F83-9B90-C9ACDDD62385}"/>
                </a:ext>
              </a:extLst>
            </p:cNvPr>
            <p:cNvSpPr>
              <a:spLocks noChangeArrowheads="1"/>
            </p:cNvSpPr>
            <p:nvPr/>
          </p:nvSpPr>
          <p:spPr bwMode="auto">
            <a:xfrm>
              <a:off x="5255" y="1051"/>
              <a:ext cx="90" cy="90"/>
            </a:xfrm>
            <a:prstGeom prst="ellipse">
              <a:avLst/>
            </a:prstGeom>
            <a:noFill/>
            <a:ln w="22225">
              <a:solidFill>
                <a:srgbClr val="008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7" name="Freeform 32">
              <a:extLst>
                <a:ext uri="{FF2B5EF4-FFF2-40B4-BE49-F238E27FC236}">
                  <a16:creationId xmlns:a16="http://schemas.microsoft.com/office/drawing/2014/main" id="{94F06D09-A710-45A4-B40F-05C263F755A1}"/>
                </a:ext>
              </a:extLst>
            </p:cNvPr>
            <p:cNvSpPr>
              <a:spLocks/>
            </p:cNvSpPr>
            <p:nvPr/>
          </p:nvSpPr>
          <p:spPr bwMode="auto">
            <a:xfrm>
              <a:off x="1532" y="695"/>
              <a:ext cx="4630" cy="2156"/>
            </a:xfrm>
            <a:custGeom>
              <a:avLst/>
              <a:gdLst>
                <a:gd name="T0" fmla="*/ 17 w 1286"/>
                <a:gd name="T1" fmla="*/ 591 h 599"/>
                <a:gd name="T2" fmla="*/ 38 w 1286"/>
                <a:gd name="T3" fmla="*/ 581 h 599"/>
                <a:gd name="T4" fmla="*/ 60 w 1286"/>
                <a:gd name="T5" fmla="*/ 571 h 599"/>
                <a:gd name="T6" fmla="*/ 81 w 1286"/>
                <a:gd name="T7" fmla="*/ 561 h 599"/>
                <a:gd name="T8" fmla="*/ 103 w 1286"/>
                <a:gd name="T9" fmla="*/ 551 h 599"/>
                <a:gd name="T10" fmla="*/ 124 w 1286"/>
                <a:gd name="T11" fmla="*/ 541 h 599"/>
                <a:gd name="T12" fmla="*/ 146 w 1286"/>
                <a:gd name="T13" fmla="*/ 531 h 599"/>
                <a:gd name="T14" fmla="*/ 167 w 1286"/>
                <a:gd name="T15" fmla="*/ 521 h 599"/>
                <a:gd name="T16" fmla="*/ 189 w 1286"/>
                <a:gd name="T17" fmla="*/ 511 h 599"/>
                <a:gd name="T18" fmla="*/ 210 w 1286"/>
                <a:gd name="T19" fmla="*/ 501 h 599"/>
                <a:gd name="T20" fmla="*/ 232 w 1286"/>
                <a:gd name="T21" fmla="*/ 491 h 599"/>
                <a:gd name="T22" fmla="*/ 253 w 1286"/>
                <a:gd name="T23" fmla="*/ 481 h 599"/>
                <a:gd name="T24" fmla="*/ 275 w 1286"/>
                <a:gd name="T25" fmla="*/ 471 h 599"/>
                <a:gd name="T26" fmla="*/ 296 w 1286"/>
                <a:gd name="T27" fmla="*/ 461 h 599"/>
                <a:gd name="T28" fmla="*/ 318 w 1286"/>
                <a:gd name="T29" fmla="*/ 451 h 599"/>
                <a:gd name="T30" fmla="*/ 339 w 1286"/>
                <a:gd name="T31" fmla="*/ 441 h 599"/>
                <a:gd name="T32" fmla="*/ 361 w 1286"/>
                <a:gd name="T33" fmla="*/ 431 h 599"/>
                <a:gd name="T34" fmla="*/ 382 w 1286"/>
                <a:gd name="T35" fmla="*/ 421 h 599"/>
                <a:gd name="T36" fmla="*/ 404 w 1286"/>
                <a:gd name="T37" fmla="*/ 411 h 599"/>
                <a:gd name="T38" fmla="*/ 425 w 1286"/>
                <a:gd name="T39" fmla="*/ 401 h 599"/>
                <a:gd name="T40" fmla="*/ 447 w 1286"/>
                <a:gd name="T41" fmla="*/ 391 h 599"/>
                <a:gd name="T42" fmla="*/ 468 w 1286"/>
                <a:gd name="T43" fmla="*/ 381 h 599"/>
                <a:gd name="T44" fmla="*/ 490 w 1286"/>
                <a:gd name="T45" fmla="*/ 371 h 599"/>
                <a:gd name="T46" fmla="*/ 511 w 1286"/>
                <a:gd name="T47" fmla="*/ 361 h 599"/>
                <a:gd name="T48" fmla="*/ 533 w 1286"/>
                <a:gd name="T49" fmla="*/ 351 h 599"/>
                <a:gd name="T50" fmla="*/ 554 w 1286"/>
                <a:gd name="T51" fmla="*/ 341 h 599"/>
                <a:gd name="T52" fmla="*/ 576 w 1286"/>
                <a:gd name="T53" fmla="*/ 331 h 599"/>
                <a:gd name="T54" fmla="*/ 597 w 1286"/>
                <a:gd name="T55" fmla="*/ 321 h 599"/>
                <a:gd name="T56" fmla="*/ 619 w 1286"/>
                <a:gd name="T57" fmla="*/ 311 h 599"/>
                <a:gd name="T58" fmla="*/ 640 w 1286"/>
                <a:gd name="T59" fmla="*/ 301 h 599"/>
                <a:gd name="T60" fmla="*/ 662 w 1286"/>
                <a:gd name="T61" fmla="*/ 291 h 599"/>
                <a:gd name="T62" fmla="*/ 683 w 1286"/>
                <a:gd name="T63" fmla="*/ 281 h 599"/>
                <a:gd name="T64" fmla="*/ 705 w 1286"/>
                <a:gd name="T65" fmla="*/ 271 h 599"/>
                <a:gd name="T66" fmla="*/ 727 w 1286"/>
                <a:gd name="T67" fmla="*/ 261 h 599"/>
                <a:gd name="T68" fmla="*/ 748 w 1286"/>
                <a:gd name="T69" fmla="*/ 251 h 599"/>
                <a:gd name="T70" fmla="*/ 769 w 1286"/>
                <a:gd name="T71" fmla="*/ 241 h 599"/>
                <a:gd name="T72" fmla="*/ 791 w 1286"/>
                <a:gd name="T73" fmla="*/ 231 h 599"/>
                <a:gd name="T74" fmla="*/ 813 w 1286"/>
                <a:gd name="T75" fmla="*/ 221 h 599"/>
                <a:gd name="T76" fmla="*/ 834 w 1286"/>
                <a:gd name="T77" fmla="*/ 211 h 599"/>
                <a:gd name="T78" fmla="*/ 856 w 1286"/>
                <a:gd name="T79" fmla="*/ 201 h 599"/>
                <a:gd name="T80" fmla="*/ 877 w 1286"/>
                <a:gd name="T81" fmla="*/ 191 h 599"/>
                <a:gd name="T82" fmla="*/ 899 w 1286"/>
                <a:gd name="T83" fmla="*/ 181 h 599"/>
                <a:gd name="T84" fmla="*/ 920 w 1286"/>
                <a:gd name="T85" fmla="*/ 171 h 599"/>
                <a:gd name="T86" fmla="*/ 942 w 1286"/>
                <a:gd name="T87" fmla="*/ 161 h 599"/>
                <a:gd name="T88" fmla="*/ 963 w 1286"/>
                <a:gd name="T89" fmla="*/ 151 h 599"/>
                <a:gd name="T90" fmla="*/ 985 w 1286"/>
                <a:gd name="T91" fmla="*/ 141 h 599"/>
                <a:gd name="T92" fmla="*/ 1006 w 1286"/>
                <a:gd name="T93" fmla="*/ 131 h 599"/>
                <a:gd name="T94" fmla="*/ 1028 w 1286"/>
                <a:gd name="T95" fmla="*/ 121 h 599"/>
                <a:gd name="T96" fmla="*/ 1049 w 1286"/>
                <a:gd name="T97" fmla="*/ 111 h 599"/>
                <a:gd name="T98" fmla="*/ 1071 w 1286"/>
                <a:gd name="T99" fmla="*/ 101 h 599"/>
                <a:gd name="T100" fmla="*/ 1092 w 1286"/>
                <a:gd name="T101" fmla="*/ 90 h 599"/>
                <a:gd name="T102" fmla="*/ 1114 w 1286"/>
                <a:gd name="T103" fmla="*/ 80 h 599"/>
                <a:gd name="T104" fmla="*/ 1135 w 1286"/>
                <a:gd name="T105" fmla="*/ 70 h 599"/>
                <a:gd name="T106" fmla="*/ 1157 w 1286"/>
                <a:gd name="T107" fmla="*/ 60 h 599"/>
                <a:gd name="T108" fmla="*/ 1178 w 1286"/>
                <a:gd name="T109" fmla="*/ 50 h 599"/>
                <a:gd name="T110" fmla="*/ 1200 w 1286"/>
                <a:gd name="T111" fmla="*/ 40 h 599"/>
                <a:gd name="T112" fmla="*/ 1221 w 1286"/>
                <a:gd name="T113" fmla="*/ 30 h 599"/>
                <a:gd name="T114" fmla="*/ 1243 w 1286"/>
                <a:gd name="T115" fmla="*/ 20 h 599"/>
                <a:gd name="T116" fmla="*/ 1264 w 1286"/>
                <a:gd name="T117" fmla="*/ 10 h 599"/>
                <a:gd name="T118" fmla="*/ 1286 w 1286"/>
                <a:gd name="T119"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6" h="599">
                  <a:moveTo>
                    <a:pt x="0" y="599"/>
                  </a:moveTo>
                  <a:lnTo>
                    <a:pt x="4" y="597"/>
                  </a:lnTo>
                  <a:lnTo>
                    <a:pt x="8" y="595"/>
                  </a:lnTo>
                  <a:lnTo>
                    <a:pt x="12" y="593"/>
                  </a:lnTo>
                  <a:lnTo>
                    <a:pt x="17" y="591"/>
                  </a:lnTo>
                  <a:lnTo>
                    <a:pt x="21" y="589"/>
                  </a:lnTo>
                  <a:lnTo>
                    <a:pt x="25" y="587"/>
                  </a:lnTo>
                  <a:lnTo>
                    <a:pt x="30" y="585"/>
                  </a:lnTo>
                  <a:lnTo>
                    <a:pt x="34" y="583"/>
                  </a:lnTo>
                  <a:lnTo>
                    <a:pt x="38" y="581"/>
                  </a:lnTo>
                  <a:lnTo>
                    <a:pt x="43" y="579"/>
                  </a:lnTo>
                  <a:lnTo>
                    <a:pt x="47" y="577"/>
                  </a:lnTo>
                  <a:lnTo>
                    <a:pt x="51" y="575"/>
                  </a:lnTo>
                  <a:lnTo>
                    <a:pt x="56" y="573"/>
                  </a:lnTo>
                  <a:lnTo>
                    <a:pt x="60" y="571"/>
                  </a:lnTo>
                  <a:lnTo>
                    <a:pt x="64" y="569"/>
                  </a:lnTo>
                  <a:lnTo>
                    <a:pt x="68" y="567"/>
                  </a:lnTo>
                  <a:lnTo>
                    <a:pt x="73" y="565"/>
                  </a:lnTo>
                  <a:lnTo>
                    <a:pt x="77" y="563"/>
                  </a:lnTo>
                  <a:lnTo>
                    <a:pt x="81" y="561"/>
                  </a:lnTo>
                  <a:lnTo>
                    <a:pt x="86" y="559"/>
                  </a:lnTo>
                  <a:lnTo>
                    <a:pt x="90" y="557"/>
                  </a:lnTo>
                  <a:lnTo>
                    <a:pt x="94" y="555"/>
                  </a:lnTo>
                  <a:lnTo>
                    <a:pt x="98" y="553"/>
                  </a:lnTo>
                  <a:lnTo>
                    <a:pt x="103" y="551"/>
                  </a:lnTo>
                  <a:lnTo>
                    <a:pt x="107" y="549"/>
                  </a:lnTo>
                  <a:lnTo>
                    <a:pt x="111" y="547"/>
                  </a:lnTo>
                  <a:lnTo>
                    <a:pt x="116" y="545"/>
                  </a:lnTo>
                  <a:lnTo>
                    <a:pt x="120" y="543"/>
                  </a:lnTo>
                  <a:lnTo>
                    <a:pt x="124" y="541"/>
                  </a:lnTo>
                  <a:lnTo>
                    <a:pt x="129" y="539"/>
                  </a:lnTo>
                  <a:lnTo>
                    <a:pt x="133" y="537"/>
                  </a:lnTo>
                  <a:lnTo>
                    <a:pt x="137" y="535"/>
                  </a:lnTo>
                  <a:lnTo>
                    <a:pt x="142" y="533"/>
                  </a:lnTo>
                  <a:lnTo>
                    <a:pt x="146" y="531"/>
                  </a:lnTo>
                  <a:lnTo>
                    <a:pt x="150" y="529"/>
                  </a:lnTo>
                  <a:lnTo>
                    <a:pt x="154" y="527"/>
                  </a:lnTo>
                  <a:lnTo>
                    <a:pt x="159" y="525"/>
                  </a:lnTo>
                  <a:lnTo>
                    <a:pt x="163" y="523"/>
                  </a:lnTo>
                  <a:lnTo>
                    <a:pt x="167" y="521"/>
                  </a:lnTo>
                  <a:lnTo>
                    <a:pt x="172" y="519"/>
                  </a:lnTo>
                  <a:lnTo>
                    <a:pt x="176" y="517"/>
                  </a:lnTo>
                  <a:lnTo>
                    <a:pt x="180" y="515"/>
                  </a:lnTo>
                  <a:lnTo>
                    <a:pt x="185" y="513"/>
                  </a:lnTo>
                  <a:lnTo>
                    <a:pt x="189" y="511"/>
                  </a:lnTo>
                  <a:lnTo>
                    <a:pt x="193" y="509"/>
                  </a:lnTo>
                  <a:lnTo>
                    <a:pt x="197" y="507"/>
                  </a:lnTo>
                  <a:lnTo>
                    <a:pt x="202" y="505"/>
                  </a:lnTo>
                  <a:lnTo>
                    <a:pt x="206" y="503"/>
                  </a:lnTo>
                  <a:lnTo>
                    <a:pt x="210" y="501"/>
                  </a:lnTo>
                  <a:lnTo>
                    <a:pt x="215" y="499"/>
                  </a:lnTo>
                  <a:lnTo>
                    <a:pt x="219" y="497"/>
                  </a:lnTo>
                  <a:lnTo>
                    <a:pt x="223" y="495"/>
                  </a:lnTo>
                  <a:lnTo>
                    <a:pt x="228" y="493"/>
                  </a:lnTo>
                  <a:lnTo>
                    <a:pt x="232" y="491"/>
                  </a:lnTo>
                  <a:lnTo>
                    <a:pt x="236" y="489"/>
                  </a:lnTo>
                  <a:lnTo>
                    <a:pt x="240" y="487"/>
                  </a:lnTo>
                  <a:lnTo>
                    <a:pt x="245" y="485"/>
                  </a:lnTo>
                  <a:lnTo>
                    <a:pt x="249" y="483"/>
                  </a:lnTo>
                  <a:lnTo>
                    <a:pt x="253" y="481"/>
                  </a:lnTo>
                  <a:lnTo>
                    <a:pt x="258" y="479"/>
                  </a:lnTo>
                  <a:lnTo>
                    <a:pt x="262" y="477"/>
                  </a:lnTo>
                  <a:lnTo>
                    <a:pt x="266" y="475"/>
                  </a:lnTo>
                  <a:lnTo>
                    <a:pt x="271" y="473"/>
                  </a:lnTo>
                  <a:lnTo>
                    <a:pt x="275" y="471"/>
                  </a:lnTo>
                  <a:lnTo>
                    <a:pt x="279" y="469"/>
                  </a:lnTo>
                  <a:lnTo>
                    <a:pt x="283" y="467"/>
                  </a:lnTo>
                  <a:lnTo>
                    <a:pt x="288" y="465"/>
                  </a:lnTo>
                  <a:lnTo>
                    <a:pt x="292" y="463"/>
                  </a:lnTo>
                  <a:lnTo>
                    <a:pt x="296" y="461"/>
                  </a:lnTo>
                  <a:lnTo>
                    <a:pt x="301" y="459"/>
                  </a:lnTo>
                  <a:lnTo>
                    <a:pt x="305" y="457"/>
                  </a:lnTo>
                  <a:lnTo>
                    <a:pt x="309" y="455"/>
                  </a:lnTo>
                  <a:lnTo>
                    <a:pt x="314" y="453"/>
                  </a:lnTo>
                  <a:lnTo>
                    <a:pt x="318" y="451"/>
                  </a:lnTo>
                  <a:lnTo>
                    <a:pt x="322" y="449"/>
                  </a:lnTo>
                  <a:lnTo>
                    <a:pt x="326" y="447"/>
                  </a:lnTo>
                  <a:lnTo>
                    <a:pt x="331" y="445"/>
                  </a:lnTo>
                  <a:lnTo>
                    <a:pt x="335" y="443"/>
                  </a:lnTo>
                  <a:lnTo>
                    <a:pt x="339" y="441"/>
                  </a:lnTo>
                  <a:lnTo>
                    <a:pt x="344" y="439"/>
                  </a:lnTo>
                  <a:lnTo>
                    <a:pt x="348" y="437"/>
                  </a:lnTo>
                  <a:lnTo>
                    <a:pt x="352" y="435"/>
                  </a:lnTo>
                  <a:lnTo>
                    <a:pt x="357" y="433"/>
                  </a:lnTo>
                  <a:lnTo>
                    <a:pt x="361" y="431"/>
                  </a:lnTo>
                  <a:lnTo>
                    <a:pt x="365" y="429"/>
                  </a:lnTo>
                  <a:lnTo>
                    <a:pt x="369" y="427"/>
                  </a:lnTo>
                  <a:lnTo>
                    <a:pt x="374" y="425"/>
                  </a:lnTo>
                  <a:lnTo>
                    <a:pt x="378" y="423"/>
                  </a:lnTo>
                  <a:lnTo>
                    <a:pt x="382" y="421"/>
                  </a:lnTo>
                  <a:lnTo>
                    <a:pt x="387" y="419"/>
                  </a:lnTo>
                  <a:lnTo>
                    <a:pt x="391" y="417"/>
                  </a:lnTo>
                  <a:lnTo>
                    <a:pt x="395" y="415"/>
                  </a:lnTo>
                  <a:lnTo>
                    <a:pt x="400" y="413"/>
                  </a:lnTo>
                  <a:lnTo>
                    <a:pt x="404" y="411"/>
                  </a:lnTo>
                  <a:lnTo>
                    <a:pt x="408" y="409"/>
                  </a:lnTo>
                  <a:lnTo>
                    <a:pt x="413" y="407"/>
                  </a:lnTo>
                  <a:lnTo>
                    <a:pt x="417" y="405"/>
                  </a:lnTo>
                  <a:lnTo>
                    <a:pt x="421" y="403"/>
                  </a:lnTo>
                  <a:lnTo>
                    <a:pt x="425" y="401"/>
                  </a:lnTo>
                  <a:lnTo>
                    <a:pt x="430" y="399"/>
                  </a:lnTo>
                  <a:lnTo>
                    <a:pt x="434" y="397"/>
                  </a:lnTo>
                  <a:lnTo>
                    <a:pt x="438" y="395"/>
                  </a:lnTo>
                  <a:lnTo>
                    <a:pt x="443" y="393"/>
                  </a:lnTo>
                  <a:lnTo>
                    <a:pt x="447" y="391"/>
                  </a:lnTo>
                  <a:lnTo>
                    <a:pt x="451" y="389"/>
                  </a:lnTo>
                  <a:lnTo>
                    <a:pt x="456" y="387"/>
                  </a:lnTo>
                  <a:lnTo>
                    <a:pt x="460" y="385"/>
                  </a:lnTo>
                  <a:lnTo>
                    <a:pt x="464" y="383"/>
                  </a:lnTo>
                  <a:lnTo>
                    <a:pt x="468" y="381"/>
                  </a:lnTo>
                  <a:lnTo>
                    <a:pt x="473" y="379"/>
                  </a:lnTo>
                  <a:lnTo>
                    <a:pt x="477" y="377"/>
                  </a:lnTo>
                  <a:lnTo>
                    <a:pt x="481" y="375"/>
                  </a:lnTo>
                  <a:lnTo>
                    <a:pt x="486" y="373"/>
                  </a:lnTo>
                  <a:lnTo>
                    <a:pt x="490" y="371"/>
                  </a:lnTo>
                  <a:lnTo>
                    <a:pt x="494" y="369"/>
                  </a:lnTo>
                  <a:lnTo>
                    <a:pt x="499" y="367"/>
                  </a:lnTo>
                  <a:lnTo>
                    <a:pt x="503" y="365"/>
                  </a:lnTo>
                  <a:lnTo>
                    <a:pt x="507" y="363"/>
                  </a:lnTo>
                  <a:lnTo>
                    <a:pt x="511" y="361"/>
                  </a:lnTo>
                  <a:lnTo>
                    <a:pt x="516" y="359"/>
                  </a:lnTo>
                  <a:lnTo>
                    <a:pt x="520" y="357"/>
                  </a:lnTo>
                  <a:lnTo>
                    <a:pt x="524" y="355"/>
                  </a:lnTo>
                  <a:lnTo>
                    <a:pt x="529" y="353"/>
                  </a:lnTo>
                  <a:lnTo>
                    <a:pt x="533" y="351"/>
                  </a:lnTo>
                  <a:lnTo>
                    <a:pt x="537" y="349"/>
                  </a:lnTo>
                  <a:lnTo>
                    <a:pt x="542" y="347"/>
                  </a:lnTo>
                  <a:lnTo>
                    <a:pt x="546" y="345"/>
                  </a:lnTo>
                  <a:lnTo>
                    <a:pt x="550" y="343"/>
                  </a:lnTo>
                  <a:lnTo>
                    <a:pt x="554" y="341"/>
                  </a:lnTo>
                  <a:lnTo>
                    <a:pt x="559" y="339"/>
                  </a:lnTo>
                  <a:lnTo>
                    <a:pt x="563" y="337"/>
                  </a:lnTo>
                  <a:lnTo>
                    <a:pt x="567" y="335"/>
                  </a:lnTo>
                  <a:lnTo>
                    <a:pt x="572" y="333"/>
                  </a:lnTo>
                  <a:lnTo>
                    <a:pt x="576" y="331"/>
                  </a:lnTo>
                  <a:lnTo>
                    <a:pt x="580" y="329"/>
                  </a:lnTo>
                  <a:lnTo>
                    <a:pt x="585" y="327"/>
                  </a:lnTo>
                  <a:lnTo>
                    <a:pt x="589" y="325"/>
                  </a:lnTo>
                  <a:lnTo>
                    <a:pt x="593" y="323"/>
                  </a:lnTo>
                  <a:lnTo>
                    <a:pt x="597" y="321"/>
                  </a:lnTo>
                  <a:lnTo>
                    <a:pt x="602" y="319"/>
                  </a:lnTo>
                  <a:lnTo>
                    <a:pt x="606" y="317"/>
                  </a:lnTo>
                  <a:lnTo>
                    <a:pt x="610" y="315"/>
                  </a:lnTo>
                  <a:lnTo>
                    <a:pt x="615" y="313"/>
                  </a:lnTo>
                  <a:lnTo>
                    <a:pt x="619" y="311"/>
                  </a:lnTo>
                  <a:lnTo>
                    <a:pt x="623" y="309"/>
                  </a:lnTo>
                  <a:lnTo>
                    <a:pt x="628" y="307"/>
                  </a:lnTo>
                  <a:lnTo>
                    <a:pt x="632" y="305"/>
                  </a:lnTo>
                  <a:lnTo>
                    <a:pt x="636" y="303"/>
                  </a:lnTo>
                  <a:lnTo>
                    <a:pt x="640" y="301"/>
                  </a:lnTo>
                  <a:lnTo>
                    <a:pt x="645" y="299"/>
                  </a:lnTo>
                  <a:lnTo>
                    <a:pt x="649" y="297"/>
                  </a:lnTo>
                  <a:lnTo>
                    <a:pt x="653" y="295"/>
                  </a:lnTo>
                  <a:lnTo>
                    <a:pt x="658" y="293"/>
                  </a:lnTo>
                  <a:lnTo>
                    <a:pt x="662" y="291"/>
                  </a:lnTo>
                  <a:lnTo>
                    <a:pt x="666" y="289"/>
                  </a:lnTo>
                  <a:lnTo>
                    <a:pt x="671" y="287"/>
                  </a:lnTo>
                  <a:lnTo>
                    <a:pt x="675" y="285"/>
                  </a:lnTo>
                  <a:lnTo>
                    <a:pt x="679" y="283"/>
                  </a:lnTo>
                  <a:lnTo>
                    <a:pt x="683" y="281"/>
                  </a:lnTo>
                  <a:lnTo>
                    <a:pt x="688" y="279"/>
                  </a:lnTo>
                  <a:lnTo>
                    <a:pt x="692" y="277"/>
                  </a:lnTo>
                  <a:lnTo>
                    <a:pt x="696" y="275"/>
                  </a:lnTo>
                  <a:lnTo>
                    <a:pt x="701" y="273"/>
                  </a:lnTo>
                  <a:lnTo>
                    <a:pt x="705" y="271"/>
                  </a:lnTo>
                  <a:lnTo>
                    <a:pt x="709" y="269"/>
                  </a:lnTo>
                  <a:lnTo>
                    <a:pt x="714" y="267"/>
                  </a:lnTo>
                  <a:lnTo>
                    <a:pt x="718" y="265"/>
                  </a:lnTo>
                  <a:lnTo>
                    <a:pt x="722" y="263"/>
                  </a:lnTo>
                  <a:lnTo>
                    <a:pt x="727" y="261"/>
                  </a:lnTo>
                  <a:lnTo>
                    <a:pt x="731" y="259"/>
                  </a:lnTo>
                  <a:lnTo>
                    <a:pt x="735" y="257"/>
                  </a:lnTo>
                  <a:lnTo>
                    <a:pt x="739" y="255"/>
                  </a:lnTo>
                  <a:lnTo>
                    <a:pt x="744" y="253"/>
                  </a:lnTo>
                  <a:lnTo>
                    <a:pt x="748" y="251"/>
                  </a:lnTo>
                  <a:lnTo>
                    <a:pt x="752" y="249"/>
                  </a:lnTo>
                  <a:lnTo>
                    <a:pt x="757" y="247"/>
                  </a:lnTo>
                  <a:lnTo>
                    <a:pt x="761" y="245"/>
                  </a:lnTo>
                  <a:lnTo>
                    <a:pt x="765" y="243"/>
                  </a:lnTo>
                  <a:lnTo>
                    <a:pt x="769" y="241"/>
                  </a:lnTo>
                  <a:lnTo>
                    <a:pt x="774" y="239"/>
                  </a:lnTo>
                  <a:lnTo>
                    <a:pt x="778" y="237"/>
                  </a:lnTo>
                  <a:lnTo>
                    <a:pt x="782" y="235"/>
                  </a:lnTo>
                  <a:lnTo>
                    <a:pt x="787" y="233"/>
                  </a:lnTo>
                  <a:lnTo>
                    <a:pt x="791" y="231"/>
                  </a:lnTo>
                  <a:lnTo>
                    <a:pt x="795" y="229"/>
                  </a:lnTo>
                  <a:lnTo>
                    <a:pt x="800" y="227"/>
                  </a:lnTo>
                  <a:lnTo>
                    <a:pt x="804" y="225"/>
                  </a:lnTo>
                  <a:lnTo>
                    <a:pt x="808" y="223"/>
                  </a:lnTo>
                  <a:lnTo>
                    <a:pt x="813" y="221"/>
                  </a:lnTo>
                  <a:lnTo>
                    <a:pt x="817" y="219"/>
                  </a:lnTo>
                  <a:lnTo>
                    <a:pt x="821" y="217"/>
                  </a:lnTo>
                  <a:lnTo>
                    <a:pt x="825" y="215"/>
                  </a:lnTo>
                  <a:lnTo>
                    <a:pt x="830" y="213"/>
                  </a:lnTo>
                  <a:lnTo>
                    <a:pt x="834" y="211"/>
                  </a:lnTo>
                  <a:lnTo>
                    <a:pt x="838" y="209"/>
                  </a:lnTo>
                  <a:lnTo>
                    <a:pt x="843" y="207"/>
                  </a:lnTo>
                  <a:lnTo>
                    <a:pt x="847" y="205"/>
                  </a:lnTo>
                  <a:lnTo>
                    <a:pt x="851" y="203"/>
                  </a:lnTo>
                  <a:lnTo>
                    <a:pt x="856" y="201"/>
                  </a:lnTo>
                  <a:lnTo>
                    <a:pt x="860" y="199"/>
                  </a:lnTo>
                  <a:lnTo>
                    <a:pt x="864" y="197"/>
                  </a:lnTo>
                  <a:lnTo>
                    <a:pt x="868" y="195"/>
                  </a:lnTo>
                  <a:lnTo>
                    <a:pt x="873" y="193"/>
                  </a:lnTo>
                  <a:lnTo>
                    <a:pt x="877" y="191"/>
                  </a:lnTo>
                  <a:lnTo>
                    <a:pt x="881" y="189"/>
                  </a:lnTo>
                  <a:lnTo>
                    <a:pt x="886" y="187"/>
                  </a:lnTo>
                  <a:lnTo>
                    <a:pt x="890" y="185"/>
                  </a:lnTo>
                  <a:lnTo>
                    <a:pt x="894" y="183"/>
                  </a:lnTo>
                  <a:lnTo>
                    <a:pt x="899" y="181"/>
                  </a:lnTo>
                  <a:lnTo>
                    <a:pt x="903" y="179"/>
                  </a:lnTo>
                  <a:lnTo>
                    <a:pt x="907" y="177"/>
                  </a:lnTo>
                  <a:lnTo>
                    <a:pt x="911" y="175"/>
                  </a:lnTo>
                  <a:lnTo>
                    <a:pt x="916" y="173"/>
                  </a:lnTo>
                  <a:lnTo>
                    <a:pt x="920" y="171"/>
                  </a:lnTo>
                  <a:lnTo>
                    <a:pt x="924" y="169"/>
                  </a:lnTo>
                  <a:lnTo>
                    <a:pt x="929" y="167"/>
                  </a:lnTo>
                  <a:lnTo>
                    <a:pt x="933" y="165"/>
                  </a:lnTo>
                  <a:lnTo>
                    <a:pt x="937" y="163"/>
                  </a:lnTo>
                  <a:lnTo>
                    <a:pt x="942" y="161"/>
                  </a:lnTo>
                  <a:lnTo>
                    <a:pt x="946" y="159"/>
                  </a:lnTo>
                  <a:lnTo>
                    <a:pt x="950" y="157"/>
                  </a:lnTo>
                  <a:lnTo>
                    <a:pt x="954" y="155"/>
                  </a:lnTo>
                  <a:lnTo>
                    <a:pt x="959" y="153"/>
                  </a:lnTo>
                  <a:lnTo>
                    <a:pt x="963" y="151"/>
                  </a:lnTo>
                  <a:lnTo>
                    <a:pt x="967" y="149"/>
                  </a:lnTo>
                  <a:lnTo>
                    <a:pt x="972" y="147"/>
                  </a:lnTo>
                  <a:lnTo>
                    <a:pt x="976" y="145"/>
                  </a:lnTo>
                  <a:lnTo>
                    <a:pt x="980" y="143"/>
                  </a:lnTo>
                  <a:lnTo>
                    <a:pt x="985" y="141"/>
                  </a:lnTo>
                  <a:lnTo>
                    <a:pt x="989" y="139"/>
                  </a:lnTo>
                  <a:lnTo>
                    <a:pt x="993" y="137"/>
                  </a:lnTo>
                  <a:lnTo>
                    <a:pt x="997" y="135"/>
                  </a:lnTo>
                  <a:lnTo>
                    <a:pt x="1002" y="133"/>
                  </a:lnTo>
                  <a:lnTo>
                    <a:pt x="1006" y="131"/>
                  </a:lnTo>
                  <a:lnTo>
                    <a:pt x="1010" y="129"/>
                  </a:lnTo>
                  <a:lnTo>
                    <a:pt x="1015" y="127"/>
                  </a:lnTo>
                  <a:lnTo>
                    <a:pt x="1019" y="125"/>
                  </a:lnTo>
                  <a:lnTo>
                    <a:pt x="1023" y="123"/>
                  </a:lnTo>
                  <a:lnTo>
                    <a:pt x="1028" y="121"/>
                  </a:lnTo>
                  <a:lnTo>
                    <a:pt x="1032" y="118"/>
                  </a:lnTo>
                  <a:lnTo>
                    <a:pt x="1036" y="117"/>
                  </a:lnTo>
                  <a:lnTo>
                    <a:pt x="1040" y="115"/>
                  </a:lnTo>
                  <a:lnTo>
                    <a:pt x="1045" y="113"/>
                  </a:lnTo>
                  <a:lnTo>
                    <a:pt x="1049" y="111"/>
                  </a:lnTo>
                  <a:lnTo>
                    <a:pt x="1053" y="109"/>
                  </a:lnTo>
                  <a:lnTo>
                    <a:pt x="1058" y="106"/>
                  </a:lnTo>
                  <a:lnTo>
                    <a:pt x="1062" y="104"/>
                  </a:lnTo>
                  <a:lnTo>
                    <a:pt x="1066" y="102"/>
                  </a:lnTo>
                  <a:lnTo>
                    <a:pt x="1071" y="101"/>
                  </a:lnTo>
                  <a:lnTo>
                    <a:pt x="1075" y="99"/>
                  </a:lnTo>
                  <a:lnTo>
                    <a:pt x="1079" y="96"/>
                  </a:lnTo>
                  <a:lnTo>
                    <a:pt x="1084" y="94"/>
                  </a:lnTo>
                  <a:lnTo>
                    <a:pt x="1088" y="92"/>
                  </a:lnTo>
                  <a:lnTo>
                    <a:pt x="1092" y="90"/>
                  </a:lnTo>
                  <a:lnTo>
                    <a:pt x="1096" y="88"/>
                  </a:lnTo>
                  <a:lnTo>
                    <a:pt x="1101" y="86"/>
                  </a:lnTo>
                  <a:lnTo>
                    <a:pt x="1105" y="84"/>
                  </a:lnTo>
                  <a:lnTo>
                    <a:pt x="1109" y="82"/>
                  </a:lnTo>
                  <a:lnTo>
                    <a:pt x="1114" y="80"/>
                  </a:lnTo>
                  <a:lnTo>
                    <a:pt x="1118" y="78"/>
                  </a:lnTo>
                  <a:lnTo>
                    <a:pt x="1122" y="76"/>
                  </a:lnTo>
                  <a:lnTo>
                    <a:pt x="1126" y="74"/>
                  </a:lnTo>
                  <a:lnTo>
                    <a:pt x="1131" y="72"/>
                  </a:lnTo>
                  <a:lnTo>
                    <a:pt x="1135" y="70"/>
                  </a:lnTo>
                  <a:lnTo>
                    <a:pt x="1139" y="68"/>
                  </a:lnTo>
                  <a:lnTo>
                    <a:pt x="1144" y="66"/>
                  </a:lnTo>
                  <a:lnTo>
                    <a:pt x="1148" y="64"/>
                  </a:lnTo>
                  <a:lnTo>
                    <a:pt x="1152" y="62"/>
                  </a:lnTo>
                  <a:lnTo>
                    <a:pt x="1157" y="60"/>
                  </a:lnTo>
                  <a:lnTo>
                    <a:pt x="1161" y="58"/>
                  </a:lnTo>
                  <a:lnTo>
                    <a:pt x="1165" y="56"/>
                  </a:lnTo>
                  <a:lnTo>
                    <a:pt x="1170" y="54"/>
                  </a:lnTo>
                  <a:lnTo>
                    <a:pt x="1174" y="52"/>
                  </a:lnTo>
                  <a:lnTo>
                    <a:pt x="1178" y="50"/>
                  </a:lnTo>
                  <a:lnTo>
                    <a:pt x="1182" y="48"/>
                  </a:lnTo>
                  <a:lnTo>
                    <a:pt x="1187" y="46"/>
                  </a:lnTo>
                  <a:lnTo>
                    <a:pt x="1191" y="44"/>
                  </a:lnTo>
                  <a:lnTo>
                    <a:pt x="1195" y="42"/>
                  </a:lnTo>
                  <a:lnTo>
                    <a:pt x="1200" y="40"/>
                  </a:lnTo>
                  <a:lnTo>
                    <a:pt x="1204" y="38"/>
                  </a:lnTo>
                  <a:lnTo>
                    <a:pt x="1208" y="36"/>
                  </a:lnTo>
                  <a:lnTo>
                    <a:pt x="1213" y="34"/>
                  </a:lnTo>
                  <a:lnTo>
                    <a:pt x="1217" y="32"/>
                  </a:lnTo>
                  <a:lnTo>
                    <a:pt x="1221" y="30"/>
                  </a:lnTo>
                  <a:lnTo>
                    <a:pt x="1225" y="28"/>
                  </a:lnTo>
                  <a:lnTo>
                    <a:pt x="1230" y="26"/>
                  </a:lnTo>
                  <a:lnTo>
                    <a:pt x="1234" y="24"/>
                  </a:lnTo>
                  <a:lnTo>
                    <a:pt x="1238" y="22"/>
                  </a:lnTo>
                  <a:lnTo>
                    <a:pt x="1243" y="20"/>
                  </a:lnTo>
                  <a:lnTo>
                    <a:pt x="1247" y="18"/>
                  </a:lnTo>
                  <a:lnTo>
                    <a:pt x="1251" y="16"/>
                  </a:lnTo>
                  <a:lnTo>
                    <a:pt x="1256" y="14"/>
                  </a:lnTo>
                  <a:lnTo>
                    <a:pt x="1260" y="12"/>
                  </a:lnTo>
                  <a:lnTo>
                    <a:pt x="1264" y="10"/>
                  </a:lnTo>
                  <a:lnTo>
                    <a:pt x="1268" y="8"/>
                  </a:lnTo>
                  <a:lnTo>
                    <a:pt x="1273" y="6"/>
                  </a:lnTo>
                  <a:lnTo>
                    <a:pt x="1277" y="4"/>
                  </a:lnTo>
                  <a:lnTo>
                    <a:pt x="1281" y="2"/>
                  </a:lnTo>
                  <a:lnTo>
                    <a:pt x="1286" y="0"/>
                  </a:lnTo>
                </a:path>
              </a:pathLst>
            </a:custGeom>
            <a:noFill/>
            <a:ln w="2222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 name="Line 33">
              <a:extLst>
                <a:ext uri="{FF2B5EF4-FFF2-40B4-BE49-F238E27FC236}">
                  <a16:creationId xmlns:a16="http://schemas.microsoft.com/office/drawing/2014/main" id="{5AD0EB75-1B3B-4E9E-B25E-8E7EB24168AE}"/>
                </a:ext>
              </a:extLst>
            </p:cNvPr>
            <p:cNvSpPr>
              <a:spLocks noChangeShapeType="1"/>
            </p:cNvSpPr>
            <p:nvPr/>
          </p:nvSpPr>
          <p:spPr bwMode="auto">
            <a:xfrm flipV="1">
              <a:off x="1435" y="601"/>
              <a:ext cx="0" cy="2859"/>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Line 34">
              <a:extLst>
                <a:ext uri="{FF2B5EF4-FFF2-40B4-BE49-F238E27FC236}">
                  <a16:creationId xmlns:a16="http://schemas.microsoft.com/office/drawing/2014/main" id="{7649B724-FCBA-44C1-ABD0-DE39DCD9448B}"/>
                </a:ext>
              </a:extLst>
            </p:cNvPr>
            <p:cNvSpPr>
              <a:spLocks noChangeShapeType="1"/>
            </p:cNvSpPr>
            <p:nvPr/>
          </p:nvSpPr>
          <p:spPr bwMode="auto">
            <a:xfrm flipH="1">
              <a:off x="1378" y="3362"/>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 name="Rectangle 35">
              <a:extLst>
                <a:ext uri="{FF2B5EF4-FFF2-40B4-BE49-F238E27FC236}">
                  <a16:creationId xmlns:a16="http://schemas.microsoft.com/office/drawing/2014/main" id="{FC29EC72-2EDD-43DB-BF2F-30EAC32CC63E}"/>
                </a:ext>
              </a:extLst>
            </p:cNvPr>
            <p:cNvSpPr>
              <a:spLocks noChangeArrowheads="1"/>
            </p:cNvSpPr>
            <p:nvPr/>
          </p:nvSpPr>
          <p:spPr bwMode="auto">
            <a:xfrm rot="16200000">
              <a:off x="1055" y="3241"/>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$5,000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7" name="Line 36">
              <a:extLst>
                <a:ext uri="{FF2B5EF4-FFF2-40B4-BE49-F238E27FC236}">
                  <a16:creationId xmlns:a16="http://schemas.microsoft.com/office/drawing/2014/main" id="{40A90BFF-3A35-46AD-8EFA-B9AEBC4923CE}"/>
                </a:ext>
              </a:extLst>
            </p:cNvPr>
            <p:cNvSpPr>
              <a:spLocks noChangeShapeType="1"/>
            </p:cNvSpPr>
            <p:nvPr/>
          </p:nvSpPr>
          <p:spPr bwMode="auto">
            <a:xfrm flipH="1">
              <a:off x="1378" y="2534"/>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 name="Rectangle 37">
              <a:extLst>
                <a:ext uri="{FF2B5EF4-FFF2-40B4-BE49-F238E27FC236}">
                  <a16:creationId xmlns:a16="http://schemas.microsoft.com/office/drawing/2014/main" id="{519785B3-A74A-4236-BD97-390EB72A89DF}"/>
                </a:ext>
              </a:extLst>
            </p:cNvPr>
            <p:cNvSpPr>
              <a:spLocks noChangeArrowheads="1"/>
            </p:cNvSpPr>
            <p:nvPr/>
          </p:nvSpPr>
          <p:spPr bwMode="auto">
            <a:xfrm rot="16200000">
              <a:off x="1055" y="2413"/>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$8,000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9" name="Line 38">
              <a:extLst>
                <a:ext uri="{FF2B5EF4-FFF2-40B4-BE49-F238E27FC236}">
                  <a16:creationId xmlns:a16="http://schemas.microsoft.com/office/drawing/2014/main" id="{E3CA8187-402A-4C98-B33F-DC0D2855F947}"/>
                </a:ext>
              </a:extLst>
            </p:cNvPr>
            <p:cNvSpPr>
              <a:spLocks noChangeShapeType="1"/>
            </p:cNvSpPr>
            <p:nvPr/>
          </p:nvSpPr>
          <p:spPr bwMode="auto">
            <a:xfrm flipH="1">
              <a:off x="1378" y="170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Rectangle 39">
              <a:extLst>
                <a:ext uri="{FF2B5EF4-FFF2-40B4-BE49-F238E27FC236}">
                  <a16:creationId xmlns:a16="http://schemas.microsoft.com/office/drawing/2014/main" id="{E203B621-508E-4EE0-A487-317291839ED2}"/>
                </a:ext>
              </a:extLst>
            </p:cNvPr>
            <p:cNvSpPr>
              <a:spLocks noChangeArrowheads="1"/>
            </p:cNvSpPr>
            <p:nvPr/>
          </p:nvSpPr>
          <p:spPr bwMode="auto">
            <a:xfrm rot="16200000">
              <a:off x="1022" y="1587"/>
              <a:ext cx="48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$11,000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71" name="Line 40">
              <a:extLst>
                <a:ext uri="{FF2B5EF4-FFF2-40B4-BE49-F238E27FC236}">
                  <a16:creationId xmlns:a16="http://schemas.microsoft.com/office/drawing/2014/main" id="{362427B0-6865-45A9-99BE-5F0E20BD95CE}"/>
                </a:ext>
              </a:extLst>
            </p:cNvPr>
            <p:cNvSpPr>
              <a:spLocks noChangeShapeType="1"/>
            </p:cNvSpPr>
            <p:nvPr/>
          </p:nvSpPr>
          <p:spPr bwMode="auto">
            <a:xfrm flipH="1">
              <a:off x="1378" y="878"/>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Rectangle 41">
              <a:extLst>
                <a:ext uri="{FF2B5EF4-FFF2-40B4-BE49-F238E27FC236}">
                  <a16:creationId xmlns:a16="http://schemas.microsoft.com/office/drawing/2014/main" id="{5FA62D58-9493-43AF-BE86-488ABB609DB4}"/>
                </a:ext>
              </a:extLst>
            </p:cNvPr>
            <p:cNvSpPr>
              <a:spLocks noChangeArrowheads="1"/>
            </p:cNvSpPr>
            <p:nvPr/>
          </p:nvSpPr>
          <p:spPr bwMode="auto">
            <a:xfrm rot="16200000">
              <a:off x="1016" y="758"/>
              <a:ext cx="49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$14,000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76" name="Rectangle 42">
              <a:extLst>
                <a:ext uri="{FF2B5EF4-FFF2-40B4-BE49-F238E27FC236}">
                  <a16:creationId xmlns:a16="http://schemas.microsoft.com/office/drawing/2014/main" id="{BB43DE14-3531-43DE-9218-B15D8C06E66F}"/>
                </a:ext>
              </a:extLst>
            </p:cNvPr>
            <p:cNvSpPr>
              <a:spLocks noChangeArrowheads="1"/>
            </p:cNvSpPr>
            <p:nvPr/>
          </p:nvSpPr>
          <p:spPr bwMode="auto">
            <a:xfrm rot="16200000">
              <a:off x="-249" y="1906"/>
              <a:ext cx="2610"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Mean </a:t>
              </a:r>
              <a:r>
                <a:rPr kumimoji="0" lang="en-US" altLang="en-US" sz="1700" b="0" i="0" u="none" strike="noStrike" cap="none" normalizeH="0" baseline="0" dirty="0" err="1">
                  <a:ln>
                    <a:noFill/>
                  </a:ln>
                  <a:solidFill>
                    <a:srgbClr val="000000"/>
                  </a:solidFill>
                  <a:effectLst/>
                  <a:cs typeface="Arial" panose="020B0604020202020204" pitchFamily="34" charset="0"/>
                </a:rPr>
                <a:t>Indiv</a:t>
              </a:r>
              <a:r>
                <a:rPr kumimoji="0" lang="en-US" altLang="en-US" sz="1700" b="0" i="0" u="none" strike="noStrike" cap="none" normalizeH="0" baseline="0" dirty="0">
                  <a:ln>
                    <a:noFill/>
                  </a:ln>
                  <a:solidFill>
                    <a:srgbClr val="000000"/>
                  </a:solidFill>
                  <a:effectLst/>
                  <a:cs typeface="Arial" panose="020B0604020202020204" pitchFamily="34" charset="0"/>
                </a:rPr>
                <a:t>. Earnings in MTO (with site FE)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77" name="Line 43">
              <a:extLst>
                <a:ext uri="{FF2B5EF4-FFF2-40B4-BE49-F238E27FC236}">
                  <a16:creationId xmlns:a16="http://schemas.microsoft.com/office/drawing/2014/main" id="{D4B759E8-8B01-43A9-BB6F-71E85A43E037}"/>
                </a:ext>
              </a:extLst>
            </p:cNvPr>
            <p:cNvSpPr>
              <a:spLocks noChangeShapeType="1"/>
            </p:cNvSpPr>
            <p:nvPr/>
          </p:nvSpPr>
          <p:spPr bwMode="auto">
            <a:xfrm>
              <a:off x="1435" y="3460"/>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 name="Line 44">
              <a:extLst>
                <a:ext uri="{FF2B5EF4-FFF2-40B4-BE49-F238E27FC236}">
                  <a16:creationId xmlns:a16="http://schemas.microsoft.com/office/drawing/2014/main" id="{2EB27BE1-50D5-4371-9643-3EAF2D0A41DA}"/>
                </a:ext>
              </a:extLst>
            </p:cNvPr>
            <p:cNvSpPr>
              <a:spLocks noChangeShapeType="1"/>
            </p:cNvSpPr>
            <p:nvPr/>
          </p:nvSpPr>
          <p:spPr bwMode="auto">
            <a:xfrm>
              <a:off x="1532" y="3460"/>
              <a:ext cx="0" cy="5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45">
              <a:extLst>
                <a:ext uri="{FF2B5EF4-FFF2-40B4-BE49-F238E27FC236}">
                  <a16:creationId xmlns:a16="http://schemas.microsoft.com/office/drawing/2014/main" id="{348A559E-1304-424C-BBD2-584F7D37D4F4}"/>
                </a:ext>
              </a:extLst>
            </p:cNvPr>
            <p:cNvSpPr>
              <a:spLocks noChangeArrowheads="1"/>
            </p:cNvSpPr>
            <p:nvPr/>
          </p:nvSpPr>
          <p:spPr bwMode="auto">
            <a:xfrm>
              <a:off x="1324" y="3550"/>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$7,000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80" name="Line 46">
              <a:extLst>
                <a:ext uri="{FF2B5EF4-FFF2-40B4-BE49-F238E27FC236}">
                  <a16:creationId xmlns:a16="http://schemas.microsoft.com/office/drawing/2014/main" id="{639A3626-B8D1-4136-AF47-8ED9F586B444}"/>
                </a:ext>
              </a:extLst>
            </p:cNvPr>
            <p:cNvSpPr>
              <a:spLocks noChangeShapeType="1"/>
            </p:cNvSpPr>
            <p:nvPr/>
          </p:nvSpPr>
          <p:spPr bwMode="auto">
            <a:xfrm>
              <a:off x="2792" y="3460"/>
              <a:ext cx="0" cy="5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 name="Rectangle 47">
              <a:extLst>
                <a:ext uri="{FF2B5EF4-FFF2-40B4-BE49-F238E27FC236}">
                  <a16:creationId xmlns:a16="http://schemas.microsoft.com/office/drawing/2014/main" id="{76CCBD73-0856-4618-8741-21573F9802CC}"/>
                </a:ext>
              </a:extLst>
            </p:cNvPr>
            <p:cNvSpPr>
              <a:spLocks noChangeArrowheads="1"/>
            </p:cNvSpPr>
            <p:nvPr/>
          </p:nvSpPr>
          <p:spPr bwMode="auto">
            <a:xfrm>
              <a:off x="2548" y="3550"/>
              <a:ext cx="49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82" name="Line 48">
              <a:extLst>
                <a:ext uri="{FF2B5EF4-FFF2-40B4-BE49-F238E27FC236}">
                  <a16:creationId xmlns:a16="http://schemas.microsoft.com/office/drawing/2014/main" id="{3D91810B-BBDD-4C41-A9FF-3119DADC9DC3}"/>
                </a:ext>
              </a:extLst>
            </p:cNvPr>
            <p:cNvSpPr>
              <a:spLocks noChangeShapeType="1"/>
            </p:cNvSpPr>
            <p:nvPr/>
          </p:nvSpPr>
          <p:spPr bwMode="auto">
            <a:xfrm>
              <a:off x="4056" y="3460"/>
              <a:ext cx="0" cy="5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 name="Rectangle 49">
              <a:extLst>
                <a:ext uri="{FF2B5EF4-FFF2-40B4-BE49-F238E27FC236}">
                  <a16:creationId xmlns:a16="http://schemas.microsoft.com/office/drawing/2014/main" id="{F15E155E-EBDA-4655-9152-991B2F8ABB36}"/>
                </a:ext>
              </a:extLst>
            </p:cNvPr>
            <p:cNvSpPr>
              <a:spLocks noChangeArrowheads="1"/>
            </p:cNvSpPr>
            <p:nvPr/>
          </p:nvSpPr>
          <p:spPr bwMode="auto">
            <a:xfrm>
              <a:off x="3811" y="3550"/>
              <a:ext cx="49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$13,000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84" name="Line 50">
              <a:extLst>
                <a:ext uri="{FF2B5EF4-FFF2-40B4-BE49-F238E27FC236}">
                  <a16:creationId xmlns:a16="http://schemas.microsoft.com/office/drawing/2014/main" id="{C7EE90EF-020A-4BE0-9B3C-931BC15C94FA}"/>
                </a:ext>
              </a:extLst>
            </p:cNvPr>
            <p:cNvSpPr>
              <a:spLocks noChangeShapeType="1"/>
            </p:cNvSpPr>
            <p:nvPr/>
          </p:nvSpPr>
          <p:spPr bwMode="auto">
            <a:xfrm>
              <a:off x="5320" y="3460"/>
              <a:ext cx="0" cy="5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 name="Rectangle 51">
              <a:extLst>
                <a:ext uri="{FF2B5EF4-FFF2-40B4-BE49-F238E27FC236}">
                  <a16:creationId xmlns:a16="http://schemas.microsoft.com/office/drawing/2014/main" id="{9EFA776E-2DC5-4401-A6A1-54CBF02F6F37}"/>
                </a:ext>
              </a:extLst>
            </p:cNvPr>
            <p:cNvSpPr>
              <a:spLocks noChangeArrowheads="1"/>
            </p:cNvSpPr>
            <p:nvPr/>
          </p:nvSpPr>
          <p:spPr bwMode="auto">
            <a:xfrm>
              <a:off x="5075" y="3550"/>
              <a:ext cx="49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$16,000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86" name="Line 52">
              <a:extLst>
                <a:ext uri="{FF2B5EF4-FFF2-40B4-BE49-F238E27FC236}">
                  <a16:creationId xmlns:a16="http://schemas.microsoft.com/office/drawing/2014/main" id="{2B9E10C7-3C9D-4A91-83FC-146A4D837DDC}"/>
                </a:ext>
              </a:extLst>
            </p:cNvPr>
            <p:cNvSpPr>
              <a:spLocks noChangeShapeType="1"/>
            </p:cNvSpPr>
            <p:nvPr/>
          </p:nvSpPr>
          <p:spPr bwMode="auto">
            <a:xfrm>
              <a:off x="6583" y="3460"/>
              <a:ext cx="0" cy="5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Rectangle 53">
              <a:extLst>
                <a:ext uri="{FF2B5EF4-FFF2-40B4-BE49-F238E27FC236}">
                  <a16:creationId xmlns:a16="http://schemas.microsoft.com/office/drawing/2014/main" id="{05BAE095-669B-41DF-A133-56FA28DB1710}"/>
                </a:ext>
              </a:extLst>
            </p:cNvPr>
            <p:cNvSpPr>
              <a:spLocks noChangeArrowheads="1"/>
            </p:cNvSpPr>
            <p:nvPr/>
          </p:nvSpPr>
          <p:spPr bwMode="auto">
            <a:xfrm>
              <a:off x="6338" y="3550"/>
              <a:ext cx="49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$19,000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88" name="Rectangle 54">
              <a:extLst>
                <a:ext uri="{FF2B5EF4-FFF2-40B4-BE49-F238E27FC236}">
                  <a16:creationId xmlns:a16="http://schemas.microsoft.com/office/drawing/2014/main" id="{F5A5C663-3708-4621-8841-2EEC6442D19E}"/>
                </a:ext>
              </a:extLst>
            </p:cNvPr>
            <p:cNvSpPr>
              <a:spLocks noChangeArrowheads="1"/>
            </p:cNvSpPr>
            <p:nvPr/>
          </p:nvSpPr>
          <p:spPr bwMode="auto">
            <a:xfrm>
              <a:off x="1921" y="3733"/>
              <a:ext cx="4759"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0" i="0" u="none" strike="noStrike" cap="none" normalizeH="0" baseline="0" dirty="0">
                  <a:ln>
                    <a:noFill/>
                  </a:ln>
                  <a:solidFill>
                    <a:srgbClr val="000000"/>
                  </a:solidFill>
                  <a:effectLst/>
                  <a:cs typeface="Arial" panose="020B0604020202020204" pitchFamily="34" charset="0"/>
                </a:rPr>
                <a:t>Mean </a:t>
              </a:r>
              <a:r>
                <a:rPr kumimoji="0" lang="en-US" altLang="en-US" sz="1500" b="0" i="0" u="none" strike="noStrike" cap="none" normalizeH="0" baseline="0" dirty="0" err="1">
                  <a:ln>
                    <a:noFill/>
                  </a:ln>
                  <a:solidFill>
                    <a:srgbClr val="000000"/>
                  </a:solidFill>
                  <a:effectLst/>
                  <a:cs typeface="Arial" panose="020B0604020202020204" pitchFamily="34" charset="0"/>
                </a:rPr>
                <a:t>Indiv</a:t>
              </a:r>
              <a:r>
                <a:rPr kumimoji="0" lang="en-US" altLang="en-US" sz="1500" b="0" i="0" u="none" strike="noStrike" cap="none" normalizeH="0" baseline="0" dirty="0">
                  <a:ln>
                    <a:noFill/>
                  </a:ln>
                  <a:solidFill>
                    <a:srgbClr val="000000"/>
                  </a:solidFill>
                  <a:effectLst/>
                  <a:cs typeface="Arial" panose="020B0604020202020204" pitchFamily="34" charset="0"/>
                </a:rPr>
                <a:t>. Earnings for Children with Parents at p=10 in Opportunity Atlas (with site FE)</a:t>
              </a:r>
              <a:endParaRPr kumimoji="0" lang="en-US" altLang="en-US" sz="1800" b="0" i="0" u="none" strike="noStrike" cap="none" normalizeH="0" baseline="0" dirty="0">
                <a:ln>
                  <a:noFill/>
                </a:ln>
                <a:solidFill>
                  <a:schemeClr val="tx1"/>
                </a:solidFill>
                <a:effectLst/>
                <a:cs typeface="Arial" panose="020B0604020202020204" pitchFamily="34" charset="0"/>
              </a:endParaRPr>
            </a:p>
          </p:txBody>
        </p:sp>
        <p:sp>
          <p:nvSpPr>
            <p:cNvPr id="89" name="Rectangle 55">
              <a:extLst>
                <a:ext uri="{FF2B5EF4-FFF2-40B4-BE49-F238E27FC236}">
                  <a16:creationId xmlns:a16="http://schemas.microsoft.com/office/drawing/2014/main" id="{8BF32F09-E7A3-4D13-98ED-F8E7B0638E3D}"/>
                </a:ext>
              </a:extLst>
            </p:cNvPr>
            <p:cNvSpPr>
              <a:spLocks noChangeArrowheads="1"/>
            </p:cNvSpPr>
            <p:nvPr/>
          </p:nvSpPr>
          <p:spPr bwMode="auto">
            <a:xfrm>
              <a:off x="2231" y="3960"/>
              <a:ext cx="3650" cy="17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0" name="Oval 56">
              <a:extLst>
                <a:ext uri="{FF2B5EF4-FFF2-40B4-BE49-F238E27FC236}">
                  <a16:creationId xmlns:a16="http://schemas.microsoft.com/office/drawing/2014/main" id="{1DE4D3BC-09E8-4380-B708-5C2BF3864351}"/>
                </a:ext>
              </a:extLst>
            </p:cNvPr>
            <p:cNvSpPr>
              <a:spLocks noChangeArrowheads="1"/>
            </p:cNvSpPr>
            <p:nvPr/>
          </p:nvSpPr>
          <p:spPr bwMode="auto">
            <a:xfrm>
              <a:off x="2242" y="4003"/>
              <a:ext cx="90" cy="87"/>
            </a:xfrm>
            <a:prstGeom prst="ellipse">
              <a:avLst/>
            </a:prstGeom>
            <a:solidFill>
              <a:srgbClr val="FF0000"/>
            </a:solidFill>
            <a:ln w="2222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Oval 57">
              <a:extLst>
                <a:ext uri="{FF2B5EF4-FFF2-40B4-BE49-F238E27FC236}">
                  <a16:creationId xmlns:a16="http://schemas.microsoft.com/office/drawing/2014/main" id="{13A24A37-B183-497C-9F6A-0A402EF1EF7A}"/>
                </a:ext>
              </a:extLst>
            </p:cNvPr>
            <p:cNvSpPr>
              <a:spLocks noChangeArrowheads="1"/>
            </p:cNvSpPr>
            <p:nvPr/>
          </p:nvSpPr>
          <p:spPr bwMode="auto">
            <a:xfrm>
              <a:off x="3257" y="4003"/>
              <a:ext cx="86" cy="87"/>
            </a:xfrm>
            <a:prstGeom prst="ellipse">
              <a:avLst/>
            </a:prstGeom>
            <a:solidFill>
              <a:srgbClr val="000000"/>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Oval 58">
              <a:extLst>
                <a:ext uri="{FF2B5EF4-FFF2-40B4-BE49-F238E27FC236}">
                  <a16:creationId xmlns:a16="http://schemas.microsoft.com/office/drawing/2014/main" id="{7D8618B0-420D-44FD-B7E5-78315361AC5D}"/>
                </a:ext>
              </a:extLst>
            </p:cNvPr>
            <p:cNvSpPr>
              <a:spLocks noChangeArrowheads="1"/>
            </p:cNvSpPr>
            <p:nvPr/>
          </p:nvSpPr>
          <p:spPr bwMode="auto">
            <a:xfrm>
              <a:off x="4088" y="4003"/>
              <a:ext cx="90" cy="87"/>
            </a:xfrm>
            <a:prstGeom prst="ellipse">
              <a:avLst/>
            </a:pr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Oval 59">
              <a:extLst>
                <a:ext uri="{FF2B5EF4-FFF2-40B4-BE49-F238E27FC236}">
                  <a16:creationId xmlns:a16="http://schemas.microsoft.com/office/drawing/2014/main" id="{A021F8CE-2D23-46E2-8B59-8BAFC956F0FF}"/>
                </a:ext>
              </a:extLst>
            </p:cNvPr>
            <p:cNvSpPr>
              <a:spLocks noChangeArrowheads="1"/>
            </p:cNvSpPr>
            <p:nvPr/>
          </p:nvSpPr>
          <p:spPr bwMode="auto">
            <a:xfrm>
              <a:off x="4974" y="4003"/>
              <a:ext cx="86" cy="87"/>
            </a:xfrm>
            <a:prstGeom prst="ellipse">
              <a:avLst/>
            </a:prstGeom>
            <a:solidFill>
              <a:srgbClr val="938DD2"/>
            </a:solidFill>
            <a:ln w="22225">
              <a:solidFill>
                <a:srgbClr val="938DD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Oval 60">
              <a:extLst>
                <a:ext uri="{FF2B5EF4-FFF2-40B4-BE49-F238E27FC236}">
                  <a16:creationId xmlns:a16="http://schemas.microsoft.com/office/drawing/2014/main" id="{EAA54946-82EA-4124-BBD4-C9A78EB28318}"/>
                </a:ext>
              </a:extLst>
            </p:cNvPr>
            <p:cNvSpPr>
              <a:spLocks noChangeArrowheads="1"/>
            </p:cNvSpPr>
            <p:nvPr/>
          </p:nvSpPr>
          <p:spPr bwMode="auto">
            <a:xfrm>
              <a:off x="5514" y="4003"/>
              <a:ext cx="86" cy="87"/>
            </a:xfrm>
            <a:prstGeom prst="ellipse">
              <a:avLst/>
            </a:prstGeom>
            <a:solidFill>
              <a:srgbClr val="008000"/>
            </a:solidFill>
            <a:ln w="22225">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Rectangle 61">
              <a:extLst>
                <a:ext uri="{FF2B5EF4-FFF2-40B4-BE49-F238E27FC236}">
                  <a16:creationId xmlns:a16="http://schemas.microsoft.com/office/drawing/2014/main" id="{8140EAE7-6EDF-4A9D-A5D0-51A30EB4B783}"/>
                </a:ext>
              </a:extLst>
            </p:cNvPr>
            <p:cNvSpPr>
              <a:spLocks noChangeArrowheads="1"/>
            </p:cNvSpPr>
            <p:nvPr/>
          </p:nvSpPr>
          <p:spPr bwMode="auto">
            <a:xfrm>
              <a:off x="2418" y="3960"/>
              <a:ext cx="65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Baltimore</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96" name="Rectangle 62">
              <a:extLst>
                <a:ext uri="{FF2B5EF4-FFF2-40B4-BE49-F238E27FC236}">
                  <a16:creationId xmlns:a16="http://schemas.microsoft.com/office/drawing/2014/main" id="{03704F42-F71E-4924-9600-020D3FF5A048}"/>
                </a:ext>
              </a:extLst>
            </p:cNvPr>
            <p:cNvSpPr>
              <a:spLocks noChangeArrowheads="1"/>
            </p:cNvSpPr>
            <p:nvPr/>
          </p:nvSpPr>
          <p:spPr bwMode="auto">
            <a:xfrm>
              <a:off x="3433" y="3960"/>
              <a:ext cx="47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Boston</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97" name="Rectangle 63">
              <a:extLst>
                <a:ext uri="{FF2B5EF4-FFF2-40B4-BE49-F238E27FC236}">
                  <a16:creationId xmlns:a16="http://schemas.microsoft.com/office/drawing/2014/main" id="{74851390-DE0D-4C68-8673-E6CE32596AC9}"/>
                </a:ext>
              </a:extLst>
            </p:cNvPr>
            <p:cNvSpPr>
              <a:spLocks noChangeArrowheads="1"/>
            </p:cNvSpPr>
            <p:nvPr/>
          </p:nvSpPr>
          <p:spPr bwMode="auto">
            <a:xfrm>
              <a:off x="4265" y="3960"/>
              <a:ext cx="56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Chicago</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98" name="Rectangle 64">
              <a:extLst>
                <a:ext uri="{FF2B5EF4-FFF2-40B4-BE49-F238E27FC236}">
                  <a16:creationId xmlns:a16="http://schemas.microsoft.com/office/drawing/2014/main" id="{28E0B879-E156-4388-94E6-34790C8F84A5}"/>
                </a:ext>
              </a:extLst>
            </p:cNvPr>
            <p:cNvSpPr>
              <a:spLocks noChangeArrowheads="1"/>
            </p:cNvSpPr>
            <p:nvPr/>
          </p:nvSpPr>
          <p:spPr bwMode="auto">
            <a:xfrm>
              <a:off x="5147" y="3960"/>
              <a:ext cx="1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LA</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99" name="Rectangle 65">
              <a:extLst>
                <a:ext uri="{FF2B5EF4-FFF2-40B4-BE49-F238E27FC236}">
                  <a16:creationId xmlns:a16="http://schemas.microsoft.com/office/drawing/2014/main" id="{D3C39D4A-ADD8-48ED-A5EF-9F955FC01B82}"/>
                </a:ext>
              </a:extLst>
            </p:cNvPr>
            <p:cNvSpPr>
              <a:spLocks noChangeArrowheads="1"/>
            </p:cNvSpPr>
            <p:nvPr/>
          </p:nvSpPr>
          <p:spPr bwMode="auto">
            <a:xfrm>
              <a:off x="5690" y="3960"/>
              <a:ext cx="21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NY</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100" name="Rectangle 66">
              <a:extLst>
                <a:ext uri="{FF2B5EF4-FFF2-40B4-BE49-F238E27FC236}">
                  <a16:creationId xmlns:a16="http://schemas.microsoft.com/office/drawing/2014/main" id="{A18011A2-C5AF-4F5D-AC3C-6AA62F5E0224}"/>
                </a:ext>
              </a:extLst>
            </p:cNvPr>
            <p:cNvSpPr>
              <a:spLocks noChangeArrowheads="1"/>
            </p:cNvSpPr>
            <p:nvPr/>
          </p:nvSpPr>
          <p:spPr bwMode="auto">
            <a:xfrm>
              <a:off x="4009" y="64"/>
              <a:ext cx="317" cy="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109" name="Oval 12"/>
          <p:cNvSpPr>
            <a:spLocks noChangeArrowheads="1"/>
          </p:cNvSpPr>
          <p:nvPr/>
        </p:nvSpPr>
        <p:spPr bwMode="auto">
          <a:xfrm>
            <a:off x="2494568" y="990628"/>
            <a:ext cx="136525" cy="136525"/>
          </a:xfrm>
          <a:prstGeom prst="ellipse">
            <a:avLst/>
          </a:prstGeom>
          <a:solidFill>
            <a:srgbClr val="000000"/>
          </a:solidFill>
          <a:ln w="22225">
            <a:solidFill>
              <a:srgbClr val="000000"/>
            </a:solidFill>
            <a:prstDash val="solid"/>
            <a:round/>
            <a:headEnd/>
            <a:tailEnd/>
          </a:ln>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17"/>
          <p:cNvSpPr>
            <a:spLocks/>
          </p:cNvSpPr>
          <p:nvPr/>
        </p:nvSpPr>
        <p:spPr bwMode="auto">
          <a:xfrm>
            <a:off x="2472454" y="1226859"/>
            <a:ext cx="188913" cy="166688"/>
          </a:xfrm>
          <a:custGeom>
            <a:avLst/>
            <a:gdLst>
              <a:gd name="T0" fmla="*/ 58 w 119"/>
              <a:gd name="T1" fmla="*/ 0 h 105"/>
              <a:gd name="T2" fmla="*/ 0 w 119"/>
              <a:gd name="T3" fmla="*/ 105 h 105"/>
              <a:gd name="T4" fmla="*/ 119 w 119"/>
              <a:gd name="T5" fmla="*/ 105 h 105"/>
              <a:gd name="T6" fmla="*/ 58 w 119"/>
              <a:gd name="T7" fmla="*/ 0 h 105"/>
            </a:gdLst>
            <a:ahLst/>
            <a:cxnLst>
              <a:cxn ang="0">
                <a:pos x="T0" y="T1"/>
              </a:cxn>
              <a:cxn ang="0">
                <a:pos x="T2" y="T3"/>
              </a:cxn>
              <a:cxn ang="0">
                <a:pos x="T4" y="T5"/>
              </a:cxn>
              <a:cxn ang="0">
                <a:pos x="T6" y="T7"/>
              </a:cxn>
            </a:cxnLst>
            <a:rect l="0" t="0" r="r" b="b"/>
            <a:pathLst>
              <a:path w="119" h="105">
                <a:moveTo>
                  <a:pt x="58" y="0"/>
                </a:moveTo>
                <a:lnTo>
                  <a:pt x="0" y="105"/>
                </a:lnTo>
                <a:lnTo>
                  <a:pt x="119" y="105"/>
                </a:lnTo>
                <a:lnTo>
                  <a:pt x="58" y="0"/>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Freeform 22"/>
          <p:cNvSpPr>
            <a:spLocks/>
          </p:cNvSpPr>
          <p:nvPr/>
        </p:nvSpPr>
        <p:spPr bwMode="auto">
          <a:xfrm>
            <a:off x="2459721" y="1439149"/>
            <a:ext cx="222251" cy="222251"/>
          </a:xfrm>
          <a:custGeom>
            <a:avLst/>
            <a:gdLst>
              <a:gd name="T0" fmla="*/ 72 w 140"/>
              <a:gd name="T1" fmla="*/ 0 h 140"/>
              <a:gd name="T2" fmla="*/ 0 w 140"/>
              <a:gd name="T3" fmla="*/ 68 h 140"/>
              <a:gd name="T4" fmla="*/ 72 w 140"/>
              <a:gd name="T5" fmla="*/ 140 h 140"/>
              <a:gd name="T6" fmla="*/ 140 w 140"/>
              <a:gd name="T7" fmla="*/ 68 h 140"/>
              <a:gd name="T8" fmla="*/ 72 w 140"/>
              <a:gd name="T9" fmla="*/ 0 h 140"/>
            </a:gdLst>
            <a:ahLst/>
            <a:cxnLst>
              <a:cxn ang="0">
                <a:pos x="T0" y="T1"/>
              </a:cxn>
              <a:cxn ang="0">
                <a:pos x="T2" y="T3"/>
              </a:cxn>
              <a:cxn ang="0">
                <a:pos x="T4" y="T5"/>
              </a:cxn>
              <a:cxn ang="0">
                <a:pos x="T6" y="T7"/>
              </a:cxn>
              <a:cxn ang="0">
                <a:pos x="T8" y="T9"/>
              </a:cxn>
            </a:cxnLst>
            <a:rect l="0" t="0" r="r" b="b"/>
            <a:pathLst>
              <a:path w="140" h="140">
                <a:moveTo>
                  <a:pt x="72" y="0"/>
                </a:moveTo>
                <a:lnTo>
                  <a:pt x="0" y="68"/>
                </a:lnTo>
                <a:lnTo>
                  <a:pt x="72" y="140"/>
                </a:lnTo>
                <a:lnTo>
                  <a:pt x="140" y="68"/>
                </a:lnTo>
                <a:lnTo>
                  <a:pt x="72" y="0"/>
                </a:lnTo>
                <a:close/>
              </a:path>
            </a:pathLst>
          </a:custGeom>
          <a:solidFill>
            <a:srgbClr val="000000"/>
          </a:solidFill>
          <a:ln w="22225">
            <a:solidFill>
              <a:srgbClr val="000000"/>
            </a:solidFill>
            <a:prstDash val="solid"/>
            <a:round/>
            <a:headEnd/>
            <a:tailEnd/>
          </a:ln>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Rectangle 32"/>
          <p:cNvSpPr>
            <a:spLocks noChangeArrowheads="1"/>
          </p:cNvSpPr>
          <p:nvPr/>
        </p:nvSpPr>
        <p:spPr bwMode="auto">
          <a:xfrm>
            <a:off x="2455864" y="965202"/>
            <a:ext cx="115736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500" b="0" i="0" u="none" strike="noStrike" kern="1200" cap="none" spc="0" normalizeH="0" baseline="0" noProof="0" dirty="0">
                <a:ln>
                  <a:noFill/>
                </a:ln>
                <a:solidFill>
                  <a:srgbClr val="000000"/>
                </a:solidFill>
                <a:effectLst/>
                <a:uLnTx/>
                <a:uFillTx/>
                <a:cs typeface="Arial" panose="020B0604020202020204" pitchFamily="34" charset="0"/>
              </a:rPr>
              <a:t>       = Control</a:t>
            </a:r>
            <a:endParaRPr kumimoji="0" lang="en-US" altLang="en-US" sz="19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146" name="Rectangle 33"/>
          <p:cNvSpPr>
            <a:spLocks noChangeArrowheads="1"/>
          </p:cNvSpPr>
          <p:nvPr/>
        </p:nvSpPr>
        <p:spPr bwMode="auto">
          <a:xfrm>
            <a:off x="2197100" y="1211263"/>
            <a:ext cx="165590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500" b="0" i="0" u="none" strike="noStrike" kern="1200" cap="none" spc="0" normalizeH="0" baseline="0" noProof="0" dirty="0">
                <a:ln>
                  <a:noFill/>
                </a:ln>
                <a:solidFill>
                  <a:srgbClr val="000000"/>
                </a:solidFill>
                <a:effectLst/>
                <a:uLnTx/>
                <a:uFillTx/>
                <a:cs typeface="Arial" panose="020B0604020202020204" pitchFamily="34" charset="0"/>
              </a:rPr>
              <a:t>            = Section 8</a:t>
            </a:r>
            <a:endParaRPr kumimoji="0" lang="en-US" altLang="en-US" sz="19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154" name="Oval 27"/>
          <p:cNvSpPr>
            <a:spLocks noChangeArrowheads="1"/>
          </p:cNvSpPr>
          <p:nvPr/>
        </p:nvSpPr>
        <p:spPr bwMode="auto">
          <a:xfrm>
            <a:off x="2491804" y="1718628"/>
            <a:ext cx="136525" cy="136525"/>
          </a:xfrm>
          <a:prstGeom prst="ellipse">
            <a:avLst/>
          </a:pr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TextBox 92"/>
          <p:cNvSpPr txBox="1"/>
          <p:nvPr/>
        </p:nvSpPr>
        <p:spPr>
          <a:xfrm>
            <a:off x="0" y="87880"/>
            <a:ext cx="12192000"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Predicted Impacts of Moving to “Opportunity Bargain” Areas in CZ</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Restricting to Tracts with Minority Share Above 20%</a:t>
            </a:r>
          </a:p>
        </p:txBody>
      </p:sp>
      <p:sp>
        <p:nvSpPr>
          <p:cNvPr id="74" name="Rectangle 34"/>
          <p:cNvSpPr>
            <a:spLocks noChangeArrowheads="1"/>
          </p:cNvSpPr>
          <p:nvPr/>
        </p:nvSpPr>
        <p:spPr bwMode="auto">
          <a:xfrm>
            <a:off x="2326707" y="1463676"/>
            <a:ext cx="473764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500" b="0" i="0" u="none" strike="noStrike" kern="1200" cap="none" spc="0" normalizeH="0" baseline="0" noProof="0" dirty="0">
                <a:ln>
                  <a:noFill/>
                </a:ln>
                <a:solidFill>
                  <a:srgbClr val="000000"/>
                </a:solidFill>
                <a:effectLst/>
                <a:uLnTx/>
                <a:uFillTx/>
                <a:cs typeface="Arial" panose="020B0604020202020204" pitchFamily="34" charset="0"/>
              </a:rPr>
              <a:t>          = </a:t>
            </a:r>
            <a:r>
              <a:rPr kumimoji="0" lang="en-US" sz="1600" b="0" i="0" u="none" strike="noStrike" kern="1200" cap="none" spc="0" normalizeH="0" baseline="0" noProof="0" dirty="0">
                <a:ln>
                  <a:noFill/>
                </a:ln>
                <a:solidFill>
                  <a:prstClr val="black"/>
                </a:solidFill>
                <a:effectLst/>
                <a:uLnTx/>
                <a:uFillTx/>
                <a:cs typeface="Arial" panose="020B0604020202020204" pitchFamily="34" charset="0"/>
              </a:rPr>
              <a:t>Experimental: Poverty Rate-Based Targeting</a:t>
            </a:r>
          </a:p>
        </p:txBody>
      </p:sp>
      <p:sp>
        <p:nvSpPr>
          <p:cNvPr id="75" name="Rectangle 34"/>
          <p:cNvSpPr>
            <a:spLocks noChangeArrowheads="1"/>
          </p:cNvSpPr>
          <p:nvPr/>
        </p:nvSpPr>
        <p:spPr bwMode="auto">
          <a:xfrm>
            <a:off x="2325117" y="1684187"/>
            <a:ext cx="4716483"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500" b="0" i="0" u="none" strike="noStrike" kern="1200" cap="none" spc="0" normalizeH="0" baseline="0" noProof="0" dirty="0">
                <a:ln>
                  <a:noFill/>
                </a:ln>
                <a:solidFill>
                  <a:srgbClr val="000000"/>
                </a:solidFill>
                <a:effectLst/>
                <a:uLnTx/>
                <a:uFillTx/>
                <a:cs typeface="Arial" panose="020B0604020202020204" pitchFamily="34" charset="0"/>
              </a:rPr>
              <a:t>          = </a:t>
            </a:r>
            <a:r>
              <a:rPr kumimoji="0" lang="en-US" sz="1600" b="0" i="0" u="none" strike="noStrike" kern="1200" cap="none" spc="0" normalizeH="0" baseline="0" noProof="0" dirty="0">
                <a:ln>
                  <a:noFill/>
                </a:ln>
                <a:solidFill>
                  <a:prstClr val="black"/>
                </a:solidFill>
                <a:effectLst/>
                <a:uLnTx/>
                <a:uFillTx/>
                <a:cs typeface="Arial" panose="020B0604020202020204" pitchFamily="34" charset="0"/>
              </a:rPr>
              <a:t>Opp. Bargain: Outcome-Based Targeting</a:t>
            </a:r>
          </a:p>
          <a:p>
            <a:pPr marL="0" marR="0" lvl="0" indent="0" algn="l" defTabSz="913584" rtl="0" eaLnBrk="0" fontAlgn="base" latinLnBrk="0" hangingPunct="0">
              <a:lnSpc>
                <a:spcPct val="100000"/>
              </a:lnSpc>
              <a:spcBef>
                <a:spcPct val="0"/>
              </a:spcBef>
              <a:spcAft>
                <a:spcPct val="0"/>
              </a:spcAft>
              <a:buClrTx/>
              <a:buSzTx/>
              <a:buFontTx/>
              <a:buNone/>
              <a:tabLst/>
              <a:defRPr/>
            </a:pPr>
            <a:endParaRPr kumimoji="0" lang="en-US" altLang="en-US" sz="1900" b="0" i="0" u="none" strike="noStrike" kern="1200" cap="none" spc="0" normalizeH="0" baseline="0" noProof="0" dirty="0">
              <a:ln>
                <a:noFill/>
              </a:ln>
              <a:solidFill>
                <a:prstClr val="black"/>
              </a:solidFill>
              <a:effectLst/>
              <a:uLnTx/>
              <a:uFillTx/>
              <a:cs typeface="Arial" panose="020B0604020202020204" pitchFamily="34" charset="0"/>
            </a:endParaRPr>
          </a:p>
        </p:txBody>
      </p:sp>
    </p:spTree>
    <p:extLst>
      <p:ext uri="{BB962C8B-B14F-4D97-AF65-F5344CB8AC3E}">
        <p14:creationId xmlns:p14="http://schemas.microsoft.com/office/powerpoint/2010/main" val="95778510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34">
            <a:extLst>
              <a:ext uri="{FF2B5EF4-FFF2-40B4-BE49-F238E27FC236}">
                <a16:creationId xmlns:a16="http://schemas.microsoft.com/office/drawing/2014/main" id="{6A9FFB8A-5426-4DAB-9CFB-4866CC6C8740}"/>
              </a:ext>
            </a:extLst>
          </p:cNvPr>
          <p:cNvSpPr>
            <a:spLocks noChangeArrowheads="1"/>
          </p:cNvSpPr>
          <p:nvPr/>
        </p:nvSpPr>
        <p:spPr bwMode="auto">
          <a:xfrm>
            <a:off x="254000" y="127798"/>
            <a:ext cx="11734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913584"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Percentile Difference Between Opportunity Atlas Measures of Mean Child Income in Adulthood</a:t>
            </a:r>
          </a:p>
          <a:p>
            <a:pPr marL="0" marR="0" lvl="0" indent="0" algn="ctr" defTabSz="913584"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And Area Deprivation Index Measure of Neighborhood Quality </a:t>
            </a:r>
          </a:p>
        </p:txBody>
      </p:sp>
      <p:sp>
        <p:nvSpPr>
          <p:cNvPr id="5" name="TextBox 4"/>
          <p:cNvSpPr txBox="1"/>
          <p:nvPr/>
        </p:nvSpPr>
        <p:spPr>
          <a:xfrm>
            <a:off x="91165" y="6425853"/>
            <a:ext cx="9928736" cy="307773"/>
          </a:xfrm>
          <a:prstGeom prst="rect">
            <a:avLst/>
          </a:prstGeom>
          <a:noFill/>
        </p:spPr>
        <p:txBody>
          <a:bodyPr wrap="none" lIns="91404" tIns="45718" rIns="91404"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Note: Blue = areas where Opportunity Atlas ranking is higher than Area Deprivation </a:t>
            </a:r>
            <a:r>
              <a:rPr kumimoji="0" lang="en-US" sz="14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Inde</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x (Singh 2003); red is the converse</a:t>
            </a:r>
          </a:p>
        </p:txBody>
      </p:sp>
      <p:pic>
        <p:nvPicPr>
          <p:cNvPr id="3" name="Picture 2">
            <a:extLst>
              <a:ext uri="{FF2B5EF4-FFF2-40B4-BE49-F238E27FC236}">
                <a16:creationId xmlns:a16="http://schemas.microsoft.com/office/drawing/2014/main" id="{B7C0EB83-844A-415D-8E89-71F1E1E511C2}"/>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7802" y="585216"/>
            <a:ext cx="11167195" cy="6979497"/>
          </a:xfrm>
          <a:prstGeom prst="rect">
            <a:avLst/>
          </a:prstGeom>
        </p:spPr>
      </p:pic>
    </p:spTree>
    <p:extLst>
      <p:ext uri="{BB962C8B-B14F-4D97-AF65-F5344CB8AC3E}">
        <p14:creationId xmlns:p14="http://schemas.microsoft.com/office/powerpoint/2010/main" val="4149925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289">
            <a:extLst>
              <a:ext uri="{FF2B5EF4-FFF2-40B4-BE49-F238E27FC236}">
                <a16:creationId xmlns:a16="http://schemas.microsoft.com/office/drawing/2014/main" id="{01132BA2-9393-4C1D-8AC6-FE0FCCF31545}"/>
              </a:ext>
            </a:extLst>
          </p:cNvPr>
          <p:cNvSpPr>
            <a:spLocks noChangeAspect="1" noChangeArrowheads="1" noTextEdit="1"/>
          </p:cNvSpPr>
          <p:nvPr/>
        </p:nvSpPr>
        <p:spPr bwMode="auto">
          <a:xfrm>
            <a:off x="1381125" y="0"/>
            <a:ext cx="9429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 name="Rectangle 293">
            <a:extLst>
              <a:ext uri="{FF2B5EF4-FFF2-40B4-BE49-F238E27FC236}">
                <a16:creationId xmlns:a16="http://schemas.microsoft.com/office/drawing/2014/main" id="{75A90E5F-E704-4283-AEF0-BE10E83B67E9}"/>
              </a:ext>
            </a:extLst>
          </p:cNvPr>
          <p:cNvSpPr>
            <a:spLocks noChangeArrowheads="1"/>
          </p:cNvSpPr>
          <p:nvPr/>
        </p:nvSpPr>
        <p:spPr bwMode="auto">
          <a:xfrm>
            <a:off x="2278063" y="954088"/>
            <a:ext cx="8321675" cy="4692650"/>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600"/>
          </a:p>
        </p:txBody>
      </p:sp>
      <p:sp>
        <p:nvSpPr>
          <p:cNvPr id="14" name="Line 294">
            <a:extLst>
              <a:ext uri="{FF2B5EF4-FFF2-40B4-BE49-F238E27FC236}">
                <a16:creationId xmlns:a16="http://schemas.microsoft.com/office/drawing/2014/main" id="{968F6F3B-86A8-439D-B087-696BB4215E78}"/>
              </a:ext>
            </a:extLst>
          </p:cNvPr>
          <p:cNvSpPr>
            <a:spLocks noChangeShapeType="1"/>
          </p:cNvSpPr>
          <p:nvPr/>
        </p:nvSpPr>
        <p:spPr bwMode="auto">
          <a:xfrm>
            <a:off x="2278063" y="5497513"/>
            <a:ext cx="832167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5" name="Line 295">
            <a:extLst>
              <a:ext uri="{FF2B5EF4-FFF2-40B4-BE49-F238E27FC236}">
                <a16:creationId xmlns:a16="http://schemas.microsoft.com/office/drawing/2014/main" id="{883D79A0-A4F4-413B-9974-D85A770729C4}"/>
              </a:ext>
            </a:extLst>
          </p:cNvPr>
          <p:cNvSpPr>
            <a:spLocks noChangeShapeType="1"/>
          </p:cNvSpPr>
          <p:nvPr/>
        </p:nvSpPr>
        <p:spPr bwMode="auto">
          <a:xfrm>
            <a:off x="2278063" y="4618038"/>
            <a:ext cx="832167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6" name="Line 296">
            <a:extLst>
              <a:ext uri="{FF2B5EF4-FFF2-40B4-BE49-F238E27FC236}">
                <a16:creationId xmlns:a16="http://schemas.microsoft.com/office/drawing/2014/main" id="{1CD570EE-0049-4EBC-90AB-EAD3BE6E31D6}"/>
              </a:ext>
            </a:extLst>
          </p:cNvPr>
          <p:cNvSpPr>
            <a:spLocks noChangeShapeType="1"/>
          </p:cNvSpPr>
          <p:nvPr/>
        </p:nvSpPr>
        <p:spPr bwMode="auto">
          <a:xfrm>
            <a:off x="2278063" y="3736975"/>
            <a:ext cx="832167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7" name="Line 297">
            <a:extLst>
              <a:ext uri="{FF2B5EF4-FFF2-40B4-BE49-F238E27FC236}">
                <a16:creationId xmlns:a16="http://schemas.microsoft.com/office/drawing/2014/main" id="{C15896FC-A4CB-441E-A08C-AF5F49CB5F46}"/>
              </a:ext>
            </a:extLst>
          </p:cNvPr>
          <p:cNvSpPr>
            <a:spLocks noChangeShapeType="1"/>
          </p:cNvSpPr>
          <p:nvPr/>
        </p:nvSpPr>
        <p:spPr bwMode="auto">
          <a:xfrm>
            <a:off x="2278063" y="2863850"/>
            <a:ext cx="832167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8" name="Line 298">
            <a:extLst>
              <a:ext uri="{FF2B5EF4-FFF2-40B4-BE49-F238E27FC236}">
                <a16:creationId xmlns:a16="http://schemas.microsoft.com/office/drawing/2014/main" id="{8AB3A598-9DC7-4AFA-911C-FA0F05B2D274}"/>
              </a:ext>
            </a:extLst>
          </p:cNvPr>
          <p:cNvSpPr>
            <a:spLocks noChangeShapeType="1"/>
          </p:cNvSpPr>
          <p:nvPr/>
        </p:nvSpPr>
        <p:spPr bwMode="auto">
          <a:xfrm>
            <a:off x="2278063" y="1982788"/>
            <a:ext cx="832167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9" name="Line 299">
            <a:extLst>
              <a:ext uri="{FF2B5EF4-FFF2-40B4-BE49-F238E27FC236}">
                <a16:creationId xmlns:a16="http://schemas.microsoft.com/office/drawing/2014/main" id="{D28AF65A-CD1A-4E3E-9A4A-46D383E99E09}"/>
              </a:ext>
            </a:extLst>
          </p:cNvPr>
          <p:cNvSpPr>
            <a:spLocks noChangeShapeType="1"/>
          </p:cNvSpPr>
          <p:nvPr/>
        </p:nvSpPr>
        <p:spPr bwMode="auto">
          <a:xfrm>
            <a:off x="2278063" y="1103313"/>
            <a:ext cx="832167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20" name="Oval 300">
            <a:extLst>
              <a:ext uri="{FF2B5EF4-FFF2-40B4-BE49-F238E27FC236}">
                <a16:creationId xmlns:a16="http://schemas.microsoft.com/office/drawing/2014/main" id="{B1E4A693-B6D3-440B-9F97-F2112226EB4A}"/>
              </a:ext>
            </a:extLst>
          </p:cNvPr>
          <p:cNvSpPr>
            <a:spLocks noChangeArrowheads="1"/>
          </p:cNvSpPr>
          <p:nvPr/>
        </p:nvSpPr>
        <p:spPr bwMode="auto">
          <a:xfrm>
            <a:off x="2473325" y="4086225"/>
            <a:ext cx="7302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1" name="Oval 301">
            <a:extLst>
              <a:ext uri="{FF2B5EF4-FFF2-40B4-BE49-F238E27FC236}">
                <a16:creationId xmlns:a16="http://schemas.microsoft.com/office/drawing/2014/main" id="{DD2C0066-8467-4C71-9758-A94C5E4C5DE4}"/>
              </a:ext>
            </a:extLst>
          </p:cNvPr>
          <p:cNvSpPr>
            <a:spLocks noChangeArrowheads="1"/>
          </p:cNvSpPr>
          <p:nvPr/>
        </p:nvSpPr>
        <p:spPr bwMode="auto">
          <a:xfrm>
            <a:off x="2552700" y="4057650"/>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2" name="Oval 302">
            <a:extLst>
              <a:ext uri="{FF2B5EF4-FFF2-40B4-BE49-F238E27FC236}">
                <a16:creationId xmlns:a16="http://schemas.microsoft.com/office/drawing/2014/main" id="{2344D2EC-CB2A-411F-8783-683A088E7A3F}"/>
              </a:ext>
            </a:extLst>
          </p:cNvPr>
          <p:cNvSpPr>
            <a:spLocks noChangeArrowheads="1"/>
          </p:cNvSpPr>
          <p:nvPr/>
        </p:nvSpPr>
        <p:spPr bwMode="auto">
          <a:xfrm>
            <a:off x="2632075" y="4035425"/>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3" name="Oval 303">
            <a:extLst>
              <a:ext uri="{FF2B5EF4-FFF2-40B4-BE49-F238E27FC236}">
                <a16:creationId xmlns:a16="http://schemas.microsoft.com/office/drawing/2014/main" id="{6EECA748-9E99-4F55-9FC5-025947809B12}"/>
              </a:ext>
            </a:extLst>
          </p:cNvPr>
          <p:cNvSpPr>
            <a:spLocks noChangeArrowheads="1"/>
          </p:cNvSpPr>
          <p:nvPr/>
        </p:nvSpPr>
        <p:spPr bwMode="auto">
          <a:xfrm>
            <a:off x="2713038" y="4011613"/>
            <a:ext cx="7461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4" name="Oval 304">
            <a:extLst>
              <a:ext uri="{FF2B5EF4-FFF2-40B4-BE49-F238E27FC236}">
                <a16:creationId xmlns:a16="http://schemas.microsoft.com/office/drawing/2014/main" id="{CC1B29E1-A9DF-4387-8FB6-5794CF4C33AE}"/>
              </a:ext>
            </a:extLst>
          </p:cNvPr>
          <p:cNvSpPr>
            <a:spLocks noChangeArrowheads="1"/>
          </p:cNvSpPr>
          <p:nvPr/>
        </p:nvSpPr>
        <p:spPr bwMode="auto">
          <a:xfrm>
            <a:off x="2792413" y="3989388"/>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5" name="Oval 305">
            <a:extLst>
              <a:ext uri="{FF2B5EF4-FFF2-40B4-BE49-F238E27FC236}">
                <a16:creationId xmlns:a16="http://schemas.microsoft.com/office/drawing/2014/main" id="{109F7C02-1FF4-4B03-AC97-F55401BEC4FE}"/>
              </a:ext>
            </a:extLst>
          </p:cNvPr>
          <p:cNvSpPr>
            <a:spLocks noChangeArrowheads="1"/>
          </p:cNvSpPr>
          <p:nvPr/>
        </p:nvSpPr>
        <p:spPr bwMode="auto">
          <a:xfrm>
            <a:off x="2873375" y="3971925"/>
            <a:ext cx="7302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6" name="Oval 306">
            <a:extLst>
              <a:ext uri="{FF2B5EF4-FFF2-40B4-BE49-F238E27FC236}">
                <a16:creationId xmlns:a16="http://schemas.microsoft.com/office/drawing/2014/main" id="{DFB40A0B-4C3E-4370-B4EB-420FE9415901}"/>
              </a:ext>
            </a:extLst>
          </p:cNvPr>
          <p:cNvSpPr>
            <a:spLocks noChangeArrowheads="1"/>
          </p:cNvSpPr>
          <p:nvPr/>
        </p:nvSpPr>
        <p:spPr bwMode="auto">
          <a:xfrm>
            <a:off x="2952750" y="3954463"/>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7" name="Oval 307">
            <a:extLst>
              <a:ext uri="{FF2B5EF4-FFF2-40B4-BE49-F238E27FC236}">
                <a16:creationId xmlns:a16="http://schemas.microsoft.com/office/drawing/2014/main" id="{60EE2D6E-29C0-4EFA-9508-A4DE21626ABD}"/>
              </a:ext>
            </a:extLst>
          </p:cNvPr>
          <p:cNvSpPr>
            <a:spLocks noChangeArrowheads="1"/>
          </p:cNvSpPr>
          <p:nvPr/>
        </p:nvSpPr>
        <p:spPr bwMode="auto">
          <a:xfrm>
            <a:off x="3032125" y="3932238"/>
            <a:ext cx="8096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8" name="Oval 308">
            <a:extLst>
              <a:ext uri="{FF2B5EF4-FFF2-40B4-BE49-F238E27FC236}">
                <a16:creationId xmlns:a16="http://schemas.microsoft.com/office/drawing/2014/main" id="{349554A6-3ED3-4A35-894A-35E348E57043}"/>
              </a:ext>
            </a:extLst>
          </p:cNvPr>
          <p:cNvSpPr>
            <a:spLocks noChangeArrowheads="1"/>
          </p:cNvSpPr>
          <p:nvPr/>
        </p:nvSpPr>
        <p:spPr bwMode="auto">
          <a:xfrm>
            <a:off x="3113088" y="3914775"/>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29" name="Oval 309">
            <a:extLst>
              <a:ext uri="{FF2B5EF4-FFF2-40B4-BE49-F238E27FC236}">
                <a16:creationId xmlns:a16="http://schemas.microsoft.com/office/drawing/2014/main" id="{1F22E6CC-9546-4864-9F8A-801A280BB9E6}"/>
              </a:ext>
            </a:extLst>
          </p:cNvPr>
          <p:cNvSpPr>
            <a:spLocks noChangeArrowheads="1"/>
          </p:cNvSpPr>
          <p:nvPr/>
        </p:nvSpPr>
        <p:spPr bwMode="auto">
          <a:xfrm>
            <a:off x="3192463" y="3897313"/>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0" name="Oval 310">
            <a:extLst>
              <a:ext uri="{FF2B5EF4-FFF2-40B4-BE49-F238E27FC236}">
                <a16:creationId xmlns:a16="http://schemas.microsoft.com/office/drawing/2014/main" id="{362CD9D9-96CF-42ED-A142-BCAE50C99568}"/>
              </a:ext>
            </a:extLst>
          </p:cNvPr>
          <p:cNvSpPr>
            <a:spLocks noChangeArrowheads="1"/>
          </p:cNvSpPr>
          <p:nvPr/>
        </p:nvSpPr>
        <p:spPr bwMode="auto">
          <a:xfrm>
            <a:off x="3273425" y="3879850"/>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1" name="Oval 311">
            <a:extLst>
              <a:ext uri="{FF2B5EF4-FFF2-40B4-BE49-F238E27FC236}">
                <a16:creationId xmlns:a16="http://schemas.microsoft.com/office/drawing/2014/main" id="{E7FEA242-4394-4612-B63B-12AEA934A861}"/>
              </a:ext>
            </a:extLst>
          </p:cNvPr>
          <p:cNvSpPr>
            <a:spLocks noChangeArrowheads="1"/>
          </p:cNvSpPr>
          <p:nvPr/>
        </p:nvSpPr>
        <p:spPr bwMode="auto">
          <a:xfrm>
            <a:off x="3352800" y="3863975"/>
            <a:ext cx="79375"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2" name="Oval 312">
            <a:extLst>
              <a:ext uri="{FF2B5EF4-FFF2-40B4-BE49-F238E27FC236}">
                <a16:creationId xmlns:a16="http://schemas.microsoft.com/office/drawing/2014/main" id="{60321261-5AB7-4314-B8E8-BF831C1A8A3F}"/>
              </a:ext>
            </a:extLst>
          </p:cNvPr>
          <p:cNvSpPr>
            <a:spLocks noChangeArrowheads="1"/>
          </p:cNvSpPr>
          <p:nvPr/>
        </p:nvSpPr>
        <p:spPr bwMode="auto">
          <a:xfrm>
            <a:off x="3432175" y="3846513"/>
            <a:ext cx="8096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3" name="Oval 313">
            <a:extLst>
              <a:ext uri="{FF2B5EF4-FFF2-40B4-BE49-F238E27FC236}">
                <a16:creationId xmlns:a16="http://schemas.microsoft.com/office/drawing/2014/main" id="{22A82A64-76B0-4B90-9580-76901265C9D8}"/>
              </a:ext>
            </a:extLst>
          </p:cNvPr>
          <p:cNvSpPr>
            <a:spLocks noChangeArrowheads="1"/>
          </p:cNvSpPr>
          <p:nvPr/>
        </p:nvSpPr>
        <p:spPr bwMode="auto">
          <a:xfrm>
            <a:off x="3513138" y="3829050"/>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4" name="Oval 314">
            <a:extLst>
              <a:ext uri="{FF2B5EF4-FFF2-40B4-BE49-F238E27FC236}">
                <a16:creationId xmlns:a16="http://schemas.microsoft.com/office/drawing/2014/main" id="{04D56F19-765D-43FE-A759-C365B5B2BC0C}"/>
              </a:ext>
            </a:extLst>
          </p:cNvPr>
          <p:cNvSpPr>
            <a:spLocks noChangeArrowheads="1"/>
          </p:cNvSpPr>
          <p:nvPr/>
        </p:nvSpPr>
        <p:spPr bwMode="auto">
          <a:xfrm>
            <a:off x="3592513" y="3817938"/>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5" name="Oval 315">
            <a:extLst>
              <a:ext uri="{FF2B5EF4-FFF2-40B4-BE49-F238E27FC236}">
                <a16:creationId xmlns:a16="http://schemas.microsoft.com/office/drawing/2014/main" id="{7DDE0149-E2A2-4074-9E19-03007049FBF2}"/>
              </a:ext>
            </a:extLst>
          </p:cNvPr>
          <p:cNvSpPr>
            <a:spLocks noChangeArrowheads="1"/>
          </p:cNvSpPr>
          <p:nvPr/>
        </p:nvSpPr>
        <p:spPr bwMode="auto">
          <a:xfrm>
            <a:off x="3673475" y="3800475"/>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6" name="Oval 316">
            <a:extLst>
              <a:ext uri="{FF2B5EF4-FFF2-40B4-BE49-F238E27FC236}">
                <a16:creationId xmlns:a16="http://schemas.microsoft.com/office/drawing/2014/main" id="{3AD1183D-7BC1-4C68-B16A-1B17529A65AC}"/>
              </a:ext>
            </a:extLst>
          </p:cNvPr>
          <p:cNvSpPr>
            <a:spLocks noChangeArrowheads="1"/>
          </p:cNvSpPr>
          <p:nvPr/>
        </p:nvSpPr>
        <p:spPr bwMode="auto">
          <a:xfrm>
            <a:off x="3752850" y="3783013"/>
            <a:ext cx="79375"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7" name="Oval 317">
            <a:extLst>
              <a:ext uri="{FF2B5EF4-FFF2-40B4-BE49-F238E27FC236}">
                <a16:creationId xmlns:a16="http://schemas.microsoft.com/office/drawing/2014/main" id="{8EC254AE-5A43-4F12-9655-0B650C5920C2}"/>
              </a:ext>
            </a:extLst>
          </p:cNvPr>
          <p:cNvSpPr>
            <a:spLocks noChangeArrowheads="1"/>
          </p:cNvSpPr>
          <p:nvPr/>
        </p:nvSpPr>
        <p:spPr bwMode="auto">
          <a:xfrm>
            <a:off x="3832225" y="3771900"/>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8" name="Oval 318">
            <a:extLst>
              <a:ext uri="{FF2B5EF4-FFF2-40B4-BE49-F238E27FC236}">
                <a16:creationId xmlns:a16="http://schemas.microsoft.com/office/drawing/2014/main" id="{BC6127CF-D179-465A-AF65-0C894C382333}"/>
              </a:ext>
            </a:extLst>
          </p:cNvPr>
          <p:cNvSpPr>
            <a:spLocks noChangeArrowheads="1"/>
          </p:cNvSpPr>
          <p:nvPr/>
        </p:nvSpPr>
        <p:spPr bwMode="auto">
          <a:xfrm>
            <a:off x="3913188" y="3754438"/>
            <a:ext cx="79375"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39" name="Oval 319">
            <a:extLst>
              <a:ext uri="{FF2B5EF4-FFF2-40B4-BE49-F238E27FC236}">
                <a16:creationId xmlns:a16="http://schemas.microsoft.com/office/drawing/2014/main" id="{C75205CE-6340-42A9-BA12-40AB6DB7151F}"/>
              </a:ext>
            </a:extLst>
          </p:cNvPr>
          <p:cNvSpPr>
            <a:spLocks noChangeArrowheads="1"/>
          </p:cNvSpPr>
          <p:nvPr/>
        </p:nvSpPr>
        <p:spPr bwMode="auto">
          <a:xfrm>
            <a:off x="3992563" y="3743325"/>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0" name="Oval 320">
            <a:extLst>
              <a:ext uri="{FF2B5EF4-FFF2-40B4-BE49-F238E27FC236}">
                <a16:creationId xmlns:a16="http://schemas.microsoft.com/office/drawing/2014/main" id="{126D79FD-3092-4A43-BCD5-0422D2159A1D}"/>
              </a:ext>
            </a:extLst>
          </p:cNvPr>
          <p:cNvSpPr>
            <a:spLocks noChangeArrowheads="1"/>
          </p:cNvSpPr>
          <p:nvPr/>
        </p:nvSpPr>
        <p:spPr bwMode="auto">
          <a:xfrm>
            <a:off x="4073525" y="3725863"/>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1" name="Oval 321">
            <a:extLst>
              <a:ext uri="{FF2B5EF4-FFF2-40B4-BE49-F238E27FC236}">
                <a16:creationId xmlns:a16="http://schemas.microsoft.com/office/drawing/2014/main" id="{37ECD5D1-44E8-4B48-956E-9F50956D49F7}"/>
              </a:ext>
            </a:extLst>
          </p:cNvPr>
          <p:cNvSpPr>
            <a:spLocks noChangeArrowheads="1"/>
          </p:cNvSpPr>
          <p:nvPr/>
        </p:nvSpPr>
        <p:spPr bwMode="auto">
          <a:xfrm>
            <a:off x="4152900" y="3708400"/>
            <a:ext cx="79375"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2" name="Oval 322">
            <a:extLst>
              <a:ext uri="{FF2B5EF4-FFF2-40B4-BE49-F238E27FC236}">
                <a16:creationId xmlns:a16="http://schemas.microsoft.com/office/drawing/2014/main" id="{08E2F7F8-D45E-4DB2-A8B9-C028CB03E177}"/>
              </a:ext>
            </a:extLst>
          </p:cNvPr>
          <p:cNvSpPr>
            <a:spLocks noChangeArrowheads="1"/>
          </p:cNvSpPr>
          <p:nvPr/>
        </p:nvSpPr>
        <p:spPr bwMode="auto">
          <a:xfrm>
            <a:off x="4238625" y="3697288"/>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3" name="Oval 323">
            <a:extLst>
              <a:ext uri="{FF2B5EF4-FFF2-40B4-BE49-F238E27FC236}">
                <a16:creationId xmlns:a16="http://schemas.microsoft.com/office/drawing/2014/main" id="{B7511C6A-38F4-4640-9429-6EC110402BBF}"/>
              </a:ext>
            </a:extLst>
          </p:cNvPr>
          <p:cNvSpPr>
            <a:spLocks noChangeArrowheads="1"/>
          </p:cNvSpPr>
          <p:nvPr/>
        </p:nvSpPr>
        <p:spPr bwMode="auto">
          <a:xfrm>
            <a:off x="4318000" y="3679825"/>
            <a:ext cx="7461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4" name="Oval 324">
            <a:extLst>
              <a:ext uri="{FF2B5EF4-FFF2-40B4-BE49-F238E27FC236}">
                <a16:creationId xmlns:a16="http://schemas.microsoft.com/office/drawing/2014/main" id="{2CA8EE71-E2C7-4EBB-9086-0584EA50E199}"/>
              </a:ext>
            </a:extLst>
          </p:cNvPr>
          <p:cNvSpPr>
            <a:spLocks noChangeArrowheads="1"/>
          </p:cNvSpPr>
          <p:nvPr/>
        </p:nvSpPr>
        <p:spPr bwMode="auto">
          <a:xfrm>
            <a:off x="4398963" y="3668713"/>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5" name="Oval 325">
            <a:extLst>
              <a:ext uri="{FF2B5EF4-FFF2-40B4-BE49-F238E27FC236}">
                <a16:creationId xmlns:a16="http://schemas.microsoft.com/office/drawing/2014/main" id="{3B3A8614-A407-4074-B16E-55835D5240A2}"/>
              </a:ext>
            </a:extLst>
          </p:cNvPr>
          <p:cNvSpPr>
            <a:spLocks noChangeArrowheads="1"/>
          </p:cNvSpPr>
          <p:nvPr/>
        </p:nvSpPr>
        <p:spPr bwMode="auto">
          <a:xfrm>
            <a:off x="4478338" y="3651250"/>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6" name="Oval 326">
            <a:extLst>
              <a:ext uri="{FF2B5EF4-FFF2-40B4-BE49-F238E27FC236}">
                <a16:creationId xmlns:a16="http://schemas.microsoft.com/office/drawing/2014/main" id="{76824D05-7D5A-4945-A887-0E69CDDE6B1B}"/>
              </a:ext>
            </a:extLst>
          </p:cNvPr>
          <p:cNvSpPr>
            <a:spLocks noChangeArrowheads="1"/>
          </p:cNvSpPr>
          <p:nvPr/>
        </p:nvSpPr>
        <p:spPr bwMode="auto">
          <a:xfrm>
            <a:off x="4559300" y="3635375"/>
            <a:ext cx="7302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7" name="Oval 327">
            <a:extLst>
              <a:ext uri="{FF2B5EF4-FFF2-40B4-BE49-F238E27FC236}">
                <a16:creationId xmlns:a16="http://schemas.microsoft.com/office/drawing/2014/main" id="{EC018005-9E29-4222-B488-EAC1440BEA03}"/>
              </a:ext>
            </a:extLst>
          </p:cNvPr>
          <p:cNvSpPr>
            <a:spLocks noChangeArrowheads="1"/>
          </p:cNvSpPr>
          <p:nvPr/>
        </p:nvSpPr>
        <p:spPr bwMode="auto">
          <a:xfrm>
            <a:off x="4638675" y="3617913"/>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8" name="Oval 328">
            <a:extLst>
              <a:ext uri="{FF2B5EF4-FFF2-40B4-BE49-F238E27FC236}">
                <a16:creationId xmlns:a16="http://schemas.microsoft.com/office/drawing/2014/main" id="{2C25FF59-1F63-470E-8D33-1EABC4F6D674}"/>
              </a:ext>
            </a:extLst>
          </p:cNvPr>
          <p:cNvSpPr>
            <a:spLocks noChangeArrowheads="1"/>
          </p:cNvSpPr>
          <p:nvPr/>
        </p:nvSpPr>
        <p:spPr bwMode="auto">
          <a:xfrm>
            <a:off x="4718050" y="3606800"/>
            <a:ext cx="7461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49" name="Oval 329">
            <a:extLst>
              <a:ext uri="{FF2B5EF4-FFF2-40B4-BE49-F238E27FC236}">
                <a16:creationId xmlns:a16="http://schemas.microsoft.com/office/drawing/2014/main" id="{833DAF59-AC3E-42A4-BD52-FB03FDBD7D83}"/>
              </a:ext>
            </a:extLst>
          </p:cNvPr>
          <p:cNvSpPr>
            <a:spLocks noChangeArrowheads="1"/>
          </p:cNvSpPr>
          <p:nvPr/>
        </p:nvSpPr>
        <p:spPr bwMode="auto">
          <a:xfrm>
            <a:off x="4799013" y="3589338"/>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0" name="Oval 330">
            <a:extLst>
              <a:ext uri="{FF2B5EF4-FFF2-40B4-BE49-F238E27FC236}">
                <a16:creationId xmlns:a16="http://schemas.microsoft.com/office/drawing/2014/main" id="{F07051CA-3292-4A31-82F6-DF05587E6FE7}"/>
              </a:ext>
            </a:extLst>
          </p:cNvPr>
          <p:cNvSpPr>
            <a:spLocks noChangeArrowheads="1"/>
          </p:cNvSpPr>
          <p:nvPr/>
        </p:nvSpPr>
        <p:spPr bwMode="auto">
          <a:xfrm>
            <a:off x="4878388" y="3571875"/>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1" name="Oval 331">
            <a:extLst>
              <a:ext uri="{FF2B5EF4-FFF2-40B4-BE49-F238E27FC236}">
                <a16:creationId xmlns:a16="http://schemas.microsoft.com/office/drawing/2014/main" id="{FD7920CE-67BA-47BA-9F46-60BAD5ABAA58}"/>
              </a:ext>
            </a:extLst>
          </p:cNvPr>
          <p:cNvSpPr>
            <a:spLocks noChangeArrowheads="1"/>
          </p:cNvSpPr>
          <p:nvPr/>
        </p:nvSpPr>
        <p:spPr bwMode="auto">
          <a:xfrm>
            <a:off x="4959350" y="3554413"/>
            <a:ext cx="73025"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2" name="Oval 332">
            <a:extLst>
              <a:ext uri="{FF2B5EF4-FFF2-40B4-BE49-F238E27FC236}">
                <a16:creationId xmlns:a16="http://schemas.microsoft.com/office/drawing/2014/main" id="{B68F2D0E-F526-4F19-ACFF-0585833A5762}"/>
              </a:ext>
            </a:extLst>
          </p:cNvPr>
          <p:cNvSpPr>
            <a:spLocks noChangeArrowheads="1"/>
          </p:cNvSpPr>
          <p:nvPr/>
        </p:nvSpPr>
        <p:spPr bwMode="auto">
          <a:xfrm>
            <a:off x="5038725" y="3543300"/>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3" name="Oval 333">
            <a:extLst>
              <a:ext uri="{FF2B5EF4-FFF2-40B4-BE49-F238E27FC236}">
                <a16:creationId xmlns:a16="http://schemas.microsoft.com/office/drawing/2014/main" id="{7FD83A89-661B-46DE-8FFF-02BA7BDED904}"/>
              </a:ext>
            </a:extLst>
          </p:cNvPr>
          <p:cNvSpPr>
            <a:spLocks noChangeArrowheads="1"/>
          </p:cNvSpPr>
          <p:nvPr/>
        </p:nvSpPr>
        <p:spPr bwMode="auto">
          <a:xfrm>
            <a:off x="5118100" y="3525838"/>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4" name="Oval 334">
            <a:extLst>
              <a:ext uri="{FF2B5EF4-FFF2-40B4-BE49-F238E27FC236}">
                <a16:creationId xmlns:a16="http://schemas.microsoft.com/office/drawing/2014/main" id="{4DEB6BB3-642B-4155-9980-65A7F3C913D3}"/>
              </a:ext>
            </a:extLst>
          </p:cNvPr>
          <p:cNvSpPr>
            <a:spLocks noChangeArrowheads="1"/>
          </p:cNvSpPr>
          <p:nvPr/>
        </p:nvSpPr>
        <p:spPr bwMode="auto">
          <a:xfrm>
            <a:off x="5199063" y="3508375"/>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5" name="Oval 335">
            <a:extLst>
              <a:ext uri="{FF2B5EF4-FFF2-40B4-BE49-F238E27FC236}">
                <a16:creationId xmlns:a16="http://schemas.microsoft.com/office/drawing/2014/main" id="{1687E5DD-785C-4E6D-A654-3DE4C043A955}"/>
              </a:ext>
            </a:extLst>
          </p:cNvPr>
          <p:cNvSpPr>
            <a:spLocks noChangeArrowheads="1"/>
          </p:cNvSpPr>
          <p:nvPr/>
        </p:nvSpPr>
        <p:spPr bwMode="auto">
          <a:xfrm>
            <a:off x="5278438" y="3492500"/>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6" name="Oval 336">
            <a:extLst>
              <a:ext uri="{FF2B5EF4-FFF2-40B4-BE49-F238E27FC236}">
                <a16:creationId xmlns:a16="http://schemas.microsoft.com/office/drawing/2014/main" id="{29379CEF-C0D4-4B31-B94B-72228B8D126B}"/>
              </a:ext>
            </a:extLst>
          </p:cNvPr>
          <p:cNvSpPr>
            <a:spLocks noChangeArrowheads="1"/>
          </p:cNvSpPr>
          <p:nvPr/>
        </p:nvSpPr>
        <p:spPr bwMode="auto">
          <a:xfrm>
            <a:off x="5359400" y="3475038"/>
            <a:ext cx="7302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7" name="Oval 337">
            <a:extLst>
              <a:ext uri="{FF2B5EF4-FFF2-40B4-BE49-F238E27FC236}">
                <a16:creationId xmlns:a16="http://schemas.microsoft.com/office/drawing/2014/main" id="{FE514803-C015-452C-8064-CDACF371234B}"/>
              </a:ext>
            </a:extLst>
          </p:cNvPr>
          <p:cNvSpPr>
            <a:spLocks noChangeArrowheads="1"/>
          </p:cNvSpPr>
          <p:nvPr/>
        </p:nvSpPr>
        <p:spPr bwMode="auto">
          <a:xfrm>
            <a:off x="5438775" y="3463925"/>
            <a:ext cx="7461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8" name="Oval 338">
            <a:extLst>
              <a:ext uri="{FF2B5EF4-FFF2-40B4-BE49-F238E27FC236}">
                <a16:creationId xmlns:a16="http://schemas.microsoft.com/office/drawing/2014/main" id="{2EFDF223-F44D-49BD-99A2-52B9281EA57E}"/>
              </a:ext>
            </a:extLst>
          </p:cNvPr>
          <p:cNvSpPr>
            <a:spLocks noChangeArrowheads="1"/>
          </p:cNvSpPr>
          <p:nvPr/>
        </p:nvSpPr>
        <p:spPr bwMode="auto">
          <a:xfrm>
            <a:off x="5518150" y="3446463"/>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59" name="Oval 339">
            <a:extLst>
              <a:ext uri="{FF2B5EF4-FFF2-40B4-BE49-F238E27FC236}">
                <a16:creationId xmlns:a16="http://schemas.microsoft.com/office/drawing/2014/main" id="{8797D943-9A03-484E-847D-7A6D2733DED3}"/>
              </a:ext>
            </a:extLst>
          </p:cNvPr>
          <p:cNvSpPr>
            <a:spLocks noChangeArrowheads="1"/>
          </p:cNvSpPr>
          <p:nvPr/>
        </p:nvSpPr>
        <p:spPr bwMode="auto">
          <a:xfrm>
            <a:off x="5599113" y="3429000"/>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60" name="Oval 340">
            <a:extLst>
              <a:ext uri="{FF2B5EF4-FFF2-40B4-BE49-F238E27FC236}">
                <a16:creationId xmlns:a16="http://schemas.microsoft.com/office/drawing/2014/main" id="{0F2C4A1A-2E99-4F66-8ABC-C5A72EF2B85E}"/>
              </a:ext>
            </a:extLst>
          </p:cNvPr>
          <p:cNvSpPr>
            <a:spLocks noChangeArrowheads="1"/>
          </p:cNvSpPr>
          <p:nvPr/>
        </p:nvSpPr>
        <p:spPr bwMode="auto">
          <a:xfrm>
            <a:off x="5678488" y="3411538"/>
            <a:ext cx="8096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61" name="Oval 341">
            <a:extLst>
              <a:ext uri="{FF2B5EF4-FFF2-40B4-BE49-F238E27FC236}">
                <a16:creationId xmlns:a16="http://schemas.microsoft.com/office/drawing/2014/main" id="{2C409757-FA1E-4DF0-B79C-EF1BEC8A99F1}"/>
              </a:ext>
            </a:extLst>
          </p:cNvPr>
          <p:cNvSpPr>
            <a:spLocks noChangeArrowheads="1"/>
          </p:cNvSpPr>
          <p:nvPr/>
        </p:nvSpPr>
        <p:spPr bwMode="auto">
          <a:xfrm>
            <a:off x="5759450" y="3400425"/>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62" name="Oval 342">
            <a:extLst>
              <a:ext uri="{FF2B5EF4-FFF2-40B4-BE49-F238E27FC236}">
                <a16:creationId xmlns:a16="http://schemas.microsoft.com/office/drawing/2014/main" id="{FD2745EC-9AFC-4FB3-BF3A-12EB53CC25B5}"/>
              </a:ext>
            </a:extLst>
          </p:cNvPr>
          <p:cNvSpPr>
            <a:spLocks noChangeArrowheads="1"/>
          </p:cNvSpPr>
          <p:nvPr/>
        </p:nvSpPr>
        <p:spPr bwMode="auto">
          <a:xfrm>
            <a:off x="5838825" y="3382963"/>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63" name="Oval 343">
            <a:extLst>
              <a:ext uri="{FF2B5EF4-FFF2-40B4-BE49-F238E27FC236}">
                <a16:creationId xmlns:a16="http://schemas.microsoft.com/office/drawing/2014/main" id="{D4711819-BE77-47A4-A7D2-04B7A627EEE9}"/>
              </a:ext>
            </a:extLst>
          </p:cNvPr>
          <p:cNvSpPr>
            <a:spLocks noChangeArrowheads="1"/>
          </p:cNvSpPr>
          <p:nvPr/>
        </p:nvSpPr>
        <p:spPr bwMode="auto">
          <a:xfrm>
            <a:off x="5918200" y="3365500"/>
            <a:ext cx="8096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64" name="Oval 344">
            <a:extLst>
              <a:ext uri="{FF2B5EF4-FFF2-40B4-BE49-F238E27FC236}">
                <a16:creationId xmlns:a16="http://schemas.microsoft.com/office/drawing/2014/main" id="{7C7565B0-214A-4D9A-8F4C-E393D94C9F73}"/>
              </a:ext>
            </a:extLst>
          </p:cNvPr>
          <p:cNvSpPr>
            <a:spLocks noChangeArrowheads="1"/>
          </p:cNvSpPr>
          <p:nvPr/>
        </p:nvSpPr>
        <p:spPr bwMode="auto">
          <a:xfrm>
            <a:off x="5999163" y="3354388"/>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65" name="Oval 345">
            <a:extLst>
              <a:ext uri="{FF2B5EF4-FFF2-40B4-BE49-F238E27FC236}">
                <a16:creationId xmlns:a16="http://schemas.microsoft.com/office/drawing/2014/main" id="{37DBDE59-BBD2-43B6-BCC9-E747205A2B5A}"/>
              </a:ext>
            </a:extLst>
          </p:cNvPr>
          <p:cNvSpPr>
            <a:spLocks noChangeArrowheads="1"/>
          </p:cNvSpPr>
          <p:nvPr/>
        </p:nvSpPr>
        <p:spPr bwMode="auto">
          <a:xfrm>
            <a:off x="6078538" y="3336925"/>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66" name="Oval 346">
            <a:extLst>
              <a:ext uri="{FF2B5EF4-FFF2-40B4-BE49-F238E27FC236}">
                <a16:creationId xmlns:a16="http://schemas.microsoft.com/office/drawing/2014/main" id="{45EA9612-71B8-4DCF-99FE-2980EF4F8410}"/>
              </a:ext>
            </a:extLst>
          </p:cNvPr>
          <p:cNvSpPr>
            <a:spLocks noChangeArrowheads="1"/>
          </p:cNvSpPr>
          <p:nvPr/>
        </p:nvSpPr>
        <p:spPr bwMode="auto">
          <a:xfrm>
            <a:off x="6159500" y="3321050"/>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67" name="Oval 347">
            <a:extLst>
              <a:ext uri="{FF2B5EF4-FFF2-40B4-BE49-F238E27FC236}">
                <a16:creationId xmlns:a16="http://schemas.microsoft.com/office/drawing/2014/main" id="{B703A446-D696-48A3-8B75-6361E96793A3}"/>
              </a:ext>
            </a:extLst>
          </p:cNvPr>
          <p:cNvSpPr>
            <a:spLocks noChangeArrowheads="1"/>
          </p:cNvSpPr>
          <p:nvPr/>
        </p:nvSpPr>
        <p:spPr bwMode="auto">
          <a:xfrm>
            <a:off x="6238875" y="3308350"/>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68" name="Oval 348">
            <a:extLst>
              <a:ext uri="{FF2B5EF4-FFF2-40B4-BE49-F238E27FC236}">
                <a16:creationId xmlns:a16="http://schemas.microsoft.com/office/drawing/2014/main" id="{E1136CBA-369F-49A6-B859-3B02E073A9B0}"/>
              </a:ext>
            </a:extLst>
          </p:cNvPr>
          <p:cNvSpPr>
            <a:spLocks noChangeArrowheads="1"/>
          </p:cNvSpPr>
          <p:nvPr/>
        </p:nvSpPr>
        <p:spPr bwMode="auto">
          <a:xfrm>
            <a:off x="6318250" y="3292475"/>
            <a:ext cx="8096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69" name="Oval 349">
            <a:extLst>
              <a:ext uri="{FF2B5EF4-FFF2-40B4-BE49-F238E27FC236}">
                <a16:creationId xmlns:a16="http://schemas.microsoft.com/office/drawing/2014/main" id="{50A9F88C-DC7A-41F7-A2B8-EA7DA4A9F0D3}"/>
              </a:ext>
            </a:extLst>
          </p:cNvPr>
          <p:cNvSpPr>
            <a:spLocks noChangeArrowheads="1"/>
          </p:cNvSpPr>
          <p:nvPr/>
        </p:nvSpPr>
        <p:spPr bwMode="auto">
          <a:xfrm>
            <a:off x="6399213" y="3275013"/>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70" name="Oval 350">
            <a:extLst>
              <a:ext uri="{FF2B5EF4-FFF2-40B4-BE49-F238E27FC236}">
                <a16:creationId xmlns:a16="http://schemas.microsoft.com/office/drawing/2014/main" id="{C32856F0-040C-43F0-B0D4-EE956CD2F51F}"/>
              </a:ext>
            </a:extLst>
          </p:cNvPr>
          <p:cNvSpPr>
            <a:spLocks noChangeArrowheads="1"/>
          </p:cNvSpPr>
          <p:nvPr/>
        </p:nvSpPr>
        <p:spPr bwMode="auto">
          <a:xfrm>
            <a:off x="6478588" y="3263900"/>
            <a:ext cx="8096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71" name="Oval 351">
            <a:extLst>
              <a:ext uri="{FF2B5EF4-FFF2-40B4-BE49-F238E27FC236}">
                <a16:creationId xmlns:a16="http://schemas.microsoft.com/office/drawing/2014/main" id="{16A85F56-06CA-45B9-81C9-7E5BE2199388}"/>
              </a:ext>
            </a:extLst>
          </p:cNvPr>
          <p:cNvSpPr>
            <a:spLocks noChangeArrowheads="1"/>
          </p:cNvSpPr>
          <p:nvPr/>
        </p:nvSpPr>
        <p:spPr bwMode="auto">
          <a:xfrm>
            <a:off x="6559550" y="3246438"/>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72" name="Oval 352">
            <a:extLst>
              <a:ext uri="{FF2B5EF4-FFF2-40B4-BE49-F238E27FC236}">
                <a16:creationId xmlns:a16="http://schemas.microsoft.com/office/drawing/2014/main" id="{5A4BAAB5-A650-4FD3-BC76-872EC16263B3}"/>
              </a:ext>
            </a:extLst>
          </p:cNvPr>
          <p:cNvSpPr>
            <a:spLocks noChangeArrowheads="1"/>
          </p:cNvSpPr>
          <p:nvPr/>
        </p:nvSpPr>
        <p:spPr bwMode="auto">
          <a:xfrm>
            <a:off x="6638925" y="3235325"/>
            <a:ext cx="79375"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73" name="Oval 353">
            <a:extLst>
              <a:ext uri="{FF2B5EF4-FFF2-40B4-BE49-F238E27FC236}">
                <a16:creationId xmlns:a16="http://schemas.microsoft.com/office/drawing/2014/main" id="{61643466-59BC-41DA-B017-620D0CEA8EFB}"/>
              </a:ext>
            </a:extLst>
          </p:cNvPr>
          <p:cNvSpPr>
            <a:spLocks noChangeArrowheads="1"/>
          </p:cNvSpPr>
          <p:nvPr/>
        </p:nvSpPr>
        <p:spPr bwMode="auto">
          <a:xfrm>
            <a:off x="6718300" y="3217863"/>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74" name="Oval 354">
            <a:extLst>
              <a:ext uri="{FF2B5EF4-FFF2-40B4-BE49-F238E27FC236}">
                <a16:creationId xmlns:a16="http://schemas.microsoft.com/office/drawing/2014/main" id="{F2F8371F-0B16-41F1-90E4-812704982B32}"/>
              </a:ext>
            </a:extLst>
          </p:cNvPr>
          <p:cNvSpPr>
            <a:spLocks noChangeArrowheads="1"/>
          </p:cNvSpPr>
          <p:nvPr/>
        </p:nvSpPr>
        <p:spPr bwMode="auto">
          <a:xfrm>
            <a:off x="6799263" y="3200400"/>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75" name="Oval 355">
            <a:extLst>
              <a:ext uri="{FF2B5EF4-FFF2-40B4-BE49-F238E27FC236}">
                <a16:creationId xmlns:a16="http://schemas.microsoft.com/office/drawing/2014/main" id="{EF796FC2-06B3-4DC5-A590-24C0C9DE9F2E}"/>
              </a:ext>
            </a:extLst>
          </p:cNvPr>
          <p:cNvSpPr>
            <a:spLocks noChangeArrowheads="1"/>
          </p:cNvSpPr>
          <p:nvPr/>
        </p:nvSpPr>
        <p:spPr bwMode="auto">
          <a:xfrm>
            <a:off x="6884988" y="3189288"/>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76" name="Oval 356">
            <a:extLst>
              <a:ext uri="{FF2B5EF4-FFF2-40B4-BE49-F238E27FC236}">
                <a16:creationId xmlns:a16="http://schemas.microsoft.com/office/drawing/2014/main" id="{B6730FFB-7998-4CBB-B172-D0FFA7158F8F}"/>
              </a:ext>
            </a:extLst>
          </p:cNvPr>
          <p:cNvSpPr>
            <a:spLocks noChangeArrowheads="1"/>
          </p:cNvSpPr>
          <p:nvPr/>
        </p:nvSpPr>
        <p:spPr bwMode="auto">
          <a:xfrm>
            <a:off x="6964363" y="3171825"/>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77" name="Oval 357">
            <a:extLst>
              <a:ext uri="{FF2B5EF4-FFF2-40B4-BE49-F238E27FC236}">
                <a16:creationId xmlns:a16="http://schemas.microsoft.com/office/drawing/2014/main" id="{66F9B1CF-2AC7-4082-B6A1-5619B2D6378F}"/>
              </a:ext>
            </a:extLst>
          </p:cNvPr>
          <p:cNvSpPr>
            <a:spLocks noChangeArrowheads="1"/>
          </p:cNvSpPr>
          <p:nvPr/>
        </p:nvSpPr>
        <p:spPr bwMode="auto">
          <a:xfrm>
            <a:off x="7045325" y="3160713"/>
            <a:ext cx="7302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78" name="Oval 358">
            <a:extLst>
              <a:ext uri="{FF2B5EF4-FFF2-40B4-BE49-F238E27FC236}">
                <a16:creationId xmlns:a16="http://schemas.microsoft.com/office/drawing/2014/main" id="{E0B63E22-6641-4E5F-9412-30D01F959D1C}"/>
              </a:ext>
            </a:extLst>
          </p:cNvPr>
          <p:cNvSpPr>
            <a:spLocks noChangeArrowheads="1"/>
          </p:cNvSpPr>
          <p:nvPr/>
        </p:nvSpPr>
        <p:spPr bwMode="auto">
          <a:xfrm>
            <a:off x="7124700" y="3143250"/>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79" name="Oval 359">
            <a:extLst>
              <a:ext uri="{FF2B5EF4-FFF2-40B4-BE49-F238E27FC236}">
                <a16:creationId xmlns:a16="http://schemas.microsoft.com/office/drawing/2014/main" id="{93821659-7D88-448F-B59E-D5F17168AD58}"/>
              </a:ext>
            </a:extLst>
          </p:cNvPr>
          <p:cNvSpPr>
            <a:spLocks noChangeArrowheads="1"/>
          </p:cNvSpPr>
          <p:nvPr/>
        </p:nvSpPr>
        <p:spPr bwMode="auto">
          <a:xfrm>
            <a:off x="7204075" y="3132138"/>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80" name="Oval 360">
            <a:extLst>
              <a:ext uri="{FF2B5EF4-FFF2-40B4-BE49-F238E27FC236}">
                <a16:creationId xmlns:a16="http://schemas.microsoft.com/office/drawing/2014/main" id="{DF73A74E-B2FB-4234-8566-CE4B4D06D4EA}"/>
              </a:ext>
            </a:extLst>
          </p:cNvPr>
          <p:cNvSpPr>
            <a:spLocks noChangeArrowheads="1"/>
          </p:cNvSpPr>
          <p:nvPr/>
        </p:nvSpPr>
        <p:spPr bwMode="auto">
          <a:xfrm>
            <a:off x="7285038" y="3114675"/>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81" name="Oval 361">
            <a:extLst>
              <a:ext uri="{FF2B5EF4-FFF2-40B4-BE49-F238E27FC236}">
                <a16:creationId xmlns:a16="http://schemas.microsoft.com/office/drawing/2014/main" id="{3E39842F-B619-42D2-916E-C1847698665B}"/>
              </a:ext>
            </a:extLst>
          </p:cNvPr>
          <p:cNvSpPr>
            <a:spLocks noChangeArrowheads="1"/>
          </p:cNvSpPr>
          <p:nvPr/>
        </p:nvSpPr>
        <p:spPr bwMode="auto">
          <a:xfrm>
            <a:off x="7364413" y="3097213"/>
            <a:ext cx="7461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82" name="Oval 362">
            <a:extLst>
              <a:ext uri="{FF2B5EF4-FFF2-40B4-BE49-F238E27FC236}">
                <a16:creationId xmlns:a16="http://schemas.microsoft.com/office/drawing/2014/main" id="{DD5D5A80-5F34-4D6C-BAA7-20762B2D1353}"/>
              </a:ext>
            </a:extLst>
          </p:cNvPr>
          <p:cNvSpPr>
            <a:spLocks noChangeArrowheads="1"/>
          </p:cNvSpPr>
          <p:nvPr/>
        </p:nvSpPr>
        <p:spPr bwMode="auto">
          <a:xfrm>
            <a:off x="7445375" y="3086100"/>
            <a:ext cx="7302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83" name="Oval 363">
            <a:extLst>
              <a:ext uri="{FF2B5EF4-FFF2-40B4-BE49-F238E27FC236}">
                <a16:creationId xmlns:a16="http://schemas.microsoft.com/office/drawing/2014/main" id="{5F153A68-E294-4775-B2FB-FEE4A76DE130}"/>
              </a:ext>
            </a:extLst>
          </p:cNvPr>
          <p:cNvSpPr>
            <a:spLocks noChangeArrowheads="1"/>
          </p:cNvSpPr>
          <p:nvPr/>
        </p:nvSpPr>
        <p:spPr bwMode="auto">
          <a:xfrm>
            <a:off x="7524750" y="3068638"/>
            <a:ext cx="7461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84" name="Oval 364">
            <a:extLst>
              <a:ext uri="{FF2B5EF4-FFF2-40B4-BE49-F238E27FC236}">
                <a16:creationId xmlns:a16="http://schemas.microsoft.com/office/drawing/2014/main" id="{5AF8EB17-0129-4408-8354-785C4784978D}"/>
              </a:ext>
            </a:extLst>
          </p:cNvPr>
          <p:cNvSpPr>
            <a:spLocks noChangeArrowheads="1"/>
          </p:cNvSpPr>
          <p:nvPr/>
        </p:nvSpPr>
        <p:spPr bwMode="auto">
          <a:xfrm>
            <a:off x="7604125" y="3057525"/>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85" name="Oval 365">
            <a:extLst>
              <a:ext uri="{FF2B5EF4-FFF2-40B4-BE49-F238E27FC236}">
                <a16:creationId xmlns:a16="http://schemas.microsoft.com/office/drawing/2014/main" id="{FE90DBA1-208E-4668-BBC9-D7AC81A4CAD5}"/>
              </a:ext>
            </a:extLst>
          </p:cNvPr>
          <p:cNvSpPr>
            <a:spLocks noChangeArrowheads="1"/>
          </p:cNvSpPr>
          <p:nvPr/>
        </p:nvSpPr>
        <p:spPr bwMode="auto">
          <a:xfrm>
            <a:off x="7685088" y="3040063"/>
            <a:ext cx="7461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86" name="Oval 366">
            <a:extLst>
              <a:ext uri="{FF2B5EF4-FFF2-40B4-BE49-F238E27FC236}">
                <a16:creationId xmlns:a16="http://schemas.microsoft.com/office/drawing/2014/main" id="{34EE3503-AAD3-4722-A89E-76C1C478CEA3}"/>
              </a:ext>
            </a:extLst>
          </p:cNvPr>
          <p:cNvSpPr>
            <a:spLocks noChangeArrowheads="1"/>
          </p:cNvSpPr>
          <p:nvPr/>
        </p:nvSpPr>
        <p:spPr bwMode="auto">
          <a:xfrm>
            <a:off x="7764463" y="3028950"/>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87" name="Oval 367">
            <a:extLst>
              <a:ext uri="{FF2B5EF4-FFF2-40B4-BE49-F238E27FC236}">
                <a16:creationId xmlns:a16="http://schemas.microsoft.com/office/drawing/2014/main" id="{C1A23509-0DE3-4D08-8372-F56A3EC30D24}"/>
              </a:ext>
            </a:extLst>
          </p:cNvPr>
          <p:cNvSpPr>
            <a:spLocks noChangeArrowheads="1"/>
          </p:cNvSpPr>
          <p:nvPr/>
        </p:nvSpPr>
        <p:spPr bwMode="auto">
          <a:xfrm>
            <a:off x="7845425" y="3011488"/>
            <a:ext cx="7302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88" name="Oval 368">
            <a:extLst>
              <a:ext uri="{FF2B5EF4-FFF2-40B4-BE49-F238E27FC236}">
                <a16:creationId xmlns:a16="http://schemas.microsoft.com/office/drawing/2014/main" id="{BC7550C3-5FAD-4154-BBA0-47DCB1468DEF}"/>
              </a:ext>
            </a:extLst>
          </p:cNvPr>
          <p:cNvSpPr>
            <a:spLocks noChangeArrowheads="1"/>
          </p:cNvSpPr>
          <p:nvPr/>
        </p:nvSpPr>
        <p:spPr bwMode="auto">
          <a:xfrm>
            <a:off x="7924800" y="2994025"/>
            <a:ext cx="7461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89" name="Oval 369">
            <a:extLst>
              <a:ext uri="{FF2B5EF4-FFF2-40B4-BE49-F238E27FC236}">
                <a16:creationId xmlns:a16="http://schemas.microsoft.com/office/drawing/2014/main" id="{5939EAF6-798F-4A2D-A792-C5F2CC925959}"/>
              </a:ext>
            </a:extLst>
          </p:cNvPr>
          <p:cNvSpPr>
            <a:spLocks noChangeArrowheads="1"/>
          </p:cNvSpPr>
          <p:nvPr/>
        </p:nvSpPr>
        <p:spPr bwMode="auto">
          <a:xfrm>
            <a:off x="8004175" y="2982913"/>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90" name="Oval 370">
            <a:extLst>
              <a:ext uri="{FF2B5EF4-FFF2-40B4-BE49-F238E27FC236}">
                <a16:creationId xmlns:a16="http://schemas.microsoft.com/office/drawing/2014/main" id="{CFE699B4-EAB2-4D4B-8FA8-DE975DFF9C03}"/>
              </a:ext>
            </a:extLst>
          </p:cNvPr>
          <p:cNvSpPr>
            <a:spLocks noChangeArrowheads="1"/>
          </p:cNvSpPr>
          <p:nvPr/>
        </p:nvSpPr>
        <p:spPr bwMode="auto">
          <a:xfrm>
            <a:off x="8085138" y="2965450"/>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91" name="Oval 371">
            <a:extLst>
              <a:ext uri="{FF2B5EF4-FFF2-40B4-BE49-F238E27FC236}">
                <a16:creationId xmlns:a16="http://schemas.microsoft.com/office/drawing/2014/main" id="{5F1D2BB0-6F2E-4890-A48E-75561D04AA5F}"/>
              </a:ext>
            </a:extLst>
          </p:cNvPr>
          <p:cNvSpPr>
            <a:spLocks noChangeArrowheads="1"/>
          </p:cNvSpPr>
          <p:nvPr/>
        </p:nvSpPr>
        <p:spPr bwMode="auto">
          <a:xfrm>
            <a:off x="8164513" y="2949575"/>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92" name="Oval 372">
            <a:extLst>
              <a:ext uri="{FF2B5EF4-FFF2-40B4-BE49-F238E27FC236}">
                <a16:creationId xmlns:a16="http://schemas.microsoft.com/office/drawing/2014/main" id="{F450CFA3-79FA-4218-861F-34199D33BA33}"/>
              </a:ext>
            </a:extLst>
          </p:cNvPr>
          <p:cNvSpPr>
            <a:spLocks noChangeArrowheads="1"/>
          </p:cNvSpPr>
          <p:nvPr/>
        </p:nvSpPr>
        <p:spPr bwMode="auto">
          <a:xfrm>
            <a:off x="8245475" y="2936875"/>
            <a:ext cx="7302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93" name="Oval 373">
            <a:extLst>
              <a:ext uri="{FF2B5EF4-FFF2-40B4-BE49-F238E27FC236}">
                <a16:creationId xmlns:a16="http://schemas.microsoft.com/office/drawing/2014/main" id="{34A78AEF-0635-4E7A-A4FE-DF7EF3013F20}"/>
              </a:ext>
            </a:extLst>
          </p:cNvPr>
          <p:cNvSpPr>
            <a:spLocks noChangeArrowheads="1"/>
          </p:cNvSpPr>
          <p:nvPr/>
        </p:nvSpPr>
        <p:spPr bwMode="auto">
          <a:xfrm>
            <a:off x="8324850" y="2921000"/>
            <a:ext cx="79375"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94" name="Oval 374">
            <a:extLst>
              <a:ext uri="{FF2B5EF4-FFF2-40B4-BE49-F238E27FC236}">
                <a16:creationId xmlns:a16="http://schemas.microsoft.com/office/drawing/2014/main" id="{4E6CCEE6-F5E9-4C82-A448-13BEFD5ADAC1}"/>
              </a:ext>
            </a:extLst>
          </p:cNvPr>
          <p:cNvSpPr>
            <a:spLocks noChangeArrowheads="1"/>
          </p:cNvSpPr>
          <p:nvPr/>
        </p:nvSpPr>
        <p:spPr bwMode="auto">
          <a:xfrm>
            <a:off x="8404225" y="2903538"/>
            <a:ext cx="8096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95" name="Oval 375">
            <a:extLst>
              <a:ext uri="{FF2B5EF4-FFF2-40B4-BE49-F238E27FC236}">
                <a16:creationId xmlns:a16="http://schemas.microsoft.com/office/drawing/2014/main" id="{4370F72A-D037-4459-B076-C14B33E2C00D}"/>
              </a:ext>
            </a:extLst>
          </p:cNvPr>
          <p:cNvSpPr>
            <a:spLocks noChangeArrowheads="1"/>
          </p:cNvSpPr>
          <p:nvPr/>
        </p:nvSpPr>
        <p:spPr bwMode="auto">
          <a:xfrm>
            <a:off x="8485188" y="2886075"/>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96" name="Oval 376">
            <a:extLst>
              <a:ext uri="{FF2B5EF4-FFF2-40B4-BE49-F238E27FC236}">
                <a16:creationId xmlns:a16="http://schemas.microsoft.com/office/drawing/2014/main" id="{2982AE7D-E164-4018-B07C-38A1BAB5A9DD}"/>
              </a:ext>
            </a:extLst>
          </p:cNvPr>
          <p:cNvSpPr>
            <a:spLocks noChangeArrowheads="1"/>
          </p:cNvSpPr>
          <p:nvPr/>
        </p:nvSpPr>
        <p:spPr bwMode="auto">
          <a:xfrm>
            <a:off x="8564563" y="2868613"/>
            <a:ext cx="8096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97" name="Oval 377">
            <a:extLst>
              <a:ext uri="{FF2B5EF4-FFF2-40B4-BE49-F238E27FC236}">
                <a16:creationId xmlns:a16="http://schemas.microsoft.com/office/drawing/2014/main" id="{695B3D98-5731-475C-8750-3065DA4DD06E}"/>
              </a:ext>
            </a:extLst>
          </p:cNvPr>
          <p:cNvSpPr>
            <a:spLocks noChangeArrowheads="1"/>
          </p:cNvSpPr>
          <p:nvPr/>
        </p:nvSpPr>
        <p:spPr bwMode="auto">
          <a:xfrm>
            <a:off x="8645525" y="2857500"/>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98" name="Oval 378">
            <a:extLst>
              <a:ext uri="{FF2B5EF4-FFF2-40B4-BE49-F238E27FC236}">
                <a16:creationId xmlns:a16="http://schemas.microsoft.com/office/drawing/2014/main" id="{C88314E4-525E-49D4-982D-6E6B3E69A20F}"/>
              </a:ext>
            </a:extLst>
          </p:cNvPr>
          <p:cNvSpPr>
            <a:spLocks noChangeArrowheads="1"/>
          </p:cNvSpPr>
          <p:nvPr/>
        </p:nvSpPr>
        <p:spPr bwMode="auto">
          <a:xfrm>
            <a:off x="8724900" y="2840038"/>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99" name="Oval 379">
            <a:extLst>
              <a:ext uri="{FF2B5EF4-FFF2-40B4-BE49-F238E27FC236}">
                <a16:creationId xmlns:a16="http://schemas.microsoft.com/office/drawing/2014/main" id="{42186100-01FE-40C6-8D69-A9BD0801D18E}"/>
              </a:ext>
            </a:extLst>
          </p:cNvPr>
          <p:cNvSpPr>
            <a:spLocks noChangeArrowheads="1"/>
          </p:cNvSpPr>
          <p:nvPr/>
        </p:nvSpPr>
        <p:spPr bwMode="auto">
          <a:xfrm>
            <a:off x="8804275" y="2822575"/>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00" name="Oval 380">
            <a:extLst>
              <a:ext uri="{FF2B5EF4-FFF2-40B4-BE49-F238E27FC236}">
                <a16:creationId xmlns:a16="http://schemas.microsoft.com/office/drawing/2014/main" id="{18A7F602-8A44-4C53-8F57-D119FA3A308A}"/>
              </a:ext>
            </a:extLst>
          </p:cNvPr>
          <p:cNvSpPr>
            <a:spLocks noChangeArrowheads="1"/>
          </p:cNvSpPr>
          <p:nvPr/>
        </p:nvSpPr>
        <p:spPr bwMode="auto">
          <a:xfrm>
            <a:off x="8885238" y="2800350"/>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01" name="Oval 381">
            <a:extLst>
              <a:ext uri="{FF2B5EF4-FFF2-40B4-BE49-F238E27FC236}">
                <a16:creationId xmlns:a16="http://schemas.microsoft.com/office/drawing/2014/main" id="{3DC3D2D7-0A6D-4CD2-880A-A86416941561}"/>
              </a:ext>
            </a:extLst>
          </p:cNvPr>
          <p:cNvSpPr>
            <a:spLocks noChangeArrowheads="1"/>
          </p:cNvSpPr>
          <p:nvPr/>
        </p:nvSpPr>
        <p:spPr bwMode="auto">
          <a:xfrm>
            <a:off x="8964613" y="2782888"/>
            <a:ext cx="8096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02" name="Oval 382">
            <a:extLst>
              <a:ext uri="{FF2B5EF4-FFF2-40B4-BE49-F238E27FC236}">
                <a16:creationId xmlns:a16="http://schemas.microsoft.com/office/drawing/2014/main" id="{9B7600D4-BBDA-498A-A2F5-71A468EEB45D}"/>
              </a:ext>
            </a:extLst>
          </p:cNvPr>
          <p:cNvSpPr>
            <a:spLocks noChangeArrowheads="1"/>
          </p:cNvSpPr>
          <p:nvPr/>
        </p:nvSpPr>
        <p:spPr bwMode="auto">
          <a:xfrm>
            <a:off x="9045575" y="2765425"/>
            <a:ext cx="79375"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03" name="Oval 383">
            <a:extLst>
              <a:ext uri="{FF2B5EF4-FFF2-40B4-BE49-F238E27FC236}">
                <a16:creationId xmlns:a16="http://schemas.microsoft.com/office/drawing/2014/main" id="{E4047B82-5F12-44C8-B123-DAF7DBC46FAD}"/>
              </a:ext>
            </a:extLst>
          </p:cNvPr>
          <p:cNvSpPr>
            <a:spLocks noChangeArrowheads="1"/>
          </p:cNvSpPr>
          <p:nvPr/>
        </p:nvSpPr>
        <p:spPr bwMode="auto">
          <a:xfrm>
            <a:off x="9124950" y="2749550"/>
            <a:ext cx="79375"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04" name="Oval 384">
            <a:extLst>
              <a:ext uri="{FF2B5EF4-FFF2-40B4-BE49-F238E27FC236}">
                <a16:creationId xmlns:a16="http://schemas.microsoft.com/office/drawing/2014/main" id="{CC7CE3F1-0CAE-4306-A6A2-6BED0F9C7739}"/>
              </a:ext>
            </a:extLst>
          </p:cNvPr>
          <p:cNvSpPr>
            <a:spLocks noChangeArrowheads="1"/>
          </p:cNvSpPr>
          <p:nvPr/>
        </p:nvSpPr>
        <p:spPr bwMode="auto">
          <a:xfrm>
            <a:off x="9204325" y="2725738"/>
            <a:ext cx="8096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05" name="Oval 385">
            <a:extLst>
              <a:ext uri="{FF2B5EF4-FFF2-40B4-BE49-F238E27FC236}">
                <a16:creationId xmlns:a16="http://schemas.microsoft.com/office/drawing/2014/main" id="{83CF9BAA-481E-4F51-B74A-5096EA62B74F}"/>
              </a:ext>
            </a:extLst>
          </p:cNvPr>
          <p:cNvSpPr>
            <a:spLocks noChangeArrowheads="1"/>
          </p:cNvSpPr>
          <p:nvPr/>
        </p:nvSpPr>
        <p:spPr bwMode="auto">
          <a:xfrm>
            <a:off x="9285288" y="2708275"/>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06" name="Oval 386">
            <a:extLst>
              <a:ext uri="{FF2B5EF4-FFF2-40B4-BE49-F238E27FC236}">
                <a16:creationId xmlns:a16="http://schemas.microsoft.com/office/drawing/2014/main" id="{D5DD2ED6-B639-49D1-9383-E3216B886022}"/>
              </a:ext>
            </a:extLst>
          </p:cNvPr>
          <p:cNvSpPr>
            <a:spLocks noChangeArrowheads="1"/>
          </p:cNvSpPr>
          <p:nvPr/>
        </p:nvSpPr>
        <p:spPr bwMode="auto">
          <a:xfrm>
            <a:off x="9364663" y="2686050"/>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07" name="Oval 387">
            <a:extLst>
              <a:ext uri="{FF2B5EF4-FFF2-40B4-BE49-F238E27FC236}">
                <a16:creationId xmlns:a16="http://schemas.microsoft.com/office/drawing/2014/main" id="{E107B4E1-365D-4E32-86D3-DF54815E5443}"/>
              </a:ext>
            </a:extLst>
          </p:cNvPr>
          <p:cNvSpPr>
            <a:spLocks noChangeArrowheads="1"/>
          </p:cNvSpPr>
          <p:nvPr/>
        </p:nvSpPr>
        <p:spPr bwMode="auto">
          <a:xfrm>
            <a:off x="9445625" y="2663825"/>
            <a:ext cx="79375"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08" name="Oval 388">
            <a:extLst>
              <a:ext uri="{FF2B5EF4-FFF2-40B4-BE49-F238E27FC236}">
                <a16:creationId xmlns:a16="http://schemas.microsoft.com/office/drawing/2014/main" id="{3D29EC53-3459-44CA-A276-79944D106A3B}"/>
              </a:ext>
            </a:extLst>
          </p:cNvPr>
          <p:cNvSpPr>
            <a:spLocks noChangeArrowheads="1"/>
          </p:cNvSpPr>
          <p:nvPr/>
        </p:nvSpPr>
        <p:spPr bwMode="auto">
          <a:xfrm>
            <a:off x="9531350" y="2640013"/>
            <a:ext cx="7302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09" name="Oval 389">
            <a:extLst>
              <a:ext uri="{FF2B5EF4-FFF2-40B4-BE49-F238E27FC236}">
                <a16:creationId xmlns:a16="http://schemas.microsoft.com/office/drawing/2014/main" id="{8E64E8E4-C5AD-49CC-A69D-B0A65E4B9539}"/>
              </a:ext>
            </a:extLst>
          </p:cNvPr>
          <p:cNvSpPr>
            <a:spLocks noChangeArrowheads="1"/>
          </p:cNvSpPr>
          <p:nvPr/>
        </p:nvSpPr>
        <p:spPr bwMode="auto">
          <a:xfrm>
            <a:off x="9610725" y="2617788"/>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10" name="Oval 390">
            <a:extLst>
              <a:ext uri="{FF2B5EF4-FFF2-40B4-BE49-F238E27FC236}">
                <a16:creationId xmlns:a16="http://schemas.microsoft.com/office/drawing/2014/main" id="{E41CBBE5-462D-402A-A92A-7400872D2412}"/>
              </a:ext>
            </a:extLst>
          </p:cNvPr>
          <p:cNvSpPr>
            <a:spLocks noChangeArrowheads="1"/>
          </p:cNvSpPr>
          <p:nvPr/>
        </p:nvSpPr>
        <p:spPr bwMode="auto">
          <a:xfrm>
            <a:off x="9690100" y="2589213"/>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11" name="Oval 391">
            <a:extLst>
              <a:ext uri="{FF2B5EF4-FFF2-40B4-BE49-F238E27FC236}">
                <a16:creationId xmlns:a16="http://schemas.microsoft.com/office/drawing/2014/main" id="{449D4D0A-736C-4689-8B1B-1EF8735798BD}"/>
              </a:ext>
            </a:extLst>
          </p:cNvPr>
          <p:cNvSpPr>
            <a:spLocks noChangeArrowheads="1"/>
          </p:cNvSpPr>
          <p:nvPr/>
        </p:nvSpPr>
        <p:spPr bwMode="auto">
          <a:xfrm>
            <a:off x="9771063" y="2565400"/>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12" name="Oval 392">
            <a:extLst>
              <a:ext uri="{FF2B5EF4-FFF2-40B4-BE49-F238E27FC236}">
                <a16:creationId xmlns:a16="http://schemas.microsoft.com/office/drawing/2014/main" id="{DA1C0B1E-2299-4D2B-AA08-62B4A637A8B3}"/>
              </a:ext>
            </a:extLst>
          </p:cNvPr>
          <p:cNvSpPr>
            <a:spLocks noChangeArrowheads="1"/>
          </p:cNvSpPr>
          <p:nvPr/>
        </p:nvSpPr>
        <p:spPr bwMode="auto">
          <a:xfrm>
            <a:off x="9850438" y="2536825"/>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13" name="Oval 393">
            <a:extLst>
              <a:ext uri="{FF2B5EF4-FFF2-40B4-BE49-F238E27FC236}">
                <a16:creationId xmlns:a16="http://schemas.microsoft.com/office/drawing/2014/main" id="{08F8A420-0070-4F92-A140-EBBA7ABF2919}"/>
              </a:ext>
            </a:extLst>
          </p:cNvPr>
          <p:cNvSpPr>
            <a:spLocks noChangeArrowheads="1"/>
          </p:cNvSpPr>
          <p:nvPr/>
        </p:nvSpPr>
        <p:spPr bwMode="auto">
          <a:xfrm>
            <a:off x="9931400" y="2508250"/>
            <a:ext cx="7302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14" name="Oval 394">
            <a:extLst>
              <a:ext uri="{FF2B5EF4-FFF2-40B4-BE49-F238E27FC236}">
                <a16:creationId xmlns:a16="http://schemas.microsoft.com/office/drawing/2014/main" id="{C8DE5192-3148-40B1-AFD3-3EBE8674E9E3}"/>
              </a:ext>
            </a:extLst>
          </p:cNvPr>
          <p:cNvSpPr>
            <a:spLocks noChangeArrowheads="1"/>
          </p:cNvSpPr>
          <p:nvPr/>
        </p:nvSpPr>
        <p:spPr bwMode="auto">
          <a:xfrm>
            <a:off x="10010775" y="2479675"/>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15" name="Oval 395">
            <a:extLst>
              <a:ext uri="{FF2B5EF4-FFF2-40B4-BE49-F238E27FC236}">
                <a16:creationId xmlns:a16="http://schemas.microsoft.com/office/drawing/2014/main" id="{595ADCD2-2E3E-48EE-88BA-4D9052A0F9A6}"/>
              </a:ext>
            </a:extLst>
          </p:cNvPr>
          <p:cNvSpPr>
            <a:spLocks noChangeArrowheads="1"/>
          </p:cNvSpPr>
          <p:nvPr/>
        </p:nvSpPr>
        <p:spPr bwMode="auto">
          <a:xfrm>
            <a:off x="10090150" y="2446338"/>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16" name="Oval 396">
            <a:extLst>
              <a:ext uri="{FF2B5EF4-FFF2-40B4-BE49-F238E27FC236}">
                <a16:creationId xmlns:a16="http://schemas.microsoft.com/office/drawing/2014/main" id="{D3198CAC-39E1-4AF2-B3F2-FC60165EDFAC}"/>
              </a:ext>
            </a:extLst>
          </p:cNvPr>
          <p:cNvSpPr>
            <a:spLocks noChangeArrowheads="1"/>
          </p:cNvSpPr>
          <p:nvPr/>
        </p:nvSpPr>
        <p:spPr bwMode="auto">
          <a:xfrm>
            <a:off x="10171113" y="2411413"/>
            <a:ext cx="7461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17" name="Oval 397">
            <a:extLst>
              <a:ext uri="{FF2B5EF4-FFF2-40B4-BE49-F238E27FC236}">
                <a16:creationId xmlns:a16="http://schemas.microsoft.com/office/drawing/2014/main" id="{728432E6-0F30-4273-983F-91E05ABBD163}"/>
              </a:ext>
            </a:extLst>
          </p:cNvPr>
          <p:cNvSpPr>
            <a:spLocks noChangeArrowheads="1"/>
          </p:cNvSpPr>
          <p:nvPr/>
        </p:nvSpPr>
        <p:spPr bwMode="auto">
          <a:xfrm>
            <a:off x="10250488" y="2378075"/>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18" name="Oval 398">
            <a:extLst>
              <a:ext uri="{FF2B5EF4-FFF2-40B4-BE49-F238E27FC236}">
                <a16:creationId xmlns:a16="http://schemas.microsoft.com/office/drawing/2014/main" id="{75D46746-C291-4990-9AA3-414D7BE18036}"/>
              </a:ext>
            </a:extLst>
          </p:cNvPr>
          <p:cNvSpPr>
            <a:spLocks noChangeArrowheads="1"/>
          </p:cNvSpPr>
          <p:nvPr/>
        </p:nvSpPr>
        <p:spPr bwMode="auto">
          <a:xfrm>
            <a:off x="10331450" y="2343150"/>
            <a:ext cx="7302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19" name="Oval 399">
            <a:extLst>
              <a:ext uri="{FF2B5EF4-FFF2-40B4-BE49-F238E27FC236}">
                <a16:creationId xmlns:a16="http://schemas.microsoft.com/office/drawing/2014/main" id="{E0B8862A-8697-4776-B445-C3D2C8A938DA}"/>
              </a:ext>
            </a:extLst>
          </p:cNvPr>
          <p:cNvSpPr>
            <a:spLocks noChangeArrowheads="1"/>
          </p:cNvSpPr>
          <p:nvPr/>
        </p:nvSpPr>
        <p:spPr bwMode="auto">
          <a:xfrm>
            <a:off x="10410825" y="2303463"/>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sz="1600"/>
          </a:p>
        </p:txBody>
      </p:sp>
      <p:sp>
        <p:nvSpPr>
          <p:cNvPr id="120" name="Freeform 400">
            <a:extLst>
              <a:ext uri="{FF2B5EF4-FFF2-40B4-BE49-F238E27FC236}">
                <a16:creationId xmlns:a16="http://schemas.microsoft.com/office/drawing/2014/main" id="{BB2F64E0-668E-4272-8293-A91B0CF3F94B}"/>
              </a:ext>
            </a:extLst>
          </p:cNvPr>
          <p:cNvSpPr>
            <a:spLocks/>
          </p:cNvSpPr>
          <p:nvPr/>
        </p:nvSpPr>
        <p:spPr bwMode="auto">
          <a:xfrm>
            <a:off x="2513013" y="2354263"/>
            <a:ext cx="7937500" cy="1760538"/>
          </a:xfrm>
          <a:custGeom>
            <a:avLst/>
            <a:gdLst>
              <a:gd name="T0" fmla="*/ 14 w 1389"/>
              <a:gd name="T1" fmla="*/ 305 h 308"/>
              <a:gd name="T2" fmla="*/ 42 w 1389"/>
              <a:gd name="T3" fmla="*/ 297 h 308"/>
              <a:gd name="T4" fmla="*/ 70 w 1389"/>
              <a:gd name="T5" fmla="*/ 291 h 308"/>
              <a:gd name="T6" fmla="*/ 98 w 1389"/>
              <a:gd name="T7" fmla="*/ 284 h 308"/>
              <a:gd name="T8" fmla="*/ 126 w 1389"/>
              <a:gd name="T9" fmla="*/ 278 h 308"/>
              <a:gd name="T10" fmla="*/ 154 w 1389"/>
              <a:gd name="T11" fmla="*/ 272 h 308"/>
              <a:gd name="T12" fmla="*/ 182 w 1389"/>
              <a:gd name="T13" fmla="*/ 266 h 308"/>
              <a:gd name="T14" fmla="*/ 210 w 1389"/>
              <a:gd name="T15" fmla="*/ 260 h 308"/>
              <a:gd name="T16" fmla="*/ 238 w 1389"/>
              <a:gd name="T17" fmla="*/ 255 h 308"/>
              <a:gd name="T18" fmla="*/ 266 w 1389"/>
              <a:gd name="T19" fmla="*/ 249 h 308"/>
              <a:gd name="T20" fmla="*/ 294 w 1389"/>
              <a:gd name="T21" fmla="*/ 244 h 308"/>
              <a:gd name="T22" fmla="*/ 322 w 1389"/>
              <a:gd name="T23" fmla="*/ 239 h 308"/>
              <a:gd name="T24" fmla="*/ 350 w 1389"/>
              <a:gd name="T25" fmla="*/ 233 h 308"/>
              <a:gd name="T26" fmla="*/ 378 w 1389"/>
              <a:gd name="T27" fmla="*/ 228 h 308"/>
              <a:gd name="T28" fmla="*/ 406 w 1389"/>
              <a:gd name="T29" fmla="*/ 222 h 308"/>
              <a:gd name="T30" fmla="*/ 435 w 1389"/>
              <a:gd name="T31" fmla="*/ 217 h 308"/>
              <a:gd name="T32" fmla="*/ 463 w 1389"/>
              <a:gd name="T33" fmla="*/ 212 h 308"/>
              <a:gd name="T34" fmla="*/ 491 w 1389"/>
              <a:gd name="T35" fmla="*/ 206 h 308"/>
              <a:gd name="T36" fmla="*/ 519 w 1389"/>
              <a:gd name="T37" fmla="*/ 200 h 308"/>
              <a:gd name="T38" fmla="*/ 547 w 1389"/>
              <a:gd name="T39" fmla="*/ 195 h 308"/>
              <a:gd name="T40" fmla="*/ 575 w 1389"/>
              <a:gd name="T41" fmla="*/ 190 h 308"/>
              <a:gd name="T42" fmla="*/ 603 w 1389"/>
              <a:gd name="T43" fmla="*/ 184 h 308"/>
              <a:gd name="T44" fmla="*/ 631 w 1389"/>
              <a:gd name="T45" fmla="*/ 179 h 308"/>
              <a:gd name="T46" fmla="*/ 659 w 1389"/>
              <a:gd name="T47" fmla="*/ 173 h 308"/>
              <a:gd name="T48" fmla="*/ 687 w 1389"/>
              <a:gd name="T49" fmla="*/ 168 h 308"/>
              <a:gd name="T50" fmla="*/ 715 w 1389"/>
              <a:gd name="T51" fmla="*/ 163 h 308"/>
              <a:gd name="T52" fmla="*/ 743 w 1389"/>
              <a:gd name="T53" fmla="*/ 158 h 308"/>
              <a:gd name="T54" fmla="*/ 771 w 1389"/>
              <a:gd name="T55" fmla="*/ 153 h 308"/>
              <a:gd name="T56" fmla="*/ 799 w 1389"/>
              <a:gd name="T57" fmla="*/ 147 h 308"/>
              <a:gd name="T58" fmla="*/ 827 w 1389"/>
              <a:gd name="T59" fmla="*/ 142 h 308"/>
              <a:gd name="T60" fmla="*/ 855 w 1389"/>
              <a:gd name="T61" fmla="*/ 137 h 308"/>
              <a:gd name="T62" fmla="*/ 883 w 1389"/>
              <a:gd name="T63" fmla="*/ 132 h 308"/>
              <a:gd name="T64" fmla="*/ 912 w 1389"/>
              <a:gd name="T65" fmla="*/ 127 h 308"/>
              <a:gd name="T66" fmla="*/ 940 w 1389"/>
              <a:gd name="T67" fmla="*/ 121 h 308"/>
              <a:gd name="T68" fmla="*/ 968 w 1389"/>
              <a:gd name="T69" fmla="*/ 116 h 308"/>
              <a:gd name="T70" fmla="*/ 996 w 1389"/>
              <a:gd name="T71" fmla="*/ 111 h 308"/>
              <a:gd name="T72" fmla="*/ 1024 w 1389"/>
              <a:gd name="T73" fmla="*/ 105 h 308"/>
              <a:gd name="T74" fmla="*/ 1052 w 1389"/>
              <a:gd name="T75" fmla="*/ 99 h 308"/>
              <a:gd name="T76" fmla="*/ 1080 w 1389"/>
              <a:gd name="T77" fmla="*/ 93 h 308"/>
              <a:gd name="T78" fmla="*/ 1108 w 1389"/>
              <a:gd name="T79" fmla="*/ 87 h 308"/>
              <a:gd name="T80" fmla="*/ 1136 w 1389"/>
              <a:gd name="T81" fmla="*/ 81 h 308"/>
              <a:gd name="T82" fmla="*/ 1164 w 1389"/>
              <a:gd name="T83" fmla="*/ 74 h 308"/>
              <a:gd name="T84" fmla="*/ 1192 w 1389"/>
              <a:gd name="T85" fmla="*/ 66 h 308"/>
              <a:gd name="T86" fmla="*/ 1220 w 1389"/>
              <a:gd name="T87" fmla="*/ 58 h 308"/>
              <a:gd name="T88" fmla="*/ 1248 w 1389"/>
              <a:gd name="T89" fmla="*/ 50 h 308"/>
              <a:gd name="T90" fmla="*/ 1276 w 1389"/>
              <a:gd name="T91" fmla="*/ 41 h 308"/>
              <a:gd name="T92" fmla="*/ 1304 w 1389"/>
              <a:gd name="T93" fmla="*/ 32 h 308"/>
              <a:gd name="T94" fmla="*/ 1332 w 1389"/>
              <a:gd name="T95" fmla="*/ 22 h 308"/>
              <a:gd name="T96" fmla="*/ 1361 w 1389"/>
              <a:gd name="T97" fmla="*/ 11 h 308"/>
              <a:gd name="T98" fmla="*/ 1389 w 1389"/>
              <a:gd name="T9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9" h="308">
                <a:moveTo>
                  <a:pt x="0" y="308"/>
                </a:moveTo>
                <a:lnTo>
                  <a:pt x="14" y="305"/>
                </a:lnTo>
                <a:lnTo>
                  <a:pt x="28" y="301"/>
                </a:lnTo>
                <a:lnTo>
                  <a:pt x="42" y="297"/>
                </a:lnTo>
                <a:lnTo>
                  <a:pt x="56" y="294"/>
                </a:lnTo>
                <a:lnTo>
                  <a:pt x="70" y="291"/>
                </a:lnTo>
                <a:lnTo>
                  <a:pt x="84" y="287"/>
                </a:lnTo>
                <a:lnTo>
                  <a:pt x="98" y="284"/>
                </a:lnTo>
                <a:lnTo>
                  <a:pt x="112" y="281"/>
                </a:lnTo>
                <a:lnTo>
                  <a:pt x="126" y="278"/>
                </a:lnTo>
                <a:lnTo>
                  <a:pt x="140" y="275"/>
                </a:lnTo>
                <a:lnTo>
                  <a:pt x="154" y="272"/>
                </a:lnTo>
                <a:lnTo>
                  <a:pt x="168" y="269"/>
                </a:lnTo>
                <a:lnTo>
                  <a:pt x="182" y="266"/>
                </a:lnTo>
                <a:lnTo>
                  <a:pt x="196" y="263"/>
                </a:lnTo>
                <a:lnTo>
                  <a:pt x="210" y="260"/>
                </a:lnTo>
                <a:lnTo>
                  <a:pt x="224" y="258"/>
                </a:lnTo>
                <a:lnTo>
                  <a:pt x="238" y="255"/>
                </a:lnTo>
                <a:lnTo>
                  <a:pt x="252" y="252"/>
                </a:lnTo>
                <a:lnTo>
                  <a:pt x="266" y="249"/>
                </a:lnTo>
                <a:lnTo>
                  <a:pt x="280" y="247"/>
                </a:lnTo>
                <a:lnTo>
                  <a:pt x="294" y="244"/>
                </a:lnTo>
                <a:lnTo>
                  <a:pt x="308" y="241"/>
                </a:lnTo>
                <a:lnTo>
                  <a:pt x="322" y="239"/>
                </a:lnTo>
                <a:lnTo>
                  <a:pt x="336" y="236"/>
                </a:lnTo>
                <a:lnTo>
                  <a:pt x="350" y="233"/>
                </a:lnTo>
                <a:lnTo>
                  <a:pt x="364" y="231"/>
                </a:lnTo>
                <a:lnTo>
                  <a:pt x="378" y="228"/>
                </a:lnTo>
                <a:lnTo>
                  <a:pt x="392" y="225"/>
                </a:lnTo>
                <a:lnTo>
                  <a:pt x="406" y="222"/>
                </a:lnTo>
                <a:lnTo>
                  <a:pt x="421" y="220"/>
                </a:lnTo>
                <a:lnTo>
                  <a:pt x="435" y="217"/>
                </a:lnTo>
                <a:lnTo>
                  <a:pt x="449" y="214"/>
                </a:lnTo>
                <a:lnTo>
                  <a:pt x="463" y="212"/>
                </a:lnTo>
                <a:lnTo>
                  <a:pt x="477" y="209"/>
                </a:lnTo>
                <a:lnTo>
                  <a:pt x="491" y="206"/>
                </a:lnTo>
                <a:lnTo>
                  <a:pt x="505" y="203"/>
                </a:lnTo>
                <a:lnTo>
                  <a:pt x="519" y="200"/>
                </a:lnTo>
                <a:lnTo>
                  <a:pt x="533" y="198"/>
                </a:lnTo>
                <a:lnTo>
                  <a:pt x="547" y="195"/>
                </a:lnTo>
                <a:lnTo>
                  <a:pt x="561" y="192"/>
                </a:lnTo>
                <a:lnTo>
                  <a:pt x="575" y="190"/>
                </a:lnTo>
                <a:lnTo>
                  <a:pt x="589" y="187"/>
                </a:lnTo>
                <a:lnTo>
                  <a:pt x="603" y="184"/>
                </a:lnTo>
                <a:lnTo>
                  <a:pt x="617" y="181"/>
                </a:lnTo>
                <a:lnTo>
                  <a:pt x="631" y="179"/>
                </a:lnTo>
                <a:lnTo>
                  <a:pt x="645" y="176"/>
                </a:lnTo>
                <a:lnTo>
                  <a:pt x="659" y="173"/>
                </a:lnTo>
                <a:lnTo>
                  <a:pt x="673" y="171"/>
                </a:lnTo>
                <a:lnTo>
                  <a:pt x="687" y="168"/>
                </a:lnTo>
                <a:lnTo>
                  <a:pt x="701" y="166"/>
                </a:lnTo>
                <a:lnTo>
                  <a:pt x="715" y="163"/>
                </a:lnTo>
                <a:lnTo>
                  <a:pt x="729" y="160"/>
                </a:lnTo>
                <a:lnTo>
                  <a:pt x="743" y="158"/>
                </a:lnTo>
                <a:lnTo>
                  <a:pt x="757" y="155"/>
                </a:lnTo>
                <a:lnTo>
                  <a:pt x="771" y="153"/>
                </a:lnTo>
                <a:lnTo>
                  <a:pt x="785" y="150"/>
                </a:lnTo>
                <a:lnTo>
                  <a:pt x="799" y="147"/>
                </a:lnTo>
                <a:lnTo>
                  <a:pt x="813" y="145"/>
                </a:lnTo>
                <a:lnTo>
                  <a:pt x="827" y="142"/>
                </a:lnTo>
                <a:lnTo>
                  <a:pt x="841" y="140"/>
                </a:lnTo>
                <a:lnTo>
                  <a:pt x="855" y="137"/>
                </a:lnTo>
                <a:lnTo>
                  <a:pt x="869" y="135"/>
                </a:lnTo>
                <a:lnTo>
                  <a:pt x="883" y="132"/>
                </a:lnTo>
                <a:lnTo>
                  <a:pt x="898" y="129"/>
                </a:lnTo>
                <a:lnTo>
                  <a:pt x="912" y="127"/>
                </a:lnTo>
                <a:lnTo>
                  <a:pt x="926" y="124"/>
                </a:lnTo>
                <a:lnTo>
                  <a:pt x="940" y="121"/>
                </a:lnTo>
                <a:lnTo>
                  <a:pt x="954" y="119"/>
                </a:lnTo>
                <a:lnTo>
                  <a:pt x="968" y="116"/>
                </a:lnTo>
                <a:lnTo>
                  <a:pt x="982" y="113"/>
                </a:lnTo>
                <a:lnTo>
                  <a:pt x="996" y="111"/>
                </a:lnTo>
                <a:lnTo>
                  <a:pt x="1010" y="108"/>
                </a:lnTo>
                <a:lnTo>
                  <a:pt x="1024" y="105"/>
                </a:lnTo>
                <a:lnTo>
                  <a:pt x="1038" y="102"/>
                </a:lnTo>
                <a:lnTo>
                  <a:pt x="1052" y="99"/>
                </a:lnTo>
                <a:lnTo>
                  <a:pt x="1066" y="96"/>
                </a:lnTo>
                <a:lnTo>
                  <a:pt x="1080" y="93"/>
                </a:lnTo>
                <a:lnTo>
                  <a:pt x="1094" y="90"/>
                </a:lnTo>
                <a:lnTo>
                  <a:pt x="1108" y="87"/>
                </a:lnTo>
                <a:lnTo>
                  <a:pt x="1122" y="84"/>
                </a:lnTo>
                <a:lnTo>
                  <a:pt x="1136" y="81"/>
                </a:lnTo>
                <a:lnTo>
                  <a:pt x="1150" y="77"/>
                </a:lnTo>
                <a:lnTo>
                  <a:pt x="1164" y="74"/>
                </a:lnTo>
                <a:lnTo>
                  <a:pt x="1178" y="70"/>
                </a:lnTo>
                <a:lnTo>
                  <a:pt x="1192" y="66"/>
                </a:lnTo>
                <a:lnTo>
                  <a:pt x="1206" y="63"/>
                </a:lnTo>
                <a:lnTo>
                  <a:pt x="1220" y="58"/>
                </a:lnTo>
                <a:lnTo>
                  <a:pt x="1234" y="54"/>
                </a:lnTo>
                <a:lnTo>
                  <a:pt x="1248" y="50"/>
                </a:lnTo>
                <a:lnTo>
                  <a:pt x="1262" y="46"/>
                </a:lnTo>
                <a:lnTo>
                  <a:pt x="1276" y="41"/>
                </a:lnTo>
                <a:lnTo>
                  <a:pt x="1290" y="36"/>
                </a:lnTo>
                <a:lnTo>
                  <a:pt x="1304" y="32"/>
                </a:lnTo>
                <a:lnTo>
                  <a:pt x="1318" y="27"/>
                </a:lnTo>
                <a:lnTo>
                  <a:pt x="1332" y="22"/>
                </a:lnTo>
                <a:lnTo>
                  <a:pt x="1346" y="16"/>
                </a:lnTo>
                <a:lnTo>
                  <a:pt x="1361" y="11"/>
                </a:lnTo>
                <a:lnTo>
                  <a:pt x="1375" y="6"/>
                </a:lnTo>
                <a:lnTo>
                  <a:pt x="1389" y="0"/>
                </a:lnTo>
              </a:path>
            </a:pathLst>
          </a:custGeom>
          <a:noFill/>
          <a:ln w="2857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21" name="Line 401">
            <a:extLst>
              <a:ext uri="{FF2B5EF4-FFF2-40B4-BE49-F238E27FC236}">
                <a16:creationId xmlns:a16="http://schemas.microsoft.com/office/drawing/2014/main" id="{53B8022D-1AB9-43F6-BC34-656BE194B003}"/>
              </a:ext>
            </a:extLst>
          </p:cNvPr>
          <p:cNvSpPr>
            <a:spLocks noChangeShapeType="1"/>
          </p:cNvSpPr>
          <p:nvPr/>
        </p:nvSpPr>
        <p:spPr bwMode="auto">
          <a:xfrm flipV="1">
            <a:off x="2278063" y="954088"/>
            <a:ext cx="0" cy="469265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22" name="Line 402">
            <a:extLst>
              <a:ext uri="{FF2B5EF4-FFF2-40B4-BE49-F238E27FC236}">
                <a16:creationId xmlns:a16="http://schemas.microsoft.com/office/drawing/2014/main" id="{0144DABC-8FA2-4929-A5D0-328AB1A4F0A5}"/>
              </a:ext>
            </a:extLst>
          </p:cNvPr>
          <p:cNvSpPr>
            <a:spLocks noChangeShapeType="1"/>
          </p:cNvSpPr>
          <p:nvPr/>
        </p:nvSpPr>
        <p:spPr bwMode="auto">
          <a:xfrm flipH="1">
            <a:off x="2187575" y="5497513"/>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23" name="Rectangle 403">
            <a:extLst>
              <a:ext uri="{FF2B5EF4-FFF2-40B4-BE49-F238E27FC236}">
                <a16:creationId xmlns:a16="http://schemas.microsoft.com/office/drawing/2014/main" id="{E9519251-9CE8-4CAF-9C33-174CC1E358C1}"/>
              </a:ext>
            </a:extLst>
          </p:cNvPr>
          <p:cNvSpPr>
            <a:spLocks noChangeArrowheads="1"/>
          </p:cNvSpPr>
          <p:nvPr/>
        </p:nvSpPr>
        <p:spPr bwMode="auto">
          <a:xfrm rot="16200000">
            <a:off x="1954213" y="5305425"/>
            <a:ext cx="1143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0</a:t>
            </a:r>
            <a:endParaRPr kumimoji="0" lang="en-US" altLang="en-US" sz="1400" b="0" i="0" u="none" strike="noStrike" cap="none" normalizeH="0" baseline="0">
              <a:ln>
                <a:noFill/>
              </a:ln>
              <a:solidFill>
                <a:schemeClr val="tx1"/>
              </a:solidFill>
              <a:effectLst/>
              <a:cs typeface="Arial" panose="020B0604020202020204" pitchFamily="34" charset="0"/>
            </a:endParaRPr>
          </a:p>
        </p:txBody>
      </p:sp>
      <p:sp>
        <p:nvSpPr>
          <p:cNvPr id="124" name="Line 404">
            <a:extLst>
              <a:ext uri="{FF2B5EF4-FFF2-40B4-BE49-F238E27FC236}">
                <a16:creationId xmlns:a16="http://schemas.microsoft.com/office/drawing/2014/main" id="{B949811D-B7B7-43F1-809D-27A9DC11AB66}"/>
              </a:ext>
            </a:extLst>
          </p:cNvPr>
          <p:cNvSpPr>
            <a:spLocks noChangeShapeType="1"/>
          </p:cNvSpPr>
          <p:nvPr/>
        </p:nvSpPr>
        <p:spPr bwMode="auto">
          <a:xfrm flipH="1">
            <a:off x="2187575" y="4618038"/>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25" name="Rectangle 405">
            <a:extLst>
              <a:ext uri="{FF2B5EF4-FFF2-40B4-BE49-F238E27FC236}">
                <a16:creationId xmlns:a16="http://schemas.microsoft.com/office/drawing/2014/main" id="{44970C53-22AD-4BE9-8219-C776AE2A07F1}"/>
              </a:ext>
            </a:extLst>
          </p:cNvPr>
          <p:cNvSpPr>
            <a:spLocks noChangeArrowheads="1"/>
          </p:cNvSpPr>
          <p:nvPr/>
        </p:nvSpPr>
        <p:spPr bwMode="auto">
          <a:xfrm rot="16200000">
            <a:off x="1895475" y="4427538"/>
            <a:ext cx="2270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20</a:t>
            </a:r>
            <a:endParaRPr kumimoji="0" lang="en-US" altLang="en-US" sz="1400" b="0" i="0" u="none" strike="noStrike" cap="none" normalizeH="0" baseline="0">
              <a:ln>
                <a:noFill/>
              </a:ln>
              <a:solidFill>
                <a:schemeClr val="tx1"/>
              </a:solidFill>
              <a:effectLst/>
              <a:cs typeface="Arial" panose="020B0604020202020204" pitchFamily="34" charset="0"/>
            </a:endParaRPr>
          </a:p>
        </p:txBody>
      </p:sp>
      <p:sp>
        <p:nvSpPr>
          <p:cNvPr id="126" name="Line 406">
            <a:extLst>
              <a:ext uri="{FF2B5EF4-FFF2-40B4-BE49-F238E27FC236}">
                <a16:creationId xmlns:a16="http://schemas.microsoft.com/office/drawing/2014/main" id="{BA725F12-DE4B-49FC-9EBC-8D7C391B303C}"/>
              </a:ext>
            </a:extLst>
          </p:cNvPr>
          <p:cNvSpPr>
            <a:spLocks noChangeShapeType="1"/>
          </p:cNvSpPr>
          <p:nvPr/>
        </p:nvSpPr>
        <p:spPr bwMode="auto">
          <a:xfrm flipH="1">
            <a:off x="2187575" y="3736975"/>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27" name="Rectangle 407">
            <a:extLst>
              <a:ext uri="{FF2B5EF4-FFF2-40B4-BE49-F238E27FC236}">
                <a16:creationId xmlns:a16="http://schemas.microsoft.com/office/drawing/2014/main" id="{A1E6F27D-68C9-48DE-8EA8-DE0D96AFD58A}"/>
              </a:ext>
            </a:extLst>
          </p:cNvPr>
          <p:cNvSpPr>
            <a:spLocks noChangeArrowheads="1"/>
          </p:cNvSpPr>
          <p:nvPr/>
        </p:nvSpPr>
        <p:spPr bwMode="auto">
          <a:xfrm rot="16200000">
            <a:off x="1895475" y="3549650"/>
            <a:ext cx="2270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cs typeface="Arial" panose="020B0604020202020204" pitchFamily="34" charset="0"/>
              </a:rPr>
              <a:t>40</a:t>
            </a:r>
            <a:endParaRPr kumimoji="0" lang="en-US" altLang="en-US" sz="1400" b="0" i="0" u="none" strike="noStrike" cap="none" normalizeH="0" baseline="0" dirty="0">
              <a:ln>
                <a:noFill/>
              </a:ln>
              <a:solidFill>
                <a:schemeClr val="tx1"/>
              </a:solidFill>
              <a:effectLst/>
              <a:cs typeface="Arial" panose="020B0604020202020204" pitchFamily="34" charset="0"/>
            </a:endParaRPr>
          </a:p>
        </p:txBody>
      </p:sp>
      <p:sp>
        <p:nvSpPr>
          <p:cNvPr id="128" name="Line 408">
            <a:extLst>
              <a:ext uri="{FF2B5EF4-FFF2-40B4-BE49-F238E27FC236}">
                <a16:creationId xmlns:a16="http://schemas.microsoft.com/office/drawing/2014/main" id="{743B972E-20AA-4EF8-A541-548149257ED9}"/>
              </a:ext>
            </a:extLst>
          </p:cNvPr>
          <p:cNvSpPr>
            <a:spLocks noChangeShapeType="1"/>
          </p:cNvSpPr>
          <p:nvPr/>
        </p:nvSpPr>
        <p:spPr bwMode="auto">
          <a:xfrm flipH="1">
            <a:off x="2187575" y="2863850"/>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29" name="Rectangle 409">
            <a:extLst>
              <a:ext uri="{FF2B5EF4-FFF2-40B4-BE49-F238E27FC236}">
                <a16:creationId xmlns:a16="http://schemas.microsoft.com/office/drawing/2014/main" id="{2EAD85C4-DD13-4017-8941-F10C48215E6D}"/>
              </a:ext>
            </a:extLst>
          </p:cNvPr>
          <p:cNvSpPr>
            <a:spLocks noChangeArrowheads="1"/>
          </p:cNvSpPr>
          <p:nvPr/>
        </p:nvSpPr>
        <p:spPr bwMode="auto">
          <a:xfrm rot="16200000">
            <a:off x="1895475" y="2674938"/>
            <a:ext cx="2270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60</a:t>
            </a:r>
            <a:endParaRPr kumimoji="0" lang="en-US" altLang="en-US" sz="1400" b="0" i="0" u="none" strike="noStrike" cap="none" normalizeH="0" baseline="0">
              <a:ln>
                <a:noFill/>
              </a:ln>
              <a:solidFill>
                <a:schemeClr val="tx1"/>
              </a:solidFill>
              <a:effectLst/>
              <a:cs typeface="Arial" panose="020B0604020202020204" pitchFamily="34" charset="0"/>
            </a:endParaRPr>
          </a:p>
        </p:txBody>
      </p:sp>
      <p:sp>
        <p:nvSpPr>
          <p:cNvPr id="130" name="Line 410">
            <a:extLst>
              <a:ext uri="{FF2B5EF4-FFF2-40B4-BE49-F238E27FC236}">
                <a16:creationId xmlns:a16="http://schemas.microsoft.com/office/drawing/2014/main" id="{C614CD1C-6EBC-4538-9A58-3AD980BB0236}"/>
              </a:ext>
            </a:extLst>
          </p:cNvPr>
          <p:cNvSpPr>
            <a:spLocks noChangeShapeType="1"/>
          </p:cNvSpPr>
          <p:nvPr/>
        </p:nvSpPr>
        <p:spPr bwMode="auto">
          <a:xfrm flipH="1">
            <a:off x="2187575" y="1982788"/>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31" name="Rectangle 411">
            <a:extLst>
              <a:ext uri="{FF2B5EF4-FFF2-40B4-BE49-F238E27FC236}">
                <a16:creationId xmlns:a16="http://schemas.microsoft.com/office/drawing/2014/main" id="{08414DC6-3B2B-49A1-970A-8694B737BE8E}"/>
              </a:ext>
            </a:extLst>
          </p:cNvPr>
          <p:cNvSpPr>
            <a:spLocks noChangeArrowheads="1"/>
          </p:cNvSpPr>
          <p:nvPr/>
        </p:nvSpPr>
        <p:spPr bwMode="auto">
          <a:xfrm rot="16200000">
            <a:off x="1895475" y="1793875"/>
            <a:ext cx="2270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80</a:t>
            </a:r>
            <a:endParaRPr kumimoji="0" lang="en-US" altLang="en-US" sz="1400" b="0" i="0" u="none" strike="noStrike" cap="none" normalizeH="0" baseline="0">
              <a:ln>
                <a:noFill/>
              </a:ln>
              <a:solidFill>
                <a:schemeClr val="tx1"/>
              </a:solidFill>
              <a:effectLst/>
              <a:cs typeface="Arial" panose="020B0604020202020204" pitchFamily="34" charset="0"/>
            </a:endParaRPr>
          </a:p>
        </p:txBody>
      </p:sp>
      <p:sp>
        <p:nvSpPr>
          <p:cNvPr id="132" name="Line 412">
            <a:extLst>
              <a:ext uri="{FF2B5EF4-FFF2-40B4-BE49-F238E27FC236}">
                <a16:creationId xmlns:a16="http://schemas.microsoft.com/office/drawing/2014/main" id="{5984943B-AC3D-45FA-BDE6-036E03A34449}"/>
              </a:ext>
            </a:extLst>
          </p:cNvPr>
          <p:cNvSpPr>
            <a:spLocks noChangeShapeType="1"/>
          </p:cNvSpPr>
          <p:nvPr/>
        </p:nvSpPr>
        <p:spPr bwMode="auto">
          <a:xfrm flipH="1">
            <a:off x="2187575" y="1103313"/>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33" name="Rectangle 413">
            <a:extLst>
              <a:ext uri="{FF2B5EF4-FFF2-40B4-BE49-F238E27FC236}">
                <a16:creationId xmlns:a16="http://schemas.microsoft.com/office/drawing/2014/main" id="{4167C5D9-94A2-4C9D-B096-8F8B5B5E1E02}"/>
              </a:ext>
            </a:extLst>
          </p:cNvPr>
          <p:cNvSpPr>
            <a:spLocks noChangeArrowheads="1"/>
          </p:cNvSpPr>
          <p:nvPr/>
        </p:nvSpPr>
        <p:spPr bwMode="auto">
          <a:xfrm rot="16200000">
            <a:off x="1836738" y="915988"/>
            <a:ext cx="3413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cs typeface="Arial" panose="020B0604020202020204" pitchFamily="34" charset="0"/>
              </a:rPr>
              <a:t>100</a:t>
            </a:r>
            <a:endParaRPr kumimoji="0" lang="en-US" altLang="en-US" sz="1400" b="0" i="0" u="none" strike="noStrike" cap="none" normalizeH="0" baseline="0" dirty="0">
              <a:ln>
                <a:noFill/>
              </a:ln>
              <a:solidFill>
                <a:schemeClr val="tx1"/>
              </a:solidFill>
              <a:effectLst/>
              <a:cs typeface="Arial" panose="020B0604020202020204" pitchFamily="34" charset="0"/>
            </a:endParaRPr>
          </a:p>
        </p:txBody>
      </p:sp>
      <p:sp>
        <p:nvSpPr>
          <p:cNvPr id="134" name="Rectangle 414">
            <a:extLst>
              <a:ext uri="{FF2B5EF4-FFF2-40B4-BE49-F238E27FC236}">
                <a16:creationId xmlns:a16="http://schemas.microsoft.com/office/drawing/2014/main" id="{FB8365B7-0280-4680-8938-1B71B6F6C76C}"/>
              </a:ext>
            </a:extLst>
          </p:cNvPr>
          <p:cNvSpPr>
            <a:spLocks noChangeArrowheads="1"/>
          </p:cNvSpPr>
          <p:nvPr/>
        </p:nvSpPr>
        <p:spPr bwMode="auto">
          <a:xfrm rot="16200000">
            <a:off x="-739639" y="3099207"/>
            <a:ext cx="483049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Children’s Mean </a:t>
            </a:r>
            <a:r>
              <a:rPr kumimoji="0" lang="en-US" altLang="en-US" b="0" i="0" u="none" strike="noStrike" cap="none" normalizeH="0" baseline="0" dirty="0" err="1">
                <a:ln>
                  <a:noFill/>
                </a:ln>
                <a:solidFill>
                  <a:srgbClr val="000000"/>
                </a:solidFill>
                <a:effectLst/>
                <a:cs typeface="Arial" panose="020B0604020202020204" pitchFamily="34" charset="0"/>
              </a:rPr>
              <a:t>Hhold</a:t>
            </a:r>
            <a:r>
              <a:rPr kumimoji="0" lang="en-US" altLang="en-US" b="0" i="0" u="none" strike="noStrike" cap="none" normalizeH="0" baseline="0" dirty="0">
                <a:ln>
                  <a:noFill/>
                </a:ln>
                <a:solidFill>
                  <a:srgbClr val="000000"/>
                </a:solidFill>
                <a:effectLst/>
                <a:cs typeface="Arial" panose="020B0604020202020204" pitchFamily="34" charset="0"/>
              </a:rPr>
              <a:t>. Inc. Rank (Ages 31-37)</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35" name="Line 415">
            <a:extLst>
              <a:ext uri="{FF2B5EF4-FFF2-40B4-BE49-F238E27FC236}">
                <a16:creationId xmlns:a16="http://schemas.microsoft.com/office/drawing/2014/main" id="{73917016-D12D-4F55-89C6-A927BAC6A8BA}"/>
              </a:ext>
            </a:extLst>
          </p:cNvPr>
          <p:cNvSpPr>
            <a:spLocks noChangeShapeType="1"/>
          </p:cNvSpPr>
          <p:nvPr/>
        </p:nvSpPr>
        <p:spPr bwMode="auto">
          <a:xfrm>
            <a:off x="2278063" y="5646738"/>
            <a:ext cx="8321675"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36" name="Line 416">
            <a:extLst>
              <a:ext uri="{FF2B5EF4-FFF2-40B4-BE49-F238E27FC236}">
                <a16:creationId xmlns:a16="http://schemas.microsoft.com/office/drawing/2014/main" id="{3ACAC001-7BF7-46CE-9B1A-E0F4F4E1320D}"/>
              </a:ext>
            </a:extLst>
          </p:cNvPr>
          <p:cNvSpPr>
            <a:spLocks noChangeShapeType="1"/>
          </p:cNvSpPr>
          <p:nvPr/>
        </p:nvSpPr>
        <p:spPr bwMode="auto">
          <a:xfrm>
            <a:off x="2432050" y="5646738"/>
            <a:ext cx="0" cy="9683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38" name="Line 418">
            <a:extLst>
              <a:ext uri="{FF2B5EF4-FFF2-40B4-BE49-F238E27FC236}">
                <a16:creationId xmlns:a16="http://schemas.microsoft.com/office/drawing/2014/main" id="{4C2C7790-8560-4A95-B3A6-03818BDFA9CE}"/>
              </a:ext>
            </a:extLst>
          </p:cNvPr>
          <p:cNvSpPr>
            <a:spLocks noChangeShapeType="1"/>
          </p:cNvSpPr>
          <p:nvPr/>
        </p:nvSpPr>
        <p:spPr bwMode="auto">
          <a:xfrm>
            <a:off x="4032250" y="5646738"/>
            <a:ext cx="0" cy="9683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40" name="Line 420">
            <a:extLst>
              <a:ext uri="{FF2B5EF4-FFF2-40B4-BE49-F238E27FC236}">
                <a16:creationId xmlns:a16="http://schemas.microsoft.com/office/drawing/2014/main" id="{47C590CA-7567-4BEC-A59B-D231AE57B764}"/>
              </a:ext>
            </a:extLst>
          </p:cNvPr>
          <p:cNvSpPr>
            <a:spLocks noChangeShapeType="1"/>
          </p:cNvSpPr>
          <p:nvPr/>
        </p:nvSpPr>
        <p:spPr bwMode="auto">
          <a:xfrm>
            <a:off x="5638800" y="5646738"/>
            <a:ext cx="0" cy="9683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42" name="Line 422">
            <a:extLst>
              <a:ext uri="{FF2B5EF4-FFF2-40B4-BE49-F238E27FC236}">
                <a16:creationId xmlns:a16="http://schemas.microsoft.com/office/drawing/2014/main" id="{5F829F9A-4021-4180-8225-F163BECD75ED}"/>
              </a:ext>
            </a:extLst>
          </p:cNvPr>
          <p:cNvSpPr>
            <a:spLocks noChangeShapeType="1"/>
          </p:cNvSpPr>
          <p:nvPr/>
        </p:nvSpPr>
        <p:spPr bwMode="auto">
          <a:xfrm>
            <a:off x="7239000" y="5646738"/>
            <a:ext cx="0" cy="9683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44" name="Line 424">
            <a:extLst>
              <a:ext uri="{FF2B5EF4-FFF2-40B4-BE49-F238E27FC236}">
                <a16:creationId xmlns:a16="http://schemas.microsoft.com/office/drawing/2014/main" id="{22E01EC0-A3DB-45C8-840A-699A4A9CC264}"/>
              </a:ext>
            </a:extLst>
          </p:cNvPr>
          <p:cNvSpPr>
            <a:spLocks noChangeShapeType="1"/>
          </p:cNvSpPr>
          <p:nvPr/>
        </p:nvSpPr>
        <p:spPr bwMode="auto">
          <a:xfrm>
            <a:off x="8845550" y="5646738"/>
            <a:ext cx="0" cy="9683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46" name="Line 426">
            <a:extLst>
              <a:ext uri="{FF2B5EF4-FFF2-40B4-BE49-F238E27FC236}">
                <a16:creationId xmlns:a16="http://schemas.microsoft.com/office/drawing/2014/main" id="{F048B7F0-8963-43C2-BADF-59264782084F}"/>
              </a:ext>
            </a:extLst>
          </p:cNvPr>
          <p:cNvSpPr>
            <a:spLocks noChangeShapeType="1"/>
          </p:cNvSpPr>
          <p:nvPr/>
        </p:nvSpPr>
        <p:spPr bwMode="auto">
          <a:xfrm>
            <a:off x="10450513" y="5646738"/>
            <a:ext cx="0" cy="9683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600"/>
          </a:p>
        </p:txBody>
      </p:sp>
      <p:sp>
        <p:nvSpPr>
          <p:cNvPr id="150" name="Rectangle 430">
            <a:extLst>
              <a:ext uri="{FF2B5EF4-FFF2-40B4-BE49-F238E27FC236}">
                <a16:creationId xmlns:a16="http://schemas.microsoft.com/office/drawing/2014/main" id="{756D8A89-1E4E-409B-B155-2A357D9AFCFC}"/>
              </a:ext>
            </a:extLst>
          </p:cNvPr>
          <p:cNvSpPr>
            <a:spLocks noChangeArrowheads="1"/>
          </p:cNvSpPr>
          <p:nvPr/>
        </p:nvSpPr>
        <p:spPr bwMode="auto">
          <a:xfrm>
            <a:off x="6364288" y="101600"/>
            <a:ext cx="1397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800" b="0" i="0" u="none" strike="noStrike" cap="none" normalizeH="0" baseline="0">
                <a:ln>
                  <a:noFill/>
                </a:ln>
                <a:solidFill>
                  <a:srgbClr val="1E2D53"/>
                </a:solidFill>
                <a:effectLst/>
                <a:latin typeface="Calibri" panose="020F0502020204030204" pitchFamily="34" charset="0"/>
              </a:rPr>
              <a:t> </a:t>
            </a:r>
            <a:endParaRPr kumimoji="0" lang="en-US" altLang="en-US" sz="1600" b="0" i="0" u="none" strike="noStrike" cap="none" normalizeH="0" baseline="0">
              <a:ln>
                <a:noFill/>
              </a:ln>
              <a:solidFill>
                <a:schemeClr val="tx1"/>
              </a:solidFill>
              <a:effectLst/>
              <a:latin typeface="Arial" panose="020B0604020202020204" pitchFamily="34" charset="0"/>
            </a:endParaRPr>
          </a:p>
        </p:txBody>
      </p:sp>
      <p:sp>
        <p:nvSpPr>
          <p:cNvPr id="152" name="Rectangle 143">
            <a:extLst>
              <a:ext uri="{FF2B5EF4-FFF2-40B4-BE49-F238E27FC236}">
                <a16:creationId xmlns:a16="http://schemas.microsoft.com/office/drawing/2014/main" id="{EB109F02-7099-4800-8347-E08C71B0A825}"/>
              </a:ext>
            </a:extLst>
          </p:cNvPr>
          <p:cNvSpPr>
            <a:spLocks noChangeArrowheads="1"/>
          </p:cNvSpPr>
          <p:nvPr/>
        </p:nvSpPr>
        <p:spPr bwMode="auto">
          <a:xfrm>
            <a:off x="6392867" y="328077"/>
            <a:ext cx="52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380"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a:ln>
                  <a:noFill/>
                </a:ln>
                <a:solidFill>
                  <a:srgbClr val="1E2D53"/>
                </a:solidFill>
                <a:effectLst/>
                <a:uLnTx/>
                <a:uFillTx/>
                <a:latin typeface="+mn-lt"/>
                <a:ea typeface="+mn-ea"/>
                <a:cs typeface="+mn-cs"/>
              </a:rPr>
              <a:t> </a:t>
            </a:r>
            <a:endParaRPr kumimoji="0" lang="en-US" altLang="en-US" b="0" i="0" u="none" strike="noStrike" kern="1200" cap="none" spc="0" normalizeH="0" baseline="0" noProof="0">
              <a:ln>
                <a:noFill/>
              </a:ln>
              <a:solidFill>
                <a:prstClr val="black"/>
              </a:solidFill>
              <a:effectLst/>
              <a:uLnTx/>
              <a:uFillTx/>
              <a:latin typeface="+mn-lt"/>
              <a:ea typeface="+mn-ea"/>
              <a:cs typeface="+mn-cs"/>
            </a:endParaRPr>
          </a:p>
        </p:txBody>
      </p:sp>
      <p:sp>
        <p:nvSpPr>
          <p:cNvPr id="153" name="TextBox 92">
            <a:extLst>
              <a:ext uri="{FF2B5EF4-FFF2-40B4-BE49-F238E27FC236}">
                <a16:creationId xmlns:a16="http://schemas.microsoft.com/office/drawing/2014/main" id="{19E74B72-63C6-4015-872A-F82C65FEC99B}"/>
              </a:ext>
            </a:extLst>
          </p:cNvPr>
          <p:cNvSpPr txBox="1"/>
          <p:nvPr/>
        </p:nvSpPr>
        <p:spPr>
          <a:xfrm>
            <a:off x="1729033" y="116938"/>
            <a:ext cx="9143867" cy="400105"/>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Mean Child Household Income Rank vs. Parent Household Income Rank</a:t>
            </a:r>
          </a:p>
        </p:txBody>
      </p:sp>
      <p:sp>
        <p:nvSpPr>
          <p:cNvPr id="159" name="Rectangle 268">
            <a:extLst>
              <a:ext uri="{FF2B5EF4-FFF2-40B4-BE49-F238E27FC236}">
                <a16:creationId xmlns:a16="http://schemas.microsoft.com/office/drawing/2014/main" id="{55324EB1-07ED-4616-9C98-D77DF1E0593F}"/>
              </a:ext>
            </a:extLst>
          </p:cNvPr>
          <p:cNvSpPr>
            <a:spLocks noChangeArrowheads="1"/>
          </p:cNvSpPr>
          <p:nvPr/>
        </p:nvSpPr>
        <p:spPr bwMode="auto">
          <a:xfrm>
            <a:off x="2370138" y="5789613"/>
            <a:ext cx="128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cs typeface="Arial" panose="020B0604020202020204" pitchFamily="34" charset="0"/>
              </a:rPr>
              <a:t>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60" name="Rectangle 270">
            <a:extLst>
              <a:ext uri="{FF2B5EF4-FFF2-40B4-BE49-F238E27FC236}">
                <a16:creationId xmlns:a16="http://schemas.microsoft.com/office/drawing/2014/main" id="{1BA9CC50-4EA7-4ED8-8F47-2642F9AAC528}"/>
              </a:ext>
            </a:extLst>
          </p:cNvPr>
          <p:cNvSpPr>
            <a:spLocks noChangeArrowheads="1"/>
          </p:cNvSpPr>
          <p:nvPr/>
        </p:nvSpPr>
        <p:spPr bwMode="auto">
          <a:xfrm>
            <a:off x="3913188" y="5789613"/>
            <a:ext cx="257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20</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61" name="Rectangle 272">
            <a:extLst>
              <a:ext uri="{FF2B5EF4-FFF2-40B4-BE49-F238E27FC236}">
                <a16:creationId xmlns:a16="http://schemas.microsoft.com/office/drawing/2014/main" id="{2CA5F2E3-6C2A-4CA2-87F8-799F1727BCC5}"/>
              </a:ext>
            </a:extLst>
          </p:cNvPr>
          <p:cNvSpPr>
            <a:spLocks noChangeArrowheads="1"/>
          </p:cNvSpPr>
          <p:nvPr/>
        </p:nvSpPr>
        <p:spPr bwMode="auto">
          <a:xfrm>
            <a:off x="5518150" y="5789613"/>
            <a:ext cx="257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cs typeface="Arial" panose="020B0604020202020204" pitchFamily="34" charset="0"/>
              </a:rPr>
              <a:t>40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62" name="Rectangle 274">
            <a:extLst>
              <a:ext uri="{FF2B5EF4-FFF2-40B4-BE49-F238E27FC236}">
                <a16:creationId xmlns:a16="http://schemas.microsoft.com/office/drawing/2014/main" id="{8C3378CD-D31D-4D7D-BBE8-3AD6C67D99DA}"/>
              </a:ext>
            </a:extLst>
          </p:cNvPr>
          <p:cNvSpPr>
            <a:spLocks noChangeArrowheads="1"/>
          </p:cNvSpPr>
          <p:nvPr/>
        </p:nvSpPr>
        <p:spPr bwMode="auto">
          <a:xfrm>
            <a:off x="7118350" y="5789613"/>
            <a:ext cx="257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cs typeface="Arial" panose="020B0604020202020204" pitchFamily="34" charset="0"/>
              </a:rPr>
              <a:t>60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63" name="Rectangle 276">
            <a:extLst>
              <a:ext uri="{FF2B5EF4-FFF2-40B4-BE49-F238E27FC236}">
                <a16:creationId xmlns:a16="http://schemas.microsoft.com/office/drawing/2014/main" id="{BA5B0A43-7447-4976-8042-228C4BDE6D14}"/>
              </a:ext>
            </a:extLst>
          </p:cNvPr>
          <p:cNvSpPr>
            <a:spLocks noChangeArrowheads="1"/>
          </p:cNvSpPr>
          <p:nvPr/>
        </p:nvSpPr>
        <p:spPr bwMode="auto">
          <a:xfrm>
            <a:off x="8724900" y="5789613"/>
            <a:ext cx="257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cs typeface="Arial" panose="020B0604020202020204" pitchFamily="34" charset="0"/>
              </a:rPr>
              <a:t>80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64" name="Rectangle 278">
            <a:extLst>
              <a:ext uri="{FF2B5EF4-FFF2-40B4-BE49-F238E27FC236}">
                <a16:creationId xmlns:a16="http://schemas.microsoft.com/office/drawing/2014/main" id="{13FCF7B7-7BBE-46D6-B1A1-BC8183BA3A2D}"/>
              </a:ext>
            </a:extLst>
          </p:cNvPr>
          <p:cNvSpPr>
            <a:spLocks noChangeArrowheads="1"/>
          </p:cNvSpPr>
          <p:nvPr/>
        </p:nvSpPr>
        <p:spPr bwMode="auto">
          <a:xfrm>
            <a:off x="10267950" y="5789613"/>
            <a:ext cx="384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100</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65" name="Rectangle 279">
            <a:extLst>
              <a:ext uri="{FF2B5EF4-FFF2-40B4-BE49-F238E27FC236}">
                <a16:creationId xmlns:a16="http://schemas.microsoft.com/office/drawing/2014/main" id="{7A9027FB-F438-414A-9E0C-AA76E4DF9CEC}"/>
              </a:ext>
            </a:extLst>
          </p:cNvPr>
          <p:cNvSpPr>
            <a:spLocks noChangeArrowheads="1"/>
          </p:cNvSpPr>
          <p:nvPr/>
        </p:nvSpPr>
        <p:spPr bwMode="auto">
          <a:xfrm>
            <a:off x="6410325" y="6069013"/>
            <a:ext cx="18256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6" name="Rectangle 280">
            <a:extLst>
              <a:ext uri="{FF2B5EF4-FFF2-40B4-BE49-F238E27FC236}">
                <a16:creationId xmlns:a16="http://schemas.microsoft.com/office/drawing/2014/main" id="{A45166AC-8178-4B76-B15C-2A51EBD40CD9}"/>
              </a:ext>
            </a:extLst>
          </p:cNvPr>
          <p:cNvSpPr>
            <a:spLocks noChangeArrowheads="1"/>
          </p:cNvSpPr>
          <p:nvPr/>
        </p:nvSpPr>
        <p:spPr bwMode="auto">
          <a:xfrm>
            <a:off x="4902200" y="6308725"/>
            <a:ext cx="3270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Parent Household Income Rank</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167" name="Rectangle 135">
            <a:extLst>
              <a:ext uri="{FF2B5EF4-FFF2-40B4-BE49-F238E27FC236}">
                <a16:creationId xmlns:a16="http://schemas.microsoft.com/office/drawing/2014/main" id="{1AB4E9DC-35C7-42CC-BCB7-1814A38E35A5}"/>
              </a:ext>
            </a:extLst>
          </p:cNvPr>
          <p:cNvSpPr>
            <a:spLocks noChangeArrowheads="1"/>
          </p:cNvSpPr>
          <p:nvPr/>
        </p:nvSpPr>
        <p:spPr bwMode="auto">
          <a:xfrm>
            <a:off x="3678289" y="6029518"/>
            <a:ext cx="692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prstClr val="white">
                    <a:lumMod val="50000"/>
                  </a:prstClr>
                </a:solidFill>
                <a:effectLst/>
                <a:uLnTx/>
                <a:uFillTx/>
                <a:cs typeface="Arial" panose="020B0604020202020204" pitchFamily="34" charset="0"/>
              </a:rPr>
              <a:t>($22K)</a:t>
            </a:r>
          </a:p>
        </p:txBody>
      </p:sp>
      <p:sp>
        <p:nvSpPr>
          <p:cNvPr id="168" name="Rectangle 138">
            <a:extLst>
              <a:ext uri="{FF2B5EF4-FFF2-40B4-BE49-F238E27FC236}">
                <a16:creationId xmlns:a16="http://schemas.microsoft.com/office/drawing/2014/main" id="{E35156A9-C9D6-407E-871E-3178B1602415}"/>
              </a:ext>
            </a:extLst>
          </p:cNvPr>
          <p:cNvSpPr>
            <a:spLocks noChangeArrowheads="1"/>
          </p:cNvSpPr>
          <p:nvPr/>
        </p:nvSpPr>
        <p:spPr bwMode="auto">
          <a:xfrm>
            <a:off x="5278489" y="6029518"/>
            <a:ext cx="692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prstClr val="white">
                    <a:lumMod val="50000"/>
                  </a:prstClr>
                </a:solidFill>
                <a:effectLst/>
                <a:uLnTx/>
                <a:uFillTx/>
                <a:cs typeface="Arial" panose="020B0604020202020204" pitchFamily="34" charset="0"/>
              </a:rPr>
              <a:t>($43K)</a:t>
            </a:r>
          </a:p>
        </p:txBody>
      </p:sp>
      <p:sp>
        <p:nvSpPr>
          <p:cNvPr id="169" name="Rectangle 141">
            <a:extLst>
              <a:ext uri="{FF2B5EF4-FFF2-40B4-BE49-F238E27FC236}">
                <a16:creationId xmlns:a16="http://schemas.microsoft.com/office/drawing/2014/main" id="{AC7BC4A1-13B6-4FB4-AD66-8D8BF3BC001A}"/>
              </a:ext>
            </a:extLst>
          </p:cNvPr>
          <p:cNvSpPr>
            <a:spLocks noChangeArrowheads="1"/>
          </p:cNvSpPr>
          <p:nvPr/>
        </p:nvSpPr>
        <p:spPr bwMode="auto">
          <a:xfrm>
            <a:off x="6885039" y="6029518"/>
            <a:ext cx="692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prstClr val="white">
                    <a:lumMod val="50000"/>
                  </a:prstClr>
                </a:solidFill>
                <a:effectLst/>
                <a:uLnTx/>
                <a:uFillTx/>
                <a:cs typeface="Arial" panose="020B0604020202020204" pitchFamily="34" charset="0"/>
              </a:rPr>
              <a:t>($69K)</a:t>
            </a:r>
          </a:p>
        </p:txBody>
      </p:sp>
      <p:sp>
        <p:nvSpPr>
          <p:cNvPr id="170" name="Rectangle 144">
            <a:extLst>
              <a:ext uri="{FF2B5EF4-FFF2-40B4-BE49-F238E27FC236}">
                <a16:creationId xmlns:a16="http://schemas.microsoft.com/office/drawing/2014/main" id="{C705C85F-5377-4240-ADB3-C6DB51FDF71D}"/>
              </a:ext>
            </a:extLst>
          </p:cNvPr>
          <p:cNvSpPr>
            <a:spLocks noChangeArrowheads="1"/>
          </p:cNvSpPr>
          <p:nvPr/>
        </p:nvSpPr>
        <p:spPr bwMode="auto">
          <a:xfrm>
            <a:off x="8421739" y="6029518"/>
            <a:ext cx="8207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prstClr val="white">
                    <a:lumMod val="50000"/>
                  </a:prstClr>
                </a:solidFill>
                <a:effectLst/>
                <a:uLnTx/>
                <a:uFillTx/>
                <a:cs typeface="Arial" panose="020B0604020202020204" pitchFamily="34" charset="0"/>
              </a:rPr>
              <a:t>($105K)</a:t>
            </a:r>
          </a:p>
        </p:txBody>
      </p:sp>
      <p:sp>
        <p:nvSpPr>
          <p:cNvPr id="171" name="Rectangle 147">
            <a:extLst>
              <a:ext uri="{FF2B5EF4-FFF2-40B4-BE49-F238E27FC236}">
                <a16:creationId xmlns:a16="http://schemas.microsoft.com/office/drawing/2014/main" id="{EAA256CD-1DFC-4CBC-A1B5-0BE77AE04836}"/>
              </a:ext>
            </a:extLst>
          </p:cNvPr>
          <p:cNvSpPr>
            <a:spLocks noChangeArrowheads="1"/>
          </p:cNvSpPr>
          <p:nvPr/>
        </p:nvSpPr>
        <p:spPr bwMode="auto">
          <a:xfrm>
            <a:off x="10039401" y="6029518"/>
            <a:ext cx="7950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prstClr val="white">
                    <a:lumMod val="50000"/>
                  </a:prstClr>
                </a:solidFill>
                <a:effectLst/>
                <a:uLnTx/>
                <a:uFillTx/>
                <a:cs typeface="Arial" panose="020B0604020202020204" pitchFamily="34" charset="0"/>
              </a:rPr>
              <a:t>($1.5M)</a:t>
            </a:r>
          </a:p>
        </p:txBody>
      </p:sp>
    </p:spTree>
    <p:extLst>
      <p:ext uri="{BB962C8B-B14F-4D97-AF65-F5344CB8AC3E}">
        <p14:creationId xmlns:p14="http://schemas.microsoft.com/office/powerpoint/2010/main" val="85540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AutoShape 143">
            <a:extLst>
              <a:ext uri="{FF2B5EF4-FFF2-40B4-BE49-F238E27FC236}">
                <a16:creationId xmlns:a16="http://schemas.microsoft.com/office/drawing/2014/main" id="{3C20C237-6DF1-429C-AD28-156C90A4AC1F}"/>
              </a:ext>
            </a:extLst>
          </p:cNvPr>
          <p:cNvSpPr>
            <a:spLocks noChangeAspect="1" noChangeArrowheads="1" noTextEdit="1"/>
          </p:cNvSpPr>
          <p:nvPr/>
        </p:nvSpPr>
        <p:spPr bwMode="auto">
          <a:xfrm>
            <a:off x="1381125" y="0"/>
            <a:ext cx="9429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Rectangle 147">
            <a:extLst>
              <a:ext uri="{FF2B5EF4-FFF2-40B4-BE49-F238E27FC236}">
                <a16:creationId xmlns:a16="http://schemas.microsoft.com/office/drawing/2014/main" id="{ABD97191-1096-43C7-A842-435A29F91CCF}"/>
              </a:ext>
            </a:extLst>
          </p:cNvPr>
          <p:cNvSpPr>
            <a:spLocks noChangeArrowheads="1"/>
          </p:cNvSpPr>
          <p:nvPr/>
        </p:nvSpPr>
        <p:spPr bwMode="auto">
          <a:xfrm>
            <a:off x="2278063" y="954088"/>
            <a:ext cx="8321675" cy="4692650"/>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5" name="Line 148">
            <a:extLst>
              <a:ext uri="{FF2B5EF4-FFF2-40B4-BE49-F238E27FC236}">
                <a16:creationId xmlns:a16="http://schemas.microsoft.com/office/drawing/2014/main" id="{4BB7C3FE-A4AC-4C48-93A0-1E8049D62141}"/>
              </a:ext>
            </a:extLst>
          </p:cNvPr>
          <p:cNvSpPr>
            <a:spLocks noChangeShapeType="1"/>
          </p:cNvSpPr>
          <p:nvPr/>
        </p:nvSpPr>
        <p:spPr bwMode="auto">
          <a:xfrm>
            <a:off x="2278063" y="5497513"/>
            <a:ext cx="832167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6" name="Line 149">
            <a:extLst>
              <a:ext uri="{FF2B5EF4-FFF2-40B4-BE49-F238E27FC236}">
                <a16:creationId xmlns:a16="http://schemas.microsoft.com/office/drawing/2014/main" id="{B5B09811-BB3C-4A42-852A-F90CE98CD670}"/>
              </a:ext>
            </a:extLst>
          </p:cNvPr>
          <p:cNvSpPr>
            <a:spLocks noChangeShapeType="1"/>
          </p:cNvSpPr>
          <p:nvPr/>
        </p:nvSpPr>
        <p:spPr bwMode="auto">
          <a:xfrm>
            <a:off x="2278063" y="4400550"/>
            <a:ext cx="832167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Line 150">
            <a:extLst>
              <a:ext uri="{FF2B5EF4-FFF2-40B4-BE49-F238E27FC236}">
                <a16:creationId xmlns:a16="http://schemas.microsoft.com/office/drawing/2014/main" id="{76B03E1C-CD36-44F5-B377-A42E69271DA4}"/>
              </a:ext>
            </a:extLst>
          </p:cNvPr>
          <p:cNvSpPr>
            <a:spLocks noChangeShapeType="1"/>
          </p:cNvSpPr>
          <p:nvPr/>
        </p:nvSpPr>
        <p:spPr bwMode="auto">
          <a:xfrm>
            <a:off x="2278063" y="3303588"/>
            <a:ext cx="832167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Line 151">
            <a:extLst>
              <a:ext uri="{FF2B5EF4-FFF2-40B4-BE49-F238E27FC236}">
                <a16:creationId xmlns:a16="http://schemas.microsoft.com/office/drawing/2014/main" id="{D1264A28-7FE4-4CCA-BED7-24AF1994C052}"/>
              </a:ext>
            </a:extLst>
          </p:cNvPr>
          <p:cNvSpPr>
            <a:spLocks noChangeShapeType="1"/>
          </p:cNvSpPr>
          <p:nvPr/>
        </p:nvSpPr>
        <p:spPr bwMode="auto">
          <a:xfrm>
            <a:off x="2278063" y="2200275"/>
            <a:ext cx="832167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Line 152">
            <a:extLst>
              <a:ext uri="{FF2B5EF4-FFF2-40B4-BE49-F238E27FC236}">
                <a16:creationId xmlns:a16="http://schemas.microsoft.com/office/drawing/2014/main" id="{0F32EE09-6702-4BF8-9156-986776166FAB}"/>
              </a:ext>
            </a:extLst>
          </p:cNvPr>
          <p:cNvSpPr>
            <a:spLocks noChangeShapeType="1"/>
          </p:cNvSpPr>
          <p:nvPr/>
        </p:nvSpPr>
        <p:spPr bwMode="auto">
          <a:xfrm>
            <a:off x="2278063" y="1103313"/>
            <a:ext cx="832167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0" name="Oval 153">
            <a:extLst>
              <a:ext uri="{FF2B5EF4-FFF2-40B4-BE49-F238E27FC236}">
                <a16:creationId xmlns:a16="http://schemas.microsoft.com/office/drawing/2014/main" id="{BADD56E6-DA9C-4C29-85C4-129DF0606E04}"/>
              </a:ext>
            </a:extLst>
          </p:cNvPr>
          <p:cNvSpPr>
            <a:spLocks noChangeArrowheads="1"/>
          </p:cNvSpPr>
          <p:nvPr/>
        </p:nvSpPr>
        <p:spPr bwMode="auto">
          <a:xfrm>
            <a:off x="2473325" y="1074738"/>
            <a:ext cx="7302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 name="Oval 154">
            <a:extLst>
              <a:ext uri="{FF2B5EF4-FFF2-40B4-BE49-F238E27FC236}">
                <a16:creationId xmlns:a16="http://schemas.microsoft.com/office/drawing/2014/main" id="{23CDB221-7DE7-4015-9FA5-A5ED77EAA9F3}"/>
              </a:ext>
            </a:extLst>
          </p:cNvPr>
          <p:cNvSpPr>
            <a:spLocks noChangeArrowheads="1"/>
          </p:cNvSpPr>
          <p:nvPr/>
        </p:nvSpPr>
        <p:spPr bwMode="auto">
          <a:xfrm>
            <a:off x="2552700" y="1228725"/>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 name="Oval 155">
            <a:extLst>
              <a:ext uri="{FF2B5EF4-FFF2-40B4-BE49-F238E27FC236}">
                <a16:creationId xmlns:a16="http://schemas.microsoft.com/office/drawing/2014/main" id="{E4B60E6B-F7F4-4E5C-879A-49056F5B45FB}"/>
              </a:ext>
            </a:extLst>
          </p:cNvPr>
          <p:cNvSpPr>
            <a:spLocks noChangeArrowheads="1"/>
          </p:cNvSpPr>
          <p:nvPr/>
        </p:nvSpPr>
        <p:spPr bwMode="auto">
          <a:xfrm>
            <a:off x="2632075" y="1377950"/>
            <a:ext cx="7461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 name="Oval 156">
            <a:extLst>
              <a:ext uri="{FF2B5EF4-FFF2-40B4-BE49-F238E27FC236}">
                <a16:creationId xmlns:a16="http://schemas.microsoft.com/office/drawing/2014/main" id="{0BB58552-26DF-4CFE-8C00-813E2BA92697}"/>
              </a:ext>
            </a:extLst>
          </p:cNvPr>
          <p:cNvSpPr>
            <a:spLocks noChangeArrowheads="1"/>
          </p:cNvSpPr>
          <p:nvPr/>
        </p:nvSpPr>
        <p:spPr bwMode="auto">
          <a:xfrm>
            <a:off x="2713038" y="1508125"/>
            <a:ext cx="7461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Oval 157">
            <a:extLst>
              <a:ext uri="{FF2B5EF4-FFF2-40B4-BE49-F238E27FC236}">
                <a16:creationId xmlns:a16="http://schemas.microsoft.com/office/drawing/2014/main" id="{FA1F46C9-F5AB-49FC-9E6C-D850B99471A2}"/>
              </a:ext>
            </a:extLst>
          </p:cNvPr>
          <p:cNvSpPr>
            <a:spLocks noChangeArrowheads="1"/>
          </p:cNvSpPr>
          <p:nvPr/>
        </p:nvSpPr>
        <p:spPr bwMode="auto">
          <a:xfrm>
            <a:off x="2792413" y="1635125"/>
            <a:ext cx="7461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Oval 158">
            <a:extLst>
              <a:ext uri="{FF2B5EF4-FFF2-40B4-BE49-F238E27FC236}">
                <a16:creationId xmlns:a16="http://schemas.microsoft.com/office/drawing/2014/main" id="{86F87C55-92FB-45D2-8FE5-0B2F330EACBA}"/>
              </a:ext>
            </a:extLst>
          </p:cNvPr>
          <p:cNvSpPr>
            <a:spLocks noChangeArrowheads="1"/>
          </p:cNvSpPr>
          <p:nvPr/>
        </p:nvSpPr>
        <p:spPr bwMode="auto">
          <a:xfrm>
            <a:off x="2873375" y="1749425"/>
            <a:ext cx="73025"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Oval 159">
            <a:extLst>
              <a:ext uri="{FF2B5EF4-FFF2-40B4-BE49-F238E27FC236}">
                <a16:creationId xmlns:a16="http://schemas.microsoft.com/office/drawing/2014/main" id="{F4965FF2-4248-43DA-8B9D-7F69E092D4FC}"/>
              </a:ext>
            </a:extLst>
          </p:cNvPr>
          <p:cNvSpPr>
            <a:spLocks noChangeArrowheads="1"/>
          </p:cNvSpPr>
          <p:nvPr/>
        </p:nvSpPr>
        <p:spPr bwMode="auto">
          <a:xfrm>
            <a:off x="2952750" y="1857375"/>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Oval 160">
            <a:extLst>
              <a:ext uri="{FF2B5EF4-FFF2-40B4-BE49-F238E27FC236}">
                <a16:creationId xmlns:a16="http://schemas.microsoft.com/office/drawing/2014/main" id="{AFAA4C29-9760-4507-A43C-1344B2161401}"/>
              </a:ext>
            </a:extLst>
          </p:cNvPr>
          <p:cNvSpPr>
            <a:spLocks noChangeArrowheads="1"/>
          </p:cNvSpPr>
          <p:nvPr/>
        </p:nvSpPr>
        <p:spPr bwMode="auto">
          <a:xfrm>
            <a:off x="3032125" y="1960563"/>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Oval 161">
            <a:extLst>
              <a:ext uri="{FF2B5EF4-FFF2-40B4-BE49-F238E27FC236}">
                <a16:creationId xmlns:a16="http://schemas.microsoft.com/office/drawing/2014/main" id="{075976AB-651C-42D3-BEB1-7B01D605009B}"/>
              </a:ext>
            </a:extLst>
          </p:cNvPr>
          <p:cNvSpPr>
            <a:spLocks noChangeArrowheads="1"/>
          </p:cNvSpPr>
          <p:nvPr/>
        </p:nvSpPr>
        <p:spPr bwMode="auto">
          <a:xfrm>
            <a:off x="3113088" y="2051050"/>
            <a:ext cx="79375"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9" name="Oval 162">
            <a:extLst>
              <a:ext uri="{FF2B5EF4-FFF2-40B4-BE49-F238E27FC236}">
                <a16:creationId xmlns:a16="http://schemas.microsoft.com/office/drawing/2014/main" id="{617B836D-8624-45EC-98DD-9CEFE95E20F3}"/>
              </a:ext>
            </a:extLst>
          </p:cNvPr>
          <p:cNvSpPr>
            <a:spLocks noChangeArrowheads="1"/>
          </p:cNvSpPr>
          <p:nvPr/>
        </p:nvSpPr>
        <p:spPr bwMode="auto">
          <a:xfrm>
            <a:off x="3192463" y="2149475"/>
            <a:ext cx="8096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Oval 163">
            <a:extLst>
              <a:ext uri="{FF2B5EF4-FFF2-40B4-BE49-F238E27FC236}">
                <a16:creationId xmlns:a16="http://schemas.microsoft.com/office/drawing/2014/main" id="{47A5AEE5-CA8F-45D2-8DE6-01CA0F8A7C9B}"/>
              </a:ext>
            </a:extLst>
          </p:cNvPr>
          <p:cNvSpPr>
            <a:spLocks noChangeArrowheads="1"/>
          </p:cNvSpPr>
          <p:nvPr/>
        </p:nvSpPr>
        <p:spPr bwMode="auto">
          <a:xfrm>
            <a:off x="3273425" y="2235200"/>
            <a:ext cx="79375"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Oval 164">
            <a:extLst>
              <a:ext uri="{FF2B5EF4-FFF2-40B4-BE49-F238E27FC236}">
                <a16:creationId xmlns:a16="http://schemas.microsoft.com/office/drawing/2014/main" id="{BDD760DE-8CB9-4F25-B7EC-DE1F5C7FAB16}"/>
              </a:ext>
            </a:extLst>
          </p:cNvPr>
          <p:cNvSpPr>
            <a:spLocks noChangeArrowheads="1"/>
          </p:cNvSpPr>
          <p:nvPr/>
        </p:nvSpPr>
        <p:spPr bwMode="auto">
          <a:xfrm>
            <a:off x="3352800" y="2314575"/>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2" name="Oval 165">
            <a:extLst>
              <a:ext uri="{FF2B5EF4-FFF2-40B4-BE49-F238E27FC236}">
                <a16:creationId xmlns:a16="http://schemas.microsoft.com/office/drawing/2014/main" id="{5987442F-2532-43A8-B044-4C6A52A932C2}"/>
              </a:ext>
            </a:extLst>
          </p:cNvPr>
          <p:cNvSpPr>
            <a:spLocks noChangeArrowheads="1"/>
          </p:cNvSpPr>
          <p:nvPr/>
        </p:nvSpPr>
        <p:spPr bwMode="auto">
          <a:xfrm>
            <a:off x="3432175" y="2393950"/>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3" name="Oval 166">
            <a:extLst>
              <a:ext uri="{FF2B5EF4-FFF2-40B4-BE49-F238E27FC236}">
                <a16:creationId xmlns:a16="http://schemas.microsoft.com/office/drawing/2014/main" id="{B0AE3BE0-8407-4E50-B820-1D8B2DF752CE}"/>
              </a:ext>
            </a:extLst>
          </p:cNvPr>
          <p:cNvSpPr>
            <a:spLocks noChangeArrowheads="1"/>
          </p:cNvSpPr>
          <p:nvPr/>
        </p:nvSpPr>
        <p:spPr bwMode="auto">
          <a:xfrm>
            <a:off x="3513138" y="2463800"/>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4" name="Oval 167">
            <a:extLst>
              <a:ext uri="{FF2B5EF4-FFF2-40B4-BE49-F238E27FC236}">
                <a16:creationId xmlns:a16="http://schemas.microsoft.com/office/drawing/2014/main" id="{22B863C9-DB39-49D0-B8DC-5FE77802F903}"/>
              </a:ext>
            </a:extLst>
          </p:cNvPr>
          <p:cNvSpPr>
            <a:spLocks noChangeArrowheads="1"/>
          </p:cNvSpPr>
          <p:nvPr/>
        </p:nvSpPr>
        <p:spPr bwMode="auto">
          <a:xfrm>
            <a:off x="3592513" y="2532063"/>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Oval 168">
            <a:extLst>
              <a:ext uri="{FF2B5EF4-FFF2-40B4-BE49-F238E27FC236}">
                <a16:creationId xmlns:a16="http://schemas.microsoft.com/office/drawing/2014/main" id="{4946520A-1E83-4297-920C-D7BE81439065}"/>
              </a:ext>
            </a:extLst>
          </p:cNvPr>
          <p:cNvSpPr>
            <a:spLocks noChangeArrowheads="1"/>
          </p:cNvSpPr>
          <p:nvPr/>
        </p:nvSpPr>
        <p:spPr bwMode="auto">
          <a:xfrm>
            <a:off x="3673475" y="2593975"/>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6" name="Oval 169">
            <a:extLst>
              <a:ext uri="{FF2B5EF4-FFF2-40B4-BE49-F238E27FC236}">
                <a16:creationId xmlns:a16="http://schemas.microsoft.com/office/drawing/2014/main" id="{77485C8B-36A5-4F93-9120-FA640A3F83AE}"/>
              </a:ext>
            </a:extLst>
          </p:cNvPr>
          <p:cNvSpPr>
            <a:spLocks noChangeArrowheads="1"/>
          </p:cNvSpPr>
          <p:nvPr/>
        </p:nvSpPr>
        <p:spPr bwMode="auto">
          <a:xfrm>
            <a:off x="3752850" y="2651125"/>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Oval 170">
            <a:extLst>
              <a:ext uri="{FF2B5EF4-FFF2-40B4-BE49-F238E27FC236}">
                <a16:creationId xmlns:a16="http://schemas.microsoft.com/office/drawing/2014/main" id="{217D0443-BB33-47EA-A0DF-71FA4AF4AA9E}"/>
              </a:ext>
            </a:extLst>
          </p:cNvPr>
          <p:cNvSpPr>
            <a:spLocks noChangeArrowheads="1"/>
          </p:cNvSpPr>
          <p:nvPr/>
        </p:nvSpPr>
        <p:spPr bwMode="auto">
          <a:xfrm>
            <a:off x="3832225" y="2703513"/>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Oval 171">
            <a:extLst>
              <a:ext uri="{FF2B5EF4-FFF2-40B4-BE49-F238E27FC236}">
                <a16:creationId xmlns:a16="http://schemas.microsoft.com/office/drawing/2014/main" id="{DC873CF6-BCA2-4A06-87DC-C1CE785775B7}"/>
              </a:ext>
            </a:extLst>
          </p:cNvPr>
          <p:cNvSpPr>
            <a:spLocks noChangeArrowheads="1"/>
          </p:cNvSpPr>
          <p:nvPr/>
        </p:nvSpPr>
        <p:spPr bwMode="auto">
          <a:xfrm>
            <a:off x="3913188" y="2754313"/>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9" name="Oval 172">
            <a:extLst>
              <a:ext uri="{FF2B5EF4-FFF2-40B4-BE49-F238E27FC236}">
                <a16:creationId xmlns:a16="http://schemas.microsoft.com/office/drawing/2014/main" id="{C4721F30-673F-424F-B014-0A4D82D98D3B}"/>
              </a:ext>
            </a:extLst>
          </p:cNvPr>
          <p:cNvSpPr>
            <a:spLocks noChangeArrowheads="1"/>
          </p:cNvSpPr>
          <p:nvPr/>
        </p:nvSpPr>
        <p:spPr bwMode="auto">
          <a:xfrm>
            <a:off x="3992563" y="2806700"/>
            <a:ext cx="8096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Oval 173">
            <a:extLst>
              <a:ext uri="{FF2B5EF4-FFF2-40B4-BE49-F238E27FC236}">
                <a16:creationId xmlns:a16="http://schemas.microsoft.com/office/drawing/2014/main" id="{0E450491-666D-4165-8079-213F26728AEA}"/>
              </a:ext>
            </a:extLst>
          </p:cNvPr>
          <p:cNvSpPr>
            <a:spLocks noChangeArrowheads="1"/>
          </p:cNvSpPr>
          <p:nvPr/>
        </p:nvSpPr>
        <p:spPr bwMode="auto">
          <a:xfrm>
            <a:off x="4073525" y="2851150"/>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1" name="Oval 174">
            <a:extLst>
              <a:ext uri="{FF2B5EF4-FFF2-40B4-BE49-F238E27FC236}">
                <a16:creationId xmlns:a16="http://schemas.microsoft.com/office/drawing/2014/main" id="{12B4A9E4-C066-494D-B1E1-5EBEE48C0B70}"/>
              </a:ext>
            </a:extLst>
          </p:cNvPr>
          <p:cNvSpPr>
            <a:spLocks noChangeArrowheads="1"/>
          </p:cNvSpPr>
          <p:nvPr/>
        </p:nvSpPr>
        <p:spPr bwMode="auto">
          <a:xfrm>
            <a:off x="4152900" y="2897188"/>
            <a:ext cx="79375"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2" name="Oval 175">
            <a:extLst>
              <a:ext uri="{FF2B5EF4-FFF2-40B4-BE49-F238E27FC236}">
                <a16:creationId xmlns:a16="http://schemas.microsoft.com/office/drawing/2014/main" id="{E93DCDC4-62D2-4D54-8E1E-31FA3E12D171}"/>
              </a:ext>
            </a:extLst>
          </p:cNvPr>
          <p:cNvSpPr>
            <a:spLocks noChangeArrowheads="1"/>
          </p:cNvSpPr>
          <p:nvPr/>
        </p:nvSpPr>
        <p:spPr bwMode="auto">
          <a:xfrm>
            <a:off x="4238625" y="2943225"/>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Oval 176">
            <a:extLst>
              <a:ext uri="{FF2B5EF4-FFF2-40B4-BE49-F238E27FC236}">
                <a16:creationId xmlns:a16="http://schemas.microsoft.com/office/drawing/2014/main" id="{4327650E-C639-478C-9308-42295BD0C8A1}"/>
              </a:ext>
            </a:extLst>
          </p:cNvPr>
          <p:cNvSpPr>
            <a:spLocks noChangeArrowheads="1"/>
          </p:cNvSpPr>
          <p:nvPr/>
        </p:nvSpPr>
        <p:spPr bwMode="auto">
          <a:xfrm>
            <a:off x="4318000" y="2989263"/>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 name="Oval 177">
            <a:extLst>
              <a:ext uri="{FF2B5EF4-FFF2-40B4-BE49-F238E27FC236}">
                <a16:creationId xmlns:a16="http://schemas.microsoft.com/office/drawing/2014/main" id="{C00D72D8-DB5F-4806-BD9A-0B4548C4132C}"/>
              </a:ext>
            </a:extLst>
          </p:cNvPr>
          <p:cNvSpPr>
            <a:spLocks noChangeArrowheads="1"/>
          </p:cNvSpPr>
          <p:nvPr/>
        </p:nvSpPr>
        <p:spPr bwMode="auto">
          <a:xfrm>
            <a:off x="4398963" y="3035300"/>
            <a:ext cx="7461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Oval 178">
            <a:extLst>
              <a:ext uri="{FF2B5EF4-FFF2-40B4-BE49-F238E27FC236}">
                <a16:creationId xmlns:a16="http://schemas.microsoft.com/office/drawing/2014/main" id="{8E74629B-E0F9-4D1D-9611-3F80F53414C0}"/>
              </a:ext>
            </a:extLst>
          </p:cNvPr>
          <p:cNvSpPr>
            <a:spLocks noChangeArrowheads="1"/>
          </p:cNvSpPr>
          <p:nvPr/>
        </p:nvSpPr>
        <p:spPr bwMode="auto">
          <a:xfrm>
            <a:off x="4478338" y="3079750"/>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Oval 179">
            <a:extLst>
              <a:ext uri="{FF2B5EF4-FFF2-40B4-BE49-F238E27FC236}">
                <a16:creationId xmlns:a16="http://schemas.microsoft.com/office/drawing/2014/main" id="{489C35AF-AF4F-4801-8C0D-EC2750C59E03}"/>
              </a:ext>
            </a:extLst>
          </p:cNvPr>
          <p:cNvSpPr>
            <a:spLocks noChangeArrowheads="1"/>
          </p:cNvSpPr>
          <p:nvPr/>
        </p:nvSpPr>
        <p:spPr bwMode="auto">
          <a:xfrm>
            <a:off x="4559300" y="3121025"/>
            <a:ext cx="73025"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Oval 180">
            <a:extLst>
              <a:ext uri="{FF2B5EF4-FFF2-40B4-BE49-F238E27FC236}">
                <a16:creationId xmlns:a16="http://schemas.microsoft.com/office/drawing/2014/main" id="{891B012D-0FBF-4550-A860-F21DC46FF63F}"/>
              </a:ext>
            </a:extLst>
          </p:cNvPr>
          <p:cNvSpPr>
            <a:spLocks noChangeArrowheads="1"/>
          </p:cNvSpPr>
          <p:nvPr/>
        </p:nvSpPr>
        <p:spPr bwMode="auto">
          <a:xfrm>
            <a:off x="4638675" y="3160713"/>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8" name="Oval 181">
            <a:extLst>
              <a:ext uri="{FF2B5EF4-FFF2-40B4-BE49-F238E27FC236}">
                <a16:creationId xmlns:a16="http://schemas.microsoft.com/office/drawing/2014/main" id="{8A9D7622-8D78-4BB6-94B9-6F5718301DEC}"/>
              </a:ext>
            </a:extLst>
          </p:cNvPr>
          <p:cNvSpPr>
            <a:spLocks noChangeArrowheads="1"/>
          </p:cNvSpPr>
          <p:nvPr/>
        </p:nvSpPr>
        <p:spPr bwMode="auto">
          <a:xfrm>
            <a:off x="4718050" y="3200400"/>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9" name="Oval 182">
            <a:extLst>
              <a:ext uri="{FF2B5EF4-FFF2-40B4-BE49-F238E27FC236}">
                <a16:creationId xmlns:a16="http://schemas.microsoft.com/office/drawing/2014/main" id="{CA009D52-F083-4CDD-B3B7-82495FD63D87}"/>
              </a:ext>
            </a:extLst>
          </p:cNvPr>
          <p:cNvSpPr>
            <a:spLocks noChangeArrowheads="1"/>
          </p:cNvSpPr>
          <p:nvPr/>
        </p:nvSpPr>
        <p:spPr bwMode="auto">
          <a:xfrm>
            <a:off x="4799013" y="3240088"/>
            <a:ext cx="7461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0" name="Oval 183">
            <a:extLst>
              <a:ext uri="{FF2B5EF4-FFF2-40B4-BE49-F238E27FC236}">
                <a16:creationId xmlns:a16="http://schemas.microsoft.com/office/drawing/2014/main" id="{DB464D78-ABA4-4F38-8453-87936C4F0EAD}"/>
              </a:ext>
            </a:extLst>
          </p:cNvPr>
          <p:cNvSpPr>
            <a:spLocks noChangeArrowheads="1"/>
          </p:cNvSpPr>
          <p:nvPr/>
        </p:nvSpPr>
        <p:spPr bwMode="auto">
          <a:xfrm>
            <a:off x="4878388" y="3279775"/>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1" name="Oval 184">
            <a:extLst>
              <a:ext uri="{FF2B5EF4-FFF2-40B4-BE49-F238E27FC236}">
                <a16:creationId xmlns:a16="http://schemas.microsoft.com/office/drawing/2014/main" id="{5052CECD-0E92-4792-BC39-81D93D8FE6C5}"/>
              </a:ext>
            </a:extLst>
          </p:cNvPr>
          <p:cNvSpPr>
            <a:spLocks noChangeArrowheads="1"/>
          </p:cNvSpPr>
          <p:nvPr/>
        </p:nvSpPr>
        <p:spPr bwMode="auto">
          <a:xfrm>
            <a:off x="4959350" y="3321050"/>
            <a:ext cx="73025"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2" name="Oval 185">
            <a:extLst>
              <a:ext uri="{FF2B5EF4-FFF2-40B4-BE49-F238E27FC236}">
                <a16:creationId xmlns:a16="http://schemas.microsoft.com/office/drawing/2014/main" id="{38A4F570-E676-4C54-875B-DD3E5C881ADA}"/>
              </a:ext>
            </a:extLst>
          </p:cNvPr>
          <p:cNvSpPr>
            <a:spLocks noChangeArrowheads="1"/>
          </p:cNvSpPr>
          <p:nvPr/>
        </p:nvSpPr>
        <p:spPr bwMode="auto">
          <a:xfrm>
            <a:off x="5038725" y="3360738"/>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3" name="Oval 186">
            <a:extLst>
              <a:ext uri="{FF2B5EF4-FFF2-40B4-BE49-F238E27FC236}">
                <a16:creationId xmlns:a16="http://schemas.microsoft.com/office/drawing/2014/main" id="{CE692AD3-9329-40FA-9CB9-FC8ABF5E68DF}"/>
              </a:ext>
            </a:extLst>
          </p:cNvPr>
          <p:cNvSpPr>
            <a:spLocks noChangeArrowheads="1"/>
          </p:cNvSpPr>
          <p:nvPr/>
        </p:nvSpPr>
        <p:spPr bwMode="auto">
          <a:xfrm>
            <a:off x="5118100" y="3400425"/>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4" name="Oval 187">
            <a:extLst>
              <a:ext uri="{FF2B5EF4-FFF2-40B4-BE49-F238E27FC236}">
                <a16:creationId xmlns:a16="http://schemas.microsoft.com/office/drawing/2014/main" id="{FA941609-ED67-4D65-84C6-97137A265A02}"/>
              </a:ext>
            </a:extLst>
          </p:cNvPr>
          <p:cNvSpPr>
            <a:spLocks noChangeArrowheads="1"/>
          </p:cNvSpPr>
          <p:nvPr/>
        </p:nvSpPr>
        <p:spPr bwMode="auto">
          <a:xfrm>
            <a:off x="5199063" y="3446463"/>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 name="Oval 188">
            <a:extLst>
              <a:ext uri="{FF2B5EF4-FFF2-40B4-BE49-F238E27FC236}">
                <a16:creationId xmlns:a16="http://schemas.microsoft.com/office/drawing/2014/main" id="{9597D909-A0B8-4054-9783-F10BB7BB35A9}"/>
              </a:ext>
            </a:extLst>
          </p:cNvPr>
          <p:cNvSpPr>
            <a:spLocks noChangeArrowheads="1"/>
          </p:cNvSpPr>
          <p:nvPr/>
        </p:nvSpPr>
        <p:spPr bwMode="auto">
          <a:xfrm>
            <a:off x="5278438" y="3486150"/>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 name="Oval 189">
            <a:extLst>
              <a:ext uri="{FF2B5EF4-FFF2-40B4-BE49-F238E27FC236}">
                <a16:creationId xmlns:a16="http://schemas.microsoft.com/office/drawing/2014/main" id="{6D898127-38C3-48A3-B29F-D17FBFB98C20}"/>
              </a:ext>
            </a:extLst>
          </p:cNvPr>
          <p:cNvSpPr>
            <a:spLocks noChangeArrowheads="1"/>
          </p:cNvSpPr>
          <p:nvPr/>
        </p:nvSpPr>
        <p:spPr bwMode="auto">
          <a:xfrm>
            <a:off x="5359400" y="3521075"/>
            <a:ext cx="7302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Oval 190">
            <a:extLst>
              <a:ext uri="{FF2B5EF4-FFF2-40B4-BE49-F238E27FC236}">
                <a16:creationId xmlns:a16="http://schemas.microsoft.com/office/drawing/2014/main" id="{FFED88ED-5DDD-45F1-B520-80469B2B149A}"/>
              </a:ext>
            </a:extLst>
          </p:cNvPr>
          <p:cNvSpPr>
            <a:spLocks noChangeArrowheads="1"/>
          </p:cNvSpPr>
          <p:nvPr/>
        </p:nvSpPr>
        <p:spPr bwMode="auto">
          <a:xfrm>
            <a:off x="5438775" y="3560763"/>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Oval 191">
            <a:extLst>
              <a:ext uri="{FF2B5EF4-FFF2-40B4-BE49-F238E27FC236}">
                <a16:creationId xmlns:a16="http://schemas.microsoft.com/office/drawing/2014/main" id="{E593C52C-B882-48BE-86D0-87E892028625}"/>
              </a:ext>
            </a:extLst>
          </p:cNvPr>
          <p:cNvSpPr>
            <a:spLocks noChangeArrowheads="1"/>
          </p:cNvSpPr>
          <p:nvPr/>
        </p:nvSpPr>
        <p:spPr bwMode="auto">
          <a:xfrm>
            <a:off x="5518150" y="3594100"/>
            <a:ext cx="7461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Oval 192">
            <a:extLst>
              <a:ext uri="{FF2B5EF4-FFF2-40B4-BE49-F238E27FC236}">
                <a16:creationId xmlns:a16="http://schemas.microsoft.com/office/drawing/2014/main" id="{C7D5FDA8-668D-450A-BD99-134B12C33D22}"/>
              </a:ext>
            </a:extLst>
          </p:cNvPr>
          <p:cNvSpPr>
            <a:spLocks noChangeArrowheads="1"/>
          </p:cNvSpPr>
          <p:nvPr/>
        </p:nvSpPr>
        <p:spPr bwMode="auto">
          <a:xfrm>
            <a:off x="5599113" y="3629025"/>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Oval 193">
            <a:extLst>
              <a:ext uri="{FF2B5EF4-FFF2-40B4-BE49-F238E27FC236}">
                <a16:creationId xmlns:a16="http://schemas.microsoft.com/office/drawing/2014/main" id="{B3C4F3CB-53F5-4C44-9773-C9DFBEAFBCAD}"/>
              </a:ext>
            </a:extLst>
          </p:cNvPr>
          <p:cNvSpPr>
            <a:spLocks noChangeArrowheads="1"/>
          </p:cNvSpPr>
          <p:nvPr/>
        </p:nvSpPr>
        <p:spPr bwMode="auto">
          <a:xfrm>
            <a:off x="5678488" y="3657600"/>
            <a:ext cx="8096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Oval 194">
            <a:extLst>
              <a:ext uri="{FF2B5EF4-FFF2-40B4-BE49-F238E27FC236}">
                <a16:creationId xmlns:a16="http://schemas.microsoft.com/office/drawing/2014/main" id="{F5643EEB-6ACC-4C08-8C13-1B057C572498}"/>
              </a:ext>
            </a:extLst>
          </p:cNvPr>
          <p:cNvSpPr>
            <a:spLocks noChangeArrowheads="1"/>
          </p:cNvSpPr>
          <p:nvPr/>
        </p:nvSpPr>
        <p:spPr bwMode="auto">
          <a:xfrm>
            <a:off x="5759450" y="3692525"/>
            <a:ext cx="79375"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2" name="Oval 195">
            <a:extLst>
              <a:ext uri="{FF2B5EF4-FFF2-40B4-BE49-F238E27FC236}">
                <a16:creationId xmlns:a16="http://schemas.microsoft.com/office/drawing/2014/main" id="{4571443A-DAB6-4757-ACE1-EE5ED8951822}"/>
              </a:ext>
            </a:extLst>
          </p:cNvPr>
          <p:cNvSpPr>
            <a:spLocks noChangeArrowheads="1"/>
          </p:cNvSpPr>
          <p:nvPr/>
        </p:nvSpPr>
        <p:spPr bwMode="auto">
          <a:xfrm>
            <a:off x="5838825" y="3721100"/>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3" name="Oval 196">
            <a:extLst>
              <a:ext uri="{FF2B5EF4-FFF2-40B4-BE49-F238E27FC236}">
                <a16:creationId xmlns:a16="http://schemas.microsoft.com/office/drawing/2014/main" id="{A9F7A34B-31B1-400B-A41C-84C536D0E947}"/>
              </a:ext>
            </a:extLst>
          </p:cNvPr>
          <p:cNvSpPr>
            <a:spLocks noChangeArrowheads="1"/>
          </p:cNvSpPr>
          <p:nvPr/>
        </p:nvSpPr>
        <p:spPr bwMode="auto">
          <a:xfrm>
            <a:off x="5918200" y="3749675"/>
            <a:ext cx="8096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4" name="Oval 197">
            <a:extLst>
              <a:ext uri="{FF2B5EF4-FFF2-40B4-BE49-F238E27FC236}">
                <a16:creationId xmlns:a16="http://schemas.microsoft.com/office/drawing/2014/main" id="{0AFAE33E-F2F2-4D1E-9AC2-FD21F1183237}"/>
              </a:ext>
            </a:extLst>
          </p:cNvPr>
          <p:cNvSpPr>
            <a:spLocks noChangeArrowheads="1"/>
          </p:cNvSpPr>
          <p:nvPr/>
        </p:nvSpPr>
        <p:spPr bwMode="auto">
          <a:xfrm>
            <a:off x="5999163" y="3783013"/>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5" name="Oval 198">
            <a:extLst>
              <a:ext uri="{FF2B5EF4-FFF2-40B4-BE49-F238E27FC236}">
                <a16:creationId xmlns:a16="http://schemas.microsoft.com/office/drawing/2014/main" id="{D13B018F-4F96-4627-8118-48A1DC584DA4}"/>
              </a:ext>
            </a:extLst>
          </p:cNvPr>
          <p:cNvSpPr>
            <a:spLocks noChangeArrowheads="1"/>
          </p:cNvSpPr>
          <p:nvPr/>
        </p:nvSpPr>
        <p:spPr bwMode="auto">
          <a:xfrm>
            <a:off x="6078538" y="3811588"/>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 name="Oval 199">
            <a:extLst>
              <a:ext uri="{FF2B5EF4-FFF2-40B4-BE49-F238E27FC236}">
                <a16:creationId xmlns:a16="http://schemas.microsoft.com/office/drawing/2014/main" id="{889AAB4A-C3A5-4830-9A17-46039EE68E08}"/>
              </a:ext>
            </a:extLst>
          </p:cNvPr>
          <p:cNvSpPr>
            <a:spLocks noChangeArrowheads="1"/>
          </p:cNvSpPr>
          <p:nvPr/>
        </p:nvSpPr>
        <p:spPr bwMode="auto">
          <a:xfrm>
            <a:off x="6159500" y="3835400"/>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Oval 200">
            <a:extLst>
              <a:ext uri="{FF2B5EF4-FFF2-40B4-BE49-F238E27FC236}">
                <a16:creationId xmlns:a16="http://schemas.microsoft.com/office/drawing/2014/main" id="{33563F40-DA32-4F81-A6DD-863FB433F374}"/>
              </a:ext>
            </a:extLst>
          </p:cNvPr>
          <p:cNvSpPr>
            <a:spLocks noChangeArrowheads="1"/>
          </p:cNvSpPr>
          <p:nvPr/>
        </p:nvSpPr>
        <p:spPr bwMode="auto">
          <a:xfrm>
            <a:off x="6238875" y="3863975"/>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Oval 201">
            <a:extLst>
              <a:ext uri="{FF2B5EF4-FFF2-40B4-BE49-F238E27FC236}">
                <a16:creationId xmlns:a16="http://schemas.microsoft.com/office/drawing/2014/main" id="{0BBEB2C6-128E-4C43-BD14-A1C37E8F508B}"/>
              </a:ext>
            </a:extLst>
          </p:cNvPr>
          <p:cNvSpPr>
            <a:spLocks noChangeArrowheads="1"/>
          </p:cNvSpPr>
          <p:nvPr/>
        </p:nvSpPr>
        <p:spPr bwMode="auto">
          <a:xfrm>
            <a:off x="6318250" y="3892550"/>
            <a:ext cx="8096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Oval 202">
            <a:extLst>
              <a:ext uri="{FF2B5EF4-FFF2-40B4-BE49-F238E27FC236}">
                <a16:creationId xmlns:a16="http://schemas.microsoft.com/office/drawing/2014/main" id="{9141D6FF-493B-48DE-8869-632DB7A78CC9}"/>
              </a:ext>
            </a:extLst>
          </p:cNvPr>
          <p:cNvSpPr>
            <a:spLocks noChangeArrowheads="1"/>
          </p:cNvSpPr>
          <p:nvPr/>
        </p:nvSpPr>
        <p:spPr bwMode="auto">
          <a:xfrm>
            <a:off x="6399213" y="3914775"/>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0" name="Oval 203">
            <a:extLst>
              <a:ext uri="{FF2B5EF4-FFF2-40B4-BE49-F238E27FC236}">
                <a16:creationId xmlns:a16="http://schemas.microsoft.com/office/drawing/2014/main" id="{EAFB9D19-76E8-449E-9E30-795ED8FFCBFE}"/>
              </a:ext>
            </a:extLst>
          </p:cNvPr>
          <p:cNvSpPr>
            <a:spLocks noChangeArrowheads="1"/>
          </p:cNvSpPr>
          <p:nvPr/>
        </p:nvSpPr>
        <p:spPr bwMode="auto">
          <a:xfrm>
            <a:off x="6478588" y="3943350"/>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Oval 204">
            <a:extLst>
              <a:ext uri="{FF2B5EF4-FFF2-40B4-BE49-F238E27FC236}">
                <a16:creationId xmlns:a16="http://schemas.microsoft.com/office/drawing/2014/main" id="{3C7DC9B5-36CC-4590-98DB-1BA670246DD9}"/>
              </a:ext>
            </a:extLst>
          </p:cNvPr>
          <p:cNvSpPr>
            <a:spLocks noChangeArrowheads="1"/>
          </p:cNvSpPr>
          <p:nvPr/>
        </p:nvSpPr>
        <p:spPr bwMode="auto">
          <a:xfrm>
            <a:off x="6559550" y="3965575"/>
            <a:ext cx="79375"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Oval 205">
            <a:extLst>
              <a:ext uri="{FF2B5EF4-FFF2-40B4-BE49-F238E27FC236}">
                <a16:creationId xmlns:a16="http://schemas.microsoft.com/office/drawing/2014/main" id="{1144E4DE-A3CE-4021-ADC6-FA6ECA54CA74}"/>
              </a:ext>
            </a:extLst>
          </p:cNvPr>
          <p:cNvSpPr>
            <a:spLocks noChangeArrowheads="1"/>
          </p:cNvSpPr>
          <p:nvPr/>
        </p:nvSpPr>
        <p:spPr bwMode="auto">
          <a:xfrm>
            <a:off x="6638925" y="3989388"/>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Oval 206">
            <a:extLst>
              <a:ext uri="{FF2B5EF4-FFF2-40B4-BE49-F238E27FC236}">
                <a16:creationId xmlns:a16="http://schemas.microsoft.com/office/drawing/2014/main" id="{164A85AC-0CE7-4B38-A37A-50A7DCC15A50}"/>
              </a:ext>
            </a:extLst>
          </p:cNvPr>
          <p:cNvSpPr>
            <a:spLocks noChangeArrowheads="1"/>
          </p:cNvSpPr>
          <p:nvPr/>
        </p:nvSpPr>
        <p:spPr bwMode="auto">
          <a:xfrm>
            <a:off x="6718300" y="4017963"/>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4" name="Oval 207">
            <a:extLst>
              <a:ext uri="{FF2B5EF4-FFF2-40B4-BE49-F238E27FC236}">
                <a16:creationId xmlns:a16="http://schemas.microsoft.com/office/drawing/2014/main" id="{954EBC35-0DBF-4601-A91F-913D0C2BC966}"/>
              </a:ext>
            </a:extLst>
          </p:cNvPr>
          <p:cNvSpPr>
            <a:spLocks noChangeArrowheads="1"/>
          </p:cNvSpPr>
          <p:nvPr/>
        </p:nvSpPr>
        <p:spPr bwMode="auto">
          <a:xfrm>
            <a:off x="6799263" y="4040188"/>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5" name="Oval 208">
            <a:extLst>
              <a:ext uri="{FF2B5EF4-FFF2-40B4-BE49-F238E27FC236}">
                <a16:creationId xmlns:a16="http://schemas.microsoft.com/office/drawing/2014/main" id="{B53EAE01-3E4F-4BA0-B788-DC1139A4C088}"/>
              </a:ext>
            </a:extLst>
          </p:cNvPr>
          <p:cNvSpPr>
            <a:spLocks noChangeArrowheads="1"/>
          </p:cNvSpPr>
          <p:nvPr/>
        </p:nvSpPr>
        <p:spPr bwMode="auto">
          <a:xfrm>
            <a:off x="6884988" y="4068763"/>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6" name="Oval 209">
            <a:extLst>
              <a:ext uri="{FF2B5EF4-FFF2-40B4-BE49-F238E27FC236}">
                <a16:creationId xmlns:a16="http://schemas.microsoft.com/office/drawing/2014/main" id="{7D9B64F4-EB94-4944-A69B-611194C3D842}"/>
              </a:ext>
            </a:extLst>
          </p:cNvPr>
          <p:cNvSpPr>
            <a:spLocks noChangeArrowheads="1"/>
          </p:cNvSpPr>
          <p:nvPr/>
        </p:nvSpPr>
        <p:spPr bwMode="auto">
          <a:xfrm>
            <a:off x="6964363" y="4092575"/>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7" name="Oval 210">
            <a:extLst>
              <a:ext uri="{FF2B5EF4-FFF2-40B4-BE49-F238E27FC236}">
                <a16:creationId xmlns:a16="http://schemas.microsoft.com/office/drawing/2014/main" id="{E7EDC55C-7C2F-46F4-AD52-0F554F750741}"/>
              </a:ext>
            </a:extLst>
          </p:cNvPr>
          <p:cNvSpPr>
            <a:spLocks noChangeArrowheads="1"/>
          </p:cNvSpPr>
          <p:nvPr/>
        </p:nvSpPr>
        <p:spPr bwMode="auto">
          <a:xfrm>
            <a:off x="7045325" y="4121150"/>
            <a:ext cx="73025"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Oval 211">
            <a:extLst>
              <a:ext uri="{FF2B5EF4-FFF2-40B4-BE49-F238E27FC236}">
                <a16:creationId xmlns:a16="http://schemas.microsoft.com/office/drawing/2014/main" id="{07505DF2-FE78-4BF3-B94F-2B731E5F7693}"/>
              </a:ext>
            </a:extLst>
          </p:cNvPr>
          <p:cNvSpPr>
            <a:spLocks noChangeArrowheads="1"/>
          </p:cNvSpPr>
          <p:nvPr/>
        </p:nvSpPr>
        <p:spPr bwMode="auto">
          <a:xfrm>
            <a:off x="7124700" y="4149725"/>
            <a:ext cx="7461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Oval 212">
            <a:extLst>
              <a:ext uri="{FF2B5EF4-FFF2-40B4-BE49-F238E27FC236}">
                <a16:creationId xmlns:a16="http://schemas.microsoft.com/office/drawing/2014/main" id="{93667849-7393-4BF5-AAB1-9EBF16B10993}"/>
              </a:ext>
            </a:extLst>
          </p:cNvPr>
          <p:cNvSpPr>
            <a:spLocks noChangeArrowheads="1"/>
          </p:cNvSpPr>
          <p:nvPr/>
        </p:nvSpPr>
        <p:spPr bwMode="auto">
          <a:xfrm>
            <a:off x="7204075" y="4171950"/>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0" name="Oval 213">
            <a:extLst>
              <a:ext uri="{FF2B5EF4-FFF2-40B4-BE49-F238E27FC236}">
                <a16:creationId xmlns:a16="http://schemas.microsoft.com/office/drawing/2014/main" id="{453A0D4A-C5DE-43B2-8DC8-8B1C4B5C11ED}"/>
              </a:ext>
            </a:extLst>
          </p:cNvPr>
          <p:cNvSpPr>
            <a:spLocks noChangeArrowheads="1"/>
          </p:cNvSpPr>
          <p:nvPr/>
        </p:nvSpPr>
        <p:spPr bwMode="auto">
          <a:xfrm>
            <a:off x="7285038" y="4200525"/>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Oval 214">
            <a:extLst>
              <a:ext uri="{FF2B5EF4-FFF2-40B4-BE49-F238E27FC236}">
                <a16:creationId xmlns:a16="http://schemas.microsoft.com/office/drawing/2014/main" id="{EB9CA829-9B27-46E2-B2EB-284D9CE12C95}"/>
              </a:ext>
            </a:extLst>
          </p:cNvPr>
          <p:cNvSpPr>
            <a:spLocks noChangeArrowheads="1"/>
          </p:cNvSpPr>
          <p:nvPr/>
        </p:nvSpPr>
        <p:spPr bwMode="auto">
          <a:xfrm>
            <a:off x="7364413" y="4229100"/>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Oval 215">
            <a:extLst>
              <a:ext uri="{FF2B5EF4-FFF2-40B4-BE49-F238E27FC236}">
                <a16:creationId xmlns:a16="http://schemas.microsoft.com/office/drawing/2014/main" id="{568C50AD-1E86-4A40-9693-19F85CEA8C38}"/>
              </a:ext>
            </a:extLst>
          </p:cNvPr>
          <p:cNvSpPr>
            <a:spLocks noChangeArrowheads="1"/>
          </p:cNvSpPr>
          <p:nvPr/>
        </p:nvSpPr>
        <p:spPr bwMode="auto">
          <a:xfrm>
            <a:off x="7445375" y="4251325"/>
            <a:ext cx="7302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Oval 216">
            <a:extLst>
              <a:ext uri="{FF2B5EF4-FFF2-40B4-BE49-F238E27FC236}">
                <a16:creationId xmlns:a16="http://schemas.microsoft.com/office/drawing/2014/main" id="{D331C8AB-4C64-4993-8527-0B55E13B747D}"/>
              </a:ext>
            </a:extLst>
          </p:cNvPr>
          <p:cNvSpPr>
            <a:spLocks noChangeArrowheads="1"/>
          </p:cNvSpPr>
          <p:nvPr/>
        </p:nvSpPr>
        <p:spPr bwMode="auto">
          <a:xfrm>
            <a:off x="7524750" y="4275138"/>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4" name="Oval 217">
            <a:extLst>
              <a:ext uri="{FF2B5EF4-FFF2-40B4-BE49-F238E27FC236}">
                <a16:creationId xmlns:a16="http://schemas.microsoft.com/office/drawing/2014/main" id="{4ABDFB96-6545-4FDF-A28E-FFBD71ACE50A}"/>
              </a:ext>
            </a:extLst>
          </p:cNvPr>
          <p:cNvSpPr>
            <a:spLocks noChangeArrowheads="1"/>
          </p:cNvSpPr>
          <p:nvPr/>
        </p:nvSpPr>
        <p:spPr bwMode="auto">
          <a:xfrm>
            <a:off x="7604125" y="4303713"/>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Oval 218">
            <a:extLst>
              <a:ext uri="{FF2B5EF4-FFF2-40B4-BE49-F238E27FC236}">
                <a16:creationId xmlns:a16="http://schemas.microsoft.com/office/drawing/2014/main" id="{C8CDDB78-E7F6-4869-A5CB-ECBBCD6DB922}"/>
              </a:ext>
            </a:extLst>
          </p:cNvPr>
          <p:cNvSpPr>
            <a:spLocks noChangeArrowheads="1"/>
          </p:cNvSpPr>
          <p:nvPr/>
        </p:nvSpPr>
        <p:spPr bwMode="auto">
          <a:xfrm>
            <a:off x="7685088" y="4325938"/>
            <a:ext cx="7461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Oval 219">
            <a:extLst>
              <a:ext uri="{FF2B5EF4-FFF2-40B4-BE49-F238E27FC236}">
                <a16:creationId xmlns:a16="http://schemas.microsoft.com/office/drawing/2014/main" id="{0EF1BAD9-455A-4B9B-987F-B48CF005BD74}"/>
              </a:ext>
            </a:extLst>
          </p:cNvPr>
          <p:cNvSpPr>
            <a:spLocks noChangeArrowheads="1"/>
          </p:cNvSpPr>
          <p:nvPr/>
        </p:nvSpPr>
        <p:spPr bwMode="auto">
          <a:xfrm>
            <a:off x="7764463" y="4354513"/>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Oval 220">
            <a:extLst>
              <a:ext uri="{FF2B5EF4-FFF2-40B4-BE49-F238E27FC236}">
                <a16:creationId xmlns:a16="http://schemas.microsoft.com/office/drawing/2014/main" id="{D2C26588-295C-461A-954B-140B36834BA4}"/>
              </a:ext>
            </a:extLst>
          </p:cNvPr>
          <p:cNvSpPr>
            <a:spLocks noChangeArrowheads="1"/>
          </p:cNvSpPr>
          <p:nvPr/>
        </p:nvSpPr>
        <p:spPr bwMode="auto">
          <a:xfrm>
            <a:off x="7845425" y="4378325"/>
            <a:ext cx="73025"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8" name="Oval 221">
            <a:extLst>
              <a:ext uri="{FF2B5EF4-FFF2-40B4-BE49-F238E27FC236}">
                <a16:creationId xmlns:a16="http://schemas.microsoft.com/office/drawing/2014/main" id="{C93D4DBC-31A4-4455-AF4F-EFA62190BE07}"/>
              </a:ext>
            </a:extLst>
          </p:cNvPr>
          <p:cNvSpPr>
            <a:spLocks noChangeArrowheads="1"/>
          </p:cNvSpPr>
          <p:nvPr/>
        </p:nvSpPr>
        <p:spPr bwMode="auto">
          <a:xfrm>
            <a:off x="7924800" y="4394200"/>
            <a:ext cx="7461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Oval 222">
            <a:extLst>
              <a:ext uri="{FF2B5EF4-FFF2-40B4-BE49-F238E27FC236}">
                <a16:creationId xmlns:a16="http://schemas.microsoft.com/office/drawing/2014/main" id="{A9DC441C-164B-4137-BFB1-0CA5B10B5FDA}"/>
              </a:ext>
            </a:extLst>
          </p:cNvPr>
          <p:cNvSpPr>
            <a:spLocks noChangeArrowheads="1"/>
          </p:cNvSpPr>
          <p:nvPr/>
        </p:nvSpPr>
        <p:spPr bwMode="auto">
          <a:xfrm>
            <a:off x="8004175" y="4418013"/>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Oval 223">
            <a:extLst>
              <a:ext uri="{FF2B5EF4-FFF2-40B4-BE49-F238E27FC236}">
                <a16:creationId xmlns:a16="http://schemas.microsoft.com/office/drawing/2014/main" id="{8008CC74-2B48-480C-A836-0E844EE8BF7C}"/>
              </a:ext>
            </a:extLst>
          </p:cNvPr>
          <p:cNvSpPr>
            <a:spLocks noChangeArrowheads="1"/>
          </p:cNvSpPr>
          <p:nvPr/>
        </p:nvSpPr>
        <p:spPr bwMode="auto">
          <a:xfrm>
            <a:off x="8085138" y="4440238"/>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Oval 224">
            <a:extLst>
              <a:ext uri="{FF2B5EF4-FFF2-40B4-BE49-F238E27FC236}">
                <a16:creationId xmlns:a16="http://schemas.microsoft.com/office/drawing/2014/main" id="{51356AFE-5E63-4C63-9FA3-E2C3674F7303}"/>
              </a:ext>
            </a:extLst>
          </p:cNvPr>
          <p:cNvSpPr>
            <a:spLocks noChangeArrowheads="1"/>
          </p:cNvSpPr>
          <p:nvPr/>
        </p:nvSpPr>
        <p:spPr bwMode="auto">
          <a:xfrm>
            <a:off x="8164513" y="4457700"/>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2" name="Oval 225">
            <a:extLst>
              <a:ext uri="{FF2B5EF4-FFF2-40B4-BE49-F238E27FC236}">
                <a16:creationId xmlns:a16="http://schemas.microsoft.com/office/drawing/2014/main" id="{5B725B6B-39B9-4FA5-9079-205E4F49DF43}"/>
              </a:ext>
            </a:extLst>
          </p:cNvPr>
          <p:cNvSpPr>
            <a:spLocks noChangeArrowheads="1"/>
          </p:cNvSpPr>
          <p:nvPr/>
        </p:nvSpPr>
        <p:spPr bwMode="auto">
          <a:xfrm>
            <a:off x="8245475" y="4479925"/>
            <a:ext cx="73025"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Oval 226">
            <a:extLst>
              <a:ext uri="{FF2B5EF4-FFF2-40B4-BE49-F238E27FC236}">
                <a16:creationId xmlns:a16="http://schemas.microsoft.com/office/drawing/2014/main" id="{827135D7-91C7-452E-96CA-D5BC6E09B24B}"/>
              </a:ext>
            </a:extLst>
          </p:cNvPr>
          <p:cNvSpPr>
            <a:spLocks noChangeArrowheads="1"/>
          </p:cNvSpPr>
          <p:nvPr/>
        </p:nvSpPr>
        <p:spPr bwMode="auto">
          <a:xfrm>
            <a:off x="8324850" y="4503738"/>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Oval 227">
            <a:extLst>
              <a:ext uri="{FF2B5EF4-FFF2-40B4-BE49-F238E27FC236}">
                <a16:creationId xmlns:a16="http://schemas.microsoft.com/office/drawing/2014/main" id="{C3A3CAD8-8740-47B0-872F-B729F2F26FE9}"/>
              </a:ext>
            </a:extLst>
          </p:cNvPr>
          <p:cNvSpPr>
            <a:spLocks noChangeArrowheads="1"/>
          </p:cNvSpPr>
          <p:nvPr/>
        </p:nvSpPr>
        <p:spPr bwMode="auto">
          <a:xfrm>
            <a:off x="8404225" y="4521200"/>
            <a:ext cx="8096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Oval 228">
            <a:extLst>
              <a:ext uri="{FF2B5EF4-FFF2-40B4-BE49-F238E27FC236}">
                <a16:creationId xmlns:a16="http://schemas.microsoft.com/office/drawing/2014/main" id="{F7826F86-9975-4860-A6E2-0D20BD63E4CA}"/>
              </a:ext>
            </a:extLst>
          </p:cNvPr>
          <p:cNvSpPr>
            <a:spLocks noChangeArrowheads="1"/>
          </p:cNvSpPr>
          <p:nvPr/>
        </p:nvSpPr>
        <p:spPr bwMode="auto">
          <a:xfrm>
            <a:off x="8485188" y="4543425"/>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6" name="Oval 229">
            <a:extLst>
              <a:ext uri="{FF2B5EF4-FFF2-40B4-BE49-F238E27FC236}">
                <a16:creationId xmlns:a16="http://schemas.microsoft.com/office/drawing/2014/main" id="{D5C20F13-143B-4EE8-A3D6-482F6AD004FB}"/>
              </a:ext>
            </a:extLst>
          </p:cNvPr>
          <p:cNvSpPr>
            <a:spLocks noChangeArrowheads="1"/>
          </p:cNvSpPr>
          <p:nvPr/>
        </p:nvSpPr>
        <p:spPr bwMode="auto">
          <a:xfrm>
            <a:off x="8564563" y="4560888"/>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Oval 230">
            <a:extLst>
              <a:ext uri="{FF2B5EF4-FFF2-40B4-BE49-F238E27FC236}">
                <a16:creationId xmlns:a16="http://schemas.microsoft.com/office/drawing/2014/main" id="{684B2C96-49F9-45B0-BF07-9432612EC333}"/>
              </a:ext>
            </a:extLst>
          </p:cNvPr>
          <p:cNvSpPr>
            <a:spLocks noChangeArrowheads="1"/>
          </p:cNvSpPr>
          <p:nvPr/>
        </p:nvSpPr>
        <p:spPr bwMode="auto">
          <a:xfrm>
            <a:off x="8645525" y="4578350"/>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Oval 231">
            <a:extLst>
              <a:ext uri="{FF2B5EF4-FFF2-40B4-BE49-F238E27FC236}">
                <a16:creationId xmlns:a16="http://schemas.microsoft.com/office/drawing/2014/main" id="{2F551BD3-0588-4E48-A3EF-9FC629D2A36D}"/>
              </a:ext>
            </a:extLst>
          </p:cNvPr>
          <p:cNvSpPr>
            <a:spLocks noChangeArrowheads="1"/>
          </p:cNvSpPr>
          <p:nvPr/>
        </p:nvSpPr>
        <p:spPr bwMode="auto">
          <a:xfrm>
            <a:off x="8724900" y="4594225"/>
            <a:ext cx="79375"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Oval 232">
            <a:extLst>
              <a:ext uri="{FF2B5EF4-FFF2-40B4-BE49-F238E27FC236}">
                <a16:creationId xmlns:a16="http://schemas.microsoft.com/office/drawing/2014/main" id="{25D93372-F230-47F3-9844-384881E78E53}"/>
              </a:ext>
            </a:extLst>
          </p:cNvPr>
          <p:cNvSpPr>
            <a:spLocks noChangeArrowheads="1"/>
          </p:cNvSpPr>
          <p:nvPr/>
        </p:nvSpPr>
        <p:spPr bwMode="auto">
          <a:xfrm>
            <a:off x="8804275" y="4618038"/>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0" name="Oval 233">
            <a:extLst>
              <a:ext uri="{FF2B5EF4-FFF2-40B4-BE49-F238E27FC236}">
                <a16:creationId xmlns:a16="http://schemas.microsoft.com/office/drawing/2014/main" id="{6FC0372C-52AB-4324-B0A5-6ABA825F7DBF}"/>
              </a:ext>
            </a:extLst>
          </p:cNvPr>
          <p:cNvSpPr>
            <a:spLocks noChangeArrowheads="1"/>
          </p:cNvSpPr>
          <p:nvPr/>
        </p:nvSpPr>
        <p:spPr bwMode="auto">
          <a:xfrm>
            <a:off x="8885238" y="4635500"/>
            <a:ext cx="79375"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Oval 234">
            <a:extLst>
              <a:ext uri="{FF2B5EF4-FFF2-40B4-BE49-F238E27FC236}">
                <a16:creationId xmlns:a16="http://schemas.microsoft.com/office/drawing/2014/main" id="{6AB906D3-E029-42DB-A745-9320E25B9AF9}"/>
              </a:ext>
            </a:extLst>
          </p:cNvPr>
          <p:cNvSpPr>
            <a:spLocks noChangeArrowheads="1"/>
          </p:cNvSpPr>
          <p:nvPr/>
        </p:nvSpPr>
        <p:spPr bwMode="auto">
          <a:xfrm>
            <a:off x="8964613" y="4651375"/>
            <a:ext cx="80963"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Oval 235">
            <a:extLst>
              <a:ext uri="{FF2B5EF4-FFF2-40B4-BE49-F238E27FC236}">
                <a16:creationId xmlns:a16="http://schemas.microsoft.com/office/drawing/2014/main" id="{BD9D4323-D758-493E-AC0A-3AAB3B197515}"/>
              </a:ext>
            </a:extLst>
          </p:cNvPr>
          <p:cNvSpPr>
            <a:spLocks noChangeArrowheads="1"/>
          </p:cNvSpPr>
          <p:nvPr/>
        </p:nvSpPr>
        <p:spPr bwMode="auto">
          <a:xfrm>
            <a:off x="9045575" y="4675188"/>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Oval 236">
            <a:extLst>
              <a:ext uri="{FF2B5EF4-FFF2-40B4-BE49-F238E27FC236}">
                <a16:creationId xmlns:a16="http://schemas.microsoft.com/office/drawing/2014/main" id="{013AE85D-274D-4326-9798-0A43C8D93313}"/>
              </a:ext>
            </a:extLst>
          </p:cNvPr>
          <p:cNvSpPr>
            <a:spLocks noChangeArrowheads="1"/>
          </p:cNvSpPr>
          <p:nvPr/>
        </p:nvSpPr>
        <p:spPr bwMode="auto">
          <a:xfrm>
            <a:off x="9124950" y="4692650"/>
            <a:ext cx="7937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4" name="Oval 237">
            <a:extLst>
              <a:ext uri="{FF2B5EF4-FFF2-40B4-BE49-F238E27FC236}">
                <a16:creationId xmlns:a16="http://schemas.microsoft.com/office/drawing/2014/main" id="{7A6CA4FF-29C9-4828-A92B-E98E5C489BD6}"/>
              </a:ext>
            </a:extLst>
          </p:cNvPr>
          <p:cNvSpPr>
            <a:spLocks noChangeArrowheads="1"/>
          </p:cNvSpPr>
          <p:nvPr/>
        </p:nvSpPr>
        <p:spPr bwMode="auto">
          <a:xfrm>
            <a:off x="9204325" y="4714875"/>
            <a:ext cx="8096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5" name="Oval 238">
            <a:extLst>
              <a:ext uri="{FF2B5EF4-FFF2-40B4-BE49-F238E27FC236}">
                <a16:creationId xmlns:a16="http://schemas.microsoft.com/office/drawing/2014/main" id="{49E60E27-DCBA-4094-A63C-015F2C82E058}"/>
              </a:ext>
            </a:extLst>
          </p:cNvPr>
          <p:cNvSpPr>
            <a:spLocks noChangeArrowheads="1"/>
          </p:cNvSpPr>
          <p:nvPr/>
        </p:nvSpPr>
        <p:spPr bwMode="auto">
          <a:xfrm>
            <a:off x="9285288" y="4737100"/>
            <a:ext cx="7937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 name="Oval 239">
            <a:extLst>
              <a:ext uri="{FF2B5EF4-FFF2-40B4-BE49-F238E27FC236}">
                <a16:creationId xmlns:a16="http://schemas.microsoft.com/office/drawing/2014/main" id="{9310C757-7298-485A-ABEC-B98EAEC4155F}"/>
              </a:ext>
            </a:extLst>
          </p:cNvPr>
          <p:cNvSpPr>
            <a:spLocks noChangeArrowheads="1"/>
          </p:cNvSpPr>
          <p:nvPr/>
        </p:nvSpPr>
        <p:spPr bwMode="auto">
          <a:xfrm>
            <a:off x="9364663" y="4760913"/>
            <a:ext cx="8096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 name="Oval 240">
            <a:extLst>
              <a:ext uri="{FF2B5EF4-FFF2-40B4-BE49-F238E27FC236}">
                <a16:creationId xmlns:a16="http://schemas.microsoft.com/office/drawing/2014/main" id="{6CC3CC96-B52C-492D-8577-558A7B963DC7}"/>
              </a:ext>
            </a:extLst>
          </p:cNvPr>
          <p:cNvSpPr>
            <a:spLocks noChangeArrowheads="1"/>
          </p:cNvSpPr>
          <p:nvPr/>
        </p:nvSpPr>
        <p:spPr bwMode="auto">
          <a:xfrm>
            <a:off x="9445625" y="4783138"/>
            <a:ext cx="79375" cy="8096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8" name="Oval 241">
            <a:extLst>
              <a:ext uri="{FF2B5EF4-FFF2-40B4-BE49-F238E27FC236}">
                <a16:creationId xmlns:a16="http://schemas.microsoft.com/office/drawing/2014/main" id="{792A95A3-2491-4777-A06C-8532A22E241D}"/>
              </a:ext>
            </a:extLst>
          </p:cNvPr>
          <p:cNvSpPr>
            <a:spLocks noChangeArrowheads="1"/>
          </p:cNvSpPr>
          <p:nvPr/>
        </p:nvSpPr>
        <p:spPr bwMode="auto">
          <a:xfrm>
            <a:off x="9531350" y="4811713"/>
            <a:ext cx="7302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9" name="Oval 242">
            <a:extLst>
              <a:ext uri="{FF2B5EF4-FFF2-40B4-BE49-F238E27FC236}">
                <a16:creationId xmlns:a16="http://schemas.microsoft.com/office/drawing/2014/main" id="{4A129D01-C6E9-494C-91F4-E0ADB870A382}"/>
              </a:ext>
            </a:extLst>
          </p:cNvPr>
          <p:cNvSpPr>
            <a:spLocks noChangeArrowheads="1"/>
          </p:cNvSpPr>
          <p:nvPr/>
        </p:nvSpPr>
        <p:spPr bwMode="auto">
          <a:xfrm>
            <a:off x="9610725" y="4835525"/>
            <a:ext cx="7461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0" name="Oval 243">
            <a:extLst>
              <a:ext uri="{FF2B5EF4-FFF2-40B4-BE49-F238E27FC236}">
                <a16:creationId xmlns:a16="http://schemas.microsoft.com/office/drawing/2014/main" id="{8B747D4A-F215-42DF-BC40-8825B58780D6}"/>
              </a:ext>
            </a:extLst>
          </p:cNvPr>
          <p:cNvSpPr>
            <a:spLocks noChangeArrowheads="1"/>
          </p:cNvSpPr>
          <p:nvPr/>
        </p:nvSpPr>
        <p:spPr bwMode="auto">
          <a:xfrm>
            <a:off x="9690100" y="4857750"/>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1" name="Oval 244">
            <a:extLst>
              <a:ext uri="{FF2B5EF4-FFF2-40B4-BE49-F238E27FC236}">
                <a16:creationId xmlns:a16="http://schemas.microsoft.com/office/drawing/2014/main" id="{203A2BB2-4365-416B-BDD3-06360AEB2A8B}"/>
              </a:ext>
            </a:extLst>
          </p:cNvPr>
          <p:cNvSpPr>
            <a:spLocks noChangeArrowheads="1"/>
          </p:cNvSpPr>
          <p:nvPr/>
        </p:nvSpPr>
        <p:spPr bwMode="auto">
          <a:xfrm>
            <a:off x="9771063" y="4879975"/>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 name="Oval 245">
            <a:extLst>
              <a:ext uri="{FF2B5EF4-FFF2-40B4-BE49-F238E27FC236}">
                <a16:creationId xmlns:a16="http://schemas.microsoft.com/office/drawing/2014/main" id="{E1ED23FF-ECC5-440F-988A-DE7DA734D0D4}"/>
              </a:ext>
            </a:extLst>
          </p:cNvPr>
          <p:cNvSpPr>
            <a:spLocks noChangeArrowheads="1"/>
          </p:cNvSpPr>
          <p:nvPr/>
        </p:nvSpPr>
        <p:spPr bwMode="auto">
          <a:xfrm>
            <a:off x="9850438" y="4903788"/>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3" name="Oval 246">
            <a:extLst>
              <a:ext uri="{FF2B5EF4-FFF2-40B4-BE49-F238E27FC236}">
                <a16:creationId xmlns:a16="http://schemas.microsoft.com/office/drawing/2014/main" id="{A8665C67-0B2C-45BF-9E2E-0DDA48E22EEB}"/>
              </a:ext>
            </a:extLst>
          </p:cNvPr>
          <p:cNvSpPr>
            <a:spLocks noChangeArrowheads="1"/>
          </p:cNvSpPr>
          <p:nvPr/>
        </p:nvSpPr>
        <p:spPr bwMode="auto">
          <a:xfrm>
            <a:off x="9931400" y="4926013"/>
            <a:ext cx="73025"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4" name="Oval 247">
            <a:extLst>
              <a:ext uri="{FF2B5EF4-FFF2-40B4-BE49-F238E27FC236}">
                <a16:creationId xmlns:a16="http://schemas.microsoft.com/office/drawing/2014/main" id="{146BFFFA-D0A6-4179-9D4A-7642EA9FD4AF}"/>
              </a:ext>
            </a:extLst>
          </p:cNvPr>
          <p:cNvSpPr>
            <a:spLocks noChangeArrowheads="1"/>
          </p:cNvSpPr>
          <p:nvPr/>
        </p:nvSpPr>
        <p:spPr bwMode="auto">
          <a:xfrm>
            <a:off x="10010775" y="4949825"/>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5" name="Oval 248">
            <a:extLst>
              <a:ext uri="{FF2B5EF4-FFF2-40B4-BE49-F238E27FC236}">
                <a16:creationId xmlns:a16="http://schemas.microsoft.com/office/drawing/2014/main" id="{E8D4585C-C42D-4B1A-8B3E-90826EC44FB0}"/>
              </a:ext>
            </a:extLst>
          </p:cNvPr>
          <p:cNvSpPr>
            <a:spLocks noChangeArrowheads="1"/>
          </p:cNvSpPr>
          <p:nvPr/>
        </p:nvSpPr>
        <p:spPr bwMode="auto">
          <a:xfrm>
            <a:off x="10090150" y="4978400"/>
            <a:ext cx="7461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6" name="Oval 249">
            <a:extLst>
              <a:ext uri="{FF2B5EF4-FFF2-40B4-BE49-F238E27FC236}">
                <a16:creationId xmlns:a16="http://schemas.microsoft.com/office/drawing/2014/main" id="{89DD5DEA-9268-4DB7-9699-2C2D3984F8B2}"/>
              </a:ext>
            </a:extLst>
          </p:cNvPr>
          <p:cNvSpPr>
            <a:spLocks noChangeArrowheads="1"/>
          </p:cNvSpPr>
          <p:nvPr/>
        </p:nvSpPr>
        <p:spPr bwMode="auto">
          <a:xfrm>
            <a:off x="10171113" y="5000625"/>
            <a:ext cx="74613"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7" name="Oval 250">
            <a:extLst>
              <a:ext uri="{FF2B5EF4-FFF2-40B4-BE49-F238E27FC236}">
                <a16:creationId xmlns:a16="http://schemas.microsoft.com/office/drawing/2014/main" id="{671F94B7-F070-408F-834F-552CEBF45309}"/>
              </a:ext>
            </a:extLst>
          </p:cNvPr>
          <p:cNvSpPr>
            <a:spLocks noChangeArrowheads="1"/>
          </p:cNvSpPr>
          <p:nvPr/>
        </p:nvSpPr>
        <p:spPr bwMode="auto">
          <a:xfrm>
            <a:off x="10250488" y="5029200"/>
            <a:ext cx="74613" cy="74613"/>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8" name="Oval 251">
            <a:extLst>
              <a:ext uri="{FF2B5EF4-FFF2-40B4-BE49-F238E27FC236}">
                <a16:creationId xmlns:a16="http://schemas.microsoft.com/office/drawing/2014/main" id="{0BED460D-F52F-4AD8-A5A2-341C776A99E1}"/>
              </a:ext>
            </a:extLst>
          </p:cNvPr>
          <p:cNvSpPr>
            <a:spLocks noChangeArrowheads="1"/>
          </p:cNvSpPr>
          <p:nvPr/>
        </p:nvSpPr>
        <p:spPr bwMode="auto">
          <a:xfrm>
            <a:off x="10331450" y="5046663"/>
            <a:ext cx="73025" cy="7937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9" name="Oval 252">
            <a:extLst>
              <a:ext uri="{FF2B5EF4-FFF2-40B4-BE49-F238E27FC236}">
                <a16:creationId xmlns:a16="http://schemas.microsoft.com/office/drawing/2014/main" id="{DC3436D5-930B-48A1-8C9F-94EF89D5E40B}"/>
              </a:ext>
            </a:extLst>
          </p:cNvPr>
          <p:cNvSpPr>
            <a:spLocks noChangeArrowheads="1"/>
          </p:cNvSpPr>
          <p:nvPr/>
        </p:nvSpPr>
        <p:spPr bwMode="auto">
          <a:xfrm>
            <a:off x="10410825" y="5064125"/>
            <a:ext cx="74613" cy="730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0" name="Freeform 253">
            <a:extLst>
              <a:ext uri="{FF2B5EF4-FFF2-40B4-BE49-F238E27FC236}">
                <a16:creationId xmlns:a16="http://schemas.microsoft.com/office/drawing/2014/main" id="{5964AE3C-3139-4282-BE2A-A56CBD376D57}"/>
              </a:ext>
            </a:extLst>
          </p:cNvPr>
          <p:cNvSpPr>
            <a:spLocks/>
          </p:cNvSpPr>
          <p:nvPr/>
        </p:nvSpPr>
        <p:spPr bwMode="auto">
          <a:xfrm>
            <a:off x="2513013" y="1171575"/>
            <a:ext cx="7937500" cy="3937000"/>
          </a:xfrm>
          <a:custGeom>
            <a:avLst/>
            <a:gdLst>
              <a:gd name="T0" fmla="*/ 14 w 1389"/>
              <a:gd name="T1" fmla="*/ 21 h 689"/>
              <a:gd name="T2" fmla="*/ 42 w 1389"/>
              <a:gd name="T3" fmla="*/ 62 h 689"/>
              <a:gd name="T4" fmla="*/ 70 w 1389"/>
              <a:gd name="T5" fmla="*/ 99 h 689"/>
              <a:gd name="T6" fmla="*/ 98 w 1389"/>
              <a:gd name="T7" fmla="*/ 134 h 689"/>
              <a:gd name="T8" fmla="*/ 126 w 1389"/>
              <a:gd name="T9" fmla="*/ 165 h 689"/>
              <a:gd name="T10" fmla="*/ 154 w 1389"/>
              <a:gd name="T11" fmla="*/ 195 h 689"/>
              <a:gd name="T12" fmla="*/ 182 w 1389"/>
              <a:gd name="T13" fmla="*/ 222 h 689"/>
              <a:gd name="T14" fmla="*/ 210 w 1389"/>
              <a:gd name="T15" fmla="*/ 246 h 689"/>
              <a:gd name="T16" fmla="*/ 238 w 1389"/>
              <a:gd name="T17" fmla="*/ 268 h 689"/>
              <a:gd name="T18" fmla="*/ 266 w 1389"/>
              <a:gd name="T19" fmla="*/ 287 h 689"/>
              <a:gd name="T20" fmla="*/ 294 w 1389"/>
              <a:gd name="T21" fmla="*/ 306 h 689"/>
              <a:gd name="T22" fmla="*/ 322 w 1389"/>
              <a:gd name="T23" fmla="*/ 322 h 689"/>
              <a:gd name="T24" fmla="*/ 350 w 1389"/>
              <a:gd name="T25" fmla="*/ 338 h 689"/>
              <a:gd name="T26" fmla="*/ 378 w 1389"/>
              <a:gd name="T27" fmla="*/ 353 h 689"/>
              <a:gd name="T28" fmla="*/ 406 w 1389"/>
              <a:gd name="T29" fmla="*/ 368 h 689"/>
              <a:gd name="T30" fmla="*/ 435 w 1389"/>
              <a:gd name="T31" fmla="*/ 382 h 689"/>
              <a:gd name="T32" fmla="*/ 463 w 1389"/>
              <a:gd name="T33" fmla="*/ 396 h 689"/>
              <a:gd name="T34" fmla="*/ 491 w 1389"/>
              <a:gd name="T35" fmla="*/ 409 h 689"/>
              <a:gd name="T36" fmla="*/ 519 w 1389"/>
              <a:gd name="T37" fmla="*/ 422 h 689"/>
              <a:gd name="T38" fmla="*/ 547 w 1389"/>
              <a:gd name="T39" fmla="*/ 434 h 689"/>
              <a:gd name="T40" fmla="*/ 575 w 1389"/>
              <a:gd name="T41" fmla="*/ 445 h 689"/>
              <a:gd name="T42" fmla="*/ 603 w 1389"/>
              <a:gd name="T43" fmla="*/ 456 h 689"/>
              <a:gd name="T44" fmla="*/ 631 w 1389"/>
              <a:gd name="T45" fmla="*/ 467 h 689"/>
              <a:gd name="T46" fmla="*/ 659 w 1389"/>
              <a:gd name="T47" fmla="*/ 477 h 689"/>
              <a:gd name="T48" fmla="*/ 687 w 1389"/>
              <a:gd name="T49" fmla="*/ 486 h 689"/>
              <a:gd name="T50" fmla="*/ 715 w 1389"/>
              <a:gd name="T51" fmla="*/ 495 h 689"/>
              <a:gd name="T52" fmla="*/ 743 w 1389"/>
              <a:gd name="T53" fmla="*/ 505 h 689"/>
              <a:gd name="T54" fmla="*/ 771 w 1389"/>
              <a:gd name="T55" fmla="*/ 514 h 689"/>
              <a:gd name="T56" fmla="*/ 799 w 1389"/>
              <a:gd name="T57" fmla="*/ 523 h 689"/>
              <a:gd name="T58" fmla="*/ 827 w 1389"/>
              <a:gd name="T59" fmla="*/ 532 h 689"/>
              <a:gd name="T60" fmla="*/ 855 w 1389"/>
              <a:gd name="T61" fmla="*/ 541 h 689"/>
              <a:gd name="T62" fmla="*/ 883 w 1389"/>
              <a:gd name="T63" fmla="*/ 549 h 689"/>
              <a:gd name="T64" fmla="*/ 912 w 1389"/>
              <a:gd name="T65" fmla="*/ 558 h 689"/>
              <a:gd name="T66" fmla="*/ 940 w 1389"/>
              <a:gd name="T67" fmla="*/ 566 h 689"/>
              <a:gd name="T68" fmla="*/ 968 w 1389"/>
              <a:gd name="T69" fmla="*/ 574 h 689"/>
              <a:gd name="T70" fmla="*/ 996 w 1389"/>
              <a:gd name="T71" fmla="*/ 581 h 689"/>
              <a:gd name="T72" fmla="*/ 1024 w 1389"/>
              <a:gd name="T73" fmla="*/ 589 h 689"/>
              <a:gd name="T74" fmla="*/ 1052 w 1389"/>
              <a:gd name="T75" fmla="*/ 596 h 689"/>
              <a:gd name="T76" fmla="*/ 1080 w 1389"/>
              <a:gd name="T77" fmla="*/ 603 h 689"/>
              <a:gd name="T78" fmla="*/ 1108 w 1389"/>
              <a:gd name="T79" fmla="*/ 610 h 689"/>
              <a:gd name="T80" fmla="*/ 1136 w 1389"/>
              <a:gd name="T81" fmla="*/ 617 h 689"/>
              <a:gd name="T82" fmla="*/ 1164 w 1389"/>
              <a:gd name="T83" fmla="*/ 624 h 689"/>
              <a:gd name="T84" fmla="*/ 1192 w 1389"/>
              <a:gd name="T85" fmla="*/ 632 h 689"/>
              <a:gd name="T86" fmla="*/ 1220 w 1389"/>
              <a:gd name="T87" fmla="*/ 640 h 689"/>
              <a:gd name="T88" fmla="*/ 1248 w 1389"/>
              <a:gd name="T89" fmla="*/ 648 h 689"/>
              <a:gd name="T90" fmla="*/ 1276 w 1389"/>
              <a:gd name="T91" fmla="*/ 656 h 689"/>
              <a:gd name="T92" fmla="*/ 1304 w 1389"/>
              <a:gd name="T93" fmla="*/ 664 h 689"/>
              <a:gd name="T94" fmla="*/ 1332 w 1389"/>
              <a:gd name="T95" fmla="*/ 672 h 689"/>
              <a:gd name="T96" fmla="*/ 1361 w 1389"/>
              <a:gd name="T97" fmla="*/ 680 h 689"/>
              <a:gd name="T98" fmla="*/ 1389 w 1389"/>
              <a:gd name="T99" fmla="*/ 689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9" h="689">
                <a:moveTo>
                  <a:pt x="0" y="0"/>
                </a:moveTo>
                <a:lnTo>
                  <a:pt x="14" y="21"/>
                </a:lnTo>
                <a:lnTo>
                  <a:pt x="28" y="42"/>
                </a:lnTo>
                <a:lnTo>
                  <a:pt x="42" y="62"/>
                </a:lnTo>
                <a:lnTo>
                  <a:pt x="56" y="81"/>
                </a:lnTo>
                <a:lnTo>
                  <a:pt x="70" y="99"/>
                </a:lnTo>
                <a:lnTo>
                  <a:pt x="84" y="117"/>
                </a:lnTo>
                <a:lnTo>
                  <a:pt x="98" y="134"/>
                </a:lnTo>
                <a:lnTo>
                  <a:pt x="112" y="150"/>
                </a:lnTo>
                <a:lnTo>
                  <a:pt x="126" y="165"/>
                </a:lnTo>
                <a:lnTo>
                  <a:pt x="140" y="180"/>
                </a:lnTo>
                <a:lnTo>
                  <a:pt x="154" y="195"/>
                </a:lnTo>
                <a:lnTo>
                  <a:pt x="168" y="209"/>
                </a:lnTo>
                <a:lnTo>
                  <a:pt x="182" y="222"/>
                </a:lnTo>
                <a:lnTo>
                  <a:pt x="196" y="234"/>
                </a:lnTo>
                <a:lnTo>
                  <a:pt x="210" y="246"/>
                </a:lnTo>
                <a:lnTo>
                  <a:pt x="224" y="257"/>
                </a:lnTo>
                <a:lnTo>
                  <a:pt x="238" y="268"/>
                </a:lnTo>
                <a:lnTo>
                  <a:pt x="252" y="278"/>
                </a:lnTo>
                <a:lnTo>
                  <a:pt x="266" y="287"/>
                </a:lnTo>
                <a:lnTo>
                  <a:pt x="280" y="297"/>
                </a:lnTo>
                <a:lnTo>
                  <a:pt x="294" y="306"/>
                </a:lnTo>
                <a:lnTo>
                  <a:pt x="308" y="314"/>
                </a:lnTo>
                <a:lnTo>
                  <a:pt x="322" y="322"/>
                </a:lnTo>
                <a:lnTo>
                  <a:pt x="336" y="330"/>
                </a:lnTo>
                <a:lnTo>
                  <a:pt x="350" y="338"/>
                </a:lnTo>
                <a:lnTo>
                  <a:pt x="364" y="346"/>
                </a:lnTo>
                <a:lnTo>
                  <a:pt x="378" y="353"/>
                </a:lnTo>
                <a:lnTo>
                  <a:pt x="392" y="361"/>
                </a:lnTo>
                <a:lnTo>
                  <a:pt x="406" y="368"/>
                </a:lnTo>
                <a:lnTo>
                  <a:pt x="421" y="375"/>
                </a:lnTo>
                <a:lnTo>
                  <a:pt x="435" y="382"/>
                </a:lnTo>
                <a:lnTo>
                  <a:pt x="449" y="389"/>
                </a:lnTo>
                <a:lnTo>
                  <a:pt x="463" y="396"/>
                </a:lnTo>
                <a:lnTo>
                  <a:pt x="477" y="402"/>
                </a:lnTo>
                <a:lnTo>
                  <a:pt x="491" y="409"/>
                </a:lnTo>
                <a:lnTo>
                  <a:pt x="505" y="415"/>
                </a:lnTo>
                <a:lnTo>
                  <a:pt x="519" y="422"/>
                </a:lnTo>
                <a:lnTo>
                  <a:pt x="533" y="428"/>
                </a:lnTo>
                <a:lnTo>
                  <a:pt x="547" y="434"/>
                </a:lnTo>
                <a:lnTo>
                  <a:pt x="561" y="440"/>
                </a:lnTo>
                <a:lnTo>
                  <a:pt x="575" y="445"/>
                </a:lnTo>
                <a:lnTo>
                  <a:pt x="589" y="451"/>
                </a:lnTo>
                <a:lnTo>
                  <a:pt x="603" y="456"/>
                </a:lnTo>
                <a:lnTo>
                  <a:pt x="617" y="462"/>
                </a:lnTo>
                <a:lnTo>
                  <a:pt x="631" y="467"/>
                </a:lnTo>
                <a:lnTo>
                  <a:pt x="645" y="472"/>
                </a:lnTo>
                <a:lnTo>
                  <a:pt x="659" y="477"/>
                </a:lnTo>
                <a:lnTo>
                  <a:pt x="673" y="481"/>
                </a:lnTo>
                <a:lnTo>
                  <a:pt x="687" y="486"/>
                </a:lnTo>
                <a:lnTo>
                  <a:pt x="701" y="491"/>
                </a:lnTo>
                <a:lnTo>
                  <a:pt x="715" y="495"/>
                </a:lnTo>
                <a:lnTo>
                  <a:pt x="729" y="500"/>
                </a:lnTo>
                <a:lnTo>
                  <a:pt x="743" y="505"/>
                </a:lnTo>
                <a:lnTo>
                  <a:pt x="757" y="509"/>
                </a:lnTo>
                <a:lnTo>
                  <a:pt x="771" y="514"/>
                </a:lnTo>
                <a:lnTo>
                  <a:pt x="785" y="518"/>
                </a:lnTo>
                <a:lnTo>
                  <a:pt x="799" y="523"/>
                </a:lnTo>
                <a:lnTo>
                  <a:pt x="813" y="527"/>
                </a:lnTo>
                <a:lnTo>
                  <a:pt x="827" y="532"/>
                </a:lnTo>
                <a:lnTo>
                  <a:pt x="841" y="536"/>
                </a:lnTo>
                <a:lnTo>
                  <a:pt x="855" y="541"/>
                </a:lnTo>
                <a:lnTo>
                  <a:pt x="869" y="545"/>
                </a:lnTo>
                <a:lnTo>
                  <a:pt x="883" y="549"/>
                </a:lnTo>
                <a:lnTo>
                  <a:pt x="898" y="553"/>
                </a:lnTo>
                <a:lnTo>
                  <a:pt x="912" y="558"/>
                </a:lnTo>
                <a:lnTo>
                  <a:pt x="926" y="562"/>
                </a:lnTo>
                <a:lnTo>
                  <a:pt x="940" y="566"/>
                </a:lnTo>
                <a:lnTo>
                  <a:pt x="954" y="570"/>
                </a:lnTo>
                <a:lnTo>
                  <a:pt x="968" y="574"/>
                </a:lnTo>
                <a:lnTo>
                  <a:pt x="982" y="578"/>
                </a:lnTo>
                <a:lnTo>
                  <a:pt x="996" y="581"/>
                </a:lnTo>
                <a:lnTo>
                  <a:pt x="1010" y="585"/>
                </a:lnTo>
                <a:lnTo>
                  <a:pt x="1024" y="589"/>
                </a:lnTo>
                <a:lnTo>
                  <a:pt x="1038" y="592"/>
                </a:lnTo>
                <a:lnTo>
                  <a:pt x="1052" y="596"/>
                </a:lnTo>
                <a:lnTo>
                  <a:pt x="1066" y="599"/>
                </a:lnTo>
                <a:lnTo>
                  <a:pt x="1080" y="603"/>
                </a:lnTo>
                <a:lnTo>
                  <a:pt x="1094" y="606"/>
                </a:lnTo>
                <a:lnTo>
                  <a:pt x="1108" y="610"/>
                </a:lnTo>
                <a:lnTo>
                  <a:pt x="1122" y="613"/>
                </a:lnTo>
                <a:lnTo>
                  <a:pt x="1136" y="617"/>
                </a:lnTo>
                <a:lnTo>
                  <a:pt x="1150" y="621"/>
                </a:lnTo>
                <a:lnTo>
                  <a:pt x="1164" y="624"/>
                </a:lnTo>
                <a:lnTo>
                  <a:pt x="1178" y="628"/>
                </a:lnTo>
                <a:lnTo>
                  <a:pt x="1192" y="632"/>
                </a:lnTo>
                <a:lnTo>
                  <a:pt x="1206" y="636"/>
                </a:lnTo>
                <a:lnTo>
                  <a:pt x="1220" y="640"/>
                </a:lnTo>
                <a:lnTo>
                  <a:pt x="1234" y="644"/>
                </a:lnTo>
                <a:lnTo>
                  <a:pt x="1248" y="648"/>
                </a:lnTo>
                <a:lnTo>
                  <a:pt x="1262" y="652"/>
                </a:lnTo>
                <a:lnTo>
                  <a:pt x="1276" y="656"/>
                </a:lnTo>
                <a:lnTo>
                  <a:pt x="1290" y="660"/>
                </a:lnTo>
                <a:lnTo>
                  <a:pt x="1304" y="664"/>
                </a:lnTo>
                <a:lnTo>
                  <a:pt x="1318" y="668"/>
                </a:lnTo>
                <a:lnTo>
                  <a:pt x="1332" y="672"/>
                </a:lnTo>
                <a:lnTo>
                  <a:pt x="1346" y="676"/>
                </a:lnTo>
                <a:lnTo>
                  <a:pt x="1361" y="680"/>
                </a:lnTo>
                <a:lnTo>
                  <a:pt x="1375" y="685"/>
                </a:lnTo>
                <a:lnTo>
                  <a:pt x="1389" y="689"/>
                </a:lnTo>
              </a:path>
            </a:pathLst>
          </a:custGeom>
          <a:noFill/>
          <a:ln w="2857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1" name="Line 254">
            <a:extLst>
              <a:ext uri="{FF2B5EF4-FFF2-40B4-BE49-F238E27FC236}">
                <a16:creationId xmlns:a16="http://schemas.microsoft.com/office/drawing/2014/main" id="{48E872CF-0EE2-4C17-AEC1-ADB391EF138B}"/>
              </a:ext>
            </a:extLst>
          </p:cNvPr>
          <p:cNvSpPr>
            <a:spLocks noChangeShapeType="1"/>
          </p:cNvSpPr>
          <p:nvPr/>
        </p:nvSpPr>
        <p:spPr bwMode="auto">
          <a:xfrm flipV="1">
            <a:off x="2278063" y="954088"/>
            <a:ext cx="0" cy="469265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2" name="Line 255">
            <a:extLst>
              <a:ext uri="{FF2B5EF4-FFF2-40B4-BE49-F238E27FC236}">
                <a16:creationId xmlns:a16="http://schemas.microsoft.com/office/drawing/2014/main" id="{FBC82365-E8F0-4A8A-A862-52FBDFEDC54A}"/>
              </a:ext>
            </a:extLst>
          </p:cNvPr>
          <p:cNvSpPr>
            <a:spLocks noChangeShapeType="1"/>
          </p:cNvSpPr>
          <p:nvPr/>
        </p:nvSpPr>
        <p:spPr bwMode="auto">
          <a:xfrm flipH="1">
            <a:off x="2187575" y="5497513"/>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3" name="Rectangle 256">
            <a:extLst>
              <a:ext uri="{FF2B5EF4-FFF2-40B4-BE49-F238E27FC236}">
                <a16:creationId xmlns:a16="http://schemas.microsoft.com/office/drawing/2014/main" id="{CE3557A5-3D36-49DB-9EBF-69764A49D7D4}"/>
              </a:ext>
            </a:extLst>
          </p:cNvPr>
          <p:cNvSpPr>
            <a:spLocks noChangeArrowheads="1"/>
          </p:cNvSpPr>
          <p:nvPr/>
        </p:nvSpPr>
        <p:spPr bwMode="auto">
          <a:xfrm rot="16200000">
            <a:off x="1946275" y="5291138"/>
            <a:ext cx="128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cs typeface="Arial" panose="020B0604020202020204" pitchFamily="34" charset="0"/>
              </a:rPr>
              <a:t>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274" name="Line 257">
            <a:extLst>
              <a:ext uri="{FF2B5EF4-FFF2-40B4-BE49-F238E27FC236}">
                <a16:creationId xmlns:a16="http://schemas.microsoft.com/office/drawing/2014/main" id="{BE85C028-9C3C-4067-8B34-CC7C4A7AB057}"/>
              </a:ext>
            </a:extLst>
          </p:cNvPr>
          <p:cNvSpPr>
            <a:spLocks noChangeShapeType="1"/>
          </p:cNvSpPr>
          <p:nvPr/>
        </p:nvSpPr>
        <p:spPr bwMode="auto">
          <a:xfrm flipH="1">
            <a:off x="2187575" y="4400550"/>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5" name="Rectangle 258">
            <a:extLst>
              <a:ext uri="{FF2B5EF4-FFF2-40B4-BE49-F238E27FC236}">
                <a16:creationId xmlns:a16="http://schemas.microsoft.com/office/drawing/2014/main" id="{CA80C878-8FA1-47D1-B1C5-D654F8106598}"/>
              </a:ext>
            </a:extLst>
          </p:cNvPr>
          <p:cNvSpPr>
            <a:spLocks noChangeArrowheads="1"/>
          </p:cNvSpPr>
          <p:nvPr/>
        </p:nvSpPr>
        <p:spPr bwMode="auto">
          <a:xfrm rot="16200000">
            <a:off x="1946275" y="4192588"/>
            <a:ext cx="128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cs typeface="Arial" panose="020B0604020202020204" pitchFamily="34" charset="0"/>
              </a:rPr>
              <a:t>5</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276" name="Line 259">
            <a:extLst>
              <a:ext uri="{FF2B5EF4-FFF2-40B4-BE49-F238E27FC236}">
                <a16:creationId xmlns:a16="http://schemas.microsoft.com/office/drawing/2014/main" id="{6BDF3DF9-7AD9-44C5-8AF5-49AA9166C5E8}"/>
              </a:ext>
            </a:extLst>
          </p:cNvPr>
          <p:cNvSpPr>
            <a:spLocks noChangeShapeType="1"/>
          </p:cNvSpPr>
          <p:nvPr/>
        </p:nvSpPr>
        <p:spPr bwMode="auto">
          <a:xfrm flipH="1">
            <a:off x="2187575" y="3303588"/>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7" name="Rectangle 260">
            <a:extLst>
              <a:ext uri="{FF2B5EF4-FFF2-40B4-BE49-F238E27FC236}">
                <a16:creationId xmlns:a16="http://schemas.microsoft.com/office/drawing/2014/main" id="{0B2CE312-764F-46EA-9614-40734A88F769}"/>
              </a:ext>
            </a:extLst>
          </p:cNvPr>
          <p:cNvSpPr>
            <a:spLocks noChangeArrowheads="1"/>
          </p:cNvSpPr>
          <p:nvPr/>
        </p:nvSpPr>
        <p:spPr bwMode="auto">
          <a:xfrm rot="16200000">
            <a:off x="1881188" y="3100388"/>
            <a:ext cx="257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cs typeface="Arial" panose="020B0604020202020204" pitchFamily="34" charset="0"/>
              </a:rPr>
              <a:t>10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278" name="Line 261">
            <a:extLst>
              <a:ext uri="{FF2B5EF4-FFF2-40B4-BE49-F238E27FC236}">
                <a16:creationId xmlns:a16="http://schemas.microsoft.com/office/drawing/2014/main" id="{6DF3ED43-AE0C-484B-A54A-7B7FF1BE0743}"/>
              </a:ext>
            </a:extLst>
          </p:cNvPr>
          <p:cNvSpPr>
            <a:spLocks noChangeShapeType="1"/>
          </p:cNvSpPr>
          <p:nvPr/>
        </p:nvSpPr>
        <p:spPr bwMode="auto">
          <a:xfrm flipH="1">
            <a:off x="2187575" y="2200275"/>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9" name="Rectangle 262">
            <a:extLst>
              <a:ext uri="{FF2B5EF4-FFF2-40B4-BE49-F238E27FC236}">
                <a16:creationId xmlns:a16="http://schemas.microsoft.com/office/drawing/2014/main" id="{AC9980A3-0D92-4848-8EFB-D68D9B75EA0A}"/>
              </a:ext>
            </a:extLst>
          </p:cNvPr>
          <p:cNvSpPr>
            <a:spLocks noChangeArrowheads="1"/>
          </p:cNvSpPr>
          <p:nvPr/>
        </p:nvSpPr>
        <p:spPr bwMode="auto">
          <a:xfrm rot="16200000">
            <a:off x="1881188" y="1997075"/>
            <a:ext cx="257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cs typeface="Arial" panose="020B0604020202020204" pitchFamily="34" charset="0"/>
              </a:rPr>
              <a:t>15</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280" name="Line 263">
            <a:extLst>
              <a:ext uri="{FF2B5EF4-FFF2-40B4-BE49-F238E27FC236}">
                <a16:creationId xmlns:a16="http://schemas.microsoft.com/office/drawing/2014/main" id="{A676BF02-2E98-4CCE-812F-0D4BDC76AD87}"/>
              </a:ext>
            </a:extLst>
          </p:cNvPr>
          <p:cNvSpPr>
            <a:spLocks noChangeShapeType="1"/>
          </p:cNvSpPr>
          <p:nvPr/>
        </p:nvSpPr>
        <p:spPr bwMode="auto">
          <a:xfrm flipH="1">
            <a:off x="2187575" y="1103313"/>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1" name="Rectangle 264">
            <a:extLst>
              <a:ext uri="{FF2B5EF4-FFF2-40B4-BE49-F238E27FC236}">
                <a16:creationId xmlns:a16="http://schemas.microsoft.com/office/drawing/2014/main" id="{0BA4513A-AB68-45BF-92B8-D5B8A05C8F88}"/>
              </a:ext>
            </a:extLst>
          </p:cNvPr>
          <p:cNvSpPr>
            <a:spLocks noChangeArrowheads="1"/>
          </p:cNvSpPr>
          <p:nvPr/>
        </p:nvSpPr>
        <p:spPr bwMode="auto">
          <a:xfrm rot="16200000">
            <a:off x="1881188" y="898525"/>
            <a:ext cx="257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20</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282" name="Rectangle 265">
            <a:extLst>
              <a:ext uri="{FF2B5EF4-FFF2-40B4-BE49-F238E27FC236}">
                <a16:creationId xmlns:a16="http://schemas.microsoft.com/office/drawing/2014/main" id="{7C691C39-FF15-48A4-96FC-6B64B94F9D81}"/>
              </a:ext>
            </a:extLst>
          </p:cNvPr>
          <p:cNvSpPr>
            <a:spLocks noChangeArrowheads="1"/>
          </p:cNvSpPr>
          <p:nvPr/>
        </p:nvSpPr>
        <p:spPr bwMode="auto">
          <a:xfrm rot="16200000">
            <a:off x="-1114425" y="3100388"/>
            <a:ext cx="55784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Pct. of Men Incarcerated on April 1, 2010 (Ages 27-32)</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283" name="Line 266">
            <a:extLst>
              <a:ext uri="{FF2B5EF4-FFF2-40B4-BE49-F238E27FC236}">
                <a16:creationId xmlns:a16="http://schemas.microsoft.com/office/drawing/2014/main" id="{63E7B965-C345-45F7-B190-DBD962582AF4}"/>
              </a:ext>
            </a:extLst>
          </p:cNvPr>
          <p:cNvSpPr>
            <a:spLocks noChangeShapeType="1"/>
          </p:cNvSpPr>
          <p:nvPr/>
        </p:nvSpPr>
        <p:spPr bwMode="auto">
          <a:xfrm>
            <a:off x="2278063" y="5646738"/>
            <a:ext cx="8321675"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4" name="Line 267">
            <a:extLst>
              <a:ext uri="{FF2B5EF4-FFF2-40B4-BE49-F238E27FC236}">
                <a16:creationId xmlns:a16="http://schemas.microsoft.com/office/drawing/2014/main" id="{2CA44F74-25AB-4860-9DD3-F4BF19DB8E16}"/>
              </a:ext>
            </a:extLst>
          </p:cNvPr>
          <p:cNvSpPr>
            <a:spLocks noChangeShapeType="1"/>
          </p:cNvSpPr>
          <p:nvPr/>
        </p:nvSpPr>
        <p:spPr bwMode="auto">
          <a:xfrm>
            <a:off x="2432050" y="5646738"/>
            <a:ext cx="0" cy="9683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5" name="Rectangle 268">
            <a:extLst>
              <a:ext uri="{FF2B5EF4-FFF2-40B4-BE49-F238E27FC236}">
                <a16:creationId xmlns:a16="http://schemas.microsoft.com/office/drawing/2014/main" id="{68B3D8B1-F990-4940-AA0C-21B14F791808}"/>
              </a:ext>
            </a:extLst>
          </p:cNvPr>
          <p:cNvSpPr>
            <a:spLocks noChangeArrowheads="1"/>
          </p:cNvSpPr>
          <p:nvPr/>
        </p:nvSpPr>
        <p:spPr bwMode="auto">
          <a:xfrm>
            <a:off x="2370138" y="5789613"/>
            <a:ext cx="1285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cs typeface="Arial" panose="020B0604020202020204" pitchFamily="34" charset="0"/>
              </a:rPr>
              <a:t>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286" name="Line 269">
            <a:extLst>
              <a:ext uri="{FF2B5EF4-FFF2-40B4-BE49-F238E27FC236}">
                <a16:creationId xmlns:a16="http://schemas.microsoft.com/office/drawing/2014/main" id="{E433ED7C-953A-405C-BB92-832765DB23E4}"/>
              </a:ext>
            </a:extLst>
          </p:cNvPr>
          <p:cNvSpPr>
            <a:spLocks noChangeShapeType="1"/>
          </p:cNvSpPr>
          <p:nvPr/>
        </p:nvSpPr>
        <p:spPr bwMode="auto">
          <a:xfrm>
            <a:off x="4032250" y="5646738"/>
            <a:ext cx="0" cy="9683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7" name="Rectangle 270">
            <a:extLst>
              <a:ext uri="{FF2B5EF4-FFF2-40B4-BE49-F238E27FC236}">
                <a16:creationId xmlns:a16="http://schemas.microsoft.com/office/drawing/2014/main" id="{24086E77-77EF-473A-B281-F3BD5E0199DF}"/>
              </a:ext>
            </a:extLst>
          </p:cNvPr>
          <p:cNvSpPr>
            <a:spLocks noChangeArrowheads="1"/>
          </p:cNvSpPr>
          <p:nvPr/>
        </p:nvSpPr>
        <p:spPr bwMode="auto">
          <a:xfrm>
            <a:off x="3913188" y="5789613"/>
            <a:ext cx="257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20</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288" name="Line 271">
            <a:extLst>
              <a:ext uri="{FF2B5EF4-FFF2-40B4-BE49-F238E27FC236}">
                <a16:creationId xmlns:a16="http://schemas.microsoft.com/office/drawing/2014/main" id="{0AB38B57-3433-46D8-8ADF-9295E466DCA9}"/>
              </a:ext>
            </a:extLst>
          </p:cNvPr>
          <p:cNvSpPr>
            <a:spLocks noChangeShapeType="1"/>
          </p:cNvSpPr>
          <p:nvPr/>
        </p:nvSpPr>
        <p:spPr bwMode="auto">
          <a:xfrm>
            <a:off x="5638800" y="5646738"/>
            <a:ext cx="0" cy="9683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9" name="Rectangle 272">
            <a:extLst>
              <a:ext uri="{FF2B5EF4-FFF2-40B4-BE49-F238E27FC236}">
                <a16:creationId xmlns:a16="http://schemas.microsoft.com/office/drawing/2014/main" id="{C99C553F-B1CF-4ED5-A2C0-2D956A53BB42}"/>
              </a:ext>
            </a:extLst>
          </p:cNvPr>
          <p:cNvSpPr>
            <a:spLocks noChangeArrowheads="1"/>
          </p:cNvSpPr>
          <p:nvPr/>
        </p:nvSpPr>
        <p:spPr bwMode="auto">
          <a:xfrm>
            <a:off x="5518150" y="5789613"/>
            <a:ext cx="257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cs typeface="Arial" panose="020B0604020202020204" pitchFamily="34" charset="0"/>
              </a:rPr>
              <a:t>40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290" name="Line 273">
            <a:extLst>
              <a:ext uri="{FF2B5EF4-FFF2-40B4-BE49-F238E27FC236}">
                <a16:creationId xmlns:a16="http://schemas.microsoft.com/office/drawing/2014/main" id="{DF9AF5DE-CC0C-4ECC-91E6-A4A4F53BF273}"/>
              </a:ext>
            </a:extLst>
          </p:cNvPr>
          <p:cNvSpPr>
            <a:spLocks noChangeShapeType="1"/>
          </p:cNvSpPr>
          <p:nvPr/>
        </p:nvSpPr>
        <p:spPr bwMode="auto">
          <a:xfrm>
            <a:off x="7239000" y="5646738"/>
            <a:ext cx="0" cy="9683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1" name="Rectangle 274">
            <a:extLst>
              <a:ext uri="{FF2B5EF4-FFF2-40B4-BE49-F238E27FC236}">
                <a16:creationId xmlns:a16="http://schemas.microsoft.com/office/drawing/2014/main" id="{1EA880FD-1C5C-4F3D-B907-BFBED6E72291}"/>
              </a:ext>
            </a:extLst>
          </p:cNvPr>
          <p:cNvSpPr>
            <a:spLocks noChangeArrowheads="1"/>
          </p:cNvSpPr>
          <p:nvPr/>
        </p:nvSpPr>
        <p:spPr bwMode="auto">
          <a:xfrm>
            <a:off x="7118350" y="5789613"/>
            <a:ext cx="257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cs typeface="Arial" panose="020B0604020202020204" pitchFamily="34" charset="0"/>
              </a:rPr>
              <a:t>60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292" name="Line 275">
            <a:extLst>
              <a:ext uri="{FF2B5EF4-FFF2-40B4-BE49-F238E27FC236}">
                <a16:creationId xmlns:a16="http://schemas.microsoft.com/office/drawing/2014/main" id="{6D4C3F57-E49C-424B-8843-29D0AE97296B}"/>
              </a:ext>
            </a:extLst>
          </p:cNvPr>
          <p:cNvSpPr>
            <a:spLocks noChangeShapeType="1"/>
          </p:cNvSpPr>
          <p:nvPr/>
        </p:nvSpPr>
        <p:spPr bwMode="auto">
          <a:xfrm>
            <a:off x="8845550" y="5646738"/>
            <a:ext cx="0" cy="9683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3" name="Rectangle 276">
            <a:extLst>
              <a:ext uri="{FF2B5EF4-FFF2-40B4-BE49-F238E27FC236}">
                <a16:creationId xmlns:a16="http://schemas.microsoft.com/office/drawing/2014/main" id="{9AC9CDD1-B2CE-44EC-9D8D-78D2E8D4C6EF}"/>
              </a:ext>
            </a:extLst>
          </p:cNvPr>
          <p:cNvSpPr>
            <a:spLocks noChangeArrowheads="1"/>
          </p:cNvSpPr>
          <p:nvPr/>
        </p:nvSpPr>
        <p:spPr bwMode="auto">
          <a:xfrm>
            <a:off x="8724900" y="5789613"/>
            <a:ext cx="257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cs typeface="Arial" panose="020B0604020202020204" pitchFamily="34" charset="0"/>
              </a:rPr>
              <a:t>80</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294" name="Line 277">
            <a:extLst>
              <a:ext uri="{FF2B5EF4-FFF2-40B4-BE49-F238E27FC236}">
                <a16:creationId xmlns:a16="http://schemas.microsoft.com/office/drawing/2014/main" id="{F9BB916E-DBE8-4DD8-A08A-082E0B9C0578}"/>
              </a:ext>
            </a:extLst>
          </p:cNvPr>
          <p:cNvSpPr>
            <a:spLocks noChangeShapeType="1"/>
          </p:cNvSpPr>
          <p:nvPr/>
        </p:nvSpPr>
        <p:spPr bwMode="auto">
          <a:xfrm>
            <a:off x="10450513" y="5646738"/>
            <a:ext cx="0" cy="9683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5" name="Rectangle 278">
            <a:extLst>
              <a:ext uri="{FF2B5EF4-FFF2-40B4-BE49-F238E27FC236}">
                <a16:creationId xmlns:a16="http://schemas.microsoft.com/office/drawing/2014/main" id="{88E9C3D7-1921-470E-ADF7-06031956EA6D}"/>
              </a:ext>
            </a:extLst>
          </p:cNvPr>
          <p:cNvSpPr>
            <a:spLocks noChangeArrowheads="1"/>
          </p:cNvSpPr>
          <p:nvPr/>
        </p:nvSpPr>
        <p:spPr bwMode="auto">
          <a:xfrm>
            <a:off x="10267950" y="5789613"/>
            <a:ext cx="384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100</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296" name="Rectangle 279">
            <a:extLst>
              <a:ext uri="{FF2B5EF4-FFF2-40B4-BE49-F238E27FC236}">
                <a16:creationId xmlns:a16="http://schemas.microsoft.com/office/drawing/2014/main" id="{7449D52D-A644-4EE3-AB51-C95005B4FCC1}"/>
              </a:ext>
            </a:extLst>
          </p:cNvPr>
          <p:cNvSpPr>
            <a:spLocks noChangeArrowheads="1"/>
          </p:cNvSpPr>
          <p:nvPr/>
        </p:nvSpPr>
        <p:spPr bwMode="auto">
          <a:xfrm>
            <a:off x="6410325" y="6069013"/>
            <a:ext cx="18256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7" name="Rectangle 280">
            <a:extLst>
              <a:ext uri="{FF2B5EF4-FFF2-40B4-BE49-F238E27FC236}">
                <a16:creationId xmlns:a16="http://schemas.microsoft.com/office/drawing/2014/main" id="{6C8D02DB-3E99-44FD-AFCC-7DE76ABDE030}"/>
              </a:ext>
            </a:extLst>
          </p:cNvPr>
          <p:cNvSpPr>
            <a:spLocks noChangeArrowheads="1"/>
          </p:cNvSpPr>
          <p:nvPr/>
        </p:nvSpPr>
        <p:spPr bwMode="auto">
          <a:xfrm>
            <a:off x="4902200" y="6308725"/>
            <a:ext cx="3270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Parent Household Income Rank</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98" name="Rectangle 281">
            <a:extLst>
              <a:ext uri="{FF2B5EF4-FFF2-40B4-BE49-F238E27FC236}">
                <a16:creationId xmlns:a16="http://schemas.microsoft.com/office/drawing/2014/main" id="{28EEBABD-AFE9-4B06-9D9C-9DA4A1C3DC54}"/>
              </a:ext>
            </a:extLst>
          </p:cNvPr>
          <p:cNvSpPr>
            <a:spLocks noChangeArrowheads="1"/>
          </p:cNvSpPr>
          <p:nvPr/>
        </p:nvSpPr>
        <p:spPr bwMode="auto">
          <a:xfrm>
            <a:off x="6364288" y="101600"/>
            <a:ext cx="50323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9" name="TextBox 92">
            <a:extLst>
              <a:ext uri="{FF2B5EF4-FFF2-40B4-BE49-F238E27FC236}">
                <a16:creationId xmlns:a16="http://schemas.microsoft.com/office/drawing/2014/main" id="{B7EFF337-2E8E-4778-ACDC-6437DB615760}"/>
              </a:ext>
            </a:extLst>
          </p:cNvPr>
          <p:cNvSpPr txBox="1"/>
          <p:nvPr/>
        </p:nvSpPr>
        <p:spPr>
          <a:xfrm>
            <a:off x="1759279" y="14294"/>
            <a:ext cx="9143867" cy="707882"/>
          </a:xfrm>
          <a:prstGeom prst="rect">
            <a:avLst/>
          </a:prstGeom>
          <a:noFill/>
        </p:spPr>
        <p:txBody>
          <a:bodyPr wrap="square" lIns="91386" tIns="45718" rIns="91386" bIns="45718" rtlCol="0">
            <a:spAutoFit/>
          </a:bodyPr>
          <a:lstStyle/>
          <a:p>
            <a:pPr marL="0" marR="0" lvl="0" indent="0" algn="ctr" defTabSz="913788"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Incarceration Rates vs. Parent Household Income Rank</a:t>
            </a:r>
          </a:p>
          <a:p>
            <a:pPr marL="0" marR="0" lvl="0" indent="0" algn="ctr" defTabSz="913788"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Black Men</a:t>
            </a:r>
          </a:p>
        </p:txBody>
      </p:sp>
      <p:sp>
        <p:nvSpPr>
          <p:cNvPr id="300" name="Rectangle 135">
            <a:extLst>
              <a:ext uri="{FF2B5EF4-FFF2-40B4-BE49-F238E27FC236}">
                <a16:creationId xmlns:a16="http://schemas.microsoft.com/office/drawing/2014/main" id="{4F8F7B87-D3ED-49E5-84B8-815FC551255F}"/>
              </a:ext>
            </a:extLst>
          </p:cNvPr>
          <p:cNvSpPr>
            <a:spLocks noChangeArrowheads="1"/>
          </p:cNvSpPr>
          <p:nvPr/>
        </p:nvSpPr>
        <p:spPr bwMode="auto">
          <a:xfrm>
            <a:off x="3678289" y="6029518"/>
            <a:ext cx="692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prstClr val="white">
                    <a:lumMod val="50000"/>
                  </a:prstClr>
                </a:solidFill>
                <a:effectLst/>
                <a:uLnTx/>
                <a:uFillTx/>
                <a:cs typeface="Arial" panose="020B0604020202020204" pitchFamily="34" charset="0"/>
              </a:rPr>
              <a:t>($22K)</a:t>
            </a:r>
          </a:p>
        </p:txBody>
      </p:sp>
      <p:sp>
        <p:nvSpPr>
          <p:cNvPr id="301" name="Rectangle 138">
            <a:extLst>
              <a:ext uri="{FF2B5EF4-FFF2-40B4-BE49-F238E27FC236}">
                <a16:creationId xmlns:a16="http://schemas.microsoft.com/office/drawing/2014/main" id="{F919E43D-F85E-4618-A7F7-A6BBA3B840B1}"/>
              </a:ext>
            </a:extLst>
          </p:cNvPr>
          <p:cNvSpPr>
            <a:spLocks noChangeArrowheads="1"/>
          </p:cNvSpPr>
          <p:nvPr/>
        </p:nvSpPr>
        <p:spPr bwMode="auto">
          <a:xfrm>
            <a:off x="5278489" y="6029518"/>
            <a:ext cx="692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prstClr val="white">
                    <a:lumMod val="50000"/>
                  </a:prstClr>
                </a:solidFill>
                <a:effectLst/>
                <a:uLnTx/>
                <a:uFillTx/>
                <a:cs typeface="Arial" panose="020B0604020202020204" pitchFamily="34" charset="0"/>
              </a:rPr>
              <a:t>($43K)</a:t>
            </a:r>
          </a:p>
        </p:txBody>
      </p:sp>
      <p:sp>
        <p:nvSpPr>
          <p:cNvPr id="302" name="Rectangle 141">
            <a:extLst>
              <a:ext uri="{FF2B5EF4-FFF2-40B4-BE49-F238E27FC236}">
                <a16:creationId xmlns:a16="http://schemas.microsoft.com/office/drawing/2014/main" id="{664256CA-63A8-4E92-B445-0F4A65D1555F}"/>
              </a:ext>
            </a:extLst>
          </p:cNvPr>
          <p:cNvSpPr>
            <a:spLocks noChangeArrowheads="1"/>
          </p:cNvSpPr>
          <p:nvPr/>
        </p:nvSpPr>
        <p:spPr bwMode="auto">
          <a:xfrm>
            <a:off x="6885039" y="6029518"/>
            <a:ext cx="6924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prstClr val="white">
                    <a:lumMod val="50000"/>
                  </a:prstClr>
                </a:solidFill>
                <a:effectLst/>
                <a:uLnTx/>
                <a:uFillTx/>
                <a:cs typeface="Arial" panose="020B0604020202020204" pitchFamily="34" charset="0"/>
              </a:rPr>
              <a:t>($69K)</a:t>
            </a:r>
          </a:p>
        </p:txBody>
      </p:sp>
      <p:sp>
        <p:nvSpPr>
          <p:cNvPr id="303" name="Rectangle 144">
            <a:extLst>
              <a:ext uri="{FF2B5EF4-FFF2-40B4-BE49-F238E27FC236}">
                <a16:creationId xmlns:a16="http://schemas.microsoft.com/office/drawing/2014/main" id="{6D3879C8-D0AE-49E4-BB90-DBEFF7737195}"/>
              </a:ext>
            </a:extLst>
          </p:cNvPr>
          <p:cNvSpPr>
            <a:spLocks noChangeArrowheads="1"/>
          </p:cNvSpPr>
          <p:nvPr/>
        </p:nvSpPr>
        <p:spPr bwMode="auto">
          <a:xfrm>
            <a:off x="8421739" y="6029518"/>
            <a:ext cx="8207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prstClr val="white">
                    <a:lumMod val="50000"/>
                  </a:prstClr>
                </a:solidFill>
                <a:effectLst/>
                <a:uLnTx/>
                <a:uFillTx/>
                <a:cs typeface="Arial" panose="020B0604020202020204" pitchFamily="34" charset="0"/>
              </a:rPr>
              <a:t>($105K)</a:t>
            </a:r>
          </a:p>
        </p:txBody>
      </p:sp>
      <p:sp>
        <p:nvSpPr>
          <p:cNvPr id="304" name="Rectangle 147">
            <a:extLst>
              <a:ext uri="{FF2B5EF4-FFF2-40B4-BE49-F238E27FC236}">
                <a16:creationId xmlns:a16="http://schemas.microsoft.com/office/drawing/2014/main" id="{2785EE3A-D12D-4714-88F2-516738345EE3}"/>
              </a:ext>
            </a:extLst>
          </p:cNvPr>
          <p:cNvSpPr>
            <a:spLocks noChangeArrowheads="1"/>
          </p:cNvSpPr>
          <p:nvPr/>
        </p:nvSpPr>
        <p:spPr bwMode="auto">
          <a:xfrm>
            <a:off x="10039401" y="6029518"/>
            <a:ext cx="7950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dirty="0">
                <a:ln>
                  <a:noFill/>
                </a:ln>
                <a:solidFill>
                  <a:prstClr val="white">
                    <a:lumMod val="50000"/>
                  </a:prstClr>
                </a:solidFill>
                <a:effectLst/>
                <a:uLnTx/>
                <a:uFillTx/>
                <a:cs typeface="Arial" panose="020B0604020202020204" pitchFamily="34" charset="0"/>
              </a:rPr>
              <a:t>($1.5M)</a:t>
            </a:r>
          </a:p>
        </p:txBody>
      </p:sp>
    </p:spTree>
    <p:extLst>
      <p:ext uri="{BB962C8B-B14F-4D97-AF65-F5344CB8AC3E}">
        <p14:creationId xmlns:p14="http://schemas.microsoft.com/office/powerpoint/2010/main" val="36198598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812801" y="1284769"/>
                <a:ext cx="11086123" cy="5397387"/>
              </a:xfrm>
            </p:spPr>
            <p:txBody>
              <a:bodyPr>
                <a:norm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In each tract </a:t>
                </a:r>
                <a:r>
                  <a:rPr lang="en-US" sz="2300" i="1" dirty="0">
                    <a:solidFill>
                      <a:srgbClr val="000000"/>
                    </a:solidFill>
                    <a:latin typeface="Arial" panose="020B0604020202020204" pitchFamily="34" charset="0"/>
                    <a:cs typeface="Arial" panose="020B0604020202020204" pitchFamily="34" charset="0"/>
                  </a:rPr>
                  <a:t>c</a:t>
                </a:r>
                <a:r>
                  <a:rPr lang="en-US" sz="2300" dirty="0">
                    <a:solidFill>
                      <a:srgbClr val="000000"/>
                    </a:solidFill>
                    <a:latin typeface="Arial" panose="020B0604020202020204" pitchFamily="34" charset="0"/>
                    <a:cs typeface="Arial" panose="020B0604020202020204" pitchFamily="34" charset="0"/>
                  </a:rPr>
                  <a:t>, for each race </a:t>
                </a:r>
                <a:r>
                  <a:rPr lang="en-US" sz="2300" i="1" dirty="0">
                    <a:solidFill>
                      <a:srgbClr val="000000"/>
                    </a:solidFill>
                    <a:latin typeface="Arial" panose="020B0604020202020204" pitchFamily="34" charset="0"/>
                    <a:cs typeface="Arial" panose="020B0604020202020204" pitchFamily="34" charset="0"/>
                  </a:rPr>
                  <a:t>r</a:t>
                </a:r>
                <a:r>
                  <a:rPr lang="en-US" sz="2300" dirty="0">
                    <a:solidFill>
                      <a:srgbClr val="000000"/>
                    </a:solidFill>
                    <a:latin typeface="Arial" panose="020B0604020202020204" pitchFamily="34" charset="0"/>
                    <a:cs typeface="Arial" panose="020B0604020202020204" pitchFamily="34" charset="0"/>
                  </a:rPr>
                  <a:t> and gender </a:t>
                </a:r>
                <a:r>
                  <a:rPr lang="en-US" sz="2300" i="1" dirty="0">
                    <a:solidFill>
                      <a:srgbClr val="000000"/>
                    </a:solidFill>
                    <a:latin typeface="Arial" panose="020B0604020202020204" pitchFamily="34" charset="0"/>
                    <a:cs typeface="Arial" panose="020B0604020202020204" pitchFamily="34" charset="0"/>
                  </a:rPr>
                  <a:t>g</a:t>
                </a:r>
                <a:r>
                  <a:rPr lang="en-US" sz="2300" dirty="0">
                    <a:solidFill>
                      <a:srgbClr val="000000"/>
                    </a:solidFill>
                    <a:latin typeface="Arial" panose="020B0604020202020204" pitchFamily="34" charset="0"/>
                    <a:cs typeface="Arial" panose="020B0604020202020204" pitchFamily="34" charset="0"/>
                  </a:rPr>
                  <a:t>, regress children’s outcomes on a smooth function of parent rank:</a:t>
                </a:r>
              </a:p>
              <a:p>
                <a:pPr>
                  <a:buClr>
                    <a:schemeClr val="tx2"/>
                  </a:buClr>
                  <a:buFont typeface="Wingdings" pitchFamily="2" charset="2"/>
                  <a:buChar char="§"/>
                </a:pPr>
                <a:endParaRPr lang="en-US" sz="2300" i="1" dirty="0">
                  <a:solidFill>
                    <a:srgbClr val="000000"/>
                  </a:solidFill>
                  <a:latin typeface="Arial" panose="020B0604020202020204" pitchFamily="34" charset="0"/>
                  <a:cs typeface="Arial" panose="020B0604020202020204" pitchFamily="34" charset="0"/>
                </a:endParaRPr>
              </a:p>
              <a:p>
                <a:pPr marL="0" indent="0">
                  <a:buClr>
                    <a:schemeClr val="tx2"/>
                  </a:buClr>
                  <a:buNone/>
                </a:pPr>
                <a14:m>
                  <m:oMathPara xmlns:m="http://schemas.openxmlformats.org/officeDocument/2006/math">
                    <m:oMathParaPr>
                      <m:jc m:val="centerGroup"/>
                    </m:oMathParaPr>
                    <m:oMath xmlns:m="http://schemas.openxmlformats.org/officeDocument/2006/math">
                      <m:sSub>
                        <m:sSubPr>
                          <m:ctrlPr>
                            <a:rPr lang="en-US" sz="240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𝑦</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𝑖𝑐𝑝𝑟𝑔</m:t>
                          </m:r>
                        </m:sub>
                      </m:s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 </m:t>
                      </m:r>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𝛼</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𝑐𝑟𝑔</m:t>
                          </m:r>
                        </m:sub>
                      </m:s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𝛽</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𝑐𝑟𝑔</m:t>
                          </m:r>
                        </m:sub>
                      </m:s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𝑓</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𝑟𝑔</m:t>
                          </m:r>
                        </m:sub>
                      </m:sSub>
                      <m:d>
                        <m:dPr>
                          <m:ctrlP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dPr>
                        <m:e>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𝑝</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𝑖𝑐𝑟𝑔</m:t>
                              </m:r>
                            </m:sub>
                          </m:sSub>
                        </m:e>
                      </m:d>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𝜀</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𝑖𝑐𝑝𝑟𝑔</m:t>
                          </m:r>
                        </m:sub>
                      </m:sSub>
                    </m:oMath>
                  </m:oMathPara>
                </a14:m>
                <a:endParaRPr lang="en-US" sz="2400" i="1" dirty="0">
                  <a:solidFill>
                    <a:srgbClr val="000000"/>
                  </a:solidFill>
                  <a:latin typeface="Arial" panose="020B0604020202020204" pitchFamily="34" charset="0"/>
                  <a:ea typeface="Cambria Math" panose="02040503050406030204" pitchFamily="18" charset="0"/>
                  <a:cs typeface="Arial" panose="020B0604020202020204" pitchFamily="34" charset="0"/>
                </a:endParaRP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Function </a:t>
                </a:r>
                <a14:m>
                  <m:oMath xmlns:m="http://schemas.openxmlformats.org/officeDocument/2006/math">
                    <m:sSub>
                      <m:sSubPr>
                        <m:ctrlPr>
                          <a:rPr lang="en-US" sz="2300" i="1">
                            <a:solidFill>
                              <a:srgbClr val="000000"/>
                            </a:solidFill>
                            <a:latin typeface="Cambria Math" panose="02040503050406030204" pitchFamily="18" charset="0"/>
                            <a:cs typeface="Arial" panose="020B0604020202020204" pitchFamily="34" charset="0"/>
                          </a:rPr>
                        </m:ctrlPr>
                      </m:sSubPr>
                      <m:e>
                        <m:r>
                          <a:rPr lang="en-GB" sz="2300" i="1">
                            <a:solidFill>
                              <a:srgbClr val="000000"/>
                            </a:solidFill>
                            <a:latin typeface="Cambria Math" panose="02040503050406030204" pitchFamily="18" charset="0"/>
                            <a:cs typeface="Arial" panose="020B0604020202020204" pitchFamily="34" charset="0"/>
                          </a:rPr>
                          <m:t>𝑓</m:t>
                        </m:r>
                      </m:e>
                      <m:sub>
                        <m:r>
                          <a:rPr lang="en-GB" sz="2300" i="1">
                            <a:solidFill>
                              <a:srgbClr val="000000"/>
                            </a:solidFill>
                            <a:latin typeface="Cambria Math" panose="02040503050406030204" pitchFamily="18" charset="0"/>
                            <a:cs typeface="Arial" panose="020B0604020202020204" pitchFamily="34" charset="0"/>
                          </a:rPr>
                          <m:t>𝑟𝑔</m:t>
                        </m:r>
                      </m:sub>
                    </m:sSub>
                  </m:oMath>
                </a14:m>
                <a:r>
                  <a:rPr lang="en-US" sz="2300" i="1" dirty="0">
                    <a:solidFill>
                      <a:srgbClr val="000000"/>
                    </a:solidFill>
                    <a:latin typeface="Arial" panose="020B0604020202020204" pitchFamily="34" charset="0"/>
                    <a:cs typeface="Arial" panose="020B0604020202020204" pitchFamily="34" charset="0"/>
                  </a:rPr>
                  <a:t> </a:t>
                </a:r>
                <a:r>
                  <a:rPr lang="en-US" sz="2300" dirty="0">
                    <a:solidFill>
                      <a:srgbClr val="000000"/>
                    </a:solidFill>
                    <a:latin typeface="Arial" panose="020B0604020202020204" pitchFamily="34" charset="0"/>
                    <a:cs typeface="Arial" panose="020B0604020202020204" pitchFamily="34" charset="0"/>
                  </a:rPr>
                  <a:t>estimated non-parametrically in national data, by race and gender.</a:t>
                </a:r>
              </a:p>
              <a:p>
                <a:endParaRPr lang="en-US" sz="2300" dirty="0">
                  <a:solidFill>
                    <a:srgbClr val="000000"/>
                  </a:solidFill>
                  <a:latin typeface="Arial" panose="020B0604020202020204" pitchFamily="34" charset="0"/>
                  <a:cs typeface="Arial" panose="020B0604020202020204" pitchFamily="34" charset="0"/>
                </a:endParaRPr>
              </a:p>
              <a:p>
                <a:pPr lvl="1">
                  <a:buClr>
                    <a:schemeClr val="tx2"/>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Key assumption: shape of conditional expectation of outcome given parental income at national level is preserved in each tract, up to an affine transformation.</a:t>
                </a:r>
              </a:p>
              <a:p>
                <a:pPr lvl="1">
                  <a:buClr>
                    <a:schemeClr val="tx2"/>
                  </a:buClr>
                  <a:buFont typeface="System Font Regular"/>
                  <a:buChar char="–"/>
                </a:pPr>
                <a:endParaRPr lang="en-US" sz="2000" dirty="0">
                  <a:solidFill>
                    <a:srgbClr val="000000"/>
                  </a:solidFill>
                  <a:latin typeface="Arial" panose="020B0604020202020204" pitchFamily="34" charset="0"/>
                  <a:cs typeface="Arial" panose="020B0604020202020204" pitchFamily="34" charset="0"/>
                </a:endParaRPr>
              </a:p>
              <a:p>
                <a:pPr lvl="1">
                  <a:buClr>
                    <a:schemeClr val="tx2"/>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We validate this assumption by testing effects of including higher-order terms and using non-parametric estimates at broader geographies.</a:t>
                </a:r>
              </a:p>
              <a:p>
                <a:endParaRPr lang="en-US" sz="2300" dirty="0">
                  <a:solidFill>
                    <a:srgbClr val="000000"/>
                  </a:solidFill>
                  <a:latin typeface="Arial" panose="020B0604020202020204" pitchFamily="34" charset="0"/>
                  <a:cs typeface="Arial" panose="020B0604020202020204" pitchFamily="34" charset="0"/>
                </a:endParaRPr>
              </a:p>
              <a:p>
                <a:pPr marL="456987" lvl="1" indent="0">
                  <a:buClr>
                    <a:srgbClr val="1F497D"/>
                  </a:buClr>
                  <a:buNone/>
                </a:pPr>
                <a:endParaRPr lang="en-US" sz="2300" dirty="0">
                  <a:solidFill>
                    <a:srgbClr val="000000"/>
                  </a:solidFill>
                  <a:latin typeface="Arial" panose="020B0604020202020204" pitchFamily="34" charset="0"/>
                  <a:cs typeface="Arial" panose="020B0604020202020204" pitchFamily="34" charset="0"/>
                </a:endParaRPr>
              </a:p>
              <a:p>
                <a:pPr marL="0" indent="0">
                  <a:buNone/>
                </a:pPr>
                <a:endParaRPr lang="en-US" sz="2300" dirty="0">
                  <a:solidFill>
                    <a:srgbClr val="000000"/>
                  </a:solidFill>
                  <a:latin typeface="Arial" panose="020B0604020202020204" pitchFamily="34" charset="0"/>
                  <a:cs typeface="Arial" panose="020B0604020202020204" pitchFamily="34"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812801" y="1284769"/>
                <a:ext cx="11086123" cy="5397387"/>
              </a:xfrm>
              <a:blipFill>
                <a:blip r:embed="rId3"/>
                <a:stretch>
                  <a:fillRect l="-660" t="-1582"/>
                </a:stretch>
              </a:blipFill>
            </p:spPr>
            <p:txBody>
              <a:bodyPr/>
              <a:lstStyle/>
              <a:p>
                <a:r>
                  <a:rPr lang="en-US">
                    <a:noFill/>
                  </a:rPr>
                  <a:t> </a:t>
                </a:r>
              </a:p>
            </p:txBody>
          </p:sp>
        </mc:Fallback>
      </mc:AlternateContent>
      <p:sp>
        <p:nvSpPr>
          <p:cNvPr id="9" name="Title 1"/>
          <p:cNvSpPr txBox="1">
            <a:spLocks/>
          </p:cNvSpPr>
          <p:nvPr/>
        </p:nvSpPr>
        <p:spPr>
          <a:xfrm>
            <a:off x="1524000" y="90713"/>
            <a:ext cx="9144000" cy="1020763"/>
          </a:xfrm>
          <a:prstGeom prst="rect">
            <a:avLst/>
          </a:prstGeom>
        </p:spPr>
        <p:txBody>
          <a:bodyPr vert="horz" lIns="91404" tIns="45718" rIns="91404"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992">
              <a:defRPr/>
            </a:pPr>
            <a:r>
              <a:rPr lang="en-US" sz="2400" dirty="0">
                <a:solidFill>
                  <a:srgbClr val="002060"/>
                </a:solidFill>
                <a:latin typeface="Arial" panose="020B0604020202020204" pitchFamily="34" charset="0"/>
                <a:cs typeface="Arial" panose="020B0604020202020204" pitchFamily="34" charset="0"/>
              </a:rPr>
              <a:t>Estimating Mean Outcomes by Tract</a:t>
            </a:r>
          </a:p>
        </p:txBody>
      </p:sp>
    </p:spTree>
    <p:extLst>
      <p:ext uri="{BB962C8B-B14F-4D97-AF65-F5344CB8AC3E}">
        <p14:creationId xmlns:p14="http://schemas.microsoft.com/office/powerpoint/2010/main" val="10810781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812801" y="1284769"/>
                <a:ext cx="11086123" cy="5397387"/>
              </a:xfrm>
            </p:spPr>
            <p:txBody>
              <a:bodyPr>
                <a:norm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In each tract </a:t>
                </a:r>
                <a:r>
                  <a:rPr lang="en-US" sz="2300" i="1" dirty="0">
                    <a:solidFill>
                      <a:srgbClr val="000000"/>
                    </a:solidFill>
                    <a:latin typeface="Arial" panose="020B0604020202020204" pitchFamily="34" charset="0"/>
                    <a:cs typeface="Arial" panose="020B0604020202020204" pitchFamily="34" charset="0"/>
                  </a:rPr>
                  <a:t>c</a:t>
                </a:r>
                <a:r>
                  <a:rPr lang="en-US" sz="2300" dirty="0">
                    <a:solidFill>
                      <a:srgbClr val="000000"/>
                    </a:solidFill>
                    <a:latin typeface="Arial" panose="020B0604020202020204" pitchFamily="34" charset="0"/>
                    <a:cs typeface="Arial" panose="020B0604020202020204" pitchFamily="34" charset="0"/>
                  </a:rPr>
                  <a:t>, for each race </a:t>
                </a:r>
                <a:r>
                  <a:rPr lang="en-US" sz="2300" i="1" dirty="0">
                    <a:solidFill>
                      <a:srgbClr val="000000"/>
                    </a:solidFill>
                    <a:latin typeface="Arial" panose="020B0604020202020204" pitchFamily="34" charset="0"/>
                    <a:cs typeface="Arial" panose="020B0604020202020204" pitchFamily="34" charset="0"/>
                  </a:rPr>
                  <a:t>r</a:t>
                </a:r>
                <a:r>
                  <a:rPr lang="en-US" sz="2300" dirty="0">
                    <a:solidFill>
                      <a:srgbClr val="000000"/>
                    </a:solidFill>
                    <a:latin typeface="Arial" panose="020B0604020202020204" pitchFamily="34" charset="0"/>
                    <a:cs typeface="Arial" panose="020B0604020202020204" pitchFamily="34" charset="0"/>
                  </a:rPr>
                  <a:t> and gender </a:t>
                </a:r>
                <a:r>
                  <a:rPr lang="en-US" sz="2300" i="1" dirty="0">
                    <a:solidFill>
                      <a:srgbClr val="000000"/>
                    </a:solidFill>
                    <a:latin typeface="Arial" panose="020B0604020202020204" pitchFamily="34" charset="0"/>
                    <a:cs typeface="Arial" panose="020B0604020202020204" pitchFamily="34" charset="0"/>
                  </a:rPr>
                  <a:t>g</a:t>
                </a:r>
                <a:r>
                  <a:rPr lang="en-US" sz="2300" dirty="0">
                    <a:solidFill>
                      <a:srgbClr val="000000"/>
                    </a:solidFill>
                    <a:latin typeface="Arial" panose="020B0604020202020204" pitchFamily="34" charset="0"/>
                    <a:cs typeface="Arial" panose="020B0604020202020204" pitchFamily="34" charset="0"/>
                  </a:rPr>
                  <a:t>, regress children’s outcomes on a smooth function of parent rank:</a:t>
                </a:r>
              </a:p>
              <a:p>
                <a:pPr>
                  <a:buClr>
                    <a:schemeClr val="tx2"/>
                  </a:buClr>
                  <a:buFont typeface="Wingdings" pitchFamily="2" charset="2"/>
                  <a:buChar char="§"/>
                </a:pPr>
                <a:endParaRPr lang="en-US" sz="2300" i="1" dirty="0">
                  <a:solidFill>
                    <a:srgbClr val="000000"/>
                  </a:solidFill>
                  <a:latin typeface="Arial" panose="020B0604020202020204" pitchFamily="34" charset="0"/>
                  <a:cs typeface="Arial" panose="020B0604020202020204" pitchFamily="34" charset="0"/>
                </a:endParaRPr>
              </a:p>
              <a:p>
                <a:pPr marL="0" indent="0">
                  <a:buClr>
                    <a:schemeClr val="tx2"/>
                  </a:buClr>
                  <a:buNone/>
                </a:pPr>
                <a14:m>
                  <m:oMathPara xmlns:m="http://schemas.openxmlformats.org/officeDocument/2006/math">
                    <m:oMathParaPr>
                      <m:jc m:val="centerGroup"/>
                    </m:oMathParaPr>
                    <m:oMath xmlns:m="http://schemas.openxmlformats.org/officeDocument/2006/math">
                      <m:sSub>
                        <m:sSubPr>
                          <m:ctrlP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𝑦</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𝑖𝑐𝑝𝑟𝑔</m:t>
                          </m:r>
                        </m:sub>
                      </m:s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 </m:t>
                      </m:r>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𝛼</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𝑐𝑟𝑔</m:t>
                          </m:r>
                        </m:sub>
                      </m:s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𝛽</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𝑐𝑟𝑔</m:t>
                          </m:r>
                        </m:sub>
                      </m:s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𝑓</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𝑟𝑔</m:t>
                          </m:r>
                        </m:sub>
                      </m:sSub>
                      <m:d>
                        <m:dPr>
                          <m:ctrlP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dPr>
                        <m:e>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𝑝</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𝑖𝑐𝑟𝑔</m:t>
                              </m:r>
                            </m:sub>
                          </m:sSub>
                        </m:e>
                      </m:d>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sSub>
                        <m:sSubPr>
                          <m:ctrl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𝜀</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𝑖𝑐𝑝𝑟𝑔</m:t>
                          </m:r>
                        </m:sub>
                      </m:sSub>
                    </m:oMath>
                  </m:oMathPara>
                </a14:m>
                <a:endParaRPr lang="en-US" sz="2400" i="1" dirty="0">
                  <a:solidFill>
                    <a:srgbClr val="000000"/>
                  </a:solidFill>
                  <a:latin typeface="Arial" panose="020B0604020202020204" pitchFamily="34" charset="0"/>
                  <a:ea typeface="Cambria Math" panose="02040503050406030204" pitchFamily="18" charset="0"/>
                  <a:cs typeface="Arial" panose="020B0604020202020204" pitchFamily="34" charset="0"/>
                </a:endParaRP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Function </a:t>
                </a:r>
                <a14:m>
                  <m:oMath xmlns:m="http://schemas.openxmlformats.org/officeDocument/2006/math">
                    <m:sSub>
                      <m:sSubPr>
                        <m:ctrlPr>
                          <a:rPr lang="en-US" sz="2300" i="1">
                            <a:solidFill>
                              <a:srgbClr val="000000"/>
                            </a:solidFill>
                            <a:latin typeface="Cambria Math" panose="02040503050406030204" pitchFamily="18" charset="0"/>
                            <a:cs typeface="Arial" panose="020B0604020202020204" pitchFamily="34" charset="0"/>
                          </a:rPr>
                        </m:ctrlPr>
                      </m:sSubPr>
                      <m:e>
                        <m:r>
                          <a:rPr lang="en-GB" sz="2300" i="1">
                            <a:solidFill>
                              <a:srgbClr val="000000"/>
                            </a:solidFill>
                            <a:latin typeface="Cambria Math" panose="02040503050406030204" pitchFamily="18" charset="0"/>
                            <a:cs typeface="Arial" panose="020B0604020202020204" pitchFamily="34" charset="0"/>
                          </a:rPr>
                          <m:t>𝑓</m:t>
                        </m:r>
                      </m:e>
                      <m:sub>
                        <m:r>
                          <a:rPr lang="en-GB" sz="2300" i="1">
                            <a:solidFill>
                              <a:srgbClr val="000000"/>
                            </a:solidFill>
                            <a:latin typeface="Cambria Math" panose="02040503050406030204" pitchFamily="18" charset="0"/>
                            <a:cs typeface="Arial" panose="020B0604020202020204" pitchFamily="34" charset="0"/>
                          </a:rPr>
                          <m:t>𝑟𝑔</m:t>
                        </m:r>
                      </m:sub>
                    </m:sSub>
                  </m:oMath>
                </a14:m>
                <a:r>
                  <a:rPr lang="en-US" sz="2300" i="1" dirty="0">
                    <a:solidFill>
                      <a:srgbClr val="000000"/>
                    </a:solidFill>
                    <a:latin typeface="Arial" panose="020B0604020202020204" pitchFamily="34" charset="0"/>
                    <a:cs typeface="Arial" panose="020B0604020202020204" pitchFamily="34" charset="0"/>
                  </a:rPr>
                  <a:t> </a:t>
                </a:r>
                <a:r>
                  <a:rPr lang="en-US" sz="2300" dirty="0">
                    <a:solidFill>
                      <a:srgbClr val="000000"/>
                    </a:solidFill>
                    <a:latin typeface="Arial" panose="020B0604020202020204" pitchFamily="34" charset="0"/>
                    <a:cs typeface="Arial" panose="020B0604020202020204" pitchFamily="34" charset="0"/>
                  </a:rPr>
                  <a:t>estimated non-parametrically in national data, by race and gender.</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Finally, account for the fact that many children move across tracts in childhood.</a:t>
                </a:r>
              </a:p>
              <a:p>
                <a:pPr>
                  <a:buClr>
                    <a:srgbClr val="1F497D"/>
                  </a:buClr>
                </a:pPr>
                <a:endParaRPr lang="en-US" sz="2300" dirty="0">
                  <a:solidFill>
                    <a:srgbClr val="000000"/>
                  </a:solidFill>
                  <a:latin typeface="Arial" panose="020B0604020202020204" pitchFamily="34" charset="0"/>
                  <a:cs typeface="Arial" panose="020B0604020202020204" pitchFamily="34" charset="0"/>
                </a:endParaRPr>
              </a:p>
              <a:p>
                <a:pPr lvl="1">
                  <a:buClr>
                    <a:srgbClr val="1F497D"/>
                  </a:buClr>
                  <a:buSzPct val="100000"/>
                  <a:buFont typeface="System Font Regular"/>
                  <a:buChar char="–"/>
                </a:pPr>
                <a:r>
                  <a:rPr lang="en-US" sz="2000" dirty="0">
                    <a:solidFill>
                      <a:srgbClr val="000000"/>
                    </a:solidFill>
                    <a:latin typeface="Arial" panose="020B0604020202020204" pitchFamily="34" charset="0"/>
                    <a:cs typeface="Arial" panose="020B0604020202020204" pitchFamily="34" charset="0"/>
                  </a:rPr>
                  <a:t>Weight children in each tract-level regression by fraction of childhood (up to age 23) spent in that tract.</a:t>
                </a:r>
                <a:endParaRPr lang="en-US" sz="2300" dirty="0">
                  <a:solidFill>
                    <a:srgbClr val="000000"/>
                  </a:solidFill>
                  <a:latin typeface="Arial" panose="020B0604020202020204" pitchFamily="34" charset="0"/>
                  <a:cs typeface="Arial" panose="020B0604020202020204" pitchFamily="34"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812801" y="1284769"/>
                <a:ext cx="11086123" cy="5397387"/>
              </a:xfrm>
              <a:blipFill>
                <a:blip r:embed="rId3"/>
                <a:stretch>
                  <a:fillRect l="-660" t="-1582"/>
                </a:stretch>
              </a:blipFill>
            </p:spPr>
            <p:txBody>
              <a:bodyPr/>
              <a:lstStyle/>
              <a:p>
                <a:r>
                  <a:rPr lang="en-US">
                    <a:noFill/>
                  </a:rPr>
                  <a:t> </a:t>
                </a:r>
              </a:p>
            </p:txBody>
          </p:sp>
        </mc:Fallback>
      </mc:AlternateContent>
      <p:sp>
        <p:nvSpPr>
          <p:cNvPr id="9" name="Title 1"/>
          <p:cNvSpPr txBox="1">
            <a:spLocks/>
          </p:cNvSpPr>
          <p:nvPr/>
        </p:nvSpPr>
        <p:spPr>
          <a:xfrm>
            <a:off x="1524000" y="90713"/>
            <a:ext cx="9144000" cy="1020763"/>
          </a:xfrm>
          <a:prstGeom prst="rect">
            <a:avLst/>
          </a:prstGeom>
        </p:spPr>
        <p:txBody>
          <a:bodyPr vert="horz" lIns="91404" tIns="45718" rIns="91404"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992">
              <a:defRPr/>
            </a:pPr>
            <a:r>
              <a:rPr lang="en-US" sz="2400" dirty="0">
                <a:solidFill>
                  <a:srgbClr val="002060"/>
                </a:solidFill>
                <a:latin typeface="Arial" panose="020B0604020202020204" pitchFamily="34" charset="0"/>
                <a:cs typeface="Arial" panose="020B0604020202020204" pitchFamily="34" charset="0"/>
              </a:rPr>
              <a:t>Estimating Mean Outcomes by Tract</a:t>
            </a:r>
          </a:p>
        </p:txBody>
      </p:sp>
    </p:spTree>
    <p:extLst>
      <p:ext uri="{BB962C8B-B14F-4D97-AF65-F5344CB8AC3E}">
        <p14:creationId xmlns:p14="http://schemas.microsoft.com/office/powerpoint/2010/main" val="3035152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2801" y="1284767"/>
            <a:ext cx="10723419" cy="5181600"/>
          </a:xfrm>
        </p:spPr>
        <p:txBody>
          <a:bodyPr>
            <a:norm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sym typeface="Wingdings" panose="05000000000000000000" pitchFamily="2" charset="2"/>
              </a:rPr>
              <a:t>Focus on predicted values at selected parental income percentiles, especially p=25 (low income).</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lvl="1">
              <a:lnSpc>
                <a:spcPct val="100000"/>
              </a:lnSpc>
              <a:buClr>
                <a:schemeClr val="tx2"/>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Extrapolate to all percentiles even in areas with predominantly low- or high-income populations.</a:t>
            </a:r>
          </a:p>
          <a:p>
            <a:pPr lvl="1">
              <a:lnSpc>
                <a:spcPct val="100000"/>
              </a:lnSpc>
              <a:buClr>
                <a:schemeClr val="tx2"/>
              </a:buClr>
              <a:buFont typeface="System Font Regular"/>
              <a:buChar char="–"/>
            </a:pPr>
            <a:endParaRPr lang="en-US" sz="2000" dirty="0">
              <a:solidFill>
                <a:srgbClr val="000000"/>
              </a:solidFill>
              <a:latin typeface="Arial" panose="020B0604020202020204" pitchFamily="34" charset="0"/>
              <a:cs typeface="Arial" panose="020B0604020202020204" pitchFamily="34" charset="0"/>
            </a:endParaRPr>
          </a:p>
          <a:p>
            <a:pPr lvl="1">
              <a:lnSpc>
                <a:spcPct val="100000"/>
              </a:lnSpc>
              <a:buClr>
                <a:schemeClr val="tx2"/>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Mask cells with fewer than 20 children in the relevant subgroup.</a:t>
            </a:r>
          </a:p>
          <a:p>
            <a:pPr lvl="1">
              <a:lnSpc>
                <a:spcPct val="100000"/>
              </a:lnSpc>
              <a:buClr>
                <a:schemeClr val="tx2"/>
              </a:buClr>
              <a:buFont typeface="System Font Regular"/>
              <a:buChar char="–"/>
            </a:pPr>
            <a:endParaRPr lang="en-US" sz="2000" dirty="0">
              <a:solidFill>
                <a:srgbClr val="000000"/>
              </a:solidFill>
              <a:latin typeface="Arial" panose="020B0604020202020204" pitchFamily="34" charset="0"/>
              <a:cs typeface="Arial" panose="020B0604020202020204" pitchFamily="34" charset="0"/>
            </a:endParaRPr>
          </a:p>
          <a:p>
            <a:pPr lvl="1">
              <a:lnSpc>
                <a:spcPct val="100000"/>
              </a:lnSpc>
              <a:buClr>
                <a:schemeClr val="tx2"/>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To limit disclosure risk, add noise to tract-level estimates; SD of noise added is typically an order of magnitude smaller than standard error.</a:t>
            </a:r>
          </a:p>
          <a:p>
            <a:pPr lvl="1">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Translate mean rank outcomes to dollar values based on income distribution of children in their mid-30s (in 2015) for ease of interpretation.</a:t>
            </a:r>
          </a:p>
        </p:txBody>
      </p:sp>
      <p:sp>
        <p:nvSpPr>
          <p:cNvPr id="9" name="Title 1"/>
          <p:cNvSpPr txBox="1">
            <a:spLocks/>
          </p:cNvSpPr>
          <p:nvPr/>
        </p:nvSpPr>
        <p:spPr>
          <a:xfrm>
            <a:off x="1524000" y="90713"/>
            <a:ext cx="9144000" cy="1020763"/>
          </a:xfrm>
          <a:prstGeom prst="rect">
            <a:avLst/>
          </a:prstGeom>
        </p:spPr>
        <p:txBody>
          <a:bodyPr vert="horz" lIns="91404" tIns="45718" rIns="91404"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992">
              <a:defRPr/>
            </a:pPr>
            <a:r>
              <a:rPr lang="en-US" sz="2400" dirty="0">
                <a:solidFill>
                  <a:srgbClr val="002060"/>
                </a:solidFill>
                <a:latin typeface="Arial" panose="020B0604020202020204" pitchFamily="34" charset="0"/>
                <a:cs typeface="Arial" panose="020B0604020202020204" pitchFamily="34" charset="0"/>
              </a:rPr>
              <a:t>Estimating Mean Outcomes by Tract</a:t>
            </a:r>
          </a:p>
        </p:txBody>
      </p:sp>
    </p:spTree>
    <p:extLst>
      <p:ext uri="{BB962C8B-B14F-4D97-AF65-F5344CB8AC3E}">
        <p14:creationId xmlns:p14="http://schemas.microsoft.com/office/powerpoint/2010/main" val="19066139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EE24BF63-0D79-4463-B408-122D2E2C3F4A}"/>
              </a:ext>
            </a:extLst>
          </p:cNvPr>
          <p:cNvSpPr/>
          <p:nvPr/>
        </p:nvSpPr>
        <p:spPr>
          <a:xfrm>
            <a:off x="2679648" y="731757"/>
            <a:ext cx="6858000" cy="1188720"/>
          </a:xfrm>
          <a:prstGeom prst="rect">
            <a:avLst/>
          </a:prstGeom>
          <a:solidFill>
            <a:schemeClr val="bg1">
              <a:lumMod val="85000"/>
            </a:schemeClr>
          </a:solidFill>
          <a:ln w="25400" cap="flat" cmpd="sng" algn="ctr">
            <a:noFill/>
            <a:prstDash val="solid"/>
          </a:ln>
          <a:effectLst/>
        </p:spPr>
        <p:txBody>
          <a:bodyPr lIns="91360" tIns="45718" rIns="91360" bIns="45718" rtlCol="0" anchor="ctr"/>
          <a:lstStyle/>
          <a:p>
            <a:pPr marL="456723" defTabSz="913584"/>
            <a:r>
              <a:rPr lang="en-US" sz="2300" b="1" kern="0" dirty="0">
                <a:solidFill>
                  <a:prstClr val="white"/>
                </a:solidFill>
                <a:latin typeface="+mj-lt"/>
                <a:cs typeface="Arial" panose="020B0604020202020204" pitchFamily="34" charset="0"/>
              </a:rPr>
              <a:t>   	</a:t>
            </a:r>
          </a:p>
        </p:txBody>
      </p:sp>
      <p:sp>
        <p:nvSpPr>
          <p:cNvPr id="35" name="Oval 34">
            <a:extLst>
              <a:ext uri="{FF2B5EF4-FFF2-40B4-BE49-F238E27FC236}">
                <a16:creationId xmlns:a16="http://schemas.microsoft.com/office/drawing/2014/main" id="{03FE699B-2454-44BF-929B-9136065CD605}"/>
              </a:ext>
            </a:extLst>
          </p:cNvPr>
          <p:cNvSpPr/>
          <p:nvPr/>
        </p:nvSpPr>
        <p:spPr>
          <a:xfrm>
            <a:off x="2515127" y="107171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472C4"/>
                </a:solidFill>
                <a:effectLst/>
                <a:uLnTx/>
                <a:uFillTx/>
                <a:latin typeface="Arial" panose="020B0604020202020204" pitchFamily="34" charset="0"/>
                <a:cs typeface="Arial" panose="020B0604020202020204" pitchFamily="34" charset="0"/>
              </a:rPr>
              <a:t>1</a:t>
            </a:r>
          </a:p>
        </p:txBody>
      </p:sp>
      <p:sp>
        <p:nvSpPr>
          <p:cNvPr id="36" name="Rectangle 35">
            <a:extLst>
              <a:ext uri="{FF2B5EF4-FFF2-40B4-BE49-F238E27FC236}">
                <a16:creationId xmlns:a16="http://schemas.microsoft.com/office/drawing/2014/main" id="{B1C5A068-A719-4A8D-89FD-134E047BFC1B}"/>
              </a:ext>
            </a:extLst>
          </p:cNvPr>
          <p:cNvSpPr/>
          <p:nvPr/>
        </p:nvSpPr>
        <p:spPr>
          <a:xfrm>
            <a:off x="2688923" y="2080921"/>
            <a:ext cx="6858000" cy="1188720"/>
          </a:xfrm>
          <a:prstGeom prst="rect">
            <a:avLst/>
          </a:prstGeom>
          <a:solidFill>
            <a:schemeClr val="bg1">
              <a:lumMod val="85000"/>
            </a:schemeClr>
          </a:solidFill>
          <a:ln w="25400" cap="flat" cmpd="sng" algn="ctr">
            <a:noFill/>
            <a:prstDash val="solid"/>
          </a:ln>
          <a:effectLst/>
        </p:spPr>
        <p:txBody>
          <a:bodyPr lIns="91360" tIns="45718" rIns="91360" bIns="45718" rtlCol="0" anchor="ctr"/>
          <a:lstStyle/>
          <a:p>
            <a:pPr marL="456723" defTabSz="913584"/>
            <a:endParaRPr lang="en-US" sz="2300" b="1" kern="0" dirty="0">
              <a:solidFill>
                <a:prstClr val="white"/>
              </a:solidFill>
              <a:latin typeface="+mj-lt"/>
              <a:cs typeface="Arial" panose="020B0604020202020204" pitchFamily="34" charset="0"/>
            </a:endParaRPr>
          </a:p>
        </p:txBody>
      </p:sp>
      <p:sp>
        <p:nvSpPr>
          <p:cNvPr id="37" name="Oval 36">
            <a:extLst>
              <a:ext uri="{FF2B5EF4-FFF2-40B4-BE49-F238E27FC236}">
                <a16:creationId xmlns:a16="http://schemas.microsoft.com/office/drawing/2014/main" id="{47AAB757-AAB8-462E-9BE1-BA72378BBC87}"/>
              </a:ext>
            </a:extLst>
          </p:cNvPr>
          <p:cNvSpPr/>
          <p:nvPr/>
        </p:nvSpPr>
        <p:spPr>
          <a:xfrm>
            <a:off x="2515127" y="242536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2</a:t>
            </a:r>
          </a:p>
        </p:txBody>
      </p:sp>
      <p:sp>
        <p:nvSpPr>
          <p:cNvPr id="38" name="Rectangle 37">
            <a:extLst>
              <a:ext uri="{FF2B5EF4-FFF2-40B4-BE49-F238E27FC236}">
                <a16:creationId xmlns:a16="http://schemas.microsoft.com/office/drawing/2014/main" id="{5FCB39B9-1A3F-497B-B4EE-966ED1BFD01D}"/>
              </a:ext>
            </a:extLst>
          </p:cNvPr>
          <p:cNvSpPr/>
          <p:nvPr/>
        </p:nvSpPr>
        <p:spPr>
          <a:xfrm>
            <a:off x="2679648" y="3430085"/>
            <a:ext cx="6858000" cy="1188720"/>
          </a:xfrm>
          <a:prstGeom prst="rect">
            <a:avLst/>
          </a:prstGeom>
          <a:solidFill>
            <a:srgbClr val="44546A"/>
          </a:solidFill>
          <a:ln w="25400" cap="flat" cmpd="sng" algn="ctr">
            <a:noFill/>
            <a:prstDash val="solid"/>
          </a:ln>
          <a:effectLst/>
        </p:spPr>
        <p:txBody>
          <a:bodyPr lIns="91360" tIns="45718" rIns="91360" bIns="45718" rtlCol="0" anchor="ctr"/>
          <a:lstStyle/>
          <a:p>
            <a:pPr marL="456723" defTabSz="913584"/>
            <a:endParaRPr lang="en-US" sz="2300" b="1" kern="0" dirty="0">
              <a:solidFill>
                <a:prstClr val="white"/>
              </a:solidFill>
              <a:latin typeface="+mj-lt"/>
              <a:cs typeface="Arial" panose="020B0604020202020204" pitchFamily="34" charset="0"/>
            </a:endParaRPr>
          </a:p>
        </p:txBody>
      </p:sp>
      <p:sp>
        <p:nvSpPr>
          <p:cNvPr id="39" name="Oval 38">
            <a:extLst>
              <a:ext uri="{FF2B5EF4-FFF2-40B4-BE49-F238E27FC236}">
                <a16:creationId xmlns:a16="http://schemas.microsoft.com/office/drawing/2014/main" id="{9C1B5CC7-7221-49F0-AAEB-68D6273AAD1F}"/>
              </a:ext>
            </a:extLst>
          </p:cNvPr>
          <p:cNvSpPr/>
          <p:nvPr/>
        </p:nvSpPr>
        <p:spPr>
          <a:xfrm>
            <a:off x="2515127" y="377901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3</a:t>
            </a:r>
          </a:p>
        </p:txBody>
      </p:sp>
      <p:sp>
        <p:nvSpPr>
          <p:cNvPr id="40" name="TextBox 39">
            <a:extLst>
              <a:ext uri="{FF2B5EF4-FFF2-40B4-BE49-F238E27FC236}">
                <a16:creationId xmlns:a16="http://schemas.microsoft.com/office/drawing/2014/main" id="{B53536C0-7D39-4DF6-8605-0AAD2D9F6E2F}"/>
              </a:ext>
            </a:extLst>
          </p:cNvPr>
          <p:cNvSpPr txBox="1"/>
          <p:nvPr/>
        </p:nvSpPr>
        <p:spPr>
          <a:xfrm>
            <a:off x="3179528" y="3482794"/>
            <a:ext cx="6659153" cy="1154159"/>
          </a:xfrm>
          <a:prstGeom prst="rect">
            <a:avLst/>
          </a:prstGeom>
          <a:noFill/>
        </p:spPr>
        <p:txBody>
          <a:bodyPr wrap="square" lIns="91368" tIns="45718" rIns="91368" bIns="45718" rtlCol="0">
            <a:spAutoFit/>
          </a:bodyPr>
          <a:lstStyle/>
          <a:p>
            <a:pPr defTabSz="913584">
              <a:defRPr/>
            </a:pPr>
            <a:endParaRPr lang="en-US" sz="2300" b="1" dirty="0">
              <a:solidFill>
                <a:prstClr val="white"/>
              </a:solidFill>
              <a:latin typeface="Arial" panose="020B0604020202020204" pitchFamily="34" charset="0"/>
              <a:cs typeface="Arial" panose="020B0604020202020204" pitchFamily="34" charset="0"/>
            </a:endParaRPr>
          </a:p>
          <a:p>
            <a:pPr defTabSz="913584">
              <a:defRPr/>
            </a:pPr>
            <a:r>
              <a:rPr lang="en-US" sz="2300" b="1" dirty="0">
                <a:solidFill>
                  <a:prstClr val="white"/>
                </a:solidFill>
                <a:latin typeface="Arial" panose="020B0604020202020204" pitchFamily="34" charset="0"/>
                <a:cs typeface="Arial" panose="020B0604020202020204" pitchFamily="34" charset="0"/>
              </a:rPr>
              <a:t>Observational Variation and Targeting</a:t>
            </a:r>
          </a:p>
          <a:p>
            <a:pPr defTabSz="913584">
              <a:defRPr/>
            </a:pPr>
            <a:endParaRPr lang="en-US" sz="2300" b="1" kern="0" dirty="0">
              <a:solidFill>
                <a:prstClr val="white"/>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853458C9-203C-48E2-B32C-F3256BC5B2B1}"/>
              </a:ext>
            </a:extLst>
          </p:cNvPr>
          <p:cNvSpPr txBox="1"/>
          <p:nvPr/>
        </p:nvSpPr>
        <p:spPr>
          <a:xfrm>
            <a:off x="3179505" y="1845115"/>
            <a:ext cx="6528699" cy="1619478"/>
          </a:xfrm>
          <a:prstGeom prst="rect">
            <a:avLst/>
          </a:prstGeom>
          <a:noFill/>
        </p:spPr>
        <p:txBody>
          <a:bodyPr wrap="square" lIns="91368" tIns="45718" rIns="91368" bIns="45718" rtlCol="0" anchor="ctr" anchorCtr="0">
            <a:spAutoFit/>
          </a:bodyPr>
          <a:lstStyle/>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0" marR="0" lvl="0" indent="0" algn="just" defTabSz="913584" eaLnBrk="1" fontAlgn="auto" latinLnBrk="0" hangingPunct="1">
              <a:lnSpc>
                <a:spcPct val="15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Methods to Construct Tract-Level Estimates</a:t>
            </a:r>
          </a:p>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42" name="Rectangle 41">
            <a:extLst>
              <a:ext uri="{FF2B5EF4-FFF2-40B4-BE49-F238E27FC236}">
                <a16:creationId xmlns:a16="http://schemas.microsoft.com/office/drawing/2014/main" id="{2C800A8A-9322-47BF-88DB-F8DE266ABD2E}"/>
              </a:ext>
            </a:extLst>
          </p:cNvPr>
          <p:cNvSpPr/>
          <p:nvPr/>
        </p:nvSpPr>
        <p:spPr>
          <a:xfrm>
            <a:off x="2676273" y="4779249"/>
            <a:ext cx="6858000" cy="1188720"/>
          </a:xfrm>
          <a:prstGeom prst="rect">
            <a:avLst/>
          </a:prstGeom>
          <a:solidFill>
            <a:schemeClr val="bg1">
              <a:lumMod val="85000"/>
            </a:schemeClr>
          </a:solidFill>
          <a:ln w="25400" cap="flat" cmpd="sng" algn="ctr">
            <a:noFill/>
            <a:prstDash val="solid"/>
          </a:ln>
          <a:effectLst/>
        </p:spPr>
        <p:txBody>
          <a:bodyPr lIns="91360" tIns="45718" rIns="91360" bIns="45718" rtlCol="0" anchor="ctr"/>
          <a:lstStyle/>
          <a:p>
            <a:pPr marL="456723"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mj-lt"/>
              <a:cs typeface="Arial" panose="020B0604020202020204" pitchFamily="34" charset="0"/>
            </a:endParaRPr>
          </a:p>
        </p:txBody>
      </p:sp>
      <p:sp>
        <p:nvSpPr>
          <p:cNvPr id="43" name="TextBox 42">
            <a:extLst>
              <a:ext uri="{FF2B5EF4-FFF2-40B4-BE49-F238E27FC236}">
                <a16:creationId xmlns:a16="http://schemas.microsoft.com/office/drawing/2014/main" id="{AA10DF66-3218-4AE3-AD3D-F4B7A2BB2621}"/>
              </a:ext>
            </a:extLst>
          </p:cNvPr>
          <p:cNvSpPr txBox="1"/>
          <p:nvPr/>
        </p:nvSpPr>
        <p:spPr>
          <a:xfrm>
            <a:off x="3179505" y="4780585"/>
            <a:ext cx="6528699" cy="1154159"/>
          </a:xfrm>
          <a:prstGeom prst="rect">
            <a:avLst/>
          </a:prstGeom>
          <a:noFill/>
        </p:spPr>
        <p:txBody>
          <a:bodyPr wrap="square" lIns="91368" tIns="45718" rIns="91368" bIns="45718" rtlCol="0">
            <a:spAutoFit/>
          </a:bodyPr>
          <a:lstStyle/>
          <a:p>
            <a:pPr marL="0"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0" marR="0" lvl="0" indent="0"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Causal Effects and Neighborhood Choice</a:t>
            </a:r>
          </a:p>
          <a:p>
            <a:pPr marL="0" marR="0" lvl="0" indent="0" defTabSz="913584" eaLnBrk="1" fontAlgn="auto" latinLnBrk="0" hangingPunct="1">
              <a:lnSpc>
                <a:spcPct val="10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44" name="Oval 43">
            <a:extLst>
              <a:ext uri="{FF2B5EF4-FFF2-40B4-BE49-F238E27FC236}">
                <a16:creationId xmlns:a16="http://schemas.microsoft.com/office/drawing/2014/main" id="{FE69CE8B-020B-4BF7-AA00-95B207A1F42D}"/>
              </a:ext>
            </a:extLst>
          </p:cNvPr>
          <p:cNvSpPr/>
          <p:nvPr/>
        </p:nvSpPr>
        <p:spPr>
          <a:xfrm>
            <a:off x="2515127" y="513266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4</a:t>
            </a:r>
          </a:p>
        </p:txBody>
      </p:sp>
      <p:sp>
        <p:nvSpPr>
          <p:cNvPr id="45" name="TextBox 44">
            <a:extLst>
              <a:ext uri="{FF2B5EF4-FFF2-40B4-BE49-F238E27FC236}">
                <a16:creationId xmlns:a16="http://schemas.microsoft.com/office/drawing/2014/main" id="{8EEED83C-B774-4BDB-B083-082F6602FF5E}"/>
              </a:ext>
            </a:extLst>
          </p:cNvPr>
          <p:cNvSpPr txBox="1"/>
          <p:nvPr/>
        </p:nvSpPr>
        <p:spPr>
          <a:xfrm>
            <a:off x="3179505" y="485075"/>
            <a:ext cx="6528699" cy="1619478"/>
          </a:xfrm>
          <a:prstGeom prst="rect">
            <a:avLst/>
          </a:prstGeom>
          <a:noFill/>
        </p:spPr>
        <p:txBody>
          <a:bodyPr wrap="square" lIns="91368" tIns="45718" rIns="91368" bIns="45718" rtlCol="0" anchor="ctr" anchorCtr="0">
            <a:spAutoFit/>
          </a:bodyPr>
          <a:lstStyle/>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1" i="0" u="none" strike="noStrike" kern="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a:p>
            <a:pPr marL="0" marR="0" lvl="0" indent="0" algn="just" defTabSz="913584" eaLnBrk="1" fontAlgn="auto" latinLnBrk="0" hangingPunct="1">
              <a:lnSpc>
                <a:spcPct val="15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Data</a:t>
            </a:r>
          </a:p>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060617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7026" y="1295525"/>
            <a:ext cx="9843247" cy="5181600"/>
          </a:xfrm>
        </p:spPr>
        <p:txBody>
          <a:bodyPr>
            <a:no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Many policies target areas based on characteristics such as the poverty rate.</a:t>
            </a:r>
          </a:p>
          <a:p>
            <a:pPr lvl="1">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lvl="1">
              <a:buClr>
                <a:schemeClr val="tx2"/>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E.g. tax policies (Empowerment zones, Opportunity zones) and local services (Head Start, mentoring programs).</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For such “tagging” applications, observed outcomes are of direct interest in standard optimal tax models. </a:t>
            </a:r>
            <a:r>
              <a:rPr lang="en-US" sz="1600" dirty="0">
                <a:solidFill>
                  <a:srgbClr val="000000"/>
                </a:solidFill>
                <a:latin typeface="Arial" panose="020B0604020202020204" pitchFamily="34" charset="0"/>
                <a:cs typeface="Arial" panose="020B0604020202020204" pitchFamily="34" charset="0"/>
              </a:rPr>
              <a:t>[</a:t>
            </a:r>
            <a:r>
              <a:rPr lang="en-US" sz="1600" dirty="0" err="1">
                <a:solidFill>
                  <a:srgbClr val="000000"/>
                </a:solidFill>
                <a:latin typeface="Arial" panose="020B0604020202020204" pitchFamily="34" charset="0"/>
                <a:cs typeface="Arial" panose="020B0604020202020204" pitchFamily="34" charset="0"/>
              </a:rPr>
              <a:t>Akerlof</a:t>
            </a:r>
            <a:r>
              <a:rPr lang="en-US" sz="1600" dirty="0">
                <a:solidFill>
                  <a:srgbClr val="000000"/>
                </a:solidFill>
                <a:latin typeface="Arial" panose="020B0604020202020204" pitchFamily="34" charset="0"/>
                <a:cs typeface="Arial" panose="020B0604020202020204" pitchFamily="34" charset="0"/>
              </a:rPr>
              <a:t> 1978, Nichols and </a:t>
            </a:r>
            <a:r>
              <a:rPr lang="en-US" sz="1600" dirty="0" err="1">
                <a:solidFill>
                  <a:srgbClr val="000000"/>
                </a:solidFill>
                <a:latin typeface="Arial" panose="020B0604020202020204" pitchFamily="34" charset="0"/>
                <a:cs typeface="Arial" panose="020B0604020202020204" pitchFamily="34" charset="0"/>
              </a:rPr>
              <a:t>Zeckhauser</a:t>
            </a:r>
            <a:r>
              <a:rPr lang="en-US" sz="1600" dirty="0">
                <a:solidFill>
                  <a:srgbClr val="000000"/>
                </a:solidFill>
                <a:latin typeface="Arial" panose="020B0604020202020204" pitchFamily="34" charset="0"/>
                <a:cs typeface="Arial" panose="020B0604020202020204" pitchFamily="34" charset="0"/>
              </a:rPr>
              <a:t> 1982]</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lvl="1">
              <a:buClr>
                <a:schemeClr val="tx2"/>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Isolating causal effects of neighborhoods not necessarily relevant.</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Motivated by these applications, begin with a descriptive characterization of how children’s outcomes vary across tracts.</a:t>
            </a:r>
          </a:p>
        </p:txBody>
      </p:sp>
      <p:sp>
        <p:nvSpPr>
          <p:cNvPr id="9"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lvl="0">
              <a:defRPr/>
            </a:pPr>
            <a:r>
              <a:rPr lang="en-US" sz="2400" dirty="0">
                <a:solidFill>
                  <a:srgbClr val="002060"/>
                </a:solidFill>
                <a:latin typeface="Arial" panose="020B0604020202020204" pitchFamily="34" charset="0"/>
                <a:cs typeface="Arial" panose="020B0604020202020204" pitchFamily="34" charset="0"/>
              </a:rPr>
              <a:t>Observational Variation and Targeting</a:t>
            </a:r>
          </a:p>
        </p:txBody>
      </p:sp>
    </p:spTree>
    <p:extLst>
      <p:ext uri="{BB962C8B-B14F-4D97-AF65-F5344CB8AC3E}">
        <p14:creationId xmlns:p14="http://schemas.microsoft.com/office/powerpoint/2010/main" val="24442885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53E6896B-B29C-44E3-9610-221B74758374}"/>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7841FAB-C377-422B-AB3D-CFE0D4231E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361890" y="3277378"/>
            <a:ext cx="414041" cy="3558656"/>
          </a:xfrm>
          <a:prstGeom prst="rect">
            <a:avLst/>
          </a:prstGeom>
        </p:spPr>
      </p:pic>
      <p:pic>
        <p:nvPicPr>
          <p:cNvPr id="4" name="Picture 3">
            <a:extLst>
              <a:ext uri="{FF2B5EF4-FFF2-40B4-BE49-F238E27FC236}">
                <a16:creationId xmlns:a16="http://schemas.microsoft.com/office/drawing/2014/main" id="{246F2FC5-AA62-4FE1-88B4-B7657AD7CD6F}"/>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016000" y="685800"/>
            <a:ext cx="9457877" cy="5835531"/>
          </a:xfrm>
          <a:prstGeom prst="rect">
            <a:avLst/>
          </a:prstGeom>
        </p:spPr>
      </p:pic>
      <p:sp>
        <p:nvSpPr>
          <p:cNvPr id="29" name="TextBox 28"/>
          <p:cNvSpPr txBox="1"/>
          <p:nvPr/>
        </p:nvSpPr>
        <p:spPr>
          <a:xfrm>
            <a:off x="31959" y="6550202"/>
            <a:ext cx="8839200" cy="292368"/>
          </a:xfrm>
          <a:prstGeom prst="rect">
            <a:avLst/>
          </a:prstGeom>
          <a:noFill/>
        </p:spPr>
        <p:txBody>
          <a:bodyPr wrap="square" lIns="91066" tIns="45710" rIns="91066" bIns="45710" rtlCol="0">
            <a:spAutoFit/>
          </a:bodyPr>
          <a:lstStyle/>
          <a:p>
            <a:pPr marL="0" marR="0" lvl="0" indent="0" algn="l" defTabSz="1218270" rtl="0" eaLnBrk="1" fontAlgn="auto" latinLnBrk="0" hangingPunct="1">
              <a:lnSpc>
                <a:spcPct val="100000"/>
              </a:lnSpc>
              <a:spcBef>
                <a:spcPts val="0"/>
              </a:spcBef>
              <a:spcAft>
                <a:spcPts val="0"/>
              </a:spcAft>
              <a:buClrTx/>
              <a:buSzTx/>
              <a:buFontTx/>
              <a:buNone/>
              <a:tabLst/>
              <a:defRPr/>
            </a:pPr>
            <a:r>
              <a:rPr kumimoji="0" lang="en-US" sz="1300" b="0" i="1" u="none" strike="noStrike" kern="1200" cap="none" spc="0" normalizeH="0" baseline="0" noProof="0" dirty="0">
                <a:ln>
                  <a:noFill/>
                </a:ln>
                <a:solidFill>
                  <a:srgbClr val="000000"/>
                </a:solidFill>
                <a:effectLst/>
                <a:uLnTx/>
                <a:uFillTx/>
                <a:latin typeface="Arial" panose="020B0604020202020204" pitchFamily="34" charset="0"/>
                <a:ea typeface="Lato" panose="020F0502020204030203" pitchFamily="34" charset="0"/>
                <a:cs typeface="Arial" panose="020B0604020202020204" pitchFamily="34" charset="0"/>
              </a:rPr>
              <a:t>Note: Blue = More Upward Mobility, Red = Less Upward Mobility</a:t>
            </a:r>
          </a:p>
        </p:txBody>
      </p:sp>
      <p:sp>
        <p:nvSpPr>
          <p:cNvPr id="7" name="Oval 6"/>
          <p:cNvSpPr>
            <a:spLocks noChangeAspect="1"/>
          </p:cNvSpPr>
          <p:nvPr/>
        </p:nvSpPr>
        <p:spPr>
          <a:xfrm>
            <a:off x="9010207" y="3038539"/>
            <a:ext cx="146276" cy="141079"/>
          </a:xfrm>
          <a:prstGeom prst="ellipse">
            <a:avLst/>
          </a:prstGeom>
        </p:spPr>
        <p:style>
          <a:lnRef idx="1">
            <a:schemeClr val="accent1"/>
          </a:lnRef>
          <a:fillRef idx="3">
            <a:schemeClr val="accent1"/>
          </a:fillRef>
          <a:effectRef idx="2">
            <a:schemeClr val="accent1"/>
          </a:effectRef>
          <a:fontRef idx="minor">
            <a:schemeClr val="lt1"/>
          </a:fontRef>
        </p:style>
        <p:txBody>
          <a:bodyPr lIns="91066" tIns="45710" rIns="91066" bIns="45710" rtlCol="0" anchor="ctr"/>
          <a:lstStyle/>
          <a:p>
            <a:pPr marL="0" marR="0" lvl="0" indent="0" algn="ctr" defTabSz="121863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44546A"/>
              </a:solidFill>
              <a:effectLst/>
              <a:uLnTx/>
              <a:uFillTx/>
              <a:latin typeface="+mj-lt"/>
              <a:ea typeface="+mn-ea"/>
              <a:cs typeface="Arial" panose="020B0604020202020204" pitchFamily="34" charset="0"/>
            </a:endParaRPr>
          </a:p>
        </p:txBody>
      </p:sp>
      <p:sp>
        <p:nvSpPr>
          <p:cNvPr id="11" name="Oval 10"/>
          <p:cNvSpPr>
            <a:spLocks noChangeAspect="1"/>
          </p:cNvSpPr>
          <p:nvPr/>
        </p:nvSpPr>
        <p:spPr>
          <a:xfrm>
            <a:off x="8184927" y="4405546"/>
            <a:ext cx="146276" cy="141079"/>
          </a:xfrm>
          <a:prstGeom prst="ellipse">
            <a:avLst/>
          </a:prstGeom>
        </p:spPr>
        <p:style>
          <a:lnRef idx="1">
            <a:schemeClr val="accent1"/>
          </a:lnRef>
          <a:fillRef idx="3">
            <a:schemeClr val="accent1"/>
          </a:fillRef>
          <a:effectRef idx="2">
            <a:schemeClr val="accent1"/>
          </a:effectRef>
          <a:fontRef idx="minor">
            <a:schemeClr val="lt1"/>
          </a:fontRef>
        </p:style>
        <p:txBody>
          <a:bodyPr lIns="91066" tIns="45710" rIns="91066" bIns="45710" rtlCol="0" anchor="ctr"/>
          <a:lstStyle/>
          <a:p>
            <a:pPr marL="0" marR="0" lvl="0" indent="0" algn="ctr" defTabSz="121863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44546A"/>
              </a:solidFill>
              <a:effectLst/>
              <a:uLnTx/>
              <a:uFillTx/>
              <a:latin typeface="+mj-lt"/>
              <a:ea typeface="+mn-ea"/>
              <a:cs typeface="Arial" panose="020B0604020202020204" pitchFamily="34" charset="0"/>
            </a:endParaRPr>
          </a:p>
        </p:txBody>
      </p:sp>
      <p:sp>
        <p:nvSpPr>
          <p:cNvPr id="13" name="Oval 12"/>
          <p:cNvSpPr>
            <a:spLocks noChangeAspect="1"/>
          </p:cNvSpPr>
          <p:nvPr/>
        </p:nvSpPr>
        <p:spPr>
          <a:xfrm>
            <a:off x="3533023" y="2685467"/>
            <a:ext cx="146276" cy="141079"/>
          </a:xfrm>
          <a:prstGeom prst="ellipse">
            <a:avLst/>
          </a:prstGeom>
        </p:spPr>
        <p:style>
          <a:lnRef idx="1">
            <a:schemeClr val="accent1"/>
          </a:lnRef>
          <a:fillRef idx="3">
            <a:schemeClr val="accent1"/>
          </a:fillRef>
          <a:effectRef idx="2">
            <a:schemeClr val="accent1"/>
          </a:effectRef>
          <a:fontRef idx="minor">
            <a:schemeClr val="lt1"/>
          </a:fontRef>
        </p:style>
        <p:txBody>
          <a:bodyPr lIns="91066" tIns="45710" rIns="91066" bIns="45710" rtlCol="0" anchor="ctr"/>
          <a:lstStyle/>
          <a:p>
            <a:pPr marL="0" marR="0" lvl="0" indent="0" algn="ctr" defTabSz="121863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44546A"/>
              </a:solidFill>
              <a:effectLst/>
              <a:uLnTx/>
              <a:uFillTx/>
              <a:latin typeface="+mj-lt"/>
              <a:ea typeface="+mn-ea"/>
              <a:cs typeface="Arial" panose="020B0604020202020204" pitchFamily="34" charset="0"/>
            </a:endParaRPr>
          </a:p>
        </p:txBody>
      </p:sp>
      <p:sp>
        <p:nvSpPr>
          <p:cNvPr id="15" name="Oval 14"/>
          <p:cNvSpPr>
            <a:spLocks noChangeAspect="1"/>
          </p:cNvSpPr>
          <p:nvPr/>
        </p:nvSpPr>
        <p:spPr>
          <a:xfrm>
            <a:off x="2379614" y="917536"/>
            <a:ext cx="146276" cy="141079"/>
          </a:xfrm>
          <a:prstGeom prst="ellipse">
            <a:avLst/>
          </a:prstGeom>
        </p:spPr>
        <p:style>
          <a:lnRef idx="1">
            <a:schemeClr val="accent1"/>
          </a:lnRef>
          <a:fillRef idx="3">
            <a:schemeClr val="accent1"/>
          </a:fillRef>
          <a:effectRef idx="2">
            <a:schemeClr val="accent1"/>
          </a:effectRef>
          <a:fontRef idx="minor">
            <a:schemeClr val="lt1"/>
          </a:fontRef>
        </p:style>
        <p:txBody>
          <a:bodyPr lIns="91066" tIns="45710" rIns="91066" bIns="45710" rtlCol="0" anchor="ctr"/>
          <a:lstStyle/>
          <a:p>
            <a:pPr marL="0" marR="0" lvl="0" indent="0" algn="ctr" defTabSz="121863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44546A"/>
              </a:solidFill>
              <a:effectLst/>
              <a:uLnTx/>
              <a:uFillTx/>
              <a:latin typeface="+mj-lt"/>
              <a:ea typeface="+mn-ea"/>
              <a:cs typeface="Arial" panose="020B0604020202020204" pitchFamily="34" charset="0"/>
            </a:endParaRPr>
          </a:p>
        </p:txBody>
      </p:sp>
      <p:sp>
        <p:nvSpPr>
          <p:cNvPr id="23" name="Oval 22"/>
          <p:cNvSpPr>
            <a:spLocks noChangeAspect="1"/>
          </p:cNvSpPr>
          <p:nvPr/>
        </p:nvSpPr>
        <p:spPr>
          <a:xfrm>
            <a:off x="1779279" y="3048427"/>
            <a:ext cx="146276" cy="141079"/>
          </a:xfrm>
          <a:prstGeom prst="ellipse">
            <a:avLst/>
          </a:prstGeom>
        </p:spPr>
        <p:style>
          <a:lnRef idx="1">
            <a:schemeClr val="accent1"/>
          </a:lnRef>
          <a:fillRef idx="3">
            <a:schemeClr val="accent1"/>
          </a:fillRef>
          <a:effectRef idx="2">
            <a:schemeClr val="accent1"/>
          </a:effectRef>
          <a:fontRef idx="minor">
            <a:schemeClr val="lt1"/>
          </a:fontRef>
        </p:style>
        <p:txBody>
          <a:bodyPr lIns="91066" tIns="45710" rIns="91066" bIns="45710" rtlCol="0" anchor="ctr"/>
          <a:lstStyle/>
          <a:p>
            <a:pPr marL="0" marR="0" lvl="0" indent="0" algn="ctr" defTabSz="121863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44546A"/>
              </a:solidFill>
              <a:effectLst/>
              <a:uLnTx/>
              <a:uFillTx/>
              <a:latin typeface="+mj-lt"/>
              <a:ea typeface="+mn-ea"/>
              <a:cs typeface="Arial" panose="020B0604020202020204" pitchFamily="34" charset="0"/>
            </a:endParaRPr>
          </a:p>
        </p:txBody>
      </p:sp>
      <p:cxnSp>
        <p:nvCxnSpPr>
          <p:cNvPr id="27" name="Straight Arrow Connector 26"/>
          <p:cNvCxnSpPr/>
          <p:nvPr/>
        </p:nvCxnSpPr>
        <p:spPr>
          <a:xfrm flipH="1">
            <a:off x="3645321" y="1343184"/>
            <a:ext cx="1942735" cy="134221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8" name="Oval 27"/>
          <p:cNvSpPr>
            <a:spLocks noChangeAspect="1"/>
          </p:cNvSpPr>
          <p:nvPr/>
        </p:nvSpPr>
        <p:spPr>
          <a:xfrm>
            <a:off x="8108207" y="2700882"/>
            <a:ext cx="146276" cy="141079"/>
          </a:xfrm>
          <a:prstGeom prst="ellipse">
            <a:avLst/>
          </a:prstGeom>
        </p:spPr>
        <p:style>
          <a:lnRef idx="1">
            <a:schemeClr val="accent1"/>
          </a:lnRef>
          <a:fillRef idx="3">
            <a:schemeClr val="accent1"/>
          </a:fillRef>
          <a:effectRef idx="2">
            <a:schemeClr val="accent1"/>
          </a:effectRef>
          <a:fontRef idx="minor">
            <a:schemeClr val="lt1"/>
          </a:fontRef>
        </p:style>
        <p:txBody>
          <a:bodyPr lIns="91076" tIns="45710" rIns="91076" bIns="45710" rtlCol="0" anchor="ctr"/>
          <a:lstStyle/>
          <a:p>
            <a:pPr marL="0" marR="0" lvl="0" indent="0" algn="ctr" defTabSz="121863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44546A"/>
              </a:solidFill>
              <a:effectLst/>
              <a:uLnTx/>
              <a:uFillTx/>
              <a:latin typeface="+mj-lt"/>
              <a:ea typeface="+mn-ea"/>
              <a:cs typeface="Arial" panose="020B0604020202020204" pitchFamily="34" charset="0"/>
            </a:endParaRPr>
          </a:p>
        </p:txBody>
      </p:sp>
      <p:cxnSp>
        <p:nvCxnSpPr>
          <p:cNvPr id="30" name="Straight Arrow Connector 29"/>
          <p:cNvCxnSpPr>
            <a:cxnSpLocks/>
          </p:cNvCxnSpPr>
          <p:nvPr/>
        </p:nvCxnSpPr>
        <p:spPr>
          <a:xfrm flipH="1">
            <a:off x="8236673" y="1831553"/>
            <a:ext cx="499931" cy="82584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3" name="Oval 32"/>
          <p:cNvSpPr>
            <a:spLocks noChangeAspect="1"/>
          </p:cNvSpPr>
          <p:nvPr/>
        </p:nvSpPr>
        <p:spPr>
          <a:xfrm>
            <a:off x="2255751" y="3963028"/>
            <a:ext cx="146276" cy="141079"/>
          </a:xfrm>
          <a:prstGeom prst="ellipse">
            <a:avLst/>
          </a:prstGeom>
        </p:spPr>
        <p:style>
          <a:lnRef idx="1">
            <a:schemeClr val="accent1"/>
          </a:lnRef>
          <a:fillRef idx="3">
            <a:schemeClr val="accent1"/>
          </a:fillRef>
          <a:effectRef idx="2">
            <a:schemeClr val="accent1"/>
          </a:effectRef>
          <a:fontRef idx="minor">
            <a:schemeClr val="lt1"/>
          </a:fontRef>
        </p:style>
        <p:txBody>
          <a:bodyPr lIns="91066" tIns="45710" rIns="91066" bIns="45710" rtlCol="0" anchor="ctr"/>
          <a:lstStyle/>
          <a:p>
            <a:pPr marL="0" marR="0" lvl="0" indent="0" algn="ctr" defTabSz="121863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44546A"/>
              </a:solidFill>
              <a:effectLst/>
              <a:uLnTx/>
              <a:uFillTx/>
              <a:latin typeface="+mj-lt"/>
              <a:ea typeface="+mn-ea"/>
              <a:cs typeface="Arial" panose="020B0604020202020204" pitchFamily="34" charset="0"/>
            </a:endParaRPr>
          </a:p>
        </p:txBody>
      </p:sp>
      <p:sp>
        <p:nvSpPr>
          <p:cNvPr id="35" name="Oval 34">
            <a:extLst>
              <a:ext uri="{FF2B5EF4-FFF2-40B4-BE49-F238E27FC236}">
                <a16:creationId xmlns:a16="http://schemas.microsoft.com/office/drawing/2014/main" id="{C4763E7C-5605-4077-B57A-07D6E78AA69D}"/>
              </a:ext>
            </a:extLst>
          </p:cNvPr>
          <p:cNvSpPr>
            <a:spLocks noChangeAspect="1"/>
          </p:cNvSpPr>
          <p:nvPr/>
        </p:nvSpPr>
        <p:spPr>
          <a:xfrm>
            <a:off x="9404127" y="2514625"/>
            <a:ext cx="146276" cy="141079"/>
          </a:xfrm>
          <a:prstGeom prst="ellipse">
            <a:avLst/>
          </a:prstGeom>
        </p:spPr>
        <p:style>
          <a:lnRef idx="1">
            <a:schemeClr val="accent1"/>
          </a:lnRef>
          <a:fillRef idx="3">
            <a:schemeClr val="accent1"/>
          </a:fillRef>
          <a:effectRef idx="2">
            <a:schemeClr val="accent1"/>
          </a:effectRef>
          <a:fontRef idx="minor">
            <a:schemeClr val="lt1"/>
          </a:fontRef>
        </p:style>
        <p:txBody>
          <a:bodyPr lIns="91076" tIns="45710" rIns="91076" bIns="45710" rtlCol="0" anchor="ctr"/>
          <a:lstStyle/>
          <a:p>
            <a:pPr marL="0" marR="0" lvl="0" indent="0" algn="ctr" defTabSz="121863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44546A"/>
              </a:solidFill>
              <a:effectLst/>
              <a:uLnTx/>
              <a:uFillTx/>
              <a:latin typeface="+mj-lt"/>
              <a:ea typeface="+mn-ea"/>
              <a:cs typeface="Arial" panose="020B0604020202020204" pitchFamily="34" charset="0"/>
            </a:endParaRPr>
          </a:p>
        </p:txBody>
      </p:sp>
      <p:sp>
        <p:nvSpPr>
          <p:cNvPr id="34" name="Oval 33">
            <a:extLst>
              <a:ext uri="{FF2B5EF4-FFF2-40B4-BE49-F238E27FC236}">
                <a16:creationId xmlns:a16="http://schemas.microsoft.com/office/drawing/2014/main" id="{4078ACD9-F993-4B7F-9B11-BDDB98D3301C}"/>
              </a:ext>
            </a:extLst>
          </p:cNvPr>
          <p:cNvSpPr>
            <a:spLocks noChangeAspect="1"/>
          </p:cNvSpPr>
          <p:nvPr/>
        </p:nvSpPr>
        <p:spPr>
          <a:xfrm>
            <a:off x="6762527" y="2594379"/>
            <a:ext cx="146276" cy="141079"/>
          </a:xfrm>
          <a:prstGeom prst="ellipse">
            <a:avLst/>
          </a:prstGeom>
        </p:spPr>
        <p:style>
          <a:lnRef idx="1">
            <a:schemeClr val="accent1"/>
          </a:lnRef>
          <a:fillRef idx="3">
            <a:schemeClr val="accent1"/>
          </a:fillRef>
          <a:effectRef idx="2">
            <a:schemeClr val="accent1"/>
          </a:effectRef>
          <a:fontRef idx="minor">
            <a:schemeClr val="lt1"/>
          </a:fontRef>
        </p:style>
        <p:txBody>
          <a:bodyPr lIns="91066" tIns="45710" rIns="91066" bIns="45710" rtlCol="0" anchor="ctr"/>
          <a:lstStyle/>
          <a:p>
            <a:pPr marL="0" marR="0" lvl="0" indent="0" algn="ctr" defTabSz="121863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44546A"/>
              </a:solidFill>
              <a:effectLst/>
              <a:uLnTx/>
              <a:uFillTx/>
              <a:latin typeface="+mj-lt"/>
              <a:ea typeface="+mn-ea"/>
              <a:cs typeface="Arial" panose="020B0604020202020204" pitchFamily="34" charset="0"/>
            </a:endParaRPr>
          </a:p>
        </p:txBody>
      </p:sp>
      <p:cxnSp>
        <p:nvCxnSpPr>
          <p:cNvPr id="39" name="Straight Arrow Connector 38">
            <a:extLst>
              <a:ext uri="{FF2B5EF4-FFF2-40B4-BE49-F238E27FC236}">
                <a16:creationId xmlns:a16="http://schemas.microsoft.com/office/drawing/2014/main" id="{A52D4A0F-D03A-4DC0-B41A-2B6CDBB36463}"/>
              </a:ext>
            </a:extLst>
          </p:cNvPr>
          <p:cNvCxnSpPr>
            <a:cxnSpLocks/>
          </p:cNvCxnSpPr>
          <p:nvPr/>
        </p:nvCxnSpPr>
        <p:spPr>
          <a:xfrm flipH="1">
            <a:off x="6939645" y="1685559"/>
            <a:ext cx="499931" cy="85316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0" name="TextBox 39"/>
          <p:cNvSpPr txBox="1"/>
          <p:nvPr/>
        </p:nvSpPr>
        <p:spPr>
          <a:xfrm>
            <a:off x="10775931" y="3347473"/>
            <a:ext cx="2209800" cy="338534"/>
          </a:xfrm>
          <a:prstGeom prst="rect">
            <a:avLst/>
          </a:prstGeom>
          <a:noFill/>
        </p:spPr>
        <p:txBody>
          <a:bodyPr wrap="square" lIns="91066" tIns="45710" rIns="91066" bIns="45710" rtlCol="0">
            <a:spAutoFit/>
          </a:bodyPr>
          <a:lstStyle/>
          <a:p>
            <a:pPr marL="0" marR="0" lvl="0" indent="0" algn="l"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Lato" panose="020F0502020204030203" pitchFamily="34" charset="0"/>
                <a:cs typeface="Arial" panose="020B0604020202020204" pitchFamily="34" charset="0"/>
              </a:rPr>
              <a:t>&gt; $44.8k</a:t>
            </a:r>
          </a:p>
        </p:txBody>
      </p:sp>
      <p:sp>
        <p:nvSpPr>
          <p:cNvPr id="41" name="TextBox 40"/>
          <p:cNvSpPr txBox="1"/>
          <p:nvPr/>
        </p:nvSpPr>
        <p:spPr>
          <a:xfrm>
            <a:off x="10742364" y="4895132"/>
            <a:ext cx="2209800" cy="338534"/>
          </a:xfrm>
          <a:prstGeom prst="rect">
            <a:avLst/>
          </a:prstGeom>
          <a:noFill/>
        </p:spPr>
        <p:txBody>
          <a:bodyPr wrap="square" lIns="91066" tIns="45710" rIns="91066" bIns="45710" rtlCol="0">
            <a:spAutoFit/>
          </a:bodyPr>
          <a:lstStyle/>
          <a:p>
            <a:pPr marL="0" marR="0" lvl="0" indent="0" algn="l"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Lato" panose="020F0502020204030203" pitchFamily="34" charset="0"/>
                <a:cs typeface="Arial" panose="020B0604020202020204" pitchFamily="34" charset="0"/>
              </a:rPr>
              <a:t>$33.7k</a:t>
            </a:r>
          </a:p>
        </p:txBody>
      </p:sp>
      <p:sp>
        <p:nvSpPr>
          <p:cNvPr id="42" name="TextBox 41"/>
          <p:cNvSpPr txBox="1"/>
          <p:nvPr/>
        </p:nvSpPr>
        <p:spPr>
          <a:xfrm>
            <a:off x="10722988" y="6465395"/>
            <a:ext cx="2209800" cy="338534"/>
          </a:xfrm>
          <a:prstGeom prst="rect">
            <a:avLst/>
          </a:prstGeom>
          <a:noFill/>
        </p:spPr>
        <p:txBody>
          <a:bodyPr wrap="square" lIns="91066" tIns="45710" rIns="91066" bIns="45710" rtlCol="0">
            <a:spAutoFit/>
          </a:bodyPr>
          <a:lstStyle/>
          <a:p>
            <a:pPr marL="0" marR="0" lvl="0" indent="0" algn="l"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Lato" panose="020F0502020204030203" pitchFamily="34" charset="0"/>
                <a:cs typeface="Arial" panose="020B0604020202020204" pitchFamily="34" charset="0"/>
              </a:rPr>
              <a:t>&lt; $26.8k</a:t>
            </a:r>
          </a:p>
        </p:txBody>
      </p:sp>
      <p:sp>
        <p:nvSpPr>
          <p:cNvPr id="36" name="TextBox 35"/>
          <p:cNvSpPr txBox="1"/>
          <p:nvPr/>
        </p:nvSpPr>
        <p:spPr>
          <a:xfrm>
            <a:off x="8704492" y="4423466"/>
            <a:ext cx="1007841" cy="584757"/>
          </a:xfrm>
          <a:prstGeom prst="rect">
            <a:avLst/>
          </a:prstGeom>
          <a:noFill/>
        </p:spPr>
        <p:txBody>
          <a:bodyPr wrap="square" lIns="91066" tIns="45710" rIns="91066" bIns="45710" rtlCol="0">
            <a:spAutoFit/>
          </a:bodyPr>
          <a:lstStyle/>
          <a:p>
            <a:pPr marL="0" marR="0" lvl="0" indent="0" algn="l"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Atlanta </a:t>
            </a:r>
            <a:b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$26.6k</a:t>
            </a:r>
          </a:p>
        </p:txBody>
      </p:sp>
      <p:sp>
        <p:nvSpPr>
          <p:cNvPr id="37" name="TextBox 36"/>
          <p:cNvSpPr txBox="1"/>
          <p:nvPr/>
        </p:nvSpPr>
        <p:spPr>
          <a:xfrm>
            <a:off x="9366054" y="2830265"/>
            <a:ext cx="1836748" cy="584757"/>
          </a:xfrm>
          <a:prstGeom prst="rect">
            <a:avLst/>
          </a:prstGeom>
          <a:noFill/>
        </p:spPr>
        <p:txBody>
          <a:bodyPr wrap="square" lIns="91066" tIns="45710" rIns="91066" bIns="45710" rtlCol="0">
            <a:spAutoFit/>
          </a:bodyPr>
          <a:lstStyle/>
          <a:p>
            <a:pPr marL="0" marR="0" lvl="0" indent="0" algn="l"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Washington DC </a:t>
            </a:r>
            <a:b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$33.9k</a:t>
            </a:r>
          </a:p>
        </p:txBody>
      </p:sp>
      <p:sp>
        <p:nvSpPr>
          <p:cNvPr id="43" name="Rectangle 42"/>
          <p:cNvSpPr/>
          <p:nvPr/>
        </p:nvSpPr>
        <p:spPr>
          <a:xfrm>
            <a:off x="206688" y="2713037"/>
            <a:ext cx="1493605" cy="830993"/>
          </a:xfrm>
          <a:prstGeom prst="rect">
            <a:avLst/>
          </a:prstGeom>
        </p:spPr>
        <p:txBody>
          <a:bodyPr wrap="none" lIns="91086" tIns="45718" rIns="91086" bIns="45718">
            <a:spAutoFit/>
          </a:bodyPr>
          <a:lstStyle/>
          <a:p>
            <a:pPr marL="0" marR="0" lvl="0" indent="0" algn="ctr"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San Francisco</a:t>
            </a:r>
          </a:p>
          <a:p>
            <a:pPr marL="0" marR="0" lvl="0" indent="0" algn="ctr"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Bay Area</a:t>
            </a:r>
          </a:p>
          <a:p>
            <a:pPr marL="0" marR="0" lvl="0" indent="0" algn="ctr"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$37.2k</a:t>
            </a:r>
          </a:p>
        </p:txBody>
      </p:sp>
      <p:sp>
        <p:nvSpPr>
          <p:cNvPr id="44" name="TextBox 43"/>
          <p:cNvSpPr txBox="1"/>
          <p:nvPr/>
        </p:nvSpPr>
        <p:spPr>
          <a:xfrm>
            <a:off x="1224677" y="861356"/>
            <a:ext cx="844387" cy="584757"/>
          </a:xfrm>
          <a:prstGeom prst="rect">
            <a:avLst/>
          </a:prstGeom>
          <a:noFill/>
        </p:spPr>
        <p:txBody>
          <a:bodyPr wrap="square" lIns="91066" tIns="45710" rIns="91066" bIns="45710" rtlCol="0">
            <a:spAutoFit/>
          </a:bodyPr>
          <a:lstStyle/>
          <a:p>
            <a:pPr marL="0" marR="0" lvl="0" indent="0" algn="l"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Seattle </a:t>
            </a:r>
            <a:b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$35.2k</a:t>
            </a:r>
          </a:p>
        </p:txBody>
      </p:sp>
      <p:sp>
        <p:nvSpPr>
          <p:cNvPr id="45" name="TextBox 44"/>
          <p:cNvSpPr txBox="1"/>
          <p:nvPr/>
        </p:nvSpPr>
        <p:spPr>
          <a:xfrm>
            <a:off x="4682976" y="999637"/>
            <a:ext cx="2209800" cy="338536"/>
          </a:xfrm>
          <a:prstGeom prst="rect">
            <a:avLst/>
          </a:prstGeom>
          <a:noFill/>
        </p:spPr>
        <p:txBody>
          <a:bodyPr wrap="square" lIns="91066" tIns="45710" rIns="91066" bIns="45710" rtlCol="0">
            <a:spAutoFit/>
          </a:bodyPr>
          <a:lstStyle/>
          <a:p>
            <a:pPr marL="0" marR="0" lvl="0" indent="0" algn="l"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Salt Lake City $37.2k</a:t>
            </a:r>
          </a:p>
        </p:txBody>
      </p:sp>
      <p:sp>
        <p:nvSpPr>
          <p:cNvPr id="46" name="TextBox 45"/>
          <p:cNvSpPr txBox="1"/>
          <p:nvPr/>
        </p:nvSpPr>
        <p:spPr>
          <a:xfrm>
            <a:off x="8608152" y="1246732"/>
            <a:ext cx="1244597" cy="584757"/>
          </a:xfrm>
          <a:prstGeom prst="rect">
            <a:avLst/>
          </a:prstGeom>
          <a:noFill/>
        </p:spPr>
        <p:txBody>
          <a:bodyPr wrap="square" lIns="91066" tIns="45710" rIns="91066" bIns="45710" rtlCol="0">
            <a:spAutoFit/>
          </a:bodyPr>
          <a:lstStyle/>
          <a:p>
            <a:pPr marL="0" marR="0" lvl="0" indent="0" algn="l"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Cleveland </a:t>
            </a:r>
            <a:b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$29.4k</a:t>
            </a:r>
          </a:p>
        </p:txBody>
      </p:sp>
      <p:sp>
        <p:nvSpPr>
          <p:cNvPr id="47" name="TextBox 46"/>
          <p:cNvSpPr txBox="1"/>
          <p:nvPr/>
        </p:nvSpPr>
        <p:spPr>
          <a:xfrm>
            <a:off x="747513" y="3984528"/>
            <a:ext cx="1487691" cy="584757"/>
          </a:xfrm>
          <a:prstGeom prst="rect">
            <a:avLst/>
          </a:prstGeom>
          <a:noFill/>
        </p:spPr>
        <p:txBody>
          <a:bodyPr wrap="square" lIns="91066" tIns="45710" rIns="91066" bIns="45710" rtlCol="0">
            <a:spAutoFit/>
          </a:bodyPr>
          <a:lstStyle/>
          <a:p>
            <a:pPr marL="0" marR="0" lvl="0" indent="0" algn="l"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Los Angeles </a:t>
            </a:r>
            <a:b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$34.3k</a:t>
            </a:r>
          </a:p>
        </p:txBody>
      </p:sp>
      <p:sp>
        <p:nvSpPr>
          <p:cNvPr id="49" name="Rectangle 48">
            <a:extLst>
              <a:ext uri="{FF2B5EF4-FFF2-40B4-BE49-F238E27FC236}">
                <a16:creationId xmlns:a16="http://schemas.microsoft.com/office/drawing/2014/main" id="{033F34EC-7499-4316-8E59-A160202F95BF}"/>
              </a:ext>
            </a:extLst>
          </p:cNvPr>
          <p:cNvSpPr/>
          <p:nvPr/>
        </p:nvSpPr>
        <p:spPr>
          <a:xfrm>
            <a:off x="7213600" y="1084123"/>
            <a:ext cx="6096000" cy="615464"/>
          </a:xfrm>
          <a:prstGeom prst="rect">
            <a:avLst/>
          </a:prstGeom>
        </p:spPr>
        <p:txBody>
          <a:bodyPr lIns="121784" tIns="60892" rIns="121784" bIns="60892">
            <a:spAutoFit/>
          </a:bodyPr>
          <a:lstStyle/>
          <a:p>
            <a:pPr marL="0" marR="0" lvl="0" indent="0" algn="l"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Dubuque</a:t>
            </a:r>
            <a:b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b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$45.5k</a:t>
            </a:r>
          </a:p>
        </p:txBody>
      </p:sp>
      <p:sp>
        <p:nvSpPr>
          <p:cNvPr id="51" name="Rectangle 50">
            <a:extLst>
              <a:ext uri="{FF2B5EF4-FFF2-40B4-BE49-F238E27FC236}">
                <a16:creationId xmlns:a16="http://schemas.microsoft.com/office/drawing/2014/main" id="{16012BAC-FDF3-473D-BC98-748C9DC3D7ED}"/>
              </a:ext>
            </a:extLst>
          </p:cNvPr>
          <p:cNvSpPr/>
          <p:nvPr/>
        </p:nvSpPr>
        <p:spPr>
          <a:xfrm>
            <a:off x="9712333" y="2452797"/>
            <a:ext cx="2195070" cy="369195"/>
          </a:xfrm>
          <a:prstGeom prst="rect">
            <a:avLst/>
          </a:prstGeom>
        </p:spPr>
        <p:txBody>
          <a:bodyPr wrap="none" lIns="121784" tIns="60892" rIns="121784" bIns="60892">
            <a:spAutoFit/>
          </a:bodyPr>
          <a:lstStyle/>
          <a:p>
            <a:pPr marL="0" marR="0" lvl="0" indent="0" algn="l"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New York City $35.4k</a:t>
            </a:r>
          </a:p>
        </p:txBody>
      </p:sp>
      <p:sp>
        <p:nvSpPr>
          <p:cNvPr id="32" name="Rectangle 134"/>
          <p:cNvSpPr>
            <a:spLocks noChangeArrowheads="1"/>
          </p:cNvSpPr>
          <p:nvPr/>
        </p:nvSpPr>
        <p:spPr bwMode="auto">
          <a:xfrm>
            <a:off x="536112" y="98589"/>
            <a:ext cx="1092200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121824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The Geography of Upward Mobility in the United States</a:t>
            </a:r>
            <a:endParaRPr kumimoji="0" lang="en-US" sz="2000" b="1" i="0" u="none" strike="noStrike" kern="1200" cap="none" spc="0" normalizeH="0" baseline="0" noProof="0" dirty="0">
              <a:ln>
                <a:noFill/>
              </a:ln>
              <a:solidFill>
                <a:prstClr val="white">
                  <a:lumMod val="50000"/>
                </a:prstClr>
              </a:solidFill>
              <a:effectLst/>
              <a:uLnTx/>
              <a:uFillTx/>
              <a:latin typeface="Arial" panose="020B0604020202020204" pitchFamily="34" charset="0"/>
              <a:cs typeface="Arial" panose="020B0604020202020204" pitchFamily="34" charset="0"/>
            </a:endParaRPr>
          </a:p>
          <a:p>
            <a:pPr marL="0" marR="0" lvl="0" indent="0" algn="ctr" defTabSz="121824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prstClr val="white">
                    <a:lumMod val="50000"/>
                  </a:prstClr>
                </a:solidFill>
                <a:effectLst/>
                <a:uLnTx/>
                <a:uFillTx/>
                <a:latin typeface="Arial" panose="020B0604020202020204" pitchFamily="34" charset="0"/>
                <a:cs typeface="Arial" panose="020B0604020202020204" pitchFamily="34" charset="0"/>
              </a:rPr>
              <a:t>Average Household Income for Children with Parents Earning $27,000 (25</a:t>
            </a:r>
            <a:r>
              <a:rPr kumimoji="0" lang="en-US" sz="2000" b="0" i="0" u="none" strike="noStrike" kern="1200" cap="none" spc="0" normalizeH="0" baseline="30000" noProof="0" dirty="0">
                <a:ln>
                  <a:noFill/>
                </a:ln>
                <a:solidFill>
                  <a:prstClr val="white">
                    <a:lumMod val="50000"/>
                  </a:prstClr>
                </a:solidFill>
                <a:effectLst/>
                <a:uLnTx/>
                <a:uFillTx/>
                <a:latin typeface="Arial" panose="020B0604020202020204" pitchFamily="34" charset="0"/>
                <a:cs typeface="Arial" panose="020B0604020202020204" pitchFamily="34" charset="0"/>
              </a:rPr>
              <a:t>th</a:t>
            </a:r>
            <a:r>
              <a:rPr kumimoji="0" lang="en-US" sz="2000" b="0" i="0" u="none" strike="noStrike" kern="1200" cap="none" spc="0" normalizeH="0" baseline="0" noProof="0" dirty="0">
                <a:ln>
                  <a:noFill/>
                </a:ln>
                <a:solidFill>
                  <a:prstClr val="white">
                    <a:lumMod val="50000"/>
                  </a:prstClr>
                </a:solidFill>
                <a:effectLst/>
                <a:uLnTx/>
                <a:uFillTx/>
                <a:latin typeface="Arial" panose="020B0604020202020204" pitchFamily="34" charset="0"/>
                <a:cs typeface="Arial" panose="020B0604020202020204" pitchFamily="34" charset="0"/>
              </a:rPr>
              <a:t> percentile)</a:t>
            </a:r>
          </a:p>
        </p:txBody>
      </p:sp>
      <p:sp>
        <p:nvSpPr>
          <p:cNvPr id="50" name="Oval 49">
            <a:extLst>
              <a:ext uri="{FF2B5EF4-FFF2-40B4-BE49-F238E27FC236}">
                <a16:creationId xmlns:a16="http://schemas.microsoft.com/office/drawing/2014/main" id="{D0B554AA-4D40-463D-B13A-EA407561DFF2}"/>
              </a:ext>
            </a:extLst>
          </p:cNvPr>
          <p:cNvSpPr>
            <a:spLocks noChangeAspect="1"/>
          </p:cNvSpPr>
          <p:nvPr/>
        </p:nvSpPr>
        <p:spPr>
          <a:xfrm>
            <a:off x="9725861" y="2181600"/>
            <a:ext cx="146276" cy="141079"/>
          </a:xfrm>
          <a:prstGeom prst="ellipse">
            <a:avLst/>
          </a:prstGeom>
        </p:spPr>
        <p:style>
          <a:lnRef idx="1">
            <a:schemeClr val="accent1"/>
          </a:lnRef>
          <a:fillRef idx="3">
            <a:schemeClr val="accent1"/>
          </a:fillRef>
          <a:effectRef idx="2">
            <a:schemeClr val="accent1"/>
          </a:effectRef>
          <a:fontRef idx="minor">
            <a:schemeClr val="lt1"/>
          </a:fontRef>
        </p:style>
        <p:txBody>
          <a:bodyPr lIns="91076" tIns="45710" rIns="91076" bIns="45710" rtlCol="0" anchor="ctr"/>
          <a:lstStyle/>
          <a:p>
            <a:pPr marL="0" marR="0" lvl="0" indent="0" algn="ctr" defTabSz="1218630" rtl="0" eaLnBrk="1" fontAlgn="base" latinLnBrk="0" hangingPunct="1">
              <a:lnSpc>
                <a:spcPct val="100000"/>
              </a:lnSpc>
              <a:spcBef>
                <a:spcPct val="0"/>
              </a:spcBef>
              <a:spcAft>
                <a:spcPct val="0"/>
              </a:spcAft>
              <a:buClrTx/>
              <a:buSzTx/>
              <a:buFontTx/>
              <a:buNone/>
              <a:tabLst/>
              <a:defRPr/>
            </a:pPr>
            <a:endParaRPr kumimoji="0" lang="en-US" sz="1500" b="0" i="0" u="none" strike="noStrike" kern="1200" cap="none" spc="0" normalizeH="0" baseline="0" noProof="0" dirty="0">
              <a:ln>
                <a:noFill/>
              </a:ln>
              <a:solidFill>
                <a:srgbClr val="44546A"/>
              </a:solidFill>
              <a:effectLst/>
              <a:uLnTx/>
              <a:uFillTx/>
              <a:latin typeface="+mj-lt"/>
              <a:ea typeface="+mn-ea"/>
              <a:cs typeface="Arial" panose="020B0604020202020204" pitchFamily="34" charset="0"/>
            </a:endParaRPr>
          </a:p>
        </p:txBody>
      </p:sp>
      <p:sp>
        <p:nvSpPr>
          <p:cNvPr id="52" name="Rectangle 51">
            <a:extLst>
              <a:ext uri="{FF2B5EF4-FFF2-40B4-BE49-F238E27FC236}">
                <a16:creationId xmlns:a16="http://schemas.microsoft.com/office/drawing/2014/main" id="{14DA0F46-7971-4188-9642-4729FE0D243B}"/>
              </a:ext>
            </a:extLst>
          </p:cNvPr>
          <p:cNvSpPr/>
          <p:nvPr/>
        </p:nvSpPr>
        <p:spPr>
          <a:xfrm>
            <a:off x="9896744" y="2014290"/>
            <a:ext cx="1557203" cy="369195"/>
          </a:xfrm>
          <a:prstGeom prst="rect">
            <a:avLst/>
          </a:prstGeom>
        </p:spPr>
        <p:txBody>
          <a:bodyPr wrap="none" lIns="121784" tIns="60892" rIns="121784" bIns="60892">
            <a:spAutoFit/>
          </a:bodyPr>
          <a:lstStyle/>
          <a:p>
            <a:pPr marL="0" marR="0" lvl="0" indent="0" algn="l" defTabSz="121863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Boston $36.8k</a:t>
            </a:r>
          </a:p>
        </p:txBody>
      </p:sp>
    </p:spTree>
    <p:extLst>
      <p:ext uri="{BB962C8B-B14F-4D97-AF65-F5344CB8AC3E}">
        <p14:creationId xmlns:p14="http://schemas.microsoft.com/office/powerpoint/2010/main" val="21499585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76EC486-5B5D-4925-BD08-D2EB5ECF5589}"/>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34">
            <a:extLst>
              <a:ext uri="{FF2B5EF4-FFF2-40B4-BE49-F238E27FC236}">
                <a16:creationId xmlns:a16="http://schemas.microsoft.com/office/drawing/2014/main" id="{938B7F38-5B6E-4442-B125-9476319B0DDD}"/>
              </a:ext>
            </a:extLst>
          </p:cNvPr>
          <p:cNvSpPr>
            <a:spLocks noChangeArrowheads="1"/>
          </p:cNvSpPr>
          <p:nvPr/>
        </p:nvSpPr>
        <p:spPr bwMode="auto">
          <a:xfrm>
            <a:off x="254000" y="127774"/>
            <a:ext cx="117348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913992"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Mean Household Income for Children in Los Angeles with Parents Earning $27,000</a:t>
            </a:r>
            <a:r>
              <a:rPr kumimoji="0" lang="en-US" sz="1900" b="1" i="0" u="none" strike="noStrike" kern="1200" cap="none" spc="0" normalizeH="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(25</a:t>
            </a:r>
            <a:r>
              <a:rPr kumimoji="0" lang="en-US" sz="1900" b="1" i="0" u="none" strike="noStrike" kern="1200" cap="none" spc="0" normalizeH="0" baseline="30000" noProof="0" dirty="0">
                <a:ln>
                  <a:noFill/>
                </a:ln>
                <a:solidFill>
                  <a:srgbClr val="002060"/>
                </a:solidFill>
                <a:effectLst/>
                <a:uLnTx/>
                <a:uFillTx/>
                <a:latin typeface="Arial" panose="020B0604020202020204" pitchFamily="34" charset="0"/>
                <a:cs typeface="Arial" panose="020B0604020202020204" pitchFamily="34" charset="0"/>
              </a:rPr>
              <a:t>th</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percentile)</a:t>
            </a:r>
          </a:p>
        </p:txBody>
      </p:sp>
      <p:grpSp>
        <p:nvGrpSpPr>
          <p:cNvPr id="5" name="Group 4">
            <a:extLst>
              <a:ext uri="{FF2B5EF4-FFF2-40B4-BE49-F238E27FC236}">
                <a16:creationId xmlns:a16="http://schemas.microsoft.com/office/drawing/2014/main" id="{111CE4FA-2C58-4203-B1B6-5EC0580789EA}"/>
              </a:ext>
            </a:extLst>
          </p:cNvPr>
          <p:cNvGrpSpPr>
            <a:grpSpLocks noChangeAspect="1"/>
          </p:cNvGrpSpPr>
          <p:nvPr/>
        </p:nvGrpSpPr>
        <p:grpSpPr>
          <a:xfrm>
            <a:off x="713232" y="694945"/>
            <a:ext cx="9966960" cy="5862121"/>
            <a:chOff x="0" y="228600"/>
            <a:chExt cx="10947617" cy="6438900"/>
          </a:xfrm>
        </p:grpSpPr>
        <p:pic>
          <p:nvPicPr>
            <p:cNvPr id="21" name="Picture 20">
              <a:extLst>
                <a:ext uri="{FF2B5EF4-FFF2-40B4-BE49-F238E27FC236}">
                  <a16:creationId xmlns:a16="http://schemas.microsoft.com/office/drawing/2014/main" id="{9F61F5B8-7704-4AE3-A42B-8D0C5C729B67}"/>
                </a:ext>
              </a:extLst>
            </p:cNvPr>
            <p:cNvPicPr>
              <a:picLocks noChangeAspect="1"/>
            </p:cNvPicPr>
            <p:nvPr/>
          </p:nvPicPr>
          <p:blipFill rotWithShape="1">
            <a:blip r:embed="rId3">
              <a:extLst>
                <a:ext uri="{28A0092B-C50C-407E-A947-70E740481C1C}">
                  <a14:useLocalDpi xmlns:a14="http://schemas.microsoft.com/office/drawing/2010/main" val="0"/>
                </a:ext>
              </a:extLst>
            </a:blip>
            <a:srcRect b="37778"/>
            <a:stretch/>
          </p:blipFill>
          <p:spPr>
            <a:xfrm rot="16200000">
              <a:off x="-1670017" y="3804978"/>
              <a:ext cx="4408714" cy="1068680"/>
            </a:xfrm>
            <a:prstGeom prst="rect">
              <a:avLst/>
            </a:prstGeom>
          </p:spPr>
        </p:pic>
        <p:pic>
          <p:nvPicPr>
            <p:cNvPr id="22" name="Picture 21">
              <a:extLst>
                <a:ext uri="{FF2B5EF4-FFF2-40B4-BE49-F238E27FC236}">
                  <a16:creationId xmlns:a16="http://schemas.microsoft.com/office/drawing/2014/main" id="{6A81A377-D885-4E96-88EC-F58CE3BDA0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300" y="228600"/>
              <a:ext cx="10071317" cy="6438900"/>
            </a:xfrm>
            <a:prstGeom prst="rect">
              <a:avLst/>
            </a:prstGeom>
          </p:spPr>
        </p:pic>
        <p:sp>
          <p:nvSpPr>
            <p:cNvPr id="23" name="TextBox 22">
              <a:extLst>
                <a:ext uri="{FF2B5EF4-FFF2-40B4-BE49-F238E27FC236}">
                  <a16:creationId xmlns:a16="http://schemas.microsoft.com/office/drawing/2014/main" id="{8138FD27-FBF3-4FC1-ACBD-50F849F7E64A}"/>
                </a:ext>
              </a:extLst>
            </p:cNvPr>
            <p:cNvSpPr txBox="1"/>
            <p:nvPr/>
          </p:nvSpPr>
          <p:spPr>
            <a:xfrm>
              <a:off x="876300" y="5881275"/>
              <a:ext cx="1401273"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&lt; 29.5 </a:t>
              </a:r>
              <a:r>
                <a:rPr kumimoji="0" lang="en-US" sz="1600" i="0" u="none" strike="noStrike" kern="1200" cap="none" spc="0" normalizeH="0" noProof="0" dirty="0">
                  <a:ln>
                    <a:noFill/>
                  </a:ln>
                  <a:effectLst/>
                  <a:uLnTx/>
                  <a:uFillTx/>
                  <a:latin typeface="Arial" charset="0"/>
                  <a:ea typeface="Arial" charset="0"/>
                  <a:cs typeface="Arial" charset="0"/>
                </a:rPr>
                <a:t>(</a:t>
              </a:r>
              <a:r>
                <a:rPr kumimoji="0" lang="en-US" sz="1600" i="0" u="none" strike="noStrike" kern="1200" cap="none" spc="0" normalizeH="0" baseline="0" noProof="0" dirty="0">
                  <a:ln>
                    <a:noFill/>
                  </a:ln>
                  <a:effectLst/>
                  <a:uLnTx/>
                  <a:uFillTx/>
                  <a:latin typeface="Arial" charset="0"/>
                  <a:ea typeface="Arial" charset="0"/>
                  <a:cs typeface="Arial" charset="0"/>
                </a:rPr>
                <a:t>$20k)</a:t>
              </a:r>
            </a:p>
          </p:txBody>
        </p:sp>
        <p:sp>
          <p:nvSpPr>
            <p:cNvPr id="24" name="TextBox 23">
              <a:extLst>
                <a:ext uri="{FF2B5EF4-FFF2-40B4-BE49-F238E27FC236}">
                  <a16:creationId xmlns:a16="http://schemas.microsoft.com/office/drawing/2014/main" id="{93B6A995-9F18-42FB-839A-236014D250B1}"/>
                </a:ext>
              </a:extLst>
            </p:cNvPr>
            <p:cNvSpPr txBox="1"/>
            <p:nvPr/>
          </p:nvSpPr>
          <p:spPr>
            <a:xfrm>
              <a:off x="866775" y="4162151"/>
              <a:ext cx="1223339"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41.8 ($33k)</a:t>
              </a:r>
            </a:p>
          </p:txBody>
        </p:sp>
        <p:sp>
          <p:nvSpPr>
            <p:cNvPr id="25" name="TextBox 24">
              <a:extLst>
                <a:ext uri="{FF2B5EF4-FFF2-40B4-BE49-F238E27FC236}">
                  <a16:creationId xmlns:a16="http://schemas.microsoft.com/office/drawing/2014/main" id="{80A62412-8BB4-41B8-8464-6D1FA9A3F82F}"/>
                </a:ext>
              </a:extLst>
            </p:cNvPr>
            <p:cNvSpPr txBox="1"/>
            <p:nvPr/>
          </p:nvSpPr>
          <p:spPr>
            <a:xfrm>
              <a:off x="876300" y="2478318"/>
              <a:ext cx="1401273"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&gt; </a:t>
              </a:r>
              <a:r>
                <a:rPr lang="en-US" sz="1600" dirty="0">
                  <a:latin typeface="Arial" charset="0"/>
                  <a:ea typeface="Arial" charset="0"/>
                  <a:cs typeface="Arial" charset="0"/>
                </a:rPr>
                <a:t>59.4</a:t>
              </a:r>
              <a:r>
                <a:rPr kumimoji="0" lang="en-US" sz="1600" i="0" u="none" strike="noStrike" kern="1200" cap="none" spc="0" normalizeH="0" baseline="0" noProof="0" dirty="0">
                  <a:ln>
                    <a:noFill/>
                  </a:ln>
                  <a:effectLst/>
                  <a:uLnTx/>
                  <a:uFillTx/>
                  <a:latin typeface="Arial" charset="0"/>
                  <a:ea typeface="Arial" charset="0"/>
                  <a:cs typeface="Arial" charset="0"/>
                </a:rPr>
                <a:t> </a:t>
              </a:r>
              <a:r>
                <a:rPr kumimoji="0" lang="en-US" sz="1600" i="0" u="none" strike="noStrike" kern="1200" cap="none" spc="0" normalizeH="0" noProof="0" dirty="0">
                  <a:ln>
                    <a:noFill/>
                  </a:ln>
                  <a:effectLst/>
                  <a:uLnTx/>
                  <a:uFillTx/>
                  <a:latin typeface="Arial" charset="0"/>
                  <a:ea typeface="Arial" charset="0"/>
                  <a:cs typeface="Arial" charset="0"/>
                </a:rPr>
                <a:t>(</a:t>
              </a:r>
              <a:r>
                <a:rPr kumimoji="0" lang="en-US" sz="1600" i="0" u="none" strike="noStrike" kern="1200" cap="none" spc="0" normalizeH="0" baseline="0" noProof="0" dirty="0">
                  <a:ln>
                    <a:noFill/>
                  </a:ln>
                  <a:effectLst/>
                  <a:uLnTx/>
                  <a:uFillTx/>
                  <a:latin typeface="Arial" charset="0"/>
                  <a:ea typeface="Arial" charset="0"/>
                  <a:cs typeface="Arial" charset="0"/>
                </a:rPr>
                <a:t>$</a:t>
              </a:r>
              <a:r>
                <a:rPr lang="en-US" sz="1600" baseline="0" dirty="0">
                  <a:latin typeface="Arial" charset="0"/>
                  <a:ea typeface="Arial" charset="0"/>
                  <a:cs typeface="Arial" charset="0"/>
                </a:rPr>
                <a:t>55</a:t>
              </a:r>
              <a:r>
                <a:rPr lang="en-US" sz="1600" dirty="0">
                  <a:latin typeface="Arial" charset="0"/>
                  <a:ea typeface="Arial" charset="0"/>
                  <a:cs typeface="Arial" charset="0"/>
                </a:rPr>
                <a:t>k)</a:t>
              </a:r>
              <a:endParaRPr kumimoji="0" lang="en-US" sz="1600" i="0" u="none" strike="noStrike" kern="1200" cap="none" spc="0" normalizeH="0" baseline="0" noProof="0" dirty="0">
                <a:ln>
                  <a:noFill/>
                </a:ln>
                <a:effectLst/>
                <a:uLnTx/>
                <a:uFillTx/>
                <a:latin typeface="Arial" charset="0"/>
                <a:ea typeface="Arial" charset="0"/>
                <a:cs typeface="Arial" charset="0"/>
              </a:endParaRPr>
            </a:p>
          </p:txBody>
        </p:sp>
      </p:grpSp>
    </p:spTree>
    <p:extLst>
      <p:ext uri="{BB962C8B-B14F-4D97-AF65-F5344CB8AC3E}">
        <p14:creationId xmlns:p14="http://schemas.microsoft.com/office/powerpoint/2010/main" val="41857702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1751" y="1308452"/>
            <a:ext cx="10890787" cy="5410197"/>
          </a:xfrm>
        </p:spPr>
        <p:txBody>
          <a:bodyPr>
            <a:norm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Growing body of evidence shows that where children grow up has substantial causal effects on their prospects for upward income mobility.</a:t>
            </a:r>
            <a:br>
              <a:rPr lang="en-US" sz="1800" dirty="0">
                <a:solidFill>
                  <a:srgbClr val="000000"/>
                </a:solidFill>
                <a:latin typeface="Arial" panose="020B0604020202020204" pitchFamily="34" charset="0"/>
                <a:cs typeface="Arial" panose="020B0604020202020204" pitchFamily="34" charset="0"/>
              </a:rPr>
            </a:br>
            <a:br>
              <a:rPr lang="en-US" sz="1800" dirty="0">
                <a:solidFill>
                  <a:srgbClr val="000000"/>
                </a:solidFill>
                <a:latin typeface="Arial" panose="020B0604020202020204" pitchFamily="34" charset="0"/>
                <a:cs typeface="Arial" panose="020B0604020202020204" pitchFamily="34" charset="0"/>
              </a:rPr>
            </a:br>
            <a:r>
              <a:rPr lang="en-US" sz="1600" dirty="0">
                <a:solidFill>
                  <a:srgbClr val="000000"/>
                </a:solidFill>
                <a:latin typeface="Arial" panose="020B0604020202020204" pitchFamily="34" charset="0"/>
                <a:cs typeface="Arial" panose="020B0604020202020204" pitchFamily="34" charset="0"/>
              </a:rPr>
              <a:t>[Chetty, Hendren, Katz 2016; Chetty and Hendren 2018a; </a:t>
            </a:r>
            <a:r>
              <a:rPr lang="en-US" sz="1600" dirty="0" err="1">
                <a:solidFill>
                  <a:srgbClr val="000000"/>
                </a:solidFill>
                <a:latin typeface="Arial" panose="020B0604020202020204" pitchFamily="34" charset="0"/>
                <a:cs typeface="Arial" panose="020B0604020202020204" pitchFamily="34" charset="0"/>
              </a:rPr>
              <a:t>Chyn</a:t>
            </a:r>
            <a:r>
              <a:rPr lang="en-US" sz="1600" dirty="0">
                <a:solidFill>
                  <a:srgbClr val="000000"/>
                </a:solidFill>
                <a:latin typeface="Arial" panose="020B0604020202020204" pitchFamily="34" charset="0"/>
                <a:cs typeface="Arial" panose="020B0604020202020204" pitchFamily="34" charset="0"/>
              </a:rPr>
              <a:t> 2018; </a:t>
            </a:r>
            <a:r>
              <a:rPr lang="en-US" sz="1600" dirty="0" err="1">
                <a:solidFill>
                  <a:srgbClr val="000000"/>
                </a:solidFill>
                <a:latin typeface="Arial" panose="020B0604020202020204" pitchFamily="34" charset="0"/>
                <a:cs typeface="Arial" panose="020B0604020202020204" pitchFamily="34" charset="0"/>
              </a:rPr>
              <a:t>Deutscher</a:t>
            </a:r>
            <a:r>
              <a:rPr lang="en-US" sz="1600" dirty="0">
                <a:solidFill>
                  <a:srgbClr val="000000"/>
                </a:solidFill>
                <a:latin typeface="Arial" panose="020B0604020202020204" pitchFamily="34" charset="0"/>
                <a:cs typeface="Arial" panose="020B0604020202020204" pitchFamily="34" charset="0"/>
              </a:rPr>
              <a:t> 2018; </a:t>
            </a:r>
            <a:r>
              <a:rPr lang="en-US" sz="1600" dirty="0" err="1">
                <a:solidFill>
                  <a:srgbClr val="000000"/>
                </a:solidFill>
                <a:latin typeface="Arial" panose="020B0604020202020204" pitchFamily="34" charset="0"/>
                <a:cs typeface="Arial" panose="020B0604020202020204" pitchFamily="34" charset="0"/>
              </a:rPr>
              <a:t>Laliberté</a:t>
            </a:r>
            <a:r>
              <a:rPr lang="en-US" sz="1600" dirty="0">
                <a:solidFill>
                  <a:srgbClr val="000000"/>
                </a:solidFill>
                <a:latin typeface="Arial" panose="020B0604020202020204" pitchFamily="34" charset="0"/>
                <a:cs typeface="Arial" panose="020B0604020202020204" pitchFamily="34" charset="0"/>
              </a:rPr>
              <a:t> 2018 building on </a:t>
            </a:r>
            <a:r>
              <a:rPr lang="en-US" sz="1600" kern="0" dirty="0">
                <a:solidFill>
                  <a:srgbClr val="222222"/>
                </a:solidFill>
                <a:latin typeface="Arial" panose="020B0604020202020204" pitchFamily="34" charset="0"/>
                <a:ea typeface="Calibri"/>
                <a:cs typeface="Arial" panose="020B0604020202020204" pitchFamily="34" charset="0"/>
              </a:rPr>
              <a:t>Wilson 1987, Case and Katz 1991, Massey &amp; Denton 1993, Cutler &amp; Glaeser 1997, Sampson et al. 2002</a:t>
            </a:r>
            <a:r>
              <a:rPr lang="en-US" sz="1600" dirty="0">
                <a:solidFill>
                  <a:srgbClr val="000000"/>
                </a:solidFill>
                <a:latin typeface="Arial" panose="020B0604020202020204" pitchFamily="34" charset="0"/>
                <a:cs typeface="Arial" panose="020B0604020202020204" pitchFamily="34" charset="0"/>
              </a:rPr>
              <a:t>]</a:t>
            </a:r>
          </a:p>
          <a:p>
            <a:endParaRPr lang="en-US" sz="1800" dirty="0">
              <a:solidFill>
                <a:srgbClr val="000000"/>
              </a:solidFill>
              <a:latin typeface="Arial" panose="020B0604020202020204" pitchFamily="34" charset="0"/>
              <a:cs typeface="Arial" panose="020B0604020202020204" pitchFamily="34" charset="0"/>
            </a:endParaRPr>
          </a:p>
          <a:p>
            <a:endParaRPr lang="en-US" sz="18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Natural question: which neighborhoods offer the best opportunities for children?</a:t>
            </a:r>
          </a:p>
          <a:p>
            <a:pPr lvl="1"/>
            <a:endParaRPr lang="en-US" sz="1800" dirty="0">
              <a:solidFill>
                <a:srgbClr val="000000"/>
              </a:solidFill>
              <a:latin typeface="Arial" panose="020B0604020202020204" pitchFamily="34" charset="0"/>
              <a:cs typeface="Arial" panose="020B0604020202020204" pitchFamily="34" charset="0"/>
            </a:endParaRPr>
          </a:p>
          <a:p>
            <a:pPr lvl="1">
              <a:buClr>
                <a:schemeClr val="tx2"/>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Previous work either focuses on a small set of neighborhoods (e.g., Moving to Opportunity experiment) or broad geographies.</a:t>
            </a:r>
          </a:p>
          <a:p>
            <a:endParaRPr lang="en-US" sz="1800" dirty="0">
              <a:solidFill>
                <a:srgbClr val="000000"/>
              </a:solidFill>
              <a:latin typeface="Arial" panose="020B0604020202020204" pitchFamily="34" charset="0"/>
              <a:cs typeface="Arial" panose="020B0604020202020204" pitchFamily="34" charset="0"/>
            </a:endParaRPr>
          </a:p>
          <a:p>
            <a:endParaRPr lang="en-US" sz="1800" dirty="0">
              <a:solidFill>
                <a:srgbClr val="000000"/>
              </a:solidFill>
              <a:latin typeface="Arial" panose="020B0604020202020204" pitchFamily="34" charset="0"/>
              <a:cs typeface="Arial" panose="020B0604020202020204" pitchFamily="34" charset="0"/>
            </a:endParaRPr>
          </a:p>
        </p:txBody>
      </p:sp>
      <p:sp>
        <p:nvSpPr>
          <p:cNvPr id="4"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a:defRPr/>
            </a:pPr>
            <a:r>
              <a:rPr lang="en-US" sz="2400" dirty="0">
                <a:solidFill>
                  <a:srgbClr val="002060"/>
                </a:solidFill>
                <a:latin typeface="Arial" panose="020B0604020202020204" pitchFamily="34" charset="0"/>
                <a:cs typeface="Arial" panose="020B0604020202020204" pitchFamily="34" charset="0"/>
              </a:rPr>
              <a:t>Neighborhood Effects and Children’s Outcomes</a:t>
            </a:r>
          </a:p>
        </p:txBody>
      </p:sp>
    </p:spTree>
    <p:extLst>
      <p:ext uri="{BB962C8B-B14F-4D97-AF65-F5344CB8AC3E}">
        <p14:creationId xmlns:p14="http://schemas.microsoft.com/office/powerpoint/2010/main" val="8343792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76EC486-5B5D-4925-BD08-D2EB5ECF5589}"/>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34">
            <a:extLst>
              <a:ext uri="{FF2B5EF4-FFF2-40B4-BE49-F238E27FC236}">
                <a16:creationId xmlns:a16="http://schemas.microsoft.com/office/drawing/2014/main" id="{938B7F38-5B6E-4442-B125-9476319B0DDD}"/>
              </a:ext>
            </a:extLst>
          </p:cNvPr>
          <p:cNvSpPr>
            <a:spLocks noChangeArrowheads="1"/>
          </p:cNvSpPr>
          <p:nvPr/>
        </p:nvSpPr>
        <p:spPr bwMode="auto">
          <a:xfrm>
            <a:off x="254000" y="127774"/>
            <a:ext cx="117348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913992"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Mean Household Income for Children in Los Angeles with Parents Earning $27,000</a:t>
            </a:r>
            <a:r>
              <a:rPr kumimoji="0" lang="en-US" sz="1900" b="1" i="0" u="none" strike="noStrike" kern="1200" cap="none" spc="0" normalizeH="0" noProof="0" dirty="0">
                <a:ln>
                  <a:noFill/>
                </a:ln>
                <a:solidFill>
                  <a:srgbClr val="002060"/>
                </a:solidFill>
                <a:effectLst/>
                <a:uLnTx/>
                <a:uFillTx/>
                <a:latin typeface="Arial" panose="020B0604020202020204" pitchFamily="34" charset="0"/>
                <a:cs typeface="Arial" panose="020B0604020202020204" pitchFamily="34" charset="0"/>
              </a:rPr>
              <a:t> </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(25</a:t>
            </a:r>
            <a:r>
              <a:rPr kumimoji="0" lang="en-US" sz="1900" b="1" i="0" u="none" strike="noStrike" kern="1200" cap="none" spc="0" normalizeH="0" baseline="30000" noProof="0" dirty="0">
                <a:ln>
                  <a:noFill/>
                </a:ln>
                <a:solidFill>
                  <a:srgbClr val="002060"/>
                </a:solidFill>
                <a:effectLst/>
                <a:uLnTx/>
                <a:uFillTx/>
                <a:latin typeface="Arial" panose="020B0604020202020204" pitchFamily="34" charset="0"/>
                <a:cs typeface="Arial" panose="020B0604020202020204" pitchFamily="34" charset="0"/>
              </a:rPr>
              <a:t>th</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percentile)</a:t>
            </a:r>
          </a:p>
        </p:txBody>
      </p:sp>
      <p:grpSp>
        <p:nvGrpSpPr>
          <p:cNvPr id="2" name="Group 1">
            <a:extLst>
              <a:ext uri="{FF2B5EF4-FFF2-40B4-BE49-F238E27FC236}">
                <a16:creationId xmlns:a16="http://schemas.microsoft.com/office/drawing/2014/main" id="{936CA2FD-55C9-4C62-B50B-6B142C3A5B3E}"/>
              </a:ext>
            </a:extLst>
          </p:cNvPr>
          <p:cNvGrpSpPr>
            <a:grpSpLocks noChangeAspect="1"/>
          </p:cNvGrpSpPr>
          <p:nvPr/>
        </p:nvGrpSpPr>
        <p:grpSpPr>
          <a:xfrm>
            <a:off x="713232" y="694944"/>
            <a:ext cx="9965573" cy="5861304"/>
            <a:chOff x="0" y="228600"/>
            <a:chExt cx="10947617" cy="6438900"/>
          </a:xfrm>
        </p:grpSpPr>
        <p:pic>
          <p:nvPicPr>
            <p:cNvPr id="12" name="Picture 11">
              <a:extLst>
                <a:ext uri="{FF2B5EF4-FFF2-40B4-BE49-F238E27FC236}">
                  <a16:creationId xmlns:a16="http://schemas.microsoft.com/office/drawing/2014/main" id="{A956ECE5-2D09-4D9E-B88E-7817E18FF33A}"/>
                </a:ext>
              </a:extLst>
            </p:cNvPr>
            <p:cNvPicPr>
              <a:picLocks noChangeAspect="1"/>
            </p:cNvPicPr>
            <p:nvPr/>
          </p:nvPicPr>
          <p:blipFill rotWithShape="1">
            <a:blip r:embed="rId3">
              <a:extLst>
                <a:ext uri="{28A0092B-C50C-407E-A947-70E740481C1C}">
                  <a14:useLocalDpi xmlns:a14="http://schemas.microsoft.com/office/drawing/2010/main" val="0"/>
                </a:ext>
              </a:extLst>
            </a:blip>
            <a:srcRect b="37778"/>
            <a:stretch/>
          </p:blipFill>
          <p:spPr>
            <a:xfrm rot="16200000">
              <a:off x="-1670017" y="3804978"/>
              <a:ext cx="4408714" cy="1068680"/>
            </a:xfrm>
            <a:prstGeom prst="rect">
              <a:avLst/>
            </a:prstGeom>
          </p:spPr>
        </p:pic>
        <p:pic>
          <p:nvPicPr>
            <p:cNvPr id="13" name="Picture 12">
              <a:extLst>
                <a:ext uri="{FF2B5EF4-FFF2-40B4-BE49-F238E27FC236}">
                  <a16:creationId xmlns:a16="http://schemas.microsoft.com/office/drawing/2014/main" id="{E40C9DBD-E8C1-47FF-98F6-89E8E751E5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300" y="228600"/>
              <a:ext cx="10071317" cy="6438900"/>
            </a:xfrm>
            <a:prstGeom prst="rect">
              <a:avLst/>
            </a:prstGeom>
          </p:spPr>
        </p:pic>
        <p:sp>
          <p:nvSpPr>
            <p:cNvPr id="14" name="TextBox 13">
              <a:extLst>
                <a:ext uri="{FF2B5EF4-FFF2-40B4-BE49-F238E27FC236}">
                  <a16:creationId xmlns:a16="http://schemas.microsoft.com/office/drawing/2014/main" id="{829751B3-60DE-4DBA-BD98-BD1F02374D41}"/>
                </a:ext>
              </a:extLst>
            </p:cNvPr>
            <p:cNvSpPr txBox="1"/>
            <p:nvPr/>
          </p:nvSpPr>
          <p:spPr>
            <a:xfrm>
              <a:off x="876300" y="5881275"/>
              <a:ext cx="1401273"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&lt; 29.5 </a:t>
              </a:r>
              <a:r>
                <a:rPr kumimoji="0" lang="en-US" sz="1600" i="0" u="none" strike="noStrike" kern="1200" cap="none" spc="0" normalizeH="0" noProof="0" dirty="0">
                  <a:ln>
                    <a:noFill/>
                  </a:ln>
                  <a:effectLst/>
                  <a:uLnTx/>
                  <a:uFillTx/>
                  <a:latin typeface="Arial" charset="0"/>
                  <a:ea typeface="Arial" charset="0"/>
                  <a:cs typeface="Arial" charset="0"/>
                </a:rPr>
                <a:t>(</a:t>
              </a:r>
              <a:r>
                <a:rPr kumimoji="0" lang="en-US" sz="1600" i="0" u="none" strike="noStrike" kern="1200" cap="none" spc="0" normalizeH="0" baseline="0" noProof="0" dirty="0">
                  <a:ln>
                    <a:noFill/>
                  </a:ln>
                  <a:effectLst/>
                  <a:uLnTx/>
                  <a:uFillTx/>
                  <a:latin typeface="Arial" charset="0"/>
                  <a:ea typeface="Arial" charset="0"/>
                  <a:cs typeface="Arial" charset="0"/>
                </a:rPr>
                <a:t>$20k)</a:t>
              </a:r>
            </a:p>
          </p:txBody>
        </p:sp>
        <p:sp>
          <p:nvSpPr>
            <p:cNvPr id="15" name="TextBox 14">
              <a:extLst>
                <a:ext uri="{FF2B5EF4-FFF2-40B4-BE49-F238E27FC236}">
                  <a16:creationId xmlns:a16="http://schemas.microsoft.com/office/drawing/2014/main" id="{89FA4F0C-E6BB-4B9E-866F-BA44B62BEAB8}"/>
                </a:ext>
              </a:extLst>
            </p:cNvPr>
            <p:cNvSpPr txBox="1"/>
            <p:nvPr/>
          </p:nvSpPr>
          <p:spPr>
            <a:xfrm>
              <a:off x="866775" y="4162151"/>
              <a:ext cx="1223339"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41.8 ($33k)</a:t>
              </a:r>
            </a:p>
          </p:txBody>
        </p:sp>
        <p:sp>
          <p:nvSpPr>
            <p:cNvPr id="16" name="TextBox 15">
              <a:extLst>
                <a:ext uri="{FF2B5EF4-FFF2-40B4-BE49-F238E27FC236}">
                  <a16:creationId xmlns:a16="http://schemas.microsoft.com/office/drawing/2014/main" id="{2B28AFE1-A57C-44EE-BB31-8832965A1808}"/>
                </a:ext>
              </a:extLst>
            </p:cNvPr>
            <p:cNvSpPr txBox="1"/>
            <p:nvPr/>
          </p:nvSpPr>
          <p:spPr>
            <a:xfrm>
              <a:off x="876300" y="2478318"/>
              <a:ext cx="1401273"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&gt; </a:t>
              </a:r>
              <a:r>
                <a:rPr lang="en-US" sz="1600" dirty="0">
                  <a:latin typeface="Arial" charset="0"/>
                  <a:ea typeface="Arial" charset="0"/>
                  <a:cs typeface="Arial" charset="0"/>
                </a:rPr>
                <a:t>59.4</a:t>
              </a:r>
              <a:r>
                <a:rPr kumimoji="0" lang="en-US" sz="1600" i="0" u="none" strike="noStrike" kern="1200" cap="none" spc="0" normalizeH="0" baseline="0" noProof="0" dirty="0">
                  <a:ln>
                    <a:noFill/>
                  </a:ln>
                  <a:effectLst/>
                  <a:uLnTx/>
                  <a:uFillTx/>
                  <a:latin typeface="Arial" charset="0"/>
                  <a:ea typeface="Arial" charset="0"/>
                  <a:cs typeface="Arial" charset="0"/>
                </a:rPr>
                <a:t> </a:t>
              </a:r>
              <a:r>
                <a:rPr kumimoji="0" lang="en-US" sz="1600" i="0" u="none" strike="noStrike" kern="1200" cap="none" spc="0" normalizeH="0" noProof="0" dirty="0">
                  <a:ln>
                    <a:noFill/>
                  </a:ln>
                  <a:effectLst/>
                  <a:uLnTx/>
                  <a:uFillTx/>
                  <a:latin typeface="Arial" charset="0"/>
                  <a:ea typeface="Arial" charset="0"/>
                  <a:cs typeface="Arial" charset="0"/>
                </a:rPr>
                <a:t>(</a:t>
              </a:r>
              <a:r>
                <a:rPr kumimoji="0" lang="en-US" sz="1600" i="0" u="none" strike="noStrike" kern="1200" cap="none" spc="0" normalizeH="0" baseline="0" noProof="0" dirty="0">
                  <a:ln>
                    <a:noFill/>
                  </a:ln>
                  <a:effectLst/>
                  <a:uLnTx/>
                  <a:uFillTx/>
                  <a:latin typeface="Arial" charset="0"/>
                  <a:ea typeface="Arial" charset="0"/>
                  <a:cs typeface="Arial" charset="0"/>
                </a:rPr>
                <a:t>$</a:t>
              </a:r>
              <a:r>
                <a:rPr lang="en-US" sz="1600" baseline="0" dirty="0">
                  <a:latin typeface="Arial" charset="0"/>
                  <a:ea typeface="Arial" charset="0"/>
                  <a:cs typeface="Arial" charset="0"/>
                </a:rPr>
                <a:t>55</a:t>
              </a:r>
              <a:r>
                <a:rPr lang="en-US" sz="1600" dirty="0">
                  <a:latin typeface="Arial" charset="0"/>
                  <a:ea typeface="Arial" charset="0"/>
                  <a:cs typeface="Arial" charset="0"/>
                </a:rPr>
                <a:t>k)</a:t>
              </a:r>
              <a:endParaRPr kumimoji="0" lang="en-US" sz="1600" i="0" u="none" strike="noStrike" kern="1200" cap="none" spc="0" normalizeH="0" baseline="0" noProof="0" dirty="0">
                <a:ln>
                  <a:noFill/>
                </a:ln>
                <a:effectLst/>
                <a:uLnTx/>
                <a:uFillTx/>
                <a:latin typeface="Arial" charset="0"/>
                <a:ea typeface="Arial" charset="0"/>
                <a:cs typeface="Arial" charset="0"/>
              </a:endParaRPr>
            </a:p>
          </p:txBody>
        </p:sp>
      </p:grpSp>
      <p:cxnSp>
        <p:nvCxnSpPr>
          <p:cNvPr id="10" name="Straight Arrow Connector 9">
            <a:extLst>
              <a:ext uri="{FF2B5EF4-FFF2-40B4-BE49-F238E27FC236}">
                <a16:creationId xmlns:a16="http://schemas.microsoft.com/office/drawing/2014/main" id="{B498002D-2E09-4BB4-BF5B-C3631598499B}"/>
              </a:ext>
            </a:extLst>
          </p:cNvPr>
          <p:cNvCxnSpPr>
            <a:cxnSpLocks/>
          </p:cNvCxnSpPr>
          <p:nvPr/>
        </p:nvCxnSpPr>
        <p:spPr>
          <a:xfrm flipH="1">
            <a:off x="7581900" y="1507524"/>
            <a:ext cx="326424" cy="235010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372CED2B-0D16-40DD-9085-93B7FDD112CD}"/>
              </a:ext>
            </a:extLst>
          </p:cNvPr>
          <p:cNvSpPr txBox="1"/>
          <p:nvPr/>
        </p:nvSpPr>
        <p:spPr>
          <a:xfrm>
            <a:off x="7901820" y="696326"/>
            <a:ext cx="2929531" cy="830993"/>
          </a:xfrm>
          <a:prstGeom prst="rect">
            <a:avLst/>
          </a:prstGeom>
          <a:solidFill>
            <a:schemeClr val="bg1">
              <a:alpha val="61000"/>
            </a:schemeClr>
          </a:solidFill>
        </p:spPr>
        <p:txBody>
          <a:bodyPr wrap="square" lIns="91404" tIns="45718" rIns="91404" bIns="45718" rtlCol="0">
            <a:spAutoFit/>
          </a:bodyPr>
          <a:lstStyle/>
          <a:p>
            <a:pPr lvl="0">
              <a:defRPr/>
            </a:pPr>
            <a:r>
              <a:rPr lang="en-US" sz="1600" b="1" dirty="0">
                <a:solidFill>
                  <a:prstClr val="black"/>
                </a:solidFill>
                <a:latin typeface="Arial" panose="020B0604020202020204" pitchFamily="34" charset="0"/>
                <a:cs typeface="Arial" panose="020B0604020202020204" pitchFamily="34" charset="0"/>
              </a:rPr>
              <a:t>WATTS:</a:t>
            </a:r>
          </a:p>
          <a:p>
            <a:pPr lvl="0">
              <a:defRPr/>
            </a:pPr>
            <a:r>
              <a:rPr lang="en-US" sz="1600" dirty="0">
                <a:solidFill>
                  <a:prstClr val="black"/>
                </a:solidFill>
                <a:latin typeface="Arial" panose="020B0604020202020204" pitchFamily="34" charset="0"/>
                <a:cs typeface="Arial" panose="020B0604020202020204" pitchFamily="34" charset="0"/>
              </a:rPr>
              <a:t>Mean Household Income </a:t>
            </a:r>
          </a:p>
          <a:p>
            <a:pPr lvl="0">
              <a:defRPr/>
            </a:pPr>
            <a:r>
              <a:rPr lang="en-US" sz="1600" dirty="0">
                <a:solidFill>
                  <a:prstClr val="black"/>
                </a:solidFill>
                <a:latin typeface="Arial" panose="020B0604020202020204" pitchFamily="34" charset="0"/>
                <a:cs typeface="Arial" panose="020B0604020202020204" pitchFamily="34" charset="0"/>
              </a:rPr>
              <a:t>= $23,800 ($3,600)</a:t>
            </a:r>
          </a:p>
        </p:txBody>
      </p:sp>
    </p:spTree>
    <p:extLst>
      <p:ext uri="{BB962C8B-B14F-4D97-AF65-F5344CB8AC3E}">
        <p14:creationId xmlns:p14="http://schemas.microsoft.com/office/powerpoint/2010/main" val="37877025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8C8EB05-FDA4-47E4-A9AD-B0096B06D4CD}"/>
              </a:ext>
            </a:extLst>
          </p:cNvPr>
          <p:cNvGrpSpPr>
            <a:grpSpLocks noChangeAspect="1"/>
          </p:cNvGrpSpPr>
          <p:nvPr/>
        </p:nvGrpSpPr>
        <p:grpSpPr>
          <a:xfrm>
            <a:off x="713232" y="694944"/>
            <a:ext cx="9965569" cy="5861304"/>
            <a:chOff x="0" y="228600"/>
            <a:chExt cx="10947617" cy="6438900"/>
          </a:xfrm>
        </p:grpSpPr>
        <p:pic>
          <p:nvPicPr>
            <p:cNvPr id="18" name="Picture 17">
              <a:extLst>
                <a:ext uri="{FF2B5EF4-FFF2-40B4-BE49-F238E27FC236}">
                  <a16:creationId xmlns:a16="http://schemas.microsoft.com/office/drawing/2014/main" id="{752512A7-19C0-4597-8C29-0351644BB9EA}"/>
                </a:ext>
              </a:extLst>
            </p:cNvPr>
            <p:cNvPicPr>
              <a:picLocks noChangeAspect="1"/>
            </p:cNvPicPr>
            <p:nvPr/>
          </p:nvPicPr>
          <p:blipFill rotWithShape="1">
            <a:blip r:embed="rId3">
              <a:extLst>
                <a:ext uri="{28A0092B-C50C-407E-A947-70E740481C1C}">
                  <a14:useLocalDpi xmlns:a14="http://schemas.microsoft.com/office/drawing/2010/main" val="0"/>
                </a:ext>
              </a:extLst>
            </a:blip>
            <a:srcRect b="37778"/>
            <a:stretch/>
          </p:blipFill>
          <p:spPr>
            <a:xfrm rot="16200000">
              <a:off x="-1670017" y="3804978"/>
              <a:ext cx="4408714" cy="1068680"/>
            </a:xfrm>
            <a:prstGeom prst="rect">
              <a:avLst/>
            </a:prstGeom>
          </p:spPr>
        </p:pic>
        <p:pic>
          <p:nvPicPr>
            <p:cNvPr id="19" name="Picture 18">
              <a:extLst>
                <a:ext uri="{FF2B5EF4-FFF2-40B4-BE49-F238E27FC236}">
                  <a16:creationId xmlns:a16="http://schemas.microsoft.com/office/drawing/2014/main" id="{2BB2E171-3F6A-4672-9988-1A97BB1763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300" y="228600"/>
              <a:ext cx="10071317" cy="6438900"/>
            </a:xfrm>
            <a:prstGeom prst="rect">
              <a:avLst/>
            </a:prstGeom>
          </p:spPr>
        </p:pic>
        <p:sp>
          <p:nvSpPr>
            <p:cNvPr id="20" name="TextBox 19">
              <a:extLst>
                <a:ext uri="{FF2B5EF4-FFF2-40B4-BE49-F238E27FC236}">
                  <a16:creationId xmlns:a16="http://schemas.microsoft.com/office/drawing/2014/main" id="{81D5A7F4-ACF3-4BD0-BD19-8E87386A15B4}"/>
                </a:ext>
              </a:extLst>
            </p:cNvPr>
            <p:cNvSpPr txBox="1"/>
            <p:nvPr/>
          </p:nvSpPr>
          <p:spPr>
            <a:xfrm>
              <a:off x="876300" y="5881275"/>
              <a:ext cx="1287459"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&lt; 17.9 </a:t>
              </a:r>
              <a:r>
                <a:rPr kumimoji="0" lang="en-US" sz="1600" i="0" u="none" strike="noStrike" kern="1200" cap="none" spc="0" normalizeH="0" noProof="0" dirty="0">
                  <a:ln>
                    <a:noFill/>
                  </a:ln>
                  <a:effectLst/>
                  <a:uLnTx/>
                  <a:uFillTx/>
                  <a:latin typeface="Arial" charset="0"/>
                  <a:ea typeface="Arial" charset="0"/>
                  <a:cs typeface="Arial" charset="0"/>
                </a:rPr>
                <a:t>(</a:t>
              </a:r>
              <a:r>
                <a:rPr kumimoji="0" lang="en-US" sz="1600" i="0" u="none" strike="noStrike" kern="1200" cap="none" spc="0" normalizeH="0" baseline="0" noProof="0" dirty="0">
                  <a:ln>
                    <a:noFill/>
                  </a:ln>
                  <a:effectLst/>
                  <a:uLnTx/>
                  <a:uFillTx/>
                  <a:latin typeface="Arial" charset="0"/>
                  <a:ea typeface="Arial" charset="0"/>
                  <a:cs typeface="Arial" charset="0"/>
                </a:rPr>
                <a:t>$8k)</a:t>
              </a:r>
            </a:p>
          </p:txBody>
        </p:sp>
        <p:sp>
          <p:nvSpPr>
            <p:cNvPr id="21" name="TextBox 20">
              <a:extLst>
                <a:ext uri="{FF2B5EF4-FFF2-40B4-BE49-F238E27FC236}">
                  <a16:creationId xmlns:a16="http://schemas.microsoft.com/office/drawing/2014/main" id="{18173426-7FE8-4D26-8FB5-FB74552B9685}"/>
                </a:ext>
              </a:extLst>
            </p:cNvPr>
            <p:cNvSpPr txBox="1"/>
            <p:nvPr/>
          </p:nvSpPr>
          <p:spPr>
            <a:xfrm>
              <a:off x="866546" y="4162151"/>
              <a:ext cx="1223339"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latin typeface="Arial" charset="0"/>
                  <a:ea typeface="Arial" charset="0"/>
                  <a:cs typeface="Arial" charset="0"/>
                </a:rPr>
                <a:t>28</a:t>
              </a:r>
              <a:r>
                <a:rPr kumimoji="0" lang="en-US" sz="1600" i="0" u="none" strike="noStrike" kern="1200" cap="none" spc="0" normalizeH="0" baseline="0" noProof="0" dirty="0">
                  <a:ln>
                    <a:noFill/>
                  </a:ln>
                  <a:effectLst/>
                  <a:uLnTx/>
                  <a:uFillTx/>
                  <a:latin typeface="Arial" charset="0"/>
                  <a:ea typeface="Arial" charset="0"/>
                  <a:cs typeface="Arial" charset="0"/>
                </a:rPr>
                <a:t>.5 ($</a:t>
              </a:r>
              <a:r>
                <a:rPr lang="en-US" sz="1600" dirty="0">
                  <a:latin typeface="Arial" charset="0"/>
                  <a:ea typeface="Arial" charset="0"/>
                  <a:cs typeface="Arial" charset="0"/>
                </a:rPr>
                <a:t>19</a:t>
              </a:r>
              <a:r>
                <a:rPr kumimoji="0" lang="en-US" sz="1600" i="0" u="none" strike="noStrike" kern="1200" cap="none" spc="0" normalizeH="0" baseline="0" noProof="0" dirty="0">
                  <a:ln>
                    <a:noFill/>
                  </a:ln>
                  <a:effectLst/>
                  <a:uLnTx/>
                  <a:uFillTx/>
                  <a:latin typeface="Arial" charset="0"/>
                  <a:ea typeface="Arial" charset="0"/>
                  <a:cs typeface="Arial" charset="0"/>
                </a:rPr>
                <a:t>k)</a:t>
              </a:r>
            </a:p>
          </p:txBody>
        </p:sp>
        <p:sp>
          <p:nvSpPr>
            <p:cNvPr id="22" name="TextBox 21">
              <a:extLst>
                <a:ext uri="{FF2B5EF4-FFF2-40B4-BE49-F238E27FC236}">
                  <a16:creationId xmlns:a16="http://schemas.microsoft.com/office/drawing/2014/main" id="{EB531EDC-4C24-4C41-AFFC-2A235FBCFF04}"/>
                </a:ext>
              </a:extLst>
            </p:cNvPr>
            <p:cNvSpPr txBox="1"/>
            <p:nvPr/>
          </p:nvSpPr>
          <p:spPr>
            <a:xfrm>
              <a:off x="876300" y="2478318"/>
              <a:ext cx="1401273"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&gt; </a:t>
              </a:r>
              <a:r>
                <a:rPr lang="en-US" sz="1600" dirty="0">
                  <a:latin typeface="Arial" charset="0"/>
                  <a:ea typeface="Arial" charset="0"/>
                  <a:cs typeface="Arial" charset="0"/>
                </a:rPr>
                <a:t>40.9</a:t>
              </a:r>
              <a:r>
                <a:rPr kumimoji="0" lang="en-US" sz="1600" i="0" u="none" strike="noStrike" kern="1200" cap="none" spc="0" normalizeH="0" baseline="0" noProof="0" dirty="0">
                  <a:ln>
                    <a:noFill/>
                  </a:ln>
                  <a:effectLst/>
                  <a:uLnTx/>
                  <a:uFillTx/>
                  <a:latin typeface="Arial" charset="0"/>
                  <a:ea typeface="Arial" charset="0"/>
                  <a:cs typeface="Arial" charset="0"/>
                </a:rPr>
                <a:t> </a:t>
              </a:r>
              <a:r>
                <a:rPr kumimoji="0" lang="en-US" sz="1600" i="0" u="none" strike="noStrike" kern="1200" cap="none" spc="0" normalizeH="0" noProof="0" dirty="0">
                  <a:ln>
                    <a:noFill/>
                  </a:ln>
                  <a:effectLst/>
                  <a:uLnTx/>
                  <a:uFillTx/>
                  <a:latin typeface="Arial" charset="0"/>
                  <a:ea typeface="Arial" charset="0"/>
                  <a:cs typeface="Arial" charset="0"/>
                </a:rPr>
                <a:t>(</a:t>
              </a:r>
              <a:r>
                <a:rPr kumimoji="0" lang="en-US" sz="1600" i="0" u="none" strike="noStrike" kern="1200" cap="none" spc="0" normalizeH="0" baseline="0" noProof="0" dirty="0">
                  <a:ln>
                    <a:noFill/>
                  </a:ln>
                  <a:effectLst/>
                  <a:uLnTx/>
                  <a:uFillTx/>
                  <a:latin typeface="Arial" charset="0"/>
                  <a:ea typeface="Arial" charset="0"/>
                  <a:cs typeface="Arial" charset="0"/>
                </a:rPr>
                <a:t>$</a:t>
              </a:r>
              <a:r>
                <a:rPr lang="en-US" sz="1600" baseline="0" dirty="0">
                  <a:latin typeface="Arial" charset="0"/>
                  <a:ea typeface="Arial" charset="0"/>
                  <a:cs typeface="Arial" charset="0"/>
                </a:rPr>
                <a:t>32</a:t>
              </a:r>
              <a:r>
                <a:rPr lang="en-US" sz="1600" dirty="0">
                  <a:latin typeface="Arial" charset="0"/>
                  <a:ea typeface="Arial" charset="0"/>
                  <a:cs typeface="Arial" charset="0"/>
                </a:rPr>
                <a:t>k)</a:t>
              </a:r>
              <a:endParaRPr kumimoji="0" lang="en-US" sz="1600" i="0" u="none" strike="noStrike" kern="1200" cap="none" spc="0" normalizeH="0" baseline="0" noProof="0" dirty="0">
                <a:ln>
                  <a:noFill/>
                </a:ln>
                <a:effectLst/>
                <a:uLnTx/>
                <a:uFillTx/>
                <a:latin typeface="Arial" charset="0"/>
                <a:ea typeface="Arial" charset="0"/>
                <a:cs typeface="Arial" charset="0"/>
              </a:endParaRPr>
            </a:p>
          </p:txBody>
        </p:sp>
      </p:grpSp>
      <p:sp>
        <p:nvSpPr>
          <p:cNvPr id="11" name="Rectangle 134">
            <a:extLst>
              <a:ext uri="{FF2B5EF4-FFF2-40B4-BE49-F238E27FC236}">
                <a16:creationId xmlns:a16="http://schemas.microsoft.com/office/drawing/2014/main" id="{938B7F38-5B6E-4442-B125-9476319B0DDD}"/>
              </a:ext>
            </a:extLst>
          </p:cNvPr>
          <p:cNvSpPr>
            <a:spLocks noChangeArrowheads="1"/>
          </p:cNvSpPr>
          <p:nvPr/>
        </p:nvSpPr>
        <p:spPr bwMode="auto">
          <a:xfrm>
            <a:off x="254000" y="127774"/>
            <a:ext cx="117348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lgn="ctr" defTabSz="913992">
              <a:defRPr/>
            </a:pPr>
            <a:r>
              <a:rPr lang="en-US" sz="1900" b="1" dirty="0">
                <a:solidFill>
                  <a:srgbClr val="002060"/>
                </a:solidFill>
                <a:latin typeface="Arial" panose="020B0604020202020204" pitchFamily="34" charset="0"/>
                <a:cs typeface="Arial" panose="020B0604020202020204" pitchFamily="34" charset="0"/>
              </a:rPr>
              <a:t>Mean Household Income for </a:t>
            </a:r>
            <a:r>
              <a:rPr lang="en-US" sz="1900" b="1" u="sng" dirty="0">
                <a:solidFill>
                  <a:srgbClr val="002060"/>
                </a:solidFill>
                <a:latin typeface="Arial" panose="020B0604020202020204" pitchFamily="34" charset="0"/>
                <a:cs typeface="Arial" panose="020B0604020202020204" pitchFamily="34" charset="0"/>
              </a:rPr>
              <a:t>Black</a:t>
            </a:r>
            <a:r>
              <a:rPr lang="en-US" sz="1900" b="1" dirty="0">
                <a:solidFill>
                  <a:srgbClr val="002060"/>
                </a:solidFill>
                <a:latin typeface="Arial" panose="020B0604020202020204" pitchFamily="34" charset="0"/>
                <a:cs typeface="Arial" panose="020B0604020202020204" pitchFamily="34" charset="0"/>
              </a:rPr>
              <a:t> Men in Los Angeles with Parents Earning $27,000 (25</a:t>
            </a:r>
            <a:r>
              <a:rPr lang="en-US" sz="1900" b="1" baseline="30000" dirty="0">
                <a:solidFill>
                  <a:srgbClr val="002060"/>
                </a:solidFill>
                <a:latin typeface="Arial" panose="020B0604020202020204" pitchFamily="34" charset="0"/>
                <a:cs typeface="Arial" panose="020B0604020202020204" pitchFamily="34" charset="0"/>
              </a:rPr>
              <a:t>th</a:t>
            </a:r>
            <a:r>
              <a:rPr lang="en-US" sz="1900" b="1" dirty="0">
                <a:solidFill>
                  <a:srgbClr val="002060"/>
                </a:solidFill>
                <a:latin typeface="Arial" panose="020B0604020202020204" pitchFamily="34" charset="0"/>
                <a:cs typeface="Arial" panose="020B0604020202020204" pitchFamily="34" charset="0"/>
              </a:rPr>
              <a:t> percentile)</a:t>
            </a:r>
          </a:p>
        </p:txBody>
      </p:sp>
      <p:cxnSp>
        <p:nvCxnSpPr>
          <p:cNvPr id="10" name="Straight Arrow Connector 9">
            <a:extLst>
              <a:ext uri="{FF2B5EF4-FFF2-40B4-BE49-F238E27FC236}">
                <a16:creationId xmlns:a16="http://schemas.microsoft.com/office/drawing/2014/main" id="{B498002D-2E09-4BB4-BF5B-C3631598499B}"/>
              </a:ext>
            </a:extLst>
          </p:cNvPr>
          <p:cNvCxnSpPr>
            <a:cxnSpLocks/>
          </p:cNvCxnSpPr>
          <p:nvPr/>
        </p:nvCxnSpPr>
        <p:spPr>
          <a:xfrm flipH="1">
            <a:off x="7581900" y="1507524"/>
            <a:ext cx="326424" cy="235010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372CED2B-0D16-40DD-9085-93B7FDD112CD}"/>
              </a:ext>
            </a:extLst>
          </p:cNvPr>
          <p:cNvSpPr txBox="1"/>
          <p:nvPr/>
        </p:nvSpPr>
        <p:spPr>
          <a:xfrm>
            <a:off x="7901820" y="696326"/>
            <a:ext cx="2929531" cy="830993"/>
          </a:xfrm>
          <a:prstGeom prst="rect">
            <a:avLst/>
          </a:prstGeom>
          <a:solidFill>
            <a:schemeClr val="bg1">
              <a:alpha val="61000"/>
            </a:schemeClr>
          </a:solidFill>
        </p:spPr>
        <p:txBody>
          <a:bodyPr wrap="square" lIns="91404" tIns="45718" rIns="91404" bIns="45718" rtlCol="0">
            <a:spAutoFit/>
          </a:bodyPr>
          <a:lstStyle/>
          <a:p>
            <a:pPr lvl="0">
              <a:defRPr/>
            </a:pPr>
            <a:r>
              <a:rPr lang="en-US" sz="1600" b="1" dirty="0">
                <a:solidFill>
                  <a:prstClr val="black"/>
                </a:solidFill>
                <a:latin typeface="Arial" panose="020B0604020202020204" pitchFamily="34" charset="0"/>
                <a:cs typeface="Arial" panose="020B0604020202020204" pitchFamily="34" charset="0"/>
              </a:rPr>
              <a:t>WATTS, Black Men :</a:t>
            </a:r>
          </a:p>
          <a:p>
            <a:pPr lvl="0">
              <a:defRPr/>
            </a:pPr>
            <a:r>
              <a:rPr lang="en-US" sz="1600" dirty="0">
                <a:solidFill>
                  <a:prstClr val="black"/>
                </a:solidFill>
                <a:latin typeface="Arial" panose="020B0604020202020204" pitchFamily="34" charset="0"/>
                <a:cs typeface="Arial" panose="020B0604020202020204" pitchFamily="34" charset="0"/>
              </a:rPr>
              <a:t>Mean Household Income </a:t>
            </a:r>
          </a:p>
          <a:p>
            <a:pPr lvl="0">
              <a:defRPr/>
            </a:pPr>
            <a:r>
              <a:rPr lang="en-US" sz="1600" dirty="0">
                <a:solidFill>
                  <a:prstClr val="black"/>
                </a:solidFill>
                <a:latin typeface="Arial" panose="020B0604020202020204" pitchFamily="34" charset="0"/>
                <a:cs typeface="Arial" panose="020B0604020202020204" pitchFamily="34" charset="0"/>
              </a:rPr>
              <a:t>= $7,286 ($2,576)</a:t>
            </a:r>
          </a:p>
        </p:txBody>
      </p:sp>
    </p:spTree>
    <p:extLst>
      <p:ext uri="{BB962C8B-B14F-4D97-AF65-F5344CB8AC3E}">
        <p14:creationId xmlns:p14="http://schemas.microsoft.com/office/powerpoint/2010/main" val="14370511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8C8EB05-FDA4-47E4-A9AD-B0096B06D4CD}"/>
              </a:ext>
            </a:extLst>
          </p:cNvPr>
          <p:cNvGrpSpPr>
            <a:grpSpLocks/>
          </p:cNvGrpSpPr>
          <p:nvPr/>
        </p:nvGrpSpPr>
        <p:grpSpPr>
          <a:xfrm>
            <a:off x="713234" y="694945"/>
            <a:ext cx="9966960" cy="5861304"/>
            <a:chOff x="0" y="228600"/>
            <a:chExt cx="10947617" cy="6438900"/>
          </a:xfrm>
        </p:grpSpPr>
        <p:pic>
          <p:nvPicPr>
            <p:cNvPr id="18" name="Picture 17">
              <a:extLst>
                <a:ext uri="{FF2B5EF4-FFF2-40B4-BE49-F238E27FC236}">
                  <a16:creationId xmlns:a16="http://schemas.microsoft.com/office/drawing/2014/main" id="{752512A7-19C0-4597-8C29-0351644BB9EA}"/>
                </a:ext>
              </a:extLst>
            </p:cNvPr>
            <p:cNvPicPr>
              <a:picLocks noChangeAspect="1"/>
            </p:cNvPicPr>
            <p:nvPr/>
          </p:nvPicPr>
          <p:blipFill rotWithShape="1">
            <a:blip r:embed="rId3">
              <a:extLst>
                <a:ext uri="{28A0092B-C50C-407E-A947-70E740481C1C}">
                  <a14:useLocalDpi xmlns:a14="http://schemas.microsoft.com/office/drawing/2010/main" val="0"/>
                </a:ext>
              </a:extLst>
            </a:blip>
            <a:srcRect b="37778"/>
            <a:stretch/>
          </p:blipFill>
          <p:spPr>
            <a:xfrm rot="16200000">
              <a:off x="-1670017" y="3804978"/>
              <a:ext cx="4408714" cy="1068680"/>
            </a:xfrm>
            <a:prstGeom prst="rect">
              <a:avLst/>
            </a:prstGeom>
          </p:spPr>
        </p:pic>
        <p:pic>
          <p:nvPicPr>
            <p:cNvPr id="19" name="Picture 18">
              <a:extLst>
                <a:ext uri="{FF2B5EF4-FFF2-40B4-BE49-F238E27FC236}">
                  <a16:creationId xmlns:a16="http://schemas.microsoft.com/office/drawing/2014/main" id="{2BB2E171-3F6A-4672-9988-1A97BB1763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300" y="228600"/>
              <a:ext cx="10071317" cy="6438900"/>
            </a:xfrm>
            <a:prstGeom prst="rect">
              <a:avLst/>
            </a:prstGeom>
          </p:spPr>
        </p:pic>
        <p:sp>
          <p:nvSpPr>
            <p:cNvPr id="20" name="TextBox 19">
              <a:extLst>
                <a:ext uri="{FF2B5EF4-FFF2-40B4-BE49-F238E27FC236}">
                  <a16:creationId xmlns:a16="http://schemas.microsoft.com/office/drawing/2014/main" id="{81D5A7F4-ACF3-4BD0-BD19-8E87386A15B4}"/>
                </a:ext>
              </a:extLst>
            </p:cNvPr>
            <p:cNvSpPr txBox="1"/>
            <p:nvPr/>
          </p:nvSpPr>
          <p:spPr>
            <a:xfrm>
              <a:off x="876300" y="5881275"/>
              <a:ext cx="1287459"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&lt; 17.9 </a:t>
              </a:r>
              <a:r>
                <a:rPr kumimoji="0" lang="en-US" sz="1600" i="0" u="none" strike="noStrike" kern="1200" cap="none" spc="0" normalizeH="0" noProof="0" dirty="0">
                  <a:ln>
                    <a:noFill/>
                  </a:ln>
                  <a:effectLst/>
                  <a:uLnTx/>
                  <a:uFillTx/>
                  <a:latin typeface="Arial" charset="0"/>
                  <a:ea typeface="Arial" charset="0"/>
                  <a:cs typeface="Arial" charset="0"/>
                </a:rPr>
                <a:t>(</a:t>
              </a:r>
              <a:r>
                <a:rPr kumimoji="0" lang="en-US" sz="1600" i="0" u="none" strike="noStrike" kern="1200" cap="none" spc="0" normalizeH="0" baseline="0" noProof="0" dirty="0">
                  <a:ln>
                    <a:noFill/>
                  </a:ln>
                  <a:effectLst/>
                  <a:uLnTx/>
                  <a:uFillTx/>
                  <a:latin typeface="Arial" charset="0"/>
                  <a:ea typeface="Arial" charset="0"/>
                  <a:cs typeface="Arial" charset="0"/>
                </a:rPr>
                <a:t>$8k)</a:t>
              </a:r>
            </a:p>
          </p:txBody>
        </p:sp>
        <p:sp>
          <p:nvSpPr>
            <p:cNvPr id="21" name="TextBox 20">
              <a:extLst>
                <a:ext uri="{FF2B5EF4-FFF2-40B4-BE49-F238E27FC236}">
                  <a16:creationId xmlns:a16="http://schemas.microsoft.com/office/drawing/2014/main" id="{18173426-7FE8-4D26-8FB5-FB74552B9685}"/>
                </a:ext>
              </a:extLst>
            </p:cNvPr>
            <p:cNvSpPr txBox="1"/>
            <p:nvPr/>
          </p:nvSpPr>
          <p:spPr>
            <a:xfrm>
              <a:off x="866546" y="4162151"/>
              <a:ext cx="1223339"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latin typeface="Arial" charset="0"/>
                  <a:ea typeface="Arial" charset="0"/>
                  <a:cs typeface="Arial" charset="0"/>
                </a:rPr>
                <a:t>28</a:t>
              </a:r>
              <a:r>
                <a:rPr kumimoji="0" lang="en-US" sz="1600" i="0" u="none" strike="noStrike" kern="1200" cap="none" spc="0" normalizeH="0" baseline="0" noProof="0" dirty="0">
                  <a:ln>
                    <a:noFill/>
                  </a:ln>
                  <a:effectLst/>
                  <a:uLnTx/>
                  <a:uFillTx/>
                  <a:latin typeface="Arial" charset="0"/>
                  <a:ea typeface="Arial" charset="0"/>
                  <a:cs typeface="Arial" charset="0"/>
                </a:rPr>
                <a:t>.5 ($</a:t>
              </a:r>
              <a:r>
                <a:rPr lang="en-US" sz="1600" dirty="0">
                  <a:latin typeface="Arial" charset="0"/>
                  <a:ea typeface="Arial" charset="0"/>
                  <a:cs typeface="Arial" charset="0"/>
                </a:rPr>
                <a:t>19</a:t>
              </a:r>
              <a:r>
                <a:rPr kumimoji="0" lang="en-US" sz="1600" i="0" u="none" strike="noStrike" kern="1200" cap="none" spc="0" normalizeH="0" baseline="0" noProof="0" dirty="0">
                  <a:ln>
                    <a:noFill/>
                  </a:ln>
                  <a:effectLst/>
                  <a:uLnTx/>
                  <a:uFillTx/>
                  <a:latin typeface="Arial" charset="0"/>
                  <a:ea typeface="Arial" charset="0"/>
                  <a:cs typeface="Arial" charset="0"/>
                </a:rPr>
                <a:t>k)</a:t>
              </a:r>
            </a:p>
          </p:txBody>
        </p:sp>
        <p:sp>
          <p:nvSpPr>
            <p:cNvPr id="22" name="TextBox 21">
              <a:extLst>
                <a:ext uri="{FF2B5EF4-FFF2-40B4-BE49-F238E27FC236}">
                  <a16:creationId xmlns:a16="http://schemas.microsoft.com/office/drawing/2014/main" id="{EB531EDC-4C24-4C41-AFFC-2A235FBCFF04}"/>
                </a:ext>
              </a:extLst>
            </p:cNvPr>
            <p:cNvSpPr txBox="1"/>
            <p:nvPr/>
          </p:nvSpPr>
          <p:spPr>
            <a:xfrm>
              <a:off x="876300" y="2478318"/>
              <a:ext cx="1401273"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&gt; </a:t>
              </a:r>
              <a:r>
                <a:rPr lang="en-US" sz="1600" dirty="0">
                  <a:latin typeface="Arial" charset="0"/>
                  <a:ea typeface="Arial" charset="0"/>
                  <a:cs typeface="Arial" charset="0"/>
                </a:rPr>
                <a:t>40.9</a:t>
              </a:r>
              <a:r>
                <a:rPr kumimoji="0" lang="en-US" sz="1600" i="0" u="none" strike="noStrike" kern="1200" cap="none" spc="0" normalizeH="0" baseline="0" noProof="0" dirty="0">
                  <a:ln>
                    <a:noFill/>
                  </a:ln>
                  <a:effectLst/>
                  <a:uLnTx/>
                  <a:uFillTx/>
                  <a:latin typeface="Arial" charset="0"/>
                  <a:ea typeface="Arial" charset="0"/>
                  <a:cs typeface="Arial" charset="0"/>
                </a:rPr>
                <a:t> </a:t>
              </a:r>
              <a:r>
                <a:rPr kumimoji="0" lang="en-US" sz="1600" i="0" u="none" strike="noStrike" kern="1200" cap="none" spc="0" normalizeH="0" noProof="0" dirty="0">
                  <a:ln>
                    <a:noFill/>
                  </a:ln>
                  <a:effectLst/>
                  <a:uLnTx/>
                  <a:uFillTx/>
                  <a:latin typeface="Arial" charset="0"/>
                  <a:ea typeface="Arial" charset="0"/>
                  <a:cs typeface="Arial" charset="0"/>
                </a:rPr>
                <a:t>(</a:t>
              </a:r>
              <a:r>
                <a:rPr kumimoji="0" lang="en-US" sz="1600" i="0" u="none" strike="noStrike" kern="1200" cap="none" spc="0" normalizeH="0" baseline="0" noProof="0" dirty="0">
                  <a:ln>
                    <a:noFill/>
                  </a:ln>
                  <a:effectLst/>
                  <a:uLnTx/>
                  <a:uFillTx/>
                  <a:latin typeface="Arial" charset="0"/>
                  <a:ea typeface="Arial" charset="0"/>
                  <a:cs typeface="Arial" charset="0"/>
                </a:rPr>
                <a:t>$</a:t>
              </a:r>
              <a:r>
                <a:rPr lang="en-US" sz="1600" baseline="0" dirty="0">
                  <a:latin typeface="Arial" charset="0"/>
                  <a:ea typeface="Arial" charset="0"/>
                  <a:cs typeface="Arial" charset="0"/>
                </a:rPr>
                <a:t>32</a:t>
              </a:r>
              <a:r>
                <a:rPr lang="en-US" sz="1600" dirty="0">
                  <a:latin typeface="Arial" charset="0"/>
                  <a:ea typeface="Arial" charset="0"/>
                  <a:cs typeface="Arial" charset="0"/>
                </a:rPr>
                <a:t>k)</a:t>
              </a:r>
              <a:endParaRPr kumimoji="0" lang="en-US" sz="1600" i="0" u="none" strike="noStrike" kern="1200" cap="none" spc="0" normalizeH="0" baseline="0" noProof="0" dirty="0">
                <a:ln>
                  <a:noFill/>
                </a:ln>
                <a:effectLst/>
                <a:uLnTx/>
                <a:uFillTx/>
                <a:latin typeface="Arial" charset="0"/>
                <a:ea typeface="Arial" charset="0"/>
                <a:cs typeface="Arial" charset="0"/>
              </a:endParaRPr>
            </a:p>
          </p:txBody>
        </p:sp>
      </p:grpSp>
      <p:sp>
        <p:nvSpPr>
          <p:cNvPr id="11" name="Rectangle 134">
            <a:extLst>
              <a:ext uri="{FF2B5EF4-FFF2-40B4-BE49-F238E27FC236}">
                <a16:creationId xmlns:a16="http://schemas.microsoft.com/office/drawing/2014/main" id="{938B7F38-5B6E-4442-B125-9476319B0DDD}"/>
              </a:ext>
            </a:extLst>
          </p:cNvPr>
          <p:cNvSpPr>
            <a:spLocks noChangeArrowheads="1"/>
          </p:cNvSpPr>
          <p:nvPr/>
        </p:nvSpPr>
        <p:spPr bwMode="auto">
          <a:xfrm>
            <a:off x="254000" y="127774"/>
            <a:ext cx="117348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lgn="ctr" defTabSz="913992">
              <a:defRPr/>
            </a:pPr>
            <a:r>
              <a:rPr lang="en-US" sz="1900" b="1" dirty="0">
                <a:solidFill>
                  <a:srgbClr val="002060"/>
                </a:solidFill>
                <a:latin typeface="Arial" panose="020B0604020202020204" pitchFamily="34" charset="0"/>
                <a:cs typeface="Arial" panose="020B0604020202020204" pitchFamily="34" charset="0"/>
              </a:rPr>
              <a:t>Mean Household Income for </a:t>
            </a:r>
            <a:r>
              <a:rPr lang="en-US" sz="1900" b="1" u="sng" dirty="0">
                <a:solidFill>
                  <a:srgbClr val="002060"/>
                </a:solidFill>
                <a:latin typeface="Arial" panose="020B0604020202020204" pitchFamily="34" charset="0"/>
                <a:cs typeface="Arial" panose="020B0604020202020204" pitchFamily="34" charset="0"/>
              </a:rPr>
              <a:t>Black</a:t>
            </a:r>
            <a:r>
              <a:rPr lang="en-US" sz="1900" b="1" dirty="0">
                <a:solidFill>
                  <a:srgbClr val="002060"/>
                </a:solidFill>
                <a:latin typeface="Arial" panose="020B0604020202020204" pitchFamily="34" charset="0"/>
                <a:cs typeface="Arial" panose="020B0604020202020204" pitchFamily="34" charset="0"/>
              </a:rPr>
              <a:t> Men in Los Angeles with Parents Earning $27,000 (25</a:t>
            </a:r>
            <a:r>
              <a:rPr lang="en-US" sz="1900" b="1" baseline="30000" dirty="0">
                <a:solidFill>
                  <a:srgbClr val="002060"/>
                </a:solidFill>
                <a:latin typeface="Arial" panose="020B0604020202020204" pitchFamily="34" charset="0"/>
                <a:cs typeface="Arial" panose="020B0604020202020204" pitchFamily="34" charset="0"/>
              </a:rPr>
              <a:t>th</a:t>
            </a:r>
            <a:r>
              <a:rPr lang="en-US" sz="1900" b="1" dirty="0">
                <a:solidFill>
                  <a:srgbClr val="002060"/>
                </a:solidFill>
                <a:latin typeface="Arial" panose="020B0604020202020204" pitchFamily="34" charset="0"/>
                <a:cs typeface="Arial" panose="020B0604020202020204" pitchFamily="34" charset="0"/>
              </a:rPr>
              <a:t> percentile)</a:t>
            </a:r>
          </a:p>
        </p:txBody>
      </p:sp>
      <p:cxnSp>
        <p:nvCxnSpPr>
          <p:cNvPr id="10" name="Straight Arrow Connector 9">
            <a:extLst>
              <a:ext uri="{FF2B5EF4-FFF2-40B4-BE49-F238E27FC236}">
                <a16:creationId xmlns:a16="http://schemas.microsoft.com/office/drawing/2014/main" id="{B498002D-2E09-4BB4-BF5B-C3631598499B}"/>
              </a:ext>
            </a:extLst>
          </p:cNvPr>
          <p:cNvCxnSpPr>
            <a:cxnSpLocks/>
          </p:cNvCxnSpPr>
          <p:nvPr/>
        </p:nvCxnSpPr>
        <p:spPr>
          <a:xfrm flipH="1">
            <a:off x="7581900" y="1507524"/>
            <a:ext cx="326424" cy="235010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372CED2B-0D16-40DD-9085-93B7FDD112CD}"/>
              </a:ext>
            </a:extLst>
          </p:cNvPr>
          <p:cNvSpPr txBox="1"/>
          <p:nvPr/>
        </p:nvSpPr>
        <p:spPr>
          <a:xfrm>
            <a:off x="7901820" y="696326"/>
            <a:ext cx="2929531" cy="830993"/>
          </a:xfrm>
          <a:prstGeom prst="rect">
            <a:avLst/>
          </a:prstGeom>
          <a:solidFill>
            <a:schemeClr val="bg1">
              <a:alpha val="61000"/>
            </a:schemeClr>
          </a:solidFill>
        </p:spPr>
        <p:txBody>
          <a:bodyPr wrap="square" lIns="91404" tIns="45718" rIns="91404" bIns="45718" rtlCol="0">
            <a:spAutoFit/>
          </a:bodyPr>
          <a:lstStyle/>
          <a:p>
            <a:pPr lvl="0">
              <a:defRPr/>
            </a:pPr>
            <a:r>
              <a:rPr lang="en-US" sz="1600" b="1" dirty="0">
                <a:solidFill>
                  <a:prstClr val="black"/>
                </a:solidFill>
                <a:latin typeface="Arial" panose="020B0604020202020204" pitchFamily="34" charset="0"/>
                <a:cs typeface="Arial" panose="020B0604020202020204" pitchFamily="34" charset="0"/>
              </a:rPr>
              <a:t>WATTS, Black Men :</a:t>
            </a:r>
          </a:p>
          <a:p>
            <a:pPr lvl="0">
              <a:defRPr/>
            </a:pPr>
            <a:r>
              <a:rPr lang="en-US" sz="1600" dirty="0">
                <a:solidFill>
                  <a:prstClr val="black"/>
                </a:solidFill>
                <a:latin typeface="Arial" panose="020B0604020202020204" pitchFamily="34" charset="0"/>
                <a:cs typeface="Arial" panose="020B0604020202020204" pitchFamily="34" charset="0"/>
              </a:rPr>
              <a:t>Mean Household Income </a:t>
            </a:r>
          </a:p>
          <a:p>
            <a:pPr lvl="0">
              <a:defRPr/>
            </a:pPr>
            <a:r>
              <a:rPr lang="en-US" sz="1600" dirty="0">
                <a:solidFill>
                  <a:prstClr val="black"/>
                </a:solidFill>
                <a:latin typeface="Arial" panose="020B0604020202020204" pitchFamily="34" charset="0"/>
                <a:cs typeface="Arial" panose="020B0604020202020204" pitchFamily="34" charset="0"/>
              </a:rPr>
              <a:t>= $7,286 ($2,576)</a:t>
            </a:r>
          </a:p>
        </p:txBody>
      </p:sp>
      <p:sp>
        <p:nvSpPr>
          <p:cNvPr id="12" name="TextBox 11">
            <a:extLst>
              <a:ext uri="{FF2B5EF4-FFF2-40B4-BE49-F238E27FC236}">
                <a16:creationId xmlns:a16="http://schemas.microsoft.com/office/drawing/2014/main" id="{1B7D39F5-4CCA-485F-8AEA-E16689FC6AC6}"/>
              </a:ext>
            </a:extLst>
          </p:cNvPr>
          <p:cNvSpPr txBox="1"/>
          <p:nvPr/>
        </p:nvSpPr>
        <p:spPr>
          <a:xfrm>
            <a:off x="7901819" y="1763126"/>
            <a:ext cx="2929531" cy="830993"/>
          </a:xfrm>
          <a:prstGeom prst="rect">
            <a:avLst/>
          </a:prstGeom>
          <a:solidFill>
            <a:schemeClr val="bg1">
              <a:alpha val="61000"/>
            </a:schemeClr>
          </a:solidFill>
        </p:spPr>
        <p:txBody>
          <a:bodyPr wrap="squar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COMPTON,</a:t>
            </a:r>
            <a:r>
              <a:rPr lang="en-US" sz="1600" b="1" dirty="0">
                <a:solidFill>
                  <a:prstClr val="black"/>
                </a:solidFill>
                <a:latin typeface="Arial" panose="020B0604020202020204" pitchFamily="34" charset="0"/>
                <a:cs typeface="Arial" panose="020B0604020202020204" pitchFamily="34" charset="0"/>
              </a:rPr>
              <a:t> Black Men</a:t>
            </a:r>
            <a:r>
              <a:rPr kumimoji="0" lang="en-US" sz="1600" b="1"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p>
          <a:p>
            <a:pPr lvl="0">
              <a:defRPr/>
            </a:pPr>
            <a:r>
              <a:rPr kumimoji="0" lang="en-US"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Mean </a:t>
            </a:r>
            <a:r>
              <a:rPr lang="en-US" sz="1600" dirty="0">
                <a:solidFill>
                  <a:prstClr val="black"/>
                </a:solidFill>
                <a:latin typeface="Arial" panose="020B0604020202020204" pitchFamily="34" charset="0"/>
                <a:cs typeface="Arial" panose="020B0604020202020204" pitchFamily="34" charset="0"/>
              </a:rPr>
              <a:t>Household </a:t>
            </a:r>
            <a:r>
              <a:rPr kumimoji="0" lang="en-US"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Income </a:t>
            </a:r>
          </a:p>
          <a:p>
            <a:pPr lvl="0">
              <a:defRPr/>
            </a:pPr>
            <a:r>
              <a:rPr kumimoji="0" lang="en-US" sz="160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$19,141 ($2,149)</a:t>
            </a:r>
          </a:p>
        </p:txBody>
      </p:sp>
      <p:cxnSp>
        <p:nvCxnSpPr>
          <p:cNvPr id="13" name="Straight Arrow Connector 12">
            <a:extLst>
              <a:ext uri="{FF2B5EF4-FFF2-40B4-BE49-F238E27FC236}">
                <a16:creationId xmlns:a16="http://schemas.microsoft.com/office/drawing/2014/main" id="{AF73B6F2-C950-444D-98BE-7BC04FEC1361}"/>
              </a:ext>
            </a:extLst>
          </p:cNvPr>
          <p:cNvCxnSpPr>
            <a:cxnSpLocks/>
          </p:cNvCxnSpPr>
          <p:nvPr/>
        </p:nvCxnSpPr>
        <p:spPr>
          <a:xfrm flipH="1">
            <a:off x="7764989" y="2594119"/>
            <a:ext cx="588201" cy="20731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721240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84EC702B-338D-473E-A013-47635106EC52}"/>
              </a:ext>
            </a:extLst>
          </p:cNvPr>
          <p:cNvPicPr>
            <a:picLocks noChangeAspect="1"/>
          </p:cNvPicPr>
          <p:nvPr/>
        </p:nvPicPr>
        <p:blipFill rotWithShape="1">
          <a:blip r:embed="rId3">
            <a:extLst>
              <a:ext uri="{28A0092B-C50C-407E-A947-70E740481C1C}">
                <a14:useLocalDpi xmlns:a14="http://schemas.microsoft.com/office/drawing/2010/main" val="0"/>
              </a:ext>
            </a:extLst>
          </a:blip>
          <a:srcRect b="37778"/>
          <a:stretch/>
        </p:blipFill>
        <p:spPr>
          <a:xfrm rot="16200000">
            <a:off x="-805496" y="3979712"/>
            <a:ext cx="4013234" cy="914405"/>
          </a:xfrm>
          <a:prstGeom prst="rect">
            <a:avLst/>
          </a:prstGeom>
        </p:spPr>
      </p:pic>
      <p:grpSp>
        <p:nvGrpSpPr>
          <p:cNvPr id="2" name="Group 1">
            <a:extLst>
              <a:ext uri="{FF2B5EF4-FFF2-40B4-BE49-F238E27FC236}">
                <a16:creationId xmlns:a16="http://schemas.microsoft.com/office/drawing/2014/main" id="{AE4F409C-5AE7-4458-83D7-6E58EEC46A77}"/>
              </a:ext>
            </a:extLst>
          </p:cNvPr>
          <p:cNvGrpSpPr>
            <a:grpSpLocks noChangeAspect="1"/>
          </p:cNvGrpSpPr>
          <p:nvPr/>
        </p:nvGrpSpPr>
        <p:grpSpPr>
          <a:xfrm>
            <a:off x="1503087" y="694944"/>
            <a:ext cx="9177105" cy="5861304"/>
            <a:chOff x="866546" y="228600"/>
            <a:chExt cx="10068154" cy="6430642"/>
          </a:xfrm>
        </p:grpSpPr>
        <p:pic>
          <p:nvPicPr>
            <p:cNvPr id="15" name="Picture 14">
              <a:extLst>
                <a:ext uri="{FF2B5EF4-FFF2-40B4-BE49-F238E27FC236}">
                  <a16:creationId xmlns:a16="http://schemas.microsoft.com/office/drawing/2014/main" id="{1EDD5B96-2FEE-4D6D-AD4F-22A947971A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300" y="228600"/>
              <a:ext cx="10058400" cy="6430642"/>
            </a:xfrm>
            <a:prstGeom prst="rect">
              <a:avLst/>
            </a:prstGeom>
          </p:spPr>
        </p:pic>
        <p:sp>
          <p:nvSpPr>
            <p:cNvPr id="16" name="TextBox 15">
              <a:extLst>
                <a:ext uri="{FF2B5EF4-FFF2-40B4-BE49-F238E27FC236}">
                  <a16:creationId xmlns:a16="http://schemas.microsoft.com/office/drawing/2014/main" id="{12FB6BB0-4AA7-488F-A0BD-F3FA27770AB7}"/>
                </a:ext>
              </a:extLst>
            </p:cNvPr>
            <p:cNvSpPr txBox="1"/>
            <p:nvPr/>
          </p:nvSpPr>
          <p:spPr>
            <a:xfrm>
              <a:off x="871164" y="5881275"/>
              <a:ext cx="1401273"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&lt; 24.4 </a:t>
              </a:r>
              <a:r>
                <a:rPr kumimoji="0" lang="en-US" sz="1600" i="0" u="none" strike="noStrike" kern="1200" cap="none" spc="0" normalizeH="0" noProof="0" dirty="0">
                  <a:ln>
                    <a:noFill/>
                  </a:ln>
                  <a:effectLst/>
                  <a:uLnTx/>
                  <a:uFillTx/>
                  <a:latin typeface="Arial" charset="0"/>
                  <a:ea typeface="Arial" charset="0"/>
                  <a:cs typeface="Arial" charset="0"/>
                </a:rPr>
                <a:t>(</a:t>
              </a:r>
              <a:r>
                <a:rPr kumimoji="0" lang="en-US" sz="1600" i="0" u="none" strike="noStrike" kern="1200" cap="none" spc="0" normalizeH="0" baseline="0" noProof="0" dirty="0">
                  <a:ln>
                    <a:noFill/>
                  </a:ln>
                  <a:effectLst/>
                  <a:uLnTx/>
                  <a:uFillTx/>
                  <a:latin typeface="Arial" charset="0"/>
                  <a:ea typeface="Arial" charset="0"/>
                  <a:cs typeface="Arial" charset="0"/>
                </a:rPr>
                <a:t>$15k)</a:t>
              </a:r>
            </a:p>
          </p:txBody>
        </p:sp>
        <p:sp>
          <p:nvSpPr>
            <p:cNvPr id="23" name="TextBox 22">
              <a:extLst>
                <a:ext uri="{FF2B5EF4-FFF2-40B4-BE49-F238E27FC236}">
                  <a16:creationId xmlns:a16="http://schemas.microsoft.com/office/drawing/2014/main" id="{42A43E4C-B501-484E-93F4-6ED45F3F5FB8}"/>
                </a:ext>
              </a:extLst>
            </p:cNvPr>
            <p:cNvSpPr txBox="1"/>
            <p:nvPr/>
          </p:nvSpPr>
          <p:spPr>
            <a:xfrm>
              <a:off x="866546" y="4162151"/>
              <a:ext cx="1223339"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34.3 ($</a:t>
              </a:r>
              <a:r>
                <a:rPr lang="en-US" sz="1600" dirty="0">
                  <a:latin typeface="Arial" charset="0"/>
                  <a:ea typeface="Arial" charset="0"/>
                  <a:cs typeface="Arial" charset="0"/>
                </a:rPr>
                <a:t>25</a:t>
              </a:r>
              <a:r>
                <a:rPr kumimoji="0" lang="en-US" sz="1600" i="0" u="none" strike="noStrike" kern="1200" cap="none" spc="0" normalizeH="0" baseline="0" noProof="0" dirty="0">
                  <a:ln>
                    <a:noFill/>
                  </a:ln>
                  <a:effectLst/>
                  <a:uLnTx/>
                  <a:uFillTx/>
                  <a:latin typeface="Arial" charset="0"/>
                  <a:ea typeface="Arial" charset="0"/>
                  <a:cs typeface="Arial" charset="0"/>
                </a:rPr>
                <a:t>k)</a:t>
              </a:r>
            </a:p>
          </p:txBody>
        </p:sp>
        <p:sp>
          <p:nvSpPr>
            <p:cNvPr id="24" name="TextBox 23">
              <a:extLst>
                <a:ext uri="{FF2B5EF4-FFF2-40B4-BE49-F238E27FC236}">
                  <a16:creationId xmlns:a16="http://schemas.microsoft.com/office/drawing/2014/main" id="{518C2511-0EB4-4FE9-AB8A-5C2E13D9291E}"/>
                </a:ext>
              </a:extLst>
            </p:cNvPr>
            <p:cNvSpPr txBox="1"/>
            <p:nvPr/>
          </p:nvSpPr>
          <p:spPr>
            <a:xfrm>
              <a:off x="876300" y="2478318"/>
              <a:ext cx="1401273"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&gt; 44.6 </a:t>
              </a:r>
              <a:r>
                <a:rPr kumimoji="0" lang="en-US" sz="1600" i="0" u="none" strike="noStrike" kern="1200" cap="none" spc="0" normalizeH="0" noProof="0" dirty="0">
                  <a:ln>
                    <a:noFill/>
                  </a:ln>
                  <a:effectLst/>
                  <a:uLnTx/>
                  <a:uFillTx/>
                  <a:latin typeface="Arial" charset="0"/>
                  <a:ea typeface="Arial" charset="0"/>
                  <a:cs typeface="Arial" charset="0"/>
                </a:rPr>
                <a:t>(</a:t>
              </a:r>
              <a:r>
                <a:rPr kumimoji="0" lang="en-US" sz="1600" i="0" u="none" strike="noStrike" kern="1200" cap="none" spc="0" normalizeH="0" baseline="0" noProof="0" dirty="0">
                  <a:ln>
                    <a:noFill/>
                  </a:ln>
                  <a:effectLst/>
                  <a:uLnTx/>
                  <a:uFillTx/>
                  <a:latin typeface="Arial" charset="0"/>
                  <a:ea typeface="Arial" charset="0"/>
                  <a:cs typeface="Arial" charset="0"/>
                </a:rPr>
                <a:t>$</a:t>
              </a:r>
              <a:r>
                <a:rPr lang="en-US" sz="1600" baseline="0" dirty="0">
                  <a:latin typeface="Arial" charset="0"/>
                  <a:ea typeface="Arial" charset="0"/>
                  <a:cs typeface="Arial" charset="0"/>
                </a:rPr>
                <a:t>36</a:t>
              </a:r>
              <a:r>
                <a:rPr lang="en-US" sz="1600" dirty="0">
                  <a:latin typeface="Arial" charset="0"/>
                  <a:ea typeface="Arial" charset="0"/>
                  <a:cs typeface="Arial" charset="0"/>
                </a:rPr>
                <a:t>k)</a:t>
              </a:r>
              <a:endParaRPr kumimoji="0" lang="en-US" sz="1600" i="0" u="none" strike="noStrike" kern="1200" cap="none" spc="0" normalizeH="0" baseline="0" noProof="0" dirty="0">
                <a:ln>
                  <a:noFill/>
                </a:ln>
                <a:effectLst/>
                <a:uLnTx/>
                <a:uFillTx/>
                <a:latin typeface="Arial" charset="0"/>
                <a:ea typeface="Arial" charset="0"/>
                <a:cs typeface="Arial" charset="0"/>
              </a:endParaRPr>
            </a:p>
          </p:txBody>
        </p:sp>
      </p:grpSp>
      <p:cxnSp>
        <p:nvCxnSpPr>
          <p:cNvPr id="10" name="Straight Arrow Connector 9">
            <a:extLst>
              <a:ext uri="{FF2B5EF4-FFF2-40B4-BE49-F238E27FC236}">
                <a16:creationId xmlns:a16="http://schemas.microsoft.com/office/drawing/2014/main" id="{B498002D-2E09-4BB4-BF5B-C3631598499B}"/>
              </a:ext>
            </a:extLst>
          </p:cNvPr>
          <p:cNvCxnSpPr>
            <a:cxnSpLocks/>
          </p:cNvCxnSpPr>
          <p:nvPr/>
        </p:nvCxnSpPr>
        <p:spPr>
          <a:xfrm flipH="1">
            <a:off x="7581900" y="1507524"/>
            <a:ext cx="326424" cy="235010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372CED2B-0D16-40DD-9085-93B7FDD112CD}"/>
              </a:ext>
            </a:extLst>
          </p:cNvPr>
          <p:cNvSpPr txBox="1"/>
          <p:nvPr/>
        </p:nvSpPr>
        <p:spPr>
          <a:xfrm>
            <a:off x="7901820" y="696326"/>
            <a:ext cx="2929531" cy="830993"/>
          </a:xfrm>
          <a:prstGeom prst="rect">
            <a:avLst/>
          </a:prstGeom>
          <a:solidFill>
            <a:schemeClr val="bg1">
              <a:alpha val="61000"/>
            </a:schemeClr>
          </a:solidFill>
        </p:spPr>
        <p:txBody>
          <a:bodyPr wrap="square" lIns="91404" tIns="45718" rIns="91404" bIns="45718" rtlCol="0">
            <a:spAutoFit/>
          </a:bodyPr>
          <a:lstStyle/>
          <a:p>
            <a:pPr lvl="0">
              <a:defRPr/>
            </a:pPr>
            <a:r>
              <a:rPr lang="en-US" sz="1600" b="1" dirty="0">
                <a:solidFill>
                  <a:prstClr val="black"/>
                </a:solidFill>
                <a:latin typeface="Arial" panose="020B0604020202020204" pitchFamily="34" charset="0"/>
                <a:cs typeface="Arial" panose="020B0604020202020204" pitchFamily="34" charset="0"/>
              </a:rPr>
              <a:t>WATTS, Black Women :</a:t>
            </a:r>
          </a:p>
          <a:p>
            <a:pPr lvl="0">
              <a:defRPr/>
            </a:pPr>
            <a:r>
              <a:rPr lang="en-US" sz="1600" dirty="0">
                <a:solidFill>
                  <a:prstClr val="black"/>
                </a:solidFill>
                <a:latin typeface="Arial" panose="020B0604020202020204" pitchFamily="34" charset="0"/>
                <a:cs typeface="Arial" panose="020B0604020202020204" pitchFamily="34" charset="0"/>
              </a:rPr>
              <a:t>Mean Household Income </a:t>
            </a:r>
          </a:p>
          <a:p>
            <a:pPr lvl="0">
              <a:defRPr/>
            </a:pPr>
            <a:r>
              <a:rPr lang="en-US" sz="1600" dirty="0">
                <a:solidFill>
                  <a:prstClr val="black"/>
                </a:solidFill>
                <a:latin typeface="Arial" panose="020B0604020202020204" pitchFamily="34" charset="0"/>
                <a:cs typeface="Arial" panose="020B0604020202020204" pitchFamily="34" charset="0"/>
              </a:rPr>
              <a:t>= $19,489 ($1,985)</a:t>
            </a:r>
          </a:p>
        </p:txBody>
      </p:sp>
      <p:sp>
        <p:nvSpPr>
          <p:cNvPr id="12" name="TextBox 11">
            <a:extLst>
              <a:ext uri="{FF2B5EF4-FFF2-40B4-BE49-F238E27FC236}">
                <a16:creationId xmlns:a16="http://schemas.microsoft.com/office/drawing/2014/main" id="{1B7D39F5-4CCA-485F-8AEA-E16689FC6AC6}"/>
              </a:ext>
            </a:extLst>
          </p:cNvPr>
          <p:cNvSpPr txBox="1"/>
          <p:nvPr/>
        </p:nvSpPr>
        <p:spPr>
          <a:xfrm>
            <a:off x="7901819" y="1763126"/>
            <a:ext cx="2929531" cy="830993"/>
          </a:xfrm>
          <a:prstGeom prst="rect">
            <a:avLst/>
          </a:prstGeom>
          <a:solidFill>
            <a:schemeClr val="bg1">
              <a:alpha val="61000"/>
            </a:schemeClr>
          </a:solidFill>
        </p:spPr>
        <p:txBody>
          <a:bodyPr wrap="square" lIns="91404" tIns="45718" rIns="91404" bIns="45718" rtlCol="0">
            <a:spAutoFit/>
          </a:bodyPr>
          <a:lstStyle/>
          <a:p>
            <a:pPr lvl="0">
              <a:defRPr/>
            </a:pPr>
            <a:r>
              <a:rPr lang="en-US" sz="1600" b="1" dirty="0">
                <a:solidFill>
                  <a:prstClr val="black"/>
                </a:solidFill>
                <a:latin typeface="Arial" panose="020B0604020202020204" pitchFamily="34" charset="0"/>
                <a:cs typeface="Arial" panose="020B0604020202020204" pitchFamily="34" charset="0"/>
              </a:rPr>
              <a:t>COMPTON, Black Women :</a:t>
            </a:r>
          </a:p>
          <a:p>
            <a:pPr lvl="0">
              <a:defRPr/>
            </a:pPr>
            <a:r>
              <a:rPr lang="en-US" sz="1600" dirty="0">
                <a:solidFill>
                  <a:prstClr val="black"/>
                </a:solidFill>
                <a:latin typeface="Arial" panose="020B0604020202020204" pitchFamily="34" charset="0"/>
                <a:cs typeface="Arial" panose="020B0604020202020204" pitchFamily="34" charset="0"/>
              </a:rPr>
              <a:t>Mean Household Income </a:t>
            </a:r>
          </a:p>
          <a:p>
            <a:pPr lvl="0">
              <a:defRPr/>
            </a:pPr>
            <a:r>
              <a:rPr lang="en-US" sz="1600" dirty="0">
                <a:solidFill>
                  <a:prstClr val="black"/>
                </a:solidFill>
                <a:latin typeface="Arial" panose="020B0604020202020204" pitchFamily="34" charset="0"/>
                <a:cs typeface="Arial" panose="020B0604020202020204" pitchFamily="34" charset="0"/>
              </a:rPr>
              <a:t>= $21,509 ($1,850)</a:t>
            </a:r>
          </a:p>
        </p:txBody>
      </p:sp>
      <p:cxnSp>
        <p:nvCxnSpPr>
          <p:cNvPr id="13" name="Straight Arrow Connector 12">
            <a:extLst>
              <a:ext uri="{FF2B5EF4-FFF2-40B4-BE49-F238E27FC236}">
                <a16:creationId xmlns:a16="http://schemas.microsoft.com/office/drawing/2014/main" id="{AF73B6F2-C950-444D-98BE-7BC04FEC1361}"/>
              </a:ext>
            </a:extLst>
          </p:cNvPr>
          <p:cNvCxnSpPr>
            <a:cxnSpLocks/>
          </p:cNvCxnSpPr>
          <p:nvPr/>
        </p:nvCxnSpPr>
        <p:spPr>
          <a:xfrm flipH="1">
            <a:off x="7764989" y="2594119"/>
            <a:ext cx="588201" cy="20731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5" name="Rectangle 134">
            <a:extLst>
              <a:ext uri="{FF2B5EF4-FFF2-40B4-BE49-F238E27FC236}">
                <a16:creationId xmlns:a16="http://schemas.microsoft.com/office/drawing/2014/main" id="{C4BD83DD-8B97-4C02-9C21-E286CA6C2F2B}"/>
              </a:ext>
            </a:extLst>
          </p:cNvPr>
          <p:cNvSpPr>
            <a:spLocks noChangeArrowheads="1"/>
          </p:cNvSpPr>
          <p:nvPr/>
        </p:nvSpPr>
        <p:spPr bwMode="auto">
          <a:xfrm>
            <a:off x="152401" y="127774"/>
            <a:ext cx="11933606"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913992"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Mean Household Income for </a:t>
            </a:r>
            <a:r>
              <a:rPr kumimoji="0" lang="en-US" sz="1900" b="1" i="0" u="sng"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Black Women</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in Los Angeles with Parents Earning $27,000 (25</a:t>
            </a:r>
            <a:r>
              <a:rPr kumimoji="0" lang="en-US" sz="1900" b="1" i="0" u="none" strike="noStrike" kern="1200" cap="none" spc="0" normalizeH="0" baseline="30000" noProof="0" dirty="0">
                <a:ln>
                  <a:noFill/>
                </a:ln>
                <a:solidFill>
                  <a:srgbClr val="002060"/>
                </a:solidFill>
                <a:effectLst/>
                <a:uLnTx/>
                <a:uFillTx/>
                <a:latin typeface="Arial" panose="020B0604020202020204" pitchFamily="34" charset="0"/>
                <a:cs typeface="Arial" panose="020B0604020202020204" pitchFamily="34" charset="0"/>
              </a:rPr>
              <a:t>th</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percentile)</a:t>
            </a:r>
          </a:p>
        </p:txBody>
      </p:sp>
    </p:spTree>
    <p:extLst>
      <p:ext uri="{BB962C8B-B14F-4D97-AF65-F5344CB8AC3E}">
        <p14:creationId xmlns:p14="http://schemas.microsoft.com/office/powerpoint/2010/main" val="32177043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430662D-F1CF-41FE-A33A-58E3D77E2BC6}"/>
              </a:ext>
            </a:extLst>
          </p:cNvPr>
          <p:cNvGrpSpPr>
            <a:grpSpLocks/>
          </p:cNvGrpSpPr>
          <p:nvPr/>
        </p:nvGrpSpPr>
        <p:grpSpPr>
          <a:xfrm>
            <a:off x="1076486" y="692336"/>
            <a:ext cx="9606539" cy="5861304"/>
            <a:chOff x="398938" y="228600"/>
            <a:chExt cx="10539442" cy="6419692"/>
          </a:xfrm>
        </p:grpSpPr>
        <p:pic>
          <p:nvPicPr>
            <p:cNvPr id="21" name="Picture 20">
              <a:extLst>
                <a:ext uri="{FF2B5EF4-FFF2-40B4-BE49-F238E27FC236}">
                  <a16:creationId xmlns:a16="http://schemas.microsoft.com/office/drawing/2014/main" id="{06F367FC-4EAB-49A8-A8B9-CDE131AB269D}"/>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876299" y="228600"/>
              <a:ext cx="10062081" cy="6419692"/>
            </a:xfrm>
            <a:prstGeom prst="rect">
              <a:avLst/>
            </a:prstGeom>
          </p:spPr>
        </p:pic>
        <p:sp>
          <p:nvSpPr>
            <p:cNvPr id="22" name="TextBox 21">
              <a:extLst>
                <a:ext uri="{FF2B5EF4-FFF2-40B4-BE49-F238E27FC236}">
                  <a16:creationId xmlns:a16="http://schemas.microsoft.com/office/drawing/2014/main" id="{19E0DCC1-F920-43F5-8127-1DF6C7D7444F}"/>
                </a:ext>
              </a:extLst>
            </p:cNvPr>
            <p:cNvSpPr txBox="1"/>
            <p:nvPr/>
          </p:nvSpPr>
          <p:spPr>
            <a:xfrm>
              <a:off x="880098" y="5871750"/>
              <a:ext cx="830604"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&lt; 0.1%</a:t>
              </a:r>
            </a:p>
          </p:txBody>
        </p:sp>
        <p:sp>
          <p:nvSpPr>
            <p:cNvPr id="23" name="TextBox 22">
              <a:extLst>
                <a:ext uri="{FF2B5EF4-FFF2-40B4-BE49-F238E27FC236}">
                  <a16:creationId xmlns:a16="http://schemas.microsoft.com/office/drawing/2014/main" id="{43E1B8C5-59A7-426B-9F63-B6486DD5A430}"/>
                </a:ext>
              </a:extLst>
            </p:cNvPr>
            <p:cNvSpPr txBox="1"/>
            <p:nvPr/>
          </p:nvSpPr>
          <p:spPr>
            <a:xfrm>
              <a:off x="866546" y="4162151"/>
              <a:ext cx="594962"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20%</a:t>
              </a:r>
            </a:p>
          </p:txBody>
        </p:sp>
        <p:sp>
          <p:nvSpPr>
            <p:cNvPr id="24" name="TextBox 23">
              <a:extLst>
                <a:ext uri="{FF2B5EF4-FFF2-40B4-BE49-F238E27FC236}">
                  <a16:creationId xmlns:a16="http://schemas.microsoft.com/office/drawing/2014/main" id="{E67B4CAF-13CB-44FB-8494-661F4649C246}"/>
                </a:ext>
              </a:extLst>
            </p:cNvPr>
            <p:cNvSpPr txBox="1"/>
            <p:nvPr/>
          </p:nvSpPr>
          <p:spPr>
            <a:xfrm>
              <a:off x="876300" y="2497368"/>
              <a:ext cx="715188"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&gt;50%</a:t>
              </a:r>
            </a:p>
          </p:txBody>
        </p:sp>
        <p:pic>
          <p:nvPicPr>
            <p:cNvPr id="25" name="Picture 24">
              <a:extLst>
                <a:ext uri="{FF2B5EF4-FFF2-40B4-BE49-F238E27FC236}">
                  <a16:creationId xmlns:a16="http://schemas.microsoft.com/office/drawing/2014/main" id="{E6362135-94A3-4AFC-A8F1-C6956890BA2F}"/>
                </a:ext>
              </a:extLst>
            </p:cNvPr>
            <p:cNvPicPr>
              <a:picLocks/>
            </p:cNvPicPr>
            <p:nvPr/>
          </p:nvPicPr>
          <p:blipFill rotWithShape="1">
            <a:blip r:embed="rId4">
              <a:extLst>
                <a:ext uri="{28A0092B-C50C-407E-A947-70E740481C1C}">
                  <a14:useLocalDpi xmlns:a14="http://schemas.microsoft.com/office/drawing/2010/main" val="0"/>
                </a:ext>
              </a:extLst>
            </a:blip>
            <a:srcRect l="3048" t="16333" r="4525" b="46468"/>
            <a:stretch/>
          </p:blipFill>
          <p:spPr>
            <a:xfrm rot="16200000">
              <a:off x="-1201262" y="4055473"/>
              <a:ext cx="3749040" cy="548640"/>
            </a:xfrm>
            <a:prstGeom prst="rect">
              <a:avLst/>
            </a:prstGeom>
          </p:spPr>
        </p:pic>
      </p:grpSp>
      <p:sp>
        <p:nvSpPr>
          <p:cNvPr id="11" name="Rectangle 134">
            <a:extLst>
              <a:ext uri="{FF2B5EF4-FFF2-40B4-BE49-F238E27FC236}">
                <a16:creationId xmlns:a16="http://schemas.microsoft.com/office/drawing/2014/main" id="{4E653A5E-1048-4CBE-B5E9-259852281B4D}"/>
              </a:ext>
            </a:extLst>
          </p:cNvPr>
          <p:cNvSpPr>
            <a:spLocks noChangeArrowheads="1"/>
          </p:cNvSpPr>
          <p:nvPr/>
        </p:nvSpPr>
        <p:spPr bwMode="auto">
          <a:xfrm>
            <a:off x="254000" y="127775"/>
            <a:ext cx="117348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lgn="ctr" defTabSz="913992">
              <a:defRPr/>
            </a:pP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Incarceration Rates for </a:t>
            </a:r>
            <a:r>
              <a:rPr kumimoji="0" lang="en-US" sz="1900" b="1" i="0" u="sng"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Black Men</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in Los Angeles with Parents Earning &lt; </a:t>
            </a:r>
            <a:r>
              <a:rPr lang="en-US" sz="1900" b="1" dirty="0">
                <a:solidFill>
                  <a:srgbClr val="002060"/>
                </a:solidFill>
                <a:latin typeface="Arial" panose="020B0604020202020204" pitchFamily="34" charset="0"/>
                <a:cs typeface="Arial" panose="020B0604020202020204" pitchFamily="34" charset="0"/>
              </a:rPr>
              <a:t>$2,200 </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(1</a:t>
            </a:r>
            <a:r>
              <a:rPr kumimoji="0" lang="en-US" sz="1900" b="1" i="0" u="none" strike="noStrike" kern="1200" cap="none" spc="0" normalizeH="0" baseline="30000" noProof="0" dirty="0">
                <a:ln>
                  <a:noFill/>
                </a:ln>
                <a:solidFill>
                  <a:srgbClr val="002060"/>
                </a:solidFill>
                <a:effectLst/>
                <a:uLnTx/>
                <a:uFillTx/>
                <a:latin typeface="Arial" panose="020B0604020202020204" pitchFamily="34" charset="0"/>
                <a:cs typeface="Arial" panose="020B0604020202020204" pitchFamily="34" charset="0"/>
              </a:rPr>
              <a:t>st</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percentile)</a:t>
            </a:r>
          </a:p>
        </p:txBody>
      </p:sp>
      <p:sp>
        <p:nvSpPr>
          <p:cNvPr id="12" name="TextBox 11">
            <a:extLst>
              <a:ext uri="{FF2B5EF4-FFF2-40B4-BE49-F238E27FC236}">
                <a16:creationId xmlns:a16="http://schemas.microsoft.com/office/drawing/2014/main" id="{83220981-5141-412A-AB0B-FFA3A115F401}"/>
              </a:ext>
            </a:extLst>
          </p:cNvPr>
          <p:cNvSpPr txBox="1"/>
          <p:nvPr/>
        </p:nvSpPr>
        <p:spPr>
          <a:xfrm>
            <a:off x="7901820" y="696326"/>
            <a:ext cx="2929531" cy="1077214"/>
          </a:xfrm>
          <a:prstGeom prst="rect">
            <a:avLst/>
          </a:prstGeom>
          <a:solidFill>
            <a:schemeClr val="bg1">
              <a:alpha val="61000"/>
            </a:schemeClr>
          </a:solidFill>
        </p:spPr>
        <p:txBody>
          <a:bodyPr wrap="square" lIns="91404" tIns="45718" rIns="91404" bIns="45718" rtlCol="0">
            <a:spAutoFit/>
          </a:bodyPr>
          <a:lstStyle/>
          <a:p>
            <a:pPr lvl="0">
              <a:defRPr/>
            </a:pPr>
            <a:r>
              <a:rPr lang="en-US" sz="1600" b="1" dirty="0">
                <a:solidFill>
                  <a:prstClr val="black"/>
                </a:solidFill>
                <a:latin typeface="Arial" panose="020B0604020202020204" pitchFamily="34" charset="0"/>
                <a:cs typeface="Arial" panose="020B0604020202020204" pitchFamily="34" charset="0"/>
              </a:rPr>
              <a:t>WATTS, Black Men :</a:t>
            </a:r>
          </a:p>
          <a:p>
            <a:pPr lvl="0">
              <a:defRPr/>
            </a:pPr>
            <a:r>
              <a:rPr lang="en-US" sz="1600" dirty="0">
                <a:solidFill>
                  <a:prstClr val="black"/>
                </a:solidFill>
                <a:latin typeface="Arial" panose="020B0604020202020204" pitchFamily="34" charset="0"/>
                <a:cs typeface="Arial" panose="020B0604020202020204" pitchFamily="34" charset="0"/>
              </a:rPr>
              <a:t>Share Incarcerated</a:t>
            </a:r>
          </a:p>
          <a:p>
            <a:pPr lvl="0">
              <a:defRPr/>
            </a:pPr>
            <a:r>
              <a:rPr lang="en-US" sz="1600" dirty="0">
                <a:solidFill>
                  <a:prstClr val="black"/>
                </a:solidFill>
                <a:latin typeface="Arial" panose="020B0604020202020204" pitchFamily="34" charset="0"/>
                <a:cs typeface="Arial" panose="020B0604020202020204" pitchFamily="34" charset="0"/>
              </a:rPr>
              <a:t>on April 1, 2010</a:t>
            </a:r>
          </a:p>
          <a:p>
            <a:pPr lvl="0">
              <a:defRPr/>
            </a:pPr>
            <a:r>
              <a:rPr lang="en-US" sz="1600" dirty="0">
                <a:solidFill>
                  <a:prstClr val="black"/>
                </a:solidFill>
                <a:latin typeface="Arial" panose="020B0604020202020204" pitchFamily="34" charset="0"/>
                <a:cs typeface="Arial" panose="020B0604020202020204" pitchFamily="34" charset="0"/>
              </a:rPr>
              <a:t>= 44.1% (10.9%)</a:t>
            </a:r>
          </a:p>
        </p:txBody>
      </p:sp>
      <p:cxnSp>
        <p:nvCxnSpPr>
          <p:cNvPr id="20" name="Straight Arrow Connector 19">
            <a:extLst>
              <a:ext uri="{FF2B5EF4-FFF2-40B4-BE49-F238E27FC236}">
                <a16:creationId xmlns:a16="http://schemas.microsoft.com/office/drawing/2014/main" id="{6F2DF5C3-9D9F-4904-BDEC-E80C7E25D4CA}"/>
              </a:ext>
            </a:extLst>
          </p:cNvPr>
          <p:cNvCxnSpPr>
            <a:cxnSpLocks/>
          </p:cNvCxnSpPr>
          <p:nvPr/>
        </p:nvCxnSpPr>
        <p:spPr>
          <a:xfrm flipH="1">
            <a:off x="7581900" y="1507524"/>
            <a:ext cx="326424" cy="235010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14921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430662D-F1CF-41FE-A33A-58E3D77E2BC6}"/>
              </a:ext>
            </a:extLst>
          </p:cNvPr>
          <p:cNvGrpSpPr>
            <a:grpSpLocks/>
          </p:cNvGrpSpPr>
          <p:nvPr/>
        </p:nvGrpSpPr>
        <p:grpSpPr>
          <a:xfrm>
            <a:off x="1076486" y="692336"/>
            <a:ext cx="9606539" cy="5861304"/>
            <a:chOff x="398938" y="228600"/>
            <a:chExt cx="10539442" cy="6419692"/>
          </a:xfrm>
        </p:grpSpPr>
        <p:pic>
          <p:nvPicPr>
            <p:cNvPr id="21" name="Picture 20">
              <a:extLst>
                <a:ext uri="{FF2B5EF4-FFF2-40B4-BE49-F238E27FC236}">
                  <a16:creationId xmlns:a16="http://schemas.microsoft.com/office/drawing/2014/main" id="{06F367FC-4EAB-49A8-A8B9-CDE131AB269D}"/>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876299" y="228600"/>
              <a:ext cx="10062081" cy="6419692"/>
            </a:xfrm>
            <a:prstGeom prst="rect">
              <a:avLst/>
            </a:prstGeom>
          </p:spPr>
        </p:pic>
        <p:sp>
          <p:nvSpPr>
            <p:cNvPr id="22" name="TextBox 21">
              <a:extLst>
                <a:ext uri="{FF2B5EF4-FFF2-40B4-BE49-F238E27FC236}">
                  <a16:creationId xmlns:a16="http://schemas.microsoft.com/office/drawing/2014/main" id="{19E0DCC1-F920-43F5-8127-1DF6C7D7444F}"/>
                </a:ext>
              </a:extLst>
            </p:cNvPr>
            <p:cNvSpPr txBox="1"/>
            <p:nvPr/>
          </p:nvSpPr>
          <p:spPr>
            <a:xfrm>
              <a:off x="880098" y="5871750"/>
              <a:ext cx="830604"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&lt; 0.1%</a:t>
              </a:r>
            </a:p>
          </p:txBody>
        </p:sp>
        <p:sp>
          <p:nvSpPr>
            <p:cNvPr id="23" name="TextBox 22">
              <a:extLst>
                <a:ext uri="{FF2B5EF4-FFF2-40B4-BE49-F238E27FC236}">
                  <a16:creationId xmlns:a16="http://schemas.microsoft.com/office/drawing/2014/main" id="{43E1B8C5-59A7-426B-9F63-B6486DD5A430}"/>
                </a:ext>
              </a:extLst>
            </p:cNvPr>
            <p:cNvSpPr txBox="1"/>
            <p:nvPr/>
          </p:nvSpPr>
          <p:spPr>
            <a:xfrm>
              <a:off x="866546" y="4162151"/>
              <a:ext cx="594962"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20%</a:t>
              </a:r>
            </a:p>
          </p:txBody>
        </p:sp>
        <p:sp>
          <p:nvSpPr>
            <p:cNvPr id="24" name="TextBox 23">
              <a:extLst>
                <a:ext uri="{FF2B5EF4-FFF2-40B4-BE49-F238E27FC236}">
                  <a16:creationId xmlns:a16="http://schemas.microsoft.com/office/drawing/2014/main" id="{E67B4CAF-13CB-44FB-8494-661F4649C246}"/>
                </a:ext>
              </a:extLst>
            </p:cNvPr>
            <p:cNvSpPr txBox="1"/>
            <p:nvPr/>
          </p:nvSpPr>
          <p:spPr>
            <a:xfrm>
              <a:off x="876300" y="2497368"/>
              <a:ext cx="715188"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&gt;50%</a:t>
              </a:r>
            </a:p>
          </p:txBody>
        </p:sp>
        <p:pic>
          <p:nvPicPr>
            <p:cNvPr id="25" name="Picture 24">
              <a:extLst>
                <a:ext uri="{FF2B5EF4-FFF2-40B4-BE49-F238E27FC236}">
                  <a16:creationId xmlns:a16="http://schemas.microsoft.com/office/drawing/2014/main" id="{E6362135-94A3-4AFC-A8F1-C6956890BA2F}"/>
                </a:ext>
              </a:extLst>
            </p:cNvPr>
            <p:cNvPicPr>
              <a:picLocks/>
            </p:cNvPicPr>
            <p:nvPr/>
          </p:nvPicPr>
          <p:blipFill rotWithShape="1">
            <a:blip r:embed="rId4">
              <a:extLst>
                <a:ext uri="{28A0092B-C50C-407E-A947-70E740481C1C}">
                  <a14:useLocalDpi xmlns:a14="http://schemas.microsoft.com/office/drawing/2010/main" val="0"/>
                </a:ext>
              </a:extLst>
            </a:blip>
            <a:srcRect l="3048" t="16333" r="4525" b="46468"/>
            <a:stretch/>
          </p:blipFill>
          <p:spPr>
            <a:xfrm rot="16200000">
              <a:off x="-1201262" y="4055473"/>
              <a:ext cx="3749040" cy="548640"/>
            </a:xfrm>
            <a:prstGeom prst="rect">
              <a:avLst/>
            </a:prstGeom>
          </p:spPr>
        </p:pic>
      </p:grpSp>
      <p:sp>
        <p:nvSpPr>
          <p:cNvPr id="11" name="Rectangle 134">
            <a:extLst>
              <a:ext uri="{FF2B5EF4-FFF2-40B4-BE49-F238E27FC236}">
                <a16:creationId xmlns:a16="http://schemas.microsoft.com/office/drawing/2014/main" id="{4E653A5E-1048-4CBE-B5E9-259852281B4D}"/>
              </a:ext>
            </a:extLst>
          </p:cNvPr>
          <p:cNvSpPr>
            <a:spLocks noChangeArrowheads="1"/>
          </p:cNvSpPr>
          <p:nvPr/>
        </p:nvSpPr>
        <p:spPr bwMode="auto">
          <a:xfrm>
            <a:off x="254000" y="127775"/>
            <a:ext cx="117348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lgn="ctr" defTabSz="913992">
              <a:defRPr/>
            </a:pP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Incarceration Rates for </a:t>
            </a:r>
            <a:r>
              <a:rPr kumimoji="0" lang="en-US" sz="1900" b="1" i="0" u="sng"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Black Men</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in Los Angeles with Parents Earning &lt; </a:t>
            </a:r>
            <a:r>
              <a:rPr lang="en-US" sz="1900" b="1" dirty="0">
                <a:solidFill>
                  <a:srgbClr val="002060"/>
                </a:solidFill>
                <a:latin typeface="Arial" panose="020B0604020202020204" pitchFamily="34" charset="0"/>
                <a:cs typeface="Arial" panose="020B0604020202020204" pitchFamily="34" charset="0"/>
              </a:rPr>
              <a:t>$2,200 </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(1</a:t>
            </a:r>
            <a:r>
              <a:rPr kumimoji="0" lang="en-US" sz="1900" b="1" i="0" u="none" strike="noStrike" kern="1200" cap="none" spc="0" normalizeH="0" baseline="30000" noProof="0" dirty="0">
                <a:ln>
                  <a:noFill/>
                </a:ln>
                <a:solidFill>
                  <a:srgbClr val="002060"/>
                </a:solidFill>
                <a:effectLst/>
                <a:uLnTx/>
                <a:uFillTx/>
                <a:latin typeface="Arial" panose="020B0604020202020204" pitchFamily="34" charset="0"/>
                <a:cs typeface="Arial" panose="020B0604020202020204" pitchFamily="34" charset="0"/>
              </a:rPr>
              <a:t>st</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percentile)</a:t>
            </a:r>
          </a:p>
        </p:txBody>
      </p:sp>
      <p:sp>
        <p:nvSpPr>
          <p:cNvPr id="12" name="TextBox 11">
            <a:extLst>
              <a:ext uri="{FF2B5EF4-FFF2-40B4-BE49-F238E27FC236}">
                <a16:creationId xmlns:a16="http://schemas.microsoft.com/office/drawing/2014/main" id="{83220981-5141-412A-AB0B-FFA3A115F401}"/>
              </a:ext>
            </a:extLst>
          </p:cNvPr>
          <p:cNvSpPr txBox="1"/>
          <p:nvPr/>
        </p:nvSpPr>
        <p:spPr>
          <a:xfrm>
            <a:off x="7901820" y="696326"/>
            <a:ext cx="2929531" cy="1077214"/>
          </a:xfrm>
          <a:prstGeom prst="rect">
            <a:avLst/>
          </a:prstGeom>
          <a:solidFill>
            <a:schemeClr val="bg1">
              <a:alpha val="61000"/>
            </a:schemeClr>
          </a:solidFill>
        </p:spPr>
        <p:txBody>
          <a:bodyPr wrap="square" lIns="91404" tIns="45718" rIns="91404" bIns="45718" rtlCol="0">
            <a:spAutoFit/>
          </a:bodyPr>
          <a:lstStyle/>
          <a:p>
            <a:pPr lvl="0">
              <a:defRPr/>
            </a:pPr>
            <a:r>
              <a:rPr lang="en-US" sz="1600" b="1" dirty="0">
                <a:solidFill>
                  <a:prstClr val="black"/>
                </a:solidFill>
                <a:latin typeface="Arial" panose="020B0604020202020204" pitchFamily="34" charset="0"/>
                <a:cs typeface="Arial" panose="020B0604020202020204" pitchFamily="34" charset="0"/>
              </a:rPr>
              <a:t>WATTS, Black Men :</a:t>
            </a:r>
          </a:p>
          <a:p>
            <a:pPr lvl="0">
              <a:defRPr/>
            </a:pPr>
            <a:r>
              <a:rPr lang="en-US" sz="1600" dirty="0">
                <a:solidFill>
                  <a:prstClr val="black"/>
                </a:solidFill>
                <a:latin typeface="Arial" panose="020B0604020202020204" pitchFamily="34" charset="0"/>
                <a:cs typeface="Arial" panose="020B0604020202020204" pitchFamily="34" charset="0"/>
              </a:rPr>
              <a:t>Share Incarcerated</a:t>
            </a:r>
          </a:p>
          <a:p>
            <a:pPr lvl="0">
              <a:defRPr/>
            </a:pPr>
            <a:r>
              <a:rPr lang="en-US" sz="1600" dirty="0">
                <a:solidFill>
                  <a:prstClr val="black"/>
                </a:solidFill>
                <a:latin typeface="Arial" panose="020B0604020202020204" pitchFamily="34" charset="0"/>
                <a:cs typeface="Arial" panose="020B0604020202020204" pitchFamily="34" charset="0"/>
              </a:rPr>
              <a:t>on April 1, 2010</a:t>
            </a:r>
          </a:p>
          <a:p>
            <a:pPr lvl="0">
              <a:defRPr/>
            </a:pPr>
            <a:r>
              <a:rPr lang="en-US" sz="1600" dirty="0">
                <a:solidFill>
                  <a:prstClr val="black"/>
                </a:solidFill>
                <a:latin typeface="Arial" panose="020B0604020202020204" pitchFamily="34" charset="0"/>
                <a:cs typeface="Arial" panose="020B0604020202020204" pitchFamily="34" charset="0"/>
              </a:rPr>
              <a:t>= 44.1% (10.9%)</a:t>
            </a:r>
          </a:p>
        </p:txBody>
      </p:sp>
      <p:cxnSp>
        <p:nvCxnSpPr>
          <p:cNvPr id="20" name="Straight Arrow Connector 19">
            <a:extLst>
              <a:ext uri="{FF2B5EF4-FFF2-40B4-BE49-F238E27FC236}">
                <a16:creationId xmlns:a16="http://schemas.microsoft.com/office/drawing/2014/main" id="{6F2DF5C3-9D9F-4904-BDEC-E80C7E25D4CA}"/>
              </a:ext>
            </a:extLst>
          </p:cNvPr>
          <p:cNvCxnSpPr>
            <a:cxnSpLocks/>
          </p:cNvCxnSpPr>
          <p:nvPr/>
        </p:nvCxnSpPr>
        <p:spPr>
          <a:xfrm flipH="1">
            <a:off x="7581900" y="1507524"/>
            <a:ext cx="326424" cy="235010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CC93A407-7823-4E59-ACE7-C3608A974911}"/>
              </a:ext>
            </a:extLst>
          </p:cNvPr>
          <p:cNvSpPr txBox="1"/>
          <p:nvPr/>
        </p:nvSpPr>
        <p:spPr>
          <a:xfrm>
            <a:off x="7919358" y="1822683"/>
            <a:ext cx="2929531" cy="1077214"/>
          </a:xfrm>
          <a:prstGeom prst="rect">
            <a:avLst/>
          </a:prstGeom>
          <a:solidFill>
            <a:schemeClr val="bg1">
              <a:alpha val="61000"/>
            </a:schemeClr>
          </a:solidFill>
        </p:spPr>
        <p:txBody>
          <a:bodyPr wrap="square" lIns="91404" tIns="45718" rIns="91404" bIns="45718" rtlCol="0">
            <a:spAutoFit/>
          </a:bodyPr>
          <a:lstStyle/>
          <a:p>
            <a:pPr lvl="0">
              <a:defRPr/>
            </a:pPr>
            <a:r>
              <a:rPr lang="en-US" sz="1600" b="1" dirty="0">
                <a:solidFill>
                  <a:prstClr val="black"/>
                </a:solidFill>
                <a:latin typeface="Arial" panose="020B0604020202020204" pitchFamily="34" charset="0"/>
                <a:cs typeface="Arial" panose="020B0604020202020204" pitchFamily="34" charset="0"/>
              </a:rPr>
              <a:t>COMPTON, Black Men :</a:t>
            </a:r>
          </a:p>
          <a:p>
            <a:pPr lvl="0">
              <a:defRPr/>
            </a:pPr>
            <a:r>
              <a:rPr lang="en-US" sz="1600" dirty="0">
                <a:solidFill>
                  <a:prstClr val="black"/>
                </a:solidFill>
                <a:latin typeface="Arial" panose="020B0604020202020204" pitchFamily="34" charset="0"/>
                <a:cs typeface="Arial" panose="020B0604020202020204" pitchFamily="34" charset="0"/>
              </a:rPr>
              <a:t>Share Incarcerated</a:t>
            </a:r>
          </a:p>
          <a:p>
            <a:pPr lvl="0">
              <a:defRPr/>
            </a:pPr>
            <a:r>
              <a:rPr lang="en-US" sz="1600" dirty="0">
                <a:solidFill>
                  <a:prstClr val="black"/>
                </a:solidFill>
                <a:latin typeface="Arial" panose="020B0604020202020204" pitchFamily="34" charset="0"/>
                <a:cs typeface="Arial" panose="020B0604020202020204" pitchFamily="34" charset="0"/>
              </a:rPr>
              <a:t>on April 1, 2010</a:t>
            </a:r>
          </a:p>
          <a:p>
            <a:pPr lvl="0">
              <a:defRPr/>
            </a:pPr>
            <a:r>
              <a:rPr lang="en-US" sz="1600" dirty="0">
                <a:solidFill>
                  <a:prstClr val="black"/>
                </a:solidFill>
                <a:latin typeface="Arial" panose="020B0604020202020204" pitchFamily="34" charset="0"/>
                <a:cs typeface="Arial" panose="020B0604020202020204" pitchFamily="34" charset="0"/>
              </a:rPr>
              <a:t>= 6.2% (5.0%)</a:t>
            </a:r>
          </a:p>
        </p:txBody>
      </p:sp>
      <p:cxnSp>
        <p:nvCxnSpPr>
          <p:cNvPr id="14" name="Straight Arrow Connector 13">
            <a:extLst>
              <a:ext uri="{FF2B5EF4-FFF2-40B4-BE49-F238E27FC236}">
                <a16:creationId xmlns:a16="http://schemas.microsoft.com/office/drawing/2014/main" id="{03062640-9CC3-4759-B11B-BB2911FDA651}"/>
              </a:ext>
            </a:extLst>
          </p:cNvPr>
          <p:cNvCxnSpPr>
            <a:cxnSpLocks/>
          </p:cNvCxnSpPr>
          <p:nvPr/>
        </p:nvCxnSpPr>
        <p:spPr>
          <a:xfrm flipH="1">
            <a:off x="7728559" y="2899897"/>
            <a:ext cx="508319" cy="172220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 name="Rectangle 1">
            <a:extLst>
              <a:ext uri="{FF2B5EF4-FFF2-40B4-BE49-F238E27FC236}">
                <a16:creationId xmlns:a16="http://schemas.microsoft.com/office/drawing/2014/main" id="{C3A907F2-3A9F-413C-BF1A-1777C29046AA}"/>
              </a:ext>
            </a:extLst>
          </p:cNvPr>
          <p:cNvSpPr/>
          <p:nvPr/>
        </p:nvSpPr>
        <p:spPr>
          <a:xfrm>
            <a:off x="7400925" y="3879055"/>
            <a:ext cx="161770" cy="150019"/>
          </a:xfrm>
          <a:prstGeom prst="rect">
            <a:avLst/>
          </a:prstGeom>
          <a:noFill/>
          <a:ln w="44450">
            <a:solidFill>
              <a:schemeClr val="tx1">
                <a:alpha val="34000"/>
              </a:schemeClr>
            </a:solidFill>
            <a:prstDash val="solid"/>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noFill/>
            </a:endParaRPr>
          </a:p>
        </p:txBody>
      </p:sp>
    </p:spTree>
    <p:extLst>
      <p:ext uri="{BB962C8B-B14F-4D97-AF65-F5344CB8AC3E}">
        <p14:creationId xmlns:p14="http://schemas.microsoft.com/office/powerpoint/2010/main" val="36580461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close up of a map&#10;&#10;Description automatically generated">
            <a:extLst>
              <a:ext uri="{FF2B5EF4-FFF2-40B4-BE49-F238E27FC236}">
                <a16:creationId xmlns:a16="http://schemas.microsoft.com/office/drawing/2014/main" id="{9DEBB74E-1504-4139-ABE7-0491B8AF8CAC}"/>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164" t="6619" r="25050" b="14664"/>
          <a:stretch/>
        </p:blipFill>
        <p:spPr>
          <a:xfrm>
            <a:off x="1511127" y="692337"/>
            <a:ext cx="9206360" cy="5878234"/>
          </a:xfrm>
          <a:prstGeom prst="rect">
            <a:avLst/>
          </a:prstGeom>
        </p:spPr>
      </p:pic>
      <p:sp>
        <p:nvSpPr>
          <p:cNvPr id="11" name="Rectangle 134">
            <a:extLst>
              <a:ext uri="{FF2B5EF4-FFF2-40B4-BE49-F238E27FC236}">
                <a16:creationId xmlns:a16="http://schemas.microsoft.com/office/drawing/2014/main" id="{9788740E-A29D-493B-A57F-D472CDE73FA0}"/>
              </a:ext>
            </a:extLst>
          </p:cNvPr>
          <p:cNvSpPr>
            <a:spLocks noChangeArrowheads="1"/>
          </p:cNvSpPr>
          <p:nvPr/>
        </p:nvSpPr>
        <p:spPr bwMode="auto">
          <a:xfrm>
            <a:off x="254000" y="127775"/>
            <a:ext cx="117348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913992"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Incarceration Rates for </a:t>
            </a:r>
            <a:r>
              <a:rPr kumimoji="0" lang="en-US" sz="1900" b="1" i="0" u="sng"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Hispanic Men</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in Los Angeles with Parents Earning &lt; $2,200 (1</a:t>
            </a:r>
            <a:r>
              <a:rPr kumimoji="0" lang="en-US" sz="1900" b="1" i="0" u="none" strike="noStrike" kern="1200" cap="none" spc="0" normalizeH="0" baseline="30000" noProof="0" dirty="0">
                <a:ln>
                  <a:noFill/>
                </a:ln>
                <a:solidFill>
                  <a:srgbClr val="002060"/>
                </a:solidFill>
                <a:effectLst/>
                <a:uLnTx/>
                <a:uFillTx/>
                <a:latin typeface="Arial" panose="020B0604020202020204" pitchFamily="34" charset="0"/>
                <a:cs typeface="Arial" panose="020B0604020202020204" pitchFamily="34" charset="0"/>
              </a:rPr>
              <a:t>st</a:t>
            </a: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percentile)</a:t>
            </a:r>
          </a:p>
        </p:txBody>
      </p:sp>
      <p:sp>
        <p:nvSpPr>
          <p:cNvPr id="12" name="TextBox 11">
            <a:extLst>
              <a:ext uri="{FF2B5EF4-FFF2-40B4-BE49-F238E27FC236}">
                <a16:creationId xmlns:a16="http://schemas.microsoft.com/office/drawing/2014/main" id="{812C41C3-3619-47FA-BFF1-E948BAF0103F}"/>
              </a:ext>
            </a:extLst>
          </p:cNvPr>
          <p:cNvSpPr txBox="1"/>
          <p:nvPr/>
        </p:nvSpPr>
        <p:spPr>
          <a:xfrm>
            <a:off x="7901820" y="696326"/>
            <a:ext cx="2929531" cy="1077214"/>
          </a:xfrm>
          <a:prstGeom prst="rect">
            <a:avLst/>
          </a:prstGeom>
          <a:solidFill>
            <a:schemeClr val="bg1">
              <a:alpha val="61000"/>
            </a:schemeClr>
          </a:solidFill>
        </p:spPr>
        <p:txBody>
          <a:bodyPr wrap="square" lIns="91404" tIns="45718" rIns="91404" bIns="45718" rtlCol="0">
            <a:spAutoFit/>
          </a:bodyPr>
          <a:lstStyle/>
          <a:p>
            <a:pPr lvl="0">
              <a:defRPr/>
            </a:pPr>
            <a:r>
              <a:rPr lang="en-US" sz="1600" b="1" dirty="0">
                <a:solidFill>
                  <a:prstClr val="black"/>
                </a:solidFill>
                <a:latin typeface="Arial" panose="020B0604020202020204" pitchFamily="34" charset="0"/>
                <a:cs typeface="Arial" panose="020B0604020202020204" pitchFamily="34" charset="0"/>
              </a:rPr>
              <a:t>WATTS, Hispanic Men :</a:t>
            </a:r>
          </a:p>
          <a:p>
            <a:pPr lvl="0">
              <a:defRPr/>
            </a:pPr>
            <a:r>
              <a:rPr lang="en-US" sz="1600" dirty="0">
                <a:solidFill>
                  <a:prstClr val="black"/>
                </a:solidFill>
                <a:latin typeface="Arial" panose="020B0604020202020204" pitchFamily="34" charset="0"/>
                <a:cs typeface="Arial" panose="020B0604020202020204" pitchFamily="34" charset="0"/>
              </a:rPr>
              <a:t>Share Incarcerated</a:t>
            </a:r>
          </a:p>
          <a:p>
            <a:pPr lvl="0">
              <a:defRPr/>
            </a:pPr>
            <a:r>
              <a:rPr lang="en-US" sz="1600" dirty="0">
                <a:solidFill>
                  <a:prstClr val="black"/>
                </a:solidFill>
                <a:latin typeface="Arial" panose="020B0604020202020204" pitchFamily="34" charset="0"/>
                <a:cs typeface="Arial" panose="020B0604020202020204" pitchFamily="34" charset="0"/>
              </a:rPr>
              <a:t>on April 1, 2010</a:t>
            </a:r>
          </a:p>
          <a:p>
            <a:pPr lvl="0">
              <a:defRPr/>
            </a:pPr>
            <a:r>
              <a:rPr lang="en-US" sz="1600" dirty="0">
                <a:solidFill>
                  <a:prstClr val="black"/>
                </a:solidFill>
                <a:latin typeface="Arial" panose="020B0604020202020204" pitchFamily="34" charset="0"/>
                <a:cs typeface="Arial" panose="020B0604020202020204" pitchFamily="34" charset="0"/>
              </a:rPr>
              <a:t>= 4.5% (2.8%)</a:t>
            </a:r>
          </a:p>
        </p:txBody>
      </p:sp>
      <p:sp>
        <p:nvSpPr>
          <p:cNvPr id="13" name="TextBox 12">
            <a:extLst>
              <a:ext uri="{FF2B5EF4-FFF2-40B4-BE49-F238E27FC236}">
                <a16:creationId xmlns:a16="http://schemas.microsoft.com/office/drawing/2014/main" id="{956711DE-6E76-4D2C-9B61-51873A0CB956}"/>
              </a:ext>
            </a:extLst>
          </p:cNvPr>
          <p:cNvSpPr txBox="1"/>
          <p:nvPr/>
        </p:nvSpPr>
        <p:spPr>
          <a:xfrm>
            <a:off x="7919358" y="1822683"/>
            <a:ext cx="2929531" cy="1077214"/>
          </a:xfrm>
          <a:prstGeom prst="rect">
            <a:avLst/>
          </a:prstGeom>
          <a:solidFill>
            <a:schemeClr val="bg1">
              <a:alpha val="61000"/>
            </a:schemeClr>
          </a:solidFill>
        </p:spPr>
        <p:txBody>
          <a:bodyPr wrap="square" lIns="91404" tIns="45718" rIns="91404" bIns="45718" rtlCol="0">
            <a:spAutoFit/>
          </a:bodyPr>
          <a:lstStyle/>
          <a:p>
            <a:pPr lvl="0">
              <a:defRPr/>
            </a:pPr>
            <a:r>
              <a:rPr lang="en-US" sz="1600" b="1" dirty="0">
                <a:solidFill>
                  <a:prstClr val="black"/>
                </a:solidFill>
                <a:latin typeface="Arial" panose="020B0604020202020204" pitchFamily="34" charset="0"/>
                <a:cs typeface="Arial" panose="020B0604020202020204" pitchFamily="34" charset="0"/>
              </a:rPr>
              <a:t>COMPTON, Hispanic Men :</a:t>
            </a:r>
          </a:p>
          <a:p>
            <a:pPr lvl="0">
              <a:defRPr/>
            </a:pPr>
            <a:r>
              <a:rPr lang="en-US" sz="1600" dirty="0">
                <a:solidFill>
                  <a:prstClr val="black"/>
                </a:solidFill>
                <a:latin typeface="Arial" panose="020B0604020202020204" pitchFamily="34" charset="0"/>
                <a:cs typeface="Arial" panose="020B0604020202020204" pitchFamily="34" charset="0"/>
              </a:rPr>
              <a:t>Share Incarcerated</a:t>
            </a:r>
          </a:p>
          <a:p>
            <a:pPr lvl="0">
              <a:defRPr/>
            </a:pPr>
            <a:r>
              <a:rPr lang="en-US" sz="1600" dirty="0">
                <a:solidFill>
                  <a:prstClr val="black"/>
                </a:solidFill>
                <a:latin typeface="Arial" panose="020B0604020202020204" pitchFamily="34" charset="0"/>
                <a:cs typeface="Arial" panose="020B0604020202020204" pitchFamily="34" charset="0"/>
              </a:rPr>
              <a:t>on April 1, 2010</a:t>
            </a:r>
          </a:p>
          <a:p>
            <a:pPr lvl="0">
              <a:defRPr/>
            </a:pPr>
            <a:r>
              <a:rPr lang="en-US" sz="1600" dirty="0">
                <a:solidFill>
                  <a:prstClr val="black"/>
                </a:solidFill>
                <a:latin typeface="Arial" panose="020B0604020202020204" pitchFamily="34" charset="0"/>
                <a:cs typeface="Arial" panose="020B0604020202020204" pitchFamily="34" charset="0"/>
              </a:rPr>
              <a:t>= 1.4% (0.8%)</a:t>
            </a:r>
          </a:p>
        </p:txBody>
      </p:sp>
      <p:cxnSp>
        <p:nvCxnSpPr>
          <p:cNvPr id="25" name="Straight Arrow Connector 24">
            <a:extLst>
              <a:ext uri="{FF2B5EF4-FFF2-40B4-BE49-F238E27FC236}">
                <a16:creationId xmlns:a16="http://schemas.microsoft.com/office/drawing/2014/main" id="{9CC1A0A4-B3C6-4C9E-A01F-1955325B9F16}"/>
              </a:ext>
            </a:extLst>
          </p:cNvPr>
          <p:cNvCxnSpPr>
            <a:cxnSpLocks/>
          </p:cNvCxnSpPr>
          <p:nvPr/>
        </p:nvCxnSpPr>
        <p:spPr>
          <a:xfrm flipH="1">
            <a:off x="7581900" y="1507524"/>
            <a:ext cx="326424" cy="235010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8DCCE9E2-8255-49A6-9117-85AF61A663D8}"/>
              </a:ext>
            </a:extLst>
          </p:cNvPr>
          <p:cNvCxnSpPr>
            <a:cxnSpLocks/>
          </p:cNvCxnSpPr>
          <p:nvPr/>
        </p:nvCxnSpPr>
        <p:spPr>
          <a:xfrm flipH="1">
            <a:off x="7728559" y="2899897"/>
            <a:ext cx="508319" cy="172220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7" name="Rectangle 26">
            <a:extLst>
              <a:ext uri="{FF2B5EF4-FFF2-40B4-BE49-F238E27FC236}">
                <a16:creationId xmlns:a16="http://schemas.microsoft.com/office/drawing/2014/main" id="{F3E3137A-90EE-4A12-82AD-9475BEB290BA}"/>
              </a:ext>
            </a:extLst>
          </p:cNvPr>
          <p:cNvSpPr/>
          <p:nvPr/>
        </p:nvSpPr>
        <p:spPr>
          <a:xfrm>
            <a:off x="7400925" y="3879055"/>
            <a:ext cx="161770" cy="150019"/>
          </a:xfrm>
          <a:prstGeom prst="rect">
            <a:avLst/>
          </a:prstGeom>
          <a:noFill/>
          <a:ln w="44450">
            <a:solidFill>
              <a:schemeClr val="tx1"/>
            </a:solidFill>
            <a:prstDash val="solid"/>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noFill/>
            </a:endParaRPr>
          </a:p>
        </p:txBody>
      </p:sp>
      <p:sp>
        <p:nvSpPr>
          <p:cNvPr id="28" name="TextBox 27">
            <a:extLst>
              <a:ext uri="{FF2B5EF4-FFF2-40B4-BE49-F238E27FC236}">
                <a16:creationId xmlns:a16="http://schemas.microsoft.com/office/drawing/2014/main" id="{86794A74-7C11-491F-ABE9-864D99E71981}"/>
              </a:ext>
            </a:extLst>
          </p:cNvPr>
          <p:cNvSpPr txBox="1"/>
          <p:nvPr/>
        </p:nvSpPr>
        <p:spPr>
          <a:xfrm>
            <a:off x="1515056" y="5844642"/>
            <a:ext cx="757083" cy="309103"/>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&lt; 0.1%</a:t>
            </a:r>
          </a:p>
        </p:txBody>
      </p:sp>
      <p:sp>
        <p:nvSpPr>
          <p:cNvPr id="29" name="TextBox 28">
            <a:extLst>
              <a:ext uri="{FF2B5EF4-FFF2-40B4-BE49-F238E27FC236}">
                <a16:creationId xmlns:a16="http://schemas.microsoft.com/office/drawing/2014/main" id="{BF1470FD-080A-4FA2-8E4B-22C6A12F9019}"/>
              </a:ext>
            </a:extLst>
          </p:cNvPr>
          <p:cNvSpPr txBox="1"/>
          <p:nvPr/>
        </p:nvSpPr>
        <p:spPr>
          <a:xfrm>
            <a:off x="1502703" y="4283745"/>
            <a:ext cx="594962"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14%</a:t>
            </a:r>
          </a:p>
        </p:txBody>
      </p:sp>
      <p:sp>
        <p:nvSpPr>
          <p:cNvPr id="30" name="TextBox 29">
            <a:extLst>
              <a:ext uri="{FF2B5EF4-FFF2-40B4-BE49-F238E27FC236}">
                <a16:creationId xmlns:a16="http://schemas.microsoft.com/office/drawing/2014/main" id="{4D76395B-10E1-4257-B16F-2B6F68F7920D}"/>
              </a:ext>
            </a:extLst>
          </p:cNvPr>
          <p:cNvSpPr txBox="1"/>
          <p:nvPr/>
        </p:nvSpPr>
        <p:spPr>
          <a:xfrm>
            <a:off x="1511594" y="2763765"/>
            <a:ext cx="715188"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&gt;</a:t>
            </a:r>
            <a:r>
              <a:rPr lang="en-US" sz="1600" dirty="0">
                <a:latin typeface="Arial" charset="0"/>
                <a:ea typeface="Arial" charset="0"/>
                <a:cs typeface="Arial" charset="0"/>
              </a:rPr>
              <a:t>35</a:t>
            </a:r>
            <a:r>
              <a:rPr kumimoji="0" lang="en-US" sz="1600" i="0" u="none" strike="noStrike" kern="1200" cap="none" spc="0" normalizeH="0" baseline="0" noProof="0" dirty="0">
                <a:ln>
                  <a:noFill/>
                </a:ln>
                <a:effectLst/>
                <a:uLnTx/>
                <a:uFillTx/>
                <a:latin typeface="Arial" charset="0"/>
                <a:ea typeface="Arial" charset="0"/>
                <a:cs typeface="Arial" charset="0"/>
              </a:rPr>
              <a:t>%</a:t>
            </a:r>
          </a:p>
        </p:txBody>
      </p:sp>
      <p:pic>
        <p:nvPicPr>
          <p:cNvPr id="31" name="Picture 30">
            <a:extLst>
              <a:ext uri="{FF2B5EF4-FFF2-40B4-BE49-F238E27FC236}">
                <a16:creationId xmlns:a16="http://schemas.microsoft.com/office/drawing/2014/main" id="{5EB6C081-7461-4827-AFAF-4E26144FC99F}"/>
              </a:ext>
            </a:extLst>
          </p:cNvPr>
          <p:cNvPicPr>
            <a:picLocks/>
          </p:cNvPicPr>
          <p:nvPr/>
        </p:nvPicPr>
        <p:blipFill rotWithShape="1">
          <a:blip r:embed="rId4">
            <a:extLst>
              <a:ext uri="{28A0092B-C50C-407E-A947-70E740481C1C}">
                <a14:useLocalDpi xmlns:a14="http://schemas.microsoft.com/office/drawing/2010/main" val="0"/>
              </a:ext>
            </a:extLst>
          </a:blip>
          <a:srcRect l="3048" t="16333" r="4525" b="46468"/>
          <a:stretch/>
        </p:blipFill>
        <p:spPr>
          <a:xfrm rot="16200000">
            <a:off x="-384949" y="4186767"/>
            <a:ext cx="3422947" cy="500077"/>
          </a:xfrm>
          <a:prstGeom prst="rect">
            <a:avLst/>
          </a:prstGeom>
        </p:spPr>
      </p:pic>
    </p:spTree>
    <p:extLst>
      <p:ext uri="{BB962C8B-B14F-4D97-AF65-F5344CB8AC3E}">
        <p14:creationId xmlns:p14="http://schemas.microsoft.com/office/powerpoint/2010/main" val="41376074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6981" y="1295525"/>
            <a:ext cx="10147612" cy="5181600"/>
          </a:xfrm>
        </p:spPr>
        <p:txBody>
          <a:bodyPr>
            <a:normAutofit/>
          </a:bodyPr>
          <a:lstStyle/>
          <a:p>
            <a:pPr marL="342610" indent="-342610">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Example illustrates three general results on targeting:</a:t>
            </a:r>
          </a:p>
          <a:p>
            <a:endParaRPr lang="en-GB" sz="18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a:pPr>
            <a:r>
              <a:rPr lang="en-GB" sz="2000" dirty="0">
                <a:solidFill>
                  <a:srgbClr val="000000"/>
                </a:solidFill>
                <a:latin typeface="Arial" panose="020B0604020202020204" pitchFamily="34" charset="0"/>
                <a:cs typeface="Arial" panose="020B0604020202020204" pitchFamily="34" charset="0"/>
              </a:rPr>
              <a:t>Children’s outcomes vary widely across nearby tracts </a:t>
            </a:r>
            <a:r>
              <a:rPr lang="en-GB" sz="2000" dirty="0">
                <a:solidFill>
                  <a:srgbClr val="000000"/>
                </a:solidFill>
                <a:latin typeface="Arial" panose="020B0604020202020204" pitchFamily="34" charset="0"/>
                <a:cs typeface="Arial" panose="020B0604020202020204" pitchFamily="34" charset="0"/>
                <a:sym typeface="Wingdings" panose="05000000000000000000" pitchFamily="2" charset="2"/>
              </a:rPr>
              <a:t> location where children grow up is a useful tag for policy interventions.</a:t>
            </a:r>
            <a:endParaRPr lang="en-GB" sz="20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startAt="2"/>
            </a:pPr>
            <a:endParaRPr lang="en-GB" sz="20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startAt="2"/>
            </a:pPr>
            <a:endParaRPr lang="en-GB" sz="20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startAt="2"/>
            </a:pPr>
            <a:endParaRPr lang="en-GB" sz="20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startAt="2"/>
            </a:pPr>
            <a:endParaRPr lang="en-GB" sz="2000" dirty="0">
              <a:solidFill>
                <a:srgbClr val="000000"/>
              </a:solidFill>
              <a:latin typeface="Arial" panose="020B0604020202020204" pitchFamily="34" charset="0"/>
              <a:cs typeface="Arial" panose="020B0604020202020204" pitchFamily="34" charset="0"/>
            </a:endParaRPr>
          </a:p>
        </p:txBody>
      </p:sp>
      <p:sp>
        <p:nvSpPr>
          <p:cNvPr id="4"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a:defRPr/>
            </a:pPr>
            <a:r>
              <a:rPr lang="en-US" sz="2400" dirty="0">
                <a:solidFill>
                  <a:srgbClr val="002060"/>
                </a:solidFill>
                <a:latin typeface="Arial" panose="020B0604020202020204" pitchFamily="34" charset="0"/>
                <a:cs typeface="Arial" panose="020B0604020202020204" pitchFamily="34" charset="0"/>
              </a:rPr>
              <a:t>Targeting Place-Based Policies</a:t>
            </a:r>
          </a:p>
        </p:txBody>
      </p:sp>
    </p:spTree>
    <p:extLst>
      <p:ext uri="{BB962C8B-B14F-4D97-AF65-F5344CB8AC3E}">
        <p14:creationId xmlns:p14="http://schemas.microsoft.com/office/powerpoint/2010/main" val="12971126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2D648603-A739-45A3-B087-87AE16975395}"/>
              </a:ext>
            </a:extLst>
          </p:cNvPr>
          <p:cNvSpPr/>
          <p:nvPr/>
        </p:nvSpPr>
        <p:spPr>
          <a:xfrm>
            <a:off x="0" y="5602127"/>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A83A3B53-AA24-46C2-9D0E-87286FF20175}"/>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Light" panose="020F0302020204030204"/>
              <a:ea typeface="+mn-ea"/>
              <a:cs typeface="Arial" panose="020B0604020202020204" pitchFamily="34" charset="0"/>
            </a:endParaRPr>
          </a:p>
        </p:txBody>
      </p:sp>
      <p:grpSp>
        <p:nvGrpSpPr>
          <p:cNvPr id="5" name="Group 4">
            <a:extLst>
              <a:ext uri="{FF2B5EF4-FFF2-40B4-BE49-F238E27FC236}">
                <a16:creationId xmlns:a16="http://schemas.microsoft.com/office/drawing/2014/main" id="{931343AD-5B55-4968-9C0F-DD07E6841F59}"/>
              </a:ext>
            </a:extLst>
          </p:cNvPr>
          <p:cNvGrpSpPr>
            <a:grpSpLocks noChangeAspect="1"/>
          </p:cNvGrpSpPr>
          <p:nvPr/>
        </p:nvGrpSpPr>
        <p:grpSpPr bwMode="auto">
          <a:xfrm>
            <a:off x="1374775" y="-6350"/>
            <a:ext cx="9442450" cy="6870700"/>
            <a:chOff x="866" y="-4"/>
            <a:chExt cx="5948" cy="4328"/>
          </a:xfrm>
        </p:grpSpPr>
        <p:sp>
          <p:nvSpPr>
            <p:cNvPr id="6" name="AutoShape 3">
              <a:extLst>
                <a:ext uri="{FF2B5EF4-FFF2-40B4-BE49-F238E27FC236}">
                  <a16:creationId xmlns:a16="http://schemas.microsoft.com/office/drawing/2014/main" id="{2BF9BD62-9727-4649-B4CE-4B700059A538}"/>
                </a:ext>
              </a:extLst>
            </p:cNvPr>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 name="Rectangle 5">
              <a:extLst>
                <a:ext uri="{FF2B5EF4-FFF2-40B4-BE49-F238E27FC236}">
                  <a16:creationId xmlns:a16="http://schemas.microsoft.com/office/drawing/2014/main" id="{C77E188D-D1E3-4093-8912-BE418F3052B0}"/>
                </a:ext>
              </a:extLst>
            </p:cNvPr>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 name="Rectangle 6">
              <a:extLst>
                <a:ext uri="{FF2B5EF4-FFF2-40B4-BE49-F238E27FC236}">
                  <a16:creationId xmlns:a16="http://schemas.microsoft.com/office/drawing/2014/main" id="{E7544621-C09D-48AA-B167-C997A4903560}"/>
                </a:ext>
              </a:extLst>
            </p:cNvPr>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 name="Rectangle 7">
              <a:extLst>
                <a:ext uri="{FF2B5EF4-FFF2-40B4-BE49-F238E27FC236}">
                  <a16:creationId xmlns:a16="http://schemas.microsoft.com/office/drawing/2014/main" id="{371D031A-2680-4925-AEA3-64A01B532738}"/>
                </a:ext>
              </a:extLst>
            </p:cNvPr>
            <p:cNvSpPr>
              <a:spLocks noChangeArrowheads="1"/>
            </p:cNvSpPr>
            <p:nvPr/>
          </p:nvSpPr>
          <p:spPr bwMode="auto">
            <a:xfrm>
              <a:off x="1435" y="482"/>
              <a:ext cx="5242" cy="3374"/>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 name="Rectangle 10">
              <a:extLst>
                <a:ext uri="{FF2B5EF4-FFF2-40B4-BE49-F238E27FC236}">
                  <a16:creationId xmlns:a16="http://schemas.microsoft.com/office/drawing/2014/main" id="{BAE1E0E4-D13C-4839-92FB-C320DB4A52D2}"/>
                </a:ext>
              </a:extLst>
            </p:cNvPr>
            <p:cNvSpPr>
              <a:spLocks noChangeArrowheads="1"/>
            </p:cNvSpPr>
            <p:nvPr/>
          </p:nvSpPr>
          <p:spPr bwMode="auto">
            <a:xfrm>
              <a:off x="1532" y="576"/>
              <a:ext cx="720" cy="3186"/>
            </a:xfrm>
            <a:prstGeom prst="rect">
              <a:avLst/>
            </a:prstGeom>
            <a:solidFill>
              <a:srgbClr val="334D8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2" name="Rectangle 26">
              <a:extLst>
                <a:ext uri="{FF2B5EF4-FFF2-40B4-BE49-F238E27FC236}">
                  <a16:creationId xmlns:a16="http://schemas.microsoft.com/office/drawing/2014/main" id="{3F47854A-A188-43D6-9E52-3754742F2C85}"/>
                </a:ext>
              </a:extLst>
            </p:cNvPr>
            <p:cNvSpPr>
              <a:spLocks noChangeArrowheads="1"/>
            </p:cNvSpPr>
            <p:nvPr/>
          </p:nvSpPr>
          <p:spPr bwMode="auto">
            <a:xfrm>
              <a:off x="1532" y="2311"/>
              <a:ext cx="720" cy="1451"/>
            </a:xfrm>
            <a:prstGeom prst="rect">
              <a:avLst/>
            </a:prstGeom>
            <a:solidFill>
              <a:srgbClr val="CD3333"/>
            </a:solidFill>
            <a:ln w="11113">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3" name="Rectangle 34">
              <a:extLst>
                <a:ext uri="{FF2B5EF4-FFF2-40B4-BE49-F238E27FC236}">
                  <a16:creationId xmlns:a16="http://schemas.microsoft.com/office/drawing/2014/main" id="{292DD4AE-A342-4A18-935D-AD209458F72B}"/>
                </a:ext>
              </a:extLst>
            </p:cNvPr>
            <p:cNvSpPr>
              <a:spLocks noChangeArrowheads="1"/>
            </p:cNvSpPr>
            <p:nvPr/>
          </p:nvSpPr>
          <p:spPr bwMode="auto">
            <a:xfrm>
              <a:off x="1532" y="2740"/>
              <a:ext cx="720" cy="1022"/>
            </a:xfrm>
            <a:prstGeom prst="rect">
              <a:avLst/>
            </a:prstGeom>
            <a:solidFill>
              <a:srgbClr val="769B5D"/>
            </a:solidFill>
            <a:ln w="11113">
              <a:solidFill>
                <a:srgbClr val="548235"/>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4" name="Line 40">
              <a:extLst>
                <a:ext uri="{FF2B5EF4-FFF2-40B4-BE49-F238E27FC236}">
                  <a16:creationId xmlns:a16="http://schemas.microsoft.com/office/drawing/2014/main" id="{9AC693D0-D562-4637-97FF-3DE7A656155C}"/>
                </a:ext>
              </a:extLst>
            </p:cNvPr>
            <p:cNvSpPr>
              <a:spLocks noChangeShapeType="1"/>
            </p:cNvSpPr>
            <p:nvPr/>
          </p:nvSpPr>
          <p:spPr bwMode="auto">
            <a:xfrm flipV="1">
              <a:off x="1435" y="482"/>
              <a:ext cx="0" cy="3374"/>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5" name="Line 41">
              <a:extLst>
                <a:ext uri="{FF2B5EF4-FFF2-40B4-BE49-F238E27FC236}">
                  <a16:creationId xmlns:a16="http://schemas.microsoft.com/office/drawing/2014/main" id="{E4D17490-9515-4980-82CA-5A89B8292FF6}"/>
                </a:ext>
              </a:extLst>
            </p:cNvPr>
            <p:cNvSpPr>
              <a:spLocks noChangeShapeType="1"/>
            </p:cNvSpPr>
            <p:nvPr/>
          </p:nvSpPr>
          <p:spPr bwMode="auto">
            <a:xfrm flipH="1">
              <a:off x="1378" y="3762"/>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6" name="Rectangle 42">
              <a:extLst>
                <a:ext uri="{FF2B5EF4-FFF2-40B4-BE49-F238E27FC236}">
                  <a16:creationId xmlns:a16="http://schemas.microsoft.com/office/drawing/2014/main" id="{1826EEA1-AF4D-42D6-BB74-BBDF270A1627}"/>
                </a:ext>
              </a:extLst>
            </p:cNvPr>
            <p:cNvSpPr>
              <a:spLocks noChangeArrowheads="1"/>
            </p:cNvSpPr>
            <p:nvPr/>
          </p:nvSpPr>
          <p:spPr bwMode="auto">
            <a:xfrm rot="16200000">
              <a:off x="1227" y="3637"/>
              <a:ext cx="8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0</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7" name="Line 43">
              <a:extLst>
                <a:ext uri="{FF2B5EF4-FFF2-40B4-BE49-F238E27FC236}">
                  <a16:creationId xmlns:a16="http://schemas.microsoft.com/office/drawing/2014/main" id="{DBD5C65D-5C1E-4DDD-9478-1B24A7ECAC8B}"/>
                </a:ext>
              </a:extLst>
            </p:cNvPr>
            <p:cNvSpPr>
              <a:spLocks noChangeShapeType="1"/>
            </p:cNvSpPr>
            <p:nvPr/>
          </p:nvSpPr>
          <p:spPr bwMode="auto">
            <a:xfrm flipH="1">
              <a:off x="1378" y="312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8" name="Rectangle 44">
              <a:extLst>
                <a:ext uri="{FF2B5EF4-FFF2-40B4-BE49-F238E27FC236}">
                  <a16:creationId xmlns:a16="http://schemas.microsoft.com/office/drawing/2014/main" id="{836BAD35-B9A1-4326-82AC-90A4BAF09E28}"/>
                </a:ext>
              </a:extLst>
            </p:cNvPr>
            <p:cNvSpPr>
              <a:spLocks noChangeArrowheads="1"/>
            </p:cNvSpPr>
            <p:nvPr/>
          </p:nvSpPr>
          <p:spPr bwMode="auto">
            <a:xfrm rot="16200000">
              <a:off x="1184" y="2999"/>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20</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9" name="Line 45">
              <a:extLst>
                <a:ext uri="{FF2B5EF4-FFF2-40B4-BE49-F238E27FC236}">
                  <a16:creationId xmlns:a16="http://schemas.microsoft.com/office/drawing/2014/main" id="{868DA209-97B6-4B23-ACDD-8029963F3401}"/>
                </a:ext>
              </a:extLst>
            </p:cNvPr>
            <p:cNvSpPr>
              <a:spLocks noChangeShapeType="1"/>
            </p:cNvSpPr>
            <p:nvPr/>
          </p:nvSpPr>
          <p:spPr bwMode="auto">
            <a:xfrm flipH="1">
              <a:off x="1378" y="2488"/>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0" name="Rectangle 46">
              <a:extLst>
                <a:ext uri="{FF2B5EF4-FFF2-40B4-BE49-F238E27FC236}">
                  <a16:creationId xmlns:a16="http://schemas.microsoft.com/office/drawing/2014/main" id="{0B320571-05D2-47A6-9255-40D0BB6B16DF}"/>
                </a:ext>
              </a:extLst>
            </p:cNvPr>
            <p:cNvSpPr>
              <a:spLocks noChangeArrowheads="1"/>
            </p:cNvSpPr>
            <p:nvPr/>
          </p:nvSpPr>
          <p:spPr bwMode="auto">
            <a:xfrm rot="16200000">
              <a:off x="1184" y="2361"/>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40</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1" name="Line 47">
              <a:extLst>
                <a:ext uri="{FF2B5EF4-FFF2-40B4-BE49-F238E27FC236}">
                  <a16:creationId xmlns:a16="http://schemas.microsoft.com/office/drawing/2014/main" id="{F9E645C4-54CF-4357-AAB3-CE2BC7665745}"/>
                </a:ext>
              </a:extLst>
            </p:cNvPr>
            <p:cNvSpPr>
              <a:spLocks noChangeShapeType="1"/>
            </p:cNvSpPr>
            <p:nvPr/>
          </p:nvSpPr>
          <p:spPr bwMode="auto">
            <a:xfrm flipH="1">
              <a:off x="1378" y="1850"/>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2" name="Rectangle 48">
              <a:extLst>
                <a:ext uri="{FF2B5EF4-FFF2-40B4-BE49-F238E27FC236}">
                  <a16:creationId xmlns:a16="http://schemas.microsoft.com/office/drawing/2014/main" id="{FCFFAF05-0B3D-45BF-918D-0038DE78C292}"/>
                </a:ext>
              </a:extLst>
            </p:cNvPr>
            <p:cNvSpPr>
              <a:spLocks noChangeArrowheads="1"/>
            </p:cNvSpPr>
            <p:nvPr/>
          </p:nvSpPr>
          <p:spPr bwMode="auto">
            <a:xfrm rot="16200000">
              <a:off x="1184" y="1724"/>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60</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3" name="Line 49">
              <a:extLst>
                <a:ext uri="{FF2B5EF4-FFF2-40B4-BE49-F238E27FC236}">
                  <a16:creationId xmlns:a16="http://schemas.microsoft.com/office/drawing/2014/main" id="{92E499C3-74C1-4BC4-9A97-ED59344077F9}"/>
                </a:ext>
              </a:extLst>
            </p:cNvPr>
            <p:cNvSpPr>
              <a:spLocks noChangeShapeType="1"/>
            </p:cNvSpPr>
            <p:nvPr/>
          </p:nvSpPr>
          <p:spPr bwMode="auto">
            <a:xfrm flipH="1">
              <a:off x="1378" y="1213"/>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4" name="Rectangle 50">
              <a:extLst>
                <a:ext uri="{FF2B5EF4-FFF2-40B4-BE49-F238E27FC236}">
                  <a16:creationId xmlns:a16="http://schemas.microsoft.com/office/drawing/2014/main" id="{1D5D626A-5C55-42A3-A1A3-E2C118BF2089}"/>
                </a:ext>
              </a:extLst>
            </p:cNvPr>
            <p:cNvSpPr>
              <a:spLocks noChangeArrowheads="1"/>
            </p:cNvSpPr>
            <p:nvPr/>
          </p:nvSpPr>
          <p:spPr bwMode="auto">
            <a:xfrm rot="16200000">
              <a:off x="1184" y="1086"/>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80</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5" name="Line 51">
              <a:extLst>
                <a:ext uri="{FF2B5EF4-FFF2-40B4-BE49-F238E27FC236}">
                  <a16:creationId xmlns:a16="http://schemas.microsoft.com/office/drawing/2014/main" id="{4E695CC8-4917-4FE8-8275-CEA7CE65ED4E}"/>
                </a:ext>
              </a:extLst>
            </p:cNvPr>
            <p:cNvSpPr>
              <a:spLocks noChangeShapeType="1"/>
            </p:cNvSpPr>
            <p:nvPr/>
          </p:nvSpPr>
          <p:spPr bwMode="auto">
            <a:xfrm flipH="1">
              <a:off x="1378" y="57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6" name="Rectangle 52">
              <a:extLst>
                <a:ext uri="{FF2B5EF4-FFF2-40B4-BE49-F238E27FC236}">
                  <a16:creationId xmlns:a16="http://schemas.microsoft.com/office/drawing/2014/main" id="{90C8ACC1-F443-447C-AF2A-EBD06DEE600F}"/>
                </a:ext>
              </a:extLst>
            </p:cNvPr>
            <p:cNvSpPr>
              <a:spLocks noChangeArrowheads="1"/>
            </p:cNvSpPr>
            <p:nvPr/>
          </p:nvSpPr>
          <p:spPr bwMode="auto">
            <a:xfrm rot="16200000">
              <a:off x="1141" y="451"/>
              <a:ext cx="25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100</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7" name="Rectangle 53">
              <a:extLst>
                <a:ext uri="{FF2B5EF4-FFF2-40B4-BE49-F238E27FC236}">
                  <a16:creationId xmlns:a16="http://schemas.microsoft.com/office/drawing/2014/main" id="{EBB4B600-B889-4D97-8D7F-F305F15A4FC5}"/>
                </a:ext>
              </a:extLst>
            </p:cNvPr>
            <p:cNvSpPr>
              <a:spLocks noChangeArrowheads="1"/>
            </p:cNvSpPr>
            <p:nvPr/>
          </p:nvSpPr>
          <p:spPr bwMode="auto">
            <a:xfrm rot="16200000">
              <a:off x="26" y="2035"/>
              <a:ext cx="206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Percentage of Signal Variance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8" name="Line 54">
              <a:extLst>
                <a:ext uri="{FF2B5EF4-FFF2-40B4-BE49-F238E27FC236}">
                  <a16:creationId xmlns:a16="http://schemas.microsoft.com/office/drawing/2014/main" id="{413601CE-27E5-44EB-B164-E900039EAAFF}"/>
                </a:ext>
              </a:extLst>
            </p:cNvPr>
            <p:cNvSpPr>
              <a:spLocks noChangeShapeType="1"/>
            </p:cNvSpPr>
            <p:nvPr/>
          </p:nvSpPr>
          <p:spPr bwMode="auto">
            <a:xfrm>
              <a:off x="1435" y="3856"/>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9" name="Line 55">
              <a:extLst>
                <a:ext uri="{FF2B5EF4-FFF2-40B4-BE49-F238E27FC236}">
                  <a16:creationId xmlns:a16="http://schemas.microsoft.com/office/drawing/2014/main" id="{9285E8F9-AAC8-474B-96AA-1D72442E8553}"/>
                </a:ext>
              </a:extLst>
            </p:cNvPr>
            <p:cNvSpPr>
              <a:spLocks noChangeShapeType="1"/>
            </p:cNvSpPr>
            <p:nvPr/>
          </p:nvSpPr>
          <p:spPr bwMode="auto">
            <a:xfrm>
              <a:off x="1892" y="3856"/>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0" name="Rectangle 56">
              <a:extLst>
                <a:ext uri="{FF2B5EF4-FFF2-40B4-BE49-F238E27FC236}">
                  <a16:creationId xmlns:a16="http://schemas.microsoft.com/office/drawing/2014/main" id="{BC0A05E5-3775-40EA-A571-84549815E902}"/>
                </a:ext>
              </a:extLst>
            </p:cNvPr>
            <p:cNvSpPr>
              <a:spLocks noChangeArrowheads="1"/>
            </p:cNvSpPr>
            <p:nvPr/>
          </p:nvSpPr>
          <p:spPr bwMode="auto">
            <a:xfrm>
              <a:off x="1572" y="3946"/>
              <a:ext cx="64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All Races</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1" name="Line 57">
              <a:extLst>
                <a:ext uri="{FF2B5EF4-FFF2-40B4-BE49-F238E27FC236}">
                  <a16:creationId xmlns:a16="http://schemas.microsoft.com/office/drawing/2014/main" id="{2A1D9391-5ABB-45FD-8B75-3E2CD1FCEA9C}"/>
                </a:ext>
              </a:extLst>
            </p:cNvPr>
            <p:cNvSpPr>
              <a:spLocks noChangeShapeType="1"/>
            </p:cNvSpPr>
            <p:nvPr/>
          </p:nvSpPr>
          <p:spPr bwMode="auto">
            <a:xfrm>
              <a:off x="3336" y="3856"/>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2" name="Rectangle 58">
              <a:extLst>
                <a:ext uri="{FF2B5EF4-FFF2-40B4-BE49-F238E27FC236}">
                  <a16:creationId xmlns:a16="http://schemas.microsoft.com/office/drawing/2014/main" id="{CEB60FD8-5925-40A3-B23E-AFC192ACF849}"/>
                </a:ext>
              </a:extLst>
            </p:cNvPr>
            <p:cNvSpPr>
              <a:spLocks noChangeArrowheads="1"/>
            </p:cNvSpPr>
            <p:nvPr/>
          </p:nvSpPr>
          <p:spPr bwMode="auto">
            <a:xfrm>
              <a:off x="3138" y="3946"/>
              <a:ext cx="39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9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White</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3" name="Line 59">
              <a:extLst>
                <a:ext uri="{FF2B5EF4-FFF2-40B4-BE49-F238E27FC236}">
                  <a16:creationId xmlns:a16="http://schemas.microsoft.com/office/drawing/2014/main" id="{77CB1A78-0A81-4C9E-B766-27C57B70C88D}"/>
                </a:ext>
              </a:extLst>
            </p:cNvPr>
            <p:cNvSpPr>
              <a:spLocks noChangeShapeType="1"/>
            </p:cNvSpPr>
            <p:nvPr/>
          </p:nvSpPr>
          <p:spPr bwMode="auto">
            <a:xfrm>
              <a:off x="4780" y="3856"/>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4" name="Rectangle 60">
              <a:extLst>
                <a:ext uri="{FF2B5EF4-FFF2-40B4-BE49-F238E27FC236}">
                  <a16:creationId xmlns:a16="http://schemas.microsoft.com/office/drawing/2014/main" id="{A5488934-C14B-4ACC-BBB7-91D8AFC6AEDE}"/>
                </a:ext>
              </a:extLst>
            </p:cNvPr>
            <p:cNvSpPr>
              <a:spLocks noChangeArrowheads="1"/>
            </p:cNvSpPr>
            <p:nvPr/>
          </p:nvSpPr>
          <p:spPr bwMode="auto">
            <a:xfrm>
              <a:off x="4592" y="3946"/>
              <a:ext cx="37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Black</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5" name="Line 61">
              <a:extLst>
                <a:ext uri="{FF2B5EF4-FFF2-40B4-BE49-F238E27FC236}">
                  <a16:creationId xmlns:a16="http://schemas.microsoft.com/office/drawing/2014/main" id="{2B805694-CE9D-4359-8A5F-C48F66E2DB9F}"/>
                </a:ext>
              </a:extLst>
            </p:cNvPr>
            <p:cNvSpPr>
              <a:spLocks noChangeShapeType="1"/>
            </p:cNvSpPr>
            <p:nvPr/>
          </p:nvSpPr>
          <p:spPr bwMode="auto">
            <a:xfrm>
              <a:off x="6220" y="3856"/>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6" name="Rectangle 62">
              <a:extLst>
                <a:ext uri="{FF2B5EF4-FFF2-40B4-BE49-F238E27FC236}">
                  <a16:creationId xmlns:a16="http://schemas.microsoft.com/office/drawing/2014/main" id="{0395DEA1-7F27-442C-91F0-979182304CB4}"/>
                </a:ext>
              </a:extLst>
            </p:cNvPr>
            <p:cNvSpPr>
              <a:spLocks noChangeArrowheads="1"/>
            </p:cNvSpPr>
            <p:nvPr/>
          </p:nvSpPr>
          <p:spPr bwMode="auto">
            <a:xfrm>
              <a:off x="5932" y="3946"/>
              <a:ext cx="59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9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Hispanic</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7" name="Rectangle 63">
              <a:extLst>
                <a:ext uri="{FF2B5EF4-FFF2-40B4-BE49-F238E27FC236}">
                  <a16:creationId xmlns:a16="http://schemas.microsoft.com/office/drawing/2014/main" id="{DDC05394-04F5-4B5F-BD8D-013AE572D387}"/>
                </a:ext>
              </a:extLst>
            </p:cNvPr>
            <p:cNvSpPr>
              <a:spLocks noChangeArrowheads="1"/>
            </p:cNvSpPr>
            <p:nvPr/>
          </p:nvSpPr>
          <p:spPr bwMode="auto">
            <a:xfrm>
              <a:off x="4016" y="123"/>
              <a:ext cx="83"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3700" b="0" i="0" u="none" strike="noStrike" kern="1200" cap="none" spc="0" normalizeH="0" baseline="0" noProof="0">
                  <a:ln>
                    <a:noFill/>
                  </a:ln>
                  <a:solidFill>
                    <a:srgbClr val="1E2D53"/>
                  </a:solidFill>
                  <a:effectLst/>
                  <a:uLnTx/>
                  <a:uFillTx/>
                  <a:latin typeface="Arial" panose="020B0604020202020204" pitchFamily="34" charset="0"/>
                  <a:ea typeface="+mn-ea"/>
                  <a:cs typeface="Arial" panose="020B0604020202020204" pitchFamily="34" charset="0"/>
                </a:rPr>
                <a:t> </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grpSp>
      <p:sp>
        <p:nvSpPr>
          <p:cNvPr id="39" name="TextBox 92">
            <a:extLst>
              <a:ext uri="{FF2B5EF4-FFF2-40B4-BE49-F238E27FC236}">
                <a16:creationId xmlns:a16="http://schemas.microsoft.com/office/drawing/2014/main" id="{D53E753F-2CD4-44AC-AA06-E2553B91022A}"/>
              </a:ext>
            </a:extLst>
          </p:cNvPr>
          <p:cNvSpPr txBox="1"/>
          <p:nvPr/>
        </p:nvSpPr>
        <p:spPr>
          <a:xfrm>
            <a:off x="1803466" y="25098"/>
            <a:ext cx="9143867"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ea typeface="+mn-ea"/>
                <a:cs typeface="Arial" panose="020B0604020202020204" pitchFamily="34" charset="0"/>
              </a:rPr>
              <a:t>Share of Signal Variance of Tract-Level Mean Child Income Rank </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ea typeface="+mn-ea"/>
                <a:cs typeface="Arial" panose="020B0604020202020204" pitchFamily="34" charset="0"/>
              </a:rPr>
              <a:t>(Parent p = 25) Explained at Different Levels of Geography</a:t>
            </a:r>
          </a:p>
        </p:txBody>
      </p:sp>
      <p:sp>
        <p:nvSpPr>
          <p:cNvPr id="42" name="TextBox 41">
            <a:extLst>
              <a:ext uri="{FF2B5EF4-FFF2-40B4-BE49-F238E27FC236}">
                <a16:creationId xmlns:a16="http://schemas.microsoft.com/office/drawing/2014/main" id="{10945C49-22A4-412C-AF19-AADB6305DBE3}"/>
              </a:ext>
            </a:extLst>
          </p:cNvPr>
          <p:cNvSpPr txBox="1"/>
          <p:nvPr/>
        </p:nvSpPr>
        <p:spPr>
          <a:xfrm>
            <a:off x="3615611" y="3876603"/>
            <a:ext cx="91115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County</a:t>
            </a:r>
          </a:p>
        </p:txBody>
      </p:sp>
      <p:sp>
        <p:nvSpPr>
          <p:cNvPr id="43" name="TextBox 42">
            <a:extLst>
              <a:ext uri="{FF2B5EF4-FFF2-40B4-BE49-F238E27FC236}">
                <a16:creationId xmlns:a16="http://schemas.microsoft.com/office/drawing/2014/main" id="{B06170F5-18AA-4DEF-A3AE-EA7FF894D31A}"/>
              </a:ext>
            </a:extLst>
          </p:cNvPr>
          <p:cNvSpPr txBox="1"/>
          <p:nvPr/>
        </p:nvSpPr>
        <p:spPr>
          <a:xfrm>
            <a:off x="3615611" y="5005452"/>
            <a:ext cx="911154"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CZ</a:t>
            </a:r>
          </a:p>
        </p:txBody>
      </p:sp>
      <p:sp>
        <p:nvSpPr>
          <p:cNvPr id="46" name="TextBox 45">
            <a:extLst>
              <a:ext uri="{FF2B5EF4-FFF2-40B4-BE49-F238E27FC236}">
                <a16:creationId xmlns:a16="http://schemas.microsoft.com/office/drawing/2014/main" id="{31FDF9EB-50BA-4DA2-8AED-F569541F13A9}"/>
              </a:ext>
            </a:extLst>
          </p:cNvPr>
          <p:cNvSpPr txBox="1"/>
          <p:nvPr/>
        </p:nvSpPr>
        <p:spPr>
          <a:xfrm>
            <a:off x="3616325" y="2238147"/>
            <a:ext cx="911154"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Tract</a:t>
            </a:r>
          </a:p>
        </p:txBody>
      </p:sp>
    </p:spTree>
    <p:extLst>
      <p:ext uri="{BB962C8B-B14F-4D97-AF65-F5344CB8AC3E}">
        <p14:creationId xmlns:p14="http://schemas.microsoft.com/office/powerpoint/2010/main" val="42081810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2D648603-A739-45A3-B087-87AE16975395}"/>
              </a:ext>
            </a:extLst>
          </p:cNvPr>
          <p:cNvSpPr/>
          <p:nvPr/>
        </p:nvSpPr>
        <p:spPr>
          <a:xfrm>
            <a:off x="0" y="5602127"/>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83A3B53-AA24-46C2-9D0E-87286FF20175}"/>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cs typeface="Arial" panose="020B0604020202020204" pitchFamily="34" charset="0"/>
            </a:endParaRPr>
          </a:p>
        </p:txBody>
      </p:sp>
      <p:grpSp>
        <p:nvGrpSpPr>
          <p:cNvPr id="5" name="Group 4">
            <a:extLst>
              <a:ext uri="{FF2B5EF4-FFF2-40B4-BE49-F238E27FC236}">
                <a16:creationId xmlns:a16="http://schemas.microsoft.com/office/drawing/2014/main" id="{931343AD-5B55-4968-9C0F-DD07E6841F59}"/>
              </a:ext>
            </a:extLst>
          </p:cNvPr>
          <p:cNvGrpSpPr>
            <a:grpSpLocks noChangeAspect="1"/>
          </p:cNvGrpSpPr>
          <p:nvPr/>
        </p:nvGrpSpPr>
        <p:grpSpPr bwMode="auto">
          <a:xfrm>
            <a:off x="1374775" y="-6350"/>
            <a:ext cx="9442450" cy="6870700"/>
            <a:chOff x="866" y="-4"/>
            <a:chExt cx="5948" cy="4328"/>
          </a:xfrm>
        </p:grpSpPr>
        <p:sp>
          <p:nvSpPr>
            <p:cNvPr id="6" name="AutoShape 3">
              <a:extLst>
                <a:ext uri="{FF2B5EF4-FFF2-40B4-BE49-F238E27FC236}">
                  <a16:creationId xmlns:a16="http://schemas.microsoft.com/office/drawing/2014/main" id="{2BF9BD62-9727-4649-B4CE-4B700059A538}"/>
                </a:ext>
              </a:extLst>
            </p:cNvPr>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7" name="Rectangle 5">
              <a:extLst>
                <a:ext uri="{FF2B5EF4-FFF2-40B4-BE49-F238E27FC236}">
                  <a16:creationId xmlns:a16="http://schemas.microsoft.com/office/drawing/2014/main" id="{C77E188D-D1E3-4093-8912-BE418F3052B0}"/>
                </a:ext>
              </a:extLst>
            </p:cNvPr>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8" name="Rectangle 6">
              <a:extLst>
                <a:ext uri="{FF2B5EF4-FFF2-40B4-BE49-F238E27FC236}">
                  <a16:creationId xmlns:a16="http://schemas.microsoft.com/office/drawing/2014/main" id="{E7544621-C09D-48AA-B167-C997A4903560}"/>
                </a:ext>
              </a:extLst>
            </p:cNvPr>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9" name="Rectangle 7">
              <a:extLst>
                <a:ext uri="{FF2B5EF4-FFF2-40B4-BE49-F238E27FC236}">
                  <a16:creationId xmlns:a16="http://schemas.microsoft.com/office/drawing/2014/main" id="{371D031A-2680-4925-AEA3-64A01B532738}"/>
                </a:ext>
              </a:extLst>
            </p:cNvPr>
            <p:cNvSpPr>
              <a:spLocks noChangeArrowheads="1"/>
            </p:cNvSpPr>
            <p:nvPr/>
          </p:nvSpPr>
          <p:spPr bwMode="auto">
            <a:xfrm>
              <a:off x="1435" y="482"/>
              <a:ext cx="5242" cy="3374"/>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0" name="Rectangle 10">
              <a:extLst>
                <a:ext uri="{FF2B5EF4-FFF2-40B4-BE49-F238E27FC236}">
                  <a16:creationId xmlns:a16="http://schemas.microsoft.com/office/drawing/2014/main" id="{BAE1E0E4-D13C-4839-92FB-C320DB4A52D2}"/>
                </a:ext>
              </a:extLst>
            </p:cNvPr>
            <p:cNvSpPr>
              <a:spLocks noChangeArrowheads="1"/>
            </p:cNvSpPr>
            <p:nvPr/>
          </p:nvSpPr>
          <p:spPr bwMode="auto">
            <a:xfrm>
              <a:off x="1532" y="576"/>
              <a:ext cx="720" cy="3186"/>
            </a:xfrm>
            <a:prstGeom prst="rect">
              <a:avLst/>
            </a:prstGeom>
            <a:solidFill>
              <a:srgbClr val="334D8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1" name="Rectangle 18">
              <a:extLst>
                <a:ext uri="{FF2B5EF4-FFF2-40B4-BE49-F238E27FC236}">
                  <a16:creationId xmlns:a16="http://schemas.microsoft.com/office/drawing/2014/main" id="{B63D569F-72D1-42BE-9779-F3076F2B92D7}"/>
                </a:ext>
              </a:extLst>
            </p:cNvPr>
            <p:cNvSpPr>
              <a:spLocks noChangeArrowheads="1"/>
            </p:cNvSpPr>
            <p:nvPr/>
          </p:nvSpPr>
          <p:spPr bwMode="auto">
            <a:xfrm>
              <a:off x="1532" y="1422"/>
              <a:ext cx="720" cy="2340"/>
            </a:xfrm>
            <a:prstGeom prst="rect">
              <a:avLst/>
            </a:prstGeom>
            <a:solidFill>
              <a:srgbClr val="5C7199"/>
            </a:solidFill>
            <a:ln w="11113">
              <a:no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2" name="Rectangle 26">
              <a:extLst>
                <a:ext uri="{FF2B5EF4-FFF2-40B4-BE49-F238E27FC236}">
                  <a16:creationId xmlns:a16="http://schemas.microsoft.com/office/drawing/2014/main" id="{3F47854A-A188-43D6-9E52-3754742F2C85}"/>
                </a:ext>
              </a:extLst>
            </p:cNvPr>
            <p:cNvSpPr>
              <a:spLocks noChangeArrowheads="1"/>
            </p:cNvSpPr>
            <p:nvPr/>
          </p:nvSpPr>
          <p:spPr bwMode="auto">
            <a:xfrm>
              <a:off x="1532" y="2311"/>
              <a:ext cx="720" cy="1451"/>
            </a:xfrm>
            <a:prstGeom prst="rect">
              <a:avLst/>
            </a:prstGeom>
            <a:solidFill>
              <a:srgbClr val="CD3333"/>
            </a:solidFill>
            <a:ln w="11113">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3" name="Rectangle 34">
              <a:extLst>
                <a:ext uri="{FF2B5EF4-FFF2-40B4-BE49-F238E27FC236}">
                  <a16:creationId xmlns:a16="http://schemas.microsoft.com/office/drawing/2014/main" id="{292DD4AE-A342-4A18-935D-AD209458F72B}"/>
                </a:ext>
              </a:extLst>
            </p:cNvPr>
            <p:cNvSpPr>
              <a:spLocks noChangeArrowheads="1"/>
            </p:cNvSpPr>
            <p:nvPr/>
          </p:nvSpPr>
          <p:spPr bwMode="auto">
            <a:xfrm>
              <a:off x="1532" y="2740"/>
              <a:ext cx="720" cy="1022"/>
            </a:xfrm>
            <a:prstGeom prst="rect">
              <a:avLst/>
            </a:prstGeom>
            <a:solidFill>
              <a:srgbClr val="769B5D"/>
            </a:solidFill>
            <a:ln w="11113">
              <a:solidFill>
                <a:srgbClr val="54823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4" name="Line 40">
              <a:extLst>
                <a:ext uri="{FF2B5EF4-FFF2-40B4-BE49-F238E27FC236}">
                  <a16:creationId xmlns:a16="http://schemas.microsoft.com/office/drawing/2014/main" id="{9AC693D0-D562-4637-97FF-3DE7A656155C}"/>
                </a:ext>
              </a:extLst>
            </p:cNvPr>
            <p:cNvSpPr>
              <a:spLocks noChangeShapeType="1"/>
            </p:cNvSpPr>
            <p:nvPr/>
          </p:nvSpPr>
          <p:spPr bwMode="auto">
            <a:xfrm flipV="1">
              <a:off x="1435" y="482"/>
              <a:ext cx="0" cy="3374"/>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5" name="Line 41">
              <a:extLst>
                <a:ext uri="{FF2B5EF4-FFF2-40B4-BE49-F238E27FC236}">
                  <a16:creationId xmlns:a16="http://schemas.microsoft.com/office/drawing/2014/main" id="{E4D17490-9515-4980-82CA-5A89B8292FF6}"/>
                </a:ext>
              </a:extLst>
            </p:cNvPr>
            <p:cNvSpPr>
              <a:spLocks noChangeShapeType="1"/>
            </p:cNvSpPr>
            <p:nvPr/>
          </p:nvSpPr>
          <p:spPr bwMode="auto">
            <a:xfrm flipH="1">
              <a:off x="1378" y="3762"/>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6" name="Rectangle 42">
              <a:extLst>
                <a:ext uri="{FF2B5EF4-FFF2-40B4-BE49-F238E27FC236}">
                  <a16:creationId xmlns:a16="http://schemas.microsoft.com/office/drawing/2014/main" id="{1826EEA1-AF4D-42D6-BB74-BBDF270A1627}"/>
                </a:ext>
              </a:extLst>
            </p:cNvPr>
            <p:cNvSpPr>
              <a:spLocks noChangeArrowheads="1"/>
            </p:cNvSpPr>
            <p:nvPr/>
          </p:nvSpPr>
          <p:spPr bwMode="auto">
            <a:xfrm rot="16200000">
              <a:off x="1227" y="3637"/>
              <a:ext cx="8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0</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17" name="Line 43">
              <a:extLst>
                <a:ext uri="{FF2B5EF4-FFF2-40B4-BE49-F238E27FC236}">
                  <a16:creationId xmlns:a16="http://schemas.microsoft.com/office/drawing/2014/main" id="{DBD5C65D-5C1E-4DDD-9478-1B24A7ECAC8B}"/>
                </a:ext>
              </a:extLst>
            </p:cNvPr>
            <p:cNvSpPr>
              <a:spLocks noChangeShapeType="1"/>
            </p:cNvSpPr>
            <p:nvPr/>
          </p:nvSpPr>
          <p:spPr bwMode="auto">
            <a:xfrm flipH="1">
              <a:off x="1378" y="312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18" name="Rectangle 44">
              <a:extLst>
                <a:ext uri="{FF2B5EF4-FFF2-40B4-BE49-F238E27FC236}">
                  <a16:creationId xmlns:a16="http://schemas.microsoft.com/office/drawing/2014/main" id="{836BAD35-B9A1-4326-82AC-90A4BAF09E28}"/>
                </a:ext>
              </a:extLst>
            </p:cNvPr>
            <p:cNvSpPr>
              <a:spLocks noChangeArrowheads="1"/>
            </p:cNvSpPr>
            <p:nvPr/>
          </p:nvSpPr>
          <p:spPr bwMode="auto">
            <a:xfrm rot="16200000">
              <a:off x="1184" y="2999"/>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20</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19" name="Line 45">
              <a:extLst>
                <a:ext uri="{FF2B5EF4-FFF2-40B4-BE49-F238E27FC236}">
                  <a16:creationId xmlns:a16="http://schemas.microsoft.com/office/drawing/2014/main" id="{868DA209-97B6-4B23-ACDD-8029963F3401}"/>
                </a:ext>
              </a:extLst>
            </p:cNvPr>
            <p:cNvSpPr>
              <a:spLocks noChangeShapeType="1"/>
            </p:cNvSpPr>
            <p:nvPr/>
          </p:nvSpPr>
          <p:spPr bwMode="auto">
            <a:xfrm flipH="1">
              <a:off x="1378" y="2488"/>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0" name="Rectangle 46">
              <a:extLst>
                <a:ext uri="{FF2B5EF4-FFF2-40B4-BE49-F238E27FC236}">
                  <a16:creationId xmlns:a16="http://schemas.microsoft.com/office/drawing/2014/main" id="{0B320571-05D2-47A6-9255-40D0BB6B16DF}"/>
                </a:ext>
              </a:extLst>
            </p:cNvPr>
            <p:cNvSpPr>
              <a:spLocks noChangeArrowheads="1"/>
            </p:cNvSpPr>
            <p:nvPr/>
          </p:nvSpPr>
          <p:spPr bwMode="auto">
            <a:xfrm rot="16200000">
              <a:off x="1184" y="2361"/>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40</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21" name="Line 47">
              <a:extLst>
                <a:ext uri="{FF2B5EF4-FFF2-40B4-BE49-F238E27FC236}">
                  <a16:creationId xmlns:a16="http://schemas.microsoft.com/office/drawing/2014/main" id="{F9E645C4-54CF-4357-AAB3-CE2BC7665745}"/>
                </a:ext>
              </a:extLst>
            </p:cNvPr>
            <p:cNvSpPr>
              <a:spLocks noChangeShapeType="1"/>
            </p:cNvSpPr>
            <p:nvPr/>
          </p:nvSpPr>
          <p:spPr bwMode="auto">
            <a:xfrm flipH="1">
              <a:off x="1378" y="1850"/>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2" name="Rectangle 48">
              <a:extLst>
                <a:ext uri="{FF2B5EF4-FFF2-40B4-BE49-F238E27FC236}">
                  <a16:creationId xmlns:a16="http://schemas.microsoft.com/office/drawing/2014/main" id="{FCFFAF05-0B3D-45BF-918D-0038DE78C292}"/>
                </a:ext>
              </a:extLst>
            </p:cNvPr>
            <p:cNvSpPr>
              <a:spLocks noChangeArrowheads="1"/>
            </p:cNvSpPr>
            <p:nvPr/>
          </p:nvSpPr>
          <p:spPr bwMode="auto">
            <a:xfrm rot="16200000">
              <a:off x="1184" y="1724"/>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60</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23" name="Line 49">
              <a:extLst>
                <a:ext uri="{FF2B5EF4-FFF2-40B4-BE49-F238E27FC236}">
                  <a16:creationId xmlns:a16="http://schemas.microsoft.com/office/drawing/2014/main" id="{92E499C3-74C1-4BC4-9A97-ED59344077F9}"/>
                </a:ext>
              </a:extLst>
            </p:cNvPr>
            <p:cNvSpPr>
              <a:spLocks noChangeShapeType="1"/>
            </p:cNvSpPr>
            <p:nvPr/>
          </p:nvSpPr>
          <p:spPr bwMode="auto">
            <a:xfrm flipH="1">
              <a:off x="1378" y="1213"/>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4" name="Rectangle 50">
              <a:extLst>
                <a:ext uri="{FF2B5EF4-FFF2-40B4-BE49-F238E27FC236}">
                  <a16:creationId xmlns:a16="http://schemas.microsoft.com/office/drawing/2014/main" id="{1D5D626A-5C55-42A3-A1A3-E2C118BF2089}"/>
                </a:ext>
              </a:extLst>
            </p:cNvPr>
            <p:cNvSpPr>
              <a:spLocks noChangeArrowheads="1"/>
            </p:cNvSpPr>
            <p:nvPr/>
          </p:nvSpPr>
          <p:spPr bwMode="auto">
            <a:xfrm rot="16200000">
              <a:off x="1184" y="1086"/>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80</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25" name="Line 51">
              <a:extLst>
                <a:ext uri="{FF2B5EF4-FFF2-40B4-BE49-F238E27FC236}">
                  <a16:creationId xmlns:a16="http://schemas.microsoft.com/office/drawing/2014/main" id="{4E695CC8-4917-4FE8-8275-CEA7CE65ED4E}"/>
                </a:ext>
              </a:extLst>
            </p:cNvPr>
            <p:cNvSpPr>
              <a:spLocks noChangeShapeType="1"/>
            </p:cNvSpPr>
            <p:nvPr/>
          </p:nvSpPr>
          <p:spPr bwMode="auto">
            <a:xfrm flipH="1">
              <a:off x="1378" y="57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6" name="Rectangle 52">
              <a:extLst>
                <a:ext uri="{FF2B5EF4-FFF2-40B4-BE49-F238E27FC236}">
                  <a16:creationId xmlns:a16="http://schemas.microsoft.com/office/drawing/2014/main" id="{90C8ACC1-F443-447C-AF2A-EBD06DEE600F}"/>
                </a:ext>
              </a:extLst>
            </p:cNvPr>
            <p:cNvSpPr>
              <a:spLocks noChangeArrowheads="1"/>
            </p:cNvSpPr>
            <p:nvPr/>
          </p:nvSpPr>
          <p:spPr bwMode="auto">
            <a:xfrm rot="16200000">
              <a:off x="1141" y="451"/>
              <a:ext cx="25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100</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27" name="Rectangle 53">
              <a:extLst>
                <a:ext uri="{FF2B5EF4-FFF2-40B4-BE49-F238E27FC236}">
                  <a16:creationId xmlns:a16="http://schemas.microsoft.com/office/drawing/2014/main" id="{EBB4B600-B889-4D97-8D7F-F305F15A4FC5}"/>
                </a:ext>
              </a:extLst>
            </p:cNvPr>
            <p:cNvSpPr>
              <a:spLocks noChangeArrowheads="1"/>
            </p:cNvSpPr>
            <p:nvPr/>
          </p:nvSpPr>
          <p:spPr bwMode="auto">
            <a:xfrm rot="16200000">
              <a:off x="26" y="2035"/>
              <a:ext cx="206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cs typeface="Arial" panose="020B0604020202020204" pitchFamily="34" charset="0"/>
                </a:rPr>
                <a:t>Percentage of Signal Variance</a:t>
              </a:r>
              <a:endParaRPr kumimoji="0" lang="en-US" altLang="en-US" sz="1800" b="0" i="0" u="none" strike="noStrike" cap="none" normalizeH="0" baseline="0" dirty="0">
                <a:ln>
                  <a:noFill/>
                </a:ln>
                <a:solidFill>
                  <a:schemeClr val="tx1"/>
                </a:solidFill>
                <a:effectLst/>
                <a:cs typeface="Arial" panose="020B0604020202020204" pitchFamily="34" charset="0"/>
              </a:endParaRPr>
            </a:p>
          </p:txBody>
        </p:sp>
        <p:sp>
          <p:nvSpPr>
            <p:cNvPr id="28" name="Line 54">
              <a:extLst>
                <a:ext uri="{FF2B5EF4-FFF2-40B4-BE49-F238E27FC236}">
                  <a16:creationId xmlns:a16="http://schemas.microsoft.com/office/drawing/2014/main" id="{413601CE-27E5-44EB-B164-E900039EAAFF}"/>
                </a:ext>
              </a:extLst>
            </p:cNvPr>
            <p:cNvSpPr>
              <a:spLocks noChangeShapeType="1"/>
            </p:cNvSpPr>
            <p:nvPr/>
          </p:nvSpPr>
          <p:spPr bwMode="auto">
            <a:xfrm>
              <a:off x="1435" y="3856"/>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29" name="Line 55">
              <a:extLst>
                <a:ext uri="{FF2B5EF4-FFF2-40B4-BE49-F238E27FC236}">
                  <a16:creationId xmlns:a16="http://schemas.microsoft.com/office/drawing/2014/main" id="{9285E8F9-AAC8-474B-96AA-1D72442E8553}"/>
                </a:ext>
              </a:extLst>
            </p:cNvPr>
            <p:cNvSpPr>
              <a:spLocks noChangeShapeType="1"/>
            </p:cNvSpPr>
            <p:nvPr/>
          </p:nvSpPr>
          <p:spPr bwMode="auto">
            <a:xfrm>
              <a:off x="1892" y="3856"/>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0" name="Rectangle 56">
              <a:extLst>
                <a:ext uri="{FF2B5EF4-FFF2-40B4-BE49-F238E27FC236}">
                  <a16:creationId xmlns:a16="http://schemas.microsoft.com/office/drawing/2014/main" id="{BC0A05E5-3775-40EA-A571-84549815E902}"/>
                </a:ext>
              </a:extLst>
            </p:cNvPr>
            <p:cNvSpPr>
              <a:spLocks noChangeArrowheads="1"/>
            </p:cNvSpPr>
            <p:nvPr/>
          </p:nvSpPr>
          <p:spPr bwMode="auto">
            <a:xfrm>
              <a:off x="1572" y="3946"/>
              <a:ext cx="64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All Races</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31" name="Line 57">
              <a:extLst>
                <a:ext uri="{FF2B5EF4-FFF2-40B4-BE49-F238E27FC236}">
                  <a16:creationId xmlns:a16="http://schemas.microsoft.com/office/drawing/2014/main" id="{2A1D9391-5ABB-45FD-8B75-3E2CD1FCEA9C}"/>
                </a:ext>
              </a:extLst>
            </p:cNvPr>
            <p:cNvSpPr>
              <a:spLocks noChangeShapeType="1"/>
            </p:cNvSpPr>
            <p:nvPr/>
          </p:nvSpPr>
          <p:spPr bwMode="auto">
            <a:xfrm>
              <a:off x="3336" y="3856"/>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2" name="Rectangle 58">
              <a:extLst>
                <a:ext uri="{FF2B5EF4-FFF2-40B4-BE49-F238E27FC236}">
                  <a16:creationId xmlns:a16="http://schemas.microsoft.com/office/drawing/2014/main" id="{CEB60FD8-5925-40A3-B23E-AFC192ACF849}"/>
                </a:ext>
              </a:extLst>
            </p:cNvPr>
            <p:cNvSpPr>
              <a:spLocks noChangeArrowheads="1"/>
            </p:cNvSpPr>
            <p:nvPr/>
          </p:nvSpPr>
          <p:spPr bwMode="auto">
            <a:xfrm>
              <a:off x="3138" y="3946"/>
              <a:ext cx="39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White</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33" name="Line 59">
              <a:extLst>
                <a:ext uri="{FF2B5EF4-FFF2-40B4-BE49-F238E27FC236}">
                  <a16:creationId xmlns:a16="http://schemas.microsoft.com/office/drawing/2014/main" id="{77CB1A78-0A81-4C9E-B766-27C57B70C88D}"/>
                </a:ext>
              </a:extLst>
            </p:cNvPr>
            <p:cNvSpPr>
              <a:spLocks noChangeShapeType="1"/>
            </p:cNvSpPr>
            <p:nvPr/>
          </p:nvSpPr>
          <p:spPr bwMode="auto">
            <a:xfrm>
              <a:off x="4780" y="3856"/>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4" name="Rectangle 60">
              <a:extLst>
                <a:ext uri="{FF2B5EF4-FFF2-40B4-BE49-F238E27FC236}">
                  <a16:creationId xmlns:a16="http://schemas.microsoft.com/office/drawing/2014/main" id="{A5488934-C14B-4ACC-BBB7-91D8AFC6AEDE}"/>
                </a:ext>
              </a:extLst>
            </p:cNvPr>
            <p:cNvSpPr>
              <a:spLocks noChangeArrowheads="1"/>
            </p:cNvSpPr>
            <p:nvPr/>
          </p:nvSpPr>
          <p:spPr bwMode="auto">
            <a:xfrm>
              <a:off x="4592" y="3946"/>
              <a:ext cx="37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cs typeface="Arial" panose="020B0604020202020204" pitchFamily="34" charset="0"/>
                </a:rPr>
                <a:t>Black</a:t>
              </a:r>
              <a:endParaRPr kumimoji="0" lang="en-US" altLang="en-US" sz="1800" b="0" i="0" u="none" strike="noStrike" cap="none" normalizeH="0" baseline="0" dirty="0">
                <a:ln>
                  <a:noFill/>
                </a:ln>
                <a:solidFill>
                  <a:schemeClr val="tx1"/>
                </a:solidFill>
                <a:effectLst/>
                <a:cs typeface="Arial" panose="020B0604020202020204" pitchFamily="34" charset="0"/>
              </a:endParaRPr>
            </a:p>
          </p:txBody>
        </p:sp>
        <p:sp>
          <p:nvSpPr>
            <p:cNvPr id="35" name="Line 61">
              <a:extLst>
                <a:ext uri="{FF2B5EF4-FFF2-40B4-BE49-F238E27FC236}">
                  <a16:creationId xmlns:a16="http://schemas.microsoft.com/office/drawing/2014/main" id="{2B805694-CE9D-4359-8A5F-C48F66E2DB9F}"/>
                </a:ext>
              </a:extLst>
            </p:cNvPr>
            <p:cNvSpPr>
              <a:spLocks noChangeShapeType="1"/>
            </p:cNvSpPr>
            <p:nvPr/>
          </p:nvSpPr>
          <p:spPr bwMode="auto">
            <a:xfrm>
              <a:off x="6220" y="3856"/>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cs typeface="Arial" panose="020B0604020202020204" pitchFamily="34" charset="0"/>
              </a:endParaRPr>
            </a:p>
          </p:txBody>
        </p:sp>
        <p:sp>
          <p:nvSpPr>
            <p:cNvPr id="36" name="Rectangle 62">
              <a:extLst>
                <a:ext uri="{FF2B5EF4-FFF2-40B4-BE49-F238E27FC236}">
                  <a16:creationId xmlns:a16="http://schemas.microsoft.com/office/drawing/2014/main" id="{0395DEA1-7F27-442C-91F0-979182304CB4}"/>
                </a:ext>
              </a:extLst>
            </p:cNvPr>
            <p:cNvSpPr>
              <a:spLocks noChangeArrowheads="1"/>
            </p:cNvSpPr>
            <p:nvPr/>
          </p:nvSpPr>
          <p:spPr bwMode="auto">
            <a:xfrm>
              <a:off x="5932" y="3946"/>
              <a:ext cx="59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cs typeface="Arial" panose="020B0604020202020204" pitchFamily="34" charset="0"/>
                </a:rPr>
                <a:t>Hispanic</a:t>
              </a:r>
              <a:endParaRPr kumimoji="0" lang="en-US" altLang="en-US" sz="1800" b="0" i="0" u="none" strike="noStrike" cap="none" normalizeH="0" baseline="0" dirty="0">
                <a:ln>
                  <a:noFill/>
                </a:ln>
                <a:solidFill>
                  <a:schemeClr val="tx1"/>
                </a:solidFill>
                <a:effectLst/>
                <a:cs typeface="Arial" panose="020B0604020202020204" pitchFamily="34" charset="0"/>
              </a:endParaRPr>
            </a:p>
          </p:txBody>
        </p:sp>
        <p:sp>
          <p:nvSpPr>
            <p:cNvPr id="37" name="Rectangle 63">
              <a:extLst>
                <a:ext uri="{FF2B5EF4-FFF2-40B4-BE49-F238E27FC236}">
                  <a16:creationId xmlns:a16="http://schemas.microsoft.com/office/drawing/2014/main" id="{DDC05394-04F5-4B5F-BD8D-013AE572D387}"/>
                </a:ext>
              </a:extLst>
            </p:cNvPr>
            <p:cNvSpPr>
              <a:spLocks noChangeArrowheads="1"/>
            </p:cNvSpPr>
            <p:nvPr/>
          </p:nvSpPr>
          <p:spPr bwMode="auto">
            <a:xfrm>
              <a:off x="4016" y="123"/>
              <a:ext cx="83"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700" b="0" i="0" u="none" strike="noStrike" cap="none" normalizeH="0" baseline="0">
                  <a:ln>
                    <a:noFill/>
                  </a:ln>
                  <a:solidFill>
                    <a:srgbClr val="1E2D53"/>
                  </a:solidFill>
                  <a:effectLst/>
                  <a:cs typeface="Arial" panose="020B0604020202020204" pitchFamily="34" charset="0"/>
                </a:rPr>
                <a:t> </a:t>
              </a:r>
              <a:endParaRPr kumimoji="0" lang="en-US" altLang="en-US" sz="1800" b="0" i="0" u="none" strike="noStrike" cap="none" normalizeH="0" baseline="0">
                <a:ln>
                  <a:noFill/>
                </a:ln>
                <a:solidFill>
                  <a:schemeClr val="tx1"/>
                </a:solidFill>
                <a:effectLst/>
                <a:cs typeface="Arial" panose="020B0604020202020204" pitchFamily="34" charset="0"/>
              </a:endParaRPr>
            </a:p>
          </p:txBody>
        </p:sp>
      </p:grpSp>
      <p:sp>
        <p:nvSpPr>
          <p:cNvPr id="39" name="TextBox 92">
            <a:extLst>
              <a:ext uri="{FF2B5EF4-FFF2-40B4-BE49-F238E27FC236}">
                <a16:creationId xmlns:a16="http://schemas.microsoft.com/office/drawing/2014/main" id="{D53E753F-2CD4-44AC-AA06-E2553B91022A}"/>
              </a:ext>
            </a:extLst>
          </p:cNvPr>
          <p:cNvSpPr txBox="1"/>
          <p:nvPr/>
        </p:nvSpPr>
        <p:spPr>
          <a:xfrm>
            <a:off x="1803466" y="25098"/>
            <a:ext cx="9143867"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Share of Signal Variance of Tract-Level Mean Child Income Rank </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(Parent p = 25) Explained at Different Levels of Geography</a:t>
            </a:r>
          </a:p>
        </p:txBody>
      </p:sp>
      <p:sp>
        <p:nvSpPr>
          <p:cNvPr id="40" name="TextBox 39">
            <a:extLst>
              <a:ext uri="{FF2B5EF4-FFF2-40B4-BE49-F238E27FC236}">
                <a16:creationId xmlns:a16="http://schemas.microsoft.com/office/drawing/2014/main" id="{12F291F1-4F5A-4363-97F1-C8AA1AF26602}"/>
              </a:ext>
            </a:extLst>
          </p:cNvPr>
          <p:cNvSpPr txBox="1"/>
          <p:nvPr/>
        </p:nvSpPr>
        <p:spPr>
          <a:xfrm>
            <a:off x="3616325" y="1434582"/>
            <a:ext cx="911154"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Tract</a:t>
            </a:r>
          </a:p>
        </p:txBody>
      </p:sp>
      <p:sp>
        <p:nvSpPr>
          <p:cNvPr id="41" name="TextBox 40">
            <a:extLst>
              <a:ext uri="{FF2B5EF4-FFF2-40B4-BE49-F238E27FC236}">
                <a16:creationId xmlns:a16="http://schemas.microsoft.com/office/drawing/2014/main" id="{2E0676F3-0AB0-4797-B935-9F6F5B6B1A47}"/>
              </a:ext>
            </a:extLst>
          </p:cNvPr>
          <p:cNvSpPr txBox="1"/>
          <p:nvPr/>
        </p:nvSpPr>
        <p:spPr>
          <a:xfrm>
            <a:off x="3616109" y="2702529"/>
            <a:ext cx="2038946" cy="584775"/>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High School</a:t>
            </a:r>
          </a:p>
          <a:p>
            <a:r>
              <a:rPr lang="en-US" sz="1600" dirty="0">
                <a:latin typeface="Arial" panose="020B0604020202020204" pitchFamily="34" charset="0"/>
                <a:cs typeface="Arial" panose="020B0604020202020204" pitchFamily="34" charset="0"/>
              </a:rPr>
              <a:t>Catchment Area</a:t>
            </a:r>
          </a:p>
        </p:txBody>
      </p:sp>
      <p:sp>
        <p:nvSpPr>
          <p:cNvPr id="42" name="TextBox 41">
            <a:extLst>
              <a:ext uri="{FF2B5EF4-FFF2-40B4-BE49-F238E27FC236}">
                <a16:creationId xmlns:a16="http://schemas.microsoft.com/office/drawing/2014/main" id="{10945C49-22A4-412C-AF19-AADB6305DBE3}"/>
              </a:ext>
            </a:extLst>
          </p:cNvPr>
          <p:cNvSpPr txBox="1"/>
          <p:nvPr/>
        </p:nvSpPr>
        <p:spPr>
          <a:xfrm>
            <a:off x="3615611" y="3876603"/>
            <a:ext cx="911154"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County</a:t>
            </a:r>
          </a:p>
        </p:txBody>
      </p:sp>
      <p:sp>
        <p:nvSpPr>
          <p:cNvPr id="43" name="TextBox 42">
            <a:extLst>
              <a:ext uri="{FF2B5EF4-FFF2-40B4-BE49-F238E27FC236}">
                <a16:creationId xmlns:a16="http://schemas.microsoft.com/office/drawing/2014/main" id="{B06170F5-18AA-4DEF-A3AE-EA7FF894D31A}"/>
              </a:ext>
            </a:extLst>
          </p:cNvPr>
          <p:cNvSpPr txBox="1"/>
          <p:nvPr/>
        </p:nvSpPr>
        <p:spPr>
          <a:xfrm>
            <a:off x="3615611" y="5005452"/>
            <a:ext cx="911154" cy="338554"/>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CZ</a:t>
            </a:r>
          </a:p>
        </p:txBody>
      </p:sp>
    </p:spTree>
    <p:extLst>
      <p:ext uri="{BB962C8B-B14F-4D97-AF65-F5344CB8AC3E}">
        <p14:creationId xmlns:p14="http://schemas.microsoft.com/office/powerpoint/2010/main" val="4157000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970" y="1126225"/>
            <a:ext cx="11311109" cy="4655598"/>
          </a:xfrm>
        </p:spPr>
        <p:txBody>
          <a:bodyPr>
            <a:no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We construct publicly available estimates of children’s earnings in adulthood (and other long-term outcomes) by Census tract and subgroup, for the entire U.S.</a:t>
            </a:r>
          </a:p>
          <a:p>
            <a:pPr lvl="1">
              <a:buClr>
                <a:srgbClr val="1F497D"/>
              </a:buClr>
            </a:pPr>
            <a:endParaRPr lang="en-US" sz="2300" dirty="0">
              <a:solidFill>
                <a:srgbClr val="000000"/>
              </a:solidFill>
              <a:latin typeface="Arial" panose="020B0604020202020204" pitchFamily="34" charset="0"/>
              <a:cs typeface="Arial" panose="020B0604020202020204" pitchFamily="34" charset="0"/>
            </a:endParaRPr>
          </a:p>
          <a:p>
            <a:pPr lvl="1">
              <a:buClr>
                <a:srgbClr val="1F497D"/>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Granular definition of neighborhoods: 70,000 Census tracts; 4,250 people per tract.</a:t>
            </a:r>
          </a:p>
          <a:p>
            <a:pPr marL="0" indent="0">
              <a:buNone/>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Key difference from prior work on geographic variation: identify roots of outcomes such as poverty and incarceration by tracing them back to where children </a:t>
            </a:r>
            <a:r>
              <a:rPr lang="en-US" sz="2300" b="1" dirty="0">
                <a:solidFill>
                  <a:srgbClr val="000000"/>
                </a:solidFill>
                <a:latin typeface="Arial" panose="020B0604020202020204" pitchFamily="34" charset="0"/>
                <a:cs typeface="Arial" panose="020B0604020202020204" pitchFamily="34" charset="0"/>
              </a:rPr>
              <a:t>grew up</a:t>
            </a:r>
            <a:r>
              <a:rPr lang="en-US" sz="2300" dirty="0">
                <a:solidFill>
                  <a:srgbClr val="000000"/>
                </a:solidFill>
                <a:latin typeface="Arial" panose="020B0604020202020204" pitchFamily="34" charset="0"/>
                <a:cs typeface="Arial" panose="020B0604020202020204" pitchFamily="34" charset="0"/>
              </a:rPr>
              <a:t>.</a:t>
            </a:r>
            <a:endParaRPr lang="en-US" sz="2300" b="1" dirty="0">
              <a:solidFill>
                <a:srgbClr val="000000"/>
              </a:solidFill>
              <a:latin typeface="Arial" panose="020B0604020202020204" pitchFamily="34" charset="0"/>
              <a:cs typeface="Arial" panose="020B0604020202020204" pitchFamily="34" charset="0"/>
            </a:endParaRPr>
          </a:p>
          <a:p>
            <a:endParaRPr lang="en-US" sz="2300" b="1" dirty="0">
              <a:solidFill>
                <a:srgbClr val="000000"/>
              </a:solidFill>
              <a:latin typeface="Arial" panose="020B0604020202020204" pitchFamily="34" charset="0"/>
              <a:cs typeface="Arial" panose="020B0604020202020204" pitchFamily="34" charset="0"/>
            </a:endParaRPr>
          </a:p>
          <a:p>
            <a:pPr lvl="1">
              <a:buClr>
                <a:schemeClr val="tx2"/>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Large literature on place-based policies and local labor markets has documented importance of place for production.  </a:t>
            </a:r>
            <a:r>
              <a:rPr lang="en-US" sz="1600" dirty="0">
                <a:solidFill>
                  <a:srgbClr val="000000"/>
                </a:solidFill>
                <a:latin typeface="Arial" panose="020B0604020202020204" pitchFamily="34" charset="0"/>
                <a:cs typeface="Arial" panose="020B0604020202020204" pitchFamily="34" charset="0"/>
              </a:rPr>
              <a:t>[e.g., Moretti 2011, Glaeser 2011, Moretti 2012, Kline &amp; Moretti 2014]</a:t>
            </a:r>
          </a:p>
          <a:p>
            <a:pPr lvl="1">
              <a:buClr>
                <a:schemeClr val="tx2"/>
              </a:buClr>
              <a:buFont typeface="System Font Regular"/>
              <a:buChar char="–"/>
            </a:pPr>
            <a:endParaRPr lang="en-US" sz="2000" dirty="0">
              <a:solidFill>
                <a:srgbClr val="000000"/>
              </a:solidFill>
              <a:latin typeface="Arial" panose="020B0604020202020204" pitchFamily="34" charset="0"/>
              <a:cs typeface="Arial" panose="020B0604020202020204" pitchFamily="34" charset="0"/>
            </a:endParaRPr>
          </a:p>
          <a:p>
            <a:pPr lvl="1">
              <a:buClr>
                <a:schemeClr val="tx2"/>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Here we focus on the role of place in the development of human capital and show that patterns differ in important ways.</a:t>
            </a:r>
          </a:p>
        </p:txBody>
      </p:sp>
      <p:sp>
        <p:nvSpPr>
          <p:cNvPr id="4"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992">
              <a:defRPr/>
            </a:pPr>
            <a:r>
              <a:rPr lang="en-US" sz="2400" dirty="0">
                <a:solidFill>
                  <a:srgbClr val="002060"/>
                </a:solidFill>
                <a:latin typeface="Arial" panose="020B0604020202020204" pitchFamily="34" charset="0"/>
                <a:cs typeface="Arial" panose="020B0604020202020204" pitchFamily="34" charset="0"/>
              </a:rPr>
              <a:t>This Paper: An Opportunity Atlas</a:t>
            </a:r>
          </a:p>
        </p:txBody>
      </p:sp>
    </p:spTree>
    <p:extLst>
      <p:ext uri="{BB962C8B-B14F-4D97-AF65-F5344CB8AC3E}">
        <p14:creationId xmlns:p14="http://schemas.microsoft.com/office/powerpoint/2010/main" val="4028470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2D648603-A739-45A3-B087-87AE16975395}"/>
              </a:ext>
            </a:extLst>
          </p:cNvPr>
          <p:cNvSpPr/>
          <p:nvPr/>
        </p:nvSpPr>
        <p:spPr>
          <a:xfrm>
            <a:off x="0" y="5602127"/>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7213F51-23D6-42EF-93DE-44C91AE2ED0C}"/>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cs typeface="Arial" panose="020B0604020202020204" pitchFamily="34" charset="0"/>
            </a:endParaRPr>
          </a:p>
        </p:txBody>
      </p:sp>
      <p:grpSp>
        <p:nvGrpSpPr>
          <p:cNvPr id="5" name="Group 4">
            <a:extLst>
              <a:ext uri="{FF2B5EF4-FFF2-40B4-BE49-F238E27FC236}">
                <a16:creationId xmlns:a16="http://schemas.microsoft.com/office/drawing/2014/main" id="{9A8541BF-A29A-4412-B13B-AFCC76338BF0}"/>
              </a:ext>
            </a:extLst>
          </p:cNvPr>
          <p:cNvGrpSpPr>
            <a:grpSpLocks noChangeAspect="1"/>
          </p:cNvGrpSpPr>
          <p:nvPr/>
        </p:nvGrpSpPr>
        <p:grpSpPr bwMode="auto">
          <a:xfrm>
            <a:off x="1374775" y="-6350"/>
            <a:ext cx="9442450" cy="6870700"/>
            <a:chOff x="866" y="-4"/>
            <a:chExt cx="5948" cy="4328"/>
          </a:xfrm>
        </p:grpSpPr>
        <p:sp>
          <p:nvSpPr>
            <p:cNvPr id="6" name="AutoShape 3">
              <a:extLst>
                <a:ext uri="{FF2B5EF4-FFF2-40B4-BE49-F238E27FC236}">
                  <a16:creationId xmlns:a16="http://schemas.microsoft.com/office/drawing/2014/main" id="{E84E018A-388E-432F-AA2A-9F94840BBDD6}"/>
                </a:ext>
              </a:extLst>
            </p:cNvPr>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7" name="Rectangle 5">
              <a:extLst>
                <a:ext uri="{FF2B5EF4-FFF2-40B4-BE49-F238E27FC236}">
                  <a16:creationId xmlns:a16="http://schemas.microsoft.com/office/drawing/2014/main" id="{088D34F1-6184-4AF6-9AE1-8EE86FAB596C}"/>
                </a:ext>
              </a:extLst>
            </p:cNvPr>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8" name="Rectangle 6">
              <a:extLst>
                <a:ext uri="{FF2B5EF4-FFF2-40B4-BE49-F238E27FC236}">
                  <a16:creationId xmlns:a16="http://schemas.microsoft.com/office/drawing/2014/main" id="{C7E8E646-304F-4580-BE05-2BC092F928ED}"/>
                </a:ext>
              </a:extLst>
            </p:cNvPr>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9" name="Rectangle 7">
              <a:extLst>
                <a:ext uri="{FF2B5EF4-FFF2-40B4-BE49-F238E27FC236}">
                  <a16:creationId xmlns:a16="http://schemas.microsoft.com/office/drawing/2014/main" id="{F375B81F-1F19-4964-AE54-A731BC26DD25}"/>
                </a:ext>
              </a:extLst>
            </p:cNvPr>
            <p:cNvSpPr>
              <a:spLocks noChangeArrowheads="1"/>
            </p:cNvSpPr>
            <p:nvPr/>
          </p:nvSpPr>
          <p:spPr bwMode="auto">
            <a:xfrm>
              <a:off x="1435" y="482"/>
              <a:ext cx="5242" cy="3374"/>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10" name="Rectangle 8">
              <a:extLst>
                <a:ext uri="{FF2B5EF4-FFF2-40B4-BE49-F238E27FC236}">
                  <a16:creationId xmlns:a16="http://schemas.microsoft.com/office/drawing/2014/main" id="{EF02C3BB-CEEC-48CB-ABCB-D62C8CA698EC}"/>
                </a:ext>
              </a:extLst>
            </p:cNvPr>
            <p:cNvSpPr>
              <a:spLocks noChangeArrowheads="1"/>
            </p:cNvSpPr>
            <p:nvPr/>
          </p:nvSpPr>
          <p:spPr bwMode="auto">
            <a:xfrm>
              <a:off x="4416" y="576"/>
              <a:ext cx="724" cy="3186"/>
            </a:xfrm>
            <a:prstGeom prst="rect">
              <a:avLst/>
            </a:prstGeom>
            <a:solidFill>
              <a:srgbClr val="334D8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11" name="Rectangle 9">
              <a:extLst>
                <a:ext uri="{FF2B5EF4-FFF2-40B4-BE49-F238E27FC236}">
                  <a16:creationId xmlns:a16="http://schemas.microsoft.com/office/drawing/2014/main" id="{2E6DC293-310C-4645-BD26-24AEFF714DE9}"/>
                </a:ext>
              </a:extLst>
            </p:cNvPr>
            <p:cNvSpPr>
              <a:spLocks noChangeArrowheads="1"/>
            </p:cNvSpPr>
            <p:nvPr/>
          </p:nvSpPr>
          <p:spPr bwMode="auto">
            <a:xfrm>
              <a:off x="5860" y="576"/>
              <a:ext cx="723" cy="3186"/>
            </a:xfrm>
            <a:prstGeom prst="rect">
              <a:avLst/>
            </a:prstGeom>
            <a:solidFill>
              <a:srgbClr val="334D8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12" name="Rectangle 10">
              <a:extLst>
                <a:ext uri="{FF2B5EF4-FFF2-40B4-BE49-F238E27FC236}">
                  <a16:creationId xmlns:a16="http://schemas.microsoft.com/office/drawing/2014/main" id="{5531A74E-20CA-4F96-84A8-C1C7EC39E4B8}"/>
                </a:ext>
              </a:extLst>
            </p:cNvPr>
            <p:cNvSpPr>
              <a:spLocks noChangeArrowheads="1"/>
            </p:cNvSpPr>
            <p:nvPr/>
          </p:nvSpPr>
          <p:spPr bwMode="auto">
            <a:xfrm>
              <a:off x="1532" y="576"/>
              <a:ext cx="720" cy="3186"/>
            </a:xfrm>
            <a:prstGeom prst="rect">
              <a:avLst/>
            </a:prstGeom>
            <a:solidFill>
              <a:srgbClr val="334D8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13" name="Rectangle 11">
              <a:extLst>
                <a:ext uri="{FF2B5EF4-FFF2-40B4-BE49-F238E27FC236}">
                  <a16:creationId xmlns:a16="http://schemas.microsoft.com/office/drawing/2014/main" id="{C81574A0-5C18-4C3F-A850-AF54B54A34F3}"/>
                </a:ext>
              </a:extLst>
            </p:cNvPr>
            <p:cNvSpPr>
              <a:spLocks noChangeArrowheads="1"/>
            </p:cNvSpPr>
            <p:nvPr/>
          </p:nvSpPr>
          <p:spPr bwMode="auto">
            <a:xfrm>
              <a:off x="2972" y="576"/>
              <a:ext cx="724" cy="3186"/>
            </a:xfrm>
            <a:prstGeom prst="rect">
              <a:avLst/>
            </a:prstGeom>
            <a:solidFill>
              <a:srgbClr val="334D8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14" name="Rectangle 16">
              <a:extLst>
                <a:ext uri="{FF2B5EF4-FFF2-40B4-BE49-F238E27FC236}">
                  <a16:creationId xmlns:a16="http://schemas.microsoft.com/office/drawing/2014/main" id="{65E71E93-6EFF-4E2F-8988-F0FF133B90C6}"/>
                </a:ext>
              </a:extLst>
            </p:cNvPr>
            <p:cNvSpPr>
              <a:spLocks noChangeArrowheads="1"/>
            </p:cNvSpPr>
            <p:nvPr/>
          </p:nvSpPr>
          <p:spPr bwMode="auto">
            <a:xfrm>
              <a:off x="4416" y="1717"/>
              <a:ext cx="724" cy="2045"/>
            </a:xfrm>
            <a:prstGeom prst="rect">
              <a:avLst/>
            </a:prstGeom>
            <a:solidFill>
              <a:srgbClr val="5C7199"/>
            </a:solidFill>
            <a:ln w="11113">
              <a:no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15" name="Rectangle 17">
              <a:extLst>
                <a:ext uri="{FF2B5EF4-FFF2-40B4-BE49-F238E27FC236}">
                  <a16:creationId xmlns:a16="http://schemas.microsoft.com/office/drawing/2014/main" id="{DF748C44-0F3B-4C8E-810E-680D28761807}"/>
                </a:ext>
              </a:extLst>
            </p:cNvPr>
            <p:cNvSpPr>
              <a:spLocks noChangeArrowheads="1"/>
            </p:cNvSpPr>
            <p:nvPr/>
          </p:nvSpPr>
          <p:spPr bwMode="auto">
            <a:xfrm>
              <a:off x="5860" y="1552"/>
              <a:ext cx="723" cy="2210"/>
            </a:xfrm>
            <a:prstGeom prst="rect">
              <a:avLst/>
            </a:prstGeom>
            <a:solidFill>
              <a:srgbClr val="5C7199"/>
            </a:solidFill>
            <a:ln w="11113">
              <a:no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16" name="Rectangle 18">
              <a:extLst>
                <a:ext uri="{FF2B5EF4-FFF2-40B4-BE49-F238E27FC236}">
                  <a16:creationId xmlns:a16="http://schemas.microsoft.com/office/drawing/2014/main" id="{A3019A91-E299-4CD5-ADC5-0AC88F78D544}"/>
                </a:ext>
              </a:extLst>
            </p:cNvPr>
            <p:cNvSpPr>
              <a:spLocks noChangeArrowheads="1"/>
            </p:cNvSpPr>
            <p:nvPr/>
          </p:nvSpPr>
          <p:spPr bwMode="auto">
            <a:xfrm>
              <a:off x="1532" y="1422"/>
              <a:ext cx="720" cy="2340"/>
            </a:xfrm>
            <a:prstGeom prst="rect">
              <a:avLst/>
            </a:prstGeom>
            <a:solidFill>
              <a:srgbClr val="5C7199"/>
            </a:solidFill>
            <a:ln w="11113">
              <a:no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17" name="Rectangle 19">
              <a:extLst>
                <a:ext uri="{FF2B5EF4-FFF2-40B4-BE49-F238E27FC236}">
                  <a16:creationId xmlns:a16="http://schemas.microsoft.com/office/drawing/2014/main" id="{D69E1C50-B5C6-46C2-93A7-CE9019635B6B}"/>
                </a:ext>
              </a:extLst>
            </p:cNvPr>
            <p:cNvSpPr>
              <a:spLocks noChangeArrowheads="1"/>
            </p:cNvSpPr>
            <p:nvPr/>
          </p:nvSpPr>
          <p:spPr bwMode="auto">
            <a:xfrm>
              <a:off x="2972" y="1328"/>
              <a:ext cx="724" cy="2434"/>
            </a:xfrm>
            <a:prstGeom prst="rect">
              <a:avLst/>
            </a:prstGeom>
            <a:solidFill>
              <a:srgbClr val="5C7199"/>
            </a:solidFill>
            <a:ln w="11113">
              <a:no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18" name="Rectangle 24">
              <a:extLst>
                <a:ext uri="{FF2B5EF4-FFF2-40B4-BE49-F238E27FC236}">
                  <a16:creationId xmlns:a16="http://schemas.microsoft.com/office/drawing/2014/main" id="{4AB08F8E-3142-4317-91ED-65C8F7528126}"/>
                </a:ext>
              </a:extLst>
            </p:cNvPr>
            <p:cNvSpPr>
              <a:spLocks noChangeArrowheads="1"/>
            </p:cNvSpPr>
            <p:nvPr/>
          </p:nvSpPr>
          <p:spPr bwMode="auto">
            <a:xfrm>
              <a:off x="4416" y="2380"/>
              <a:ext cx="724" cy="1382"/>
            </a:xfrm>
            <a:prstGeom prst="rect">
              <a:avLst/>
            </a:prstGeom>
            <a:solidFill>
              <a:srgbClr val="CD3333"/>
            </a:solidFill>
            <a:ln w="11113">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19" name="Rectangle 25">
              <a:extLst>
                <a:ext uri="{FF2B5EF4-FFF2-40B4-BE49-F238E27FC236}">
                  <a16:creationId xmlns:a16="http://schemas.microsoft.com/office/drawing/2014/main" id="{EC3D86DA-AA9D-4CFB-B50D-5B6FCEEA8427}"/>
                </a:ext>
              </a:extLst>
            </p:cNvPr>
            <p:cNvSpPr>
              <a:spLocks noChangeArrowheads="1"/>
            </p:cNvSpPr>
            <p:nvPr/>
          </p:nvSpPr>
          <p:spPr bwMode="auto">
            <a:xfrm>
              <a:off x="5860" y="2081"/>
              <a:ext cx="723" cy="1681"/>
            </a:xfrm>
            <a:prstGeom prst="rect">
              <a:avLst/>
            </a:prstGeom>
            <a:solidFill>
              <a:srgbClr val="CD3333"/>
            </a:solidFill>
            <a:ln w="11113">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20" name="Rectangle 26">
              <a:extLst>
                <a:ext uri="{FF2B5EF4-FFF2-40B4-BE49-F238E27FC236}">
                  <a16:creationId xmlns:a16="http://schemas.microsoft.com/office/drawing/2014/main" id="{2D73B88A-8407-4A38-A80B-5C25F9CC85DB}"/>
                </a:ext>
              </a:extLst>
            </p:cNvPr>
            <p:cNvSpPr>
              <a:spLocks noChangeArrowheads="1"/>
            </p:cNvSpPr>
            <p:nvPr/>
          </p:nvSpPr>
          <p:spPr bwMode="auto">
            <a:xfrm>
              <a:off x="1532" y="2311"/>
              <a:ext cx="720" cy="1451"/>
            </a:xfrm>
            <a:prstGeom prst="rect">
              <a:avLst/>
            </a:prstGeom>
            <a:solidFill>
              <a:srgbClr val="CD3333"/>
            </a:solidFill>
            <a:ln w="11113">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21" name="Rectangle 27">
              <a:extLst>
                <a:ext uri="{FF2B5EF4-FFF2-40B4-BE49-F238E27FC236}">
                  <a16:creationId xmlns:a16="http://schemas.microsoft.com/office/drawing/2014/main" id="{B5D56064-BEAC-4077-A955-6BC5FFCAF164}"/>
                </a:ext>
              </a:extLst>
            </p:cNvPr>
            <p:cNvSpPr>
              <a:spLocks noChangeArrowheads="1"/>
            </p:cNvSpPr>
            <p:nvPr/>
          </p:nvSpPr>
          <p:spPr bwMode="auto">
            <a:xfrm>
              <a:off x="2972" y="1930"/>
              <a:ext cx="724" cy="1832"/>
            </a:xfrm>
            <a:prstGeom prst="rect">
              <a:avLst/>
            </a:prstGeom>
            <a:solidFill>
              <a:srgbClr val="CD3333"/>
            </a:solidFill>
            <a:ln w="11113">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22" name="Rectangle 32">
              <a:extLst>
                <a:ext uri="{FF2B5EF4-FFF2-40B4-BE49-F238E27FC236}">
                  <a16:creationId xmlns:a16="http://schemas.microsoft.com/office/drawing/2014/main" id="{74722BA5-2B00-40EE-9527-D87273354A58}"/>
                </a:ext>
              </a:extLst>
            </p:cNvPr>
            <p:cNvSpPr>
              <a:spLocks noChangeArrowheads="1"/>
            </p:cNvSpPr>
            <p:nvPr/>
          </p:nvSpPr>
          <p:spPr bwMode="auto">
            <a:xfrm>
              <a:off x="4416" y="2725"/>
              <a:ext cx="724" cy="1037"/>
            </a:xfrm>
            <a:prstGeom prst="rect">
              <a:avLst/>
            </a:prstGeom>
            <a:solidFill>
              <a:srgbClr val="769B5D"/>
            </a:solidFill>
            <a:ln w="11113">
              <a:solidFill>
                <a:srgbClr val="54823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23" name="Rectangle 33">
              <a:extLst>
                <a:ext uri="{FF2B5EF4-FFF2-40B4-BE49-F238E27FC236}">
                  <a16:creationId xmlns:a16="http://schemas.microsoft.com/office/drawing/2014/main" id="{193FC7C7-C0B3-4727-8659-7816D01B6BBC}"/>
                </a:ext>
              </a:extLst>
            </p:cNvPr>
            <p:cNvSpPr>
              <a:spLocks noChangeArrowheads="1"/>
            </p:cNvSpPr>
            <p:nvPr/>
          </p:nvSpPr>
          <p:spPr bwMode="auto">
            <a:xfrm>
              <a:off x="5860" y="2362"/>
              <a:ext cx="723" cy="1400"/>
            </a:xfrm>
            <a:prstGeom prst="rect">
              <a:avLst/>
            </a:prstGeom>
            <a:solidFill>
              <a:srgbClr val="769B5D"/>
            </a:solidFill>
            <a:ln w="11113">
              <a:solidFill>
                <a:srgbClr val="54823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24" name="Rectangle 34">
              <a:extLst>
                <a:ext uri="{FF2B5EF4-FFF2-40B4-BE49-F238E27FC236}">
                  <a16:creationId xmlns:a16="http://schemas.microsoft.com/office/drawing/2014/main" id="{3B7C6146-5EE2-441E-9720-E2CAA7B9DBEA}"/>
                </a:ext>
              </a:extLst>
            </p:cNvPr>
            <p:cNvSpPr>
              <a:spLocks noChangeArrowheads="1"/>
            </p:cNvSpPr>
            <p:nvPr/>
          </p:nvSpPr>
          <p:spPr bwMode="auto">
            <a:xfrm>
              <a:off x="1532" y="2740"/>
              <a:ext cx="720" cy="1022"/>
            </a:xfrm>
            <a:prstGeom prst="rect">
              <a:avLst/>
            </a:prstGeom>
            <a:solidFill>
              <a:srgbClr val="769B5D"/>
            </a:solidFill>
            <a:ln w="11113">
              <a:solidFill>
                <a:srgbClr val="54823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25" name="Rectangle 35">
              <a:extLst>
                <a:ext uri="{FF2B5EF4-FFF2-40B4-BE49-F238E27FC236}">
                  <a16:creationId xmlns:a16="http://schemas.microsoft.com/office/drawing/2014/main" id="{5D5626B2-1393-431A-AB2C-51FA5584503E}"/>
                </a:ext>
              </a:extLst>
            </p:cNvPr>
            <p:cNvSpPr>
              <a:spLocks noChangeArrowheads="1"/>
            </p:cNvSpPr>
            <p:nvPr/>
          </p:nvSpPr>
          <p:spPr bwMode="auto">
            <a:xfrm>
              <a:off x="2972" y="2207"/>
              <a:ext cx="724" cy="1555"/>
            </a:xfrm>
            <a:prstGeom prst="rect">
              <a:avLst/>
            </a:prstGeom>
            <a:solidFill>
              <a:srgbClr val="769B5D"/>
            </a:solidFill>
            <a:ln w="11113">
              <a:solidFill>
                <a:srgbClr val="54823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26" name="Line 40">
              <a:extLst>
                <a:ext uri="{FF2B5EF4-FFF2-40B4-BE49-F238E27FC236}">
                  <a16:creationId xmlns:a16="http://schemas.microsoft.com/office/drawing/2014/main" id="{B831628D-EA5B-4842-BFAE-0D13B1A0F680}"/>
                </a:ext>
              </a:extLst>
            </p:cNvPr>
            <p:cNvSpPr>
              <a:spLocks noChangeShapeType="1"/>
            </p:cNvSpPr>
            <p:nvPr/>
          </p:nvSpPr>
          <p:spPr bwMode="auto">
            <a:xfrm flipV="1">
              <a:off x="1435" y="482"/>
              <a:ext cx="0" cy="3374"/>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27" name="Line 41">
              <a:extLst>
                <a:ext uri="{FF2B5EF4-FFF2-40B4-BE49-F238E27FC236}">
                  <a16:creationId xmlns:a16="http://schemas.microsoft.com/office/drawing/2014/main" id="{707C5A49-A8B9-4A23-9D3F-9CEA06F6E539}"/>
                </a:ext>
              </a:extLst>
            </p:cNvPr>
            <p:cNvSpPr>
              <a:spLocks noChangeShapeType="1"/>
            </p:cNvSpPr>
            <p:nvPr/>
          </p:nvSpPr>
          <p:spPr bwMode="auto">
            <a:xfrm flipH="1">
              <a:off x="1378" y="3762"/>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28" name="Rectangle 42">
              <a:extLst>
                <a:ext uri="{FF2B5EF4-FFF2-40B4-BE49-F238E27FC236}">
                  <a16:creationId xmlns:a16="http://schemas.microsoft.com/office/drawing/2014/main" id="{A278A3AE-15B5-4040-9566-B7ED3180920A}"/>
                </a:ext>
              </a:extLst>
            </p:cNvPr>
            <p:cNvSpPr>
              <a:spLocks noChangeArrowheads="1"/>
            </p:cNvSpPr>
            <p:nvPr/>
          </p:nvSpPr>
          <p:spPr bwMode="auto">
            <a:xfrm rot="16200000">
              <a:off x="1227" y="3637"/>
              <a:ext cx="8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0</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29" name="Line 43">
              <a:extLst>
                <a:ext uri="{FF2B5EF4-FFF2-40B4-BE49-F238E27FC236}">
                  <a16:creationId xmlns:a16="http://schemas.microsoft.com/office/drawing/2014/main" id="{986BCDC6-EC77-4556-A736-17E912BF6626}"/>
                </a:ext>
              </a:extLst>
            </p:cNvPr>
            <p:cNvSpPr>
              <a:spLocks noChangeShapeType="1"/>
            </p:cNvSpPr>
            <p:nvPr/>
          </p:nvSpPr>
          <p:spPr bwMode="auto">
            <a:xfrm flipH="1">
              <a:off x="1378" y="312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30" name="Rectangle 44">
              <a:extLst>
                <a:ext uri="{FF2B5EF4-FFF2-40B4-BE49-F238E27FC236}">
                  <a16:creationId xmlns:a16="http://schemas.microsoft.com/office/drawing/2014/main" id="{86E00929-245B-46E1-9D55-1AC2DD469AEE}"/>
                </a:ext>
              </a:extLst>
            </p:cNvPr>
            <p:cNvSpPr>
              <a:spLocks noChangeArrowheads="1"/>
            </p:cNvSpPr>
            <p:nvPr/>
          </p:nvSpPr>
          <p:spPr bwMode="auto">
            <a:xfrm rot="16200000">
              <a:off x="1184" y="2999"/>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20</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31" name="Line 45">
              <a:extLst>
                <a:ext uri="{FF2B5EF4-FFF2-40B4-BE49-F238E27FC236}">
                  <a16:creationId xmlns:a16="http://schemas.microsoft.com/office/drawing/2014/main" id="{723BED19-5165-4F78-9B60-7878C66E8447}"/>
                </a:ext>
              </a:extLst>
            </p:cNvPr>
            <p:cNvSpPr>
              <a:spLocks noChangeShapeType="1"/>
            </p:cNvSpPr>
            <p:nvPr/>
          </p:nvSpPr>
          <p:spPr bwMode="auto">
            <a:xfrm flipH="1">
              <a:off x="1378" y="2488"/>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32" name="Rectangle 46">
              <a:extLst>
                <a:ext uri="{FF2B5EF4-FFF2-40B4-BE49-F238E27FC236}">
                  <a16:creationId xmlns:a16="http://schemas.microsoft.com/office/drawing/2014/main" id="{3E3CE3DB-3390-48F2-B618-19723E66C7F9}"/>
                </a:ext>
              </a:extLst>
            </p:cNvPr>
            <p:cNvSpPr>
              <a:spLocks noChangeArrowheads="1"/>
            </p:cNvSpPr>
            <p:nvPr/>
          </p:nvSpPr>
          <p:spPr bwMode="auto">
            <a:xfrm rot="16200000">
              <a:off x="1184" y="2361"/>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40</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33" name="Line 47">
              <a:extLst>
                <a:ext uri="{FF2B5EF4-FFF2-40B4-BE49-F238E27FC236}">
                  <a16:creationId xmlns:a16="http://schemas.microsoft.com/office/drawing/2014/main" id="{038A5891-52EB-41B8-80B4-CCE5F0FE9EAE}"/>
                </a:ext>
              </a:extLst>
            </p:cNvPr>
            <p:cNvSpPr>
              <a:spLocks noChangeShapeType="1"/>
            </p:cNvSpPr>
            <p:nvPr/>
          </p:nvSpPr>
          <p:spPr bwMode="auto">
            <a:xfrm flipH="1">
              <a:off x="1378" y="1850"/>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34" name="Rectangle 48">
              <a:extLst>
                <a:ext uri="{FF2B5EF4-FFF2-40B4-BE49-F238E27FC236}">
                  <a16:creationId xmlns:a16="http://schemas.microsoft.com/office/drawing/2014/main" id="{C3369853-6216-48E1-BE34-435E926A0263}"/>
                </a:ext>
              </a:extLst>
            </p:cNvPr>
            <p:cNvSpPr>
              <a:spLocks noChangeArrowheads="1"/>
            </p:cNvSpPr>
            <p:nvPr/>
          </p:nvSpPr>
          <p:spPr bwMode="auto">
            <a:xfrm rot="16200000">
              <a:off x="1184" y="1724"/>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60</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35" name="Line 49">
              <a:extLst>
                <a:ext uri="{FF2B5EF4-FFF2-40B4-BE49-F238E27FC236}">
                  <a16:creationId xmlns:a16="http://schemas.microsoft.com/office/drawing/2014/main" id="{4D50B5C2-87B9-4C0F-8735-967EFDF3DA34}"/>
                </a:ext>
              </a:extLst>
            </p:cNvPr>
            <p:cNvSpPr>
              <a:spLocks noChangeShapeType="1"/>
            </p:cNvSpPr>
            <p:nvPr/>
          </p:nvSpPr>
          <p:spPr bwMode="auto">
            <a:xfrm flipH="1">
              <a:off x="1378" y="1213"/>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36" name="Rectangle 50">
              <a:extLst>
                <a:ext uri="{FF2B5EF4-FFF2-40B4-BE49-F238E27FC236}">
                  <a16:creationId xmlns:a16="http://schemas.microsoft.com/office/drawing/2014/main" id="{C871E624-165E-4BB3-BA14-1F8F08E61A29}"/>
                </a:ext>
              </a:extLst>
            </p:cNvPr>
            <p:cNvSpPr>
              <a:spLocks noChangeArrowheads="1"/>
            </p:cNvSpPr>
            <p:nvPr/>
          </p:nvSpPr>
          <p:spPr bwMode="auto">
            <a:xfrm rot="16200000">
              <a:off x="1184" y="1086"/>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80</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37" name="Line 51">
              <a:extLst>
                <a:ext uri="{FF2B5EF4-FFF2-40B4-BE49-F238E27FC236}">
                  <a16:creationId xmlns:a16="http://schemas.microsoft.com/office/drawing/2014/main" id="{1300E609-8AE9-4607-93FB-0D783001E726}"/>
                </a:ext>
              </a:extLst>
            </p:cNvPr>
            <p:cNvSpPr>
              <a:spLocks noChangeShapeType="1"/>
            </p:cNvSpPr>
            <p:nvPr/>
          </p:nvSpPr>
          <p:spPr bwMode="auto">
            <a:xfrm flipH="1">
              <a:off x="1378" y="57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39" name="Rectangle 52">
              <a:extLst>
                <a:ext uri="{FF2B5EF4-FFF2-40B4-BE49-F238E27FC236}">
                  <a16:creationId xmlns:a16="http://schemas.microsoft.com/office/drawing/2014/main" id="{2AC4B212-CCE1-408A-BA98-BFFD95623540}"/>
                </a:ext>
              </a:extLst>
            </p:cNvPr>
            <p:cNvSpPr>
              <a:spLocks noChangeArrowheads="1"/>
            </p:cNvSpPr>
            <p:nvPr/>
          </p:nvSpPr>
          <p:spPr bwMode="auto">
            <a:xfrm rot="16200000">
              <a:off x="1141" y="451"/>
              <a:ext cx="25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100</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40" name="Rectangle 53">
              <a:extLst>
                <a:ext uri="{FF2B5EF4-FFF2-40B4-BE49-F238E27FC236}">
                  <a16:creationId xmlns:a16="http://schemas.microsoft.com/office/drawing/2014/main" id="{9D4FF994-C52D-4559-BB10-123A482C4792}"/>
                </a:ext>
              </a:extLst>
            </p:cNvPr>
            <p:cNvSpPr>
              <a:spLocks noChangeArrowheads="1"/>
            </p:cNvSpPr>
            <p:nvPr/>
          </p:nvSpPr>
          <p:spPr bwMode="auto">
            <a:xfrm rot="16200000">
              <a:off x="26" y="2035"/>
              <a:ext cx="206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cs typeface="Arial" panose="020B0604020202020204" pitchFamily="34" charset="0"/>
                </a:rPr>
                <a:t>Percentage of Signal Variance</a:t>
              </a:r>
              <a:endParaRPr kumimoji="0" lang="en-US" altLang="en-US" sz="1800" b="0" i="0" u="none" strike="noStrike" cap="none" normalizeH="0" baseline="0" dirty="0">
                <a:ln>
                  <a:noFill/>
                </a:ln>
                <a:solidFill>
                  <a:schemeClr val="tx1"/>
                </a:solidFill>
                <a:effectLst/>
                <a:cs typeface="Arial" panose="020B0604020202020204" pitchFamily="34" charset="0"/>
              </a:endParaRPr>
            </a:p>
          </p:txBody>
        </p:sp>
        <p:sp>
          <p:nvSpPr>
            <p:cNvPr id="41" name="Line 54">
              <a:extLst>
                <a:ext uri="{FF2B5EF4-FFF2-40B4-BE49-F238E27FC236}">
                  <a16:creationId xmlns:a16="http://schemas.microsoft.com/office/drawing/2014/main" id="{30E32102-1FBA-4305-9098-DD753E8F0E06}"/>
                </a:ext>
              </a:extLst>
            </p:cNvPr>
            <p:cNvSpPr>
              <a:spLocks noChangeShapeType="1"/>
            </p:cNvSpPr>
            <p:nvPr/>
          </p:nvSpPr>
          <p:spPr bwMode="auto">
            <a:xfrm>
              <a:off x="1435" y="3856"/>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42" name="Line 55">
              <a:extLst>
                <a:ext uri="{FF2B5EF4-FFF2-40B4-BE49-F238E27FC236}">
                  <a16:creationId xmlns:a16="http://schemas.microsoft.com/office/drawing/2014/main" id="{0699FA58-2970-4260-93B9-90EE5B2A6290}"/>
                </a:ext>
              </a:extLst>
            </p:cNvPr>
            <p:cNvSpPr>
              <a:spLocks noChangeShapeType="1"/>
            </p:cNvSpPr>
            <p:nvPr/>
          </p:nvSpPr>
          <p:spPr bwMode="auto">
            <a:xfrm>
              <a:off x="1892" y="3856"/>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43" name="Rectangle 56">
              <a:extLst>
                <a:ext uri="{FF2B5EF4-FFF2-40B4-BE49-F238E27FC236}">
                  <a16:creationId xmlns:a16="http://schemas.microsoft.com/office/drawing/2014/main" id="{20917480-6EFB-4A11-9A14-CCBDAB3BA6F4}"/>
                </a:ext>
              </a:extLst>
            </p:cNvPr>
            <p:cNvSpPr>
              <a:spLocks noChangeArrowheads="1"/>
            </p:cNvSpPr>
            <p:nvPr/>
          </p:nvSpPr>
          <p:spPr bwMode="auto">
            <a:xfrm>
              <a:off x="1596" y="3946"/>
              <a:ext cx="64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cs typeface="Arial" panose="020B0604020202020204" pitchFamily="34" charset="0"/>
                </a:rPr>
                <a:t>All Races</a:t>
              </a:r>
              <a:endParaRPr kumimoji="0" lang="en-US" altLang="en-US" sz="1800" b="0" i="0" u="none" strike="noStrike" cap="none" normalizeH="0" baseline="0" dirty="0">
                <a:ln>
                  <a:noFill/>
                </a:ln>
                <a:solidFill>
                  <a:schemeClr val="tx1"/>
                </a:solidFill>
                <a:effectLst/>
                <a:cs typeface="Arial" panose="020B0604020202020204" pitchFamily="34" charset="0"/>
              </a:endParaRPr>
            </a:p>
          </p:txBody>
        </p:sp>
        <p:sp>
          <p:nvSpPr>
            <p:cNvPr id="44" name="Line 57">
              <a:extLst>
                <a:ext uri="{FF2B5EF4-FFF2-40B4-BE49-F238E27FC236}">
                  <a16:creationId xmlns:a16="http://schemas.microsoft.com/office/drawing/2014/main" id="{0E598C48-05A1-4466-AA50-9FF2983914F6}"/>
                </a:ext>
              </a:extLst>
            </p:cNvPr>
            <p:cNvSpPr>
              <a:spLocks noChangeShapeType="1"/>
            </p:cNvSpPr>
            <p:nvPr/>
          </p:nvSpPr>
          <p:spPr bwMode="auto">
            <a:xfrm>
              <a:off x="3336" y="3856"/>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45" name="Rectangle 58">
              <a:extLst>
                <a:ext uri="{FF2B5EF4-FFF2-40B4-BE49-F238E27FC236}">
                  <a16:creationId xmlns:a16="http://schemas.microsoft.com/office/drawing/2014/main" id="{BAF2678C-24D1-49CD-8BC2-BE2474CA18D9}"/>
                </a:ext>
              </a:extLst>
            </p:cNvPr>
            <p:cNvSpPr>
              <a:spLocks noChangeArrowheads="1"/>
            </p:cNvSpPr>
            <p:nvPr/>
          </p:nvSpPr>
          <p:spPr bwMode="auto">
            <a:xfrm>
              <a:off x="3162" y="3946"/>
              <a:ext cx="39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White</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46" name="Line 59">
              <a:extLst>
                <a:ext uri="{FF2B5EF4-FFF2-40B4-BE49-F238E27FC236}">
                  <a16:creationId xmlns:a16="http://schemas.microsoft.com/office/drawing/2014/main" id="{278399AA-5993-451D-80E4-3392CA3D82C1}"/>
                </a:ext>
              </a:extLst>
            </p:cNvPr>
            <p:cNvSpPr>
              <a:spLocks noChangeShapeType="1"/>
            </p:cNvSpPr>
            <p:nvPr/>
          </p:nvSpPr>
          <p:spPr bwMode="auto">
            <a:xfrm>
              <a:off x="4780" y="3856"/>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47" name="Rectangle 60">
              <a:extLst>
                <a:ext uri="{FF2B5EF4-FFF2-40B4-BE49-F238E27FC236}">
                  <a16:creationId xmlns:a16="http://schemas.microsoft.com/office/drawing/2014/main" id="{83DCB88A-B55B-4459-8BDE-00466CA3A0AD}"/>
                </a:ext>
              </a:extLst>
            </p:cNvPr>
            <p:cNvSpPr>
              <a:spLocks noChangeArrowheads="1"/>
            </p:cNvSpPr>
            <p:nvPr/>
          </p:nvSpPr>
          <p:spPr bwMode="auto">
            <a:xfrm>
              <a:off x="4616" y="3946"/>
              <a:ext cx="37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Black</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48" name="Line 61">
              <a:extLst>
                <a:ext uri="{FF2B5EF4-FFF2-40B4-BE49-F238E27FC236}">
                  <a16:creationId xmlns:a16="http://schemas.microsoft.com/office/drawing/2014/main" id="{826B3683-C0C1-48BA-AD2E-AC4523A3586A}"/>
                </a:ext>
              </a:extLst>
            </p:cNvPr>
            <p:cNvSpPr>
              <a:spLocks noChangeShapeType="1"/>
            </p:cNvSpPr>
            <p:nvPr/>
          </p:nvSpPr>
          <p:spPr bwMode="auto">
            <a:xfrm>
              <a:off x="6220" y="3856"/>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cs typeface="Arial" panose="020B0604020202020204" pitchFamily="34" charset="0"/>
              </a:endParaRPr>
            </a:p>
          </p:txBody>
        </p:sp>
        <p:sp>
          <p:nvSpPr>
            <p:cNvPr id="49" name="Rectangle 62">
              <a:extLst>
                <a:ext uri="{FF2B5EF4-FFF2-40B4-BE49-F238E27FC236}">
                  <a16:creationId xmlns:a16="http://schemas.microsoft.com/office/drawing/2014/main" id="{DDBB241F-6200-4E66-A61A-B4CE8023F7A3}"/>
                </a:ext>
              </a:extLst>
            </p:cNvPr>
            <p:cNvSpPr>
              <a:spLocks noChangeArrowheads="1"/>
            </p:cNvSpPr>
            <p:nvPr/>
          </p:nvSpPr>
          <p:spPr bwMode="auto">
            <a:xfrm>
              <a:off x="5932" y="3946"/>
              <a:ext cx="59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cs typeface="Arial" panose="020B0604020202020204" pitchFamily="34" charset="0"/>
                </a:rPr>
                <a:t>Hispanic</a:t>
              </a:r>
              <a:endParaRPr kumimoji="0" lang="en-US" altLang="en-US" sz="1800" b="0" i="0" u="none" strike="noStrike" cap="none" normalizeH="0" baseline="0">
                <a:ln>
                  <a:noFill/>
                </a:ln>
                <a:solidFill>
                  <a:schemeClr val="tx1"/>
                </a:solidFill>
                <a:effectLst/>
                <a:cs typeface="Arial" panose="020B0604020202020204" pitchFamily="34" charset="0"/>
              </a:endParaRPr>
            </a:p>
          </p:txBody>
        </p:sp>
        <p:sp>
          <p:nvSpPr>
            <p:cNvPr id="50" name="Rectangle 63">
              <a:extLst>
                <a:ext uri="{FF2B5EF4-FFF2-40B4-BE49-F238E27FC236}">
                  <a16:creationId xmlns:a16="http://schemas.microsoft.com/office/drawing/2014/main" id="{3857C217-16CF-4DFE-B2ED-B4B790E3109C}"/>
                </a:ext>
              </a:extLst>
            </p:cNvPr>
            <p:cNvSpPr>
              <a:spLocks noChangeArrowheads="1"/>
            </p:cNvSpPr>
            <p:nvPr/>
          </p:nvSpPr>
          <p:spPr bwMode="auto">
            <a:xfrm>
              <a:off x="4016" y="123"/>
              <a:ext cx="68"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700" b="0" i="0" u="none" strike="noStrike" cap="none" normalizeH="0" baseline="0">
                  <a:ln>
                    <a:noFill/>
                  </a:ln>
                  <a:solidFill>
                    <a:srgbClr val="1E2D53"/>
                  </a:solidFill>
                  <a:effectLst/>
                  <a:latin typeface="+mj-lt"/>
                  <a:cs typeface="Arial" panose="020B0604020202020204" pitchFamily="34" charset="0"/>
                </a:rPr>
                <a:t> </a:t>
              </a:r>
              <a:endParaRPr kumimoji="0" lang="en-US" altLang="en-US" sz="1800" b="0" i="0" u="none" strike="noStrike" cap="none" normalizeH="0" baseline="0">
                <a:ln>
                  <a:noFill/>
                </a:ln>
                <a:solidFill>
                  <a:schemeClr val="tx1"/>
                </a:solidFill>
                <a:effectLst/>
                <a:latin typeface="+mj-lt"/>
                <a:cs typeface="Arial" panose="020B0604020202020204" pitchFamily="34" charset="0"/>
              </a:endParaRPr>
            </a:p>
          </p:txBody>
        </p:sp>
      </p:grpSp>
      <p:sp>
        <p:nvSpPr>
          <p:cNvPr id="52" name="TextBox 92">
            <a:extLst>
              <a:ext uri="{FF2B5EF4-FFF2-40B4-BE49-F238E27FC236}">
                <a16:creationId xmlns:a16="http://schemas.microsoft.com/office/drawing/2014/main" id="{81D61958-3BB8-41C1-B889-0A3184B75A75}"/>
              </a:ext>
            </a:extLst>
          </p:cNvPr>
          <p:cNvSpPr txBox="1"/>
          <p:nvPr/>
        </p:nvSpPr>
        <p:spPr>
          <a:xfrm>
            <a:off x="1803466" y="25098"/>
            <a:ext cx="9143867"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Share of Signal Variance of Tract-Level Mean Child Income Rank </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(Parent p = 25) Explained at Different Levels of Geography</a:t>
            </a:r>
          </a:p>
        </p:txBody>
      </p:sp>
    </p:spTree>
    <p:extLst>
      <p:ext uri="{BB962C8B-B14F-4D97-AF65-F5344CB8AC3E}">
        <p14:creationId xmlns:p14="http://schemas.microsoft.com/office/powerpoint/2010/main" val="10602254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6981" y="1295525"/>
            <a:ext cx="10147612" cy="5181600"/>
          </a:xfrm>
        </p:spPr>
        <p:txBody>
          <a:bodyPr>
            <a:normAutofit/>
          </a:bodyPr>
          <a:lstStyle/>
          <a:p>
            <a:pPr marL="342610" indent="-342610">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Example illustrates three general results on targeting:</a:t>
            </a:r>
          </a:p>
          <a:p>
            <a:endParaRPr lang="en-GB" sz="18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a:pPr>
            <a:r>
              <a:rPr lang="en-GB" sz="2000" dirty="0">
                <a:solidFill>
                  <a:srgbClr val="000000"/>
                </a:solidFill>
                <a:latin typeface="Arial" panose="020B0604020202020204" pitchFamily="34" charset="0"/>
                <a:cs typeface="Arial" panose="020B0604020202020204" pitchFamily="34" charset="0"/>
              </a:rPr>
              <a:t>Children’s outcomes vary widely across nearby tracts </a:t>
            </a:r>
            <a:r>
              <a:rPr lang="en-GB" sz="2000" dirty="0">
                <a:solidFill>
                  <a:srgbClr val="000000"/>
                </a:solidFill>
                <a:latin typeface="Arial" panose="020B0604020202020204" pitchFamily="34" charset="0"/>
                <a:cs typeface="Arial" panose="020B0604020202020204" pitchFamily="34" charset="0"/>
                <a:sym typeface="Wingdings" panose="05000000000000000000" pitchFamily="2" charset="2"/>
              </a:rPr>
              <a:t> location where children grow up is a useful tag for policy interventions.</a:t>
            </a:r>
            <a:endParaRPr lang="en-GB" sz="20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startAt="2"/>
            </a:pPr>
            <a:endParaRPr lang="en-GB" sz="20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startAt="2"/>
            </a:pPr>
            <a:endParaRPr lang="en-GB" sz="20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startAt="2"/>
            </a:pPr>
            <a:r>
              <a:rPr lang="en-GB" sz="2000" dirty="0">
                <a:solidFill>
                  <a:srgbClr val="000000"/>
                </a:solidFill>
                <a:latin typeface="Arial" panose="020B0604020202020204" pitchFamily="34" charset="0"/>
                <a:cs typeface="Arial" panose="020B0604020202020204" pitchFamily="34" charset="0"/>
              </a:rPr>
              <a:t>Substantial heterogeneity </a:t>
            </a:r>
            <a:r>
              <a:rPr lang="en-GB" sz="2000" i="1" dirty="0">
                <a:solidFill>
                  <a:srgbClr val="000000"/>
                </a:solidFill>
                <a:latin typeface="Arial" panose="020B0604020202020204" pitchFamily="34" charset="0"/>
                <a:cs typeface="Arial" panose="020B0604020202020204" pitchFamily="34" charset="0"/>
              </a:rPr>
              <a:t>within</a:t>
            </a:r>
            <a:r>
              <a:rPr lang="en-GB" sz="2000" dirty="0">
                <a:solidFill>
                  <a:srgbClr val="000000"/>
                </a:solidFill>
                <a:latin typeface="Arial" panose="020B0604020202020204" pitchFamily="34" charset="0"/>
                <a:cs typeface="Arial" panose="020B0604020202020204" pitchFamily="34" charset="0"/>
              </a:rPr>
              <a:t> areas across subgroups and outcomes cond. on parent income </a:t>
            </a:r>
            <a:r>
              <a:rPr lang="en-GB"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en-GB" sz="2000" dirty="0" err="1">
                <a:solidFill>
                  <a:srgbClr val="000000"/>
                </a:solidFill>
                <a:latin typeface="Arial" panose="020B0604020202020204" pitchFamily="34" charset="0"/>
                <a:cs typeface="Arial" panose="020B0604020202020204" pitchFamily="34" charset="0"/>
              </a:rPr>
              <a:t>neighborhoods</a:t>
            </a:r>
            <a:r>
              <a:rPr lang="en-GB" sz="2000" dirty="0">
                <a:solidFill>
                  <a:srgbClr val="000000"/>
                </a:solidFill>
                <a:latin typeface="Arial" panose="020B0604020202020204" pitchFamily="34" charset="0"/>
                <a:cs typeface="Arial" panose="020B0604020202020204" pitchFamily="34" charset="0"/>
              </a:rPr>
              <a:t> not well described by a single-factor model.</a:t>
            </a:r>
          </a:p>
          <a:p>
            <a:pPr marL="913584" lvl="1" indent="-456771">
              <a:buFont typeface="+mj-lt"/>
              <a:buAutoNum type="arabicPeriod" startAt="2"/>
            </a:pPr>
            <a:endParaRPr lang="en-GB" sz="20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startAt="2"/>
            </a:pPr>
            <a:endParaRPr lang="en-GB" sz="2000" dirty="0">
              <a:solidFill>
                <a:srgbClr val="000000"/>
              </a:solidFill>
              <a:latin typeface="Arial" panose="020B0604020202020204" pitchFamily="34" charset="0"/>
              <a:cs typeface="Arial" panose="020B0604020202020204" pitchFamily="34" charset="0"/>
            </a:endParaRPr>
          </a:p>
        </p:txBody>
      </p:sp>
      <p:sp>
        <p:nvSpPr>
          <p:cNvPr id="4"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a:defRPr/>
            </a:pPr>
            <a:r>
              <a:rPr lang="en-US" sz="2400" dirty="0">
                <a:solidFill>
                  <a:srgbClr val="002060"/>
                </a:solidFill>
                <a:latin typeface="Arial" panose="020B0604020202020204" pitchFamily="34" charset="0"/>
                <a:cs typeface="Arial" panose="020B0604020202020204" pitchFamily="34" charset="0"/>
              </a:rPr>
              <a:t>Targeting Place-Based Policies</a:t>
            </a:r>
          </a:p>
        </p:txBody>
      </p:sp>
    </p:spTree>
    <p:extLst>
      <p:ext uri="{BB962C8B-B14F-4D97-AF65-F5344CB8AC3E}">
        <p14:creationId xmlns:p14="http://schemas.microsoft.com/office/powerpoint/2010/main" val="23627983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67281" y="198290"/>
            <a:ext cx="7981856" cy="677104"/>
          </a:xfrm>
          <a:prstGeom prst="rect">
            <a:avLst/>
          </a:prstGeom>
        </p:spPr>
        <p:txBody>
          <a:bodyPr wrap="square" lIns="91368" tIns="45718" rIns="91368" bIns="45718">
            <a:spAutoFit/>
          </a:bodyPr>
          <a:lstStyle/>
          <a:p>
            <a:pPr marL="0" marR="0" lvl="0" indent="0" algn="ctr" defTabSz="913584" rtl="0" eaLnBrk="1" fontAlgn="ctr"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Correlations Between Outcomes Across Census Tracts within CZs</a:t>
            </a:r>
          </a:p>
          <a:p>
            <a:pPr marL="0" marR="0" lvl="0" indent="0" algn="ctr" defTabSz="913584" rtl="0" eaLnBrk="1" fontAlgn="ctr"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Children with Parents at 25</a:t>
            </a:r>
            <a:r>
              <a:rPr kumimoji="0" lang="en-US" sz="1900" b="0" i="0" u="none" strike="noStrike" kern="1200" cap="none" spc="0" normalizeH="0" baseline="30000" noProof="0" dirty="0">
                <a:ln>
                  <a:noFill/>
                </a:ln>
                <a:solidFill>
                  <a:srgbClr val="002060"/>
                </a:solidFill>
                <a:effectLst/>
                <a:uLnTx/>
                <a:uFillTx/>
                <a:latin typeface="Arial" panose="020B0604020202020204" pitchFamily="34" charset="0"/>
                <a:cs typeface="Arial" panose="020B0604020202020204" pitchFamily="34" charset="0"/>
              </a:rPr>
              <a:t>th</a:t>
            </a:r>
            <a:r>
              <a:rPr kumimoji="0" lang="en-US" sz="19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 Percentile, Race-Adjusted</a:t>
            </a:r>
          </a:p>
        </p:txBody>
      </p:sp>
      <p:graphicFrame>
        <p:nvGraphicFramePr>
          <p:cNvPr id="3" name="Table 2">
            <a:extLst>
              <a:ext uri="{FF2B5EF4-FFF2-40B4-BE49-F238E27FC236}">
                <a16:creationId xmlns:a16="http://schemas.microsoft.com/office/drawing/2014/main" id="{4D34288E-A6C9-46F2-86C2-3E593C36B8FC}"/>
              </a:ext>
            </a:extLst>
          </p:cNvPr>
          <p:cNvGraphicFramePr>
            <a:graphicFrameLocks noGrp="1"/>
          </p:cNvGraphicFramePr>
          <p:nvPr>
            <p:extLst>
              <p:ext uri="{D42A27DB-BD31-4B8C-83A1-F6EECF244321}">
                <p14:modId xmlns:p14="http://schemas.microsoft.com/office/powerpoint/2010/main" val="2548925998"/>
              </p:ext>
            </p:extLst>
          </p:nvPr>
        </p:nvGraphicFramePr>
        <p:xfrm>
          <a:off x="790414" y="1131377"/>
          <a:ext cx="10771323" cy="5379346"/>
        </p:xfrm>
        <a:graphic>
          <a:graphicData uri="http://schemas.openxmlformats.org/drawingml/2006/table">
            <a:tbl>
              <a:tblPr/>
              <a:tblGrid>
                <a:gridCol w="2909043">
                  <a:extLst>
                    <a:ext uri="{9D8B030D-6E8A-4147-A177-3AD203B41FA5}">
                      <a16:colId xmlns:a16="http://schemas.microsoft.com/office/drawing/2014/main" val="1526869309"/>
                    </a:ext>
                  </a:extLst>
                </a:gridCol>
                <a:gridCol w="1572456">
                  <a:extLst>
                    <a:ext uri="{9D8B030D-6E8A-4147-A177-3AD203B41FA5}">
                      <a16:colId xmlns:a16="http://schemas.microsoft.com/office/drawing/2014/main" val="268735698"/>
                    </a:ext>
                  </a:extLst>
                </a:gridCol>
                <a:gridCol w="1572456">
                  <a:extLst>
                    <a:ext uri="{9D8B030D-6E8A-4147-A177-3AD203B41FA5}">
                      <a16:colId xmlns:a16="http://schemas.microsoft.com/office/drawing/2014/main" val="390097752"/>
                    </a:ext>
                  </a:extLst>
                </a:gridCol>
                <a:gridCol w="1572456">
                  <a:extLst>
                    <a:ext uri="{9D8B030D-6E8A-4147-A177-3AD203B41FA5}">
                      <a16:colId xmlns:a16="http://schemas.microsoft.com/office/drawing/2014/main" val="4039412274"/>
                    </a:ext>
                  </a:extLst>
                </a:gridCol>
                <a:gridCol w="1572456">
                  <a:extLst>
                    <a:ext uri="{9D8B030D-6E8A-4147-A177-3AD203B41FA5}">
                      <a16:colId xmlns:a16="http://schemas.microsoft.com/office/drawing/2014/main" val="114409122"/>
                    </a:ext>
                  </a:extLst>
                </a:gridCol>
                <a:gridCol w="1572456">
                  <a:extLst>
                    <a:ext uri="{9D8B030D-6E8A-4147-A177-3AD203B41FA5}">
                      <a16:colId xmlns:a16="http://schemas.microsoft.com/office/drawing/2014/main" val="62180231"/>
                    </a:ext>
                  </a:extLst>
                </a:gridCol>
              </a:tblGrid>
              <a:tr h="361307">
                <a:tc>
                  <a:txBody>
                    <a:bodyPr/>
                    <a:lstStyle/>
                    <a:p>
                      <a:pPr algn="l" rtl="0" fontAlgn="b"/>
                      <a:endParaRPr lang="en-US" sz="1650" b="0" i="1" u="none" strike="noStrike" dirty="0">
                        <a:solidFill>
                          <a:srgbClr val="000000"/>
                        </a:solidFill>
                        <a:effectLst/>
                        <a:latin typeface="Arial" panose="020B0604020202020204" pitchFamily="34" charset="0"/>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tcPr>
                </a:tc>
                <a:tc gridSpan="5">
                  <a:txBody>
                    <a:bodyPr/>
                    <a:lstStyle/>
                    <a:p>
                      <a:endParaRPr lang="en-US" dirty="0"/>
                    </a:p>
                  </a:txBody>
                  <a:tcPr>
                    <a:lnL w="12700" cmpd="sng">
                      <a:noFill/>
                      <a:prstDash val="solid"/>
                    </a:lnL>
                    <a:lnR w="12700" cmpd="sng">
                      <a:noFill/>
                      <a:prstDash val="solid"/>
                    </a:lnR>
                    <a:lnT w="12700" cap="flat" cmpd="sng" algn="ctr">
                      <a:solidFill>
                        <a:schemeClr val="tx1"/>
                      </a:solid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3204008"/>
                  </a:ext>
                </a:extLst>
              </a:tr>
              <a:tr h="810451">
                <a:tc>
                  <a:txBody>
                    <a:bodyPr/>
                    <a:lstStyle/>
                    <a:p>
                      <a:pPr algn="ctr" rtl="0" fontAlgn="ctr"/>
                      <a:endParaRPr lang="en-US" sz="165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r>
                        <a:rPr lang="en-US" sz="1650" b="1" i="0" u="none" strike="noStrike" dirty="0">
                          <a:solidFill>
                            <a:srgbClr val="000000"/>
                          </a:solidFill>
                          <a:effectLst/>
                          <a:latin typeface="Arial" panose="020B0604020202020204" pitchFamily="34" charset="0"/>
                        </a:rPr>
                        <a:t>Household Income Rank</a:t>
                      </a:r>
                    </a:p>
                  </a:txBody>
                  <a:tcPr marL="9525" marR="9525" marT="9525" marB="0" anchor="ctr">
                    <a:lnL>
                      <a:noFill/>
                    </a:lnL>
                    <a:lnR>
                      <a:noFill/>
                    </a:lnR>
                    <a:lnT w="12700" cmpd="sng">
                      <a:noFill/>
                      <a:prstDash val="solid"/>
                    </a:lnT>
                    <a:lnB>
                      <a:noFill/>
                    </a:lnB>
                  </a:tcPr>
                </a:tc>
                <a:tc>
                  <a:txBody>
                    <a:bodyPr/>
                    <a:lstStyle/>
                    <a:p>
                      <a:pPr algn="ctr" rtl="0" fontAlgn="ctr"/>
                      <a:r>
                        <a:rPr lang="en-US" sz="1650" b="1" i="0" u="none" strike="noStrike" dirty="0">
                          <a:solidFill>
                            <a:srgbClr val="000000"/>
                          </a:solidFill>
                          <a:effectLst/>
                          <a:latin typeface="Arial" panose="020B0604020202020204" pitchFamily="34" charset="0"/>
                        </a:rPr>
                        <a:t>Individual Income Rank</a:t>
                      </a:r>
                    </a:p>
                  </a:txBody>
                  <a:tcPr marL="9525" marR="9525" marT="9525" marB="0" anchor="ctr">
                    <a:lnL>
                      <a:noFill/>
                    </a:lnL>
                    <a:lnR>
                      <a:noFill/>
                    </a:lnR>
                    <a:lnT>
                      <a:noFill/>
                    </a:lnT>
                    <a:lnB>
                      <a:noFill/>
                    </a:lnB>
                  </a:tcPr>
                </a:tc>
                <a:tc>
                  <a:txBody>
                    <a:bodyPr/>
                    <a:lstStyle/>
                    <a:p>
                      <a:pPr algn="ctr" rtl="0" fontAlgn="ctr"/>
                      <a:r>
                        <a:rPr lang="en-US" sz="1650" b="1" i="0" u="none" strike="noStrike" dirty="0">
                          <a:solidFill>
                            <a:srgbClr val="000000"/>
                          </a:solidFill>
                          <a:effectLst/>
                          <a:latin typeface="Arial" panose="020B0604020202020204" pitchFamily="34" charset="0"/>
                        </a:rPr>
                        <a:t>Employment Rate</a:t>
                      </a:r>
                    </a:p>
                  </a:txBody>
                  <a:tcPr marL="9525" marR="9525" marT="9525" marB="0" anchor="ctr">
                    <a:lnL>
                      <a:noFill/>
                    </a:lnL>
                    <a:lnR>
                      <a:noFill/>
                    </a:lnR>
                    <a:lnT>
                      <a:noFill/>
                    </a:lnT>
                    <a:lnB>
                      <a:noFill/>
                    </a:lnB>
                  </a:tcPr>
                </a:tc>
                <a:tc>
                  <a:txBody>
                    <a:bodyPr/>
                    <a:lstStyle/>
                    <a:p>
                      <a:pPr algn="ctr" rtl="0" fontAlgn="ctr"/>
                      <a:r>
                        <a:rPr lang="en-US" sz="1650" b="1" i="0" u="none" strike="noStrike" dirty="0">
                          <a:solidFill>
                            <a:srgbClr val="000000"/>
                          </a:solidFill>
                          <a:effectLst/>
                          <a:latin typeface="Arial" panose="020B0604020202020204" pitchFamily="34" charset="0"/>
                        </a:rPr>
                        <a:t>Incarceration Rate</a:t>
                      </a:r>
                    </a:p>
                  </a:txBody>
                  <a:tcPr marL="9525" marR="9525" marT="9525" marB="0" anchor="ctr">
                    <a:lnL>
                      <a:noFill/>
                    </a:lnL>
                    <a:lnR>
                      <a:noFill/>
                    </a:lnR>
                    <a:lnT>
                      <a:noFill/>
                    </a:lnT>
                    <a:lnB>
                      <a:noFill/>
                    </a:lnB>
                  </a:tcPr>
                </a:tc>
                <a:tc>
                  <a:txBody>
                    <a:bodyPr/>
                    <a:lstStyle/>
                    <a:p>
                      <a:pPr algn="ctr" rtl="0" fontAlgn="ctr"/>
                      <a:r>
                        <a:rPr lang="en-US" sz="1650" b="1" i="0" u="none" strike="noStrike" dirty="0">
                          <a:solidFill>
                            <a:srgbClr val="000000"/>
                          </a:solidFill>
                          <a:effectLst/>
                          <a:latin typeface="Arial" panose="020B0604020202020204" pitchFamily="34" charset="0"/>
                        </a:rPr>
                        <a:t>Teenage Birth Rate</a:t>
                      </a:r>
                    </a:p>
                  </a:txBody>
                  <a:tcPr marL="9525" marR="9525" marT="9525" marB="0" anchor="ctr">
                    <a:lnL>
                      <a:noFill/>
                    </a:lnL>
                    <a:lnR>
                      <a:noFill/>
                    </a:lnR>
                    <a:lnT>
                      <a:noFill/>
                    </a:lnT>
                    <a:lnB>
                      <a:noFill/>
                    </a:lnB>
                  </a:tcPr>
                </a:tc>
                <a:extLst>
                  <a:ext uri="{0D108BD9-81ED-4DB2-BD59-A6C34878D82A}">
                    <a16:rowId xmlns:a16="http://schemas.microsoft.com/office/drawing/2014/main" val="1600717577"/>
                  </a:ext>
                </a:extLst>
              </a:tr>
              <a:tr h="301934">
                <a:tc>
                  <a:txBody>
                    <a:bodyPr/>
                    <a:lstStyle/>
                    <a:p>
                      <a:pPr algn="ctr" rtl="0" fontAlgn="ctr"/>
                      <a:endParaRPr lang="en-US" sz="165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rtl="0" fontAlgn="t"/>
                      <a:r>
                        <a:rPr lang="en-US" sz="1650" b="0" i="0" u="none" strike="noStrike">
                          <a:solidFill>
                            <a:srgbClr val="000000"/>
                          </a:solidFill>
                          <a:effectLst/>
                          <a:latin typeface="Arial" panose="020B0604020202020204" pitchFamily="34" charset="0"/>
                        </a:rPr>
                        <a:t>(1)</a:t>
                      </a:r>
                    </a:p>
                  </a:txBody>
                  <a:tcPr marL="9525" marR="9525" marT="9525"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r>
                        <a:rPr lang="en-US" sz="1650" b="0" i="0" u="none" strike="noStrike">
                          <a:solidFill>
                            <a:srgbClr val="000000"/>
                          </a:solidFill>
                          <a:effectLst/>
                          <a:latin typeface="Arial" panose="020B0604020202020204" pitchFamily="34" charset="0"/>
                        </a:rPr>
                        <a:t>(2)</a:t>
                      </a:r>
                    </a:p>
                  </a:txBody>
                  <a:tcPr marL="9525" marR="9525" marT="9525"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r>
                        <a:rPr lang="en-US" sz="1650" b="0" i="0" u="none" strike="noStrike">
                          <a:solidFill>
                            <a:srgbClr val="000000"/>
                          </a:solidFill>
                          <a:effectLst/>
                          <a:latin typeface="Arial" panose="020B0604020202020204" pitchFamily="34" charset="0"/>
                        </a:rPr>
                        <a:t>(3)</a:t>
                      </a:r>
                    </a:p>
                  </a:txBody>
                  <a:tcPr marL="9525" marR="9525" marT="9525"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r>
                        <a:rPr lang="en-US" sz="1650" b="0" i="0" u="none" strike="noStrike" dirty="0">
                          <a:solidFill>
                            <a:srgbClr val="000000"/>
                          </a:solidFill>
                          <a:effectLst/>
                          <a:latin typeface="Arial" panose="020B0604020202020204" pitchFamily="34" charset="0"/>
                        </a:rPr>
                        <a:t>(4)</a:t>
                      </a:r>
                    </a:p>
                  </a:txBody>
                  <a:tcPr marL="9525" marR="9525" marT="9525"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r>
                        <a:rPr lang="en-US" sz="1650" b="0" i="0" u="none" strike="noStrike">
                          <a:solidFill>
                            <a:srgbClr val="000000"/>
                          </a:solidFill>
                          <a:effectLst/>
                          <a:latin typeface="Arial" panose="020B0604020202020204" pitchFamily="34" charset="0"/>
                        </a:rPr>
                        <a:t>(5)</a:t>
                      </a:r>
                    </a:p>
                  </a:txBody>
                  <a:tcPr marL="9525" marR="9525" marT="9525" marB="0">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1808337"/>
                  </a:ext>
                </a:extLst>
              </a:tr>
              <a:tr h="301934">
                <a:tc>
                  <a:txBody>
                    <a:bodyPr/>
                    <a:lstStyle/>
                    <a:p>
                      <a:pPr algn="ctr" fontAlgn="ctr"/>
                      <a:endParaRPr lang="en-US" sz="165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t"/>
                      <a:endParaRPr lang="en-US" sz="1650" b="0" i="0" u="none" strike="noStrike" dirty="0">
                        <a:solidFill>
                          <a:srgbClr val="000000"/>
                        </a:solidFill>
                        <a:effectLst/>
                        <a:latin typeface="Arial" panose="020B0604020202020204" pitchFamily="34" charset="0"/>
                      </a:endParaRPr>
                    </a:p>
                  </a:txBody>
                  <a:tcPr marL="9525" marR="9525" marT="9525" marB="0">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t"/>
                      <a:endParaRPr lang="en-US" sz="1650" b="0" i="0" u="none" strike="noStrike" dirty="0">
                        <a:solidFill>
                          <a:srgbClr val="000000"/>
                        </a:solidFill>
                        <a:effectLst/>
                        <a:latin typeface="Arial" panose="020B0604020202020204" pitchFamily="34" charset="0"/>
                      </a:endParaRPr>
                    </a:p>
                  </a:txBody>
                  <a:tcPr marL="9525" marR="9525" marT="9525" marB="0">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t"/>
                      <a:endParaRPr lang="en-US" sz="1650" b="0" i="0" u="none" strike="noStrike">
                        <a:solidFill>
                          <a:srgbClr val="000000"/>
                        </a:solidFill>
                        <a:effectLst/>
                        <a:latin typeface="Arial" panose="020B0604020202020204" pitchFamily="34" charset="0"/>
                      </a:endParaRPr>
                    </a:p>
                  </a:txBody>
                  <a:tcPr marL="9525" marR="9525" marT="9525" marB="0">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t"/>
                      <a:endParaRPr lang="en-US" sz="1650" b="0" i="0" u="none" strike="noStrike">
                        <a:solidFill>
                          <a:srgbClr val="000000"/>
                        </a:solidFill>
                        <a:effectLst/>
                        <a:latin typeface="Arial" panose="020B0604020202020204" pitchFamily="34" charset="0"/>
                      </a:endParaRPr>
                    </a:p>
                  </a:txBody>
                  <a:tcPr marL="9525" marR="9525" marT="9525" marB="0">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t"/>
                      <a:endParaRPr lang="en-US" sz="1650" b="0" i="0" u="none" strike="noStrike">
                        <a:solidFill>
                          <a:srgbClr val="000000"/>
                        </a:solidFill>
                        <a:effectLst/>
                        <a:latin typeface="Arial" panose="020B0604020202020204" pitchFamily="34" charset="0"/>
                      </a:endParaRPr>
                    </a:p>
                  </a:txBody>
                  <a:tcPr marL="9525" marR="9525" marT="9525" marB="0">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24525391"/>
                  </a:ext>
                </a:extLst>
              </a:tr>
              <a:tr h="540301">
                <a:tc>
                  <a:txBody>
                    <a:bodyPr/>
                    <a:lstStyle/>
                    <a:p>
                      <a:pPr algn="l" rtl="0" fontAlgn="ctr"/>
                      <a:r>
                        <a:rPr lang="en-US" sz="1650" b="0" i="0" u="none" strike="noStrike">
                          <a:solidFill>
                            <a:srgbClr val="000000"/>
                          </a:solidFill>
                          <a:effectLst/>
                          <a:latin typeface="Arial" panose="020B0604020202020204" pitchFamily="34" charset="0"/>
                        </a:rPr>
                        <a:t>Household Income Rank </a:t>
                      </a:r>
                    </a:p>
                  </a:txBody>
                  <a:tcPr marL="9525" marR="9525" marT="9525" marB="0" anchor="ctr">
                    <a:lnL>
                      <a:noFill/>
                    </a:lnL>
                    <a:lnR>
                      <a:noFill/>
                    </a:lnR>
                    <a:lnT>
                      <a:noFill/>
                    </a:lnT>
                    <a:lnB>
                      <a:noFill/>
                    </a:lnB>
                  </a:tcPr>
                </a:tc>
                <a:tc>
                  <a:txBody>
                    <a:bodyPr/>
                    <a:lstStyle/>
                    <a:p>
                      <a:pPr algn="ctr" rtl="0" fontAlgn="ctr"/>
                      <a:r>
                        <a:rPr lang="en-US" sz="1650" b="0" i="0" u="none" strike="noStrike">
                          <a:solidFill>
                            <a:srgbClr val="000000"/>
                          </a:solidFill>
                          <a:effectLst/>
                          <a:latin typeface="Arial" panose="020B0604020202020204" pitchFamily="34" charset="0"/>
                        </a:rPr>
                        <a:t>1</a:t>
                      </a:r>
                    </a:p>
                  </a:txBody>
                  <a:tcPr marL="9525" marR="9525" marT="9525" marB="0" anchor="ctr">
                    <a:lnL>
                      <a:noFill/>
                    </a:lnL>
                    <a:lnR>
                      <a:noFill/>
                    </a:lnR>
                    <a:lnT>
                      <a:noFill/>
                    </a:lnT>
                    <a:lnB>
                      <a:noFill/>
                    </a:lnB>
                  </a:tcPr>
                </a:tc>
                <a:tc>
                  <a:txBody>
                    <a:bodyPr/>
                    <a:lstStyle/>
                    <a:p>
                      <a:pPr algn="ctr" rtl="0" fontAlgn="ctr"/>
                      <a:r>
                        <a:rPr lang="en-US" sz="1650" b="0" i="0" u="none" strike="noStrike" dirty="0">
                          <a:solidFill>
                            <a:srgbClr val="000000"/>
                          </a:solidFill>
                          <a:effectLst/>
                          <a:latin typeface="Arial" panose="020B0604020202020204" pitchFamily="34" charset="0"/>
                        </a:rPr>
                        <a:t>0.964</a:t>
                      </a:r>
                    </a:p>
                  </a:txBody>
                  <a:tcPr marL="9525" marR="9525" marT="9525" marB="0" anchor="ctr">
                    <a:lnL>
                      <a:noFill/>
                    </a:lnL>
                    <a:lnR>
                      <a:noFill/>
                    </a:lnR>
                    <a:lnT>
                      <a:noFill/>
                    </a:lnT>
                    <a:lnB>
                      <a:noFill/>
                    </a:lnB>
                  </a:tcPr>
                </a:tc>
                <a:tc>
                  <a:txBody>
                    <a:bodyPr/>
                    <a:lstStyle/>
                    <a:p>
                      <a:pPr algn="ctr" rtl="0" fontAlgn="ctr"/>
                      <a:r>
                        <a:rPr lang="en-US" sz="1650" b="0" i="0" u="none" strike="noStrike" dirty="0">
                          <a:solidFill>
                            <a:srgbClr val="000000"/>
                          </a:solidFill>
                          <a:effectLst/>
                          <a:latin typeface="Arial" panose="020B0604020202020204" pitchFamily="34" charset="0"/>
                        </a:rPr>
                        <a:t>0.446</a:t>
                      </a:r>
                    </a:p>
                  </a:txBody>
                  <a:tcPr marL="9525" marR="9525" marT="9525" marB="0" anchor="ctr">
                    <a:lnL>
                      <a:noFill/>
                    </a:lnL>
                    <a:lnR>
                      <a:noFill/>
                    </a:lnR>
                    <a:lnT>
                      <a:noFill/>
                    </a:lnT>
                    <a:lnB>
                      <a:noFill/>
                    </a:lnB>
                  </a:tcPr>
                </a:tc>
                <a:tc>
                  <a:txBody>
                    <a:bodyPr/>
                    <a:lstStyle/>
                    <a:p>
                      <a:pPr algn="ctr" rtl="0" fontAlgn="ctr"/>
                      <a:r>
                        <a:rPr lang="en-US" sz="1650" b="0" i="0" u="none" strike="noStrike" dirty="0">
                          <a:solidFill>
                            <a:srgbClr val="000000"/>
                          </a:solidFill>
                          <a:effectLst/>
                          <a:latin typeface="Arial" panose="020B0604020202020204" pitchFamily="34" charset="0"/>
                        </a:rPr>
                        <a:t>-0.767</a:t>
                      </a:r>
                    </a:p>
                  </a:txBody>
                  <a:tcPr marL="9525" marR="9525" marT="9525" marB="0" anchor="ctr">
                    <a:lnL>
                      <a:noFill/>
                    </a:lnL>
                    <a:lnR>
                      <a:noFill/>
                    </a:lnR>
                    <a:lnT>
                      <a:noFill/>
                    </a:lnT>
                    <a:lnB>
                      <a:noFill/>
                    </a:lnB>
                  </a:tcPr>
                </a:tc>
                <a:tc>
                  <a:txBody>
                    <a:bodyPr/>
                    <a:lstStyle/>
                    <a:p>
                      <a:pPr algn="ctr" rtl="0" fontAlgn="ctr"/>
                      <a:r>
                        <a:rPr lang="en-US" sz="1650" b="0" i="0" u="none" strike="noStrike" dirty="0">
                          <a:solidFill>
                            <a:srgbClr val="000000"/>
                          </a:solidFill>
                          <a:effectLst/>
                          <a:latin typeface="Arial" panose="020B0604020202020204" pitchFamily="34" charset="0"/>
                        </a:rPr>
                        <a:t>-0.870</a:t>
                      </a:r>
                    </a:p>
                  </a:txBody>
                  <a:tcPr marL="9525" marR="9525" marT="9525" marB="0" anchor="ctr">
                    <a:lnL>
                      <a:noFill/>
                    </a:lnL>
                    <a:lnR>
                      <a:noFill/>
                    </a:lnR>
                    <a:lnT>
                      <a:noFill/>
                    </a:lnT>
                    <a:lnB>
                      <a:noFill/>
                    </a:lnB>
                  </a:tcPr>
                </a:tc>
                <a:extLst>
                  <a:ext uri="{0D108BD9-81ED-4DB2-BD59-A6C34878D82A}">
                    <a16:rowId xmlns:a16="http://schemas.microsoft.com/office/drawing/2014/main" val="330145887"/>
                  </a:ext>
                </a:extLst>
              </a:tr>
              <a:tr h="508519">
                <a:tc>
                  <a:txBody>
                    <a:bodyPr/>
                    <a:lstStyle/>
                    <a:p>
                      <a:pPr algn="l" rtl="0" fontAlgn="ctr"/>
                      <a:r>
                        <a:rPr lang="en-US" sz="1650" b="0" i="0" u="none" strike="noStrike">
                          <a:solidFill>
                            <a:srgbClr val="000000"/>
                          </a:solidFill>
                          <a:effectLst/>
                          <a:latin typeface="Arial" panose="020B0604020202020204" pitchFamily="34" charset="0"/>
                        </a:rPr>
                        <a:t>Individual Income Rank</a:t>
                      </a:r>
                    </a:p>
                  </a:txBody>
                  <a:tcPr marL="9525" marR="9525" marT="9525" marB="0" anchor="ctr">
                    <a:lnL>
                      <a:noFill/>
                    </a:lnL>
                    <a:lnR>
                      <a:noFill/>
                    </a:lnR>
                    <a:lnT>
                      <a:noFill/>
                    </a:lnT>
                    <a:lnB>
                      <a:noFill/>
                    </a:lnB>
                  </a:tcPr>
                </a:tc>
                <a:tc>
                  <a:txBody>
                    <a:bodyPr/>
                    <a:lstStyle/>
                    <a:p>
                      <a:pPr algn="ctr" rtl="0" fontAlgn="ctr"/>
                      <a:endParaRPr lang="en-US" sz="165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r>
                        <a:rPr lang="en-US" sz="1650" b="0" i="0" u="none" strike="noStrike">
                          <a:solidFill>
                            <a:srgbClr val="000000"/>
                          </a:solidFill>
                          <a:effectLst/>
                          <a:latin typeface="Arial" panose="020B0604020202020204" pitchFamily="34" charset="0"/>
                        </a:rPr>
                        <a:t>1</a:t>
                      </a:r>
                    </a:p>
                  </a:txBody>
                  <a:tcPr marL="9525" marR="9525" marT="9525" marB="0" anchor="ctr">
                    <a:lnL>
                      <a:noFill/>
                    </a:lnL>
                    <a:lnR>
                      <a:noFill/>
                    </a:lnR>
                    <a:lnT>
                      <a:noFill/>
                    </a:lnT>
                    <a:lnB>
                      <a:noFill/>
                    </a:lnB>
                  </a:tcPr>
                </a:tc>
                <a:tc>
                  <a:txBody>
                    <a:bodyPr/>
                    <a:lstStyle/>
                    <a:p>
                      <a:pPr algn="ctr" rtl="0" fontAlgn="ctr"/>
                      <a:r>
                        <a:rPr lang="en-US" sz="1650" b="0" i="0" u="none" strike="noStrike" dirty="0">
                          <a:solidFill>
                            <a:srgbClr val="000000"/>
                          </a:solidFill>
                          <a:effectLst/>
                          <a:latin typeface="Arial" panose="020B0604020202020204" pitchFamily="34" charset="0"/>
                        </a:rPr>
                        <a:t>0.559</a:t>
                      </a:r>
                    </a:p>
                  </a:txBody>
                  <a:tcPr marL="9525" marR="9525" marT="9525" marB="0" anchor="ctr">
                    <a:lnL>
                      <a:noFill/>
                    </a:lnL>
                    <a:lnR>
                      <a:noFill/>
                    </a:lnR>
                    <a:lnT>
                      <a:noFill/>
                    </a:lnT>
                    <a:lnB>
                      <a:noFill/>
                    </a:lnB>
                  </a:tcPr>
                </a:tc>
                <a:tc>
                  <a:txBody>
                    <a:bodyPr/>
                    <a:lstStyle/>
                    <a:p>
                      <a:pPr algn="ctr" rtl="0" fontAlgn="ctr"/>
                      <a:r>
                        <a:rPr lang="en-US" sz="1650" b="0" i="0" u="none" strike="noStrike" dirty="0">
                          <a:solidFill>
                            <a:srgbClr val="000000"/>
                          </a:solidFill>
                          <a:effectLst/>
                          <a:latin typeface="Arial" panose="020B0604020202020204" pitchFamily="34" charset="0"/>
                        </a:rPr>
                        <a:t>-0.742</a:t>
                      </a:r>
                    </a:p>
                  </a:txBody>
                  <a:tcPr marL="9525" marR="9525" marT="9525" marB="0" anchor="ctr">
                    <a:lnL>
                      <a:noFill/>
                    </a:lnL>
                    <a:lnR>
                      <a:noFill/>
                    </a:lnR>
                    <a:lnT>
                      <a:noFill/>
                    </a:lnT>
                    <a:lnB>
                      <a:noFill/>
                    </a:lnB>
                  </a:tcPr>
                </a:tc>
                <a:tc>
                  <a:txBody>
                    <a:bodyPr/>
                    <a:lstStyle/>
                    <a:p>
                      <a:pPr algn="ctr" rtl="0" fontAlgn="ctr"/>
                      <a:r>
                        <a:rPr lang="en-US" sz="1650" b="0" i="0" u="none" strike="noStrike" dirty="0">
                          <a:solidFill>
                            <a:srgbClr val="000000"/>
                          </a:solidFill>
                          <a:effectLst/>
                          <a:latin typeface="Arial" panose="020B0604020202020204" pitchFamily="34" charset="0"/>
                        </a:rPr>
                        <a:t>-0.844</a:t>
                      </a:r>
                    </a:p>
                  </a:txBody>
                  <a:tcPr marL="9525" marR="9525" marT="9525" marB="0" anchor="ctr">
                    <a:lnL>
                      <a:noFill/>
                    </a:lnL>
                    <a:lnR>
                      <a:noFill/>
                    </a:lnR>
                    <a:lnT>
                      <a:noFill/>
                    </a:lnT>
                    <a:lnB>
                      <a:noFill/>
                    </a:lnB>
                  </a:tcPr>
                </a:tc>
                <a:extLst>
                  <a:ext uri="{0D108BD9-81ED-4DB2-BD59-A6C34878D82A}">
                    <a16:rowId xmlns:a16="http://schemas.microsoft.com/office/drawing/2014/main" val="1368935815"/>
                  </a:ext>
                </a:extLst>
              </a:tr>
              <a:tr h="508519">
                <a:tc>
                  <a:txBody>
                    <a:bodyPr/>
                    <a:lstStyle/>
                    <a:p>
                      <a:pPr algn="l" rtl="0" fontAlgn="ctr"/>
                      <a:r>
                        <a:rPr lang="en-US" sz="1650" b="0" i="0" u="none" strike="noStrike">
                          <a:solidFill>
                            <a:srgbClr val="000000"/>
                          </a:solidFill>
                          <a:effectLst/>
                          <a:latin typeface="Arial" panose="020B0604020202020204" pitchFamily="34" charset="0"/>
                        </a:rPr>
                        <a:t>Employment Rate</a:t>
                      </a:r>
                    </a:p>
                  </a:txBody>
                  <a:tcPr marL="9525" marR="9525" marT="9525" marB="0" anchor="ctr">
                    <a:lnL>
                      <a:noFill/>
                    </a:lnL>
                    <a:lnR>
                      <a:noFill/>
                    </a:lnR>
                    <a:lnT>
                      <a:noFill/>
                    </a:lnT>
                    <a:lnB>
                      <a:noFill/>
                    </a:lnB>
                  </a:tcPr>
                </a:tc>
                <a:tc>
                  <a:txBody>
                    <a:bodyPr/>
                    <a:lstStyle/>
                    <a:p>
                      <a:pPr algn="ctr" rtl="0" fontAlgn="ctr"/>
                      <a:endParaRPr lang="en-US" sz="165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endParaRPr lang="en-US" sz="165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r>
                        <a:rPr lang="en-US" sz="1650" b="0" i="0" u="none" strike="noStrike">
                          <a:solidFill>
                            <a:srgbClr val="000000"/>
                          </a:solidFill>
                          <a:effectLst/>
                          <a:latin typeface="Arial" panose="020B0604020202020204" pitchFamily="34" charset="0"/>
                        </a:rPr>
                        <a:t>1</a:t>
                      </a:r>
                    </a:p>
                  </a:txBody>
                  <a:tcPr marL="9525" marR="9525" marT="9525" marB="0" anchor="ctr">
                    <a:lnL>
                      <a:noFill/>
                    </a:lnL>
                    <a:lnR>
                      <a:noFill/>
                    </a:lnR>
                    <a:lnT>
                      <a:noFill/>
                    </a:lnT>
                    <a:lnB>
                      <a:noFill/>
                    </a:lnB>
                  </a:tcPr>
                </a:tc>
                <a:tc>
                  <a:txBody>
                    <a:bodyPr/>
                    <a:lstStyle/>
                    <a:p>
                      <a:pPr algn="ctr" rtl="0" fontAlgn="ctr"/>
                      <a:r>
                        <a:rPr lang="en-US" sz="1650" b="0" i="0" u="none" strike="noStrike" dirty="0">
                          <a:solidFill>
                            <a:srgbClr val="000000"/>
                          </a:solidFill>
                          <a:effectLst/>
                          <a:latin typeface="Arial" panose="020B0604020202020204" pitchFamily="34" charset="0"/>
                        </a:rPr>
                        <a:t>-0.334</a:t>
                      </a:r>
                    </a:p>
                  </a:txBody>
                  <a:tcPr marL="9525" marR="9525" marT="9525" marB="0" anchor="ctr">
                    <a:lnL>
                      <a:noFill/>
                    </a:lnL>
                    <a:lnR>
                      <a:noFill/>
                    </a:lnR>
                    <a:lnT>
                      <a:noFill/>
                    </a:lnT>
                    <a:lnB>
                      <a:noFill/>
                    </a:lnB>
                  </a:tcPr>
                </a:tc>
                <a:tc>
                  <a:txBody>
                    <a:bodyPr/>
                    <a:lstStyle/>
                    <a:p>
                      <a:pPr algn="ctr" rtl="0" fontAlgn="ctr"/>
                      <a:r>
                        <a:rPr lang="en-US" sz="1650" b="0" i="0" u="none" strike="noStrike" dirty="0">
                          <a:solidFill>
                            <a:srgbClr val="000000"/>
                          </a:solidFill>
                          <a:effectLst/>
                          <a:latin typeface="Arial" panose="020B0604020202020204" pitchFamily="34" charset="0"/>
                        </a:rPr>
                        <a:t>-0.312</a:t>
                      </a:r>
                    </a:p>
                  </a:txBody>
                  <a:tcPr marL="9525" marR="9525" marT="9525" marB="0" anchor="ctr">
                    <a:lnL>
                      <a:noFill/>
                    </a:lnL>
                    <a:lnR>
                      <a:noFill/>
                    </a:lnR>
                    <a:lnT>
                      <a:noFill/>
                    </a:lnT>
                    <a:lnB>
                      <a:noFill/>
                    </a:lnB>
                  </a:tcPr>
                </a:tc>
                <a:extLst>
                  <a:ext uri="{0D108BD9-81ED-4DB2-BD59-A6C34878D82A}">
                    <a16:rowId xmlns:a16="http://schemas.microsoft.com/office/drawing/2014/main" val="3013564742"/>
                  </a:ext>
                </a:extLst>
              </a:tr>
              <a:tr h="508519">
                <a:tc>
                  <a:txBody>
                    <a:bodyPr/>
                    <a:lstStyle/>
                    <a:p>
                      <a:pPr algn="l" rtl="0" fontAlgn="ctr"/>
                      <a:r>
                        <a:rPr lang="en-US" sz="1650" b="0" i="0" u="none" strike="noStrike">
                          <a:solidFill>
                            <a:srgbClr val="000000"/>
                          </a:solidFill>
                          <a:effectLst/>
                          <a:latin typeface="Arial" panose="020B0604020202020204" pitchFamily="34" charset="0"/>
                        </a:rPr>
                        <a:t>Incarceration Rate</a:t>
                      </a:r>
                    </a:p>
                  </a:txBody>
                  <a:tcPr marL="9525" marR="9525" marT="9525" marB="0" anchor="ctr">
                    <a:lnL>
                      <a:noFill/>
                    </a:lnL>
                    <a:lnR>
                      <a:noFill/>
                    </a:lnR>
                    <a:lnT>
                      <a:noFill/>
                    </a:lnT>
                    <a:lnB>
                      <a:noFill/>
                    </a:lnB>
                  </a:tcPr>
                </a:tc>
                <a:tc>
                  <a:txBody>
                    <a:bodyPr/>
                    <a:lstStyle/>
                    <a:p>
                      <a:pPr algn="ctr" rtl="0" fontAlgn="ctr"/>
                      <a:endParaRPr lang="en-US" sz="165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endParaRPr lang="en-US" sz="165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endParaRPr lang="en-US" sz="165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r>
                        <a:rPr lang="en-US" sz="1650" b="0" i="0" u="none" strike="noStrike">
                          <a:solidFill>
                            <a:srgbClr val="000000"/>
                          </a:solidFill>
                          <a:effectLst/>
                          <a:latin typeface="Arial" panose="020B0604020202020204" pitchFamily="34" charset="0"/>
                        </a:rPr>
                        <a:t>1</a:t>
                      </a:r>
                    </a:p>
                  </a:txBody>
                  <a:tcPr marL="9525" marR="9525" marT="9525" marB="0" anchor="ctr">
                    <a:lnL>
                      <a:noFill/>
                    </a:lnL>
                    <a:lnR>
                      <a:noFill/>
                    </a:lnR>
                    <a:lnT>
                      <a:noFill/>
                    </a:lnT>
                    <a:lnB>
                      <a:noFill/>
                    </a:lnB>
                  </a:tcPr>
                </a:tc>
                <a:tc>
                  <a:txBody>
                    <a:bodyPr/>
                    <a:lstStyle/>
                    <a:p>
                      <a:pPr algn="ctr" rtl="0" fontAlgn="ctr"/>
                      <a:r>
                        <a:rPr lang="en-US" sz="1650" b="0" i="0" u="none" strike="noStrike" dirty="0">
                          <a:solidFill>
                            <a:srgbClr val="000000"/>
                          </a:solidFill>
                          <a:effectLst/>
                          <a:latin typeface="Arial" panose="020B0604020202020204" pitchFamily="34" charset="0"/>
                        </a:rPr>
                        <a:t>0.774</a:t>
                      </a:r>
                    </a:p>
                  </a:txBody>
                  <a:tcPr marL="9525" marR="9525" marT="9525" marB="0" anchor="ctr">
                    <a:lnL>
                      <a:noFill/>
                    </a:lnL>
                    <a:lnR>
                      <a:noFill/>
                    </a:lnR>
                    <a:lnT>
                      <a:noFill/>
                    </a:lnT>
                    <a:lnB>
                      <a:noFill/>
                    </a:lnB>
                  </a:tcPr>
                </a:tc>
                <a:extLst>
                  <a:ext uri="{0D108BD9-81ED-4DB2-BD59-A6C34878D82A}">
                    <a16:rowId xmlns:a16="http://schemas.microsoft.com/office/drawing/2014/main" val="3502715891"/>
                  </a:ext>
                </a:extLst>
              </a:tr>
              <a:tr h="508519">
                <a:tc>
                  <a:txBody>
                    <a:bodyPr/>
                    <a:lstStyle/>
                    <a:p>
                      <a:pPr algn="l" rtl="0" fontAlgn="ctr"/>
                      <a:r>
                        <a:rPr lang="en-US" sz="1650" b="0" i="0" u="none" strike="noStrike">
                          <a:solidFill>
                            <a:srgbClr val="000000"/>
                          </a:solidFill>
                          <a:effectLst/>
                          <a:latin typeface="Arial" panose="020B0604020202020204" pitchFamily="34" charset="0"/>
                        </a:rPr>
                        <a:t>Teenage Birth Rate</a:t>
                      </a:r>
                    </a:p>
                  </a:txBody>
                  <a:tcPr marL="9525" marR="9525" marT="9525" marB="0" anchor="ctr">
                    <a:lnL>
                      <a:noFill/>
                    </a:lnL>
                    <a:lnR>
                      <a:noFill/>
                    </a:lnR>
                    <a:lnT>
                      <a:noFill/>
                    </a:lnT>
                    <a:lnB>
                      <a:noFill/>
                    </a:lnB>
                  </a:tcPr>
                </a:tc>
                <a:tc>
                  <a:txBody>
                    <a:bodyPr/>
                    <a:lstStyle/>
                    <a:p>
                      <a:pPr algn="ctr" rtl="0" fontAlgn="ctr"/>
                      <a:endParaRPr lang="en-US" sz="165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endParaRPr lang="en-US" sz="165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endParaRPr lang="en-US" sz="165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endParaRPr lang="en-US" sz="165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r>
                        <a:rPr lang="en-US" sz="1650" b="0" i="0" u="none" strike="noStrike">
                          <a:solidFill>
                            <a:srgbClr val="000000"/>
                          </a:solidFill>
                          <a:effectLst/>
                          <a:latin typeface="Arial" panose="020B0604020202020204" pitchFamily="34" charset="0"/>
                        </a:rPr>
                        <a:t>1</a:t>
                      </a:r>
                    </a:p>
                  </a:txBody>
                  <a:tcPr marL="9525" marR="9525" marT="9525" marB="0" anchor="ctr">
                    <a:lnL>
                      <a:noFill/>
                    </a:lnL>
                    <a:lnR>
                      <a:noFill/>
                    </a:lnR>
                    <a:lnT>
                      <a:noFill/>
                    </a:lnT>
                    <a:lnB>
                      <a:noFill/>
                    </a:lnB>
                  </a:tcPr>
                </a:tc>
                <a:extLst>
                  <a:ext uri="{0D108BD9-81ED-4DB2-BD59-A6C34878D82A}">
                    <a16:rowId xmlns:a16="http://schemas.microsoft.com/office/drawing/2014/main" val="3431959747"/>
                  </a:ext>
                </a:extLst>
              </a:tr>
              <a:tr h="257807">
                <a:tc gridSpan="4">
                  <a:txBody>
                    <a:bodyPr/>
                    <a:lstStyle/>
                    <a:p>
                      <a:pPr algn="ctr" rtl="0" fontAlgn="b"/>
                      <a:r>
                        <a:rPr lang="en-US" sz="1650" b="0" i="0" u="none" strike="noStrike" dirty="0">
                          <a:solidFill>
                            <a:srgbClr val="000000"/>
                          </a:solidFill>
                          <a:effectLst/>
                          <a:latin typeface="Arial" panose="020B0604020202020204" pitchFamily="34" charset="0"/>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lnL w="12700" cmpd="sng">
                      <a:noFill/>
                      <a:prstDash val="solid"/>
                    </a:lnL>
                    <a:lnT w="12700" cmpd="sng">
                      <a:noFill/>
                      <a:prstDash val="solid"/>
                    </a:lnT>
                  </a:tcPr>
                </a:tc>
                <a:tc hMerge="1">
                  <a:txBody>
                    <a:bodyPr/>
                    <a:lstStyle/>
                    <a:p>
                      <a:endParaRPr lang="en-US"/>
                    </a:p>
                  </a:txBody>
                  <a:tcPr/>
                </a:tc>
                <a:tc hMerge="1">
                  <a:txBody>
                    <a:bodyPr/>
                    <a:lstStyle/>
                    <a:p>
                      <a:endParaRPr lang="en-US"/>
                    </a:p>
                  </a:txBody>
                  <a:tcPr/>
                </a:tc>
                <a:tc>
                  <a:txBody>
                    <a:bodyPr/>
                    <a:lstStyle/>
                    <a:p>
                      <a:pPr algn="l" fontAlgn="b"/>
                      <a:r>
                        <a:rPr lang="en-US" sz="1650" b="0" i="0" u="none" strike="noStrike" dirty="0">
                          <a:solidFill>
                            <a:srgbClr val="000000"/>
                          </a:solidFill>
                          <a:effectLst/>
                          <a:latin typeface="Arial" panose="020B0604020202020204" pitchFamily="34" charset="0"/>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650" b="0" i="0" u="none" strike="noStrike" dirty="0">
                          <a:solidFill>
                            <a:srgbClr val="000000"/>
                          </a:solidFill>
                          <a:effectLst/>
                          <a:latin typeface="Arial" panose="020B0604020202020204" pitchFamily="34" charset="0"/>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45868738"/>
                  </a:ext>
                </a:extLst>
              </a:tr>
              <a:tr h="754604">
                <a:tc gridSpan="6">
                  <a:txBody>
                    <a:bodyPr/>
                    <a:lstStyle/>
                    <a:p>
                      <a:pPr algn="l" fontAlgn="ctr"/>
                      <a:endParaRPr lang="en-US" sz="1650" b="0" i="0" u="none" strike="noStrike" dirty="0">
                        <a:solidFill>
                          <a:srgbClr val="000000"/>
                        </a:solidFill>
                        <a:effectLst/>
                        <a:latin typeface="Arial" panose="020B0604020202020204" pitchFamily="34" charset="0"/>
                        <a:cs typeface="Arial" panose="020B0604020202020204" pitchFamily="34" charset="0"/>
                      </a:endParaRPr>
                    </a:p>
                    <a:p>
                      <a:pPr algn="l" fontAlgn="ctr"/>
                      <a:r>
                        <a:rPr lang="en-US" sz="1650" b="0" i="0" u="none" strike="noStrike" dirty="0">
                          <a:solidFill>
                            <a:srgbClr val="000000"/>
                          </a:solidFill>
                          <a:effectLst/>
                          <a:latin typeface="Arial" panose="020B0604020202020204" pitchFamily="34" charset="0"/>
                          <a:cs typeface="Arial" panose="020B0604020202020204" pitchFamily="34" charset="0"/>
                        </a:rPr>
                        <a:t>Note: Correlations estimated by splitting families into two random samples, estimating correlations across the two samples, and adjusting for sampling error</a:t>
                      </a:r>
                    </a:p>
                  </a:txBody>
                  <a:tcPr marL="9525" marR="9525" marT="9525" marB="0" anchor="b">
                    <a:lnL>
                      <a:noFill/>
                    </a:lnL>
                    <a:lnR>
                      <a:noFill/>
                    </a:lnR>
                    <a:lnT w="12700" cap="flat" cmpd="sng" algn="ctr">
                      <a:solidFill>
                        <a:schemeClr val="tx1"/>
                      </a:solidFill>
                      <a:prstDash val="solid"/>
                      <a:round/>
                      <a:headEnd type="none" w="med" len="med"/>
                      <a:tailEnd type="none" w="med" len="med"/>
                    </a:lnT>
                    <a:lnB w="25400" cap="flat" cmpd="dbl"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650" b="0" i="0" u="none" strike="noStrike" dirty="0">
                        <a:solidFill>
                          <a:srgbClr val="000000"/>
                        </a:solidFill>
                        <a:effectLst/>
                        <a:latin typeface="Arial" panose="020B0604020202020204" pitchFamily="34" charset="0"/>
                      </a:endParaRP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tc hMerge="1">
                  <a:txBody>
                    <a:bodyPr/>
                    <a:lstStyle/>
                    <a:p>
                      <a:pPr algn="l" fontAlgn="b"/>
                      <a:endParaRPr lang="en-US" sz="1650" b="0" i="0" u="none" strike="noStrike" dirty="0">
                        <a:solidFill>
                          <a:srgbClr val="000000"/>
                        </a:solidFill>
                        <a:effectLst/>
                        <a:latin typeface="Arial" panose="020B0604020202020204" pitchFamily="34" charset="0"/>
                      </a:endParaRPr>
                    </a:p>
                  </a:txBody>
                  <a:tcPr marL="9525" marR="9525" marT="9525" marB="0" anchor="b">
                    <a:lnL>
                      <a:noFill/>
                    </a:lnL>
                    <a:lnR>
                      <a:noFill/>
                    </a:lnR>
                    <a:lnT>
                      <a:noFill/>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1093718555"/>
                  </a:ext>
                </a:extLst>
              </a:tr>
            </a:tbl>
          </a:graphicData>
        </a:graphic>
      </p:graphicFrame>
    </p:spTree>
    <p:extLst>
      <p:ext uri="{BB962C8B-B14F-4D97-AF65-F5344CB8AC3E}">
        <p14:creationId xmlns:p14="http://schemas.microsoft.com/office/powerpoint/2010/main" val="1955015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generated with very high confidence">
            <a:extLst>
              <a:ext uri="{FF2B5EF4-FFF2-40B4-BE49-F238E27FC236}">
                <a16:creationId xmlns:a16="http://schemas.microsoft.com/office/drawing/2014/main" id="{96AF422C-FA7A-422A-A67F-3B5B84FA58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3035" y="0"/>
            <a:ext cx="9424576" cy="6858000"/>
          </a:xfrm>
          <a:prstGeom prst="rect">
            <a:avLst/>
          </a:prstGeom>
        </p:spPr>
      </p:pic>
      <p:sp>
        <p:nvSpPr>
          <p:cNvPr id="297" name="Title 1">
            <a:extLst>
              <a:ext uri="{FF2B5EF4-FFF2-40B4-BE49-F238E27FC236}">
                <a16:creationId xmlns:a16="http://schemas.microsoft.com/office/drawing/2014/main" id="{84E13BD1-F642-425C-B482-9BF2A4F0540E}"/>
              </a:ext>
            </a:extLst>
          </p:cNvPr>
          <p:cNvSpPr>
            <a:spLocks noGrp="1"/>
          </p:cNvSpPr>
          <p:nvPr>
            <p:ph type="title"/>
          </p:nvPr>
        </p:nvSpPr>
        <p:spPr>
          <a:xfrm>
            <a:off x="1071187" y="173538"/>
            <a:ext cx="10515600" cy="554882"/>
          </a:xfrm>
        </p:spPr>
        <p:txBody>
          <a:bodyPr>
            <a:noAutofit/>
          </a:bodyPr>
          <a:lstStyle/>
          <a:p>
            <a:pPr algn="ctr"/>
            <a:r>
              <a:rPr lang="en-US" sz="2000" b="1" dirty="0">
                <a:solidFill>
                  <a:srgbClr val="002060"/>
                </a:solidFill>
                <a:latin typeface="Arial" panose="020B0604020202020204" pitchFamily="34" charset="0"/>
                <a:cs typeface="Arial" panose="020B0604020202020204" pitchFamily="34" charset="0"/>
              </a:rPr>
              <a:t>Upward Mobility vs. Teenage Birth Rates Across Tracts</a:t>
            </a:r>
            <a:br>
              <a:rPr lang="en-US" sz="2000" b="1" dirty="0">
                <a:solidFill>
                  <a:srgbClr val="002060"/>
                </a:solidFill>
                <a:latin typeface="Arial" panose="020B0604020202020204" pitchFamily="34" charset="0"/>
                <a:cs typeface="Arial" panose="020B0604020202020204" pitchFamily="34" charset="0"/>
              </a:rPr>
            </a:br>
            <a:r>
              <a:rPr lang="en-US" sz="2000" dirty="0">
                <a:solidFill>
                  <a:srgbClr val="002060"/>
                </a:solidFill>
                <a:latin typeface="Arial" panose="020B0604020202020204" pitchFamily="34" charset="0"/>
                <a:cs typeface="Arial" panose="020B0604020202020204" pitchFamily="34" charset="0"/>
              </a:rPr>
              <a:t>White Women with </a:t>
            </a:r>
            <a:r>
              <a:rPr lang="en-US" sz="2000" kern="0" dirty="0">
                <a:solidFill>
                  <a:srgbClr val="1E2D53"/>
                </a:solidFill>
                <a:latin typeface="Arial" panose="020B0604020202020204" pitchFamily="34" charset="0"/>
                <a:cs typeface="Arial" panose="020B0604020202020204" pitchFamily="34" charset="0"/>
              </a:rPr>
              <a:t>Parents at 25</a:t>
            </a:r>
            <a:r>
              <a:rPr lang="en-US" sz="2000" kern="0" baseline="30000" dirty="0">
                <a:solidFill>
                  <a:srgbClr val="1E2D53"/>
                </a:solidFill>
                <a:latin typeface="Arial" panose="020B0604020202020204" pitchFamily="34" charset="0"/>
                <a:cs typeface="Arial" panose="020B0604020202020204" pitchFamily="34" charset="0"/>
              </a:rPr>
              <a:t>th</a:t>
            </a:r>
            <a:r>
              <a:rPr lang="en-US" sz="2000" kern="0" dirty="0">
                <a:solidFill>
                  <a:srgbClr val="1E2D53"/>
                </a:solidFill>
                <a:latin typeface="Arial" panose="020B0604020202020204" pitchFamily="34" charset="0"/>
                <a:cs typeface="Arial" panose="020B0604020202020204" pitchFamily="34" charset="0"/>
              </a:rPr>
              <a:t> Percentile of Income Distribution</a:t>
            </a:r>
            <a:endParaRPr lang="en-US" sz="2000"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27360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61557" y="182717"/>
            <a:ext cx="9594123" cy="677104"/>
          </a:xfrm>
          <a:prstGeom prst="rect">
            <a:avLst/>
          </a:prstGeom>
        </p:spPr>
        <p:txBody>
          <a:bodyPr wrap="square" lIns="91368" tIns="45718" rIns="91368" bIns="45718">
            <a:spAutoFit/>
          </a:bodyPr>
          <a:lstStyle/>
          <a:p>
            <a:pPr marL="0" marR="0" lvl="0" indent="0" algn="ctr" defTabSz="913584" rtl="0" eaLnBrk="1" fontAlgn="ctr"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Correlation of Mean Income Ranks by Tract Across Racial Groups within CZs</a:t>
            </a:r>
          </a:p>
          <a:p>
            <a:pPr marL="0" marR="0" lvl="0" indent="0" algn="ctr" defTabSz="913584" rtl="0" eaLnBrk="1" fontAlgn="ctr"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Children with Parents at 25th Percentile</a:t>
            </a:r>
          </a:p>
        </p:txBody>
      </p:sp>
      <p:graphicFrame>
        <p:nvGraphicFramePr>
          <p:cNvPr id="5" name="Table 4">
            <a:extLst>
              <a:ext uri="{FF2B5EF4-FFF2-40B4-BE49-F238E27FC236}">
                <a16:creationId xmlns:a16="http://schemas.microsoft.com/office/drawing/2014/main" id="{78B6B7F4-8057-486E-B40F-04047A4805CE}"/>
              </a:ext>
            </a:extLst>
          </p:cNvPr>
          <p:cNvGraphicFramePr>
            <a:graphicFrameLocks noGrp="1"/>
          </p:cNvGraphicFramePr>
          <p:nvPr>
            <p:extLst>
              <p:ext uri="{D42A27DB-BD31-4B8C-83A1-F6EECF244321}">
                <p14:modId xmlns:p14="http://schemas.microsoft.com/office/powerpoint/2010/main" val="322879577"/>
              </p:ext>
            </p:extLst>
          </p:nvPr>
        </p:nvGraphicFramePr>
        <p:xfrm>
          <a:off x="1122644" y="1244649"/>
          <a:ext cx="9868443" cy="5111702"/>
        </p:xfrm>
        <a:graphic>
          <a:graphicData uri="http://schemas.openxmlformats.org/drawingml/2006/table">
            <a:tbl>
              <a:tblPr/>
              <a:tblGrid>
                <a:gridCol w="1821724">
                  <a:extLst>
                    <a:ext uri="{9D8B030D-6E8A-4147-A177-3AD203B41FA5}">
                      <a16:colId xmlns:a16="http://schemas.microsoft.com/office/drawing/2014/main" val="1798656451"/>
                    </a:ext>
                  </a:extLst>
                </a:gridCol>
                <a:gridCol w="44450">
                  <a:extLst>
                    <a:ext uri="{9D8B030D-6E8A-4147-A177-3AD203B41FA5}">
                      <a16:colId xmlns:a16="http://schemas.microsoft.com/office/drawing/2014/main" val="626714533"/>
                    </a:ext>
                  </a:extLst>
                </a:gridCol>
                <a:gridCol w="1162558">
                  <a:extLst>
                    <a:ext uri="{9D8B030D-6E8A-4147-A177-3AD203B41FA5}">
                      <a16:colId xmlns:a16="http://schemas.microsoft.com/office/drawing/2014/main" val="2979883982"/>
                    </a:ext>
                  </a:extLst>
                </a:gridCol>
                <a:gridCol w="877824">
                  <a:extLst>
                    <a:ext uri="{9D8B030D-6E8A-4147-A177-3AD203B41FA5}">
                      <a16:colId xmlns:a16="http://schemas.microsoft.com/office/drawing/2014/main" val="895271117"/>
                    </a:ext>
                  </a:extLst>
                </a:gridCol>
                <a:gridCol w="1463040">
                  <a:extLst>
                    <a:ext uri="{9D8B030D-6E8A-4147-A177-3AD203B41FA5}">
                      <a16:colId xmlns:a16="http://schemas.microsoft.com/office/drawing/2014/main" val="4194379854"/>
                    </a:ext>
                  </a:extLst>
                </a:gridCol>
                <a:gridCol w="932688">
                  <a:extLst>
                    <a:ext uri="{9D8B030D-6E8A-4147-A177-3AD203B41FA5}">
                      <a16:colId xmlns:a16="http://schemas.microsoft.com/office/drawing/2014/main" val="3860856417"/>
                    </a:ext>
                  </a:extLst>
                </a:gridCol>
                <a:gridCol w="1719072">
                  <a:extLst>
                    <a:ext uri="{9D8B030D-6E8A-4147-A177-3AD203B41FA5}">
                      <a16:colId xmlns:a16="http://schemas.microsoft.com/office/drawing/2014/main" val="542616431"/>
                    </a:ext>
                  </a:extLst>
                </a:gridCol>
                <a:gridCol w="219456">
                  <a:extLst>
                    <a:ext uri="{9D8B030D-6E8A-4147-A177-3AD203B41FA5}">
                      <a16:colId xmlns:a16="http://schemas.microsoft.com/office/drawing/2014/main" val="706587205"/>
                    </a:ext>
                  </a:extLst>
                </a:gridCol>
                <a:gridCol w="1627631">
                  <a:extLst>
                    <a:ext uri="{9D8B030D-6E8A-4147-A177-3AD203B41FA5}">
                      <a16:colId xmlns:a16="http://schemas.microsoft.com/office/drawing/2014/main" val="3147304807"/>
                    </a:ext>
                  </a:extLst>
                </a:gridCol>
              </a:tblGrid>
              <a:tr h="1299212">
                <a:tc>
                  <a:txBody>
                    <a:bodyPr/>
                    <a:lstStyle/>
                    <a:p>
                      <a:pPr algn="ctr" rtl="0" fontAlgn="ctr"/>
                      <a:endParaRPr lang="en-US" sz="165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b"/>
                      <a:endParaRPr lang="en-US" sz="165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rtl="0" fontAlgn="ctr"/>
                      <a:r>
                        <a:rPr lang="en-US" sz="1650" b="1" i="0" u="none" strike="noStrike" dirty="0">
                          <a:solidFill>
                            <a:srgbClr val="000000"/>
                          </a:solidFill>
                          <a:effectLst/>
                          <a:latin typeface="Arial" panose="020B0604020202020204" pitchFamily="34" charset="0"/>
                          <a:cs typeface="Arial" panose="020B0604020202020204" pitchFamily="34" charset="0"/>
                        </a:rPr>
                        <a:t>White</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rtl="0" fontAlgn="ctr"/>
                      <a:r>
                        <a:rPr lang="en-US" sz="1650" b="1" i="0" u="none" strike="noStrike">
                          <a:solidFill>
                            <a:srgbClr val="000000"/>
                          </a:solidFill>
                          <a:effectLst/>
                          <a:latin typeface="Arial" panose="020B0604020202020204" pitchFamily="34" charset="0"/>
                          <a:cs typeface="Arial" panose="020B0604020202020204" pitchFamily="34" charset="0"/>
                        </a:rPr>
                        <a:t>Black</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rtl="0" fontAlgn="ctr"/>
                      <a:r>
                        <a:rPr lang="en-US" sz="1650" b="1" i="0" u="none" strike="noStrike" dirty="0">
                          <a:solidFill>
                            <a:srgbClr val="000000"/>
                          </a:solidFill>
                          <a:effectLst/>
                          <a:latin typeface="Arial" panose="020B0604020202020204" pitchFamily="34" charset="0"/>
                          <a:cs typeface="Arial" panose="020B0604020202020204" pitchFamily="34" charset="0"/>
                        </a:rPr>
                        <a:t>Hispanic</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rtl="0" fontAlgn="ctr"/>
                      <a:r>
                        <a:rPr lang="en-US" sz="1650" b="1" i="0" u="none" strike="noStrike" dirty="0">
                          <a:solidFill>
                            <a:srgbClr val="000000"/>
                          </a:solidFill>
                          <a:effectLst/>
                          <a:latin typeface="Arial" panose="020B0604020202020204" pitchFamily="34" charset="0"/>
                          <a:cs typeface="Arial" panose="020B0604020202020204" pitchFamily="34" charset="0"/>
                        </a:rPr>
                        <a:t>Asian</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1650" b="1" i="0" u="none" strike="noStrike">
                          <a:solidFill>
                            <a:srgbClr val="000000"/>
                          </a:solidFill>
                          <a:effectLst/>
                          <a:latin typeface="Arial" panose="020B0604020202020204" pitchFamily="34" charset="0"/>
                          <a:cs typeface="Arial" panose="020B0604020202020204" pitchFamily="34" charset="0"/>
                        </a:rPr>
                        <a:t>American Indian  &amp; Alaska Natives</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en-US" sz="165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r>
                        <a:rPr lang="en-US" sz="1650" b="1" i="0" u="none" strike="noStrike" dirty="0">
                          <a:solidFill>
                            <a:srgbClr val="000000"/>
                          </a:solidFill>
                          <a:effectLst/>
                          <a:latin typeface="Arial" panose="020B0604020202020204" pitchFamily="34" charset="0"/>
                          <a:cs typeface="Arial" panose="020B0604020202020204" pitchFamily="34" charset="0"/>
                        </a:rPr>
                        <a:t>Parents at 75th </a:t>
                      </a:r>
                      <a:r>
                        <a:rPr lang="en-US" sz="1650" b="1" i="0" u="none" strike="noStrike" dirty="0" err="1">
                          <a:solidFill>
                            <a:srgbClr val="000000"/>
                          </a:solidFill>
                          <a:effectLst/>
                          <a:latin typeface="Arial" panose="020B0604020202020204" pitchFamily="34" charset="0"/>
                          <a:cs typeface="Arial" panose="020B0604020202020204" pitchFamily="34" charset="0"/>
                        </a:rPr>
                        <a:t>Pctile</a:t>
                      </a:r>
                      <a:r>
                        <a:rPr lang="en-US" sz="1650" b="1" i="0" u="none" strike="noStrike" dirty="0">
                          <a:solidFill>
                            <a:srgbClr val="000000"/>
                          </a:solidFill>
                          <a:effectLst/>
                          <a:latin typeface="Arial" panose="020B0604020202020204" pitchFamily="34" charset="0"/>
                          <a:cs typeface="Arial" panose="020B0604020202020204" pitchFamily="34" charset="0"/>
                        </a:rPr>
                        <a:t>, Same Race</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extLst>
                  <a:ext uri="{0D108BD9-81ED-4DB2-BD59-A6C34878D82A}">
                    <a16:rowId xmlns:a16="http://schemas.microsoft.com/office/drawing/2014/main" val="3667395258"/>
                  </a:ext>
                </a:extLst>
              </a:tr>
              <a:tr h="327178">
                <a:tc>
                  <a:txBody>
                    <a:bodyPr/>
                    <a:lstStyle/>
                    <a:p>
                      <a:pPr algn="ctr" rtl="0" fontAlgn="ctr"/>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rtl="0" fontAlgn="t"/>
                      <a:r>
                        <a:rPr lang="en-US" sz="1650" b="0" i="0" u="none" strike="noStrike">
                          <a:solidFill>
                            <a:srgbClr val="000000"/>
                          </a:solidFill>
                          <a:effectLst/>
                          <a:latin typeface="Arial" panose="020B0604020202020204" pitchFamily="34" charset="0"/>
                          <a:cs typeface="Arial" panose="020B0604020202020204" pitchFamily="34" charset="0"/>
                        </a:rPr>
                        <a:t>(1)</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r>
                        <a:rPr lang="en-US" sz="1650" b="0" i="0" u="none" strike="noStrike">
                          <a:solidFill>
                            <a:srgbClr val="000000"/>
                          </a:solidFill>
                          <a:effectLst/>
                          <a:latin typeface="Arial" panose="020B0604020202020204" pitchFamily="34" charset="0"/>
                          <a:cs typeface="Arial" panose="020B0604020202020204" pitchFamily="34" charset="0"/>
                        </a:rPr>
                        <a:t>(2)</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r>
                        <a:rPr lang="en-US" sz="1650" b="0" i="0" u="none" strike="noStrike">
                          <a:solidFill>
                            <a:srgbClr val="000000"/>
                          </a:solidFill>
                          <a:effectLst/>
                          <a:latin typeface="Arial" panose="020B0604020202020204" pitchFamily="34" charset="0"/>
                          <a:cs typeface="Arial" panose="020B0604020202020204" pitchFamily="34" charset="0"/>
                        </a:rPr>
                        <a:t>(3)</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r>
                        <a:rPr lang="en-US" sz="1650" b="0" i="0" u="none" strike="noStrike">
                          <a:solidFill>
                            <a:srgbClr val="000000"/>
                          </a:solidFill>
                          <a:effectLst/>
                          <a:latin typeface="Arial" panose="020B0604020202020204" pitchFamily="34" charset="0"/>
                          <a:cs typeface="Arial" panose="020B0604020202020204" pitchFamily="34" charset="0"/>
                        </a:rPr>
                        <a:t>(4)</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r>
                        <a:rPr lang="en-US" sz="1650" b="0" i="0" u="none" strike="noStrike">
                          <a:solidFill>
                            <a:srgbClr val="000000"/>
                          </a:solidFill>
                          <a:effectLst/>
                          <a:latin typeface="Arial" panose="020B0604020202020204" pitchFamily="34" charset="0"/>
                          <a:cs typeface="Arial" panose="020B0604020202020204" pitchFamily="34" charset="0"/>
                        </a:rPr>
                        <a:t>(5)</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r>
                        <a:rPr lang="en-US" sz="1650" b="0" i="0" u="none" strike="noStrike">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r>
                        <a:rPr lang="en-US" sz="1650" b="0" i="0" u="none" strike="noStrike">
                          <a:solidFill>
                            <a:srgbClr val="000000"/>
                          </a:solidFill>
                          <a:effectLst/>
                          <a:latin typeface="Arial" panose="020B0604020202020204" pitchFamily="34" charset="0"/>
                          <a:cs typeface="Arial" panose="020B0604020202020204" pitchFamily="34" charset="0"/>
                        </a:rPr>
                        <a:t>(6)</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3085666"/>
                  </a:ext>
                </a:extLst>
              </a:tr>
              <a:tr h="327178">
                <a:tc>
                  <a:txBody>
                    <a:bodyPr/>
                    <a:lstStyle/>
                    <a:p>
                      <a:pPr algn="ctr" fontAlgn="ctr"/>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US" sz="16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45027151"/>
                  </a:ext>
                </a:extLst>
              </a:tr>
              <a:tr h="416698">
                <a:tc>
                  <a:txBody>
                    <a:bodyPr/>
                    <a:lstStyle/>
                    <a:p>
                      <a:pPr algn="l" rtl="0" fontAlgn="ctr"/>
                      <a:r>
                        <a:rPr lang="en-US" sz="1650" b="0" i="0" u="none" strike="noStrike" dirty="0">
                          <a:solidFill>
                            <a:srgbClr val="000000"/>
                          </a:solidFill>
                          <a:effectLst/>
                          <a:latin typeface="Arial" panose="020B0604020202020204" pitchFamily="34" charset="0"/>
                          <a:cs typeface="Arial" panose="020B0604020202020204" pitchFamily="34" charset="0"/>
                        </a:rPr>
                        <a:t>White</a:t>
                      </a:r>
                    </a:p>
                  </a:txBody>
                  <a:tcPr marL="9525" marR="9525" marT="9525" marB="0" anchor="ctr">
                    <a:lnL>
                      <a:noFill/>
                    </a:lnL>
                    <a:lnR>
                      <a:noFill/>
                    </a:lnR>
                    <a:lnT>
                      <a:noFill/>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r>
                        <a:rPr lang="en-US" sz="1650" b="0" i="0" u="none" strike="noStrike">
                          <a:solidFill>
                            <a:srgbClr val="000000"/>
                          </a:solidFill>
                          <a:effectLst/>
                          <a:latin typeface="Arial" panose="020B0604020202020204" pitchFamily="34" charset="0"/>
                          <a:cs typeface="Arial" panose="020B0604020202020204" pitchFamily="34" charset="0"/>
                        </a:rPr>
                        <a:t>1</a:t>
                      </a:r>
                    </a:p>
                  </a:txBody>
                  <a:tcPr marL="9525" marR="9525" marT="9525" marB="0" anchor="ctr">
                    <a:lnL>
                      <a:noFill/>
                    </a:lnL>
                    <a:lnR>
                      <a:noFill/>
                    </a:lnR>
                    <a:lnT>
                      <a:noFill/>
                    </a:lnT>
                    <a:lnB>
                      <a:noFill/>
                    </a:lnB>
                  </a:tcPr>
                </a:tc>
                <a:tc>
                  <a:txBody>
                    <a:bodyPr/>
                    <a:lstStyle/>
                    <a:p>
                      <a:pPr algn="ctr" rtl="0" fontAlgn="ctr"/>
                      <a:r>
                        <a:rPr lang="en-US" sz="1650" b="0" i="0" u="none" strike="noStrike">
                          <a:solidFill>
                            <a:srgbClr val="000000"/>
                          </a:solidFill>
                          <a:effectLst/>
                          <a:latin typeface="Arial" panose="020B0604020202020204" pitchFamily="34" charset="0"/>
                          <a:cs typeface="Arial" panose="020B0604020202020204" pitchFamily="34" charset="0"/>
                        </a:rPr>
                        <a:t>0.573</a:t>
                      </a:r>
                    </a:p>
                  </a:txBody>
                  <a:tcPr marL="9525" marR="9525" marT="9525" marB="0" anchor="ctr">
                    <a:lnL>
                      <a:noFill/>
                    </a:lnL>
                    <a:lnR>
                      <a:noFill/>
                    </a:lnR>
                    <a:lnT>
                      <a:noFill/>
                    </a:lnT>
                    <a:lnB>
                      <a:noFill/>
                    </a:lnB>
                  </a:tcPr>
                </a:tc>
                <a:tc>
                  <a:txBody>
                    <a:bodyPr/>
                    <a:lstStyle/>
                    <a:p>
                      <a:pPr algn="ctr" rtl="0" fontAlgn="ctr"/>
                      <a:r>
                        <a:rPr lang="en-US" sz="1650" b="0" i="0" u="none" strike="noStrike">
                          <a:solidFill>
                            <a:srgbClr val="000000"/>
                          </a:solidFill>
                          <a:effectLst/>
                          <a:latin typeface="Arial" panose="020B0604020202020204" pitchFamily="34" charset="0"/>
                          <a:cs typeface="Arial" panose="020B0604020202020204" pitchFamily="34" charset="0"/>
                        </a:rPr>
                        <a:t>0.580</a:t>
                      </a:r>
                    </a:p>
                  </a:txBody>
                  <a:tcPr marL="9525" marR="9525" marT="9525" marB="0" anchor="ctr">
                    <a:lnL>
                      <a:noFill/>
                    </a:lnL>
                    <a:lnR>
                      <a:noFill/>
                    </a:lnR>
                    <a:lnT>
                      <a:noFill/>
                    </a:lnT>
                    <a:lnB>
                      <a:noFill/>
                    </a:lnB>
                  </a:tcPr>
                </a:tc>
                <a:tc>
                  <a:txBody>
                    <a:bodyPr/>
                    <a:lstStyle/>
                    <a:p>
                      <a:pPr algn="ctr" rtl="0" fontAlgn="ctr"/>
                      <a:r>
                        <a:rPr lang="en-US" sz="1650" b="0" i="0" u="none" strike="noStrike" dirty="0">
                          <a:solidFill>
                            <a:srgbClr val="000000"/>
                          </a:solidFill>
                          <a:effectLst/>
                          <a:latin typeface="Arial" panose="020B0604020202020204" pitchFamily="34" charset="0"/>
                          <a:cs typeface="Arial" panose="020B0604020202020204" pitchFamily="34" charset="0"/>
                        </a:rPr>
                        <a:t>0.523</a:t>
                      </a:r>
                    </a:p>
                  </a:txBody>
                  <a:tcPr marL="9525" marR="9525" marT="9525" marB="0" anchor="ctr">
                    <a:lnL>
                      <a:noFill/>
                    </a:lnL>
                    <a:lnR>
                      <a:noFill/>
                    </a:lnR>
                    <a:lnT>
                      <a:noFill/>
                    </a:lnT>
                    <a:lnB>
                      <a:noFill/>
                    </a:lnB>
                  </a:tcPr>
                </a:tc>
                <a:tc>
                  <a:txBody>
                    <a:bodyPr/>
                    <a:lstStyle/>
                    <a:p>
                      <a:pPr algn="ctr" fontAlgn="b"/>
                      <a:r>
                        <a:rPr lang="en-US" sz="1650" b="0" i="0" u="none" strike="noStrike">
                          <a:solidFill>
                            <a:srgbClr val="000000"/>
                          </a:solidFill>
                          <a:effectLst/>
                          <a:latin typeface="Arial" panose="020B0604020202020204" pitchFamily="34" charset="0"/>
                          <a:cs typeface="Arial" panose="020B0604020202020204" pitchFamily="34" charset="0"/>
                        </a:rPr>
                        <a:t>0.636</a:t>
                      </a:r>
                    </a:p>
                  </a:txBody>
                  <a:tcPr marL="9525" marR="9525" marT="9525" marB="0" anchor="ctr">
                    <a:lnL>
                      <a:noFill/>
                    </a:lnL>
                    <a:lnR>
                      <a:noFill/>
                    </a:lnR>
                    <a:lnT>
                      <a:noFill/>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650" b="0" i="0" u="none" strike="noStrike">
                          <a:solidFill>
                            <a:srgbClr val="000000"/>
                          </a:solidFill>
                          <a:effectLst/>
                          <a:latin typeface="Arial" panose="020B0604020202020204" pitchFamily="34" charset="0"/>
                          <a:cs typeface="Arial" panose="020B0604020202020204" pitchFamily="34" charset="0"/>
                        </a:rPr>
                        <a:t>0.604</a:t>
                      </a:r>
                    </a:p>
                  </a:txBody>
                  <a:tcPr marL="9525" marR="9525" marT="9525" marB="0" anchor="ctr">
                    <a:lnL w="25400" cap="flat" cmpd="dbl"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212123492"/>
                  </a:ext>
                </a:extLst>
              </a:tr>
              <a:tr h="416698">
                <a:tc>
                  <a:txBody>
                    <a:bodyPr/>
                    <a:lstStyle/>
                    <a:p>
                      <a:pPr algn="l" rtl="0" fontAlgn="ctr"/>
                      <a:r>
                        <a:rPr lang="en-US" sz="1650" b="0" i="0" u="none" strike="noStrike" dirty="0">
                          <a:solidFill>
                            <a:srgbClr val="000000"/>
                          </a:solidFill>
                          <a:effectLst/>
                          <a:latin typeface="Arial" panose="020B0604020202020204" pitchFamily="34" charset="0"/>
                          <a:cs typeface="Arial" panose="020B0604020202020204" pitchFamily="34" charset="0"/>
                        </a:rPr>
                        <a:t>Black</a:t>
                      </a:r>
                    </a:p>
                  </a:txBody>
                  <a:tcPr marL="9525" marR="9525" marT="9525" marB="0" anchor="ctr">
                    <a:lnL>
                      <a:noFill/>
                    </a:lnL>
                    <a:lnR>
                      <a:noFill/>
                    </a:lnR>
                    <a:lnT>
                      <a:noFill/>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r>
                        <a:rPr lang="en-US" sz="1650" b="0" i="0" u="none" strike="noStrike">
                          <a:solidFill>
                            <a:srgbClr val="000000"/>
                          </a:solidFill>
                          <a:effectLst/>
                          <a:latin typeface="Arial" panose="020B0604020202020204" pitchFamily="34" charset="0"/>
                          <a:cs typeface="Arial" panose="020B0604020202020204" pitchFamily="34" charset="0"/>
                        </a:rPr>
                        <a:t>1</a:t>
                      </a:r>
                    </a:p>
                  </a:txBody>
                  <a:tcPr marL="9525" marR="9525" marT="9525" marB="0" anchor="ctr">
                    <a:lnL>
                      <a:noFill/>
                    </a:lnL>
                    <a:lnR>
                      <a:noFill/>
                    </a:lnR>
                    <a:lnT>
                      <a:noFill/>
                    </a:lnT>
                    <a:lnB>
                      <a:noFill/>
                    </a:lnB>
                  </a:tcPr>
                </a:tc>
                <a:tc>
                  <a:txBody>
                    <a:bodyPr/>
                    <a:lstStyle/>
                    <a:p>
                      <a:pPr algn="ctr" rtl="0" fontAlgn="ctr"/>
                      <a:r>
                        <a:rPr lang="en-US" sz="1650" b="0" i="0" u="none" strike="noStrike">
                          <a:solidFill>
                            <a:srgbClr val="000000"/>
                          </a:solidFill>
                          <a:effectLst/>
                          <a:latin typeface="Arial" panose="020B0604020202020204" pitchFamily="34" charset="0"/>
                          <a:cs typeface="Arial" panose="020B0604020202020204" pitchFamily="34" charset="0"/>
                        </a:rPr>
                        <a:t>0.546</a:t>
                      </a:r>
                    </a:p>
                  </a:txBody>
                  <a:tcPr marL="9525" marR="9525" marT="9525" marB="0" anchor="ctr">
                    <a:lnL>
                      <a:noFill/>
                    </a:lnL>
                    <a:lnR>
                      <a:noFill/>
                    </a:lnR>
                    <a:lnT>
                      <a:noFill/>
                    </a:lnT>
                    <a:lnB>
                      <a:noFill/>
                    </a:lnB>
                  </a:tcPr>
                </a:tc>
                <a:tc>
                  <a:txBody>
                    <a:bodyPr/>
                    <a:lstStyle/>
                    <a:p>
                      <a:pPr algn="ctr" rtl="0" fontAlgn="ctr"/>
                      <a:r>
                        <a:rPr lang="en-US" sz="1650" b="0" i="0" u="none" strike="noStrike">
                          <a:solidFill>
                            <a:srgbClr val="000000"/>
                          </a:solidFill>
                          <a:effectLst/>
                          <a:latin typeface="Arial" panose="020B0604020202020204" pitchFamily="34" charset="0"/>
                          <a:cs typeface="Arial" panose="020B0604020202020204" pitchFamily="34" charset="0"/>
                        </a:rPr>
                        <a:t>0.357</a:t>
                      </a:r>
                    </a:p>
                  </a:txBody>
                  <a:tcPr marL="9525" marR="9525" marT="9525" marB="0" anchor="ctr">
                    <a:lnL>
                      <a:noFill/>
                    </a:lnL>
                    <a:lnR>
                      <a:noFill/>
                    </a:lnR>
                    <a:lnT>
                      <a:noFill/>
                    </a:lnT>
                    <a:lnB>
                      <a:noFill/>
                    </a:lnB>
                  </a:tcPr>
                </a:tc>
                <a:tc>
                  <a:txBody>
                    <a:bodyPr/>
                    <a:lstStyle/>
                    <a:p>
                      <a:pPr algn="ctr" fontAlgn="b"/>
                      <a:r>
                        <a:rPr lang="en-US" sz="1650" b="0" i="0" u="none" strike="noStrike" dirty="0">
                          <a:solidFill>
                            <a:srgbClr val="000000"/>
                          </a:solidFill>
                          <a:effectLst/>
                          <a:latin typeface="Arial" panose="020B0604020202020204" pitchFamily="34" charset="0"/>
                          <a:cs typeface="Arial" panose="020B0604020202020204" pitchFamily="34" charset="0"/>
                        </a:rPr>
                        <a:t>0.436</a:t>
                      </a:r>
                    </a:p>
                  </a:txBody>
                  <a:tcPr marL="9525" marR="9525" marT="9525" marB="0" anchor="ctr">
                    <a:lnL>
                      <a:noFill/>
                    </a:lnL>
                    <a:lnR>
                      <a:noFill/>
                    </a:lnR>
                    <a:lnT>
                      <a:noFill/>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650" b="0" i="0" u="none" strike="noStrike" dirty="0">
                          <a:solidFill>
                            <a:srgbClr val="000000"/>
                          </a:solidFill>
                          <a:effectLst/>
                          <a:latin typeface="Arial" panose="020B0604020202020204" pitchFamily="34" charset="0"/>
                          <a:cs typeface="Arial" panose="020B0604020202020204" pitchFamily="34" charset="0"/>
                        </a:rPr>
                        <a:t>0.452</a:t>
                      </a:r>
                    </a:p>
                  </a:txBody>
                  <a:tcPr marL="9525" marR="9525" marT="9525" marB="0" anchor="ctr">
                    <a:lnL w="25400" cap="flat" cmpd="dbl"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249803372"/>
                  </a:ext>
                </a:extLst>
              </a:tr>
              <a:tr h="416698">
                <a:tc>
                  <a:txBody>
                    <a:bodyPr/>
                    <a:lstStyle/>
                    <a:p>
                      <a:pPr algn="l" rtl="0" fontAlgn="ctr"/>
                      <a:r>
                        <a:rPr lang="en-US" sz="1650" b="0" i="0" u="none" strike="noStrike" dirty="0">
                          <a:solidFill>
                            <a:srgbClr val="000000"/>
                          </a:solidFill>
                          <a:effectLst/>
                          <a:latin typeface="Arial" panose="020B0604020202020204" pitchFamily="34" charset="0"/>
                          <a:cs typeface="Arial" panose="020B0604020202020204" pitchFamily="34" charset="0"/>
                        </a:rPr>
                        <a:t>Hispanic</a:t>
                      </a:r>
                    </a:p>
                  </a:txBody>
                  <a:tcPr marL="9525" marR="9525" marT="9525" marB="0" anchor="ctr">
                    <a:lnL>
                      <a:noFill/>
                    </a:lnL>
                    <a:lnR>
                      <a:noFill/>
                    </a:lnR>
                    <a:lnT>
                      <a:noFill/>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r>
                        <a:rPr lang="en-US" sz="1650" b="0" i="0" u="none" strike="noStrike">
                          <a:solidFill>
                            <a:srgbClr val="000000"/>
                          </a:solidFill>
                          <a:effectLst/>
                          <a:latin typeface="Arial" panose="020B0604020202020204" pitchFamily="34" charset="0"/>
                          <a:cs typeface="Arial" panose="020B0604020202020204" pitchFamily="34" charset="0"/>
                        </a:rPr>
                        <a:t>1</a:t>
                      </a:r>
                    </a:p>
                  </a:txBody>
                  <a:tcPr marL="9525" marR="9525" marT="9525" marB="0" anchor="ctr">
                    <a:lnL>
                      <a:noFill/>
                    </a:lnL>
                    <a:lnR>
                      <a:noFill/>
                    </a:lnR>
                    <a:lnT>
                      <a:noFill/>
                    </a:lnT>
                    <a:lnB>
                      <a:noFill/>
                    </a:lnB>
                  </a:tcPr>
                </a:tc>
                <a:tc>
                  <a:txBody>
                    <a:bodyPr/>
                    <a:lstStyle/>
                    <a:p>
                      <a:pPr algn="ctr" rtl="0" fontAlgn="ctr"/>
                      <a:r>
                        <a:rPr lang="en-US" sz="1650" b="0" i="0" u="none" strike="noStrike" dirty="0">
                          <a:solidFill>
                            <a:srgbClr val="000000"/>
                          </a:solidFill>
                          <a:effectLst/>
                          <a:latin typeface="Arial" panose="020B0604020202020204" pitchFamily="34" charset="0"/>
                          <a:cs typeface="Arial" panose="020B0604020202020204" pitchFamily="34" charset="0"/>
                        </a:rPr>
                        <a:t>0.374</a:t>
                      </a:r>
                    </a:p>
                  </a:txBody>
                  <a:tcPr marL="9525" marR="9525" marT="9525" marB="0" anchor="ctr">
                    <a:lnL>
                      <a:noFill/>
                    </a:lnL>
                    <a:lnR>
                      <a:noFill/>
                    </a:lnR>
                    <a:lnT>
                      <a:noFill/>
                    </a:lnT>
                    <a:lnB>
                      <a:noFill/>
                    </a:lnB>
                  </a:tcPr>
                </a:tc>
                <a:tc>
                  <a:txBody>
                    <a:bodyPr/>
                    <a:lstStyle/>
                    <a:p>
                      <a:pPr algn="ctr" fontAlgn="b"/>
                      <a:r>
                        <a:rPr lang="en-US" sz="1650" b="0" i="0" u="none" strike="noStrike">
                          <a:solidFill>
                            <a:srgbClr val="000000"/>
                          </a:solidFill>
                          <a:effectLst/>
                          <a:latin typeface="Arial" panose="020B0604020202020204" pitchFamily="34" charset="0"/>
                          <a:cs typeface="Arial" panose="020B0604020202020204" pitchFamily="34" charset="0"/>
                        </a:rPr>
                        <a:t>0.602</a:t>
                      </a:r>
                    </a:p>
                  </a:txBody>
                  <a:tcPr marL="9525" marR="9525" marT="9525" marB="0" anchor="ctr">
                    <a:lnL>
                      <a:noFill/>
                    </a:lnL>
                    <a:lnR>
                      <a:noFill/>
                    </a:lnR>
                    <a:lnT>
                      <a:noFill/>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650" b="0" i="0" u="none" strike="noStrike" dirty="0">
                          <a:solidFill>
                            <a:srgbClr val="000000"/>
                          </a:solidFill>
                          <a:effectLst/>
                          <a:latin typeface="Arial" panose="020B0604020202020204" pitchFamily="34" charset="0"/>
                          <a:cs typeface="Arial" panose="020B0604020202020204" pitchFamily="34" charset="0"/>
                        </a:rPr>
                        <a:t>0.352</a:t>
                      </a:r>
                    </a:p>
                  </a:txBody>
                  <a:tcPr marL="9525" marR="9525" marT="9525" marB="0" anchor="ctr">
                    <a:lnL w="25400" cap="flat" cmpd="dbl"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476278704"/>
                  </a:ext>
                </a:extLst>
              </a:tr>
              <a:tr h="416698">
                <a:tc>
                  <a:txBody>
                    <a:bodyPr/>
                    <a:lstStyle/>
                    <a:p>
                      <a:pPr algn="l" rtl="0" fontAlgn="ctr"/>
                      <a:r>
                        <a:rPr lang="en-US" sz="1650" b="0" i="0" u="none" strike="noStrike" dirty="0">
                          <a:solidFill>
                            <a:srgbClr val="000000"/>
                          </a:solidFill>
                          <a:effectLst/>
                          <a:latin typeface="Arial" panose="020B0604020202020204" pitchFamily="34" charset="0"/>
                          <a:cs typeface="Arial" panose="020B0604020202020204" pitchFamily="34" charset="0"/>
                        </a:rPr>
                        <a:t>Asian</a:t>
                      </a:r>
                    </a:p>
                  </a:txBody>
                  <a:tcPr marL="9525" marR="9525" marT="9525" marB="0" anchor="ctr">
                    <a:lnL>
                      <a:noFill/>
                    </a:lnL>
                    <a:lnR>
                      <a:noFill/>
                    </a:lnR>
                    <a:lnT>
                      <a:noFill/>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tcPr>
                </a:tc>
                <a:tc>
                  <a:txBody>
                    <a:bodyPr/>
                    <a:lstStyle/>
                    <a:p>
                      <a:pPr algn="ctr" rtl="0" fontAlgn="ctr"/>
                      <a:r>
                        <a:rPr lang="en-US" sz="1650" b="0" i="0" u="none" strike="noStrike">
                          <a:solidFill>
                            <a:srgbClr val="000000"/>
                          </a:solidFill>
                          <a:effectLst/>
                          <a:latin typeface="Arial" panose="020B0604020202020204" pitchFamily="34" charset="0"/>
                          <a:cs typeface="Arial" panose="020B0604020202020204" pitchFamily="34" charset="0"/>
                        </a:rPr>
                        <a:t>1</a:t>
                      </a:r>
                    </a:p>
                  </a:txBody>
                  <a:tcPr marL="9525" marR="9525" marT="9525" marB="0" anchor="ctr">
                    <a:lnL>
                      <a:noFill/>
                    </a:lnL>
                    <a:lnR>
                      <a:noFill/>
                    </a:lnR>
                    <a:lnT>
                      <a:noFill/>
                    </a:lnT>
                    <a:lnB>
                      <a:noFill/>
                    </a:lnB>
                  </a:tcPr>
                </a:tc>
                <a:tc>
                  <a:txBody>
                    <a:bodyPr/>
                    <a:lstStyle/>
                    <a:p>
                      <a:pPr algn="ctr" fontAlgn="b"/>
                      <a:r>
                        <a:rPr lang="en-US" sz="1650" b="0" i="0" u="none" strike="noStrike">
                          <a:solidFill>
                            <a:srgbClr val="000000"/>
                          </a:solidFill>
                          <a:effectLst/>
                          <a:latin typeface="Arial" panose="020B0604020202020204" pitchFamily="34" charset="0"/>
                          <a:cs typeface="Arial" panose="020B0604020202020204" pitchFamily="34" charset="0"/>
                        </a:rPr>
                        <a:t>0.267</a:t>
                      </a:r>
                    </a:p>
                  </a:txBody>
                  <a:tcPr marL="9525" marR="9525" marT="9525" marB="0" anchor="ctr">
                    <a:lnL>
                      <a:noFill/>
                    </a:lnL>
                    <a:lnR>
                      <a:noFill/>
                    </a:lnR>
                    <a:lnT>
                      <a:noFill/>
                    </a:lnT>
                    <a:lnB>
                      <a:noFill/>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w="25400" cap="flat" cmpd="dbl" algn="ctr">
                      <a:solidFill>
                        <a:srgbClr val="000000"/>
                      </a:solidFill>
                      <a:prstDash val="solid"/>
                      <a:round/>
                      <a:headEnd type="none" w="med" len="med"/>
                      <a:tailEnd type="none" w="med" len="med"/>
                    </a:lnR>
                    <a:lnT>
                      <a:noFill/>
                    </a:lnT>
                    <a:lnB>
                      <a:noFill/>
                    </a:lnB>
                  </a:tcPr>
                </a:tc>
                <a:tc>
                  <a:txBody>
                    <a:bodyPr/>
                    <a:lstStyle/>
                    <a:p>
                      <a:pPr algn="ctr" fontAlgn="b"/>
                      <a:r>
                        <a:rPr lang="en-US" sz="1650" b="0" i="0" u="none" strike="noStrike" dirty="0">
                          <a:solidFill>
                            <a:srgbClr val="000000"/>
                          </a:solidFill>
                          <a:effectLst/>
                          <a:latin typeface="Arial" panose="020B0604020202020204" pitchFamily="34" charset="0"/>
                          <a:cs typeface="Arial" panose="020B0604020202020204" pitchFamily="34" charset="0"/>
                        </a:rPr>
                        <a:t>0.463</a:t>
                      </a:r>
                    </a:p>
                  </a:txBody>
                  <a:tcPr marL="9525" marR="9525" marT="9525" marB="0" anchor="ctr">
                    <a:lnL w="25400" cap="flat" cmpd="dbl"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251755916"/>
                  </a:ext>
                </a:extLst>
              </a:tr>
              <a:tr h="745671">
                <a:tc>
                  <a:txBody>
                    <a:bodyPr/>
                    <a:lstStyle/>
                    <a:p>
                      <a:pPr algn="l" fontAlgn="ctr"/>
                      <a:r>
                        <a:rPr lang="en-US" sz="1650" b="0" i="0" u="none" strike="noStrike" dirty="0">
                          <a:solidFill>
                            <a:srgbClr val="000000"/>
                          </a:solidFill>
                          <a:effectLst/>
                          <a:latin typeface="Arial" panose="020B0604020202020204" pitchFamily="34" charset="0"/>
                          <a:cs typeface="Arial" panose="020B0604020202020204" pitchFamily="34" charset="0"/>
                        </a:rPr>
                        <a:t>American Indian  &amp; Alaska Natives</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b"/>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rtl="0" fontAlgn="ctr"/>
                      <a:endParaRPr lang="en-US" sz="16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rtl="0" fontAlgn="ctr"/>
                      <a:endParaRPr lang="en-US" sz="165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rtl="0" fontAlgn="ctr"/>
                      <a:r>
                        <a:rPr lang="en-US" sz="1650" b="0" i="0" u="none" strike="noStrike" dirty="0">
                          <a:solidFill>
                            <a:srgbClr val="000000"/>
                          </a:solidFill>
                          <a:effectLst/>
                          <a:latin typeface="Arial" panose="020B0604020202020204" pitchFamily="34" charset="0"/>
                          <a:cs typeface="Arial" panose="020B0604020202020204" pitchFamily="34" charset="0"/>
                        </a:rPr>
                        <a:t>1</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rtl="0" fontAlgn="ctr"/>
                      <a:endParaRPr lang="en-US" sz="165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w="25400" cap="flat" cmpd="dbl"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sz="1650" b="0" i="0" u="none" strike="noStrike" dirty="0">
                          <a:solidFill>
                            <a:srgbClr val="000000"/>
                          </a:solidFill>
                          <a:effectLst/>
                          <a:latin typeface="Arial" panose="020B0604020202020204" pitchFamily="34" charset="0"/>
                          <a:cs typeface="Arial" panose="020B0604020202020204" pitchFamily="34" charset="0"/>
                        </a:rPr>
                        <a:t>0.356</a:t>
                      </a:r>
                    </a:p>
                  </a:txBody>
                  <a:tcPr marL="9525" marR="9525" marT="9525" marB="0" anchor="ctr">
                    <a:lnL w="25400" cap="flat" cmpd="dbl"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4907223"/>
                  </a:ext>
                </a:extLst>
              </a:tr>
              <a:tr h="745671">
                <a:tc gridSpan="9">
                  <a:txBody>
                    <a:bodyPr/>
                    <a:lstStyle/>
                    <a:p>
                      <a:pPr algn="l" fontAlgn="ctr"/>
                      <a:r>
                        <a:rPr lang="en-US" sz="1650" b="0" i="0" u="none" strike="noStrike" dirty="0">
                          <a:solidFill>
                            <a:srgbClr val="000000"/>
                          </a:solidFill>
                          <a:effectLst/>
                          <a:latin typeface="Arial" panose="020B0604020202020204" pitchFamily="34" charset="0"/>
                          <a:cs typeface="Arial" panose="020B0604020202020204" pitchFamily="34" charset="0"/>
                        </a:rPr>
                        <a:t>Note: Signal correlations adjusted for sampling error in the outcome variables</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pPr algn="ctr" fontAlgn="b"/>
                      <a:endParaRPr lang="en-US" sz="1900" b="0" i="0" u="none" strike="noStrike">
                        <a:solidFill>
                          <a:srgbClr val="000000"/>
                        </a:solidFill>
                        <a:effectLst/>
                        <a:latin typeface="+mj-lt"/>
                      </a:endParaRPr>
                    </a:p>
                  </a:txBody>
                  <a:tcPr marL="9525" marR="9525" marT="9525" marB="0" anchor="ctr">
                    <a:lnL>
                      <a:noFill/>
                    </a:lnL>
                    <a:lnR>
                      <a:noFill/>
                    </a:lnR>
                    <a:lnT>
                      <a:noFill/>
                    </a:lnT>
                    <a:lnB w="12700" cap="flat" cmpd="sng" algn="ctr">
                      <a:noFill/>
                      <a:prstDash val="solid"/>
                      <a:round/>
                      <a:headEnd type="none" w="med" len="med"/>
                      <a:tailEnd type="none" w="med" len="med"/>
                    </a:lnB>
                  </a:tcPr>
                </a:tc>
                <a:tc hMerge="1">
                  <a:txBody>
                    <a:bodyPr/>
                    <a:lstStyle/>
                    <a:p>
                      <a:pPr algn="ctr" fontAlgn="b"/>
                      <a:endParaRPr lang="en-US" sz="1900" b="0" i="0" u="none" strike="noStrike" dirty="0">
                        <a:solidFill>
                          <a:srgbClr val="000000"/>
                        </a:solidFill>
                        <a:effectLst/>
                        <a:latin typeface="+mj-lt"/>
                      </a:endParaRPr>
                    </a:p>
                  </a:txBody>
                  <a:tcPr marL="9525" marR="9525" marT="9525" marB="0" anchor="ctr">
                    <a:lnL>
                      <a:noFill/>
                    </a:lnL>
                    <a:lnR>
                      <a:noFill/>
                    </a:lnR>
                    <a:lnT>
                      <a:noFill/>
                    </a:lnT>
                    <a:lnB w="12700" cap="flat" cmpd="sng" algn="ctr">
                      <a:noFill/>
                      <a:prstDash val="solid"/>
                      <a:round/>
                      <a:headEnd type="none" w="med" len="med"/>
                      <a:tailEnd type="none" w="med" len="med"/>
                    </a:lnB>
                  </a:tcPr>
                </a:tc>
                <a:tc hMerge="1">
                  <a:txBody>
                    <a:bodyPr/>
                    <a:lstStyle/>
                    <a:p>
                      <a:pPr algn="ctr" fontAlgn="b"/>
                      <a:endParaRPr lang="en-US" sz="1900" b="0" i="0" u="none" strike="noStrike" dirty="0">
                        <a:solidFill>
                          <a:srgbClr val="000000"/>
                        </a:solidFill>
                        <a:effectLst/>
                        <a:latin typeface="+mj-lt"/>
                      </a:endParaRPr>
                    </a:p>
                  </a:txBody>
                  <a:tcPr marL="9525" marR="9525" marT="9525" marB="0" anchor="ctr">
                    <a:lnL>
                      <a:noFill/>
                    </a:lnL>
                    <a:lnR>
                      <a:noFill/>
                    </a:lnR>
                    <a:lnT>
                      <a:noFill/>
                    </a:lnT>
                    <a:lnB w="12700" cap="flat" cmpd="sng" algn="ctr">
                      <a:noFill/>
                      <a:prstDash val="solid"/>
                      <a:round/>
                      <a:headEnd type="none" w="med" len="med"/>
                      <a:tailEnd type="none" w="med" len="med"/>
                    </a:lnB>
                  </a:tcPr>
                </a:tc>
                <a:tc hMerge="1">
                  <a:txBody>
                    <a:bodyPr/>
                    <a:lstStyle/>
                    <a:p>
                      <a:pPr algn="ctr" rtl="0" fontAlgn="ctr"/>
                      <a:endParaRPr lang="en-US" sz="1900" b="0" i="0" u="none" strike="noStrike" dirty="0">
                        <a:solidFill>
                          <a:srgbClr val="000000"/>
                        </a:solidFill>
                        <a:effectLst/>
                        <a:latin typeface="+mj-lt"/>
                      </a:endParaRPr>
                    </a:p>
                  </a:txBody>
                  <a:tcPr marL="9525" marR="9525" marT="9525" marB="0" anchor="ctr">
                    <a:lnL>
                      <a:noFill/>
                    </a:lnL>
                    <a:lnR>
                      <a:noFill/>
                    </a:lnR>
                    <a:lnT>
                      <a:noFill/>
                    </a:lnT>
                    <a:lnB w="12700" cap="flat" cmpd="sng" algn="ctr">
                      <a:noFill/>
                      <a:prstDash val="solid"/>
                      <a:round/>
                      <a:headEnd type="none" w="med" len="med"/>
                      <a:tailEnd type="none" w="med" len="med"/>
                    </a:lnB>
                  </a:tcPr>
                </a:tc>
                <a:tc hMerge="1">
                  <a:txBody>
                    <a:bodyPr/>
                    <a:lstStyle/>
                    <a:p>
                      <a:pPr algn="ctr" rtl="0" fontAlgn="ctr"/>
                      <a:endParaRPr lang="en-US" sz="1900" b="0" i="0" u="none" strike="noStrike" dirty="0">
                        <a:solidFill>
                          <a:srgbClr val="000000"/>
                        </a:solidFill>
                        <a:effectLst/>
                        <a:latin typeface="+mj-lt"/>
                      </a:endParaRPr>
                    </a:p>
                  </a:txBody>
                  <a:tcPr marL="9525" marR="9525" marT="9525" marB="0" anchor="ctr">
                    <a:lnL>
                      <a:noFill/>
                    </a:lnL>
                    <a:lnR>
                      <a:noFill/>
                    </a:lnR>
                    <a:lnT>
                      <a:noFill/>
                    </a:lnT>
                    <a:lnB w="12700" cap="flat" cmpd="sng" algn="ctr">
                      <a:noFill/>
                      <a:prstDash val="solid"/>
                      <a:round/>
                      <a:headEnd type="none" w="med" len="med"/>
                      <a:tailEnd type="none" w="med" len="med"/>
                    </a:lnB>
                  </a:tcPr>
                </a:tc>
                <a:tc hMerge="1">
                  <a:txBody>
                    <a:bodyPr/>
                    <a:lstStyle/>
                    <a:p>
                      <a:pPr algn="ctr" rtl="0" fontAlgn="ctr"/>
                      <a:endParaRPr lang="en-US" sz="1900" b="0" i="0" u="none" strike="noStrike" dirty="0">
                        <a:solidFill>
                          <a:srgbClr val="000000"/>
                        </a:solidFill>
                        <a:effectLst/>
                        <a:latin typeface="+mj-lt"/>
                      </a:endParaRPr>
                    </a:p>
                  </a:txBody>
                  <a:tcPr marL="9525" marR="9525" marT="9525" marB="0" anchor="ctr">
                    <a:lnL>
                      <a:noFill/>
                    </a:lnL>
                    <a:lnR>
                      <a:noFill/>
                    </a:lnR>
                    <a:lnT>
                      <a:noFill/>
                    </a:lnT>
                    <a:lnB w="12700" cap="flat" cmpd="sng" algn="ctr">
                      <a:noFill/>
                      <a:prstDash val="solid"/>
                      <a:round/>
                      <a:headEnd type="none" w="med" len="med"/>
                      <a:tailEnd type="none" w="med" len="med"/>
                    </a:lnB>
                  </a:tcPr>
                </a:tc>
                <a:tc hMerge="1">
                  <a:txBody>
                    <a:bodyPr/>
                    <a:lstStyle/>
                    <a:p>
                      <a:pPr algn="ctr" rtl="0" fontAlgn="ctr"/>
                      <a:endParaRPr lang="en-US" sz="1900" b="0" i="0" u="none" strike="noStrike" dirty="0">
                        <a:solidFill>
                          <a:srgbClr val="000000"/>
                        </a:solidFill>
                        <a:effectLst/>
                        <a:latin typeface="+mj-lt"/>
                      </a:endParaRPr>
                    </a:p>
                  </a:txBody>
                  <a:tcPr marL="9525" marR="9525" marT="9525" marB="0" anchor="ctr">
                    <a:lnL>
                      <a:noFill/>
                    </a:lnL>
                    <a:lnR w="25400" cap="flat" cmpd="dbl" algn="ctr">
                      <a:solidFill>
                        <a:srgbClr val="000000"/>
                      </a:solidFill>
                      <a:prstDash val="solid"/>
                      <a:round/>
                      <a:headEnd type="none" w="med" len="med"/>
                      <a:tailEnd type="none" w="med" len="med"/>
                    </a:lnR>
                    <a:lnT>
                      <a:noFill/>
                    </a:lnT>
                    <a:lnB w="12700" cap="flat" cmpd="sng" algn="ctr">
                      <a:noFill/>
                      <a:prstDash val="solid"/>
                      <a:round/>
                      <a:headEnd type="none" w="med" len="med"/>
                      <a:tailEnd type="none" w="med" len="med"/>
                    </a:lnB>
                  </a:tcPr>
                </a:tc>
                <a:tc hMerge="1">
                  <a:txBody>
                    <a:bodyPr/>
                    <a:lstStyle/>
                    <a:p>
                      <a:pPr algn="ctr" fontAlgn="ctr"/>
                      <a:endParaRPr lang="en-US" sz="1900" b="0" i="0" u="none" strike="noStrike" dirty="0">
                        <a:solidFill>
                          <a:srgbClr val="000000"/>
                        </a:solidFill>
                        <a:effectLst/>
                        <a:latin typeface="+mj-lt"/>
                      </a:endParaRPr>
                    </a:p>
                  </a:txBody>
                  <a:tcPr marL="9525" marR="9525" marT="9525" marB="0" anchor="ctr">
                    <a:lnL w="25400" cap="flat" cmpd="dbl" algn="ctr">
                      <a:solidFill>
                        <a:srgbClr val="000000"/>
                      </a:solidFill>
                      <a:prstDash val="solid"/>
                      <a:round/>
                      <a:headEnd type="none" w="med" len="med"/>
                      <a:tailEnd type="none" w="med" len="med"/>
                    </a:lnL>
                    <a:lnR>
                      <a:noFill/>
                    </a:lnR>
                    <a:lnT>
                      <a:noFill/>
                    </a:lnT>
                    <a:lnB w="12700" cap="flat" cmpd="sng" algn="ctr">
                      <a:noFill/>
                      <a:prstDash val="solid"/>
                      <a:round/>
                      <a:headEnd type="none" w="med" len="med"/>
                      <a:tailEnd type="none" w="med" len="med"/>
                    </a:lnB>
                  </a:tcPr>
                </a:tc>
                <a:extLst>
                  <a:ext uri="{0D108BD9-81ED-4DB2-BD59-A6C34878D82A}">
                    <a16:rowId xmlns:a16="http://schemas.microsoft.com/office/drawing/2014/main" val="2915286197"/>
                  </a:ext>
                </a:extLst>
              </a:tr>
            </a:tbl>
          </a:graphicData>
        </a:graphic>
      </p:graphicFrame>
    </p:spTree>
    <p:extLst>
      <p:ext uri="{BB962C8B-B14F-4D97-AF65-F5344CB8AC3E}">
        <p14:creationId xmlns:p14="http://schemas.microsoft.com/office/powerpoint/2010/main" val="8337711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6981" y="1295525"/>
            <a:ext cx="10147612" cy="5181600"/>
          </a:xfrm>
        </p:spPr>
        <p:txBody>
          <a:bodyPr>
            <a:normAutofit/>
          </a:bodyPr>
          <a:lstStyle/>
          <a:p>
            <a:pPr marL="342610" indent="-342610">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Example illustrates three general results on targeting:</a:t>
            </a:r>
          </a:p>
          <a:p>
            <a:endParaRPr lang="en-GB" sz="18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a:pPr>
            <a:r>
              <a:rPr lang="en-GB" sz="2000" dirty="0">
                <a:solidFill>
                  <a:srgbClr val="000000"/>
                </a:solidFill>
                <a:latin typeface="Arial" panose="020B0604020202020204" pitchFamily="34" charset="0"/>
                <a:cs typeface="Arial" panose="020B0604020202020204" pitchFamily="34" charset="0"/>
              </a:rPr>
              <a:t>Children’s outcomes vary widely across nearby tracts </a:t>
            </a:r>
            <a:r>
              <a:rPr lang="en-GB" sz="2000" dirty="0">
                <a:solidFill>
                  <a:srgbClr val="000000"/>
                </a:solidFill>
                <a:latin typeface="Arial" panose="020B0604020202020204" pitchFamily="34" charset="0"/>
                <a:cs typeface="Arial" panose="020B0604020202020204" pitchFamily="34" charset="0"/>
                <a:sym typeface="Wingdings" panose="05000000000000000000" pitchFamily="2" charset="2"/>
              </a:rPr>
              <a:t> location where children grow up is a useful tag for policy interventions.</a:t>
            </a:r>
            <a:endParaRPr lang="en-GB" sz="20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startAt="2"/>
            </a:pPr>
            <a:endParaRPr lang="en-GB" sz="20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startAt="2"/>
            </a:pPr>
            <a:endParaRPr lang="en-GB" sz="20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startAt="2"/>
            </a:pPr>
            <a:r>
              <a:rPr lang="en-GB" sz="2000" dirty="0">
                <a:solidFill>
                  <a:srgbClr val="000000"/>
                </a:solidFill>
                <a:latin typeface="Arial" panose="020B0604020202020204" pitchFamily="34" charset="0"/>
                <a:cs typeface="Arial" panose="020B0604020202020204" pitchFamily="34" charset="0"/>
              </a:rPr>
              <a:t>Substantial heterogeneity </a:t>
            </a:r>
            <a:r>
              <a:rPr lang="en-GB" sz="2000" i="1" dirty="0">
                <a:solidFill>
                  <a:srgbClr val="000000"/>
                </a:solidFill>
                <a:latin typeface="Arial" panose="020B0604020202020204" pitchFamily="34" charset="0"/>
                <a:cs typeface="Arial" panose="020B0604020202020204" pitchFamily="34" charset="0"/>
              </a:rPr>
              <a:t>within</a:t>
            </a:r>
            <a:r>
              <a:rPr lang="en-GB" sz="2000" dirty="0">
                <a:solidFill>
                  <a:srgbClr val="000000"/>
                </a:solidFill>
                <a:latin typeface="Arial" panose="020B0604020202020204" pitchFamily="34" charset="0"/>
                <a:cs typeface="Arial" panose="020B0604020202020204" pitchFamily="34" charset="0"/>
              </a:rPr>
              <a:t> areas across subgroups and outcomes cond. on parent income </a:t>
            </a:r>
            <a:r>
              <a:rPr lang="en-GB" sz="2000"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en-GB" sz="2000" dirty="0" err="1">
                <a:solidFill>
                  <a:srgbClr val="000000"/>
                </a:solidFill>
                <a:latin typeface="Arial" panose="020B0604020202020204" pitchFamily="34" charset="0"/>
                <a:cs typeface="Arial" panose="020B0604020202020204" pitchFamily="34" charset="0"/>
              </a:rPr>
              <a:t>neighborhoods</a:t>
            </a:r>
            <a:r>
              <a:rPr lang="en-GB" sz="2000" dirty="0">
                <a:solidFill>
                  <a:srgbClr val="000000"/>
                </a:solidFill>
                <a:latin typeface="Arial" panose="020B0604020202020204" pitchFamily="34" charset="0"/>
                <a:cs typeface="Arial" panose="020B0604020202020204" pitchFamily="34" charset="0"/>
              </a:rPr>
              <a:t> not well described by a single-factor model.</a:t>
            </a:r>
          </a:p>
          <a:p>
            <a:pPr marL="913584" lvl="1" indent="-456771">
              <a:buFont typeface="+mj-lt"/>
              <a:buAutoNum type="arabicPeriod" startAt="2"/>
            </a:pPr>
            <a:endParaRPr lang="en-GB" sz="20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startAt="2"/>
            </a:pPr>
            <a:endParaRPr lang="en-GB" sz="2000" dirty="0">
              <a:solidFill>
                <a:srgbClr val="000000"/>
              </a:solidFill>
              <a:latin typeface="Arial" panose="020B0604020202020204" pitchFamily="34" charset="0"/>
              <a:cs typeface="Arial" panose="020B0604020202020204" pitchFamily="34" charset="0"/>
            </a:endParaRPr>
          </a:p>
          <a:p>
            <a:pPr marL="913584" lvl="1" indent="-456771">
              <a:buFont typeface="+mj-lt"/>
              <a:buAutoNum type="arabicPeriod" startAt="2"/>
            </a:pPr>
            <a:r>
              <a:rPr lang="en-GB" sz="2000" dirty="0">
                <a:solidFill>
                  <a:srgbClr val="000000"/>
                </a:solidFill>
                <a:latin typeface="Arial" panose="020B0604020202020204" pitchFamily="34" charset="0"/>
                <a:cs typeface="Arial" panose="020B0604020202020204" pitchFamily="34" charset="0"/>
              </a:rPr>
              <a:t>Outcome-based measures contain new information relative to traditional measures used to target policies, such as poverty rates or job growth.</a:t>
            </a:r>
          </a:p>
        </p:txBody>
      </p:sp>
      <p:sp>
        <p:nvSpPr>
          <p:cNvPr id="4"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a:defRPr/>
            </a:pPr>
            <a:r>
              <a:rPr lang="en-US" sz="2400" dirty="0">
                <a:solidFill>
                  <a:srgbClr val="002060"/>
                </a:solidFill>
                <a:latin typeface="Arial" panose="020B0604020202020204" pitchFamily="34" charset="0"/>
                <a:cs typeface="Arial" panose="020B0604020202020204" pitchFamily="34" charset="0"/>
              </a:rPr>
              <a:t>Targeting Place-Based Policies</a:t>
            </a:r>
          </a:p>
        </p:txBody>
      </p:sp>
    </p:spTree>
    <p:extLst>
      <p:ext uri="{BB962C8B-B14F-4D97-AF65-F5344CB8AC3E}">
        <p14:creationId xmlns:p14="http://schemas.microsoft.com/office/powerpoint/2010/main" val="40983390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3">
            <a:extLst>
              <a:ext uri="{FF2B5EF4-FFF2-40B4-BE49-F238E27FC236}">
                <a16:creationId xmlns:a16="http://schemas.microsoft.com/office/drawing/2014/main" id="{B2626568-FECC-46E7-B88B-D2DE412DF0F7}"/>
              </a:ext>
            </a:extLst>
          </p:cNvPr>
          <p:cNvSpPr>
            <a:spLocks noChangeAspect="1" noChangeArrowheads="1" noTextEdit="1"/>
          </p:cNvSpPr>
          <p:nvPr/>
        </p:nvSpPr>
        <p:spPr bwMode="auto">
          <a:xfrm>
            <a:off x="1295400" y="0"/>
            <a:ext cx="9601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Rectangle 5">
            <a:extLst>
              <a:ext uri="{FF2B5EF4-FFF2-40B4-BE49-F238E27FC236}">
                <a16:creationId xmlns:a16="http://schemas.microsoft.com/office/drawing/2014/main" id="{6714CA8F-D746-43CF-BC6C-966F2DC23681}"/>
              </a:ext>
            </a:extLst>
          </p:cNvPr>
          <p:cNvSpPr>
            <a:spLocks noChangeArrowheads="1"/>
          </p:cNvSpPr>
          <p:nvPr/>
        </p:nvSpPr>
        <p:spPr bwMode="auto">
          <a:xfrm>
            <a:off x="1290638" y="-4763"/>
            <a:ext cx="9610725" cy="6867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Rectangle 6">
            <a:extLst>
              <a:ext uri="{FF2B5EF4-FFF2-40B4-BE49-F238E27FC236}">
                <a16:creationId xmlns:a16="http://schemas.microsoft.com/office/drawing/2014/main" id="{A956087C-C582-40E4-BD02-E2C7462EF67D}"/>
              </a:ext>
            </a:extLst>
          </p:cNvPr>
          <p:cNvSpPr>
            <a:spLocks noChangeArrowheads="1"/>
          </p:cNvSpPr>
          <p:nvPr/>
        </p:nvSpPr>
        <p:spPr bwMode="auto">
          <a:xfrm>
            <a:off x="1295400" y="0"/>
            <a:ext cx="9596438" cy="6853238"/>
          </a:xfrm>
          <a:prstGeom prst="rect">
            <a:avLst/>
          </a:prstGeom>
          <a:solidFill>
            <a:srgbClr val="FFFFFF"/>
          </a:solidFill>
          <a:ln w="14288">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Rectangle 7">
            <a:extLst>
              <a:ext uri="{FF2B5EF4-FFF2-40B4-BE49-F238E27FC236}">
                <a16:creationId xmlns:a16="http://schemas.microsoft.com/office/drawing/2014/main" id="{918859A2-EA19-49A0-9983-A20948B08B9A}"/>
              </a:ext>
            </a:extLst>
          </p:cNvPr>
          <p:cNvSpPr>
            <a:spLocks noChangeArrowheads="1"/>
          </p:cNvSpPr>
          <p:nvPr/>
        </p:nvSpPr>
        <p:spPr bwMode="auto">
          <a:xfrm>
            <a:off x="4252913" y="955675"/>
            <a:ext cx="6434138" cy="4929188"/>
          </a:xfrm>
          <a:prstGeom prst="rect">
            <a:avLst/>
          </a:prstGeom>
          <a:solidFill>
            <a:srgbClr val="FFFFFF"/>
          </a:solidFill>
          <a:ln w="14288">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Line 8">
            <a:extLst>
              <a:ext uri="{FF2B5EF4-FFF2-40B4-BE49-F238E27FC236}">
                <a16:creationId xmlns:a16="http://schemas.microsoft.com/office/drawing/2014/main" id="{9D1AB0F8-FEB4-4C50-BDD3-71FCFECC2F71}"/>
              </a:ext>
            </a:extLst>
          </p:cNvPr>
          <p:cNvSpPr>
            <a:spLocks noChangeShapeType="1"/>
          </p:cNvSpPr>
          <p:nvPr/>
        </p:nvSpPr>
        <p:spPr bwMode="auto">
          <a:xfrm flipV="1">
            <a:off x="5940425" y="955675"/>
            <a:ext cx="0" cy="4929188"/>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Line 9">
            <a:extLst>
              <a:ext uri="{FF2B5EF4-FFF2-40B4-BE49-F238E27FC236}">
                <a16:creationId xmlns:a16="http://schemas.microsoft.com/office/drawing/2014/main" id="{B1CC1833-24A5-4EB3-9BF7-1B9320A5B67F}"/>
              </a:ext>
            </a:extLst>
          </p:cNvPr>
          <p:cNvSpPr>
            <a:spLocks noChangeShapeType="1"/>
          </p:cNvSpPr>
          <p:nvPr/>
        </p:nvSpPr>
        <p:spPr bwMode="auto">
          <a:xfrm flipV="1">
            <a:off x="7472363" y="955675"/>
            <a:ext cx="0" cy="4929188"/>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Line 10">
            <a:extLst>
              <a:ext uri="{FF2B5EF4-FFF2-40B4-BE49-F238E27FC236}">
                <a16:creationId xmlns:a16="http://schemas.microsoft.com/office/drawing/2014/main" id="{572FE205-84FD-4BC1-8754-AFF4DA5D1BA5}"/>
              </a:ext>
            </a:extLst>
          </p:cNvPr>
          <p:cNvSpPr>
            <a:spLocks noChangeShapeType="1"/>
          </p:cNvSpPr>
          <p:nvPr/>
        </p:nvSpPr>
        <p:spPr bwMode="auto">
          <a:xfrm flipV="1">
            <a:off x="9004300" y="955675"/>
            <a:ext cx="0" cy="4929188"/>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38" name="Oval 139">
            <a:extLst>
              <a:ext uri="{FF2B5EF4-FFF2-40B4-BE49-F238E27FC236}">
                <a16:creationId xmlns:a16="http://schemas.microsoft.com/office/drawing/2014/main" id="{166612ED-162D-4BA0-AFB2-BC64DA5E453D}"/>
              </a:ext>
            </a:extLst>
          </p:cNvPr>
          <p:cNvSpPr>
            <a:spLocks noChangeArrowheads="1"/>
          </p:cNvSpPr>
          <p:nvPr/>
        </p:nvSpPr>
        <p:spPr bwMode="auto">
          <a:xfrm>
            <a:off x="4902200" y="1627188"/>
            <a:ext cx="109538" cy="109538"/>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46" name="Freeform 147">
            <a:extLst>
              <a:ext uri="{FF2B5EF4-FFF2-40B4-BE49-F238E27FC236}">
                <a16:creationId xmlns:a16="http://schemas.microsoft.com/office/drawing/2014/main" id="{1A4D1EB4-CDFC-4ACF-8932-D7D8CE8E95E6}"/>
              </a:ext>
            </a:extLst>
          </p:cNvPr>
          <p:cNvSpPr>
            <a:spLocks/>
          </p:cNvSpPr>
          <p:nvPr/>
        </p:nvSpPr>
        <p:spPr bwMode="auto">
          <a:xfrm>
            <a:off x="5665788" y="1014413"/>
            <a:ext cx="160338" cy="138113"/>
          </a:xfrm>
          <a:custGeom>
            <a:avLst/>
            <a:gdLst>
              <a:gd name="T0" fmla="*/ 49 w 101"/>
              <a:gd name="T1" fmla="*/ 0 h 87"/>
              <a:gd name="T2" fmla="*/ 0 w 101"/>
              <a:gd name="T3" fmla="*/ 87 h 87"/>
              <a:gd name="T4" fmla="*/ 101 w 101"/>
              <a:gd name="T5" fmla="*/ 87 h 87"/>
              <a:gd name="T6" fmla="*/ 49 w 101"/>
              <a:gd name="T7" fmla="*/ 0 h 87"/>
            </a:gdLst>
            <a:ahLst/>
            <a:cxnLst>
              <a:cxn ang="0">
                <a:pos x="T0" y="T1"/>
              </a:cxn>
              <a:cxn ang="0">
                <a:pos x="T2" y="T3"/>
              </a:cxn>
              <a:cxn ang="0">
                <a:pos x="T4" y="T5"/>
              </a:cxn>
              <a:cxn ang="0">
                <a:pos x="T6" y="T7"/>
              </a:cxn>
            </a:cxnLst>
            <a:rect l="0" t="0" r="r" b="b"/>
            <a:pathLst>
              <a:path w="101" h="87">
                <a:moveTo>
                  <a:pt x="49" y="0"/>
                </a:moveTo>
                <a:lnTo>
                  <a:pt x="0" y="87"/>
                </a:lnTo>
                <a:lnTo>
                  <a:pt x="101" y="87"/>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47" name="Freeform 148">
            <a:extLst>
              <a:ext uri="{FF2B5EF4-FFF2-40B4-BE49-F238E27FC236}">
                <a16:creationId xmlns:a16="http://schemas.microsoft.com/office/drawing/2014/main" id="{62F00F78-0179-4D01-A7EE-B73FC4824E1B}"/>
              </a:ext>
            </a:extLst>
          </p:cNvPr>
          <p:cNvSpPr>
            <a:spLocks/>
          </p:cNvSpPr>
          <p:nvPr/>
        </p:nvSpPr>
        <p:spPr bwMode="auto">
          <a:xfrm>
            <a:off x="5697538" y="1303338"/>
            <a:ext cx="155575" cy="136525"/>
          </a:xfrm>
          <a:custGeom>
            <a:avLst/>
            <a:gdLst>
              <a:gd name="T0" fmla="*/ 49 w 98"/>
              <a:gd name="T1" fmla="*/ 0 h 86"/>
              <a:gd name="T2" fmla="*/ 0 w 98"/>
              <a:gd name="T3" fmla="*/ 86 h 86"/>
              <a:gd name="T4" fmla="*/ 98 w 98"/>
              <a:gd name="T5" fmla="*/ 86 h 86"/>
              <a:gd name="T6" fmla="*/ 49 w 98"/>
              <a:gd name="T7" fmla="*/ 0 h 86"/>
            </a:gdLst>
            <a:ahLst/>
            <a:cxnLst>
              <a:cxn ang="0">
                <a:pos x="T0" y="T1"/>
              </a:cxn>
              <a:cxn ang="0">
                <a:pos x="T2" y="T3"/>
              </a:cxn>
              <a:cxn ang="0">
                <a:pos x="T4" y="T5"/>
              </a:cxn>
              <a:cxn ang="0">
                <a:pos x="T6" y="T7"/>
              </a:cxn>
            </a:cxnLst>
            <a:rect l="0" t="0" r="r" b="b"/>
            <a:pathLst>
              <a:path w="98" h="86">
                <a:moveTo>
                  <a:pt x="49" y="0"/>
                </a:moveTo>
                <a:lnTo>
                  <a:pt x="0" y="86"/>
                </a:lnTo>
                <a:lnTo>
                  <a:pt x="98" y="86"/>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51" name="Line 152">
            <a:extLst>
              <a:ext uri="{FF2B5EF4-FFF2-40B4-BE49-F238E27FC236}">
                <a16:creationId xmlns:a16="http://schemas.microsoft.com/office/drawing/2014/main" id="{C6610550-485A-40FA-883C-56B81400F531}"/>
              </a:ext>
            </a:extLst>
          </p:cNvPr>
          <p:cNvSpPr>
            <a:spLocks noChangeShapeType="1"/>
          </p:cNvSpPr>
          <p:nvPr/>
        </p:nvSpPr>
        <p:spPr bwMode="auto">
          <a:xfrm flipV="1">
            <a:off x="4252913" y="955675"/>
            <a:ext cx="0" cy="4929188"/>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52" name="Line 153">
            <a:extLst>
              <a:ext uri="{FF2B5EF4-FFF2-40B4-BE49-F238E27FC236}">
                <a16:creationId xmlns:a16="http://schemas.microsoft.com/office/drawing/2014/main" id="{0C8B19B4-ABAE-4B82-970E-EBDD7A4999CC}"/>
              </a:ext>
            </a:extLst>
          </p:cNvPr>
          <p:cNvSpPr>
            <a:spLocks noChangeShapeType="1"/>
          </p:cNvSpPr>
          <p:nvPr/>
        </p:nvSpPr>
        <p:spPr bwMode="auto">
          <a:xfrm flipH="1">
            <a:off x="4162425" y="1106488"/>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53" name="Rectangle 154">
            <a:extLst>
              <a:ext uri="{FF2B5EF4-FFF2-40B4-BE49-F238E27FC236}">
                <a16:creationId xmlns:a16="http://schemas.microsoft.com/office/drawing/2014/main" id="{27604DD5-29F2-45E2-B2A3-2C9324BA8CE8}"/>
              </a:ext>
            </a:extLst>
          </p:cNvPr>
          <p:cNvSpPr>
            <a:spLocks noChangeArrowheads="1"/>
          </p:cNvSpPr>
          <p:nvPr/>
        </p:nvSpPr>
        <p:spPr bwMode="auto">
          <a:xfrm>
            <a:off x="976214" y="992188"/>
            <a:ext cx="3129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Number of Jobs Within 5 Miles</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54" name="Line 155">
            <a:extLst>
              <a:ext uri="{FF2B5EF4-FFF2-40B4-BE49-F238E27FC236}">
                <a16:creationId xmlns:a16="http://schemas.microsoft.com/office/drawing/2014/main" id="{98CF9BA9-DB3B-4A54-9939-86F8C7E3992C}"/>
              </a:ext>
            </a:extLst>
          </p:cNvPr>
          <p:cNvSpPr>
            <a:spLocks noChangeShapeType="1"/>
          </p:cNvSpPr>
          <p:nvPr/>
        </p:nvSpPr>
        <p:spPr bwMode="auto">
          <a:xfrm flipH="1">
            <a:off x="4162425" y="1393825"/>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56" name="Line 157">
            <a:extLst>
              <a:ext uri="{FF2B5EF4-FFF2-40B4-BE49-F238E27FC236}">
                <a16:creationId xmlns:a16="http://schemas.microsoft.com/office/drawing/2014/main" id="{A9EE99B9-EA87-490F-8986-15B5B1EEA4F0}"/>
              </a:ext>
            </a:extLst>
          </p:cNvPr>
          <p:cNvSpPr>
            <a:spLocks noChangeShapeType="1"/>
          </p:cNvSpPr>
          <p:nvPr/>
        </p:nvSpPr>
        <p:spPr bwMode="auto">
          <a:xfrm flipH="1">
            <a:off x="4162425" y="1682750"/>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57" name="Rectangle 158">
            <a:extLst>
              <a:ext uri="{FF2B5EF4-FFF2-40B4-BE49-F238E27FC236}">
                <a16:creationId xmlns:a16="http://schemas.microsoft.com/office/drawing/2014/main" id="{EAEBB07D-E3C4-46EF-BF78-2D109976A1E2}"/>
              </a:ext>
            </a:extLst>
          </p:cNvPr>
          <p:cNvSpPr>
            <a:spLocks noChangeArrowheads="1"/>
          </p:cNvSpPr>
          <p:nvPr/>
        </p:nvSpPr>
        <p:spPr bwMode="auto">
          <a:xfrm>
            <a:off x="1758480" y="1573213"/>
            <a:ext cx="23467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Job Growth 2004-2013</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82" name="Line 179">
            <a:extLst>
              <a:ext uri="{FF2B5EF4-FFF2-40B4-BE49-F238E27FC236}">
                <a16:creationId xmlns:a16="http://schemas.microsoft.com/office/drawing/2014/main" id="{65BD9A7E-38D5-4916-9863-593DC33E6D4A}"/>
              </a:ext>
            </a:extLst>
          </p:cNvPr>
          <p:cNvSpPr>
            <a:spLocks noChangeShapeType="1"/>
          </p:cNvSpPr>
          <p:nvPr/>
        </p:nvSpPr>
        <p:spPr bwMode="auto">
          <a:xfrm>
            <a:off x="4252913" y="5884863"/>
            <a:ext cx="643413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83" name="Line 180">
            <a:extLst>
              <a:ext uri="{FF2B5EF4-FFF2-40B4-BE49-F238E27FC236}">
                <a16:creationId xmlns:a16="http://schemas.microsoft.com/office/drawing/2014/main" id="{A22F747F-A1DF-4DF4-B6E4-8209DBBB1A91}"/>
              </a:ext>
            </a:extLst>
          </p:cNvPr>
          <p:cNvSpPr>
            <a:spLocks noChangeShapeType="1"/>
          </p:cNvSpPr>
          <p:nvPr/>
        </p:nvSpPr>
        <p:spPr bwMode="auto">
          <a:xfrm>
            <a:off x="4403725"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84" name="Rectangle 181">
            <a:extLst>
              <a:ext uri="{FF2B5EF4-FFF2-40B4-BE49-F238E27FC236}">
                <a16:creationId xmlns:a16="http://schemas.microsoft.com/office/drawing/2014/main" id="{CC2B3D09-C369-40DD-BCD4-85E93485B118}"/>
              </a:ext>
            </a:extLst>
          </p:cNvPr>
          <p:cNvSpPr>
            <a:spLocks noChangeArrowheads="1"/>
          </p:cNvSpPr>
          <p:nvPr/>
        </p:nvSpPr>
        <p:spPr bwMode="auto">
          <a:xfrm>
            <a:off x="4344988" y="6030913"/>
            <a:ext cx="12182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0</a:t>
            </a:r>
            <a:endParaRPr kumimoji="0" lang="en-US" altLang="en-US" sz="17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85" name="Line 182">
            <a:extLst>
              <a:ext uri="{FF2B5EF4-FFF2-40B4-BE49-F238E27FC236}">
                <a16:creationId xmlns:a16="http://schemas.microsoft.com/office/drawing/2014/main" id="{3980C1E6-3900-4804-8AA4-C5D7A0687CDA}"/>
              </a:ext>
            </a:extLst>
          </p:cNvPr>
          <p:cNvSpPr>
            <a:spLocks noChangeShapeType="1"/>
          </p:cNvSpPr>
          <p:nvPr/>
        </p:nvSpPr>
        <p:spPr bwMode="auto">
          <a:xfrm>
            <a:off x="5940425"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86" name="Rectangle 183">
            <a:extLst>
              <a:ext uri="{FF2B5EF4-FFF2-40B4-BE49-F238E27FC236}">
                <a16:creationId xmlns:a16="http://schemas.microsoft.com/office/drawing/2014/main" id="{2C441E23-44CB-402A-9B22-64F6FBC40A14}"/>
              </a:ext>
            </a:extLst>
          </p:cNvPr>
          <p:cNvSpPr>
            <a:spLocks noChangeArrowheads="1"/>
          </p:cNvSpPr>
          <p:nvPr/>
        </p:nvSpPr>
        <p:spPr bwMode="auto">
          <a:xfrm>
            <a:off x="5789613"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0.2</a:t>
            </a:r>
            <a:endParaRPr kumimoji="0" lang="en-US" altLang="en-US" sz="17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87" name="Line 184">
            <a:extLst>
              <a:ext uri="{FF2B5EF4-FFF2-40B4-BE49-F238E27FC236}">
                <a16:creationId xmlns:a16="http://schemas.microsoft.com/office/drawing/2014/main" id="{2EF20BE9-195E-45D8-A827-077994AFC668}"/>
              </a:ext>
            </a:extLst>
          </p:cNvPr>
          <p:cNvSpPr>
            <a:spLocks noChangeShapeType="1"/>
          </p:cNvSpPr>
          <p:nvPr/>
        </p:nvSpPr>
        <p:spPr bwMode="auto">
          <a:xfrm>
            <a:off x="7472363"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88" name="Rectangle 185">
            <a:extLst>
              <a:ext uri="{FF2B5EF4-FFF2-40B4-BE49-F238E27FC236}">
                <a16:creationId xmlns:a16="http://schemas.microsoft.com/office/drawing/2014/main" id="{4963EE3A-F75E-4874-B02B-EE2480BCA5CB}"/>
              </a:ext>
            </a:extLst>
          </p:cNvPr>
          <p:cNvSpPr>
            <a:spLocks noChangeArrowheads="1"/>
          </p:cNvSpPr>
          <p:nvPr/>
        </p:nvSpPr>
        <p:spPr bwMode="auto">
          <a:xfrm>
            <a:off x="7321550"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0.4</a:t>
            </a:r>
            <a:endParaRPr kumimoji="0" lang="en-US" altLang="en-US" sz="17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89" name="Line 186">
            <a:extLst>
              <a:ext uri="{FF2B5EF4-FFF2-40B4-BE49-F238E27FC236}">
                <a16:creationId xmlns:a16="http://schemas.microsoft.com/office/drawing/2014/main" id="{76ED4D85-3D67-4FFC-90AC-D9B07D619A91}"/>
              </a:ext>
            </a:extLst>
          </p:cNvPr>
          <p:cNvSpPr>
            <a:spLocks noChangeShapeType="1"/>
          </p:cNvSpPr>
          <p:nvPr/>
        </p:nvSpPr>
        <p:spPr bwMode="auto">
          <a:xfrm>
            <a:off x="9004300"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90" name="Rectangle 187">
            <a:extLst>
              <a:ext uri="{FF2B5EF4-FFF2-40B4-BE49-F238E27FC236}">
                <a16:creationId xmlns:a16="http://schemas.microsoft.com/office/drawing/2014/main" id="{8B1D1500-3047-4897-A265-AB4C4DB44C10}"/>
              </a:ext>
            </a:extLst>
          </p:cNvPr>
          <p:cNvSpPr>
            <a:spLocks noChangeArrowheads="1"/>
          </p:cNvSpPr>
          <p:nvPr/>
        </p:nvSpPr>
        <p:spPr bwMode="auto">
          <a:xfrm>
            <a:off x="8853488"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0.6</a:t>
            </a:r>
            <a:endParaRPr kumimoji="0" lang="en-US" altLang="en-US" sz="17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91" name="Line 188">
            <a:extLst>
              <a:ext uri="{FF2B5EF4-FFF2-40B4-BE49-F238E27FC236}">
                <a16:creationId xmlns:a16="http://schemas.microsoft.com/office/drawing/2014/main" id="{521303F5-F0C4-4323-AA8C-3FCA0DCE3548}"/>
              </a:ext>
            </a:extLst>
          </p:cNvPr>
          <p:cNvSpPr>
            <a:spLocks noChangeShapeType="1"/>
          </p:cNvSpPr>
          <p:nvPr/>
        </p:nvSpPr>
        <p:spPr bwMode="auto">
          <a:xfrm>
            <a:off x="10534650"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92" name="Rectangle 189">
            <a:extLst>
              <a:ext uri="{FF2B5EF4-FFF2-40B4-BE49-F238E27FC236}">
                <a16:creationId xmlns:a16="http://schemas.microsoft.com/office/drawing/2014/main" id="{2CCBDED0-E83E-4646-9297-D08FC6EC3B05}"/>
              </a:ext>
            </a:extLst>
          </p:cNvPr>
          <p:cNvSpPr>
            <a:spLocks noChangeArrowheads="1"/>
          </p:cNvSpPr>
          <p:nvPr/>
        </p:nvSpPr>
        <p:spPr bwMode="auto">
          <a:xfrm>
            <a:off x="10388600"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0.8</a:t>
            </a:r>
            <a:endParaRPr kumimoji="0" lang="en-US" altLang="en-US" sz="17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93" name="Rectangle 190">
            <a:extLst>
              <a:ext uri="{FF2B5EF4-FFF2-40B4-BE49-F238E27FC236}">
                <a16:creationId xmlns:a16="http://schemas.microsoft.com/office/drawing/2014/main" id="{20F61D6D-CB77-4E3A-ABE7-952E5F3CB08D}"/>
              </a:ext>
            </a:extLst>
          </p:cNvPr>
          <p:cNvSpPr>
            <a:spLocks noChangeArrowheads="1"/>
          </p:cNvSpPr>
          <p:nvPr/>
        </p:nvSpPr>
        <p:spPr bwMode="auto">
          <a:xfrm>
            <a:off x="5140325" y="6310313"/>
            <a:ext cx="470000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Magnitude of Race-Controlled Signal Correlation</a:t>
            </a:r>
            <a:endParaRPr kumimoji="0" lang="en-US" altLang="en-US" sz="17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494" name="Rectangle 191">
            <a:extLst>
              <a:ext uri="{FF2B5EF4-FFF2-40B4-BE49-F238E27FC236}">
                <a16:creationId xmlns:a16="http://schemas.microsoft.com/office/drawing/2014/main" id="{B799F794-D2AC-4404-9880-D3D6FBDE3ED7}"/>
              </a:ext>
            </a:extLst>
          </p:cNvPr>
          <p:cNvSpPr>
            <a:spLocks noChangeArrowheads="1"/>
          </p:cNvSpPr>
          <p:nvPr/>
        </p:nvSpPr>
        <p:spPr bwMode="auto">
          <a:xfrm>
            <a:off x="7394575" y="101600"/>
            <a:ext cx="5032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5300" b="0" i="0" u="none" strike="noStrike" kern="1200" cap="none" spc="0" normalizeH="0" baseline="0" noProof="0">
                <a:ln>
                  <a:noFill/>
                </a:ln>
                <a:solidFill>
                  <a:srgbClr val="1E2D53"/>
                </a:solidFill>
                <a:effectLst/>
                <a:uLnTx/>
                <a:uFillTx/>
                <a:latin typeface="Calibri" panose="020F0502020204030204" pitchFamily="34" charset="0"/>
                <a:ea typeface="+mn-ea"/>
                <a:cs typeface="+mn-cs"/>
              </a:rPr>
              <a:t> </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77" name="TextBox 92"/>
          <p:cNvSpPr txBox="1"/>
          <p:nvPr/>
        </p:nvSpPr>
        <p:spPr>
          <a:xfrm>
            <a:off x="1710075" y="87880"/>
            <a:ext cx="9228500"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ea typeface="+mn-ea"/>
                <a:cs typeface="Arial" panose="020B0604020202020204" pitchFamily="34" charset="0"/>
              </a:rPr>
              <a:t>Correlations between Tract-Level Covariates and Household Income Rank</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ea typeface="+mn-ea"/>
                <a:cs typeface="Arial" panose="020B0604020202020204" pitchFamily="34" charset="0"/>
              </a:rPr>
              <a:t>Race-Adjusted, Parent Income at 25</a:t>
            </a:r>
            <a:r>
              <a:rPr kumimoji="0" lang="en-US" sz="2000" b="0" i="0" u="none" strike="noStrike" kern="0" cap="none" spc="0" normalizeH="0" baseline="30000" noProof="0" dirty="0">
                <a:ln>
                  <a:noFill/>
                </a:ln>
                <a:solidFill>
                  <a:srgbClr val="1E2D53"/>
                </a:solidFill>
                <a:effectLst/>
                <a:uLnTx/>
                <a:uFillTx/>
                <a:latin typeface="Arial" panose="020B0604020202020204" pitchFamily="34" charset="0"/>
                <a:ea typeface="+mn-ea"/>
                <a:cs typeface="Arial" panose="020B0604020202020204" pitchFamily="34" charset="0"/>
              </a:rPr>
              <a:t>th</a:t>
            </a:r>
            <a:r>
              <a:rPr kumimoji="0" lang="en-US" sz="2000" b="0" i="0" u="none" strike="noStrike" kern="0" cap="none" spc="0" normalizeH="0" baseline="0" noProof="0" dirty="0">
                <a:ln>
                  <a:noFill/>
                </a:ln>
                <a:solidFill>
                  <a:srgbClr val="1E2D53"/>
                </a:solidFill>
                <a:effectLst/>
                <a:uLnTx/>
                <a:uFillTx/>
                <a:latin typeface="Arial" panose="020B0604020202020204" pitchFamily="34" charset="0"/>
                <a:ea typeface="+mn-ea"/>
                <a:cs typeface="Arial" panose="020B0604020202020204" pitchFamily="34" charset="0"/>
              </a:rPr>
              <a:t> Percentile</a:t>
            </a:r>
          </a:p>
        </p:txBody>
      </p:sp>
      <p:sp>
        <p:nvSpPr>
          <p:cNvPr id="484" name="Freeform 182"/>
          <p:cNvSpPr>
            <a:spLocks/>
          </p:cNvSpPr>
          <p:nvPr/>
        </p:nvSpPr>
        <p:spPr bwMode="auto">
          <a:xfrm>
            <a:off x="2512113" y="6327776"/>
            <a:ext cx="160339" cy="136525"/>
          </a:xfrm>
          <a:custGeom>
            <a:avLst/>
            <a:gdLst>
              <a:gd name="T0" fmla="*/ 49 w 101"/>
              <a:gd name="T1" fmla="*/ 0 h 86"/>
              <a:gd name="T2" fmla="*/ 0 w 101"/>
              <a:gd name="T3" fmla="*/ 86 h 86"/>
              <a:gd name="T4" fmla="*/ 101 w 101"/>
              <a:gd name="T5" fmla="*/ 86 h 86"/>
              <a:gd name="T6" fmla="*/ 49 w 101"/>
              <a:gd name="T7" fmla="*/ 0 h 86"/>
            </a:gdLst>
            <a:ahLst/>
            <a:cxnLst>
              <a:cxn ang="0">
                <a:pos x="T0" y="T1"/>
              </a:cxn>
              <a:cxn ang="0">
                <a:pos x="T2" y="T3"/>
              </a:cxn>
              <a:cxn ang="0">
                <a:pos x="T4" y="T5"/>
              </a:cxn>
              <a:cxn ang="0">
                <a:pos x="T6" y="T7"/>
              </a:cxn>
            </a:cxnLst>
            <a:rect l="0" t="0" r="r" b="b"/>
            <a:pathLst>
              <a:path w="101" h="86">
                <a:moveTo>
                  <a:pt x="49" y="0"/>
                </a:moveTo>
                <a:lnTo>
                  <a:pt x="0" y="86"/>
                </a:lnTo>
                <a:lnTo>
                  <a:pt x="101" y="86"/>
                </a:lnTo>
                <a:lnTo>
                  <a:pt x="49" y="0"/>
                </a:lnTo>
                <a:close/>
              </a:path>
            </a:pathLst>
          </a:custGeom>
          <a:solidFill>
            <a:srgbClr val="FF0000"/>
          </a:solidFill>
          <a:ln w="19050">
            <a:solidFill>
              <a:srgbClr val="FF0000"/>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5" name="Oval 174"/>
          <p:cNvSpPr>
            <a:spLocks noChangeArrowheads="1"/>
          </p:cNvSpPr>
          <p:nvPr/>
        </p:nvSpPr>
        <p:spPr bwMode="auto">
          <a:xfrm>
            <a:off x="1104381" y="6359525"/>
            <a:ext cx="109539" cy="109539"/>
          </a:xfrm>
          <a:prstGeom prst="ellipse">
            <a:avLst/>
          </a:prstGeom>
          <a:solidFill>
            <a:srgbClr val="008000"/>
          </a:solidFill>
          <a:ln w="19050">
            <a:solidFill>
              <a:srgbClr val="008000"/>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6" name="Rectangle 188"/>
          <p:cNvSpPr>
            <a:spLocks noChangeArrowheads="1"/>
          </p:cNvSpPr>
          <p:nvPr/>
        </p:nvSpPr>
        <p:spPr bwMode="auto">
          <a:xfrm>
            <a:off x="1334003" y="6276976"/>
            <a:ext cx="76463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992"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Positive</a:t>
            </a:r>
            <a:endParaRPr kumimoji="0" lang="en-US" altLang="en-US" sz="17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88" name="Rectangle 188"/>
          <p:cNvSpPr>
            <a:spLocks noChangeArrowheads="1"/>
          </p:cNvSpPr>
          <p:nvPr/>
        </p:nvSpPr>
        <p:spPr bwMode="auto">
          <a:xfrm>
            <a:off x="2788405" y="6280289"/>
            <a:ext cx="86241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992"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Negative</a:t>
            </a:r>
            <a:endParaRPr kumimoji="0" lang="en-US" altLang="en-US" sz="17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0" name="Rectangle 39">
            <a:extLst>
              <a:ext uri="{FF2B5EF4-FFF2-40B4-BE49-F238E27FC236}">
                <a16:creationId xmlns:a16="http://schemas.microsoft.com/office/drawing/2014/main" id="{F7792990-B6C2-412A-8A56-C1C285F6B085}"/>
              </a:ext>
            </a:extLst>
          </p:cNvPr>
          <p:cNvSpPr>
            <a:spLocks noChangeArrowheads="1"/>
          </p:cNvSpPr>
          <p:nvPr/>
        </p:nvSpPr>
        <p:spPr bwMode="auto">
          <a:xfrm>
            <a:off x="857814" y="1266356"/>
            <a:ext cx="330859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High-Paying Jobs Within 5 Miles</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72677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AutoShape 3">
            <a:extLst>
              <a:ext uri="{FF2B5EF4-FFF2-40B4-BE49-F238E27FC236}">
                <a16:creationId xmlns:a16="http://schemas.microsoft.com/office/drawing/2014/main" id="{C81DB9FB-4362-4A9A-B5E7-602B5E26FD68}"/>
              </a:ext>
            </a:extLst>
          </p:cNvPr>
          <p:cNvSpPr>
            <a:spLocks noChangeAspect="1" noChangeArrowheads="1" noTextEdit="1"/>
          </p:cNvSpPr>
          <p:nvPr/>
        </p:nvSpPr>
        <p:spPr bwMode="auto">
          <a:xfrm>
            <a:off x="1381125" y="0"/>
            <a:ext cx="9429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691" name="Rectangle 5">
            <a:extLst>
              <a:ext uri="{FF2B5EF4-FFF2-40B4-BE49-F238E27FC236}">
                <a16:creationId xmlns:a16="http://schemas.microsoft.com/office/drawing/2014/main" id="{C540AF74-C1DC-450E-B36E-9DB1B8DB9830}"/>
              </a:ext>
            </a:extLst>
          </p:cNvPr>
          <p:cNvSpPr>
            <a:spLocks noChangeArrowheads="1"/>
          </p:cNvSpPr>
          <p:nvPr/>
        </p:nvSpPr>
        <p:spPr bwMode="auto">
          <a:xfrm>
            <a:off x="1374775" y="-6350"/>
            <a:ext cx="9442450" cy="6870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692" name="Rectangle 6">
            <a:extLst>
              <a:ext uri="{FF2B5EF4-FFF2-40B4-BE49-F238E27FC236}">
                <a16:creationId xmlns:a16="http://schemas.microsoft.com/office/drawing/2014/main" id="{52339A09-1ECB-4194-B0FF-4F14B51D5712}"/>
              </a:ext>
            </a:extLst>
          </p:cNvPr>
          <p:cNvSpPr>
            <a:spLocks noChangeArrowheads="1"/>
          </p:cNvSpPr>
          <p:nvPr/>
        </p:nvSpPr>
        <p:spPr bwMode="auto">
          <a:xfrm>
            <a:off x="1381125" y="0"/>
            <a:ext cx="9423400" cy="6851650"/>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dirty="0">
              <a:latin typeface="Arial" panose="020B0604020202020204" pitchFamily="34" charset="0"/>
              <a:cs typeface="Arial" panose="020B0604020202020204" pitchFamily="34" charset="0"/>
            </a:endParaRPr>
          </a:p>
        </p:txBody>
      </p:sp>
      <p:sp>
        <p:nvSpPr>
          <p:cNvPr id="693" name="Rectangle 7">
            <a:extLst>
              <a:ext uri="{FF2B5EF4-FFF2-40B4-BE49-F238E27FC236}">
                <a16:creationId xmlns:a16="http://schemas.microsoft.com/office/drawing/2014/main" id="{2CBA82A0-4C78-4950-B0EF-E4A041A056EF}"/>
              </a:ext>
            </a:extLst>
          </p:cNvPr>
          <p:cNvSpPr>
            <a:spLocks noChangeArrowheads="1"/>
          </p:cNvSpPr>
          <p:nvPr/>
        </p:nvSpPr>
        <p:spPr bwMode="auto">
          <a:xfrm>
            <a:off x="2238375" y="954088"/>
            <a:ext cx="8361363" cy="4754563"/>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694" name="Line 8">
            <a:extLst>
              <a:ext uri="{FF2B5EF4-FFF2-40B4-BE49-F238E27FC236}">
                <a16:creationId xmlns:a16="http://schemas.microsoft.com/office/drawing/2014/main" id="{CDBCB6F8-4DDF-41FA-9AB6-0EE0363109A2}"/>
              </a:ext>
            </a:extLst>
          </p:cNvPr>
          <p:cNvSpPr>
            <a:spLocks noChangeShapeType="1"/>
          </p:cNvSpPr>
          <p:nvPr/>
        </p:nvSpPr>
        <p:spPr bwMode="auto">
          <a:xfrm>
            <a:off x="2238375" y="5000625"/>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695" name="Line 9">
            <a:extLst>
              <a:ext uri="{FF2B5EF4-FFF2-40B4-BE49-F238E27FC236}">
                <a16:creationId xmlns:a16="http://schemas.microsoft.com/office/drawing/2014/main" id="{0EC2E6F1-67DF-4DB5-AA9C-9EB01BFE28EA}"/>
              </a:ext>
            </a:extLst>
          </p:cNvPr>
          <p:cNvSpPr>
            <a:spLocks noChangeShapeType="1"/>
          </p:cNvSpPr>
          <p:nvPr/>
        </p:nvSpPr>
        <p:spPr bwMode="auto">
          <a:xfrm>
            <a:off x="2238375" y="4257675"/>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696" name="Line 10">
            <a:extLst>
              <a:ext uri="{FF2B5EF4-FFF2-40B4-BE49-F238E27FC236}">
                <a16:creationId xmlns:a16="http://schemas.microsoft.com/office/drawing/2014/main" id="{E1FC1787-C9A2-47DF-BFAD-7632FF439572}"/>
              </a:ext>
            </a:extLst>
          </p:cNvPr>
          <p:cNvSpPr>
            <a:spLocks noChangeShapeType="1"/>
          </p:cNvSpPr>
          <p:nvPr/>
        </p:nvSpPr>
        <p:spPr bwMode="auto">
          <a:xfrm>
            <a:off x="2238375" y="3514725"/>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697" name="Line 11">
            <a:extLst>
              <a:ext uri="{FF2B5EF4-FFF2-40B4-BE49-F238E27FC236}">
                <a16:creationId xmlns:a16="http://schemas.microsoft.com/office/drawing/2014/main" id="{35D0CCB1-F67E-4D3D-900E-D2797F516FA3}"/>
              </a:ext>
            </a:extLst>
          </p:cNvPr>
          <p:cNvSpPr>
            <a:spLocks noChangeShapeType="1"/>
          </p:cNvSpPr>
          <p:nvPr/>
        </p:nvSpPr>
        <p:spPr bwMode="auto">
          <a:xfrm>
            <a:off x="2238375" y="2771775"/>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698" name="Line 12">
            <a:extLst>
              <a:ext uri="{FF2B5EF4-FFF2-40B4-BE49-F238E27FC236}">
                <a16:creationId xmlns:a16="http://schemas.microsoft.com/office/drawing/2014/main" id="{E8477E1C-ADBD-4705-A4E0-B4225E7D6E5B}"/>
              </a:ext>
            </a:extLst>
          </p:cNvPr>
          <p:cNvSpPr>
            <a:spLocks noChangeShapeType="1"/>
          </p:cNvSpPr>
          <p:nvPr/>
        </p:nvSpPr>
        <p:spPr bwMode="auto">
          <a:xfrm>
            <a:off x="2238375" y="2035175"/>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699" name="Line 13">
            <a:extLst>
              <a:ext uri="{FF2B5EF4-FFF2-40B4-BE49-F238E27FC236}">
                <a16:creationId xmlns:a16="http://schemas.microsoft.com/office/drawing/2014/main" id="{E84CF42F-5BC6-4D78-84E1-6CA8BB261863}"/>
              </a:ext>
            </a:extLst>
          </p:cNvPr>
          <p:cNvSpPr>
            <a:spLocks noChangeShapeType="1"/>
          </p:cNvSpPr>
          <p:nvPr/>
        </p:nvSpPr>
        <p:spPr bwMode="auto">
          <a:xfrm>
            <a:off x="2238375" y="1292225"/>
            <a:ext cx="8361363"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700" name="Line 14">
            <a:extLst>
              <a:ext uri="{FF2B5EF4-FFF2-40B4-BE49-F238E27FC236}">
                <a16:creationId xmlns:a16="http://schemas.microsoft.com/office/drawing/2014/main" id="{1A6DB370-DC3B-4059-9EC1-4D1DFA11C3D2}"/>
              </a:ext>
            </a:extLst>
          </p:cNvPr>
          <p:cNvSpPr>
            <a:spLocks noChangeShapeType="1"/>
          </p:cNvSpPr>
          <p:nvPr/>
        </p:nvSpPr>
        <p:spPr bwMode="auto">
          <a:xfrm flipV="1">
            <a:off x="6324600" y="55721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701" name="Line 15">
            <a:extLst>
              <a:ext uri="{FF2B5EF4-FFF2-40B4-BE49-F238E27FC236}">
                <a16:creationId xmlns:a16="http://schemas.microsoft.com/office/drawing/2014/main" id="{ED812016-6260-4F03-B2F3-7E422ABA8C73}"/>
              </a:ext>
            </a:extLst>
          </p:cNvPr>
          <p:cNvSpPr>
            <a:spLocks noChangeShapeType="1"/>
          </p:cNvSpPr>
          <p:nvPr/>
        </p:nvSpPr>
        <p:spPr bwMode="auto">
          <a:xfrm flipV="1">
            <a:off x="6324600" y="5365750"/>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2" name="Line 16">
            <a:extLst>
              <a:ext uri="{FF2B5EF4-FFF2-40B4-BE49-F238E27FC236}">
                <a16:creationId xmlns:a16="http://schemas.microsoft.com/office/drawing/2014/main" id="{181E6033-7E4C-4D9F-9060-7DB8BADD76D8}"/>
              </a:ext>
            </a:extLst>
          </p:cNvPr>
          <p:cNvSpPr>
            <a:spLocks noChangeShapeType="1"/>
          </p:cNvSpPr>
          <p:nvPr/>
        </p:nvSpPr>
        <p:spPr bwMode="auto">
          <a:xfrm flipV="1">
            <a:off x="6324600" y="5160963"/>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3" name="Line 17">
            <a:extLst>
              <a:ext uri="{FF2B5EF4-FFF2-40B4-BE49-F238E27FC236}">
                <a16:creationId xmlns:a16="http://schemas.microsoft.com/office/drawing/2014/main" id="{7ABCA3A0-005E-4BAB-A0D3-72D8D078D522}"/>
              </a:ext>
            </a:extLst>
          </p:cNvPr>
          <p:cNvSpPr>
            <a:spLocks noChangeShapeType="1"/>
          </p:cNvSpPr>
          <p:nvPr/>
        </p:nvSpPr>
        <p:spPr bwMode="auto">
          <a:xfrm flipV="1">
            <a:off x="6324600" y="4954588"/>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8" name="Line 18">
            <a:extLst>
              <a:ext uri="{FF2B5EF4-FFF2-40B4-BE49-F238E27FC236}">
                <a16:creationId xmlns:a16="http://schemas.microsoft.com/office/drawing/2014/main" id="{84544100-72CD-44AE-9E62-87FDB2653EBF}"/>
              </a:ext>
            </a:extLst>
          </p:cNvPr>
          <p:cNvSpPr>
            <a:spLocks noChangeShapeType="1"/>
          </p:cNvSpPr>
          <p:nvPr/>
        </p:nvSpPr>
        <p:spPr bwMode="auto">
          <a:xfrm flipV="1">
            <a:off x="6324600" y="4749800"/>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9" name="Line 19">
            <a:extLst>
              <a:ext uri="{FF2B5EF4-FFF2-40B4-BE49-F238E27FC236}">
                <a16:creationId xmlns:a16="http://schemas.microsoft.com/office/drawing/2014/main" id="{5AD5CEB0-7199-4D19-ABEF-5360C3CC3FF8}"/>
              </a:ext>
            </a:extLst>
          </p:cNvPr>
          <p:cNvSpPr>
            <a:spLocks noChangeShapeType="1"/>
          </p:cNvSpPr>
          <p:nvPr/>
        </p:nvSpPr>
        <p:spPr bwMode="auto">
          <a:xfrm flipV="1">
            <a:off x="6324600" y="45434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0" name="Line 20">
            <a:extLst>
              <a:ext uri="{FF2B5EF4-FFF2-40B4-BE49-F238E27FC236}">
                <a16:creationId xmlns:a16="http://schemas.microsoft.com/office/drawing/2014/main" id="{4EE27039-E54E-4480-9B05-9742DC962506}"/>
              </a:ext>
            </a:extLst>
          </p:cNvPr>
          <p:cNvSpPr>
            <a:spLocks noChangeShapeType="1"/>
          </p:cNvSpPr>
          <p:nvPr/>
        </p:nvSpPr>
        <p:spPr bwMode="auto">
          <a:xfrm flipV="1">
            <a:off x="6324600" y="4337050"/>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1" name="Line 21">
            <a:extLst>
              <a:ext uri="{FF2B5EF4-FFF2-40B4-BE49-F238E27FC236}">
                <a16:creationId xmlns:a16="http://schemas.microsoft.com/office/drawing/2014/main" id="{A8048C6B-F438-4C55-BCC1-A92D1025D75B}"/>
              </a:ext>
            </a:extLst>
          </p:cNvPr>
          <p:cNvSpPr>
            <a:spLocks noChangeShapeType="1"/>
          </p:cNvSpPr>
          <p:nvPr/>
        </p:nvSpPr>
        <p:spPr bwMode="auto">
          <a:xfrm flipV="1">
            <a:off x="6324600" y="4132263"/>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2" name="Line 22">
            <a:extLst>
              <a:ext uri="{FF2B5EF4-FFF2-40B4-BE49-F238E27FC236}">
                <a16:creationId xmlns:a16="http://schemas.microsoft.com/office/drawing/2014/main" id="{11AFAA18-7882-4E53-9ADC-E3C39652CF86}"/>
              </a:ext>
            </a:extLst>
          </p:cNvPr>
          <p:cNvSpPr>
            <a:spLocks noChangeShapeType="1"/>
          </p:cNvSpPr>
          <p:nvPr/>
        </p:nvSpPr>
        <p:spPr bwMode="auto">
          <a:xfrm flipV="1">
            <a:off x="6324600" y="3925888"/>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3" name="Line 23">
            <a:extLst>
              <a:ext uri="{FF2B5EF4-FFF2-40B4-BE49-F238E27FC236}">
                <a16:creationId xmlns:a16="http://schemas.microsoft.com/office/drawing/2014/main" id="{32AB3A5D-A8A6-47D4-B1C1-1634E117B138}"/>
              </a:ext>
            </a:extLst>
          </p:cNvPr>
          <p:cNvSpPr>
            <a:spLocks noChangeShapeType="1"/>
          </p:cNvSpPr>
          <p:nvPr/>
        </p:nvSpPr>
        <p:spPr bwMode="auto">
          <a:xfrm flipV="1">
            <a:off x="6324600" y="3721100"/>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4" name="Line 24">
            <a:extLst>
              <a:ext uri="{FF2B5EF4-FFF2-40B4-BE49-F238E27FC236}">
                <a16:creationId xmlns:a16="http://schemas.microsoft.com/office/drawing/2014/main" id="{D213870C-7997-4826-B4FB-5B14BF9235A1}"/>
              </a:ext>
            </a:extLst>
          </p:cNvPr>
          <p:cNvSpPr>
            <a:spLocks noChangeShapeType="1"/>
          </p:cNvSpPr>
          <p:nvPr/>
        </p:nvSpPr>
        <p:spPr bwMode="auto">
          <a:xfrm flipV="1">
            <a:off x="6324600" y="35147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5" name="Line 25">
            <a:extLst>
              <a:ext uri="{FF2B5EF4-FFF2-40B4-BE49-F238E27FC236}">
                <a16:creationId xmlns:a16="http://schemas.microsoft.com/office/drawing/2014/main" id="{85DFAC18-4C37-4D4E-B67C-48129FC8E3DD}"/>
              </a:ext>
            </a:extLst>
          </p:cNvPr>
          <p:cNvSpPr>
            <a:spLocks noChangeShapeType="1"/>
          </p:cNvSpPr>
          <p:nvPr/>
        </p:nvSpPr>
        <p:spPr bwMode="auto">
          <a:xfrm flipV="1">
            <a:off x="6324600" y="3308350"/>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6" name="Line 26">
            <a:extLst>
              <a:ext uri="{FF2B5EF4-FFF2-40B4-BE49-F238E27FC236}">
                <a16:creationId xmlns:a16="http://schemas.microsoft.com/office/drawing/2014/main" id="{E34A5A91-F32B-473E-A307-0DA8285FEB2A}"/>
              </a:ext>
            </a:extLst>
          </p:cNvPr>
          <p:cNvSpPr>
            <a:spLocks noChangeShapeType="1"/>
          </p:cNvSpPr>
          <p:nvPr/>
        </p:nvSpPr>
        <p:spPr bwMode="auto">
          <a:xfrm flipV="1">
            <a:off x="6324600" y="3103563"/>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6" name="Line 27">
            <a:extLst>
              <a:ext uri="{FF2B5EF4-FFF2-40B4-BE49-F238E27FC236}">
                <a16:creationId xmlns:a16="http://schemas.microsoft.com/office/drawing/2014/main" id="{1DC8E2CA-C544-4E1C-BF23-234304A3CCEB}"/>
              </a:ext>
            </a:extLst>
          </p:cNvPr>
          <p:cNvSpPr>
            <a:spLocks noChangeShapeType="1"/>
          </p:cNvSpPr>
          <p:nvPr/>
        </p:nvSpPr>
        <p:spPr bwMode="auto">
          <a:xfrm flipV="1">
            <a:off x="6324600" y="2897188"/>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7" name="Line 28">
            <a:extLst>
              <a:ext uri="{FF2B5EF4-FFF2-40B4-BE49-F238E27FC236}">
                <a16:creationId xmlns:a16="http://schemas.microsoft.com/office/drawing/2014/main" id="{04F954E8-4E0D-41DE-AA50-5B9FB543F552}"/>
              </a:ext>
            </a:extLst>
          </p:cNvPr>
          <p:cNvSpPr>
            <a:spLocks noChangeShapeType="1"/>
          </p:cNvSpPr>
          <p:nvPr/>
        </p:nvSpPr>
        <p:spPr bwMode="auto">
          <a:xfrm flipV="1">
            <a:off x="6324600" y="2692400"/>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8" name="Line 29">
            <a:extLst>
              <a:ext uri="{FF2B5EF4-FFF2-40B4-BE49-F238E27FC236}">
                <a16:creationId xmlns:a16="http://schemas.microsoft.com/office/drawing/2014/main" id="{6C78CE42-C92E-4D53-A3AC-644C3B6F9E96}"/>
              </a:ext>
            </a:extLst>
          </p:cNvPr>
          <p:cNvSpPr>
            <a:spLocks noChangeShapeType="1"/>
          </p:cNvSpPr>
          <p:nvPr/>
        </p:nvSpPr>
        <p:spPr bwMode="auto">
          <a:xfrm flipV="1">
            <a:off x="6324600" y="24860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9" name="Line 30">
            <a:extLst>
              <a:ext uri="{FF2B5EF4-FFF2-40B4-BE49-F238E27FC236}">
                <a16:creationId xmlns:a16="http://schemas.microsoft.com/office/drawing/2014/main" id="{F1FCC192-6DF8-42DD-8FE9-A7B8215ABC1E}"/>
              </a:ext>
            </a:extLst>
          </p:cNvPr>
          <p:cNvSpPr>
            <a:spLocks noChangeShapeType="1"/>
          </p:cNvSpPr>
          <p:nvPr/>
        </p:nvSpPr>
        <p:spPr bwMode="auto">
          <a:xfrm flipV="1">
            <a:off x="6324600" y="2279650"/>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0" name="Line 31">
            <a:extLst>
              <a:ext uri="{FF2B5EF4-FFF2-40B4-BE49-F238E27FC236}">
                <a16:creationId xmlns:a16="http://schemas.microsoft.com/office/drawing/2014/main" id="{61E714CC-D871-4998-B322-9F2BB5E9ED9D}"/>
              </a:ext>
            </a:extLst>
          </p:cNvPr>
          <p:cNvSpPr>
            <a:spLocks noChangeShapeType="1"/>
          </p:cNvSpPr>
          <p:nvPr/>
        </p:nvSpPr>
        <p:spPr bwMode="auto">
          <a:xfrm flipV="1">
            <a:off x="6324600" y="2074863"/>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1" name="Line 32">
            <a:extLst>
              <a:ext uri="{FF2B5EF4-FFF2-40B4-BE49-F238E27FC236}">
                <a16:creationId xmlns:a16="http://schemas.microsoft.com/office/drawing/2014/main" id="{E106006D-26FC-4A93-8D20-DBCEA153BBD8}"/>
              </a:ext>
            </a:extLst>
          </p:cNvPr>
          <p:cNvSpPr>
            <a:spLocks noChangeShapeType="1"/>
          </p:cNvSpPr>
          <p:nvPr/>
        </p:nvSpPr>
        <p:spPr bwMode="auto">
          <a:xfrm flipV="1">
            <a:off x="6324600" y="1868488"/>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2" name="Line 33">
            <a:extLst>
              <a:ext uri="{FF2B5EF4-FFF2-40B4-BE49-F238E27FC236}">
                <a16:creationId xmlns:a16="http://schemas.microsoft.com/office/drawing/2014/main" id="{F32AC4D8-A409-42F1-8CA2-F3DF149977DC}"/>
              </a:ext>
            </a:extLst>
          </p:cNvPr>
          <p:cNvSpPr>
            <a:spLocks noChangeShapeType="1"/>
          </p:cNvSpPr>
          <p:nvPr/>
        </p:nvSpPr>
        <p:spPr bwMode="auto">
          <a:xfrm flipV="1">
            <a:off x="6324600" y="1663700"/>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3" name="Line 34">
            <a:extLst>
              <a:ext uri="{FF2B5EF4-FFF2-40B4-BE49-F238E27FC236}">
                <a16:creationId xmlns:a16="http://schemas.microsoft.com/office/drawing/2014/main" id="{7926ECB4-C92E-4A2A-A5CC-9BECAE1498FD}"/>
              </a:ext>
            </a:extLst>
          </p:cNvPr>
          <p:cNvSpPr>
            <a:spLocks noChangeShapeType="1"/>
          </p:cNvSpPr>
          <p:nvPr/>
        </p:nvSpPr>
        <p:spPr bwMode="auto">
          <a:xfrm flipV="1">
            <a:off x="6324600" y="1457325"/>
            <a:ext cx="0" cy="13652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4" name="Line 35">
            <a:extLst>
              <a:ext uri="{FF2B5EF4-FFF2-40B4-BE49-F238E27FC236}">
                <a16:creationId xmlns:a16="http://schemas.microsoft.com/office/drawing/2014/main" id="{E548126B-6DC0-4FB3-8175-384FFBBAD850}"/>
              </a:ext>
            </a:extLst>
          </p:cNvPr>
          <p:cNvSpPr>
            <a:spLocks noChangeShapeType="1"/>
          </p:cNvSpPr>
          <p:nvPr/>
        </p:nvSpPr>
        <p:spPr bwMode="auto">
          <a:xfrm flipV="1">
            <a:off x="6324600" y="1257300"/>
            <a:ext cx="0" cy="13176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5" name="Line 36">
            <a:extLst>
              <a:ext uri="{FF2B5EF4-FFF2-40B4-BE49-F238E27FC236}">
                <a16:creationId xmlns:a16="http://schemas.microsoft.com/office/drawing/2014/main" id="{1152128F-1922-400E-944D-9FA555E9B4A8}"/>
              </a:ext>
            </a:extLst>
          </p:cNvPr>
          <p:cNvSpPr>
            <a:spLocks noChangeShapeType="1"/>
          </p:cNvSpPr>
          <p:nvPr/>
        </p:nvSpPr>
        <p:spPr bwMode="auto">
          <a:xfrm flipV="1">
            <a:off x="6324600" y="1050925"/>
            <a:ext cx="0" cy="138113"/>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6" name="Line 37">
            <a:extLst>
              <a:ext uri="{FF2B5EF4-FFF2-40B4-BE49-F238E27FC236}">
                <a16:creationId xmlns:a16="http://schemas.microsoft.com/office/drawing/2014/main" id="{C3E1E97E-B848-4F31-A01E-EE271923A71E}"/>
              </a:ext>
            </a:extLst>
          </p:cNvPr>
          <p:cNvSpPr>
            <a:spLocks noChangeShapeType="1"/>
          </p:cNvSpPr>
          <p:nvPr/>
        </p:nvSpPr>
        <p:spPr bwMode="auto">
          <a:xfrm flipV="1">
            <a:off x="6324600" y="954088"/>
            <a:ext cx="0" cy="28575"/>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7" name="Line 38">
            <a:extLst>
              <a:ext uri="{FF2B5EF4-FFF2-40B4-BE49-F238E27FC236}">
                <a16:creationId xmlns:a16="http://schemas.microsoft.com/office/drawing/2014/main" id="{FEC0A9AE-222E-46DA-83AE-63302A5ACE52}"/>
              </a:ext>
            </a:extLst>
          </p:cNvPr>
          <p:cNvSpPr>
            <a:spLocks noChangeShapeType="1"/>
          </p:cNvSpPr>
          <p:nvPr/>
        </p:nvSpPr>
        <p:spPr bwMode="auto">
          <a:xfrm>
            <a:off x="2238375"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038" name="Line 39">
            <a:extLst>
              <a:ext uri="{FF2B5EF4-FFF2-40B4-BE49-F238E27FC236}">
                <a16:creationId xmlns:a16="http://schemas.microsoft.com/office/drawing/2014/main" id="{70047773-3F4E-44D9-963E-205A1C341259}"/>
              </a:ext>
            </a:extLst>
          </p:cNvPr>
          <p:cNvSpPr>
            <a:spLocks noChangeShapeType="1"/>
          </p:cNvSpPr>
          <p:nvPr/>
        </p:nvSpPr>
        <p:spPr bwMode="auto">
          <a:xfrm>
            <a:off x="2444750"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039" name="Line 40">
            <a:extLst>
              <a:ext uri="{FF2B5EF4-FFF2-40B4-BE49-F238E27FC236}">
                <a16:creationId xmlns:a16="http://schemas.microsoft.com/office/drawing/2014/main" id="{401DFA2A-FCE5-45C6-808A-CCB0AE687CC5}"/>
              </a:ext>
            </a:extLst>
          </p:cNvPr>
          <p:cNvSpPr>
            <a:spLocks noChangeShapeType="1"/>
          </p:cNvSpPr>
          <p:nvPr/>
        </p:nvSpPr>
        <p:spPr bwMode="auto">
          <a:xfrm>
            <a:off x="2649538"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0" name="Line 41">
            <a:extLst>
              <a:ext uri="{FF2B5EF4-FFF2-40B4-BE49-F238E27FC236}">
                <a16:creationId xmlns:a16="http://schemas.microsoft.com/office/drawing/2014/main" id="{A9206FEE-EEB5-45BE-8E1E-CCB63028F49F}"/>
              </a:ext>
            </a:extLst>
          </p:cNvPr>
          <p:cNvSpPr>
            <a:spLocks noChangeShapeType="1"/>
          </p:cNvSpPr>
          <p:nvPr/>
        </p:nvSpPr>
        <p:spPr bwMode="auto">
          <a:xfrm>
            <a:off x="2855913"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1" name="Line 42">
            <a:extLst>
              <a:ext uri="{FF2B5EF4-FFF2-40B4-BE49-F238E27FC236}">
                <a16:creationId xmlns:a16="http://schemas.microsoft.com/office/drawing/2014/main" id="{69DD355F-6366-446B-B518-3C1874055BD1}"/>
              </a:ext>
            </a:extLst>
          </p:cNvPr>
          <p:cNvSpPr>
            <a:spLocks noChangeShapeType="1"/>
          </p:cNvSpPr>
          <p:nvPr/>
        </p:nvSpPr>
        <p:spPr bwMode="auto">
          <a:xfrm>
            <a:off x="3060700"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2" name="Line 43">
            <a:extLst>
              <a:ext uri="{FF2B5EF4-FFF2-40B4-BE49-F238E27FC236}">
                <a16:creationId xmlns:a16="http://schemas.microsoft.com/office/drawing/2014/main" id="{E314E759-36A9-4AFB-83AE-5D4EF231FE03}"/>
              </a:ext>
            </a:extLst>
          </p:cNvPr>
          <p:cNvSpPr>
            <a:spLocks noChangeShapeType="1"/>
          </p:cNvSpPr>
          <p:nvPr/>
        </p:nvSpPr>
        <p:spPr bwMode="auto">
          <a:xfrm>
            <a:off x="3267075"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3" name="Line 44">
            <a:extLst>
              <a:ext uri="{FF2B5EF4-FFF2-40B4-BE49-F238E27FC236}">
                <a16:creationId xmlns:a16="http://schemas.microsoft.com/office/drawing/2014/main" id="{BB56687E-AEDA-4AF6-9C58-FC845BBD19DC}"/>
              </a:ext>
            </a:extLst>
          </p:cNvPr>
          <p:cNvSpPr>
            <a:spLocks noChangeShapeType="1"/>
          </p:cNvSpPr>
          <p:nvPr/>
        </p:nvSpPr>
        <p:spPr bwMode="auto">
          <a:xfrm>
            <a:off x="3473450"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4" name="Line 45">
            <a:extLst>
              <a:ext uri="{FF2B5EF4-FFF2-40B4-BE49-F238E27FC236}">
                <a16:creationId xmlns:a16="http://schemas.microsoft.com/office/drawing/2014/main" id="{0B4B1ED9-B377-495C-A23A-6B897C8BB42B}"/>
              </a:ext>
            </a:extLst>
          </p:cNvPr>
          <p:cNvSpPr>
            <a:spLocks noChangeShapeType="1"/>
          </p:cNvSpPr>
          <p:nvPr/>
        </p:nvSpPr>
        <p:spPr bwMode="auto">
          <a:xfrm>
            <a:off x="3678238"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5" name="Line 46">
            <a:extLst>
              <a:ext uri="{FF2B5EF4-FFF2-40B4-BE49-F238E27FC236}">
                <a16:creationId xmlns:a16="http://schemas.microsoft.com/office/drawing/2014/main" id="{E6678AE3-50E4-4518-AE97-CACC30AB230C}"/>
              </a:ext>
            </a:extLst>
          </p:cNvPr>
          <p:cNvSpPr>
            <a:spLocks noChangeShapeType="1"/>
          </p:cNvSpPr>
          <p:nvPr/>
        </p:nvSpPr>
        <p:spPr bwMode="auto">
          <a:xfrm>
            <a:off x="3884613"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6" name="Line 47">
            <a:extLst>
              <a:ext uri="{FF2B5EF4-FFF2-40B4-BE49-F238E27FC236}">
                <a16:creationId xmlns:a16="http://schemas.microsoft.com/office/drawing/2014/main" id="{E5F78015-5D52-4C6F-B084-63CB4EDEF444}"/>
              </a:ext>
            </a:extLst>
          </p:cNvPr>
          <p:cNvSpPr>
            <a:spLocks noChangeShapeType="1"/>
          </p:cNvSpPr>
          <p:nvPr/>
        </p:nvSpPr>
        <p:spPr bwMode="auto">
          <a:xfrm>
            <a:off x="4089400"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7" name="Line 48">
            <a:extLst>
              <a:ext uri="{FF2B5EF4-FFF2-40B4-BE49-F238E27FC236}">
                <a16:creationId xmlns:a16="http://schemas.microsoft.com/office/drawing/2014/main" id="{C436E2B5-CB56-40EE-A5AB-B3AB2AE45A70}"/>
              </a:ext>
            </a:extLst>
          </p:cNvPr>
          <p:cNvSpPr>
            <a:spLocks noChangeShapeType="1"/>
          </p:cNvSpPr>
          <p:nvPr/>
        </p:nvSpPr>
        <p:spPr bwMode="auto">
          <a:xfrm>
            <a:off x="4295775"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8" name="Line 49">
            <a:extLst>
              <a:ext uri="{FF2B5EF4-FFF2-40B4-BE49-F238E27FC236}">
                <a16:creationId xmlns:a16="http://schemas.microsoft.com/office/drawing/2014/main" id="{43007AA8-91A8-43A8-BA27-AB459562CE1D}"/>
              </a:ext>
            </a:extLst>
          </p:cNvPr>
          <p:cNvSpPr>
            <a:spLocks noChangeShapeType="1"/>
          </p:cNvSpPr>
          <p:nvPr/>
        </p:nvSpPr>
        <p:spPr bwMode="auto">
          <a:xfrm>
            <a:off x="4502150"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9" name="Line 50">
            <a:extLst>
              <a:ext uri="{FF2B5EF4-FFF2-40B4-BE49-F238E27FC236}">
                <a16:creationId xmlns:a16="http://schemas.microsoft.com/office/drawing/2014/main" id="{823E98D3-CB8F-45C2-A086-FB14D1825E22}"/>
              </a:ext>
            </a:extLst>
          </p:cNvPr>
          <p:cNvSpPr>
            <a:spLocks noChangeShapeType="1"/>
          </p:cNvSpPr>
          <p:nvPr/>
        </p:nvSpPr>
        <p:spPr bwMode="auto">
          <a:xfrm>
            <a:off x="4706938"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0" name="Line 51">
            <a:extLst>
              <a:ext uri="{FF2B5EF4-FFF2-40B4-BE49-F238E27FC236}">
                <a16:creationId xmlns:a16="http://schemas.microsoft.com/office/drawing/2014/main" id="{78387069-3126-4F7C-ACE1-0E9B99FF29A1}"/>
              </a:ext>
            </a:extLst>
          </p:cNvPr>
          <p:cNvSpPr>
            <a:spLocks noChangeShapeType="1"/>
          </p:cNvSpPr>
          <p:nvPr/>
        </p:nvSpPr>
        <p:spPr bwMode="auto">
          <a:xfrm>
            <a:off x="4913313"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1" name="Line 52">
            <a:extLst>
              <a:ext uri="{FF2B5EF4-FFF2-40B4-BE49-F238E27FC236}">
                <a16:creationId xmlns:a16="http://schemas.microsoft.com/office/drawing/2014/main" id="{CFDEABC6-AB1F-416E-AB75-F36B7AA1CA5A}"/>
              </a:ext>
            </a:extLst>
          </p:cNvPr>
          <p:cNvSpPr>
            <a:spLocks noChangeShapeType="1"/>
          </p:cNvSpPr>
          <p:nvPr/>
        </p:nvSpPr>
        <p:spPr bwMode="auto">
          <a:xfrm>
            <a:off x="5118100"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2" name="Line 53">
            <a:extLst>
              <a:ext uri="{FF2B5EF4-FFF2-40B4-BE49-F238E27FC236}">
                <a16:creationId xmlns:a16="http://schemas.microsoft.com/office/drawing/2014/main" id="{48530196-252C-40D2-A5A6-694513835B28}"/>
              </a:ext>
            </a:extLst>
          </p:cNvPr>
          <p:cNvSpPr>
            <a:spLocks noChangeShapeType="1"/>
          </p:cNvSpPr>
          <p:nvPr/>
        </p:nvSpPr>
        <p:spPr bwMode="auto">
          <a:xfrm>
            <a:off x="5324475"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3" name="Line 54">
            <a:extLst>
              <a:ext uri="{FF2B5EF4-FFF2-40B4-BE49-F238E27FC236}">
                <a16:creationId xmlns:a16="http://schemas.microsoft.com/office/drawing/2014/main" id="{C6B4381E-A64E-41F9-B5CA-A01A3C0DAC6F}"/>
              </a:ext>
            </a:extLst>
          </p:cNvPr>
          <p:cNvSpPr>
            <a:spLocks noChangeShapeType="1"/>
          </p:cNvSpPr>
          <p:nvPr/>
        </p:nvSpPr>
        <p:spPr bwMode="auto">
          <a:xfrm>
            <a:off x="5530850"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4" name="Line 55">
            <a:extLst>
              <a:ext uri="{FF2B5EF4-FFF2-40B4-BE49-F238E27FC236}">
                <a16:creationId xmlns:a16="http://schemas.microsoft.com/office/drawing/2014/main" id="{1CC4B94C-A5B9-4DE0-9773-A1E42E78F2C2}"/>
              </a:ext>
            </a:extLst>
          </p:cNvPr>
          <p:cNvSpPr>
            <a:spLocks noChangeShapeType="1"/>
          </p:cNvSpPr>
          <p:nvPr/>
        </p:nvSpPr>
        <p:spPr bwMode="auto">
          <a:xfrm>
            <a:off x="5735638"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5" name="Line 56">
            <a:extLst>
              <a:ext uri="{FF2B5EF4-FFF2-40B4-BE49-F238E27FC236}">
                <a16:creationId xmlns:a16="http://schemas.microsoft.com/office/drawing/2014/main" id="{48807AD0-E163-4E18-A934-0C51D31338C5}"/>
              </a:ext>
            </a:extLst>
          </p:cNvPr>
          <p:cNvSpPr>
            <a:spLocks noChangeShapeType="1"/>
          </p:cNvSpPr>
          <p:nvPr/>
        </p:nvSpPr>
        <p:spPr bwMode="auto">
          <a:xfrm>
            <a:off x="5942013"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6" name="Line 57">
            <a:extLst>
              <a:ext uri="{FF2B5EF4-FFF2-40B4-BE49-F238E27FC236}">
                <a16:creationId xmlns:a16="http://schemas.microsoft.com/office/drawing/2014/main" id="{DFC87FD1-B05B-4854-82A4-AE5F75738280}"/>
              </a:ext>
            </a:extLst>
          </p:cNvPr>
          <p:cNvSpPr>
            <a:spLocks noChangeShapeType="1"/>
          </p:cNvSpPr>
          <p:nvPr/>
        </p:nvSpPr>
        <p:spPr bwMode="auto">
          <a:xfrm>
            <a:off x="6146800" y="3332163"/>
            <a:ext cx="13176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7" name="Line 58">
            <a:extLst>
              <a:ext uri="{FF2B5EF4-FFF2-40B4-BE49-F238E27FC236}">
                <a16:creationId xmlns:a16="http://schemas.microsoft.com/office/drawing/2014/main" id="{16AB7EA1-F336-4AAB-AC76-72B193C4C99B}"/>
              </a:ext>
            </a:extLst>
          </p:cNvPr>
          <p:cNvSpPr>
            <a:spLocks noChangeShapeType="1"/>
          </p:cNvSpPr>
          <p:nvPr/>
        </p:nvSpPr>
        <p:spPr bwMode="auto">
          <a:xfrm>
            <a:off x="6346825"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8" name="Line 59">
            <a:extLst>
              <a:ext uri="{FF2B5EF4-FFF2-40B4-BE49-F238E27FC236}">
                <a16:creationId xmlns:a16="http://schemas.microsoft.com/office/drawing/2014/main" id="{C7632273-AE69-45D1-A918-5F904B0978FD}"/>
              </a:ext>
            </a:extLst>
          </p:cNvPr>
          <p:cNvSpPr>
            <a:spLocks noChangeShapeType="1"/>
          </p:cNvSpPr>
          <p:nvPr/>
        </p:nvSpPr>
        <p:spPr bwMode="auto">
          <a:xfrm>
            <a:off x="6553200"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9" name="Line 60">
            <a:extLst>
              <a:ext uri="{FF2B5EF4-FFF2-40B4-BE49-F238E27FC236}">
                <a16:creationId xmlns:a16="http://schemas.microsoft.com/office/drawing/2014/main" id="{4D7D1499-A792-41C5-8136-82FF11E0D306}"/>
              </a:ext>
            </a:extLst>
          </p:cNvPr>
          <p:cNvSpPr>
            <a:spLocks noChangeShapeType="1"/>
          </p:cNvSpPr>
          <p:nvPr/>
        </p:nvSpPr>
        <p:spPr bwMode="auto">
          <a:xfrm>
            <a:off x="6759575"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0" name="Line 61">
            <a:extLst>
              <a:ext uri="{FF2B5EF4-FFF2-40B4-BE49-F238E27FC236}">
                <a16:creationId xmlns:a16="http://schemas.microsoft.com/office/drawing/2014/main" id="{66411B38-129D-4B15-99FC-7378B083F15F}"/>
              </a:ext>
            </a:extLst>
          </p:cNvPr>
          <p:cNvSpPr>
            <a:spLocks noChangeShapeType="1"/>
          </p:cNvSpPr>
          <p:nvPr/>
        </p:nvSpPr>
        <p:spPr bwMode="auto">
          <a:xfrm>
            <a:off x="6964363"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1" name="Line 62">
            <a:extLst>
              <a:ext uri="{FF2B5EF4-FFF2-40B4-BE49-F238E27FC236}">
                <a16:creationId xmlns:a16="http://schemas.microsoft.com/office/drawing/2014/main" id="{8DBB7833-FDC8-4947-8B23-BA17911440F2}"/>
              </a:ext>
            </a:extLst>
          </p:cNvPr>
          <p:cNvSpPr>
            <a:spLocks noChangeShapeType="1"/>
          </p:cNvSpPr>
          <p:nvPr/>
        </p:nvSpPr>
        <p:spPr bwMode="auto">
          <a:xfrm>
            <a:off x="7170738"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2" name="Line 63">
            <a:extLst>
              <a:ext uri="{FF2B5EF4-FFF2-40B4-BE49-F238E27FC236}">
                <a16:creationId xmlns:a16="http://schemas.microsoft.com/office/drawing/2014/main" id="{C5DBC010-334D-4C41-B879-20BA489D92AE}"/>
              </a:ext>
            </a:extLst>
          </p:cNvPr>
          <p:cNvSpPr>
            <a:spLocks noChangeShapeType="1"/>
          </p:cNvSpPr>
          <p:nvPr/>
        </p:nvSpPr>
        <p:spPr bwMode="auto">
          <a:xfrm>
            <a:off x="7375525"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3" name="Line 64">
            <a:extLst>
              <a:ext uri="{FF2B5EF4-FFF2-40B4-BE49-F238E27FC236}">
                <a16:creationId xmlns:a16="http://schemas.microsoft.com/office/drawing/2014/main" id="{C102CEFA-2BFA-4F13-B2C7-314FC67CC4E8}"/>
              </a:ext>
            </a:extLst>
          </p:cNvPr>
          <p:cNvSpPr>
            <a:spLocks noChangeShapeType="1"/>
          </p:cNvSpPr>
          <p:nvPr/>
        </p:nvSpPr>
        <p:spPr bwMode="auto">
          <a:xfrm>
            <a:off x="7581900"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4" name="Line 65">
            <a:extLst>
              <a:ext uri="{FF2B5EF4-FFF2-40B4-BE49-F238E27FC236}">
                <a16:creationId xmlns:a16="http://schemas.microsoft.com/office/drawing/2014/main" id="{BDE20408-BA98-46F2-9124-94D8FE7B9573}"/>
              </a:ext>
            </a:extLst>
          </p:cNvPr>
          <p:cNvSpPr>
            <a:spLocks noChangeShapeType="1"/>
          </p:cNvSpPr>
          <p:nvPr/>
        </p:nvSpPr>
        <p:spPr bwMode="auto">
          <a:xfrm>
            <a:off x="7788275"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5" name="Line 66">
            <a:extLst>
              <a:ext uri="{FF2B5EF4-FFF2-40B4-BE49-F238E27FC236}">
                <a16:creationId xmlns:a16="http://schemas.microsoft.com/office/drawing/2014/main" id="{91703048-9025-4483-9287-E0DF044BAB68}"/>
              </a:ext>
            </a:extLst>
          </p:cNvPr>
          <p:cNvSpPr>
            <a:spLocks noChangeShapeType="1"/>
          </p:cNvSpPr>
          <p:nvPr/>
        </p:nvSpPr>
        <p:spPr bwMode="auto">
          <a:xfrm>
            <a:off x="7993063"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6" name="Line 67">
            <a:extLst>
              <a:ext uri="{FF2B5EF4-FFF2-40B4-BE49-F238E27FC236}">
                <a16:creationId xmlns:a16="http://schemas.microsoft.com/office/drawing/2014/main" id="{7003A13D-DC81-418C-A033-AF022015F15E}"/>
              </a:ext>
            </a:extLst>
          </p:cNvPr>
          <p:cNvSpPr>
            <a:spLocks noChangeShapeType="1"/>
          </p:cNvSpPr>
          <p:nvPr/>
        </p:nvSpPr>
        <p:spPr bwMode="auto">
          <a:xfrm>
            <a:off x="8199438"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7" name="Line 68">
            <a:extLst>
              <a:ext uri="{FF2B5EF4-FFF2-40B4-BE49-F238E27FC236}">
                <a16:creationId xmlns:a16="http://schemas.microsoft.com/office/drawing/2014/main" id="{2150DD18-04BA-423B-AA9A-FCDB456C8CBF}"/>
              </a:ext>
            </a:extLst>
          </p:cNvPr>
          <p:cNvSpPr>
            <a:spLocks noChangeShapeType="1"/>
          </p:cNvSpPr>
          <p:nvPr/>
        </p:nvSpPr>
        <p:spPr bwMode="auto">
          <a:xfrm>
            <a:off x="8404225"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8" name="Line 69">
            <a:extLst>
              <a:ext uri="{FF2B5EF4-FFF2-40B4-BE49-F238E27FC236}">
                <a16:creationId xmlns:a16="http://schemas.microsoft.com/office/drawing/2014/main" id="{82B0B004-0D83-45D1-BF4A-D03E6114F986}"/>
              </a:ext>
            </a:extLst>
          </p:cNvPr>
          <p:cNvSpPr>
            <a:spLocks noChangeShapeType="1"/>
          </p:cNvSpPr>
          <p:nvPr/>
        </p:nvSpPr>
        <p:spPr bwMode="auto">
          <a:xfrm>
            <a:off x="8610600"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9" name="Line 70">
            <a:extLst>
              <a:ext uri="{FF2B5EF4-FFF2-40B4-BE49-F238E27FC236}">
                <a16:creationId xmlns:a16="http://schemas.microsoft.com/office/drawing/2014/main" id="{4A2B3481-CBC3-4BE3-B273-D9E3FA42C1C1}"/>
              </a:ext>
            </a:extLst>
          </p:cNvPr>
          <p:cNvSpPr>
            <a:spLocks noChangeShapeType="1"/>
          </p:cNvSpPr>
          <p:nvPr/>
        </p:nvSpPr>
        <p:spPr bwMode="auto">
          <a:xfrm>
            <a:off x="8816975"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0" name="Line 71">
            <a:extLst>
              <a:ext uri="{FF2B5EF4-FFF2-40B4-BE49-F238E27FC236}">
                <a16:creationId xmlns:a16="http://schemas.microsoft.com/office/drawing/2014/main" id="{B7BF150D-CAFA-40D7-AD64-7855FB271E10}"/>
              </a:ext>
            </a:extLst>
          </p:cNvPr>
          <p:cNvSpPr>
            <a:spLocks noChangeShapeType="1"/>
          </p:cNvSpPr>
          <p:nvPr/>
        </p:nvSpPr>
        <p:spPr bwMode="auto">
          <a:xfrm>
            <a:off x="9021763"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1" name="Line 72">
            <a:extLst>
              <a:ext uri="{FF2B5EF4-FFF2-40B4-BE49-F238E27FC236}">
                <a16:creationId xmlns:a16="http://schemas.microsoft.com/office/drawing/2014/main" id="{2E720B54-B558-4267-AC20-BF559E7BB2B9}"/>
              </a:ext>
            </a:extLst>
          </p:cNvPr>
          <p:cNvSpPr>
            <a:spLocks noChangeShapeType="1"/>
          </p:cNvSpPr>
          <p:nvPr/>
        </p:nvSpPr>
        <p:spPr bwMode="auto">
          <a:xfrm>
            <a:off x="9228138"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2" name="Line 73">
            <a:extLst>
              <a:ext uri="{FF2B5EF4-FFF2-40B4-BE49-F238E27FC236}">
                <a16:creationId xmlns:a16="http://schemas.microsoft.com/office/drawing/2014/main" id="{D7C344BB-8096-4F69-97EA-AD9084C446C9}"/>
              </a:ext>
            </a:extLst>
          </p:cNvPr>
          <p:cNvSpPr>
            <a:spLocks noChangeShapeType="1"/>
          </p:cNvSpPr>
          <p:nvPr/>
        </p:nvSpPr>
        <p:spPr bwMode="auto">
          <a:xfrm>
            <a:off x="9432925"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3" name="Line 74">
            <a:extLst>
              <a:ext uri="{FF2B5EF4-FFF2-40B4-BE49-F238E27FC236}">
                <a16:creationId xmlns:a16="http://schemas.microsoft.com/office/drawing/2014/main" id="{D2D43ABC-EFA5-43E3-B685-AF966AA05986}"/>
              </a:ext>
            </a:extLst>
          </p:cNvPr>
          <p:cNvSpPr>
            <a:spLocks noChangeShapeType="1"/>
          </p:cNvSpPr>
          <p:nvPr/>
        </p:nvSpPr>
        <p:spPr bwMode="auto">
          <a:xfrm>
            <a:off x="9639300"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4" name="Line 75">
            <a:extLst>
              <a:ext uri="{FF2B5EF4-FFF2-40B4-BE49-F238E27FC236}">
                <a16:creationId xmlns:a16="http://schemas.microsoft.com/office/drawing/2014/main" id="{842ACC03-D619-4DE5-8F81-9EE745E8860F}"/>
              </a:ext>
            </a:extLst>
          </p:cNvPr>
          <p:cNvSpPr>
            <a:spLocks noChangeShapeType="1"/>
          </p:cNvSpPr>
          <p:nvPr/>
        </p:nvSpPr>
        <p:spPr bwMode="auto">
          <a:xfrm>
            <a:off x="9845675"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5" name="Line 76">
            <a:extLst>
              <a:ext uri="{FF2B5EF4-FFF2-40B4-BE49-F238E27FC236}">
                <a16:creationId xmlns:a16="http://schemas.microsoft.com/office/drawing/2014/main" id="{8719F7D1-E981-4CED-9C97-15F3D9E0C9B7}"/>
              </a:ext>
            </a:extLst>
          </p:cNvPr>
          <p:cNvSpPr>
            <a:spLocks noChangeShapeType="1"/>
          </p:cNvSpPr>
          <p:nvPr/>
        </p:nvSpPr>
        <p:spPr bwMode="auto">
          <a:xfrm>
            <a:off x="10050463"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6" name="Line 77">
            <a:extLst>
              <a:ext uri="{FF2B5EF4-FFF2-40B4-BE49-F238E27FC236}">
                <a16:creationId xmlns:a16="http://schemas.microsoft.com/office/drawing/2014/main" id="{B2064740-75F5-49C0-B68B-B0449EEF8898}"/>
              </a:ext>
            </a:extLst>
          </p:cNvPr>
          <p:cNvSpPr>
            <a:spLocks noChangeShapeType="1"/>
          </p:cNvSpPr>
          <p:nvPr/>
        </p:nvSpPr>
        <p:spPr bwMode="auto">
          <a:xfrm>
            <a:off x="10256838" y="3332163"/>
            <a:ext cx="136525"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7" name="Line 78">
            <a:extLst>
              <a:ext uri="{FF2B5EF4-FFF2-40B4-BE49-F238E27FC236}">
                <a16:creationId xmlns:a16="http://schemas.microsoft.com/office/drawing/2014/main" id="{5824EFBA-135E-4CD6-BCA2-9A9AC7912D5F}"/>
              </a:ext>
            </a:extLst>
          </p:cNvPr>
          <p:cNvSpPr>
            <a:spLocks noChangeShapeType="1"/>
          </p:cNvSpPr>
          <p:nvPr/>
        </p:nvSpPr>
        <p:spPr bwMode="auto">
          <a:xfrm>
            <a:off x="10461625" y="3332163"/>
            <a:ext cx="138113" cy="0"/>
          </a:xfrm>
          <a:prstGeom prst="line">
            <a:avLst/>
          </a:prstGeom>
          <a:noFill/>
          <a:ln w="11113">
            <a:solidFill>
              <a:srgbClr val="C10534"/>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78" name="Oval 79">
            <a:extLst>
              <a:ext uri="{FF2B5EF4-FFF2-40B4-BE49-F238E27FC236}">
                <a16:creationId xmlns:a16="http://schemas.microsoft.com/office/drawing/2014/main" id="{0FAA38F8-BD38-4DB9-9CBA-64FF3B0E4C4C}"/>
              </a:ext>
            </a:extLst>
          </p:cNvPr>
          <p:cNvSpPr>
            <a:spLocks noChangeArrowheads="1"/>
          </p:cNvSpPr>
          <p:nvPr/>
        </p:nvSpPr>
        <p:spPr bwMode="auto">
          <a:xfrm>
            <a:off x="4713288" y="232092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9" name="Rectangle 80">
            <a:extLst>
              <a:ext uri="{FF2B5EF4-FFF2-40B4-BE49-F238E27FC236}">
                <a16:creationId xmlns:a16="http://schemas.microsoft.com/office/drawing/2014/main" id="{35A7CE83-9F60-4DF8-908F-C68A602E011E}"/>
              </a:ext>
            </a:extLst>
          </p:cNvPr>
          <p:cNvSpPr>
            <a:spLocks noChangeArrowheads="1"/>
          </p:cNvSpPr>
          <p:nvPr/>
        </p:nvSpPr>
        <p:spPr bwMode="auto">
          <a:xfrm>
            <a:off x="4867275" y="2286000"/>
            <a:ext cx="1115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Los Angeles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080" name="Oval 81">
            <a:extLst>
              <a:ext uri="{FF2B5EF4-FFF2-40B4-BE49-F238E27FC236}">
                <a16:creationId xmlns:a16="http://schemas.microsoft.com/office/drawing/2014/main" id="{AE867549-D775-4BDE-89C7-04938D58235F}"/>
              </a:ext>
            </a:extLst>
          </p:cNvPr>
          <p:cNvSpPr>
            <a:spLocks noChangeArrowheads="1"/>
          </p:cNvSpPr>
          <p:nvPr/>
        </p:nvSpPr>
        <p:spPr bwMode="auto">
          <a:xfrm>
            <a:off x="4656138" y="1965325"/>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1" name="Rectangle 82">
            <a:extLst>
              <a:ext uri="{FF2B5EF4-FFF2-40B4-BE49-F238E27FC236}">
                <a16:creationId xmlns:a16="http://schemas.microsoft.com/office/drawing/2014/main" id="{C2405DDB-B800-4333-9D12-113114D02982}"/>
              </a:ext>
            </a:extLst>
          </p:cNvPr>
          <p:cNvSpPr>
            <a:spLocks noChangeArrowheads="1"/>
          </p:cNvSpPr>
          <p:nvPr/>
        </p:nvSpPr>
        <p:spPr bwMode="auto">
          <a:xfrm>
            <a:off x="4810125" y="1936750"/>
            <a:ext cx="86549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New York</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082" name="Oval 83">
            <a:extLst>
              <a:ext uri="{FF2B5EF4-FFF2-40B4-BE49-F238E27FC236}">
                <a16:creationId xmlns:a16="http://schemas.microsoft.com/office/drawing/2014/main" id="{AEF2BC94-AAC3-4D46-8C97-2FD3788628CC}"/>
              </a:ext>
            </a:extLst>
          </p:cNvPr>
          <p:cNvSpPr>
            <a:spLocks noChangeArrowheads="1"/>
          </p:cNvSpPr>
          <p:nvPr/>
        </p:nvSpPr>
        <p:spPr bwMode="auto">
          <a:xfrm>
            <a:off x="4198938" y="340042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3" name="Rectangle 84">
            <a:extLst>
              <a:ext uri="{FF2B5EF4-FFF2-40B4-BE49-F238E27FC236}">
                <a16:creationId xmlns:a16="http://schemas.microsoft.com/office/drawing/2014/main" id="{05AF0235-BEC8-4A08-A107-3CE9BDC6EE09}"/>
              </a:ext>
            </a:extLst>
          </p:cNvPr>
          <p:cNvSpPr>
            <a:spLocks noChangeArrowheads="1"/>
          </p:cNvSpPr>
          <p:nvPr/>
        </p:nvSpPr>
        <p:spPr bwMode="auto">
          <a:xfrm>
            <a:off x="4352925" y="3365500"/>
            <a:ext cx="111248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Philadelphia</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084" name="Oval 85">
            <a:extLst>
              <a:ext uri="{FF2B5EF4-FFF2-40B4-BE49-F238E27FC236}">
                <a16:creationId xmlns:a16="http://schemas.microsoft.com/office/drawing/2014/main" id="{FE3B8E46-75A4-4BD3-B43C-CD2AF4C3FE38}"/>
              </a:ext>
            </a:extLst>
          </p:cNvPr>
          <p:cNvSpPr>
            <a:spLocks noChangeArrowheads="1"/>
          </p:cNvSpPr>
          <p:nvPr/>
        </p:nvSpPr>
        <p:spPr bwMode="auto">
          <a:xfrm>
            <a:off x="4445000" y="1492250"/>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5" name="Rectangle 86">
            <a:extLst>
              <a:ext uri="{FF2B5EF4-FFF2-40B4-BE49-F238E27FC236}">
                <a16:creationId xmlns:a16="http://schemas.microsoft.com/office/drawing/2014/main" id="{7A9E5CAC-BAC1-4AEC-A175-396138C67E09}"/>
              </a:ext>
            </a:extLst>
          </p:cNvPr>
          <p:cNvSpPr>
            <a:spLocks noChangeArrowheads="1"/>
          </p:cNvSpPr>
          <p:nvPr/>
        </p:nvSpPr>
        <p:spPr bwMode="auto">
          <a:xfrm>
            <a:off x="4603750" y="1463675"/>
            <a:ext cx="6524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1A476F"/>
                </a:solidFill>
                <a:effectLst/>
                <a:latin typeface="Calibri" panose="020F0502020204030204" pitchFamily="34" charset="0"/>
              </a:rPr>
              <a:t>Boston</a:t>
            </a:r>
            <a:endParaRPr kumimoji="0" lang="en-US" altLang="en-US" b="0" i="0" u="none" strike="noStrike" cap="none" normalizeH="0" baseline="0">
              <a:ln>
                <a:noFill/>
              </a:ln>
              <a:solidFill>
                <a:schemeClr val="tx1"/>
              </a:solidFill>
              <a:effectLst/>
              <a:latin typeface="Arial" panose="020B0604020202020204" pitchFamily="34" charset="0"/>
            </a:endParaRPr>
          </a:p>
        </p:txBody>
      </p:sp>
      <p:sp>
        <p:nvSpPr>
          <p:cNvPr id="1086" name="Oval 87">
            <a:extLst>
              <a:ext uri="{FF2B5EF4-FFF2-40B4-BE49-F238E27FC236}">
                <a16:creationId xmlns:a16="http://schemas.microsoft.com/office/drawing/2014/main" id="{F8A3E7A9-3F4C-4478-9A7F-BA063A76A4AE}"/>
              </a:ext>
            </a:extLst>
          </p:cNvPr>
          <p:cNvSpPr>
            <a:spLocks noChangeArrowheads="1"/>
          </p:cNvSpPr>
          <p:nvPr/>
        </p:nvSpPr>
        <p:spPr bwMode="auto">
          <a:xfrm>
            <a:off x="4495800" y="1360488"/>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7" name="Rectangle 88">
            <a:extLst>
              <a:ext uri="{FF2B5EF4-FFF2-40B4-BE49-F238E27FC236}">
                <a16:creationId xmlns:a16="http://schemas.microsoft.com/office/drawing/2014/main" id="{E819D850-6E50-4934-BAE2-6E0703516EF5}"/>
              </a:ext>
            </a:extLst>
          </p:cNvPr>
          <p:cNvSpPr>
            <a:spLocks noChangeArrowheads="1"/>
          </p:cNvSpPr>
          <p:nvPr/>
        </p:nvSpPr>
        <p:spPr bwMode="auto">
          <a:xfrm>
            <a:off x="4649788" y="1331913"/>
            <a:ext cx="130965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San Francisco</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088" name="Oval 89">
            <a:extLst>
              <a:ext uri="{FF2B5EF4-FFF2-40B4-BE49-F238E27FC236}">
                <a16:creationId xmlns:a16="http://schemas.microsoft.com/office/drawing/2014/main" id="{3EBBD88A-E982-4170-A0C6-DA7932FF9BBF}"/>
              </a:ext>
            </a:extLst>
          </p:cNvPr>
          <p:cNvSpPr>
            <a:spLocks noChangeArrowheads="1"/>
          </p:cNvSpPr>
          <p:nvPr/>
        </p:nvSpPr>
        <p:spPr bwMode="auto">
          <a:xfrm>
            <a:off x="8502650" y="5006975"/>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9" name="Rectangle 90">
            <a:extLst>
              <a:ext uri="{FF2B5EF4-FFF2-40B4-BE49-F238E27FC236}">
                <a16:creationId xmlns:a16="http://schemas.microsoft.com/office/drawing/2014/main" id="{DA8E75FB-B1BA-4618-9E72-376440340834}"/>
              </a:ext>
            </a:extLst>
          </p:cNvPr>
          <p:cNvSpPr>
            <a:spLocks noChangeArrowheads="1"/>
          </p:cNvSpPr>
          <p:nvPr/>
        </p:nvSpPr>
        <p:spPr bwMode="auto">
          <a:xfrm>
            <a:off x="8656638" y="4978400"/>
            <a:ext cx="637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Atlanta</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090" name="Oval 91">
            <a:extLst>
              <a:ext uri="{FF2B5EF4-FFF2-40B4-BE49-F238E27FC236}">
                <a16:creationId xmlns:a16="http://schemas.microsoft.com/office/drawing/2014/main" id="{1E3F69A6-5BCA-4557-8787-4D9E9B26BF19}"/>
              </a:ext>
            </a:extLst>
          </p:cNvPr>
          <p:cNvSpPr>
            <a:spLocks noChangeArrowheads="1"/>
          </p:cNvSpPr>
          <p:nvPr/>
        </p:nvSpPr>
        <p:spPr bwMode="auto">
          <a:xfrm>
            <a:off x="3816350" y="270351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1" name="Rectangle 92">
            <a:extLst>
              <a:ext uri="{FF2B5EF4-FFF2-40B4-BE49-F238E27FC236}">
                <a16:creationId xmlns:a16="http://schemas.microsoft.com/office/drawing/2014/main" id="{4FBEC25F-AA63-4A49-9108-628CDD06FD15}"/>
              </a:ext>
            </a:extLst>
          </p:cNvPr>
          <p:cNvSpPr>
            <a:spLocks noChangeArrowheads="1"/>
          </p:cNvSpPr>
          <p:nvPr/>
        </p:nvSpPr>
        <p:spPr bwMode="auto">
          <a:xfrm>
            <a:off x="3970338" y="2674938"/>
            <a:ext cx="94577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Bridgeport</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092" name="Oval 93">
            <a:extLst>
              <a:ext uri="{FF2B5EF4-FFF2-40B4-BE49-F238E27FC236}">
                <a16:creationId xmlns:a16="http://schemas.microsoft.com/office/drawing/2014/main" id="{95A2305C-C9A0-4657-9266-32AD0F2209B7}"/>
              </a:ext>
            </a:extLst>
          </p:cNvPr>
          <p:cNvSpPr>
            <a:spLocks noChangeArrowheads="1"/>
          </p:cNvSpPr>
          <p:nvPr/>
        </p:nvSpPr>
        <p:spPr bwMode="auto">
          <a:xfrm>
            <a:off x="7553325" y="384651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3" name="Rectangle 94">
            <a:extLst>
              <a:ext uri="{FF2B5EF4-FFF2-40B4-BE49-F238E27FC236}">
                <a16:creationId xmlns:a16="http://schemas.microsoft.com/office/drawing/2014/main" id="{F4B4C115-BB45-4868-829E-0776BAD4B22E}"/>
              </a:ext>
            </a:extLst>
          </p:cNvPr>
          <p:cNvSpPr>
            <a:spLocks noChangeArrowheads="1"/>
          </p:cNvSpPr>
          <p:nvPr/>
        </p:nvSpPr>
        <p:spPr bwMode="auto">
          <a:xfrm>
            <a:off x="7707313" y="3817938"/>
            <a:ext cx="56746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Dallas</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094" name="Oval 95">
            <a:extLst>
              <a:ext uri="{FF2B5EF4-FFF2-40B4-BE49-F238E27FC236}">
                <a16:creationId xmlns:a16="http://schemas.microsoft.com/office/drawing/2014/main" id="{627F8DCC-7C6F-43D7-AEE8-5BC509B21461}"/>
              </a:ext>
            </a:extLst>
          </p:cNvPr>
          <p:cNvSpPr>
            <a:spLocks noChangeArrowheads="1"/>
          </p:cNvSpPr>
          <p:nvPr/>
        </p:nvSpPr>
        <p:spPr bwMode="auto">
          <a:xfrm>
            <a:off x="5495925" y="1543050"/>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5" name="Rectangle 96">
            <a:extLst>
              <a:ext uri="{FF2B5EF4-FFF2-40B4-BE49-F238E27FC236}">
                <a16:creationId xmlns:a16="http://schemas.microsoft.com/office/drawing/2014/main" id="{48CEEA4A-BF05-46E8-B24A-87C20478EF10}"/>
              </a:ext>
            </a:extLst>
          </p:cNvPr>
          <p:cNvSpPr>
            <a:spLocks noChangeArrowheads="1"/>
          </p:cNvSpPr>
          <p:nvPr/>
        </p:nvSpPr>
        <p:spPr bwMode="auto">
          <a:xfrm>
            <a:off x="5656263" y="1508125"/>
            <a:ext cx="109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Minneapolis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096" name="Oval 97">
            <a:extLst>
              <a:ext uri="{FF2B5EF4-FFF2-40B4-BE49-F238E27FC236}">
                <a16:creationId xmlns:a16="http://schemas.microsoft.com/office/drawing/2014/main" id="{174E0DA8-536D-4CC4-8B68-AFDF6C8150D7}"/>
              </a:ext>
            </a:extLst>
          </p:cNvPr>
          <p:cNvSpPr>
            <a:spLocks noChangeArrowheads="1"/>
          </p:cNvSpPr>
          <p:nvPr/>
        </p:nvSpPr>
        <p:spPr bwMode="auto">
          <a:xfrm>
            <a:off x="3638550" y="4011613"/>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7" name="Rectangle 98">
            <a:extLst>
              <a:ext uri="{FF2B5EF4-FFF2-40B4-BE49-F238E27FC236}">
                <a16:creationId xmlns:a16="http://schemas.microsoft.com/office/drawing/2014/main" id="{56708A61-C435-4118-945B-FAF2685FDBFD}"/>
              </a:ext>
            </a:extLst>
          </p:cNvPr>
          <p:cNvSpPr>
            <a:spLocks noChangeArrowheads="1"/>
          </p:cNvSpPr>
          <p:nvPr/>
        </p:nvSpPr>
        <p:spPr bwMode="auto">
          <a:xfrm>
            <a:off x="3792538" y="3983038"/>
            <a:ext cx="90890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Cleveland</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098" name="Oval 99">
            <a:extLst>
              <a:ext uri="{FF2B5EF4-FFF2-40B4-BE49-F238E27FC236}">
                <a16:creationId xmlns:a16="http://schemas.microsoft.com/office/drawing/2014/main" id="{40183A7E-F619-4ACD-8B6E-650B251D27B6}"/>
              </a:ext>
            </a:extLst>
          </p:cNvPr>
          <p:cNvSpPr>
            <a:spLocks noChangeArrowheads="1"/>
          </p:cNvSpPr>
          <p:nvPr/>
        </p:nvSpPr>
        <p:spPr bwMode="auto">
          <a:xfrm>
            <a:off x="6473825" y="2492375"/>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9" name="Rectangle 100">
            <a:extLst>
              <a:ext uri="{FF2B5EF4-FFF2-40B4-BE49-F238E27FC236}">
                <a16:creationId xmlns:a16="http://schemas.microsoft.com/office/drawing/2014/main" id="{E4497EA4-9F7D-406A-BF5B-882C70D099AF}"/>
              </a:ext>
            </a:extLst>
          </p:cNvPr>
          <p:cNvSpPr>
            <a:spLocks noChangeArrowheads="1"/>
          </p:cNvSpPr>
          <p:nvPr/>
        </p:nvSpPr>
        <p:spPr bwMode="auto">
          <a:xfrm>
            <a:off x="6632575" y="2463800"/>
            <a:ext cx="110607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Sacramento</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00" name="Oval 101">
            <a:extLst>
              <a:ext uri="{FF2B5EF4-FFF2-40B4-BE49-F238E27FC236}">
                <a16:creationId xmlns:a16="http://schemas.microsoft.com/office/drawing/2014/main" id="{739AFFB1-C1FA-429F-AAF4-54DFEA5CF628}"/>
              </a:ext>
            </a:extLst>
          </p:cNvPr>
          <p:cNvSpPr>
            <a:spLocks noChangeArrowheads="1"/>
          </p:cNvSpPr>
          <p:nvPr/>
        </p:nvSpPr>
        <p:spPr bwMode="auto">
          <a:xfrm>
            <a:off x="4695825" y="4440238"/>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1" name="Rectangle 102">
            <a:extLst>
              <a:ext uri="{FF2B5EF4-FFF2-40B4-BE49-F238E27FC236}">
                <a16:creationId xmlns:a16="http://schemas.microsoft.com/office/drawing/2014/main" id="{54FC0213-4FB7-473C-9BC0-9C5C668800C1}"/>
              </a:ext>
            </a:extLst>
          </p:cNvPr>
          <p:cNvSpPr>
            <a:spLocks noChangeArrowheads="1"/>
          </p:cNvSpPr>
          <p:nvPr/>
        </p:nvSpPr>
        <p:spPr bwMode="auto">
          <a:xfrm>
            <a:off x="4849813" y="4521200"/>
            <a:ext cx="86562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Baltimore</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02" name="Oval 103">
            <a:extLst>
              <a:ext uri="{FF2B5EF4-FFF2-40B4-BE49-F238E27FC236}">
                <a16:creationId xmlns:a16="http://schemas.microsoft.com/office/drawing/2014/main" id="{1F0A45ED-CA55-4C57-811C-0EEECE647234}"/>
              </a:ext>
            </a:extLst>
          </p:cNvPr>
          <p:cNvSpPr>
            <a:spLocks noChangeArrowheads="1"/>
          </p:cNvSpPr>
          <p:nvPr/>
        </p:nvSpPr>
        <p:spPr bwMode="auto">
          <a:xfrm>
            <a:off x="7902575" y="2686050"/>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3" name="Rectangle 104">
            <a:extLst>
              <a:ext uri="{FF2B5EF4-FFF2-40B4-BE49-F238E27FC236}">
                <a16:creationId xmlns:a16="http://schemas.microsoft.com/office/drawing/2014/main" id="{45DE9F9B-2540-44F8-BDA3-6E4BAE0BA8E5}"/>
              </a:ext>
            </a:extLst>
          </p:cNvPr>
          <p:cNvSpPr>
            <a:spLocks noChangeArrowheads="1"/>
          </p:cNvSpPr>
          <p:nvPr/>
        </p:nvSpPr>
        <p:spPr bwMode="auto">
          <a:xfrm>
            <a:off x="8056563" y="2676525"/>
            <a:ext cx="6604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Denver</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04" name="Oval 105">
            <a:extLst>
              <a:ext uri="{FF2B5EF4-FFF2-40B4-BE49-F238E27FC236}">
                <a16:creationId xmlns:a16="http://schemas.microsoft.com/office/drawing/2014/main" id="{AFDE0973-2EE6-403F-8BCA-871A18594E87}"/>
              </a:ext>
            </a:extLst>
          </p:cNvPr>
          <p:cNvSpPr>
            <a:spLocks noChangeArrowheads="1"/>
          </p:cNvSpPr>
          <p:nvPr/>
        </p:nvSpPr>
        <p:spPr bwMode="auto">
          <a:xfrm>
            <a:off x="6267450" y="4303713"/>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5" name="Rectangle 106">
            <a:extLst>
              <a:ext uri="{FF2B5EF4-FFF2-40B4-BE49-F238E27FC236}">
                <a16:creationId xmlns:a16="http://schemas.microsoft.com/office/drawing/2014/main" id="{89824F06-4E76-4CA7-9AFA-33125A73E3F7}"/>
              </a:ext>
            </a:extLst>
          </p:cNvPr>
          <p:cNvSpPr>
            <a:spLocks noChangeArrowheads="1"/>
          </p:cNvSpPr>
          <p:nvPr/>
        </p:nvSpPr>
        <p:spPr bwMode="auto">
          <a:xfrm>
            <a:off x="6427788" y="4275138"/>
            <a:ext cx="6152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Tampa</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06" name="Oval 107">
            <a:extLst>
              <a:ext uri="{FF2B5EF4-FFF2-40B4-BE49-F238E27FC236}">
                <a16:creationId xmlns:a16="http://schemas.microsoft.com/office/drawing/2014/main" id="{A49ADDE7-60D3-4BFD-A43F-FBFE6E8C5069}"/>
              </a:ext>
            </a:extLst>
          </p:cNvPr>
          <p:cNvSpPr>
            <a:spLocks noChangeArrowheads="1"/>
          </p:cNvSpPr>
          <p:nvPr/>
        </p:nvSpPr>
        <p:spPr bwMode="auto">
          <a:xfrm>
            <a:off x="4146550" y="1663700"/>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7" name="Rectangle 108">
            <a:extLst>
              <a:ext uri="{FF2B5EF4-FFF2-40B4-BE49-F238E27FC236}">
                <a16:creationId xmlns:a16="http://schemas.microsoft.com/office/drawing/2014/main" id="{03CEE9AE-FE75-4C77-9688-D7910B036F59}"/>
              </a:ext>
            </a:extLst>
          </p:cNvPr>
          <p:cNvSpPr>
            <a:spLocks noChangeArrowheads="1"/>
          </p:cNvSpPr>
          <p:nvPr/>
        </p:nvSpPr>
        <p:spPr bwMode="auto">
          <a:xfrm>
            <a:off x="4302125" y="1628775"/>
            <a:ext cx="85440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San Jose</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08" name="Oval 109">
            <a:extLst>
              <a:ext uri="{FF2B5EF4-FFF2-40B4-BE49-F238E27FC236}">
                <a16:creationId xmlns:a16="http://schemas.microsoft.com/office/drawing/2014/main" id="{DCA44611-BB4B-4D64-A99B-E8B7AB929AEB}"/>
              </a:ext>
            </a:extLst>
          </p:cNvPr>
          <p:cNvSpPr>
            <a:spLocks noChangeArrowheads="1"/>
          </p:cNvSpPr>
          <p:nvPr/>
        </p:nvSpPr>
        <p:spPr bwMode="auto">
          <a:xfrm>
            <a:off x="3346450" y="2892425"/>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9" name="Rectangle 110">
            <a:extLst>
              <a:ext uri="{FF2B5EF4-FFF2-40B4-BE49-F238E27FC236}">
                <a16:creationId xmlns:a16="http://schemas.microsoft.com/office/drawing/2014/main" id="{EA752EE7-4A20-435B-9470-BF4CF9BF1088}"/>
              </a:ext>
            </a:extLst>
          </p:cNvPr>
          <p:cNvSpPr>
            <a:spLocks noChangeArrowheads="1"/>
          </p:cNvSpPr>
          <p:nvPr/>
        </p:nvSpPr>
        <p:spPr bwMode="auto">
          <a:xfrm>
            <a:off x="3502025" y="2863850"/>
            <a:ext cx="63427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Buffalo</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10" name="Oval 111">
            <a:extLst>
              <a:ext uri="{FF2B5EF4-FFF2-40B4-BE49-F238E27FC236}">
                <a16:creationId xmlns:a16="http://schemas.microsoft.com/office/drawing/2014/main" id="{0F8ADD14-1FB7-4B64-9ADF-DC9EC709267F}"/>
              </a:ext>
            </a:extLst>
          </p:cNvPr>
          <p:cNvSpPr>
            <a:spLocks noChangeArrowheads="1"/>
          </p:cNvSpPr>
          <p:nvPr/>
        </p:nvSpPr>
        <p:spPr bwMode="auto">
          <a:xfrm>
            <a:off x="7278688" y="3217863"/>
            <a:ext cx="109538"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1" name="Rectangle 112">
            <a:extLst>
              <a:ext uri="{FF2B5EF4-FFF2-40B4-BE49-F238E27FC236}">
                <a16:creationId xmlns:a16="http://schemas.microsoft.com/office/drawing/2014/main" id="{84A5B37F-4892-4045-8073-A1B91FC93D7C}"/>
              </a:ext>
            </a:extLst>
          </p:cNvPr>
          <p:cNvSpPr>
            <a:spLocks noChangeArrowheads="1"/>
          </p:cNvSpPr>
          <p:nvPr/>
        </p:nvSpPr>
        <p:spPr bwMode="auto">
          <a:xfrm>
            <a:off x="7432675" y="3189288"/>
            <a:ext cx="96770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Fort Worth</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12" name="Oval 113">
            <a:extLst>
              <a:ext uri="{FF2B5EF4-FFF2-40B4-BE49-F238E27FC236}">
                <a16:creationId xmlns:a16="http://schemas.microsoft.com/office/drawing/2014/main" id="{0758E13D-2C4B-4119-9D59-61950874E3EB}"/>
              </a:ext>
            </a:extLst>
          </p:cNvPr>
          <p:cNvSpPr>
            <a:spLocks noChangeArrowheads="1"/>
          </p:cNvSpPr>
          <p:nvPr/>
        </p:nvSpPr>
        <p:spPr bwMode="auto">
          <a:xfrm>
            <a:off x="8604250" y="3378200"/>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3" name="Rectangle 114">
            <a:extLst>
              <a:ext uri="{FF2B5EF4-FFF2-40B4-BE49-F238E27FC236}">
                <a16:creationId xmlns:a16="http://schemas.microsoft.com/office/drawing/2014/main" id="{213D4A70-9B9C-4EEE-ACAF-295E2C3EC24D}"/>
              </a:ext>
            </a:extLst>
          </p:cNvPr>
          <p:cNvSpPr>
            <a:spLocks noChangeArrowheads="1"/>
          </p:cNvSpPr>
          <p:nvPr/>
        </p:nvSpPr>
        <p:spPr bwMode="auto">
          <a:xfrm>
            <a:off x="8759825" y="3349625"/>
            <a:ext cx="11043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San Antonio</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14" name="Oval 115">
            <a:extLst>
              <a:ext uri="{FF2B5EF4-FFF2-40B4-BE49-F238E27FC236}">
                <a16:creationId xmlns:a16="http://schemas.microsoft.com/office/drawing/2014/main" id="{4E9861B6-9C3E-49DE-A1EE-23926CC7D99D}"/>
              </a:ext>
            </a:extLst>
          </p:cNvPr>
          <p:cNvSpPr>
            <a:spLocks noChangeArrowheads="1"/>
          </p:cNvSpPr>
          <p:nvPr/>
        </p:nvSpPr>
        <p:spPr bwMode="auto">
          <a:xfrm>
            <a:off x="5753100" y="4479925"/>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5" name="Rectangle 116">
            <a:extLst>
              <a:ext uri="{FF2B5EF4-FFF2-40B4-BE49-F238E27FC236}">
                <a16:creationId xmlns:a16="http://schemas.microsoft.com/office/drawing/2014/main" id="{2E6912B4-E416-4871-8D9B-8A9D5C68E65B}"/>
              </a:ext>
            </a:extLst>
          </p:cNvPr>
          <p:cNvSpPr>
            <a:spLocks noChangeArrowheads="1"/>
          </p:cNvSpPr>
          <p:nvPr/>
        </p:nvSpPr>
        <p:spPr bwMode="auto">
          <a:xfrm>
            <a:off x="5907088" y="4451350"/>
            <a:ext cx="9217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Columbus</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16" name="Oval 117">
            <a:extLst>
              <a:ext uri="{FF2B5EF4-FFF2-40B4-BE49-F238E27FC236}">
                <a16:creationId xmlns:a16="http://schemas.microsoft.com/office/drawing/2014/main" id="{BE2655E6-8FE9-4A06-BFA4-6C3C8E629BA2}"/>
              </a:ext>
            </a:extLst>
          </p:cNvPr>
          <p:cNvSpPr>
            <a:spLocks noChangeArrowheads="1"/>
          </p:cNvSpPr>
          <p:nvPr/>
        </p:nvSpPr>
        <p:spPr bwMode="auto">
          <a:xfrm>
            <a:off x="4284663" y="3875088"/>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7" name="Rectangle 118">
            <a:extLst>
              <a:ext uri="{FF2B5EF4-FFF2-40B4-BE49-F238E27FC236}">
                <a16:creationId xmlns:a16="http://schemas.microsoft.com/office/drawing/2014/main" id="{D8D36559-677E-4AF4-A25A-AE4EFB2057FC}"/>
              </a:ext>
            </a:extLst>
          </p:cNvPr>
          <p:cNvSpPr>
            <a:spLocks noChangeArrowheads="1"/>
          </p:cNvSpPr>
          <p:nvPr/>
        </p:nvSpPr>
        <p:spPr bwMode="auto">
          <a:xfrm>
            <a:off x="4438650" y="3846513"/>
            <a:ext cx="96661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Milwaukee</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18" name="Oval 119">
            <a:extLst>
              <a:ext uri="{FF2B5EF4-FFF2-40B4-BE49-F238E27FC236}">
                <a16:creationId xmlns:a16="http://schemas.microsoft.com/office/drawing/2014/main" id="{E50AB447-C67A-4AFA-BE4D-15B6000ACC21}"/>
              </a:ext>
            </a:extLst>
          </p:cNvPr>
          <p:cNvSpPr>
            <a:spLocks noChangeArrowheads="1"/>
          </p:cNvSpPr>
          <p:nvPr/>
        </p:nvSpPr>
        <p:spPr bwMode="auto">
          <a:xfrm>
            <a:off x="5753100" y="4800600"/>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9" name="Rectangle 120">
            <a:extLst>
              <a:ext uri="{FF2B5EF4-FFF2-40B4-BE49-F238E27FC236}">
                <a16:creationId xmlns:a16="http://schemas.microsoft.com/office/drawing/2014/main" id="{BBD4425E-F96F-4DE8-8D7F-6EFB269C583A}"/>
              </a:ext>
            </a:extLst>
          </p:cNvPr>
          <p:cNvSpPr>
            <a:spLocks noChangeArrowheads="1"/>
          </p:cNvSpPr>
          <p:nvPr/>
        </p:nvSpPr>
        <p:spPr bwMode="auto">
          <a:xfrm>
            <a:off x="5907088" y="4772025"/>
            <a:ext cx="109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Indianapolis</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120" name="Oval 121">
            <a:extLst>
              <a:ext uri="{FF2B5EF4-FFF2-40B4-BE49-F238E27FC236}">
                <a16:creationId xmlns:a16="http://schemas.microsoft.com/office/drawing/2014/main" id="{DDF9242F-2730-48E6-AF05-32B3E528CF27}"/>
              </a:ext>
            </a:extLst>
          </p:cNvPr>
          <p:cNvSpPr>
            <a:spLocks noChangeArrowheads="1"/>
          </p:cNvSpPr>
          <p:nvPr/>
        </p:nvSpPr>
        <p:spPr bwMode="auto">
          <a:xfrm>
            <a:off x="8399463" y="1360488"/>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1" name="Rectangle 122">
            <a:extLst>
              <a:ext uri="{FF2B5EF4-FFF2-40B4-BE49-F238E27FC236}">
                <a16:creationId xmlns:a16="http://schemas.microsoft.com/office/drawing/2014/main" id="{F9FD5E49-885D-4C00-821E-615588B781DB}"/>
              </a:ext>
            </a:extLst>
          </p:cNvPr>
          <p:cNvSpPr>
            <a:spLocks noChangeArrowheads="1"/>
          </p:cNvSpPr>
          <p:nvPr/>
        </p:nvSpPr>
        <p:spPr bwMode="auto">
          <a:xfrm>
            <a:off x="8553450" y="1331913"/>
            <a:ext cx="126477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Salt Lake City</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122" name="Oval 123">
            <a:extLst>
              <a:ext uri="{FF2B5EF4-FFF2-40B4-BE49-F238E27FC236}">
                <a16:creationId xmlns:a16="http://schemas.microsoft.com/office/drawing/2014/main" id="{46CE3EF3-C782-4956-A885-7529622364AB}"/>
              </a:ext>
            </a:extLst>
          </p:cNvPr>
          <p:cNvSpPr>
            <a:spLocks noChangeArrowheads="1"/>
          </p:cNvSpPr>
          <p:nvPr/>
        </p:nvSpPr>
        <p:spPr bwMode="auto">
          <a:xfrm>
            <a:off x="7874000" y="511492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3" name="Rectangle 124">
            <a:extLst>
              <a:ext uri="{FF2B5EF4-FFF2-40B4-BE49-F238E27FC236}">
                <a16:creationId xmlns:a16="http://schemas.microsoft.com/office/drawing/2014/main" id="{834C77E3-FA59-41CA-A62D-15BBE575ECA2}"/>
              </a:ext>
            </a:extLst>
          </p:cNvPr>
          <p:cNvSpPr>
            <a:spLocks noChangeArrowheads="1"/>
          </p:cNvSpPr>
          <p:nvPr/>
        </p:nvSpPr>
        <p:spPr bwMode="auto">
          <a:xfrm>
            <a:off x="7989888" y="5105400"/>
            <a:ext cx="83195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Charlotte</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24" name="Oval 125">
            <a:extLst>
              <a:ext uri="{FF2B5EF4-FFF2-40B4-BE49-F238E27FC236}">
                <a16:creationId xmlns:a16="http://schemas.microsoft.com/office/drawing/2014/main" id="{BE3EB6BB-2278-456B-837D-8920A70A0937}"/>
              </a:ext>
            </a:extLst>
          </p:cNvPr>
          <p:cNvSpPr>
            <a:spLocks noChangeArrowheads="1"/>
          </p:cNvSpPr>
          <p:nvPr/>
        </p:nvSpPr>
        <p:spPr bwMode="auto">
          <a:xfrm>
            <a:off x="6632575" y="3651250"/>
            <a:ext cx="11430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5" name="Rectangle 126">
            <a:extLst>
              <a:ext uri="{FF2B5EF4-FFF2-40B4-BE49-F238E27FC236}">
                <a16:creationId xmlns:a16="http://schemas.microsoft.com/office/drawing/2014/main" id="{38FFF1D1-4AFB-47DA-B97A-C5D394B51272}"/>
              </a:ext>
            </a:extLst>
          </p:cNvPr>
          <p:cNvSpPr>
            <a:spLocks noChangeArrowheads="1"/>
          </p:cNvSpPr>
          <p:nvPr/>
        </p:nvSpPr>
        <p:spPr bwMode="auto">
          <a:xfrm>
            <a:off x="6788150" y="3617913"/>
            <a:ext cx="67967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1A476F"/>
                </a:solidFill>
                <a:effectLst/>
                <a:cs typeface="Arial" panose="020B0604020202020204" pitchFamily="34" charset="0"/>
              </a:rPr>
              <a:t>Fresno</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26" name="Oval 127">
            <a:extLst>
              <a:ext uri="{FF2B5EF4-FFF2-40B4-BE49-F238E27FC236}">
                <a16:creationId xmlns:a16="http://schemas.microsoft.com/office/drawing/2014/main" id="{4D65F4DA-61E6-44D9-9D6B-0F61D521C3DA}"/>
              </a:ext>
            </a:extLst>
          </p:cNvPr>
          <p:cNvSpPr>
            <a:spLocks noChangeArrowheads="1"/>
          </p:cNvSpPr>
          <p:nvPr/>
        </p:nvSpPr>
        <p:spPr bwMode="auto">
          <a:xfrm>
            <a:off x="8874125" y="4611688"/>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7" name="Rectangle 128">
            <a:extLst>
              <a:ext uri="{FF2B5EF4-FFF2-40B4-BE49-F238E27FC236}">
                <a16:creationId xmlns:a16="http://schemas.microsoft.com/office/drawing/2014/main" id="{B24F2422-E1DE-4E1B-8EE3-E98037D5788D}"/>
              </a:ext>
            </a:extLst>
          </p:cNvPr>
          <p:cNvSpPr>
            <a:spLocks noChangeArrowheads="1"/>
          </p:cNvSpPr>
          <p:nvPr/>
        </p:nvSpPr>
        <p:spPr bwMode="auto">
          <a:xfrm>
            <a:off x="9032875" y="4583113"/>
            <a:ext cx="69249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Raleigh</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28" name="Oval 129">
            <a:extLst>
              <a:ext uri="{FF2B5EF4-FFF2-40B4-BE49-F238E27FC236}">
                <a16:creationId xmlns:a16="http://schemas.microsoft.com/office/drawing/2014/main" id="{CBAB5C50-E78A-4BAC-AD5F-CC0FEF271F66}"/>
              </a:ext>
            </a:extLst>
          </p:cNvPr>
          <p:cNvSpPr>
            <a:spLocks noChangeArrowheads="1"/>
          </p:cNvSpPr>
          <p:nvPr/>
        </p:nvSpPr>
        <p:spPr bwMode="auto">
          <a:xfrm>
            <a:off x="5095875" y="3754438"/>
            <a:ext cx="11430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9" name="Rectangle 130">
            <a:extLst>
              <a:ext uri="{FF2B5EF4-FFF2-40B4-BE49-F238E27FC236}">
                <a16:creationId xmlns:a16="http://schemas.microsoft.com/office/drawing/2014/main" id="{0B64788E-CCD1-4AB8-AFEA-8FBC9633352D}"/>
              </a:ext>
            </a:extLst>
          </p:cNvPr>
          <p:cNvSpPr>
            <a:spLocks noChangeArrowheads="1"/>
          </p:cNvSpPr>
          <p:nvPr/>
        </p:nvSpPr>
        <p:spPr bwMode="auto">
          <a:xfrm>
            <a:off x="5249863" y="3725863"/>
            <a:ext cx="126477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Grand Rapids</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30" name="Oval 131">
            <a:extLst>
              <a:ext uri="{FF2B5EF4-FFF2-40B4-BE49-F238E27FC236}">
                <a16:creationId xmlns:a16="http://schemas.microsoft.com/office/drawing/2014/main" id="{B762C849-E9A6-456B-91F1-DEE67F643F60}"/>
              </a:ext>
            </a:extLst>
          </p:cNvPr>
          <p:cNvSpPr>
            <a:spLocks noChangeArrowheads="1"/>
          </p:cNvSpPr>
          <p:nvPr/>
        </p:nvSpPr>
        <p:spPr bwMode="auto">
          <a:xfrm>
            <a:off x="7947025" y="4264025"/>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1" name="Rectangle 132">
            <a:extLst>
              <a:ext uri="{FF2B5EF4-FFF2-40B4-BE49-F238E27FC236}">
                <a16:creationId xmlns:a16="http://schemas.microsoft.com/office/drawing/2014/main" id="{D3C96844-2794-46D9-B508-5A41F37934B0}"/>
              </a:ext>
            </a:extLst>
          </p:cNvPr>
          <p:cNvSpPr>
            <a:spLocks noChangeArrowheads="1"/>
          </p:cNvSpPr>
          <p:nvPr/>
        </p:nvSpPr>
        <p:spPr bwMode="auto">
          <a:xfrm>
            <a:off x="8102600" y="4235450"/>
            <a:ext cx="82875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Nashville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132" name="Oval 133">
            <a:extLst>
              <a:ext uri="{FF2B5EF4-FFF2-40B4-BE49-F238E27FC236}">
                <a16:creationId xmlns:a16="http://schemas.microsoft.com/office/drawing/2014/main" id="{6265B4AF-5EF7-4787-8334-B061CAA500CC}"/>
              </a:ext>
            </a:extLst>
          </p:cNvPr>
          <p:cNvSpPr>
            <a:spLocks noChangeArrowheads="1"/>
          </p:cNvSpPr>
          <p:nvPr/>
        </p:nvSpPr>
        <p:spPr bwMode="auto">
          <a:xfrm>
            <a:off x="5627688" y="2063750"/>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3" name="Rectangle 134">
            <a:extLst>
              <a:ext uri="{FF2B5EF4-FFF2-40B4-BE49-F238E27FC236}">
                <a16:creationId xmlns:a16="http://schemas.microsoft.com/office/drawing/2014/main" id="{E5EDCFD0-23BF-4352-AB5F-AAF7DAE8BE34}"/>
              </a:ext>
            </a:extLst>
          </p:cNvPr>
          <p:cNvSpPr>
            <a:spLocks noChangeArrowheads="1"/>
          </p:cNvSpPr>
          <p:nvPr/>
        </p:nvSpPr>
        <p:spPr bwMode="auto">
          <a:xfrm>
            <a:off x="5781675" y="2035175"/>
            <a:ext cx="10724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Manchester</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134" name="Oval 135">
            <a:extLst>
              <a:ext uri="{FF2B5EF4-FFF2-40B4-BE49-F238E27FC236}">
                <a16:creationId xmlns:a16="http://schemas.microsoft.com/office/drawing/2014/main" id="{6654EAD9-D8A2-48AA-9ED3-4FFCEBB53153}"/>
              </a:ext>
            </a:extLst>
          </p:cNvPr>
          <p:cNvSpPr>
            <a:spLocks noChangeArrowheads="1"/>
          </p:cNvSpPr>
          <p:nvPr/>
        </p:nvSpPr>
        <p:spPr bwMode="auto">
          <a:xfrm>
            <a:off x="3141663" y="4406900"/>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5" name="Rectangle 136">
            <a:extLst>
              <a:ext uri="{FF2B5EF4-FFF2-40B4-BE49-F238E27FC236}">
                <a16:creationId xmlns:a16="http://schemas.microsoft.com/office/drawing/2014/main" id="{18C5540F-A4FD-498A-8192-AF323A16D74E}"/>
              </a:ext>
            </a:extLst>
          </p:cNvPr>
          <p:cNvSpPr>
            <a:spLocks noChangeArrowheads="1"/>
          </p:cNvSpPr>
          <p:nvPr/>
        </p:nvSpPr>
        <p:spPr bwMode="auto">
          <a:xfrm>
            <a:off x="3295650" y="4371975"/>
            <a:ext cx="64921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Dayton</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136" name="Oval 137">
            <a:extLst>
              <a:ext uri="{FF2B5EF4-FFF2-40B4-BE49-F238E27FC236}">
                <a16:creationId xmlns:a16="http://schemas.microsoft.com/office/drawing/2014/main" id="{36D0185D-23F8-49A8-B7BF-B85116CE96C7}"/>
              </a:ext>
            </a:extLst>
          </p:cNvPr>
          <p:cNvSpPr>
            <a:spLocks noChangeArrowheads="1"/>
          </p:cNvSpPr>
          <p:nvPr/>
        </p:nvSpPr>
        <p:spPr bwMode="auto">
          <a:xfrm>
            <a:off x="3935413" y="1920875"/>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7" name="Rectangle 138">
            <a:extLst>
              <a:ext uri="{FF2B5EF4-FFF2-40B4-BE49-F238E27FC236}">
                <a16:creationId xmlns:a16="http://schemas.microsoft.com/office/drawing/2014/main" id="{78EE4459-8F36-4035-A3B9-55728F6D7B50}"/>
              </a:ext>
            </a:extLst>
          </p:cNvPr>
          <p:cNvSpPr>
            <a:spLocks noChangeArrowheads="1"/>
          </p:cNvSpPr>
          <p:nvPr/>
        </p:nvSpPr>
        <p:spPr bwMode="auto">
          <a:xfrm>
            <a:off x="3689350" y="2074863"/>
            <a:ext cx="92333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Pittsburgh</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138" name="Oval 139">
            <a:extLst>
              <a:ext uri="{FF2B5EF4-FFF2-40B4-BE49-F238E27FC236}">
                <a16:creationId xmlns:a16="http://schemas.microsoft.com/office/drawing/2014/main" id="{85B43F0A-15A3-4E0E-950A-BEF087C51721}"/>
              </a:ext>
            </a:extLst>
          </p:cNvPr>
          <p:cNvSpPr>
            <a:spLocks noChangeArrowheads="1"/>
          </p:cNvSpPr>
          <p:nvPr/>
        </p:nvSpPr>
        <p:spPr bwMode="auto">
          <a:xfrm>
            <a:off x="4117975" y="2343150"/>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9" name="Rectangle 140">
            <a:extLst>
              <a:ext uri="{FF2B5EF4-FFF2-40B4-BE49-F238E27FC236}">
                <a16:creationId xmlns:a16="http://schemas.microsoft.com/office/drawing/2014/main" id="{78AC1877-2E6D-4B34-83CB-C7F129DA43D9}"/>
              </a:ext>
            </a:extLst>
          </p:cNvPr>
          <p:cNvSpPr>
            <a:spLocks noChangeArrowheads="1"/>
          </p:cNvSpPr>
          <p:nvPr/>
        </p:nvSpPr>
        <p:spPr bwMode="auto">
          <a:xfrm>
            <a:off x="3856038" y="2497138"/>
            <a:ext cx="102431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Providence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140" name="Oval 141">
            <a:extLst>
              <a:ext uri="{FF2B5EF4-FFF2-40B4-BE49-F238E27FC236}">
                <a16:creationId xmlns:a16="http://schemas.microsoft.com/office/drawing/2014/main" id="{291E09E4-CE5E-4A60-B867-EFCDEC5CFB1E}"/>
              </a:ext>
            </a:extLst>
          </p:cNvPr>
          <p:cNvSpPr>
            <a:spLocks noChangeArrowheads="1"/>
          </p:cNvSpPr>
          <p:nvPr/>
        </p:nvSpPr>
        <p:spPr bwMode="auto">
          <a:xfrm>
            <a:off x="6170613" y="2457450"/>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1" name="Rectangle 142">
            <a:extLst>
              <a:ext uri="{FF2B5EF4-FFF2-40B4-BE49-F238E27FC236}">
                <a16:creationId xmlns:a16="http://schemas.microsoft.com/office/drawing/2014/main" id="{1D94C943-7BDD-422A-BBB5-B626E1ED2879}"/>
              </a:ext>
            </a:extLst>
          </p:cNvPr>
          <p:cNvSpPr>
            <a:spLocks noChangeArrowheads="1"/>
          </p:cNvSpPr>
          <p:nvPr/>
        </p:nvSpPr>
        <p:spPr bwMode="auto">
          <a:xfrm>
            <a:off x="6313488" y="2289175"/>
            <a:ext cx="142705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Washington DC</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42" name="Oval 143">
            <a:extLst>
              <a:ext uri="{FF2B5EF4-FFF2-40B4-BE49-F238E27FC236}">
                <a16:creationId xmlns:a16="http://schemas.microsoft.com/office/drawing/2014/main" id="{642BBAD2-969D-4B36-8525-0E14892695F2}"/>
              </a:ext>
            </a:extLst>
          </p:cNvPr>
          <p:cNvSpPr>
            <a:spLocks noChangeArrowheads="1"/>
          </p:cNvSpPr>
          <p:nvPr/>
        </p:nvSpPr>
        <p:spPr bwMode="auto">
          <a:xfrm>
            <a:off x="6627813" y="2028825"/>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3" name="Rectangle 144">
            <a:extLst>
              <a:ext uri="{FF2B5EF4-FFF2-40B4-BE49-F238E27FC236}">
                <a16:creationId xmlns:a16="http://schemas.microsoft.com/office/drawing/2014/main" id="{023AF772-FA79-4589-B572-9B46BED324D4}"/>
              </a:ext>
            </a:extLst>
          </p:cNvPr>
          <p:cNvSpPr>
            <a:spLocks noChangeArrowheads="1"/>
          </p:cNvSpPr>
          <p:nvPr/>
        </p:nvSpPr>
        <p:spPr bwMode="auto">
          <a:xfrm>
            <a:off x="6770688" y="1898650"/>
            <a:ext cx="637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Seattle</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144" name="Oval 145">
            <a:extLst>
              <a:ext uri="{FF2B5EF4-FFF2-40B4-BE49-F238E27FC236}">
                <a16:creationId xmlns:a16="http://schemas.microsoft.com/office/drawing/2014/main" id="{71CB58E6-F14E-4693-918D-CD7926A444B3}"/>
              </a:ext>
            </a:extLst>
          </p:cNvPr>
          <p:cNvSpPr>
            <a:spLocks noChangeArrowheads="1"/>
          </p:cNvSpPr>
          <p:nvPr/>
        </p:nvSpPr>
        <p:spPr bwMode="auto">
          <a:xfrm>
            <a:off x="4392613" y="4264025"/>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5" name="Rectangle 146">
            <a:extLst>
              <a:ext uri="{FF2B5EF4-FFF2-40B4-BE49-F238E27FC236}">
                <a16:creationId xmlns:a16="http://schemas.microsoft.com/office/drawing/2014/main" id="{91FDD91E-451A-4F56-BC28-F0ED022AB851}"/>
              </a:ext>
            </a:extLst>
          </p:cNvPr>
          <p:cNvSpPr>
            <a:spLocks noChangeArrowheads="1"/>
          </p:cNvSpPr>
          <p:nvPr/>
        </p:nvSpPr>
        <p:spPr bwMode="auto">
          <a:xfrm>
            <a:off x="4619625" y="4132263"/>
            <a:ext cx="85119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1A476F"/>
                </a:solidFill>
                <a:effectLst/>
                <a:cs typeface="Arial" panose="020B0604020202020204" pitchFamily="34" charset="0"/>
              </a:rPr>
              <a:t>St. Louis</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46" name="Oval 147">
            <a:extLst>
              <a:ext uri="{FF2B5EF4-FFF2-40B4-BE49-F238E27FC236}">
                <a16:creationId xmlns:a16="http://schemas.microsoft.com/office/drawing/2014/main" id="{78ECBD9B-33F3-40B9-8F10-65A3063B195F}"/>
              </a:ext>
            </a:extLst>
          </p:cNvPr>
          <p:cNvSpPr>
            <a:spLocks noChangeArrowheads="1"/>
          </p:cNvSpPr>
          <p:nvPr/>
        </p:nvSpPr>
        <p:spPr bwMode="auto">
          <a:xfrm>
            <a:off x="5524500" y="361791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7" name="Rectangle 148">
            <a:extLst>
              <a:ext uri="{FF2B5EF4-FFF2-40B4-BE49-F238E27FC236}">
                <a16:creationId xmlns:a16="http://schemas.microsoft.com/office/drawing/2014/main" id="{F332D697-41AD-47D6-BD62-DB45C15ACCA6}"/>
              </a:ext>
            </a:extLst>
          </p:cNvPr>
          <p:cNvSpPr>
            <a:spLocks noChangeArrowheads="1"/>
          </p:cNvSpPr>
          <p:nvPr/>
        </p:nvSpPr>
        <p:spPr bwMode="auto">
          <a:xfrm>
            <a:off x="5667375" y="3435350"/>
            <a:ext cx="109324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Kansas City</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48" name="Oval 149">
            <a:extLst>
              <a:ext uri="{FF2B5EF4-FFF2-40B4-BE49-F238E27FC236}">
                <a16:creationId xmlns:a16="http://schemas.microsoft.com/office/drawing/2014/main" id="{5163BDF7-DFA0-485E-8D6E-E0FCF1ADA10E}"/>
              </a:ext>
            </a:extLst>
          </p:cNvPr>
          <p:cNvSpPr>
            <a:spLocks noChangeArrowheads="1"/>
          </p:cNvSpPr>
          <p:nvPr/>
        </p:nvSpPr>
        <p:spPr bwMode="auto">
          <a:xfrm>
            <a:off x="9085263" y="4011613"/>
            <a:ext cx="11430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9" name="Rectangle 150">
            <a:extLst>
              <a:ext uri="{FF2B5EF4-FFF2-40B4-BE49-F238E27FC236}">
                <a16:creationId xmlns:a16="http://schemas.microsoft.com/office/drawing/2014/main" id="{471A7371-0F75-4242-A3D8-2AAF839BDF7D}"/>
              </a:ext>
            </a:extLst>
          </p:cNvPr>
          <p:cNvSpPr>
            <a:spLocks noChangeArrowheads="1"/>
          </p:cNvSpPr>
          <p:nvPr/>
        </p:nvSpPr>
        <p:spPr bwMode="auto">
          <a:xfrm>
            <a:off x="9228138" y="3881438"/>
            <a:ext cx="72936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Orlando</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50" name="Oval 151">
            <a:extLst>
              <a:ext uri="{FF2B5EF4-FFF2-40B4-BE49-F238E27FC236}">
                <a16:creationId xmlns:a16="http://schemas.microsoft.com/office/drawing/2014/main" id="{A5273DF2-6CE1-4150-9E05-C80D92E1C113}"/>
              </a:ext>
            </a:extLst>
          </p:cNvPr>
          <p:cNvSpPr>
            <a:spLocks noChangeArrowheads="1"/>
          </p:cNvSpPr>
          <p:nvPr/>
        </p:nvSpPr>
        <p:spPr bwMode="auto">
          <a:xfrm>
            <a:off x="7250113" y="5000625"/>
            <a:ext cx="109538"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1" name="Rectangle 152">
            <a:extLst>
              <a:ext uri="{FF2B5EF4-FFF2-40B4-BE49-F238E27FC236}">
                <a16:creationId xmlns:a16="http://schemas.microsoft.com/office/drawing/2014/main" id="{705E1B4A-2B0F-4D1A-A629-329A297C7656}"/>
              </a:ext>
            </a:extLst>
          </p:cNvPr>
          <p:cNvSpPr>
            <a:spLocks noChangeArrowheads="1"/>
          </p:cNvSpPr>
          <p:nvPr/>
        </p:nvSpPr>
        <p:spPr bwMode="auto">
          <a:xfrm>
            <a:off x="7392988" y="4870450"/>
            <a:ext cx="110286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Jacksonville</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52" name="Oval 153">
            <a:extLst>
              <a:ext uri="{FF2B5EF4-FFF2-40B4-BE49-F238E27FC236}">
                <a16:creationId xmlns:a16="http://schemas.microsoft.com/office/drawing/2014/main" id="{4D60C58B-B1B2-4D1E-9A00-63500A48F041}"/>
              </a:ext>
            </a:extLst>
          </p:cNvPr>
          <p:cNvSpPr>
            <a:spLocks noChangeArrowheads="1"/>
          </p:cNvSpPr>
          <p:nvPr/>
        </p:nvSpPr>
        <p:spPr bwMode="auto">
          <a:xfrm>
            <a:off x="4575175" y="3578225"/>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3" name="Rectangle 154">
            <a:extLst>
              <a:ext uri="{FF2B5EF4-FFF2-40B4-BE49-F238E27FC236}">
                <a16:creationId xmlns:a16="http://schemas.microsoft.com/office/drawing/2014/main" id="{A94E8C9D-8B1F-4C7B-9EA1-C71FF57F9C2E}"/>
              </a:ext>
            </a:extLst>
          </p:cNvPr>
          <p:cNvSpPr>
            <a:spLocks noChangeArrowheads="1"/>
          </p:cNvSpPr>
          <p:nvPr/>
        </p:nvSpPr>
        <p:spPr bwMode="auto">
          <a:xfrm>
            <a:off x="3959225" y="3613150"/>
            <a:ext cx="7502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Chicago</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54" name="Oval 155">
            <a:extLst>
              <a:ext uri="{FF2B5EF4-FFF2-40B4-BE49-F238E27FC236}">
                <a16:creationId xmlns:a16="http://schemas.microsoft.com/office/drawing/2014/main" id="{8DAE2150-315A-4916-ADA0-1915F35E00D3}"/>
              </a:ext>
            </a:extLst>
          </p:cNvPr>
          <p:cNvSpPr>
            <a:spLocks noChangeArrowheads="1"/>
          </p:cNvSpPr>
          <p:nvPr/>
        </p:nvSpPr>
        <p:spPr bwMode="auto">
          <a:xfrm>
            <a:off x="4216400" y="1760538"/>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5" name="Rectangle 156">
            <a:extLst>
              <a:ext uri="{FF2B5EF4-FFF2-40B4-BE49-F238E27FC236}">
                <a16:creationId xmlns:a16="http://schemas.microsoft.com/office/drawing/2014/main" id="{FD3EA576-C7AA-4122-9AA9-4D7B136583F7}"/>
              </a:ext>
            </a:extLst>
          </p:cNvPr>
          <p:cNvSpPr>
            <a:spLocks noChangeArrowheads="1"/>
          </p:cNvSpPr>
          <p:nvPr/>
        </p:nvSpPr>
        <p:spPr bwMode="auto">
          <a:xfrm>
            <a:off x="3724275" y="1731963"/>
            <a:ext cx="69410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Newark</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56" name="Oval 157">
            <a:extLst>
              <a:ext uri="{FF2B5EF4-FFF2-40B4-BE49-F238E27FC236}">
                <a16:creationId xmlns:a16="http://schemas.microsoft.com/office/drawing/2014/main" id="{4C4D3479-A7B7-4146-9707-32EA63B73DD0}"/>
              </a:ext>
            </a:extLst>
          </p:cNvPr>
          <p:cNvSpPr>
            <a:spLocks noChangeArrowheads="1"/>
          </p:cNvSpPr>
          <p:nvPr/>
        </p:nvSpPr>
        <p:spPr bwMode="auto">
          <a:xfrm>
            <a:off x="10239375" y="356076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7" name="Rectangle 158">
            <a:extLst>
              <a:ext uri="{FF2B5EF4-FFF2-40B4-BE49-F238E27FC236}">
                <a16:creationId xmlns:a16="http://schemas.microsoft.com/office/drawing/2014/main" id="{AA074762-39F7-4B67-8450-D235A9493120}"/>
              </a:ext>
            </a:extLst>
          </p:cNvPr>
          <p:cNvSpPr>
            <a:spLocks noChangeArrowheads="1"/>
          </p:cNvSpPr>
          <p:nvPr/>
        </p:nvSpPr>
        <p:spPr bwMode="auto">
          <a:xfrm>
            <a:off x="9731375" y="3614738"/>
            <a:ext cx="73898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Phoenix</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58" name="Oval 159">
            <a:extLst>
              <a:ext uri="{FF2B5EF4-FFF2-40B4-BE49-F238E27FC236}">
                <a16:creationId xmlns:a16="http://schemas.microsoft.com/office/drawing/2014/main" id="{EF6ADD60-A134-4867-9B38-4707EBA1C069}"/>
              </a:ext>
            </a:extLst>
          </p:cNvPr>
          <p:cNvSpPr>
            <a:spLocks noChangeArrowheads="1"/>
          </p:cNvSpPr>
          <p:nvPr/>
        </p:nvSpPr>
        <p:spPr bwMode="auto">
          <a:xfrm>
            <a:off x="4616450" y="4422775"/>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9" name="Rectangle 160">
            <a:extLst>
              <a:ext uri="{FF2B5EF4-FFF2-40B4-BE49-F238E27FC236}">
                <a16:creationId xmlns:a16="http://schemas.microsoft.com/office/drawing/2014/main" id="{1B6B6B50-ABB8-4D84-ACD0-82394F8F7227}"/>
              </a:ext>
            </a:extLst>
          </p:cNvPr>
          <p:cNvSpPr>
            <a:spLocks noChangeArrowheads="1"/>
          </p:cNvSpPr>
          <p:nvPr/>
        </p:nvSpPr>
        <p:spPr bwMode="auto">
          <a:xfrm>
            <a:off x="3903663" y="4445000"/>
            <a:ext cx="89768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Cincinnati</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60" name="Oval 161">
            <a:extLst>
              <a:ext uri="{FF2B5EF4-FFF2-40B4-BE49-F238E27FC236}">
                <a16:creationId xmlns:a16="http://schemas.microsoft.com/office/drawing/2014/main" id="{8FC1CA84-66ED-4E91-BA93-AF1110BCE879}"/>
              </a:ext>
            </a:extLst>
          </p:cNvPr>
          <p:cNvSpPr>
            <a:spLocks noChangeArrowheads="1"/>
          </p:cNvSpPr>
          <p:nvPr/>
        </p:nvSpPr>
        <p:spPr bwMode="auto">
          <a:xfrm>
            <a:off x="6935788" y="2743200"/>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1" name="Rectangle 162">
            <a:extLst>
              <a:ext uri="{FF2B5EF4-FFF2-40B4-BE49-F238E27FC236}">
                <a16:creationId xmlns:a16="http://schemas.microsoft.com/office/drawing/2014/main" id="{A5A16754-1236-4A0B-AA79-75C2F56B5922}"/>
              </a:ext>
            </a:extLst>
          </p:cNvPr>
          <p:cNvSpPr>
            <a:spLocks noChangeArrowheads="1"/>
          </p:cNvSpPr>
          <p:nvPr/>
        </p:nvSpPr>
        <p:spPr bwMode="auto">
          <a:xfrm>
            <a:off x="6399213" y="2714625"/>
            <a:ext cx="76302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Portland</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162" name="Oval 163">
            <a:extLst>
              <a:ext uri="{FF2B5EF4-FFF2-40B4-BE49-F238E27FC236}">
                <a16:creationId xmlns:a16="http://schemas.microsoft.com/office/drawing/2014/main" id="{D5E34A6A-F0A2-46AB-83BD-DBC76DF4D7EB}"/>
              </a:ext>
            </a:extLst>
          </p:cNvPr>
          <p:cNvSpPr>
            <a:spLocks noChangeArrowheads="1"/>
          </p:cNvSpPr>
          <p:nvPr/>
        </p:nvSpPr>
        <p:spPr bwMode="auto">
          <a:xfrm>
            <a:off x="8142288" y="401796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3" name="Rectangle 164">
            <a:extLst>
              <a:ext uri="{FF2B5EF4-FFF2-40B4-BE49-F238E27FC236}">
                <a16:creationId xmlns:a16="http://schemas.microsoft.com/office/drawing/2014/main" id="{64C43262-A24B-4689-BF93-BF2E3AB6406A}"/>
              </a:ext>
            </a:extLst>
          </p:cNvPr>
          <p:cNvSpPr>
            <a:spLocks noChangeArrowheads="1"/>
          </p:cNvSpPr>
          <p:nvPr/>
        </p:nvSpPr>
        <p:spPr bwMode="auto">
          <a:xfrm>
            <a:off x="7335838" y="4040188"/>
            <a:ext cx="12327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Port St. Lucie</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64" name="Oval 165">
            <a:extLst>
              <a:ext uri="{FF2B5EF4-FFF2-40B4-BE49-F238E27FC236}">
                <a16:creationId xmlns:a16="http://schemas.microsoft.com/office/drawing/2014/main" id="{E70FC637-AD3F-4E58-B834-4B22DAD6C95B}"/>
              </a:ext>
            </a:extLst>
          </p:cNvPr>
          <p:cNvSpPr>
            <a:spLocks noChangeArrowheads="1"/>
          </p:cNvSpPr>
          <p:nvPr/>
        </p:nvSpPr>
        <p:spPr bwMode="auto">
          <a:xfrm>
            <a:off x="3324225" y="4297363"/>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5" name="Rectangle 166">
            <a:extLst>
              <a:ext uri="{FF2B5EF4-FFF2-40B4-BE49-F238E27FC236}">
                <a16:creationId xmlns:a16="http://schemas.microsoft.com/office/drawing/2014/main" id="{EE06D90E-6180-4424-BC40-FF9EDA6C1345}"/>
              </a:ext>
            </a:extLst>
          </p:cNvPr>
          <p:cNvSpPr>
            <a:spLocks noChangeArrowheads="1"/>
          </p:cNvSpPr>
          <p:nvPr/>
        </p:nvSpPr>
        <p:spPr bwMode="auto">
          <a:xfrm>
            <a:off x="3368675" y="4127500"/>
            <a:ext cx="118462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New Orleans</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66" name="Oval 167">
            <a:extLst>
              <a:ext uri="{FF2B5EF4-FFF2-40B4-BE49-F238E27FC236}">
                <a16:creationId xmlns:a16="http://schemas.microsoft.com/office/drawing/2014/main" id="{76DEDBED-A114-4CBB-A9DC-4DAE02F2ECB6}"/>
              </a:ext>
            </a:extLst>
          </p:cNvPr>
          <p:cNvSpPr>
            <a:spLocks noChangeArrowheads="1"/>
          </p:cNvSpPr>
          <p:nvPr/>
        </p:nvSpPr>
        <p:spPr bwMode="auto">
          <a:xfrm>
            <a:off x="3038475" y="4411663"/>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7" name="Rectangle 168">
            <a:extLst>
              <a:ext uri="{FF2B5EF4-FFF2-40B4-BE49-F238E27FC236}">
                <a16:creationId xmlns:a16="http://schemas.microsoft.com/office/drawing/2014/main" id="{7E7A7B44-F920-48C3-99EC-45FE873FE6E7}"/>
              </a:ext>
            </a:extLst>
          </p:cNvPr>
          <p:cNvSpPr>
            <a:spLocks noChangeArrowheads="1"/>
          </p:cNvSpPr>
          <p:nvPr/>
        </p:nvSpPr>
        <p:spPr bwMode="auto">
          <a:xfrm>
            <a:off x="3146425" y="4554538"/>
            <a:ext cx="6043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Detroit</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168" name="Oval 169">
            <a:extLst>
              <a:ext uri="{FF2B5EF4-FFF2-40B4-BE49-F238E27FC236}">
                <a16:creationId xmlns:a16="http://schemas.microsoft.com/office/drawing/2014/main" id="{9AFA0B6D-DAF9-42D7-8335-A752DB9F7EC3}"/>
              </a:ext>
            </a:extLst>
          </p:cNvPr>
          <p:cNvSpPr>
            <a:spLocks noChangeArrowheads="1"/>
          </p:cNvSpPr>
          <p:nvPr/>
        </p:nvSpPr>
        <p:spPr bwMode="auto">
          <a:xfrm>
            <a:off x="5335588" y="2503488"/>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9" name="Rectangle 170">
            <a:extLst>
              <a:ext uri="{FF2B5EF4-FFF2-40B4-BE49-F238E27FC236}">
                <a16:creationId xmlns:a16="http://schemas.microsoft.com/office/drawing/2014/main" id="{81EC8677-B35F-40BE-BA81-D78A265C6801}"/>
              </a:ext>
            </a:extLst>
          </p:cNvPr>
          <p:cNvSpPr>
            <a:spLocks noChangeArrowheads="1"/>
          </p:cNvSpPr>
          <p:nvPr/>
        </p:nvSpPr>
        <p:spPr bwMode="auto">
          <a:xfrm>
            <a:off x="5445125" y="2646363"/>
            <a:ext cx="95539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1A476F"/>
                </a:solidFill>
                <a:effectLst/>
                <a:cs typeface="Arial" panose="020B0604020202020204" pitchFamily="34" charset="0"/>
              </a:rPr>
              <a:t>San Diego</a:t>
            </a:r>
            <a:endParaRPr kumimoji="0" lang="en-US" altLang="en-US" sz="1600" b="0" i="0" u="none" strike="noStrike" cap="none" normalizeH="0" baseline="0">
              <a:ln>
                <a:noFill/>
              </a:ln>
              <a:solidFill>
                <a:schemeClr val="tx1"/>
              </a:solidFill>
              <a:effectLst/>
              <a:cs typeface="Arial" panose="020B0604020202020204" pitchFamily="34" charset="0"/>
            </a:endParaRPr>
          </a:p>
        </p:txBody>
      </p:sp>
      <p:sp>
        <p:nvSpPr>
          <p:cNvPr id="1170" name="Oval 171">
            <a:extLst>
              <a:ext uri="{FF2B5EF4-FFF2-40B4-BE49-F238E27FC236}">
                <a16:creationId xmlns:a16="http://schemas.microsoft.com/office/drawing/2014/main" id="{006449EF-2F0A-4CA7-803B-B6738476145C}"/>
              </a:ext>
            </a:extLst>
          </p:cNvPr>
          <p:cNvSpPr>
            <a:spLocks noChangeArrowheads="1"/>
          </p:cNvSpPr>
          <p:nvPr/>
        </p:nvSpPr>
        <p:spPr bwMode="auto">
          <a:xfrm>
            <a:off x="7616825" y="2679700"/>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1" name="Rectangle 172">
            <a:extLst>
              <a:ext uri="{FF2B5EF4-FFF2-40B4-BE49-F238E27FC236}">
                <a16:creationId xmlns:a16="http://schemas.microsoft.com/office/drawing/2014/main" id="{4D4BFF2C-EE95-4F10-A20C-93670B2EAF33}"/>
              </a:ext>
            </a:extLst>
          </p:cNvPr>
          <p:cNvSpPr>
            <a:spLocks noChangeArrowheads="1"/>
          </p:cNvSpPr>
          <p:nvPr/>
        </p:nvSpPr>
        <p:spPr bwMode="auto">
          <a:xfrm>
            <a:off x="7753350" y="2501900"/>
            <a:ext cx="76302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Houston</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72" name="Oval 173">
            <a:extLst>
              <a:ext uri="{FF2B5EF4-FFF2-40B4-BE49-F238E27FC236}">
                <a16:creationId xmlns:a16="http://schemas.microsoft.com/office/drawing/2014/main" id="{10F7819B-7E2A-4499-AEAA-4F0982FB3063}"/>
              </a:ext>
            </a:extLst>
          </p:cNvPr>
          <p:cNvSpPr>
            <a:spLocks noChangeArrowheads="1"/>
          </p:cNvSpPr>
          <p:nvPr/>
        </p:nvSpPr>
        <p:spPr bwMode="auto">
          <a:xfrm>
            <a:off x="6118225" y="3275013"/>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3" name="Rectangle 174">
            <a:extLst>
              <a:ext uri="{FF2B5EF4-FFF2-40B4-BE49-F238E27FC236}">
                <a16:creationId xmlns:a16="http://schemas.microsoft.com/office/drawing/2014/main" id="{C746FE5B-5069-409A-A023-475CD85EFD3E}"/>
              </a:ext>
            </a:extLst>
          </p:cNvPr>
          <p:cNvSpPr>
            <a:spLocks noChangeArrowheads="1"/>
          </p:cNvSpPr>
          <p:nvPr/>
        </p:nvSpPr>
        <p:spPr bwMode="auto">
          <a:xfrm>
            <a:off x="5753100" y="3103563"/>
            <a:ext cx="5466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1A476F"/>
                </a:solidFill>
                <a:effectLst/>
                <a:cs typeface="Arial" panose="020B0604020202020204" pitchFamily="34" charset="0"/>
              </a:rPr>
              <a:t>Miami</a:t>
            </a:r>
            <a:endParaRPr kumimoji="0" lang="en-US" altLang="en-US" sz="1600" b="0" i="0" u="none" strike="noStrike" cap="none" normalizeH="0" baseline="0" dirty="0">
              <a:ln>
                <a:noFill/>
              </a:ln>
              <a:solidFill>
                <a:schemeClr val="tx1"/>
              </a:solidFill>
              <a:effectLst/>
              <a:cs typeface="Arial" panose="020B0604020202020204" pitchFamily="34" charset="0"/>
            </a:endParaRPr>
          </a:p>
        </p:txBody>
      </p:sp>
      <p:sp>
        <p:nvSpPr>
          <p:cNvPr id="1174" name="Line 175">
            <a:extLst>
              <a:ext uri="{FF2B5EF4-FFF2-40B4-BE49-F238E27FC236}">
                <a16:creationId xmlns:a16="http://schemas.microsoft.com/office/drawing/2014/main" id="{D2EA5AB2-1FD1-4E0A-BBDC-058239032075}"/>
              </a:ext>
            </a:extLst>
          </p:cNvPr>
          <p:cNvSpPr>
            <a:spLocks noChangeShapeType="1"/>
          </p:cNvSpPr>
          <p:nvPr/>
        </p:nvSpPr>
        <p:spPr bwMode="auto">
          <a:xfrm flipV="1">
            <a:off x="2238375" y="954088"/>
            <a:ext cx="0" cy="475456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175" name="Line 176">
            <a:extLst>
              <a:ext uri="{FF2B5EF4-FFF2-40B4-BE49-F238E27FC236}">
                <a16:creationId xmlns:a16="http://schemas.microsoft.com/office/drawing/2014/main" id="{A0F2835B-7A62-4D69-88D4-9F27390BA7BA}"/>
              </a:ext>
            </a:extLst>
          </p:cNvPr>
          <p:cNvSpPr>
            <a:spLocks noChangeShapeType="1"/>
          </p:cNvSpPr>
          <p:nvPr/>
        </p:nvSpPr>
        <p:spPr bwMode="auto">
          <a:xfrm flipH="1">
            <a:off x="2141538" y="5000625"/>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176" name="Rectangle 177">
            <a:extLst>
              <a:ext uri="{FF2B5EF4-FFF2-40B4-BE49-F238E27FC236}">
                <a16:creationId xmlns:a16="http://schemas.microsoft.com/office/drawing/2014/main" id="{018282A3-FE09-47A2-9350-DB4587A51CF0}"/>
              </a:ext>
            </a:extLst>
          </p:cNvPr>
          <p:cNvSpPr>
            <a:spLocks noChangeArrowheads="1"/>
          </p:cNvSpPr>
          <p:nvPr/>
        </p:nvSpPr>
        <p:spPr bwMode="auto">
          <a:xfrm>
            <a:off x="1901825" y="4892675"/>
            <a:ext cx="2340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latin typeface="Calibri" panose="020F0502020204030204" pitchFamily="34" charset="0"/>
              </a:rPr>
              <a:t>36</a:t>
            </a:r>
            <a:endParaRPr kumimoji="0" lang="en-US" altLang="en-US" sz="2400" b="0" i="0" u="none" strike="noStrike" cap="none" normalizeH="0" baseline="0">
              <a:ln>
                <a:noFill/>
              </a:ln>
              <a:solidFill>
                <a:schemeClr val="tx1"/>
              </a:solidFill>
              <a:effectLst/>
              <a:latin typeface="Arial" panose="020B0604020202020204" pitchFamily="34" charset="0"/>
            </a:endParaRPr>
          </a:p>
        </p:txBody>
      </p:sp>
      <p:sp>
        <p:nvSpPr>
          <p:cNvPr id="1177" name="Line 178">
            <a:extLst>
              <a:ext uri="{FF2B5EF4-FFF2-40B4-BE49-F238E27FC236}">
                <a16:creationId xmlns:a16="http://schemas.microsoft.com/office/drawing/2014/main" id="{3E88A5E5-C51A-444F-9A5E-A291B0F466C5}"/>
              </a:ext>
            </a:extLst>
          </p:cNvPr>
          <p:cNvSpPr>
            <a:spLocks noChangeShapeType="1"/>
          </p:cNvSpPr>
          <p:nvPr/>
        </p:nvSpPr>
        <p:spPr bwMode="auto">
          <a:xfrm flipH="1">
            <a:off x="2141538" y="4257675"/>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178" name="Rectangle 179">
            <a:extLst>
              <a:ext uri="{FF2B5EF4-FFF2-40B4-BE49-F238E27FC236}">
                <a16:creationId xmlns:a16="http://schemas.microsoft.com/office/drawing/2014/main" id="{2E0ABE78-9FD1-4F68-9E37-7D488A59517E}"/>
              </a:ext>
            </a:extLst>
          </p:cNvPr>
          <p:cNvSpPr>
            <a:spLocks noChangeArrowheads="1"/>
          </p:cNvSpPr>
          <p:nvPr/>
        </p:nvSpPr>
        <p:spPr bwMode="auto">
          <a:xfrm>
            <a:off x="1901825" y="4149725"/>
            <a:ext cx="2340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latin typeface="Calibri" panose="020F0502020204030204" pitchFamily="34" charset="0"/>
              </a:rPr>
              <a:t>38</a:t>
            </a:r>
            <a:endParaRPr kumimoji="0" lang="en-US" altLang="en-US" sz="2400" b="0" i="0" u="none" strike="noStrike" cap="none" normalizeH="0" baseline="0">
              <a:ln>
                <a:noFill/>
              </a:ln>
              <a:solidFill>
                <a:schemeClr val="tx1"/>
              </a:solidFill>
              <a:effectLst/>
              <a:latin typeface="Arial" panose="020B0604020202020204" pitchFamily="34" charset="0"/>
            </a:endParaRPr>
          </a:p>
        </p:txBody>
      </p:sp>
      <p:sp>
        <p:nvSpPr>
          <p:cNvPr id="1179" name="Line 180">
            <a:extLst>
              <a:ext uri="{FF2B5EF4-FFF2-40B4-BE49-F238E27FC236}">
                <a16:creationId xmlns:a16="http://schemas.microsoft.com/office/drawing/2014/main" id="{AA579442-519A-4036-94E3-513EC1D30502}"/>
              </a:ext>
            </a:extLst>
          </p:cNvPr>
          <p:cNvSpPr>
            <a:spLocks noChangeShapeType="1"/>
          </p:cNvSpPr>
          <p:nvPr/>
        </p:nvSpPr>
        <p:spPr bwMode="auto">
          <a:xfrm flipH="1">
            <a:off x="2141538" y="3514725"/>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180" name="Rectangle 181">
            <a:extLst>
              <a:ext uri="{FF2B5EF4-FFF2-40B4-BE49-F238E27FC236}">
                <a16:creationId xmlns:a16="http://schemas.microsoft.com/office/drawing/2014/main" id="{F1BB7445-4542-4463-ABA1-D5BF05DC5775}"/>
              </a:ext>
            </a:extLst>
          </p:cNvPr>
          <p:cNvSpPr>
            <a:spLocks noChangeArrowheads="1"/>
          </p:cNvSpPr>
          <p:nvPr/>
        </p:nvSpPr>
        <p:spPr bwMode="auto">
          <a:xfrm>
            <a:off x="1901825" y="3406775"/>
            <a:ext cx="2340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latin typeface="Calibri" panose="020F0502020204030204" pitchFamily="34" charset="0"/>
              </a:rPr>
              <a:t>40</a:t>
            </a:r>
            <a:endParaRPr kumimoji="0" lang="en-US" altLang="en-US" sz="2400" b="0" i="0" u="none" strike="noStrike" cap="none" normalizeH="0" baseline="0">
              <a:ln>
                <a:noFill/>
              </a:ln>
              <a:solidFill>
                <a:schemeClr val="tx1"/>
              </a:solidFill>
              <a:effectLst/>
              <a:latin typeface="Arial" panose="020B0604020202020204" pitchFamily="34" charset="0"/>
            </a:endParaRPr>
          </a:p>
        </p:txBody>
      </p:sp>
      <p:sp>
        <p:nvSpPr>
          <p:cNvPr id="1181" name="Line 182">
            <a:extLst>
              <a:ext uri="{FF2B5EF4-FFF2-40B4-BE49-F238E27FC236}">
                <a16:creationId xmlns:a16="http://schemas.microsoft.com/office/drawing/2014/main" id="{DE2238A2-A0B8-49B4-BE55-0E28B5A78496}"/>
              </a:ext>
            </a:extLst>
          </p:cNvPr>
          <p:cNvSpPr>
            <a:spLocks noChangeShapeType="1"/>
          </p:cNvSpPr>
          <p:nvPr/>
        </p:nvSpPr>
        <p:spPr bwMode="auto">
          <a:xfrm flipH="1">
            <a:off x="2141538" y="2771775"/>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182" name="Rectangle 183">
            <a:extLst>
              <a:ext uri="{FF2B5EF4-FFF2-40B4-BE49-F238E27FC236}">
                <a16:creationId xmlns:a16="http://schemas.microsoft.com/office/drawing/2014/main" id="{42B355E8-E1E9-4BD4-932F-15E8566DC5C5}"/>
              </a:ext>
            </a:extLst>
          </p:cNvPr>
          <p:cNvSpPr>
            <a:spLocks noChangeArrowheads="1"/>
          </p:cNvSpPr>
          <p:nvPr/>
        </p:nvSpPr>
        <p:spPr bwMode="auto">
          <a:xfrm>
            <a:off x="1901825" y="2663825"/>
            <a:ext cx="2340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Calibri" panose="020F0502020204030204" pitchFamily="34" charset="0"/>
              </a:rPr>
              <a:t>42</a:t>
            </a:r>
            <a:endParaRPr kumimoji="0" lang="en-US" altLang="en-US" sz="2400" b="0" i="0" u="none" strike="noStrike" cap="none" normalizeH="0" baseline="0" dirty="0">
              <a:ln>
                <a:noFill/>
              </a:ln>
              <a:solidFill>
                <a:schemeClr val="tx1"/>
              </a:solidFill>
              <a:effectLst/>
              <a:latin typeface="Arial" panose="020B0604020202020204" pitchFamily="34" charset="0"/>
            </a:endParaRPr>
          </a:p>
        </p:txBody>
      </p:sp>
      <p:sp>
        <p:nvSpPr>
          <p:cNvPr id="1183" name="Line 184">
            <a:extLst>
              <a:ext uri="{FF2B5EF4-FFF2-40B4-BE49-F238E27FC236}">
                <a16:creationId xmlns:a16="http://schemas.microsoft.com/office/drawing/2014/main" id="{7E6B5529-4078-4FA3-9B73-7283FEA3D909}"/>
              </a:ext>
            </a:extLst>
          </p:cNvPr>
          <p:cNvSpPr>
            <a:spLocks noChangeShapeType="1"/>
          </p:cNvSpPr>
          <p:nvPr/>
        </p:nvSpPr>
        <p:spPr bwMode="auto">
          <a:xfrm flipH="1">
            <a:off x="2141538" y="2035175"/>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184" name="Rectangle 185">
            <a:extLst>
              <a:ext uri="{FF2B5EF4-FFF2-40B4-BE49-F238E27FC236}">
                <a16:creationId xmlns:a16="http://schemas.microsoft.com/office/drawing/2014/main" id="{BBF753EB-185A-4237-8976-E1B5E9CACEBE}"/>
              </a:ext>
            </a:extLst>
          </p:cNvPr>
          <p:cNvSpPr>
            <a:spLocks noChangeArrowheads="1"/>
          </p:cNvSpPr>
          <p:nvPr/>
        </p:nvSpPr>
        <p:spPr bwMode="auto">
          <a:xfrm>
            <a:off x="1901825" y="1925638"/>
            <a:ext cx="2340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latin typeface="Calibri" panose="020F0502020204030204" pitchFamily="34" charset="0"/>
              </a:rPr>
              <a:t>44</a:t>
            </a:r>
            <a:endParaRPr kumimoji="0" lang="en-US" altLang="en-US" sz="2400" b="0" i="0" u="none" strike="noStrike" cap="none" normalizeH="0" baseline="0">
              <a:ln>
                <a:noFill/>
              </a:ln>
              <a:solidFill>
                <a:schemeClr val="tx1"/>
              </a:solidFill>
              <a:effectLst/>
              <a:latin typeface="Arial" panose="020B0604020202020204" pitchFamily="34" charset="0"/>
            </a:endParaRPr>
          </a:p>
        </p:txBody>
      </p:sp>
      <p:sp>
        <p:nvSpPr>
          <p:cNvPr id="1185" name="Line 186">
            <a:extLst>
              <a:ext uri="{FF2B5EF4-FFF2-40B4-BE49-F238E27FC236}">
                <a16:creationId xmlns:a16="http://schemas.microsoft.com/office/drawing/2014/main" id="{3F29A4D5-C77B-4655-9BBB-DCDE4766249A}"/>
              </a:ext>
            </a:extLst>
          </p:cNvPr>
          <p:cNvSpPr>
            <a:spLocks noChangeShapeType="1"/>
          </p:cNvSpPr>
          <p:nvPr/>
        </p:nvSpPr>
        <p:spPr bwMode="auto">
          <a:xfrm flipH="1">
            <a:off x="2141538" y="1292225"/>
            <a:ext cx="9683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186" name="Rectangle 187">
            <a:extLst>
              <a:ext uri="{FF2B5EF4-FFF2-40B4-BE49-F238E27FC236}">
                <a16:creationId xmlns:a16="http://schemas.microsoft.com/office/drawing/2014/main" id="{ADB097C5-D7EA-4F1B-943D-0A89A8167B4F}"/>
              </a:ext>
            </a:extLst>
          </p:cNvPr>
          <p:cNvSpPr>
            <a:spLocks noChangeArrowheads="1"/>
          </p:cNvSpPr>
          <p:nvPr/>
        </p:nvSpPr>
        <p:spPr bwMode="auto">
          <a:xfrm>
            <a:off x="1901825" y="1182688"/>
            <a:ext cx="2340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a:ln>
                  <a:noFill/>
                </a:ln>
                <a:solidFill>
                  <a:srgbClr val="000000"/>
                </a:solidFill>
                <a:effectLst/>
                <a:latin typeface="Calibri" panose="020F0502020204030204" pitchFamily="34" charset="0"/>
              </a:rPr>
              <a:t>46</a:t>
            </a:r>
            <a:endParaRPr kumimoji="0" lang="en-US" altLang="en-US" sz="2400" b="0" i="0" u="none" strike="noStrike" cap="none" normalizeH="0" baseline="0">
              <a:ln>
                <a:noFill/>
              </a:ln>
              <a:solidFill>
                <a:schemeClr val="tx1"/>
              </a:solidFill>
              <a:effectLst/>
              <a:latin typeface="Arial" panose="020B0604020202020204" pitchFamily="34" charset="0"/>
            </a:endParaRPr>
          </a:p>
        </p:txBody>
      </p:sp>
      <p:sp>
        <p:nvSpPr>
          <p:cNvPr id="1187" name="Rectangle 188">
            <a:extLst>
              <a:ext uri="{FF2B5EF4-FFF2-40B4-BE49-F238E27FC236}">
                <a16:creationId xmlns:a16="http://schemas.microsoft.com/office/drawing/2014/main" id="{8CB45243-DF38-4FBB-9813-0D5EA08C5B03}"/>
              </a:ext>
            </a:extLst>
          </p:cNvPr>
          <p:cNvSpPr>
            <a:spLocks noChangeArrowheads="1"/>
          </p:cNvSpPr>
          <p:nvPr/>
        </p:nvSpPr>
        <p:spPr bwMode="auto">
          <a:xfrm rot="16200000">
            <a:off x="-1168488" y="3158252"/>
            <a:ext cx="56516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cs typeface="Arial" panose="020B0604020202020204" pitchFamily="34" charset="0"/>
              </a:rPr>
              <a:t>Children’s Mean </a:t>
            </a:r>
            <a:r>
              <a:rPr kumimoji="0" lang="en-US" altLang="en-US" sz="1600" b="0" i="0" u="none" strike="noStrike" cap="none" normalizeH="0" baseline="0" dirty="0" err="1">
                <a:ln>
                  <a:noFill/>
                </a:ln>
                <a:solidFill>
                  <a:srgbClr val="000000"/>
                </a:solidFill>
                <a:effectLst/>
                <a:cs typeface="Arial" panose="020B0604020202020204" pitchFamily="34" charset="0"/>
              </a:rPr>
              <a:t>Hhold</a:t>
            </a:r>
            <a:r>
              <a:rPr kumimoji="0" lang="en-US" altLang="en-US" sz="1600" b="0" i="0" u="none" strike="noStrike" cap="none" normalizeH="0" baseline="0" dirty="0">
                <a:ln>
                  <a:noFill/>
                </a:ln>
                <a:solidFill>
                  <a:srgbClr val="000000"/>
                </a:solidFill>
                <a:effectLst/>
                <a:cs typeface="Arial" panose="020B0604020202020204" pitchFamily="34" charset="0"/>
              </a:rPr>
              <a:t>. Inc. Rank Given Parents at 25th </a:t>
            </a:r>
            <a:r>
              <a:rPr kumimoji="0" lang="en-US" altLang="en-US" sz="1600" b="0" i="0" u="none" strike="noStrike" cap="none" normalizeH="0" baseline="0" dirty="0" err="1">
                <a:ln>
                  <a:noFill/>
                </a:ln>
                <a:solidFill>
                  <a:srgbClr val="000000"/>
                </a:solidFill>
                <a:effectLst/>
                <a:cs typeface="Arial" panose="020B0604020202020204" pitchFamily="34" charset="0"/>
              </a:rPr>
              <a:t>Pctile</a:t>
            </a:r>
            <a:endParaRPr kumimoji="0" lang="en-US" altLang="en-US" sz="2000" b="0" i="0" u="none" strike="noStrike" cap="none" normalizeH="0" baseline="0" dirty="0">
              <a:ln>
                <a:noFill/>
              </a:ln>
              <a:solidFill>
                <a:schemeClr val="tx1"/>
              </a:solidFill>
              <a:effectLst/>
              <a:cs typeface="Arial" panose="020B0604020202020204" pitchFamily="34" charset="0"/>
            </a:endParaRPr>
          </a:p>
        </p:txBody>
      </p:sp>
      <p:sp>
        <p:nvSpPr>
          <p:cNvPr id="1188" name="Line 189">
            <a:extLst>
              <a:ext uri="{FF2B5EF4-FFF2-40B4-BE49-F238E27FC236}">
                <a16:creationId xmlns:a16="http://schemas.microsoft.com/office/drawing/2014/main" id="{41781025-8F49-4906-8A0F-1BE010039EC7}"/>
              </a:ext>
            </a:extLst>
          </p:cNvPr>
          <p:cNvSpPr>
            <a:spLocks noChangeShapeType="1"/>
          </p:cNvSpPr>
          <p:nvPr/>
        </p:nvSpPr>
        <p:spPr bwMode="auto">
          <a:xfrm>
            <a:off x="2238375" y="5708650"/>
            <a:ext cx="8361363"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189" name="Line 190">
            <a:extLst>
              <a:ext uri="{FF2B5EF4-FFF2-40B4-BE49-F238E27FC236}">
                <a16:creationId xmlns:a16="http://schemas.microsoft.com/office/drawing/2014/main" id="{D1B6CDEA-3562-4DE9-989C-65CE12DCF479}"/>
              </a:ext>
            </a:extLst>
          </p:cNvPr>
          <p:cNvSpPr>
            <a:spLocks noChangeShapeType="1"/>
          </p:cNvSpPr>
          <p:nvPr/>
        </p:nvSpPr>
        <p:spPr bwMode="auto">
          <a:xfrm>
            <a:off x="3810000" y="5708650"/>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190" name="Rectangle 191">
            <a:extLst>
              <a:ext uri="{FF2B5EF4-FFF2-40B4-BE49-F238E27FC236}">
                <a16:creationId xmlns:a16="http://schemas.microsoft.com/office/drawing/2014/main" id="{D3F40149-57E4-44CB-8496-91378E0D1A5A}"/>
              </a:ext>
            </a:extLst>
          </p:cNvPr>
          <p:cNvSpPr>
            <a:spLocks noChangeArrowheads="1"/>
          </p:cNvSpPr>
          <p:nvPr/>
        </p:nvSpPr>
        <p:spPr bwMode="auto">
          <a:xfrm>
            <a:off x="3763963" y="5851525"/>
            <a:ext cx="11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cs typeface="Arial" panose="020B0604020202020204" pitchFamily="34" charset="0"/>
              </a:rPr>
              <a:t>0</a:t>
            </a:r>
            <a:endParaRPr kumimoji="0" lang="en-US" altLang="en-US" sz="2000" b="0" i="0" u="none" strike="noStrike" cap="none" normalizeH="0" baseline="0" dirty="0">
              <a:ln>
                <a:noFill/>
              </a:ln>
              <a:solidFill>
                <a:schemeClr val="tx1"/>
              </a:solidFill>
              <a:effectLst/>
              <a:cs typeface="Arial" panose="020B0604020202020204" pitchFamily="34" charset="0"/>
            </a:endParaRPr>
          </a:p>
        </p:txBody>
      </p:sp>
      <p:sp>
        <p:nvSpPr>
          <p:cNvPr id="1191" name="Line 192">
            <a:extLst>
              <a:ext uri="{FF2B5EF4-FFF2-40B4-BE49-F238E27FC236}">
                <a16:creationId xmlns:a16="http://schemas.microsoft.com/office/drawing/2014/main" id="{E92DF8E6-41F0-44DE-81E2-F67FAB518133}"/>
              </a:ext>
            </a:extLst>
          </p:cNvPr>
          <p:cNvSpPr>
            <a:spLocks noChangeShapeType="1"/>
          </p:cNvSpPr>
          <p:nvPr/>
        </p:nvSpPr>
        <p:spPr bwMode="auto">
          <a:xfrm>
            <a:off x="5707063" y="5708650"/>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192" name="Rectangle 193">
            <a:extLst>
              <a:ext uri="{FF2B5EF4-FFF2-40B4-BE49-F238E27FC236}">
                <a16:creationId xmlns:a16="http://schemas.microsoft.com/office/drawing/2014/main" id="{9342EB5A-69A7-4B83-9E72-645600653C67}"/>
              </a:ext>
            </a:extLst>
          </p:cNvPr>
          <p:cNvSpPr>
            <a:spLocks noChangeArrowheads="1"/>
          </p:cNvSpPr>
          <p:nvPr/>
        </p:nvSpPr>
        <p:spPr bwMode="auto">
          <a:xfrm>
            <a:off x="5610225" y="585152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cs typeface="Arial" panose="020B0604020202020204" pitchFamily="34" charset="0"/>
              </a:rPr>
              <a:t>20</a:t>
            </a:r>
            <a:endParaRPr kumimoji="0" lang="en-US" altLang="en-US" sz="2000" b="0" i="0" u="none" strike="noStrike" cap="none" normalizeH="0" baseline="0" dirty="0">
              <a:ln>
                <a:noFill/>
              </a:ln>
              <a:solidFill>
                <a:schemeClr val="tx1"/>
              </a:solidFill>
              <a:effectLst/>
              <a:cs typeface="Arial" panose="020B0604020202020204" pitchFamily="34" charset="0"/>
            </a:endParaRPr>
          </a:p>
        </p:txBody>
      </p:sp>
      <p:sp>
        <p:nvSpPr>
          <p:cNvPr id="1193" name="Line 194">
            <a:extLst>
              <a:ext uri="{FF2B5EF4-FFF2-40B4-BE49-F238E27FC236}">
                <a16:creationId xmlns:a16="http://schemas.microsoft.com/office/drawing/2014/main" id="{F9A99A15-AC87-468F-8F5F-BAAFAD77C9C6}"/>
              </a:ext>
            </a:extLst>
          </p:cNvPr>
          <p:cNvSpPr>
            <a:spLocks noChangeShapeType="1"/>
          </p:cNvSpPr>
          <p:nvPr/>
        </p:nvSpPr>
        <p:spPr bwMode="auto">
          <a:xfrm>
            <a:off x="7604125" y="5708650"/>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194" name="Rectangle 195">
            <a:extLst>
              <a:ext uri="{FF2B5EF4-FFF2-40B4-BE49-F238E27FC236}">
                <a16:creationId xmlns:a16="http://schemas.microsoft.com/office/drawing/2014/main" id="{FB41C88F-3A29-4423-A61B-9CEBA3A16D02}"/>
              </a:ext>
            </a:extLst>
          </p:cNvPr>
          <p:cNvSpPr>
            <a:spLocks noChangeArrowheads="1"/>
          </p:cNvSpPr>
          <p:nvPr/>
        </p:nvSpPr>
        <p:spPr bwMode="auto">
          <a:xfrm>
            <a:off x="7507288" y="585152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40</a:t>
            </a:r>
            <a:endParaRPr kumimoji="0" lang="en-US" altLang="en-US" sz="2000" b="0" i="0" u="none" strike="noStrike" cap="none" normalizeH="0" baseline="0">
              <a:ln>
                <a:noFill/>
              </a:ln>
              <a:solidFill>
                <a:schemeClr val="tx1"/>
              </a:solidFill>
              <a:effectLst/>
              <a:cs typeface="Arial" panose="020B0604020202020204" pitchFamily="34" charset="0"/>
            </a:endParaRPr>
          </a:p>
        </p:txBody>
      </p:sp>
      <p:sp>
        <p:nvSpPr>
          <p:cNvPr id="1195" name="Line 196">
            <a:extLst>
              <a:ext uri="{FF2B5EF4-FFF2-40B4-BE49-F238E27FC236}">
                <a16:creationId xmlns:a16="http://schemas.microsoft.com/office/drawing/2014/main" id="{8D4575EA-DF15-4DBF-B837-82564D930F00}"/>
              </a:ext>
            </a:extLst>
          </p:cNvPr>
          <p:cNvSpPr>
            <a:spLocks noChangeShapeType="1"/>
          </p:cNvSpPr>
          <p:nvPr/>
        </p:nvSpPr>
        <p:spPr bwMode="auto">
          <a:xfrm>
            <a:off x="9502775" y="5708650"/>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p>
        </p:txBody>
      </p:sp>
      <p:sp>
        <p:nvSpPr>
          <p:cNvPr id="1196" name="Rectangle 197">
            <a:extLst>
              <a:ext uri="{FF2B5EF4-FFF2-40B4-BE49-F238E27FC236}">
                <a16:creationId xmlns:a16="http://schemas.microsoft.com/office/drawing/2014/main" id="{27B6BAFA-846E-4C04-81DE-6AAB078E9EC4}"/>
              </a:ext>
            </a:extLst>
          </p:cNvPr>
          <p:cNvSpPr>
            <a:spLocks noChangeArrowheads="1"/>
          </p:cNvSpPr>
          <p:nvPr/>
        </p:nvSpPr>
        <p:spPr bwMode="auto">
          <a:xfrm>
            <a:off x="9404350" y="5851525"/>
            <a:ext cx="227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60</a:t>
            </a:r>
            <a:endParaRPr kumimoji="0" lang="en-US" altLang="en-US" sz="2000" b="0" i="0" u="none" strike="noStrike" cap="none" normalizeH="0" baseline="0">
              <a:ln>
                <a:noFill/>
              </a:ln>
              <a:solidFill>
                <a:schemeClr val="tx1"/>
              </a:solidFill>
              <a:effectLst/>
              <a:cs typeface="Arial" panose="020B0604020202020204" pitchFamily="34" charset="0"/>
            </a:endParaRPr>
          </a:p>
        </p:txBody>
      </p:sp>
      <p:sp>
        <p:nvSpPr>
          <p:cNvPr id="1197" name="Rectangle 198">
            <a:extLst>
              <a:ext uri="{FF2B5EF4-FFF2-40B4-BE49-F238E27FC236}">
                <a16:creationId xmlns:a16="http://schemas.microsoft.com/office/drawing/2014/main" id="{051A9DF4-F602-4AF3-93FF-B134AA933595}"/>
              </a:ext>
            </a:extLst>
          </p:cNvPr>
          <p:cNvSpPr>
            <a:spLocks noChangeArrowheads="1"/>
          </p:cNvSpPr>
          <p:nvPr/>
        </p:nvSpPr>
        <p:spPr bwMode="auto">
          <a:xfrm>
            <a:off x="4902200" y="6097588"/>
            <a:ext cx="364362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cs typeface="Arial" panose="020B0604020202020204" pitchFamily="34" charset="0"/>
              </a:rPr>
              <a:t>Job Growth Rate from 1990 to 2010 (%)</a:t>
            </a:r>
            <a:endParaRPr kumimoji="0" lang="en-US" altLang="en-US" sz="2000" b="0" i="0" u="none" strike="noStrike" cap="none" normalizeH="0" baseline="0" dirty="0">
              <a:ln>
                <a:noFill/>
              </a:ln>
              <a:solidFill>
                <a:schemeClr val="tx1"/>
              </a:solidFill>
              <a:effectLst/>
              <a:cs typeface="Arial" panose="020B0604020202020204" pitchFamily="34" charset="0"/>
            </a:endParaRPr>
          </a:p>
        </p:txBody>
      </p:sp>
      <p:sp>
        <p:nvSpPr>
          <p:cNvPr id="1198" name="Rectangle 199">
            <a:extLst>
              <a:ext uri="{FF2B5EF4-FFF2-40B4-BE49-F238E27FC236}">
                <a16:creationId xmlns:a16="http://schemas.microsoft.com/office/drawing/2014/main" id="{4B76EB90-7AD9-4F86-BFE8-FCED7C889E76}"/>
              </a:ext>
            </a:extLst>
          </p:cNvPr>
          <p:cNvSpPr>
            <a:spLocks noChangeArrowheads="1"/>
          </p:cNvSpPr>
          <p:nvPr/>
        </p:nvSpPr>
        <p:spPr bwMode="auto">
          <a:xfrm>
            <a:off x="2278063" y="6378575"/>
            <a:ext cx="307936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rgbClr val="000000"/>
                </a:solidFill>
                <a:effectLst/>
                <a:cs typeface="Arial" panose="020B0604020202020204" pitchFamily="34" charset="0"/>
              </a:rPr>
              <a:t>Correlation (across all CZs): -0.03</a:t>
            </a:r>
            <a:endParaRPr kumimoji="0" lang="en-US" altLang="en-US" sz="2000" b="0" i="0" u="none" strike="noStrike" cap="none" normalizeH="0" baseline="0">
              <a:ln>
                <a:noFill/>
              </a:ln>
              <a:solidFill>
                <a:schemeClr val="tx1"/>
              </a:solidFill>
              <a:effectLst/>
              <a:cs typeface="Arial" panose="020B0604020202020204" pitchFamily="34" charset="0"/>
            </a:endParaRPr>
          </a:p>
        </p:txBody>
      </p:sp>
      <p:sp>
        <p:nvSpPr>
          <p:cNvPr id="1199" name="Rectangle 200">
            <a:extLst>
              <a:ext uri="{FF2B5EF4-FFF2-40B4-BE49-F238E27FC236}">
                <a16:creationId xmlns:a16="http://schemas.microsoft.com/office/drawing/2014/main" id="{73D2AF92-9162-4284-8E78-13B20259DF34}"/>
              </a:ext>
            </a:extLst>
          </p:cNvPr>
          <p:cNvSpPr>
            <a:spLocks noChangeArrowheads="1"/>
          </p:cNvSpPr>
          <p:nvPr/>
        </p:nvSpPr>
        <p:spPr bwMode="auto">
          <a:xfrm>
            <a:off x="6342063" y="101600"/>
            <a:ext cx="17472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0" b="0" i="0" u="none" strike="noStrike" cap="none" normalizeH="0" baseline="0">
                <a:ln>
                  <a:noFill/>
                </a:ln>
                <a:solidFill>
                  <a:srgbClr val="1E2D53"/>
                </a:solidFill>
                <a:effectLst/>
                <a:latin typeface="Calibri" panose="020F0502020204030204" pitchFamily="34" charset="0"/>
              </a:rPr>
              <a:t> </a:t>
            </a:r>
            <a:endParaRPr kumimoji="0" lang="en-US" altLang="en-US" sz="2400" b="0" i="0" u="none" strike="noStrike" cap="none" normalizeH="0" baseline="0">
              <a:ln>
                <a:noFill/>
              </a:ln>
              <a:solidFill>
                <a:schemeClr val="tx1"/>
              </a:solidFill>
              <a:effectLst/>
              <a:latin typeface="Arial" panose="020B0604020202020204" pitchFamily="34" charset="0"/>
            </a:endParaRPr>
          </a:p>
        </p:txBody>
      </p:sp>
      <p:sp>
        <p:nvSpPr>
          <p:cNvPr id="246" name="Rectangle 134"/>
          <p:cNvSpPr>
            <a:spLocks noChangeArrowheads="1"/>
          </p:cNvSpPr>
          <p:nvPr/>
        </p:nvSpPr>
        <p:spPr bwMode="auto">
          <a:xfrm>
            <a:off x="258640" y="130094"/>
            <a:ext cx="120396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913992"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Upward Mobility vs. Job Growth in the 50 Largest Commuting Zones</a:t>
            </a:r>
          </a:p>
        </p:txBody>
      </p:sp>
    </p:spTree>
    <p:extLst>
      <p:ext uri="{BB962C8B-B14F-4D97-AF65-F5344CB8AC3E}">
        <p14:creationId xmlns:p14="http://schemas.microsoft.com/office/powerpoint/2010/main" val="40010086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3">
            <a:extLst>
              <a:ext uri="{FF2B5EF4-FFF2-40B4-BE49-F238E27FC236}">
                <a16:creationId xmlns:a16="http://schemas.microsoft.com/office/drawing/2014/main" id="{B2626568-FECC-46E7-B88B-D2DE412DF0F7}"/>
              </a:ext>
            </a:extLst>
          </p:cNvPr>
          <p:cNvSpPr>
            <a:spLocks noChangeAspect="1" noChangeArrowheads="1" noTextEdit="1"/>
          </p:cNvSpPr>
          <p:nvPr/>
        </p:nvSpPr>
        <p:spPr bwMode="auto">
          <a:xfrm>
            <a:off x="1295400" y="0"/>
            <a:ext cx="9601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5">
            <a:extLst>
              <a:ext uri="{FF2B5EF4-FFF2-40B4-BE49-F238E27FC236}">
                <a16:creationId xmlns:a16="http://schemas.microsoft.com/office/drawing/2014/main" id="{6714CA8F-D746-43CF-BC6C-966F2DC23681}"/>
              </a:ext>
            </a:extLst>
          </p:cNvPr>
          <p:cNvSpPr>
            <a:spLocks noChangeArrowheads="1"/>
          </p:cNvSpPr>
          <p:nvPr/>
        </p:nvSpPr>
        <p:spPr bwMode="auto">
          <a:xfrm>
            <a:off x="1290638" y="-4763"/>
            <a:ext cx="9610725" cy="6867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6">
            <a:extLst>
              <a:ext uri="{FF2B5EF4-FFF2-40B4-BE49-F238E27FC236}">
                <a16:creationId xmlns:a16="http://schemas.microsoft.com/office/drawing/2014/main" id="{A956087C-C582-40E4-BD02-E2C7462EF67D}"/>
              </a:ext>
            </a:extLst>
          </p:cNvPr>
          <p:cNvSpPr>
            <a:spLocks noChangeArrowheads="1"/>
          </p:cNvSpPr>
          <p:nvPr/>
        </p:nvSpPr>
        <p:spPr bwMode="auto">
          <a:xfrm>
            <a:off x="1295400" y="0"/>
            <a:ext cx="9596438" cy="6853238"/>
          </a:xfrm>
          <a:prstGeom prst="rect">
            <a:avLst/>
          </a:prstGeom>
          <a:solidFill>
            <a:srgbClr val="FFFFFF"/>
          </a:solidFill>
          <a:ln w="14288">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Rectangle 7">
            <a:extLst>
              <a:ext uri="{FF2B5EF4-FFF2-40B4-BE49-F238E27FC236}">
                <a16:creationId xmlns:a16="http://schemas.microsoft.com/office/drawing/2014/main" id="{918859A2-EA19-49A0-9983-A20948B08B9A}"/>
              </a:ext>
            </a:extLst>
          </p:cNvPr>
          <p:cNvSpPr>
            <a:spLocks noChangeArrowheads="1"/>
          </p:cNvSpPr>
          <p:nvPr/>
        </p:nvSpPr>
        <p:spPr bwMode="auto">
          <a:xfrm>
            <a:off x="4252913" y="955675"/>
            <a:ext cx="6434138" cy="4929188"/>
          </a:xfrm>
          <a:prstGeom prst="rect">
            <a:avLst/>
          </a:prstGeom>
          <a:solidFill>
            <a:srgbClr val="FFFFFF"/>
          </a:solidFill>
          <a:ln w="14288">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Line 8">
            <a:extLst>
              <a:ext uri="{FF2B5EF4-FFF2-40B4-BE49-F238E27FC236}">
                <a16:creationId xmlns:a16="http://schemas.microsoft.com/office/drawing/2014/main" id="{9D1AB0F8-FEB4-4C50-BDD3-71FCFECC2F71}"/>
              </a:ext>
            </a:extLst>
          </p:cNvPr>
          <p:cNvSpPr>
            <a:spLocks noChangeShapeType="1"/>
          </p:cNvSpPr>
          <p:nvPr/>
        </p:nvSpPr>
        <p:spPr bwMode="auto">
          <a:xfrm flipV="1">
            <a:off x="5940425" y="955675"/>
            <a:ext cx="0" cy="4929188"/>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Line 9">
            <a:extLst>
              <a:ext uri="{FF2B5EF4-FFF2-40B4-BE49-F238E27FC236}">
                <a16:creationId xmlns:a16="http://schemas.microsoft.com/office/drawing/2014/main" id="{B1CC1833-24A5-4EB3-9BF7-1B9320A5B67F}"/>
              </a:ext>
            </a:extLst>
          </p:cNvPr>
          <p:cNvSpPr>
            <a:spLocks noChangeShapeType="1"/>
          </p:cNvSpPr>
          <p:nvPr/>
        </p:nvSpPr>
        <p:spPr bwMode="auto">
          <a:xfrm flipV="1">
            <a:off x="7472363" y="955675"/>
            <a:ext cx="0" cy="4929188"/>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Line 10">
            <a:extLst>
              <a:ext uri="{FF2B5EF4-FFF2-40B4-BE49-F238E27FC236}">
                <a16:creationId xmlns:a16="http://schemas.microsoft.com/office/drawing/2014/main" id="{572FE205-84FD-4BC1-8754-AFF4DA5D1BA5}"/>
              </a:ext>
            </a:extLst>
          </p:cNvPr>
          <p:cNvSpPr>
            <a:spLocks noChangeShapeType="1"/>
          </p:cNvSpPr>
          <p:nvPr/>
        </p:nvSpPr>
        <p:spPr bwMode="auto">
          <a:xfrm flipV="1">
            <a:off x="9004300" y="955675"/>
            <a:ext cx="0" cy="4929188"/>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38" name="Oval 139">
            <a:extLst>
              <a:ext uri="{FF2B5EF4-FFF2-40B4-BE49-F238E27FC236}">
                <a16:creationId xmlns:a16="http://schemas.microsoft.com/office/drawing/2014/main" id="{166612ED-162D-4BA0-AFB2-BC64DA5E453D}"/>
              </a:ext>
            </a:extLst>
          </p:cNvPr>
          <p:cNvSpPr>
            <a:spLocks noChangeArrowheads="1"/>
          </p:cNvSpPr>
          <p:nvPr/>
        </p:nvSpPr>
        <p:spPr bwMode="auto">
          <a:xfrm>
            <a:off x="4902200" y="1627188"/>
            <a:ext cx="109538" cy="109538"/>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39" name="Oval 140">
            <a:extLst>
              <a:ext uri="{FF2B5EF4-FFF2-40B4-BE49-F238E27FC236}">
                <a16:creationId xmlns:a16="http://schemas.microsoft.com/office/drawing/2014/main" id="{52C1E34D-7E42-44EE-A59C-9EAB2C0BDE8B}"/>
              </a:ext>
            </a:extLst>
          </p:cNvPr>
          <p:cNvSpPr>
            <a:spLocks noChangeArrowheads="1"/>
          </p:cNvSpPr>
          <p:nvPr/>
        </p:nvSpPr>
        <p:spPr bwMode="auto">
          <a:xfrm>
            <a:off x="7024688" y="1920875"/>
            <a:ext cx="109538" cy="109538"/>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6" name="Freeform 147">
            <a:extLst>
              <a:ext uri="{FF2B5EF4-FFF2-40B4-BE49-F238E27FC236}">
                <a16:creationId xmlns:a16="http://schemas.microsoft.com/office/drawing/2014/main" id="{1A4D1EB4-CDFC-4ACF-8932-D7D8CE8E95E6}"/>
              </a:ext>
            </a:extLst>
          </p:cNvPr>
          <p:cNvSpPr>
            <a:spLocks/>
          </p:cNvSpPr>
          <p:nvPr/>
        </p:nvSpPr>
        <p:spPr bwMode="auto">
          <a:xfrm>
            <a:off x="5665788" y="1014413"/>
            <a:ext cx="160338" cy="138113"/>
          </a:xfrm>
          <a:custGeom>
            <a:avLst/>
            <a:gdLst>
              <a:gd name="T0" fmla="*/ 49 w 101"/>
              <a:gd name="T1" fmla="*/ 0 h 87"/>
              <a:gd name="T2" fmla="*/ 0 w 101"/>
              <a:gd name="T3" fmla="*/ 87 h 87"/>
              <a:gd name="T4" fmla="*/ 101 w 101"/>
              <a:gd name="T5" fmla="*/ 87 h 87"/>
              <a:gd name="T6" fmla="*/ 49 w 101"/>
              <a:gd name="T7" fmla="*/ 0 h 87"/>
            </a:gdLst>
            <a:ahLst/>
            <a:cxnLst>
              <a:cxn ang="0">
                <a:pos x="T0" y="T1"/>
              </a:cxn>
              <a:cxn ang="0">
                <a:pos x="T2" y="T3"/>
              </a:cxn>
              <a:cxn ang="0">
                <a:pos x="T4" y="T5"/>
              </a:cxn>
              <a:cxn ang="0">
                <a:pos x="T6" y="T7"/>
              </a:cxn>
            </a:cxnLst>
            <a:rect l="0" t="0" r="r" b="b"/>
            <a:pathLst>
              <a:path w="101" h="87">
                <a:moveTo>
                  <a:pt x="49" y="0"/>
                </a:moveTo>
                <a:lnTo>
                  <a:pt x="0" y="87"/>
                </a:lnTo>
                <a:lnTo>
                  <a:pt x="101" y="87"/>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7" name="Freeform 148">
            <a:extLst>
              <a:ext uri="{FF2B5EF4-FFF2-40B4-BE49-F238E27FC236}">
                <a16:creationId xmlns:a16="http://schemas.microsoft.com/office/drawing/2014/main" id="{62F00F78-0179-4D01-A7EE-B73FC4824E1B}"/>
              </a:ext>
            </a:extLst>
          </p:cNvPr>
          <p:cNvSpPr>
            <a:spLocks/>
          </p:cNvSpPr>
          <p:nvPr/>
        </p:nvSpPr>
        <p:spPr bwMode="auto">
          <a:xfrm>
            <a:off x="5697538" y="1303338"/>
            <a:ext cx="155575" cy="136525"/>
          </a:xfrm>
          <a:custGeom>
            <a:avLst/>
            <a:gdLst>
              <a:gd name="T0" fmla="*/ 49 w 98"/>
              <a:gd name="T1" fmla="*/ 0 h 86"/>
              <a:gd name="T2" fmla="*/ 0 w 98"/>
              <a:gd name="T3" fmla="*/ 86 h 86"/>
              <a:gd name="T4" fmla="*/ 98 w 98"/>
              <a:gd name="T5" fmla="*/ 86 h 86"/>
              <a:gd name="T6" fmla="*/ 49 w 98"/>
              <a:gd name="T7" fmla="*/ 0 h 86"/>
            </a:gdLst>
            <a:ahLst/>
            <a:cxnLst>
              <a:cxn ang="0">
                <a:pos x="T0" y="T1"/>
              </a:cxn>
              <a:cxn ang="0">
                <a:pos x="T2" y="T3"/>
              </a:cxn>
              <a:cxn ang="0">
                <a:pos x="T4" y="T5"/>
              </a:cxn>
              <a:cxn ang="0">
                <a:pos x="T6" y="T7"/>
              </a:cxn>
            </a:cxnLst>
            <a:rect l="0" t="0" r="r" b="b"/>
            <a:pathLst>
              <a:path w="98" h="86">
                <a:moveTo>
                  <a:pt x="49" y="0"/>
                </a:moveTo>
                <a:lnTo>
                  <a:pt x="0" y="86"/>
                </a:lnTo>
                <a:lnTo>
                  <a:pt x="98" y="86"/>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51" name="Line 152">
            <a:extLst>
              <a:ext uri="{FF2B5EF4-FFF2-40B4-BE49-F238E27FC236}">
                <a16:creationId xmlns:a16="http://schemas.microsoft.com/office/drawing/2014/main" id="{C6610550-485A-40FA-883C-56B81400F531}"/>
              </a:ext>
            </a:extLst>
          </p:cNvPr>
          <p:cNvSpPr>
            <a:spLocks noChangeShapeType="1"/>
          </p:cNvSpPr>
          <p:nvPr/>
        </p:nvSpPr>
        <p:spPr bwMode="auto">
          <a:xfrm flipV="1">
            <a:off x="4252913" y="955675"/>
            <a:ext cx="0" cy="4929188"/>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2" name="Line 153">
            <a:extLst>
              <a:ext uri="{FF2B5EF4-FFF2-40B4-BE49-F238E27FC236}">
                <a16:creationId xmlns:a16="http://schemas.microsoft.com/office/drawing/2014/main" id="{0C8B19B4-ABAE-4B82-970E-EBDD7A4999CC}"/>
              </a:ext>
            </a:extLst>
          </p:cNvPr>
          <p:cNvSpPr>
            <a:spLocks noChangeShapeType="1"/>
          </p:cNvSpPr>
          <p:nvPr/>
        </p:nvSpPr>
        <p:spPr bwMode="auto">
          <a:xfrm flipH="1">
            <a:off x="4162425" y="1106488"/>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3" name="Rectangle 154">
            <a:extLst>
              <a:ext uri="{FF2B5EF4-FFF2-40B4-BE49-F238E27FC236}">
                <a16:creationId xmlns:a16="http://schemas.microsoft.com/office/drawing/2014/main" id="{27604DD5-29F2-45E2-B2A3-2C9324BA8CE8}"/>
              </a:ext>
            </a:extLst>
          </p:cNvPr>
          <p:cNvSpPr>
            <a:spLocks noChangeArrowheads="1"/>
          </p:cNvSpPr>
          <p:nvPr/>
        </p:nvSpPr>
        <p:spPr bwMode="auto">
          <a:xfrm>
            <a:off x="976214" y="992188"/>
            <a:ext cx="3129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Number of Jobs Within 5 Miles</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6454" name="Line 155">
            <a:extLst>
              <a:ext uri="{FF2B5EF4-FFF2-40B4-BE49-F238E27FC236}">
                <a16:creationId xmlns:a16="http://schemas.microsoft.com/office/drawing/2014/main" id="{98CF9BA9-DB3B-4A54-9939-86F8C7E3992C}"/>
              </a:ext>
            </a:extLst>
          </p:cNvPr>
          <p:cNvSpPr>
            <a:spLocks noChangeShapeType="1"/>
          </p:cNvSpPr>
          <p:nvPr/>
        </p:nvSpPr>
        <p:spPr bwMode="auto">
          <a:xfrm flipH="1">
            <a:off x="4162425" y="1393825"/>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6" name="Line 157">
            <a:extLst>
              <a:ext uri="{FF2B5EF4-FFF2-40B4-BE49-F238E27FC236}">
                <a16:creationId xmlns:a16="http://schemas.microsoft.com/office/drawing/2014/main" id="{A9EE99B9-EA87-490F-8986-15B5B1EEA4F0}"/>
              </a:ext>
            </a:extLst>
          </p:cNvPr>
          <p:cNvSpPr>
            <a:spLocks noChangeShapeType="1"/>
          </p:cNvSpPr>
          <p:nvPr/>
        </p:nvSpPr>
        <p:spPr bwMode="auto">
          <a:xfrm flipH="1">
            <a:off x="4162425" y="1682750"/>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7" name="Rectangle 158">
            <a:extLst>
              <a:ext uri="{FF2B5EF4-FFF2-40B4-BE49-F238E27FC236}">
                <a16:creationId xmlns:a16="http://schemas.microsoft.com/office/drawing/2014/main" id="{EAEBB07D-E3C4-46EF-BF78-2D109976A1E2}"/>
              </a:ext>
            </a:extLst>
          </p:cNvPr>
          <p:cNvSpPr>
            <a:spLocks noChangeArrowheads="1"/>
          </p:cNvSpPr>
          <p:nvPr/>
        </p:nvSpPr>
        <p:spPr bwMode="auto">
          <a:xfrm>
            <a:off x="1758480" y="1573213"/>
            <a:ext cx="23467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Job Growth 2004-2013</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6458" name="Line 159">
            <a:extLst>
              <a:ext uri="{FF2B5EF4-FFF2-40B4-BE49-F238E27FC236}">
                <a16:creationId xmlns:a16="http://schemas.microsoft.com/office/drawing/2014/main" id="{20F72D05-2D5C-4260-96C9-C99077151D89}"/>
              </a:ext>
            </a:extLst>
          </p:cNvPr>
          <p:cNvSpPr>
            <a:spLocks noChangeShapeType="1"/>
          </p:cNvSpPr>
          <p:nvPr/>
        </p:nvSpPr>
        <p:spPr bwMode="auto">
          <a:xfrm flipH="1">
            <a:off x="4162425" y="1974850"/>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9" name="Rectangle 160">
            <a:extLst>
              <a:ext uri="{FF2B5EF4-FFF2-40B4-BE49-F238E27FC236}">
                <a16:creationId xmlns:a16="http://schemas.microsoft.com/office/drawing/2014/main" id="{B8AC5001-A147-4CB5-890E-E198749AF6D0}"/>
              </a:ext>
            </a:extLst>
          </p:cNvPr>
          <p:cNvSpPr>
            <a:spLocks noChangeArrowheads="1"/>
          </p:cNvSpPr>
          <p:nvPr/>
        </p:nvSpPr>
        <p:spPr bwMode="auto">
          <a:xfrm>
            <a:off x="1672929" y="1859687"/>
            <a:ext cx="24109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2000 Employment Rate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6482" name="Line 179">
            <a:extLst>
              <a:ext uri="{FF2B5EF4-FFF2-40B4-BE49-F238E27FC236}">
                <a16:creationId xmlns:a16="http://schemas.microsoft.com/office/drawing/2014/main" id="{65BD9A7E-38D5-4916-9863-593DC33E6D4A}"/>
              </a:ext>
            </a:extLst>
          </p:cNvPr>
          <p:cNvSpPr>
            <a:spLocks noChangeShapeType="1"/>
          </p:cNvSpPr>
          <p:nvPr/>
        </p:nvSpPr>
        <p:spPr bwMode="auto">
          <a:xfrm>
            <a:off x="4252913" y="5884863"/>
            <a:ext cx="643413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3" name="Line 180">
            <a:extLst>
              <a:ext uri="{FF2B5EF4-FFF2-40B4-BE49-F238E27FC236}">
                <a16:creationId xmlns:a16="http://schemas.microsoft.com/office/drawing/2014/main" id="{A22F747F-A1DF-4DF4-B6E4-8209DBBB1A91}"/>
              </a:ext>
            </a:extLst>
          </p:cNvPr>
          <p:cNvSpPr>
            <a:spLocks noChangeShapeType="1"/>
          </p:cNvSpPr>
          <p:nvPr/>
        </p:nvSpPr>
        <p:spPr bwMode="auto">
          <a:xfrm>
            <a:off x="4403725"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4" name="Rectangle 181">
            <a:extLst>
              <a:ext uri="{FF2B5EF4-FFF2-40B4-BE49-F238E27FC236}">
                <a16:creationId xmlns:a16="http://schemas.microsoft.com/office/drawing/2014/main" id="{CC2B3D09-C369-40DD-BCD4-85E93485B118}"/>
              </a:ext>
            </a:extLst>
          </p:cNvPr>
          <p:cNvSpPr>
            <a:spLocks noChangeArrowheads="1"/>
          </p:cNvSpPr>
          <p:nvPr/>
        </p:nvSpPr>
        <p:spPr bwMode="auto">
          <a:xfrm>
            <a:off x="4344988" y="6030913"/>
            <a:ext cx="12182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485" name="Line 182">
            <a:extLst>
              <a:ext uri="{FF2B5EF4-FFF2-40B4-BE49-F238E27FC236}">
                <a16:creationId xmlns:a16="http://schemas.microsoft.com/office/drawing/2014/main" id="{3980C1E6-3900-4804-8AA4-C5D7A0687CDA}"/>
              </a:ext>
            </a:extLst>
          </p:cNvPr>
          <p:cNvSpPr>
            <a:spLocks noChangeShapeType="1"/>
          </p:cNvSpPr>
          <p:nvPr/>
        </p:nvSpPr>
        <p:spPr bwMode="auto">
          <a:xfrm>
            <a:off x="5940425"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6" name="Rectangle 183">
            <a:extLst>
              <a:ext uri="{FF2B5EF4-FFF2-40B4-BE49-F238E27FC236}">
                <a16:creationId xmlns:a16="http://schemas.microsoft.com/office/drawing/2014/main" id="{2C441E23-44CB-402A-9B22-64F6FBC40A14}"/>
              </a:ext>
            </a:extLst>
          </p:cNvPr>
          <p:cNvSpPr>
            <a:spLocks noChangeArrowheads="1"/>
          </p:cNvSpPr>
          <p:nvPr/>
        </p:nvSpPr>
        <p:spPr bwMode="auto">
          <a:xfrm>
            <a:off x="5789613"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0.2</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487" name="Line 184">
            <a:extLst>
              <a:ext uri="{FF2B5EF4-FFF2-40B4-BE49-F238E27FC236}">
                <a16:creationId xmlns:a16="http://schemas.microsoft.com/office/drawing/2014/main" id="{2EF20BE9-195E-45D8-A827-077994AFC668}"/>
              </a:ext>
            </a:extLst>
          </p:cNvPr>
          <p:cNvSpPr>
            <a:spLocks noChangeShapeType="1"/>
          </p:cNvSpPr>
          <p:nvPr/>
        </p:nvSpPr>
        <p:spPr bwMode="auto">
          <a:xfrm>
            <a:off x="7472363"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8" name="Rectangle 185">
            <a:extLst>
              <a:ext uri="{FF2B5EF4-FFF2-40B4-BE49-F238E27FC236}">
                <a16:creationId xmlns:a16="http://schemas.microsoft.com/office/drawing/2014/main" id="{4963EE3A-F75E-4874-B02B-EE2480BCA5CB}"/>
              </a:ext>
            </a:extLst>
          </p:cNvPr>
          <p:cNvSpPr>
            <a:spLocks noChangeArrowheads="1"/>
          </p:cNvSpPr>
          <p:nvPr/>
        </p:nvSpPr>
        <p:spPr bwMode="auto">
          <a:xfrm>
            <a:off x="7321550"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0.4</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489" name="Line 186">
            <a:extLst>
              <a:ext uri="{FF2B5EF4-FFF2-40B4-BE49-F238E27FC236}">
                <a16:creationId xmlns:a16="http://schemas.microsoft.com/office/drawing/2014/main" id="{76ED4D85-3D67-4FFC-90AC-D9B07D619A91}"/>
              </a:ext>
            </a:extLst>
          </p:cNvPr>
          <p:cNvSpPr>
            <a:spLocks noChangeShapeType="1"/>
          </p:cNvSpPr>
          <p:nvPr/>
        </p:nvSpPr>
        <p:spPr bwMode="auto">
          <a:xfrm>
            <a:off x="9004300"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90" name="Rectangle 187">
            <a:extLst>
              <a:ext uri="{FF2B5EF4-FFF2-40B4-BE49-F238E27FC236}">
                <a16:creationId xmlns:a16="http://schemas.microsoft.com/office/drawing/2014/main" id="{8B1D1500-3047-4897-A265-AB4C4DB44C10}"/>
              </a:ext>
            </a:extLst>
          </p:cNvPr>
          <p:cNvSpPr>
            <a:spLocks noChangeArrowheads="1"/>
          </p:cNvSpPr>
          <p:nvPr/>
        </p:nvSpPr>
        <p:spPr bwMode="auto">
          <a:xfrm>
            <a:off x="8853488"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0.6</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491" name="Line 188">
            <a:extLst>
              <a:ext uri="{FF2B5EF4-FFF2-40B4-BE49-F238E27FC236}">
                <a16:creationId xmlns:a16="http://schemas.microsoft.com/office/drawing/2014/main" id="{521303F5-F0C4-4323-AA8C-3FCA0DCE3548}"/>
              </a:ext>
            </a:extLst>
          </p:cNvPr>
          <p:cNvSpPr>
            <a:spLocks noChangeShapeType="1"/>
          </p:cNvSpPr>
          <p:nvPr/>
        </p:nvSpPr>
        <p:spPr bwMode="auto">
          <a:xfrm>
            <a:off x="10534650"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92" name="Rectangle 189">
            <a:extLst>
              <a:ext uri="{FF2B5EF4-FFF2-40B4-BE49-F238E27FC236}">
                <a16:creationId xmlns:a16="http://schemas.microsoft.com/office/drawing/2014/main" id="{2CCBDED0-E83E-4646-9297-D08FC6EC3B05}"/>
              </a:ext>
            </a:extLst>
          </p:cNvPr>
          <p:cNvSpPr>
            <a:spLocks noChangeArrowheads="1"/>
          </p:cNvSpPr>
          <p:nvPr/>
        </p:nvSpPr>
        <p:spPr bwMode="auto">
          <a:xfrm>
            <a:off x="10388600"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0.8</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493" name="Rectangle 190">
            <a:extLst>
              <a:ext uri="{FF2B5EF4-FFF2-40B4-BE49-F238E27FC236}">
                <a16:creationId xmlns:a16="http://schemas.microsoft.com/office/drawing/2014/main" id="{20F61D6D-CB77-4E3A-ABE7-952E5F3CB08D}"/>
              </a:ext>
            </a:extLst>
          </p:cNvPr>
          <p:cNvSpPr>
            <a:spLocks noChangeArrowheads="1"/>
          </p:cNvSpPr>
          <p:nvPr/>
        </p:nvSpPr>
        <p:spPr bwMode="auto">
          <a:xfrm>
            <a:off x="5140325" y="6310313"/>
            <a:ext cx="470000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Magnitude of Race-Controlled Signal Correlation</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494" name="Rectangle 191">
            <a:extLst>
              <a:ext uri="{FF2B5EF4-FFF2-40B4-BE49-F238E27FC236}">
                <a16:creationId xmlns:a16="http://schemas.microsoft.com/office/drawing/2014/main" id="{B799F794-D2AC-4404-9880-D3D6FBDE3ED7}"/>
              </a:ext>
            </a:extLst>
          </p:cNvPr>
          <p:cNvSpPr>
            <a:spLocks noChangeArrowheads="1"/>
          </p:cNvSpPr>
          <p:nvPr/>
        </p:nvSpPr>
        <p:spPr bwMode="auto">
          <a:xfrm>
            <a:off x="7394575" y="101600"/>
            <a:ext cx="5032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7" name="TextBox 92"/>
          <p:cNvSpPr txBox="1"/>
          <p:nvPr/>
        </p:nvSpPr>
        <p:spPr>
          <a:xfrm>
            <a:off x="1710075" y="87880"/>
            <a:ext cx="9228500"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Correlations between Tract-Level Covariates and Household Income Rank</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Race-Adjusted, Parent Income at 25</a:t>
            </a:r>
            <a:r>
              <a:rPr kumimoji="0" lang="en-US" sz="2000" b="0" i="0" u="none" strike="noStrike" kern="0" cap="none" spc="0" normalizeH="0" baseline="30000" noProof="0" dirty="0">
                <a:ln>
                  <a:noFill/>
                </a:ln>
                <a:solidFill>
                  <a:srgbClr val="1E2D53"/>
                </a:solidFill>
                <a:effectLst/>
                <a:uLnTx/>
                <a:uFillTx/>
                <a:latin typeface="Arial" panose="020B0604020202020204" pitchFamily="34" charset="0"/>
                <a:cs typeface="Arial" panose="020B0604020202020204" pitchFamily="34" charset="0"/>
              </a:rPr>
              <a:t>th</a:t>
            </a: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 Percentile</a:t>
            </a:r>
          </a:p>
        </p:txBody>
      </p:sp>
      <p:sp>
        <p:nvSpPr>
          <p:cNvPr id="484" name="Freeform 182"/>
          <p:cNvSpPr>
            <a:spLocks/>
          </p:cNvSpPr>
          <p:nvPr/>
        </p:nvSpPr>
        <p:spPr bwMode="auto">
          <a:xfrm>
            <a:off x="2512113" y="6327776"/>
            <a:ext cx="160339" cy="136525"/>
          </a:xfrm>
          <a:custGeom>
            <a:avLst/>
            <a:gdLst>
              <a:gd name="T0" fmla="*/ 49 w 101"/>
              <a:gd name="T1" fmla="*/ 0 h 86"/>
              <a:gd name="T2" fmla="*/ 0 w 101"/>
              <a:gd name="T3" fmla="*/ 86 h 86"/>
              <a:gd name="T4" fmla="*/ 101 w 101"/>
              <a:gd name="T5" fmla="*/ 86 h 86"/>
              <a:gd name="T6" fmla="*/ 49 w 101"/>
              <a:gd name="T7" fmla="*/ 0 h 86"/>
            </a:gdLst>
            <a:ahLst/>
            <a:cxnLst>
              <a:cxn ang="0">
                <a:pos x="T0" y="T1"/>
              </a:cxn>
              <a:cxn ang="0">
                <a:pos x="T2" y="T3"/>
              </a:cxn>
              <a:cxn ang="0">
                <a:pos x="T4" y="T5"/>
              </a:cxn>
              <a:cxn ang="0">
                <a:pos x="T6" y="T7"/>
              </a:cxn>
            </a:cxnLst>
            <a:rect l="0" t="0" r="r" b="b"/>
            <a:pathLst>
              <a:path w="101" h="86">
                <a:moveTo>
                  <a:pt x="49" y="0"/>
                </a:moveTo>
                <a:lnTo>
                  <a:pt x="0" y="86"/>
                </a:lnTo>
                <a:lnTo>
                  <a:pt x="101" y="86"/>
                </a:lnTo>
                <a:lnTo>
                  <a:pt x="49" y="0"/>
                </a:lnTo>
                <a:close/>
              </a:path>
            </a:pathLst>
          </a:custGeom>
          <a:solidFill>
            <a:srgbClr val="FF0000"/>
          </a:solidFill>
          <a:ln w="19050">
            <a:solidFill>
              <a:srgbClr val="FF0000"/>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485" name="Oval 174"/>
          <p:cNvSpPr>
            <a:spLocks noChangeArrowheads="1"/>
          </p:cNvSpPr>
          <p:nvPr/>
        </p:nvSpPr>
        <p:spPr bwMode="auto">
          <a:xfrm>
            <a:off x="1104381" y="6359525"/>
            <a:ext cx="109539" cy="109539"/>
          </a:xfrm>
          <a:prstGeom prst="ellipse">
            <a:avLst/>
          </a:prstGeom>
          <a:solidFill>
            <a:srgbClr val="008000"/>
          </a:solidFill>
          <a:ln w="19050">
            <a:solidFill>
              <a:srgbClr val="008000"/>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486" name="Rectangle 188"/>
          <p:cNvSpPr>
            <a:spLocks noChangeArrowheads="1"/>
          </p:cNvSpPr>
          <p:nvPr/>
        </p:nvSpPr>
        <p:spPr bwMode="auto">
          <a:xfrm>
            <a:off x="1334003" y="6276976"/>
            <a:ext cx="76463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992"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Positive</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488" name="Rectangle 188"/>
          <p:cNvSpPr>
            <a:spLocks noChangeArrowheads="1"/>
          </p:cNvSpPr>
          <p:nvPr/>
        </p:nvSpPr>
        <p:spPr bwMode="auto">
          <a:xfrm>
            <a:off x="2788405" y="6280289"/>
            <a:ext cx="86241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992"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Negative</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40" name="Rectangle 39">
            <a:extLst>
              <a:ext uri="{FF2B5EF4-FFF2-40B4-BE49-F238E27FC236}">
                <a16:creationId xmlns:a16="http://schemas.microsoft.com/office/drawing/2014/main" id="{F7792990-B6C2-412A-8A56-C1C285F6B085}"/>
              </a:ext>
            </a:extLst>
          </p:cNvPr>
          <p:cNvSpPr>
            <a:spLocks noChangeArrowheads="1"/>
          </p:cNvSpPr>
          <p:nvPr/>
        </p:nvSpPr>
        <p:spPr bwMode="auto">
          <a:xfrm>
            <a:off x="857814" y="1266356"/>
            <a:ext cx="330859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Arial" panose="020B0604020202020204" pitchFamily="34" charset="0"/>
                <a:cs typeface="Arial" panose="020B0604020202020204" pitchFamily="34" charset="0"/>
              </a:rPr>
              <a:t>High-Paying Jobs Within 5 Miles</a:t>
            </a:r>
            <a:endPar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82365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3">
            <a:extLst>
              <a:ext uri="{FF2B5EF4-FFF2-40B4-BE49-F238E27FC236}">
                <a16:creationId xmlns:a16="http://schemas.microsoft.com/office/drawing/2014/main" id="{B2626568-FECC-46E7-B88B-D2DE412DF0F7}"/>
              </a:ext>
            </a:extLst>
          </p:cNvPr>
          <p:cNvSpPr>
            <a:spLocks noChangeAspect="1" noChangeArrowheads="1" noTextEdit="1"/>
          </p:cNvSpPr>
          <p:nvPr/>
        </p:nvSpPr>
        <p:spPr bwMode="auto">
          <a:xfrm>
            <a:off x="1295400" y="0"/>
            <a:ext cx="9601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5">
            <a:extLst>
              <a:ext uri="{FF2B5EF4-FFF2-40B4-BE49-F238E27FC236}">
                <a16:creationId xmlns:a16="http://schemas.microsoft.com/office/drawing/2014/main" id="{6714CA8F-D746-43CF-BC6C-966F2DC23681}"/>
              </a:ext>
            </a:extLst>
          </p:cNvPr>
          <p:cNvSpPr>
            <a:spLocks noChangeArrowheads="1"/>
          </p:cNvSpPr>
          <p:nvPr/>
        </p:nvSpPr>
        <p:spPr bwMode="auto">
          <a:xfrm>
            <a:off x="1290638" y="-4763"/>
            <a:ext cx="9610725" cy="6867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6">
            <a:extLst>
              <a:ext uri="{FF2B5EF4-FFF2-40B4-BE49-F238E27FC236}">
                <a16:creationId xmlns:a16="http://schemas.microsoft.com/office/drawing/2014/main" id="{A956087C-C582-40E4-BD02-E2C7462EF67D}"/>
              </a:ext>
            </a:extLst>
          </p:cNvPr>
          <p:cNvSpPr>
            <a:spLocks noChangeArrowheads="1"/>
          </p:cNvSpPr>
          <p:nvPr/>
        </p:nvSpPr>
        <p:spPr bwMode="auto">
          <a:xfrm>
            <a:off x="1295400" y="0"/>
            <a:ext cx="9596438" cy="6853238"/>
          </a:xfrm>
          <a:prstGeom prst="rect">
            <a:avLst/>
          </a:prstGeom>
          <a:solidFill>
            <a:srgbClr val="FFFFFF"/>
          </a:solidFill>
          <a:ln w="14288">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Rectangle 7">
            <a:extLst>
              <a:ext uri="{FF2B5EF4-FFF2-40B4-BE49-F238E27FC236}">
                <a16:creationId xmlns:a16="http://schemas.microsoft.com/office/drawing/2014/main" id="{918859A2-EA19-49A0-9983-A20948B08B9A}"/>
              </a:ext>
            </a:extLst>
          </p:cNvPr>
          <p:cNvSpPr>
            <a:spLocks noChangeArrowheads="1"/>
          </p:cNvSpPr>
          <p:nvPr/>
        </p:nvSpPr>
        <p:spPr bwMode="auto">
          <a:xfrm>
            <a:off x="4252913" y="955675"/>
            <a:ext cx="6434138" cy="4929188"/>
          </a:xfrm>
          <a:prstGeom prst="rect">
            <a:avLst/>
          </a:prstGeom>
          <a:solidFill>
            <a:srgbClr val="FFFFFF"/>
          </a:solidFill>
          <a:ln w="14288">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Line 8">
            <a:extLst>
              <a:ext uri="{FF2B5EF4-FFF2-40B4-BE49-F238E27FC236}">
                <a16:creationId xmlns:a16="http://schemas.microsoft.com/office/drawing/2014/main" id="{9D1AB0F8-FEB4-4C50-BDD3-71FCFECC2F71}"/>
              </a:ext>
            </a:extLst>
          </p:cNvPr>
          <p:cNvSpPr>
            <a:spLocks noChangeShapeType="1"/>
          </p:cNvSpPr>
          <p:nvPr/>
        </p:nvSpPr>
        <p:spPr bwMode="auto">
          <a:xfrm flipV="1">
            <a:off x="5940425" y="955675"/>
            <a:ext cx="0" cy="4929188"/>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Line 9">
            <a:extLst>
              <a:ext uri="{FF2B5EF4-FFF2-40B4-BE49-F238E27FC236}">
                <a16:creationId xmlns:a16="http://schemas.microsoft.com/office/drawing/2014/main" id="{B1CC1833-24A5-4EB3-9BF7-1B9320A5B67F}"/>
              </a:ext>
            </a:extLst>
          </p:cNvPr>
          <p:cNvSpPr>
            <a:spLocks noChangeShapeType="1"/>
          </p:cNvSpPr>
          <p:nvPr/>
        </p:nvSpPr>
        <p:spPr bwMode="auto">
          <a:xfrm flipV="1">
            <a:off x="7472363" y="955675"/>
            <a:ext cx="0" cy="4929188"/>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Line 10">
            <a:extLst>
              <a:ext uri="{FF2B5EF4-FFF2-40B4-BE49-F238E27FC236}">
                <a16:creationId xmlns:a16="http://schemas.microsoft.com/office/drawing/2014/main" id="{572FE205-84FD-4BC1-8754-AFF4DA5D1BA5}"/>
              </a:ext>
            </a:extLst>
          </p:cNvPr>
          <p:cNvSpPr>
            <a:spLocks noChangeShapeType="1"/>
          </p:cNvSpPr>
          <p:nvPr/>
        </p:nvSpPr>
        <p:spPr bwMode="auto">
          <a:xfrm flipV="1">
            <a:off x="9004300" y="955675"/>
            <a:ext cx="0" cy="4929188"/>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Line 11">
            <a:extLst>
              <a:ext uri="{FF2B5EF4-FFF2-40B4-BE49-F238E27FC236}">
                <a16:creationId xmlns:a16="http://schemas.microsoft.com/office/drawing/2014/main" id="{B7BB00CF-E905-4AB2-9E7C-C4A8255B2019}"/>
              </a:ext>
            </a:extLst>
          </p:cNvPr>
          <p:cNvSpPr>
            <a:spLocks noChangeShapeType="1"/>
          </p:cNvSpPr>
          <p:nvPr/>
        </p:nvSpPr>
        <p:spPr bwMode="auto">
          <a:xfrm>
            <a:off x="42529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Line 12">
            <a:extLst>
              <a:ext uri="{FF2B5EF4-FFF2-40B4-BE49-F238E27FC236}">
                <a16:creationId xmlns:a16="http://schemas.microsoft.com/office/drawing/2014/main" id="{7722A285-85F0-47A4-BC49-695B8C71BCA3}"/>
              </a:ext>
            </a:extLst>
          </p:cNvPr>
          <p:cNvSpPr>
            <a:spLocks noChangeShapeType="1"/>
          </p:cNvSpPr>
          <p:nvPr/>
        </p:nvSpPr>
        <p:spPr bwMode="auto">
          <a:xfrm>
            <a:off x="4459288"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Line 13">
            <a:extLst>
              <a:ext uri="{FF2B5EF4-FFF2-40B4-BE49-F238E27FC236}">
                <a16:creationId xmlns:a16="http://schemas.microsoft.com/office/drawing/2014/main" id="{587D3308-7741-44E3-8541-B92D0B05096C}"/>
              </a:ext>
            </a:extLst>
          </p:cNvPr>
          <p:cNvSpPr>
            <a:spLocks noChangeShapeType="1"/>
          </p:cNvSpPr>
          <p:nvPr/>
        </p:nvSpPr>
        <p:spPr bwMode="auto">
          <a:xfrm>
            <a:off x="4665663"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Line 14">
            <a:extLst>
              <a:ext uri="{FF2B5EF4-FFF2-40B4-BE49-F238E27FC236}">
                <a16:creationId xmlns:a16="http://schemas.microsoft.com/office/drawing/2014/main" id="{3F6FE2BA-839A-4683-B964-C474073733FA}"/>
              </a:ext>
            </a:extLst>
          </p:cNvPr>
          <p:cNvSpPr>
            <a:spLocks noChangeShapeType="1"/>
          </p:cNvSpPr>
          <p:nvPr/>
        </p:nvSpPr>
        <p:spPr bwMode="auto">
          <a:xfrm>
            <a:off x="4870450"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Line 15">
            <a:extLst>
              <a:ext uri="{FF2B5EF4-FFF2-40B4-BE49-F238E27FC236}">
                <a16:creationId xmlns:a16="http://schemas.microsoft.com/office/drawing/2014/main" id="{7095E5B6-BCA7-403D-8DBD-EB0AE1542800}"/>
              </a:ext>
            </a:extLst>
          </p:cNvPr>
          <p:cNvSpPr>
            <a:spLocks noChangeShapeType="1"/>
          </p:cNvSpPr>
          <p:nvPr/>
        </p:nvSpPr>
        <p:spPr bwMode="auto">
          <a:xfrm>
            <a:off x="5076825"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Line 16">
            <a:extLst>
              <a:ext uri="{FF2B5EF4-FFF2-40B4-BE49-F238E27FC236}">
                <a16:creationId xmlns:a16="http://schemas.microsoft.com/office/drawing/2014/main" id="{05398EA8-B346-46D5-A6F8-C2B57B22D599}"/>
              </a:ext>
            </a:extLst>
          </p:cNvPr>
          <p:cNvSpPr>
            <a:spLocks noChangeShapeType="1"/>
          </p:cNvSpPr>
          <p:nvPr/>
        </p:nvSpPr>
        <p:spPr bwMode="auto">
          <a:xfrm>
            <a:off x="52816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Line 17">
            <a:extLst>
              <a:ext uri="{FF2B5EF4-FFF2-40B4-BE49-F238E27FC236}">
                <a16:creationId xmlns:a16="http://schemas.microsoft.com/office/drawing/2014/main" id="{182E12CF-CFE1-4E45-8CFA-BAC8BD161A4A}"/>
              </a:ext>
            </a:extLst>
          </p:cNvPr>
          <p:cNvSpPr>
            <a:spLocks noChangeShapeType="1"/>
          </p:cNvSpPr>
          <p:nvPr/>
        </p:nvSpPr>
        <p:spPr bwMode="auto">
          <a:xfrm>
            <a:off x="5487988"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Line 18">
            <a:extLst>
              <a:ext uri="{FF2B5EF4-FFF2-40B4-BE49-F238E27FC236}">
                <a16:creationId xmlns:a16="http://schemas.microsoft.com/office/drawing/2014/main" id="{528120DB-23EA-4A75-946C-845076C41E45}"/>
              </a:ext>
            </a:extLst>
          </p:cNvPr>
          <p:cNvSpPr>
            <a:spLocks noChangeShapeType="1"/>
          </p:cNvSpPr>
          <p:nvPr/>
        </p:nvSpPr>
        <p:spPr bwMode="auto">
          <a:xfrm>
            <a:off x="5694363"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19">
            <a:extLst>
              <a:ext uri="{FF2B5EF4-FFF2-40B4-BE49-F238E27FC236}">
                <a16:creationId xmlns:a16="http://schemas.microsoft.com/office/drawing/2014/main" id="{D17E3773-C229-468B-B5EC-174F548F934F}"/>
              </a:ext>
            </a:extLst>
          </p:cNvPr>
          <p:cNvSpPr>
            <a:spLocks noChangeShapeType="1"/>
          </p:cNvSpPr>
          <p:nvPr/>
        </p:nvSpPr>
        <p:spPr bwMode="auto">
          <a:xfrm>
            <a:off x="5899150"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20">
            <a:extLst>
              <a:ext uri="{FF2B5EF4-FFF2-40B4-BE49-F238E27FC236}">
                <a16:creationId xmlns:a16="http://schemas.microsoft.com/office/drawing/2014/main" id="{7CC82533-CE01-4CC9-93D9-A5ABAC97F1B2}"/>
              </a:ext>
            </a:extLst>
          </p:cNvPr>
          <p:cNvSpPr>
            <a:spLocks noChangeShapeType="1"/>
          </p:cNvSpPr>
          <p:nvPr/>
        </p:nvSpPr>
        <p:spPr bwMode="auto">
          <a:xfrm>
            <a:off x="6105525"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21">
            <a:extLst>
              <a:ext uri="{FF2B5EF4-FFF2-40B4-BE49-F238E27FC236}">
                <a16:creationId xmlns:a16="http://schemas.microsoft.com/office/drawing/2014/main" id="{C112DBBA-119C-47EE-9B84-0EE9B0D72296}"/>
              </a:ext>
            </a:extLst>
          </p:cNvPr>
          <p:cNvSpPr>
            <a:spLocks noChangeShapeType="1"/>
          </p:cNvSpPr>
          <p:nvPr/>
        </p:nvSpPr>
        <p:spPr bwMode="auto">
          <a:xfrm>
            <a:off x="63103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Line 22">
            <a:extLst>
              <a:ext uri="{FF2B5EF4-FFF2-40B4-BE49-F238E27FC236}">
                <a16:creationId xmlns:a16="http://schemas.microsoft.com/office/drawing/2014/main" id="{02516C7A-ACE0-4549-9C9E-9E1F05CC7DA6}"/>
              </a:ext>
            </a:extLst>
          </p:cNvPr>
          <p:cNvSpPr>
            <a:spLocks noChangeShapeType="1"/>
          </p:cNvSpPr>
          <p:nvPr/>
        </p:nvSpPr>
        <p:spPr bwMode="auto">
          <a:xfrm>
            <a:off x="6516688"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Line 23">
            <a:extLst>
              <a:ext uri="{FF2B5EF4-FFF2-40B4-BE49-F238E27FC236}">
                <a16:creationId xmlns:a16="http://schemas.microsoft.com/office/drawing/2014/main" id="{857971DE-32F9-41AD-98D2-119DD8BCB075}"/>
              </a:ext>
            </a:extLst>
          </p:cNvPr>
          <p:cNvSpPr>
            <a:spLocks noChangeShapeType="1"/>
          </p:cNvSpPr>
          <p:nvPr/>
        </p:nvSpPr>
        <p:spPr bwMode="auto">
          <a:xfrm>
            <a:off x="6723063"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Line 24">
            <a:extLst>
              <a:ext uri="{FF2B5EF4-FFF2-40B4-BE49-F238E27FC236}">
                <a16:creationId xmlns:a16="http://schemas.microsoft.com/office/drawing/2014/main" id="{2A40C24E-11E4-421F-8CCA-6DA71A04ABD6}"/>
              </a:ext>
            </a:extLst>
          </p:cNvPr>
          <p:cNvSpPr>
            <a:spLocks noChangeShapeType="1"/>
          </p:cNvSpPr>
          <p:nvPr/>
        </p:nvSpPr>
        <p:spPr bwMode="auto">
          <a:xfrm>
            <a:off x="6927850"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Line 25">
            <a:extLst>
              <a:ext uri="{FF2B5EF4-FFF2-40B4-BE49-F238E27FC236}">
                <a16:creationId xmlns:a16="http://schemas.microsoft.com/office/drawing/2014/main" id="{87959C0B-3BFE-4FBC-825E-8D0A12504111}"/>
              </a:ext>
            </a:extLst>
          </p:cNvPr>
          <p:cNvSpPr>
            <a:spLocks noChangeShapeType="1"/>
          </p:cNvSpPr>
          <p:nvPr/>
        </p:nvSpPr>
        <p:spPr bwMode="auto">
          <a:xfrm>
            <a:off x="7134225"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Line 26">
            <a:extLst>
              <a:ext uri="{FF2B5EF4-FFF2-40B4-BE49-F238E27FC236}">
                <a16:creationId xmlns:a16="http://schemas.microsoft.com/office/drawing/2014/main" id="{CE0C0202-B183-48AC-9742-D72E225A2A54}"/>
              </a:ext>
            </a:extLst>
          </p:cNvPr>
          <p:cNvSpPr>
            <a:spLocks noChangeShapeType="1"/>
          </p:cNvSpPr>
          <p:nvPr/>
        </p:nvSpPr>
        <p:spPr bwMode="auto">
          <a:xfrm>
            <a:off x="73390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Line 27">
            <a:extLst>
              <a:ext uri="{FF2B5EF4-FFF2-40B4-BE49-F238E27FC236}">
                <a16:creationId xmlns:a16="http://schemas.microsoft.com/office/drawing/2014/main" id="{994E55D9-9047-4B21-8755-6B79B78BFB27}"/>
              </a:ext>
            </a:extLst>
          </p:cNvPr>
          <p:cNvSpPr>
            <a:spLocks noChangeShapeType="1"/>
          </p:cNvSpPr>
          <p:nvPr/>
        </p:nvSpPr>
        <p:spPr bwMode="auto">
          <a:xfrm>
            <a:off x="7545388"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Line 28">
            <a:extLst>
              <a:ext uri="{FF2B5EF4-FFF2-40B4-BE49-F238E27FC236}">
                <a16:creationId xmlns:a16="http://schemas.microsoft.com/office/drawing/2014/main" id="{48EA50E3-1C9F-4FC0-83F1-82B3AFA84B3B}"/>
              </a:ext>
            </a:extLst>
          </p:cNvPr>
          <p:cNvSpPr>
            <a:spLocks noChangeShapeType="1"/>
          </p:cNvSpPr>
          <p:nvPr/>
        </p:nvSpPr>
        <p:spPr bwMode="auto">
          <a:xfrm>
            <a:off x="7751763"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Line 29">
            <a:extLst>
              <a:ext uri="{FF2B5EF4-FFF2-40B4-BE49-F238E27FC236}">
                <a16:creationId xmlns:a16="http://schemas.microsoft.com/office/drawing/2014/main" id="{637E2C87-69EC-4789-8245-23BAD0B19281}"/>
              </a:ext>
            </a:extLst>
          </p:cNvPr>
          <p:cNvSpPr>
            <a:spLocks noChangeShapeType="1"/>
          </p:cNvSpPr>
          <p:nvPr/>
        </p:nvSpPr>
        <p:spPr bwMode="auto">
          <a:xfrm>
            <a:off x="7956550"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0" name="Line 30">
            <a:extLst>
              <a:ext uri="{FF2B5EF4-FFF2-40B4-BE49-F238E27FC236}">
                <a16:creationId xmlns:a16="http://schemas.microsoft.com/office/drawing/2014/main" id="{868070EB-88A5-4036-B6B4-8DF1F054F7E5}"/>
              </a:ext>
            </a:extLst>
          </p:cNvPr>
          <p:cNvSpPr>
            <a:spLocks noChangeShapeType="1"/>
          </p:cNvSpPr>
          <p:nvPr/>
        </p:nvSpPr>
        <p:spPr bwMode="auto">
          <a:xfrm>
            <a:off x="8162925"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1" name="Line 31">
            <a:extLst>
              <a:ext uri="{FF2B5EF4-FFF2-40B4-BE49-F238E27FC236}">
                <a16:creationId xmlns:a16="http://schemas.microsoft.com/office/drawing/2014/main" id="{94E39FBA-1B9E-46F0-AAD5-12AEC69E1808}"/>
              </a:ext>
            </a:extLst>
          </p:cNvPr>
          <p:cNvSpPr>
            <a:spLocks noChangeShapeType="1"/>
          </p:cNvSpPr>
          <p:nvPr/>
        </p:nvSpPr>
        <p:spPr bwMode="auto">
          <a:xfrm>
            <a:off x="83677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2" name="Line 32">
            <a:extLst>
              <a:ext uri="{FF2B5EF4-FFF2-40B4-BE49-F238E27FC236}">
                <a16:creationId xmlns:a16="http://schemas.microsoft.com/office/drawing/2014/main" id="{610E3D36-1EB5-4922-AE78-497246AFCCDF}"/>
              </a:ext>
            </a:extLst>
          </p:cNvPr>
          <p:cNvSpPr>
            <a:spLocks noChangeShapeType="1"/>
          </p:cNvSpPr>
          <p:nvPr/>
        </p:nvSpPr>
        <p:spPr bwMode="auto">
          <a:xfrm>
            <a:off x="8574088"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3" name="Line 33">
            <a:extLst>
              <a:ext uri="{FF2B5EF4-FFF2-40B4-BE49-F238E27FC236}">
                <a16:creationId xmlns:a16="http://schemas.microsoft.com/office/drawing/2014/main" id="{4EDE3522-F7D2-48A5-B43A-AA735ACA4ED8}"/>
              </a:ext>
            </a:extLst>
          </p:cNvPr>
          <p:cNvSpPr>
            <a:spLocks noChangeShapeType="1"/>
          </p:cNvSpPr>
          <p:nvPr/>
        </p:nvSpPr>
        <p:spPr bwMode="auto">
          <a:xfrm>
            <a:off x="8780463"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7" name="Line 34">
            <a:extLst>
              <a:ext uri="{FF2B5EF4-FFF2-40B4-BE49-F238E27FC236}">
                <a16:creationId xmlns:a16="http://schemas.microsoft.com/office/drawing/2014/main" id="{59CF74AA-B955-4D5D-B767-6FF1661D1A6E}"/>
              </a:ext>
            </a:extLst>
          </p:cNvPr>
          <p:cNvSpPr>
            <a:spLocks noChangeShapeType="1"/>
          </p:cNvSpPr>
          <p:nvPr/>
        </p:nvSpPr>
        <p:spPr bwMode="auto">
          <a:xfrm>
            <a:off x="8985250"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9" name="Line 35">
            <a:extLst>
              <a:ext uri="{FF2B5EF4-FFF2-40B4-BE49-F238E27FC236}">
                <a16:creationId xmlns:a16="http://schemas.microsoft.com/office/drawing/2014/main" id="{887B8FD3-CCA1-4B5D-A408-132DC46B0010}"/>
              </a:ext>
            </a:extLst>
          </p:cNvPr>
          <p:cNvSpPr>
            <a:spLocks noChangeShapeType="1"/>
          </p:cNvSpPr>
          <p:nvPr/>
        </p:nvSpPr>
        <p:spPr bwMode="auto">
          <a:xfrm>
            <a:off x="9191625"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0" name="Line 36">
            <a:extLst>
              <a:ext uri="{FF2B5EF4-FFF2-40B4-BE49-F238E27FC236}">
                <a16:creationId xmlns:a16="http://schemas.microsoft.com/office/drawing/2014/main" id="{7743832C-1813-432A-9684-AC219CBD5BF5}"/>
              </a:ext>
            </a:extLst>
          </p:cNvPr>
          <p:cNvSpPr>
            <a:spLocks noChangeShapeType="1"/>
          </p:cNvSpPr>
          <p:nvPr/>
        </p:nvSpPr>
        <p:spPr bwMode="auto">
          <a:xfrm>
            <a:off x="93964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1" name="Line 37">
            <a:extLst>
              <a:ext uri="{FF2B5EF4-FFF2-40B4-BE49-F238E27FC236}">
                <a16:creationId xmlns:a16="http://schemas.microsoft.com/office/drawing/2014/main" id="{321AF47E-184E-4242-87AA-8A1DB148BE6F}"/>
              </a:ext>
            </a:extLst>
          </p:cNvPr>
          <p:cNvSpPr>
            <a:spLocks noChangeShapeType="1"/>
          </p:cNvSpPr>
          <p:nvPr/>
        </p:nvSpPr>
        <p:spPr bwMode="auto">
          <a:xfrm>
            <a:off x="9602788"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2" name="Line 38">
            <a:extLst>
              <a:ext uri="{FF2B5EF4-FFF2-40B4-BE49-F238E27FC236}">
                <a16:creationId xmlns:a16="http://schemas.microsoft.com/office/drawing/2014/main" id="{1180AD6C-6CEC-4B97-B207-F9A175BE8966}"/>
              </a:ext>
            </a:extLst>
          </p:cNvPr>
          <p:cNvSpPr>
            <a:spLocks noChangeShapeType="1"/>
          </p:cNvSpPr>
          <p:nvPr/>
        </p:nvSpPr>
        <p:spPr bwMode="auto">
          <a:xfrm>
            <a:off x="9809163"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3" name="Line 39">
            <a:extLst>
              <a:ext uri="{FF2B5EF4-FFF2-40B4-BE49-F238E27FC236}">
                <a16:creationId xmlns:a16="http://schemas.microsoft.com/office/drawing/2014/main" id="{7032D1ED-99E7-4357-97E0-B3C043EAE093}"/>
              </a:ext>
            </a:extLst>
          </p:cNvPr>
          <p:cNvSpPr>
            <a:spLocks noChangeShapeType="1"/>
          </p:cNvSpPr>
          <p:nvPr/>
        </p:nvSpPr>
        <p:spPr bwMode="auto">
          <a:xfrm>
            <a:off x="10013950"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4" name="Line 40">
            <a:extLst>
              <a:ext uri="{FF2B5EF4-FFF2-40B4-BE49-F238E27FC236}">
                <a16:creationId xmlns:a16="http://schemas.microsoft.com/office/drawing/2014/main" id="{9F181BC8-E776-4296-AF4E-6ECF7FD27CEE}"/>
              </a:ext>
            </a:extLst>
          </p:cNvPr>
          <p:cNvSpPr>
            <a:spLocks noChangeShapeType="1"/>
          </p:cNvSpPr>
          <p:nvPr/>
        </p:nvSpPr>
        <p:spPr bwMode="auto">
          <a:xfrm>
            <a:off x="10220325"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5" name="Line 41">
            <a:extLst>
              <a:ext uri="{FF2B5EF4-FFF2-40B4-BE49-F238E27FC236}">
                <a16:creationId xmlns:a16="http://schemas.microsoft.com/office/drawing/2014/main" id="{FD0BD32E-3AB1-4BFC-A253-6871A6F2E22A}"/>
              </a:ext>
            </a:extLst>
          </p:cNvPr>
          <p:cNvSpPr>
            <a:spLocks noChangeShapeType="1"/>
          </p:cNvSpPr>
          <p:nvPr/>
        </p:nvSpPr>
        <p:spPr bwMode="auto">
          <a:xfrm>
            <a:off x="104251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6" name="Line 42">
            <a:extLst>
              <a:ext uri="{FF2B5EF4-FFF2-40B4-BE49-F238E27FC236}">
                <a16:creationId xmlns:a16="http://schemas.microsoft.com/office/drawing/2014/main" id="{A5C6ABF1-7EAD-4FC2-A579-B7385BB52D27}"/>
              </a:ext>
            </a:extLst>
          </p:cNvPr>
          <p:cNvSpPr>
            <a:spLocks noChangeShapeType="1"/>
          </p:cNvSpPr>
          <p:nvPr/>
        </p:nvSpPr>
        <p:spPr bwMode="auto">
          <a:xfrm>
            <a:off x="10631488" y="2263775"/>
            <a:ext cx="5556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38" name="Oval 139">
            <a:extLst>
              <a:ext uri="{FF2B5EF4-FFF2-40B4-BE49-F238E27FC236}">
                <a16:creationId xmlns:a16="http://schemas.microsoft.com/office/drawing/2014/main" id="{166612ED-162D-4BA0-AFB2-BC64DA5E453D}"/>
              </a:ext>
            </a:extLst>
          </p:cNvPr>
          <p:cNvSpPr>
            <a:spLocks noChangeArrowheads="1"/>
          </p:cNvSpPr>
          <p:nvPr/>
        </p:nvSpPr>
        <p:spPr bwMode="auto">
          <a:xfrm>
            <a:off x="4902200" y="1627188"/>
            <a:ext cx="109538" cy="109538"/>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39" name="Oval 140">
            <a:extLst>
              <a:ext uri="{FF2B5EF4-FFF2-40B4-BE49-F238E27FC236}">
                <a16:creationId xmlns:a16="http://schemas.microsoft.com/office/drawing/2014/main" id="{52C1E34D-7E42-44EE-A59C-9EAB2C0BDE8B}"/>
              </a:ext>
            </a:extLst>
          </p:cNvPr>
          <p:cNvSpPr>
            <a:spLocks noChangeArrowheads="1"/>
          </p:cNvSpPr>
          <p:nvPr/>
        </p:nvSpPr>
        <p:spPr bwMode="auto">
          <a:xfrm>
            <a:off x="7024688" y="1920875"/>
            <a:ext cx="109538" cy="109538"/>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0" name="Oval 141">
            <a:extLst>
              <a:ext uri="{FF2B5EF4-FFF2-40B4-BE49-F238E27FC236}">
                <a16:creationId xmlns:a16="http://schemas.microsoft.com/office/drawing/2014/main" id="{B8602693-C705-493E-B7F5-4B9401EF0D8C}"/>
              </a:ext>
            </a:extLst>
          </p:cNvPr>
          <p:cNvSpPr>
            <a:spLocks noChangeArrowheads="1"/>
          </p:cNvSpPr>
          <p:nvPr/>
        </p:nvSpPr>
        <p:spPr bwMode="auto">
          <a:xfrm>
            <a:off x="8486775" y="2495550"/>
            <a:ext cx="109538" cy="111125"/>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1" name="Oval 142">
            <a:extLst>
              <a:ext uri="{FF2B5EF4-FFF2-40B4-BE49-F238E27FC236}">
                <a16:creationId xmlns:a16="http://schemas.microsoft.com/office/drawing/2014/main" id="{1CCA4644-D1A4-4D77-B261-76435494785C}"/>
              </a:ext>
            </a:extLst>
          </p:cNvPr>
          <p:cNvSpPr>
            <a:spLocks noChangeArrowheads="1"/>
          </p:cNvSpPr>
          <p:nvPr/>
        </p:nvSpPr>
        <p:spPr bwMode="auto">
          <a:xfrm>
            <a:off x="8912225" y="2789238"/>
            <a:ext cx="109538" cy="104775"/>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2" name="Oval 143">
            <a:extLst>
              <a:ext uri="{FF2B5EF4-FFF2-40B4-BE49-F238E27FC236}">
                <a16:creationId xmlns:a16="http://schemas.microsoft.com/office/drawing/2014/main" id="{4041E9C3-CB8E-4985-A656-86E9B2474BDB}"/>
              </a:ext>
            </a:extLst>
          </p:cNvPr>
          <p:cNvSpPr>
            <a:spLocks noChangeArrowheads="1"/>
          </p:cNvSpPr>
          <p:nvPr/>
        </p:nvSpPr>
        <p:spPr bwMode="auto">
          <a:xfrm>
            <a:off x="6419850" y="3076575"/>
            <a:ext cx="111125" cy="109538"/>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3" name="Oval 144">
            <a:extLst>
              <a:ext uri="{FF2B5EF4-FFF2-40B4-BE49-F238E27FC236}">
                <a16:creationId xmlns:a16="http://schemas.microsoft.com/office/drawing/2014/main" id="{1EBCD5A2-A23D-42F7-BC1E-BFEF1FDA9D0B}"/>
              </a:ext>
            </a:extLst>
          </p:cNvPr>
          <p:cNvSpPr>
            <a:spLocks noChangeArrowheads="1"/>
          </p:cNvSpPr>
          <p:nvPr/>
        </p:nvSpPr>
        <p:spPr bwMode="auto">
          <a:xfrm>
            <a:off x="8318500" y="3365500"/>
            <a:ext cx="109538" cy="109538"/>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6" name="Freeform 147">
            <a:extLst>
              <a:ext uri="{FF2B5EF4-FFF2-40B4-BE49-F238E27FC236}">
                <a16:creationId xmlns:a16="http://schemas.microsoft.com/office/drawing/2014/main" id="{1A4D1EB4-CDFC-4ACF-8932-D7D8CE8E95E6}"/>
              </a:ext>
            </a:extLst>
          </p:cNvPr>
          <p:cNvSpPr>
            <a:spLocks/>
          </p:cNvSpPr>
          <p:nvPr/>
        </p:nvSpPr>
        <p:spPr bwMode="auto">
          <a:xfrm>
            <a:off x="5665788" y="1014413"/>
            <a:ext cx="160338" cy="138113"/>
          </a:xfrm>
          <a:custGeom>
            <a:avLst/>
            <a:gdLst>
              <a:gd name="T0" fmla="*/ 49 w 101"/>
              <a:gd name="T1" fmla="*/ 0 h 87"/>
              <a:gd name="T2" fmla="*/ 0 w 101"/>
              <a:gd name="T3" fmla="*/ 87 h 87"/>
              <a:gd name="T4" fmla="*/ 101 w 101"/>
              <a:gd name="T5" fmla="*/ 87 h 87"/>
              <a:gd name="T6" fmla="*/ 49 w 101"/>
              <a:gd name="T7" fmla="*/ 0 h 87"/>
            </a:gdLst>
            <a:ahLst/>
            <a:cxnLst>
              <a:cxn ang="0">
                <a:pos x="T0" y="T1"/>
              </a:cxn>
              <a:cxn ang="0">
                <a:pos x="T2" y="T3"/>
              </a:cxn>
              <a:cxn ang="0">
                <a:pos x="T4" y="T5"/>
              </a:cxn>
              <a:cxn ang="0">
                <a:pos x="T6" y="T7"/>
              </a:cxn>
            </a:cxnLst>
            <a:rect l="0" t="0" r="r" b="b"/>
            <a:pathLst>
              <a:path w="101" h="87">
                <a:moveTo>
                  <a:pt x="49" y="0"/>
                </a:moveTo>
                <a:lnTo>
                  <a:pt x="0" y="87"/>
                </a:lnTo>
                <a:lnTo>
                  <a:pt x="101" y="87"/>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7" name="Freeform 148">
            <a:extLst>
              <a:ext uri="{FF2B5EF4-FFF2-40B4-BE49-F238E27FC236}">
                <a16:creationId xmlns:a16="http://schemas.microsoft.com/office/drawing/2014/main" id="{62F00F78-0179-4D01-A7EE-B73FC4824E1B}"/>
              </a:ext>
            </a:extLst>
          </p:cNvPr>
          <p:cNvSpPr>
            <a:spLocks/>
          </p:cNvSpPr>
          <p:nvPr/>
        </p:nvSpPr>
        <p:spPr bwMode="auto">
          <a:xfrm>
            <a:off x="5697538" y="1303338"/>
            <a:ext cx="155575" cy="136525"/>
          </a:xfrm>
          <a:custGeom>
            <a:avLst/>
            <a:gdLst>
              <a:gd name="T0" fmla="*/ 49 w 98"/>
              <a:gd name="T1" fmla="*/ 0 h 86"/>
              <a:gd name="T2" fmla="*/ 0 w 98"/>
              <a:gd name="T3" fmla="*/ 86 h 86"/>
              <a:gd name="T4" fmla="*/ 98 w 98"/>
              <a:gd name="T5" fmla="*/ 86 h 86"/>
              <a:gd name="T6" fmla="*/ 49 w 98"/>
              <a:gd name="T7" fmla="*/ 0 h 86"/>
            </a:gdLst>
            <a:ahLst/>
            <a:cxnLst>
              <a:cxn ang="0">
                <a:pos x="T0" y="T1"/>
              </a:cxn>
              <a:cxn ang="0">
                <a:pos x="T2" y="T3"/>
              </a:cxn>
              <a:cxn ang="0">
                <a:pos x="T4" y="T5"/>
              </a:cxn>
              <a:cxn ang="0">
                <a:pos x="T6" y="T7"/>
              </a:cxn>
            </a:cxnLst>
            <a:rect l="0" t="0" r="r" b="b"/>
            <a:pathLst>
              <a:path w="98" h="86">
                <a:moveTo>
                  <a:pt x="49" y="0"/>
                </a:moveTo>
                <a:lnTo>
                  <a:pt x="0" y="86"/>
                </a:lnTo>
                <a:lnTo>
                  <a:pt x="98" y="86"/>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51" name="Line 152">
            <a:extLst>
              <a:ext uri="{FF2B5EF4-FFF2-40B4-BE49-F238E27FC236}">
                <a16:creationId xmlns:a16="http://schemas.microsoft.com/office/drawing/2014/main" id="{C6610550-485A-40FA-883C-56B81400F531}"/>
              </a:ext>
            </a:extLst>
          </p:cNvPr>
          <p:cNvSpPr>
            <a:spLocks noChangeShapeType="1"/>
          </p:cNvSpPr>
          <p:nvPr/>
        </p:nvSpPr>
        <p:spPr bwMode="auto">
          <a:xfrm flipV="1">
            <a:off x="4252913" y="955675"/>
            <a:ext cx="0" cy="4929188"/>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2" name="Line 153">
            <a:extLst>
              <a:ext uri="{FF2B5EF4-FFF2-40B4-BE49-F238E27FC236}">
                <a16:creationId xmlns:a16="http://schemas.microsoft.com/office/drawing/2014/main" id="{0C8B19B4-ABAE-4B82-970E-EBDD7A4999CC}"/>
              </a:ext>
            </a:extLst>
          </p:cNvPr>
          <p:cNvSpPr>
            <a:spLocks noChangeShapeType="1"/>
          </p:cNvSpPr>
          <p:nvPr/>
        </p:nvSpPr>
        <p:spPr bwMode="auto">
          <a:xfrm flipH="1">
            <a:off x="4162425" y="1106488"/>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4" name="Line 155">
            <a:extLst>
              <a:ext uri="{FF2B5EF4-FFF2-40B4-BE49-F238E27FC236}">
                <a16:creationId xmlns:a16="http://schemas.microsoft.com/office/drawing/2014/main" id="{98CF9BA9-DB3B-4A54-9939-86F8C7E3992C}"/>
              </a:ext>
            </a:extLst>
          </p:cNvPr>
          <p:cNvSpPr>
            <a:spLocks noChangeShapeType="1"/>
          </p:cNvSpPr>
          <p:nvPr/>
        </p:nvSpPr>
        <p:spPr bwMode="auto">
          <a:xfrm flipH="1">
            <a:off x="4162425" y="1393825"/>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6" name="Line 157">
            <a:extLst>
              <a:ext uri="{FF2B5EF4-FFF2-40B4-BE49-F238E27FC236}">
                <a16:creationId xmlns:a16="http://schemas.microsoft.com/office/drawing/2014/main" id="{A9EE99B9-EA87-490F-8986-15B5B1EEA4F0}"/>
              </a:ext>
            </a:extLst>
          </p:cNvPr>
          <p:cNvSpPr>
            <a:spLocks noChangeShapeType="1"/>
          </p:cNvSpPr>
          <p:nvPr/>
        </p:nvSpPr>
        <p:spPr bwMode="auto">
          <a:xfrm flipH="1">
            <a:off x="4162425" y="1682750"/>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8" name="Line 159">
            <a:extLst>
              <a:ext uri="{FF2B5EF4-FFF2-40B4-BE49-F238E27FC236}">
                <a16:creationId xmlns:a16="http://schemas.microsoft.com/office/drawing/2014/main" id="{20F72D05-2D5C-4260-96C9-C99077151D89}"/>
              </a:ext>
            </a:extLst>
          </p:cNvPr>
          <p:cNvSpPr>
            <a:spLocks noChangeShapeType="1"/>
          </p:cNvSpPr>
          <p:nvPr/>
        </p:nvSpPr>
        <p:spPr bwMode="auto">
          <a:xfrm flipH="1">
            <a:off x="4162425" y="1974850"/>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61" name="Line 161">
            <a:extLst>
              <a:ext uri="{FF2B5EF4-FFF2-40B4-BE49-F238E27FC236}">
                <a16:creationId xmlns:a16="http://schemas.microsoft.com/office/drawing/2014/main" id="{3B304F88-EFA3-40D5-AF4F-811ED7866615}"/>
              </a:ext>
            </a:extLst>
          </p:cNvPr>
          <p:cNvSpPr>
            <a:spLocks noChangeShapeType="1"/>
          </p:cNvSpPr>
          <p:nvPr/>
        </p:nvSpPr>
        <p:spPr bwMode="auto">
          <a:xfrm flipH="1">
            <a:off x="4162425" y="2551113"/>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62" name="Rectangle 162">
            <a:extLst>
              <a:ext uri="{FF2B5EF4-FFF2-40B4-BE49-F238E27FC236}">
                <a16:creationId xmlns:a16="http://schemas.microsoft.com/office/drawing/2014/main" id="{05C7BF8C-4BD2-4EAE-B80C-22D11220704A}"/>
              </a:ext>
            </a:extLst>
          </p:cNvPr>
          <p:cNvSpPr>
            <a:spLocks noChangeArrowheads="1"/>
          </p:cNvSpPr>
          <p:nvPr/>
        </p:nvSpPr>
        <p:spPr bwMode="auto">
          <a:xfrm>
            <a:off x="1415820" y="2440712"/>
            <a:ext cx="26674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Share Above Poverty Line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6463" name="Line 163">
            <a:extLst>
              <a:ext uri="{FF2B5EF4-FFF2-40B4-BE49-F238E27FC236}">
                <a16:creationId xmlns:a16="http://schemas.microsoft.com/office/drawing/2014/main" id="{AED31FCA-CBEB-4765-B123-0FFE0473F486}"/>
              </a:ext>
            </a:extLst>
          </p:cNvPr>
          <p:cNvSpPr>
            <a:spLocks noChangeShapeType="1"/>
          </p:cNvSpPr>
          <p:nvPr/>
        </p:nvSpPr>
        <p:spPr bwMode="auto">
          <a:xfrm flipH="1">
            <a:off x="4162425" y="2838450"/>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64" name="Rectangle 164">
            <a:extLst>
              <a:ext uri="{FF2B5EF4-FFF2-40B4-BE49-F238E27FC236}">
                <a16:creationId xmlns:a16="http://schemas.microsoft.com/office/drawing/2014/main" id="{0C63395A-E969-4F33-902A-5911F4BEE67D}"/>
              </a:ext>
            </a:extLst>
          </p:cNvPr>
          <p:cNvSpPr>
            <a:spLocks noChangeArrowheads="1"/>
          </p:cNvSpPr>
          <p:nvPr/>
        </p:nvSpPr>
        <p:spPr bwMode="auto">
          <a:xfrm>
            <a:off x="1512804" y="2717711"/>
            <a:ext cx="25648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Mean Household Income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6468" name="Line 165">
            <a:extLst>
              <a:ext uri="{FF2B5EF4-FFF2-40B4-BE49-F238E27FC236}">
                <a16:creationId xmlns:a16="http://schemas.microsoft.com/office/drawing/2014/main" id="{758008B3-CFA5-4594-97EB-E5970EF19B50}"/>
              </a:ext>
            </a:extLst>
          </p:cNvPr>
          <p:cNvSpPr>
            <a:spLocks noChangeShapeType="1"/>
          </p:cNvSpPr>
          <p:nvPr/>
        </p:nvSpPr>
        <p:spPr bwMode="auto">
          <a:xfrm flipH="1">
            <a:off x="4162425" y="3132138"/>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69" name="Rectangle 166">
            <a:extLst>
              <a:ext uri="{FF2B5EF4-FFF2-40B4-BE49-F238E27FC236}">
                <a16:creationId xmlns:a16="http://schemas.microsoft.com/office/drawing/2014/main" id="{AA5716CE-91B0-4133-B085-3EBA95712934}"/>
              </a:ext>
            </a:extLst>
          </p:cNvPr>
          <p:cNvSpPr>
            <a:spLocks noChangeArrowheads="1"/>
          </p:cNvSpPr>
          <p:nvPr/>
        </p:nvSpPr>
        <p:spPr bwMode="auto">
          <a:xfrm>
            <a:off x="1156826" y="3017838"/>
            <a:ext cx="29238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Mean 3rd Grade Math Score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6470" name="Line 167">
            <a:extLst>
              <a:ext uri="{FF2B5EF4-FFF2-40B4-BE49-F238E27FC236}">
                <a16:creationId xmlns:a16="http://schemas.microsoft.com/office/drawing/2014/main" id="{8DA64E56-DF0D-4AD9-A9B4-123D79A9F6BD}"/>
              </a:ext>
            </a:extLst>
          </p:cNvPr>
          <p:cNvSpPr>
            <a:spLocks noChangeShapeType="1"/>
          </p:cNvSpPr>
          <p:nvPr/>
        </p:nvSpPr>
        <p:spPr bwMode="auto">
          <a:xfrm flipH="1">
            <a:off x="4162425" y="3419475"/>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71" name="Rectangle 168">
            <a:extLst>
              <a:ext uri="{FF2B5EF4-FFF2-40B4-BE49-F238E27FC236}">
                <a16:creationId xmlns:a16="http://schemas.microsoft.com/office/drawing/2014/main" id="{E658E5FD-BA3C-4B3D-811D-1DB2B1F512CB}"/>
              </a:ext>
            </a:extLst>
          </p:cNvPr>
          <p:cNvSpPr>
            <a:spLocks noChangeArrowheads="1"/>
          </p:cNvSpPr>
          <p:nvPr/>
        </p:nvSpPr>
        <p:spPr bwMode="auto">
          <a:xfrm>
            <a:off x="1984674" y="3309938"/>
            <a:ext cx="21031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Share College Grad.</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6482" name="Line 179">
            <a:extLst>
              <a:ext uri="{FF2B5EF4-FFF2-40B4-BE49-F238E27FC236}">
                <a16:creationId xmlns:a16="http://schemas.microsoft.com/office/drawing/2014/main" id="{65BD9A7E-38D5-4916-9863-593DC33E6D4A}"/>
              </a:ext>
            </a:extLst>
          </p:cNvPr>
          <p:cNvSpPr>
            <a:spLocks noChangeShapeType="1"/>
          </p:cNvSpPr>
          <p:nvPr/>
        </p:nvSpPr>
        <p:spPr bwMode="auto">
          <a:xfrm>
            <a:off x="4252913" y="5884863"/>
            <a:ext cx="643413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3" name="Line 180">
            <a:extLst>
              <a:ext uri="{FF2B5EF4-FFF2-40B4-BE49-F238E27FC236}">
                <a16:creationId xmlns:a16="http://schemas.microsoft.com/office/drawing/2014/main" id="{A22F747F-A1DF-4DF4-B6E4-8209DBBB1A91}"/>
              </a:ext>
            </a:extLst>
          </p:cNvPr>
          <p:cNvSpPr>
            <a:spLocks noChangeShapeType="1"/>
          </p:cNvSpPr>
          <p:nvPr/>
        </p:nvSpPr>
        <p:spPr bwMode="auto">
          <a:xfrm>
            <a:off x="4403725"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4" name="Rectangle 181">
            <a:extLst>
              <a:ext uri="{FF2B5EF4-FFF2-40B4-BE49-F238E27FC236}">
                <a16:creationId xmlns:a16="http://schemas.microsoft.com/office/drawing/2014/main" id="{CC2B3D09-C369-40DD-BCD4-85E93485B118}"/>
              </a:ext>
            </a:extLst>
          </p:cNvPr>
          <p:cNvSpPr>
            <a:spLocks noChangeArrowheads="1"/>
          </p:cNvSpPr>
          <p:nvPr/>
        </p:nvSpPr>
        <p:spPr bwMode="auto">
          <a:xfrm>
            <a:off x="4344988" y="6030913"/>
            <a:ext cx="12182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485" name="Line 182">
            <a:extLst>
              <a:ext uri="{FF2B5EF4-FFF2-40B4-BE49-F238E27FC236}">
                <a16:creationId xmlns:a16="http://schemas.microsoft.com/office/drawing/2014/main" id="{3980C1E6-3900-4804-8AA4-C5D7A0687CDA}"/>
              </a:ext>
            </a:extLst>
          </p:cNvPr>
          <p:cNvSpPr>
            <a:spLocks noChangeShapeType="1"/>
          </p:cNvSpPr>
          <p:nvPr/>
        </p:nvSpPr>
        <p:spPr bwMode="auto">
          <a:xfrm>
            <a:off x="5940425"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6" name="Rectangle 183">
            <a:extLst>
              <a:ext uri="{FF2B5EF4-FFF2-40B4-BE49-F238E27FC236}">
                <a16:creationId xmlns:a16="http://schemas.microsoft.com/office/drawing/2014/main" id="{2C441E23-44CB-402A-9B22-64F6FBC40A14}"/>
              </a:ext>
            </a:extLst>
          </p:cNvPr>
          <p:cNvSpPr>
            <a:spLocks noChangeArrowheads="1"/>
          </p:cNvSpPr>
          <p:nvPr/>
        </p:nvSpPr>
        <p:spPr bwMode="auto">
          <a:xfrm>
            <a:off x="5789613"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0.2</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487" name="Line 184">
            <a:extLst>
              <a:ext uri="{FF2B5EF4-FFF2-40B4-BE49-F238E27FC236}">
                <a16:creationId xmlns:a16="http://schemas.microsoft.com/office/drawing/2014/main" id="{2EF20BE9-195E-45D8-A827-077994AFC668}"/>
              </a:ext>
            </a:extLst>
          </p:cNvPr>
          <p:cNvSpPr>
            <a:spLocks noChangeShapeType="1"/>
          </p:cNvSpPr>
          <p:nvPr/>
        </p:nvSpPr>
        <p:spPr bwMode="auto">
          <a:xfrm>
            <a:off x="7472363"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8" name="Rectangle 185">
            <a:extLst>
              <a:ext uri="{FF2B5EF4-FFF2-40B4-BE49-F238E27FC236}">
                <a16:creationId xmlns:a16="http://schemas.microsoft.com/office/drawing/2014/main" id="{4963EE3A-F75E-4874-B02B-EE2480BCA5CB}"/>
              </a:ext>
            </a:extLst>
          </p:cNvPr>
          <p:cNvSpPr>
            <a:spLocks noChangeArrowheads="1"/>
          </p:cNvSpPr>
          <p:nvPr/>
        </p:nvSpPr>
        <p:spPr bwMode="auto">
          <a:xfrm>
            <a:off x="7321550"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0.4</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489" name="Line 186">
            <a:extLst>
              <a:ext uri="{FF2B5EF4-FFF2-40B4-BE49-F238E27FC236}">
                <a16:creationId xmlns:a16="http://schemas.microsoft.com/office/drawing/2014/main" id="{76ED4D85-3D67-4FFC-90AC-D9B07D619A91}"/>
              </a:ext>
            </a:extLst>
          </p:cNvPr>
          <p:cNvSpPr>
            <a:spLocks noChangeShapeType="1"/>
          </p:cNvSpPr>
          <p:nvPr/>
        </p:nvSpPr>
        <p:spPr bwMode="auto">
          <a:xfrm>
            <a:off x="9004300"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90" name="Rectangle 187">
            <a:extLst>
              <a:ext uri="{FF2B5EF4-FFF2-40B4-BE49-F238E27FC236}">
                <a16:creationId xmlns:a16="http://schemas.microsoft.com/office/drawing/2014/main" id="{8B1D1500-3047-4897-A265-AB4C4DB44C10}"/>
              </a:ext>
            </a:extLst>
          </p:cNvPr>
          <p:cNvSpPr>
            <a:spLocks noChangeArrowheads="1"/>
          </p:cNvSpPr>
          <p:nvPr/>
        </p:nvSpPr>
        <p:spPr bwMode="auto">
          <a:xfrm>
            <a:off x="8853488"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0.6</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491" name="Line 188">
            <a:extLst>
              <a:ext uri="{FF2B5EF4-FFF2-40B4-BE49-F238E27FC236}">
                <a16:creationId xmlns:a16="http://schemas.microsoft.com/office/drawing/2014/main" id="{521303F5-F0C4-4323-AA8C-3FCA0DCE3548}"/>
              </a:ext>
            </a:extLst>
          </p:cNvPr>
          <p:cNvSpPr>
            <a:spLocks noChangeShapeType="1"/>
          </p:cNvSpPr>
          <p:nvPr/>
        </p:nvSpPr>
        <p:spPr bwMode="auto">
          <a:xfrm>
            <a:off x="10534650"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92" name="Rectangle 189">
            <a:extLst>
              <a:ext uri="{FF2B5EF4-FFF2-40B4-BE49-F238E27FC236}">
                <a16:creationId xmlns:a16="http://schemas.microsoft.com/office/drawing/2014/main" id="{2CCBDED0-E83E-4646-9297-D08FC6EC3B05}"/>
              </a:ext>
            </a:extLst>
          </p:cNvPr>
          <p:cNvSpPr>
            <a:spLocks noChangeArrowheads="1"/>
          </p:cNvSpPr>
          <p:nvPr/>
        </p:nvSpPr>
        <p:spPr bwMode="auto">
          <a:xfrm>
            <a:off x="10388600"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0.8</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493" name="Rectangle 190">
            <a:extLst>
              <a:ext uri="{FF2B5EF4-FFF2-40B4-BE49-F238E27FC236}">
                <a16:creationId xmlns:a16="http://schemas.microsoft.com/office/drawing/2014/main" id="{20F61D6D-CB77-4E3A-ABE7-952E5F3CB08D}"/>
              </a:ext>
            </a:extLst>
          </p:cNvPr>
          <p:cNvSpPr>
            <a:spLocks noChangeArrowheads="1"/>
          </p:cNvSpPr>
          <p:nvPr/>
        </p:nvSpPr>
        <p:spPr bwMode="auto">
          <a:xfrm>
            <a:off x="5140325" y="6310313"/>
            <a:ext cx="470000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Magnitude of Race-Controlled Signal Correlation</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494" name="Rectangle 191">
            <a:extLst>
              <a:ext uri="{FF2B5EF4-FFF2-40B4-BE49-F238E27FC236}">
                <a16:creationId xmlns:a16="http://schemas.microsoft.com/office/drawing/2014/main" id="{B799F794-D2AC-4404-9880-D3D6FBDE3ED7}"/>
              </a:ext>
            </a:extLst>
          </p:cNvPr>
          <p:cNvSpPr>
            <a:spLocks noChangeArrowheads="1"/>
          </p:cNvSpPr>
          <p:nvPr/>
        </p:nvSpPr>
        <p:spPr bwMode="auto">
          <a:xfrm>
            <a:off x="7394575" y="101600"/>
            <a:ext cx="5032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7" name="TextBox 92"/>
          <p:cNvSpPr txBox="1"/>
          <p:nvPr/>
        </p:nvSpPr>
        <p:spPr>
          <a:xfrm>
            <a:off x="1710075" y="87880"/>
            <a:ext cx="9228500"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Correlations between Tract-Level Covariates and Household Income Rank</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Race-Adjusted, Parent Income at 25</a:t>
            </a:r>
            <a:r>
              <a:rPr kumimoji="0" lang="en-US" sz="2000" b="0" i="0" u="none" strike="noStrike" kern="0" cap="none" spc="0" normalizeH="0" baseline="30000" noProof="0" dirty="0">
                <a:ln>
                  <a:noFill/>
                </a:ln>
                <a:solidFill>
                  <a:srgbClr val="1E2D53"/>
                </a:solidFill>
                <a:effectLst/>
                <a:uLnTx/>
                <a:uFillTx/>
                <a:latin typeface="Arial" panose="020B0604020202020204" pitchFamily="34" charset="0"/>
                <a:cs typeface="Arial" panose="020B0604020202020204" pitchFamily="34" charset="0"/>
              </a:rPr>
              <a:t>th</a:t>
            </a: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 Percentile</a:t>
            </a:r>
          </a:p>
        </p:txBody>
      </p:sp>
      <p:sp>
        <p:nvSpPr>
          <p:cNvPr id="484" name="Freeform 182"/>
          <p:cNvSpPr>
            <a:spLocks/>
          </p:cNvSpPr>
          <p:nvPr/>
        </p:nvSpPr>
        <p:spPr bwMode="auto">
          <a:xfrm>
            <a:off x="2512113" y="6327776"/>
            <a:ext cx="160339" cy="136525"/>
          </a:xfrm>
          <a:custGeom>
            <a:avLst/>
            <a:gdLst>
              <a:gd name="T0" fmla="*/ 49 w 101"/>
              <a:gd name="T1" fmla="*/ 0 h 86"/>
              <a:gd name="T2" fmla="*/ 0 w 101"/>
              <a:gd name="T3" fmla="*/ 86 h 86"/>
              <a:gd name="T4" fmla="*/ 101 w 101"/>
              <a:gd name="T5" fmla="*/ 86 h 86"/>
              <a:gd name="T6" fmla="*/ 49 w 101"/>
              <a:gd name="T7" fmla="*/ 0 h 86"/>
            </a:gdLst>
            <a:ahLst/>
            <a:cxnLst>
              <a:cxn ang="0">
                <a:pos x="T0" y="T1"/>
              </a:cxn>
              <a:cxn ang="0">
                <a:pos x="T2" y="T3"/>
              </a:cxn>
              <a:cxn ang="0">
                <a:pos x="T4" y="T5"/>
              </a:cxn>
              <a:cxn ang="0">
                <a:pos x="T6" y="T7"/>
              </a:cxn>
            </a:cxnLst>
            <a:rect l="0" t="0" r="r" b="b"/>
            <a:pathLst>
              <a:path w="101" h="86">
                <a:moveTo>
                  <a:pt x="49" y="0"/>
                </a:moveTo>
                <a:lnTo>
                  <a:pt x="0" y="86"/>
                </a:lnTo>
                <a:lnTo>
                  <a:pt x="101" y="86"/>
                </a:lnTo>
                <a:lnTo>
                  <a:pt x="49" y="0"/>
                </a:lnTo>
                <a:close/>
              </a:path>
            </a:pathLst>
          </a:custGeom>
          <a:solidFill>
            <a:srgbClr val="FF0000"/>
          </a:solidFill>
          <a:ln w="19050">
            <a:solidFill>
              <a:srgbClr val="FF0000"/>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485" name="Oval 174"/>
          <p:cNvSpPr>
            <a:spLocks noChangeArrowheads="1"/>
          </p:cNvSpPr>
          <p:nvPr/>
        </p:nvSpPr>
        <p:spPr bwMode="auto">
          <a:xfrm>
            <a:off x="1104381" y="6359525"/>
            <a:ext cx="109539" cy="109539"/>
          </a:xfrm>
          <a:prstGeom prst="ellipse">
            <a:avLst/>
          </a:prstGeom>
          <a:solidFill>
            <a:srgbClr val="008000"/>
          </a:solidFill>
          <a:ln w="19050">
            <a:solidFill>
              <a:srgbClr val="008000"/>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486" name="Rectangle 188"/>
          <p:cNvSpPr>
            <a:spLocks noChangeArrowheads="1"/>
          </p:cNvSpPr>
          <p:nvPr/>
        </p:nvSpPr>
        <p:spPr bwMode="auto">
          <a:xfrm>
            <a:off x="1334003" y="6276976"/>
            <a:ext cx="76463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992"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Positive</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488" name="Rectangle 188"/>
          <p:cNvSpPr>
            <a:spLocks noChangeArrowheads="1"/>
          </p:cNvSpPr>
          <p:nvPr/>
        </p:nvSpPr>
        <p:spPr bwMode="auto">
          <a:xfrm>
            <a:off x="2788405" y="6280289"/>
            <a:ext cx="86241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992"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Negative</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84" name="Rectangle 154">
            <a:extLst>
              <a:ext uri="{FF2B5EF4-FFF2-40B4-BE49-F238E27FC236}">
                <a16:creationId xmlns:a16="http://schemas.microsoft.com/office/drawing/2014/main" id="{530AC0C9-47EF-4DB9-809F-2CEE61801596}"/>
              </a:ext>
            </a:extLst>
          </p:cNvPr>
          <p:cNvSpPr>
            <a:spLocks noChangeArrowheads="1"/>
          </p:cNvSpPr>
          <p:nvPr/>
        </p:nvSpPr>
        <p:spPr bwMode="auto">
          <a:xfrm>
            <a:off x="976214" y="992188"/>
            <a:ext cx="3129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Number of Jobs Within 5 Miles</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86" name="Rectangle 158">
            <a:extLst>
              <a:ext uri="{FF2B5EF4-FFF2-40B4-BE49-F238E27FC236}">
                <a16:creationId xmlns:a16="http://schemas.microsoft.com/office/drawing/2014/main" id="{7468E788-7EB9-4D70-B53E-25EDF3CE9D70}"/>
              </a:ext>
            </a:extLst>
          </p:cNvPr>
          <p:cNvSpPr>
            <a:spLocks noChangeArrowheads="1"/>
          </p:cNvSpPr>
          <p:nvPr/>
        </p:nvSpPr>
        <p:spPr bwMode="auto">
          <a:xfrm>
            <a:off x="1758480" y="1573213"/>
            <a:ext cx="23467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Job Growth 2004-2013</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87" name="Rectangle 160">
            <a:extLst>
              <a:ext uri="{FF2B5EF4-FFF2-40B4-BE49-F238E27FC236}">
                <a16:creationId xmlns:a16="http://schemas.microsoft.com/office/drawing/2014/main" id="{A0A8CBF9-8745-4E0C-9238-D41537803831}"/>
              </a:ext>
            </a:extLst>
          </p:cNvPr>
          <p:cNvSpPr>
            <a:spLocks noChangeArrowheads="1"/>
          </p:cNvSpPr>
          <p:nvPr/>
        </p:nvSpPr>
        <p:spPr bwMode="auto">
          <a:xfrm>
            <a:off x="1672929" y="1859687"/>
            <a:ext cx="24109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2000 Employment Rate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88" name="Rectangle 87">
            <a:extLst>
              <a:ext uri="{FF2B5EF4-FFF2-40B4-BE49-F238E27FC236}">
                <a16:creationId xmlns:a16="http://schemas.microsoft.com/office/drawing/2014/main" id="{43133DF9-4496-42D1-91C9-B3107A8FB0E0}"/>
              </a:ext>
            </a:extLst>
          </p:cNvPr>
          <p:cNvSpPr>
            <a:spLocks noChangeArrowheads="1"/>
          </p:cNvSpPr>
          <p:nvPr/>
        </p:nvSpPr>
        <p:spPr bwMode="auto">
          <a:xfrm>
            <a:off x="857814" y="1266356"/>
            <a:ext cx="330859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Arial" panose="020B0604020202020204" pitchFamily="34" charset="0"/>
                <a:cs typeface="Arial" panose="020B0604020202020204" pitchFamily="34" charset="0"/>
              </a:rPr>
              <a:t>High-Paying Jobs Within 5 Miles</a:t>
            </a:r>
            <a:endPar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8483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EE24BF63-0D79-4463-B408-122D2E2C3F4A}"/>
              </a:ext>
            </a:extLst>
          </p:cNvPr>
          <p:cNvSpPr/>
          <p:nvPr/>
        </p:nvSpPr>
        <p:spPr>
          <a:xfrm>
            <a:off x="2679648" y="731757"/>
            <a:ext cx="6858000" cy="1188720"/>
          </a:xfrm>
          <a:prstGeom prst="rect">
            <a:avLst/>
          </a:prstGeom>
          <a:solidFill>
            <a:srgbClr val="44546A"/>
          </a:solidFill>
          <a:ln w="25400" cap="flat" cmpd="sng" algn="ctr">
            <a:noFill/>
            <a:prstDash val="solid"/>
          </a:ln>
          <a:effectLst/>
        </p:spPr>
        <p:txBody>
          <a:bodyPr lIns="91360" tIns="45718" rIns="91360" bIns="45718" rtlCol="0" anchor="ctr"/>
          <a:lstStyle/>
          <a:p>
            <a:pPr marL="456723" marR="0" lvl="0" indent="0"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mj-lt"/>
                <a:cs typeface="Arial" panose="020B0604020202020204" pitchFamily="34" charset="0"/>
              </a:rPr>
              <a:t>   	</a:t>
            </a:r>
          </a:p>
        </p:txBody>
      </p:sp>
      <p:sp>
        <p:nvSpPr>
          <p:cNvPr id="35" name="Oval 34">
            <a:extLst>
              <a:ext uri="{FF2B5EF4-FFF2-40B4-BE49-F238E27FC236}">
                <a16:creationId xmlns:a16="http://schemas.microsoft.com/office/drawing/2014/main" id="{03FE699B-2454-44BF-929B-9136065CD605}"/>
              </a:ext>
            </a:extLst>
          </p:cNvPr>
          <p:cNvSpPr/>
          <p:nvPr/>
        </p:nvSpPr>
        <p:spPr>
          <a:xfrm>
            <a:off x="2515127" y="107171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472C4"/>
                </a:solidFill>
                <a:effectLst/>
                <a:uLnTx/>
                <a:uFillTx/>
                <a:latin typeface="Arial" panose="020B0604020202020204" pitchFamily="34" charset="0"/>
                <a:cs typeface="Arial" panose="020B0604020202020204" pitchFamily="34" charset="0"/>
              </a:rPr>
              <a:t>1</a:t>
            </a:r>
          </a:p>
        </p:txBody>
      </p:sp>
      <p:sp>
        <p:nvSpPr>
          <p:cNvPr id="36" name="Rectangle 35">
            <a:extLst>
              <a:ext uri="{FF2B5EF4-FFF2-40B4-BE49-F238E27FC236}">
                <a16:creationId xmlns:a16="http://schemas.microsoft.com/office/drawing/2014/main" id="{B1C5A068-A719-4A8D-89FD-134E047BFC1B}"/>
              </a:ext>
            </a:extLst>
          </p:cNvPr>
          <p:cNvSpPr/>
          <p:nvPr/>
        </p:nvSpPr>
        <p:spPr>
          <a:xfrm>
            <a:off x="2688923" y="2080921"/>
            <a:ext cx="6858000" cy="1188720"/>
          </a:xfrm>
          <a:prstGeom prst="rect">
            <a:avLst/>
          </a:prstGeom>
          <a:solidFill>
            <a:srgbClr val="44546A"/>
          </a:solidFill>
          <a:ln w="25400" cap="flat" cmpd="sng" algn="ctr">
            <a:noFill/>
            <a:prstDash val="solid"/>
          </a:ln>
          <a:effectLst/>
        </p:spPr>
        <p:txBody>
          <a:bodyPr lIns="91360" tIns="45718" rIns="91360" bIns="45718" rtlCol="0" anchor="ctr"/>
          <a:lstStyle/>
          <a:p>
            <a:pPr marL="456723"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mj-lt"/>
              <a:cs typeface="Arial" panose="020B0604020202020204" pitchFamily="34" charset="0"/>
            </a:endParaRPr>
          </a:p>
        </p:txBody>
      </p:sp>
      <p:sp>
        <p:nvSpPr>
          <p:cNvPr id="37" name="Oval 36">
            <a:extLst>
              <a:ext uri="{FF2B5EF4-FFF2-40B4-BE49-F238E27FC236}">
                <a16:creationId xmlns:a16="http://schemas.microsoft.com/office/drawing/2014/main" id="{47AAB757-AAB8-462E-9BE1-BA72378BBC87}"/>
              </a:ext>
            </a:extLst>
          </p:cNvPr>
          <p:cNvSpPr/>
          <p:nvPr/>
        </p:nvSpPr>
        <p:spPr>
          <a:xfrm>
            <a:off x="2515127" y="242536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2</a:t>
            </a:r>
          </a:p>
        </p:txBody>
      </p:sp>
      <p:sp>
        <p:nvSpPr>
          <p:cNvPr id="38" name="Rectangle 37">
            <a:extLst>
              <a:ext uri="{FF2B5EF4-FFF2-40B4-BE49-F238E27FC236}">
                <a16:creationId xmlns:a16="http://schemas.microsoft.com/office/drawing/2014/main" id="{5FCB39B9-1A3F-497B-B4EE-966ED1BFD01D}"/>
              </a:ext>
            </a:extLst>
          </p:cNvPr>
          <p:cNvSpPr/>
          <p:nvPr/>
        </p:nvSpPr>
        <p:spPr>
          <a:xfrm>
            <a:off x="2679648" y="3430085"/>
            <a:ext cx="6858000" cy="1188720"/>
          </a:xfrm>
          <a:prstGeom prst="rect">
            <a:avLst/>
          </a:prstGeom>
          <a:solidFill>
            <a:srgbClr val="44546A"/>
          </a:solidFill>
          <a:ln w="25400" cap="flat" cmpd="sng" algn="ctr">
            <a:noFill/>
            <a:prstDash val="solid"/>
          </a:ln>
          <a:effectLst/>
        </p:spPr>
        <p:txBody>
          <a:bodyPr lIns="91360" tIns="45718" rIns="91360" bIns="45718" rtlCol="0" anchor="ctr"/>
          <a:lstStyle/>
          <a:p>
            <a:pPr marL="456723"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mj-lt"/>
              <a:cs typeface="Arial" panose="020B0604020202020204" pitchFamily="34" charset="0"/>
            </a:endParaRPr>
          </a:p>
        </p:txBody>
      </p:sp>
      <p:sp>
        <p:nvSpPr>
          <p:cNvPr id="39" name="Oval 38">
            <a:extLst>
              <a:ext uri="{FF2B5EF4-FFF2-40B4-BE49-F238E27FC236}">
                <a16:creationId xmlns:a16="http://schemas.microsoft.com/office/drawing/2014/main" id="{9C1B5CC7-7221-49F0-AAEB-68D6273AAD1F}"/>
              </a:ext>
            </a:extLst>
          </p:cNvPr>
          <p:cNvSpPr/>
          <p:nvPr/>
        </p:nvSpPr>
        <p:spPr>
          <a:xfrm>
            <a:off x="2515127" y="377901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3</a:t>
            </a:r>
          </a:p>
        </p:txBody>
      </p:sp>
      <p:sp>
        <p:nvSpPr>
          <p:cNvPr id="40" name="TextBox 39">
            <a:extLst>
              <a:ext uri="{FF2B5EF4-FFF2-40B4-BE49-F238E27FC236}">
                <a16:creationId xmlns:a16="http://schemas.microsoft.com/office/drawing/2014/main" id="{B53536C0-7D39-4DF6-8605-0AAD2D9F6E2F}"/>
              </a:ext>
            </a:extLst>
          </p:cNvPr>
          <p:cNvSpPr txBox="1"/>
          <p:nvPr/>
        </p:nvSpPr>
        <p:spPr>
          <a:xfrm>
            <a:off x="3179528" y="3482794"/>
            <a:ext cx="6659153" cy="1154159"/>
          </a:xfrm>
          <a:prstGeom prst="rect">
            <a:avLst/>
          </a:prstGeom>
          <a:noFill/>
        </p:spPr>
        <p:txBody>
          <a:bodyPr wrap="square" lIns="91368" tIns="45718" rIns="91368" bIns="45718" rtlCol="0">
            <a:spAutoFit/>
          </a:bodyPr>
          <a:lstStyle/>
          <a:p>
            <a:pPr defTabSz="913584">
              <a:defRPr/>
            </a:pPr>
            <a:endParaRPr lang="en-US" sz="2300" b="1" dirty="0">
              <a:solidFill>
                <a:prstClr val="white"/>
              </a:solidFill>
              <a:latin typeface="Arial" panose="020B0604020202020204" pitchFamily="34" charset="0"/>
              <a:cs typeface="Arial" panose="020B0604020202020204" pitchFamily="34" charset="0"/>
            </a:endParaRPr>
          </a:p>
          <a:p>
            <a:pPr defTabSz="913584">
              <a:defRPr/>
            </a:pPr>
            <a:r>
              <a:rPr lang="en-US" sz="2300" b="1" dirty="0">
                <a:solidFill>
                  <a:prstClr val="white"/>
                </a:solidFill>
                <a:latin typeface="Arial" panose="020B0604020202020204" pitchFamily="34" charset="0"/>
                <a:cs typeface="Arial" panose="020B0604020202020204" pitchFamily="34" charset="0"/>
              </a:rPr>
              <a:t>Observational Variation and Targeting</a:t>
            </a:r>
          </a:p>
          <a:p>
            <a:pPr defTabSz="913584">
              <a:defRPr/>
            </a:pPr>
            <a:endParaRPr lang="en-US" sz="2300" b="1" kern="0" dirty="0">
              <a:solidFill>
                <a:prstClr val="white"/>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853458C9-203C-48E2-B32C-F3256BC5B2B1}"/>
              </a:ext>
            </a:extLst>
          </p:cNvPr>
          <p:cNvSpPr txBox="1"/>
          <p:nvPr/>
        </p:nvSpPr>
        <p:spPr>
          <a:xfrm>
            <a:off x="3179505" y="1845115"/>
            <a:ext cx="6528699" cy="1619478"/>
          </a:xfrm>
          <a:prstGeom prst="rect">
            <a:avLst/>
          </a:prstGeom>
          <a:noFill/>
        </p:spPr>
        <p:txBody>
          <a:bodyPr wrap="square" lIns="91368" tIns="45718" rIns="91368" bIns="45718" rtlCol="0" anchor="ctr" anchorCtr="0">
            <a:spAutoFit/>
          </a:bodyPr>
          <a:lstStyle/>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0" marR="0" lvl="0" indent="0" algn="just" defTabSz="913584" eaLnBrk="1" fontAlgn="auto" latinLnBrk="0" hangingPunct="1">
              <a:lnSpc>
                <a:spcPct val="15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Methods to Construct Tract-Level Estimates</a:t>
            </a:r>
          </a:p>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42" name="Rectangle 41">
            <a:extLst>
              <a:ext uri="{FF2B5EF4-FFF2-40B4-BE49-F238E27FC236}">
                <a16:creationId xmlns:a16="http://schemas.microsoft.com/office/drawing/2014/main" id="{2C800A8A-9322-47BF-88DB-F8DE266ABD2E}"/>
              </a:ext>
            </a:extLst>
          </p:cNvPr>
          <p:cNvSpPr/>
          <p:nvPr/>
        </p:nvSpPr>
        <p:spPr>
          <a:xfrm>
            <a:off x="2676273" y="4779249"/>
            <a:ext cx="6858000" cy="1188720"/>
          </a:xfrm>
          <a:prstGeom prst="rect">
            <a:avLst/>
          </a:prstGeom>
          <a:solidFill>
            <a:srgbClr val="44546A"/>
          </a:solidFill>
          <a:ln w="25400" cap="flat" cmpd="sng" algn="ctr">
            <a:noFill/>
            <a:prstDash val="solid"/>
          </a:ln>
          <a:effectLst/>
        </p:spPr>
        <p:txBody>
          <a:bodyPr lIns="91360" tIns="45718" rIns="91360" bIns="45718" rtlCol="0" anchor="ctr"/>
          <a:lstStyle/>
          <a:p>
            <a:pPr marL="456723"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mj-lt"/>
              <a:cs typeface="Arial" panose="020B0604020202020204" pitchFamily="34" charset="0"/>
            </a:endParaRPr>
          </a:p>
        </p:txBody>
      </p:sp>
      <p:sp>
        <p:nvSpPr>
          <p:cNvPr id="43" name="TextBox 42">
            <a:extLst>
              <a:ext uri="{FF2B5EF4-FFF2-40B4-BE49-F238E27FC236}">
                <a16:creationId xmlns:a16="http://schemas.microsoft.com/office/drawing/2014/main" id="{AA10DF66-3218-4AE3-AD3D-F4B7A2BB2621}"/>
              </a:ext>
            </a:extLst>
          </p:cNvPr>
          <p:cNvSpPr txBox="1"/>
          <p:nvPr/>
        </p:nvSpPr>
        <p:spPr>
          <a:xfrm>
            <a:off x="3179505" y="4780585"/>
            <a:ext cx="6528699" cy="1154159"/>
          </a:xfrm>
          <a:prstGeom prst="rect">
            <a:avLst/>
          </a:prstGeom>
          <a:noFill/>
        </p:spPr>
        <p:txBody>
          <a:bodyPr wrap="square" lIns="91368" tIns="45718" rIns="91368" bIns="45718" rtlCol="0">
            <a:spAutoFit/>
          </a:bodyPr>
          <a:lstStyle/>
          <a:p>
            <a:pPr marL="0"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0" marR="0" lvl="0" indent="0"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Causal Effects and Neighborhood Choice</a:t>
            </a:r>
          </a:p>
          <a:p>
            <a:pPr marL="0" marR="0" lvl="0" indent="0" defTabSz="913584" eaLnBrk="1" fontAlgn="auto" latinLnBrk="0" hangingPunct="1">
              <a:lnSpc>
                <a:spcPct val="10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44" name="Oval 43">
            <a:extLst>
              <a:ext uri="{FF2B5EF4-FFF2-40B4-BE49-F238E27FC236}">
                <a16:creationId xmlns:a16="http://schemas.microsoft.com/office/drawing/2014/main" id="{FE69CE8B-020B-4BF7-AA00-95B207A1F42D}"/>
              </a:ext>
            </a:extLst>
          </p:cNvPr>
          <p:cNvSpPr/>
          <p:nvPr/>
        </p:nvSpPr>
        <p:spPr>
          <a:xfrm>
            <a:off x="2515127" y="513266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4</a:t>
            </a:r>
          </a:p>
        </p:txBody>
      </p:sp>
      <p:sp>
        <p:nvSpPr>
          <p:cNvPr id="45" name="TextBox 44">
            <a:extLst>
              <a:ext uri="{FF2B5EF4-FFF2-40B4-BE49-F238E27FC236}">
                <a16:creationId xmlns:a16="http://schemas.microsoft.com/office/drawing/2014/main" id="{8EEED83C-B774-4BDB-B083-082F6602FF5E}"/>
              </a:ext>
            </a:extLst>
          </p:cNvPr>
          <p:cNvSpPr txBox="1"/>
          <p:nvPr/>
        </p:nvSpPr>
        <p:spPr>
          <a:xfrm>
            <a:off x="3179505" y="485075"/>
            <a:ext cx="6528699" cy="1619478"/>
          </a:xfrm>
          <a:prstGeom prst="rect">
            <a:avLst/>
          </a:prstGeom>
          <a:noFill/>
        </p:spPr>
        <p:txBody>
          <a:bodyPr wrap="square" lIns="91368" tIns="45718" rIns="91368" bIns="45718" rtlCol="0" anchor="ctr" anchorCtr="0">
            <a:spAutoFit/>
          </a:bodyPr>
          <a:lstStyle/>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1" i="0" u="none" strike="noStrike" kern="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a:p>
            <a:pPr marL="0" marR="0" lvl="0" indent="0" algn="just" defTabSz="913584" eaLnBrk="1" fontAlgn="auto" latinLnBrk="0" hangingPunct="1">
              <a:lnSpc>
                <a:spcPct val="15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Data</a:t>
            </a:r>
          </a:p>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81792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3" name="Group 182">
            <a:extLst>
              <a:ext uri="{FF2B5EF4-FFF2-40B4-BE49-F238E27FC236}">
                <a16:creationId xmlns:a16="http://schemas.microsoft.com/office/drawing/2014/main" id="{895BB6CD-65FB-4278-B8A6-4B9C92835F26}"/>
              </a:ext>
            </a:extLst>
          </p:cNvPr>
          <p:cNvGrpSpPr/>
          <p:nvPr/>
        </p:nvGrpSpPr>
        <p:grpSpPr>
          <a:xfrm>
            <a:off x="1936020" y="878301"/>
            <a:ext cx="8319959" cy="5824953"/>
            <a:chOff x="1522412" y="206375"/>
            <a:chExt cx="9167813" cy="6418551"/>
          </a:xfrm>
        </p:grpSpPr>
        <p:sp>
          <p:nvSpPr>
            <p:cNvPr id="184" name="Rectangle 183">
              <a:extLst>
                <a:ext uri="{FF2B5EF4-FFF2-40B4-BE49-F238E27FC236}">
                  <a16:creationId xmlns:a16="http://schemas.microsoft.com/office/drawing/2014/main" id="{9C4C01C2-4B09-479D-AD94-533C9F0FFC1F}"/>
                </a:ext>
              </a:extLst>
            </p:cNvPr>
            <p:cNvSpPr>
              <a:spLocks noChangeArrowheads="1"/>
            </p:cNvSpPr>
            <p:nvPr/>
          </p:nvSpPr>
          <p:spPr bwMode="auto">
            <a:xfrm>
              <a:off x="2278063" y="206375"/>
              <a:ext cx="8321675" cy="5205413"/>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5" name="Freeform 8">
              <a:extLst>
                <a:ext uri="{FF2B5EF4-FFF2-40B4-BE49-F238E27FC236}">
                  <a16:creationId xmlns:a16="http://schemas.microsoft.com/office/drawing/2014/main" id="{932ED3AC-1623-4AD8-B495-93171AD669CD}"/>
                </a:ext>
              </a:extLst>
            </p:cNvPr>
            <p:cNvSpPr>
              <a:spLocks/>
            </p:cNvSpPr>
            <p:nvPr/>
          </p:nvSpPr>
          <p:spPr bwMode="auto">
            <a:xfrm>
              <a:off x="2432050" y="571500"/>
              <a:ext cx="8018463" cy="4308475"/>
            </a:xfrm>
            <a:custGeom>
              <a:avLst/>
              <a:gdLst>
                <a:gd name="T0" fmla="*/ 0 w 1403"/>
                <a:gd name="T1" fmla="*/ 754 h 754"/>
                <a:gd name="T2" fmla="*/ 140 w 1403"/>
                <a:gd name="T3" fmla="*/ 115 h 754"/>
                <a:gd name="T4" fmla="*/ 280 w 1403"/>
                <a:gd name="T5" fmla="*/ 118 h 754"/>
                <a:gd name="T6" fmla="*/ 420 w 1403"/>
                <a:gd name="T7" fmla="*/ 26 h 754"/>
                <a:gd name="T8" fmla="*/ 561 w 1403"/>
                <a:gd name="T9" fmla="*/ 62 h 754"/>
                <a:gd name="T10" fmla="*/ 701 w 1403"/>
                <a:gd name="T11" fmla="*/ 15 h 754"/>
                <a:gd name="T12" fmla="*/ 841 w 1403"/>
                <a:gd name="T13" fmla="*/ 27 h 754"/>
                <a:gd name="T14" fmla="*/ 982 w 1403"/>
                <a:gd name="T15" fmla="*/ 30 h 754"/>
                <a:gd name="T16" fmla="*/ 1122 w 1403"/>
                <a:gd name="T17" fmla="*/ 73 h 754"/>
                <a:gd name="T18" fmla="*/ 1262 w 1403"/>
                <a:gd name="T19" fmla="*/ 4 h 754"/>
                <a:gd name="T20" fmla="*/ 1403 w 1403"/>
                <a:gd name="T21" fmla="*/ 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3" h="754">
                  <a:moveTo>
                    <a:pt x="0" y="754"/>
                  </a:moveTo>
                  <a:lnTo>
                    <a:pt x="140" y="115"/>
                  </a:lnTo>
                  <a:lnTo>
                    <a:pt x="280" y="118"/>
                  </a:lnTo>
                  <a:lnTo>
                    <a:pt x="420" y="26"/>
                  </a:lnTo>
                  <a:lnTo>
                    <a:pt x="561" y="62"/>
                  </a:lnTo>
                  <a:lnTo>
                    <a:pt x="701" y="15"/>
                  </a:lnTo>
                  <a:lnTo>
                    <a:pt x="841" y="27"/>
                  </a:lnTo>
                  <a:lnTo>
                    <a:pt x="982" y="30"/>
                  </a:lnTo>
                  <a:lnTo>
                    <a:pt x="1122" y="73"/>
                  </a:lnTo>
                  <a:lnTo>
                    <a:pt x="1262" y="4"/>
                  </a:lnTo>
                  <a:lnTo>
                    <a:pt x="1403" y="0"/>
                  </a:lnTo>
                </a:path>
              </a:pathLst>
            </a:custGeom>
            <a:noFill/>
            <a:ln w="22225">
              <a:solidFill>
                <a:srgbClr val="1A476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Oval 185">
              <a:extLst>
                <a:ext uri="{FF2B5EF4-FFF2-40B4-BE49-F238E27FC236}">
                  <a16:creationId xmlns:a16="http://schemas.microsoft.com/office/drawing/2014/main" id="{5E940FBA-120F-4346-93DD-843B8EB94842}"/>
                </a:ext>
              </a:extLst>
            </p:cNvPr>
            <p:cNvSpPr>
              <a:spLocks noChangeArrowheads="1"/>
            </p:cNvSpPr>
            <p:nvPr/>
          </p:nvSpPr>
          <p:spPr bwMode="auto">
            <a:xfrm>
              <a:off x="2374900" y="4822825"/>
              <a:ext cx="109538"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Oval 186">
              <a:extLst>
                <a:ext uri="{FF2B5EF4-FFF2-40B4-BE49-F238E27FC236}">
                  <a16:creationId xmlns:a16="http://schemas.microsoft.com/office/drawing/2014/main" id="{17BCC6D0-C058-4773-AC90-881811E2E998}"/>
                </a:ext>
              </a:extLst>
            </p:cNvPr>
            <p:cNvSpPr>
              <a:spLocks noChangeArrowheads="1"/>
            </p:cNvSpPr>
            <p:nvPr/>
          </p:nvSpPr>
          <p:spPr bwMode="auto">
            <a:xfrm>
              <a:off x="3175000" y="1177925"/>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Oval 187">
              <a:extLst>
                <a:ext uri="{FF2B5EF4-FFF2-40B4-BE49-F238E27FC236}">
                  <a16:creationId xmlns:a16="http://schemas.microsoft.com/office/drawing/2014/main" id="{11D49553-42A6-4A2B-8958-CF3A1F15BC19}"/>
                </a:ext>
              </a:extLst>
            </p:cNvPr>
            <p:cNvSpPr>
              <a:spLocks noChangeArrowheads="1"/>
            </p:cNvSpPr>
            <p:nvPr/>
          </p:nvSpPr>
          <p:spPr bwMode="auto">
            <a:xfrm>
              <a:off x="3981450" y="1189038"/>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9" name="Oval 188">
              <a:extLst>
                <a:ext uri="{FF2B5EF4-FFF2-40B4-BE49-F238E27FC236}">
                  <a16:creationId xmlns:a16="http://schemas.microsoft.com/office/drawing/2014/main" id="{AB31A1E2-75E7-492E-9465-48496B7BD761}"/>
                </a:ext>
              </a:extLst>
            </p:cNvPr>
            <p:cNvSpPr>
              <a:spLocks noChangeArrowheads="1"/>
            </p:cNvSpPr>
            <p:nvPr/>
          </p:nvSpPr>
          <p:spPr bwMode="auto">
            <a:xfrm>
              <a:off x="4781550" y="66357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Oval 189">
              <a:extLst>
                <a:ext uri="{FF2B5EF4-FFF2-40B4-BE49-F238E27FC236}">
                  <a16:creationId xmlns:a16="http://schemas.microsoft.com/office/drawing/2014/main" id="{7D77369C-ED4B-4998-8D9B-51118DBDB702}"/>
                </a:ext>
              </a:extLst>
            </p:cNvPr>
            <p:cNvSpPr>
              <a:spLocks noChangeArrowheads="1"/>
            </p:cNvSpPr>
            <p:nvPr/>
          </p:nvSpPr>
          <p:spPr bwMode="auto">
            <a:xfrm>
              <a:off x="5581650" y="87471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1" name="Oval 190">
              <a:extLst>
                <a:ext uri="{FF2B5EF4-FFF2-40B4-BE49-F238E27FC236}">
                  <a16:creationId xmlns:a16="http://schemas.microsoft.com/office/drawing/2014/main" id="{BD12032D-369B-41F8-92E2-2F55C78B772B}"/>
                </a:ext>
              </a:extLst>
            </p:cNvPr>
            <p:cNvSpPr>
              <a:spLocks noChangeArrowheads="1"/>
            </p:cNvSpPr>
            <p:nvPr/>
          </p:nvSpPr>
          <p:spPr bwMode="auto">
            <a:xfrm>
              <a:off x="6381750" y="606425"/>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2" name="Oval 191">
              <a:extLst>
                <a:ext uri="{FF2B5EF4-FFF2-40B4-BE49-F238E27FC236}">
                  <a16:creationId xmlns:a16="http://schemas.microsoft.com/office/drawing/2014/main" id="{33504EA3-7296-40DE-9B0F-E76F2195D9F7}"/>
                </a:ext>
              </a:extLst>
            </p:cNvPr>
            <p:cNvSpPr>
              <a:spLocks noChangeArrowheads="1"/>
            </p:cNvSpPr>
            <p:nvPr/>
          </p:nvSpPr>
          <p:spPr bwMode="auto">
            <a:xfrm>
              <a:off x="7188200" y="668338"/>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Oval 192">
              <a:extLst>
                <a:ext uri="{FF2B5EF4-FFF2-40B4-BE49-F238E27FC236}">
                  <a16:creationId xmlns:a16="http://schemas.microsoft.com/office/drawing/2014/main" id="{B116977E-B029-4738-849C-763EF19E9956}"/>
                </a:ext>
              </a:extLst>
            </p:cNvPr>
            <p:cNvSpPr>
              <a:spLocks noChangeArrowheads="1"/>
            </p:cNvSpPr>
            <p:nvPr/>
          </p:nvSpPr>
          <p:spPr bwMode="auto">
            <a:xfrm>
              <a:off x="7988300" y="692150"/>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 name="Oval 193">
              <a:extLst>
                <a:ext uri="{FF2B5EF4-FFF2-40B4-BE49-F238E27FC236}">
                  <a16:creationId xmlns:a16="http://schemas.microsoft.com/office/drawing/2014/main" id="{F29A2AB6-082B-44BF-8431-335E5479E146}"/>
                </a:ext>
              </a:extLst>
            </p:cNvPr>
            <p:cNvSpPr>
              <a:spLocks noChangeArrowheads="1"/>
            </p:cNvSpPr>
            <p:nvPr/>
          </p:nvSpPr>
          <p:spPr bwMode="auto">
            <a:xfrm>
              <a:off x="8788400" y="931863"/>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Oval 194">
              <a:extLst>
                <a:ext uri="{FF2B5EF4-FFF2-40B4-BE49-F238E27FC236}">
                  <a16:creationId xmlns:a16="http://schemas.microsoft.com/office/drawing/2014/main" id="{23AED332-3BA0-42AB-BADD-286D307AB7BA}"/>
                </a:ext>
              </a:extLst>
            </p:cNvPr>
            <p:cNvSpPr>
              <a:spLocks noChangeArrowheads="1"/>
            </p:cNvSpPr>
            <p:nvPr/>
          </p:nvSpPr>
          <p:spPr bwMode="auto">
            <a:xfrm>
              <a:off x="9593263" y="542925"/>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Oval 195">
              <a:extLst>
                <a:ext uri="{FF2B5EF4-FFF2-40B4-BE49-F238E27FC236}">
                  <a16:creationId xmlns:a16="http://schemas.microsoft.com/office/drawing/2014/main" id="{D74A5613-6E07-4A32-AF5F-BFA80D1854F9}"/>
                </a:ext>
              </a:extLst>
            </p:cNvPr>
            <p:cNvSpPr>
              <a:spLocks noChangeArrowheads="1"/>
            </p:cNvSpPr>
            <p:nvPr/>
          </p:nvSpPr>
          <p:spPr bwMode="auto">
            <a:xfrm>
              <a:off x="10393363" y="514350"/>
              <a:ext cx="109538"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Line 20">
              <a:extLst>
                <a:ext uri="{FF2B5EF4-FFF2-40B4-BE49-F238E27FC236}">
                  <a16:creationId xmlns:a16="http://schemas.microsoft.com/office/drawing/2014/main" id="{FCC9D616-0F05-452C-9A4A-97A05D7E3286}"/>
                </a:ext>
              </a:extLst>
            </p:cNvPr>
            <p:cNvSpPr>
              <a:spLocks noChangeShapeType="1"/>
            </p:cNvSpPr>
            <p:nvPr/>
          </p:nvSpPr>
          <p:spPr bwMode="auto">
            <a:xfrm flipV="1">
              <a:off x="2432050" y="444023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Line 21">
              <a:extLst>
                <a:ext uri="{FF2B5EF4-FFF2-40B4-BE49-F238E27FC236}">
                  <a16:creationId xmlns:a16="http://schemas.microsoft.com/office/drawing/2014/main" id="{140F0AA2-C062-420A-B9B2-5AE1BD4DBEF5}"/>
                </a:ext>
              </a:extLst>
            </p:cNvPr>
            <p:cNvSpPr>
              <a:spLocks noChangeShapeType="1"/>
            </p:cNvSpPr>
            <p:nvPr/>
          </p:nvSpPr>
          <p:spPr bwMode="auto">
            <a:xfrm flipV="1">
              <a:off x="2473325" y="4240213"/>
              <a:ext cx="33338"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Line 22">
              <a:extLst>
                <a:ext uri="{FF2B5EF4-FFF2-40B4-BE49-F238E27FC236}">
                  <a16:creationId xmlns:a16="http://schemas.microsoft.com/office/drawing/2014/main" id="{C0C8F3E6-AA41-4C6C-86EE-A5174AAEB350}"/>
                </a:ext>
              </a:extLst>
            </p:cNvPr>
            <p:cNvSpPr>
              <a:spLocks noChangeShapeType="1"/>
            </p:cNvSpPr>
            <p:nvPr/>
          </p:nvSpPr>
          <p:spPr bwMode="auto">
            <a:xfrm flipV="1">
              <a:off x="2517775" y="404018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Line 23">
              <a:extLst>
                <a:ext uri="{FF2B5EF4-FFF2-40B4-BE49-F238E27FC236}">
                  <a16:creationId xmlns:a16="http://schemas.microsoft.com/office/drawing/2014/main" id="{7E98B2E9-CC8B-4ECF-98A8-30602BA1193A}"/>
                </a:ext>
              </a:extLst>
            </p:cNvPr>
            <p:cNvSpPr>
              <a:spLocks noChangeShapeType="1"/>
            </p:cNvSpPr>
            <p:nvPr/>
          </p:nvSpPr>
          <p:spPr bwMode="auto">
            <a:xfrm flipV="1">
              <a:off x="2563813" y="3840163"/>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Line 24">
              <a:extLst>
                <a:ext uri="{FF2B5EF4-FFF2-40B4-BE49-F238E27FC236}">
                  <a16:creationId xmlns:a16="http://schemas.microsoft.com/office/drawing/2014/main" id="{22753737-1C1A-49B4-A557-EC4E3A3B3FD6}"/>
                </a:ext>
              </a:extLst>
            </p:cNvPr>
            <p:cNvSpPr>
              <a:spLocks noChangeShapeType="1"/>
            </p:cNvSpPr>
            <p:nvPr/>
          </p:nvSpPr>
          <p:spPr bwMode="auto">
            <a:xfrm flipV="1">
              <a:off x="2609850" y="364013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Line 25">
              <a:extLst>
                <a:ext uri="{FF2B5EF4-FFF2-40B4-BE49-F238E27FC236}">
                  <a16:creationId xmlns:a16="http://schemas.microsoft.com/office/drawing/2014/main" id="{8A5A5EA4-AFEB-4B8A-8763-845572911761}"/>
                </a:ext>
              </a:extLst>
            </p:cNvPr>
            <p:cNvSpPr>
              <a:spLocks noChangeShapeType="1"/>
            </p:cNvSpPr>
            <p:nvPr/>
          </p:nvSpPr>
          <p:spPr bwMode="auto">
            <a:xfrm flipV="1">
              <a:off x="2655888" y="3435350"/>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Line 26">
              <a:extLst>
                <a:ext uri="{FF2B5EF4-FFF2-40B4-BE49-F238E27FC236}">
                  <a16:creationId xmlns:a16="http://schemas.microsoft.com/office/drawing/2014/main" id="{48A978CE-D983-44DF-A155-979EBA44FF17}"/>
                </a:ext>
              </a:extLst>
            </p:cNvPr>
            <p:cNvSpPr>
              <a:spLocks noChangeShapeType="1"/>
            </p:cNvSpPr>
            <p:nvPr/>
          </p:nvSpPr>
          <p:spPr bwMode="auto">
            <a:xfrm flipV="1">
              <a:off x="2695575" y="3235325"/>
              <a:ext cx="3492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Line 27">
              <a:extLst>
                <a:ext uri="{FF2B5EF4-FFF2-40B4-BE49-F238E27FC236}">
                  <a16:creationId xmlns:a16="http://schemas.microsoft.com/office/drawing/2014/main" id="{767A47B0-6A06-48E3-BE5D-808E8F3EBE9B}"/>
                </a:ext>
              </a:extLst>
            </p:cNvPr>
            <p:cNvSpPr>
              <a:spLocks noChangeShapeType="1"/>
            </p:cNvSpPr>
            <p:nvPr/>
          </p:nvSpPr>
          <p:spPr bwMode="auto">
            <a:xfrm flipV="1">
              <a:off x="2741613" y="3035300"/>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Line 28">
              <a:extLst>
                <a:ext uri="{FF2B5EF4-FFF2-40B4-BE49-F238E27FC236}">
                  <a16:creationId xmlns:a16="http://schemas.microsoft.com/office/drawing/2014/main" id="{A893728B-2F9F-46D1-8179-C4A7EFA39CF8}"/>
                </a:ext>
              </a:extLst>
            </p:cNvPr>
            <p:cNvSpPr>
              <a:spLocks noChangeShapeType="1"/>
            </p:cNvSpPr>
            <p:nvPr/>
          </p:nvSpPr>
          <p:spPr bwMode="auto">
            <a:xfrm flipV="1">
              <a:off x="2787650" y="2835275"/>
              <a:ext cx="28575" cy="1301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Line 29">
              <a:extLst>
                <a:ext uri="{FF2B5EF4-FFF2-40B4-BE49-F238E27FC236}">
                  <a16:creationId xmlns:a16="http://schemas.microsoft.com/office/drawing/2014/main" id="{C9DE670E-E820-459A-8A2C-20101CF4CDE1}"/>
                </a:ext>
              </a:extLst>
            </p:cNvPr>
            <p:cNvSpPr>
              <a:spLocks noChangeShapeType="1"/>
            </p:cNvSpPr>
            <p:nvPr/>
          </p:nvSpPr>
          <p:spPr bwMode="auto">
            <a:xfrm flipV="1">
              <a:off x="2832100" y="2635250"/>
              <a:ext cx="28575" cy="1301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Line 30">
              <a:extLst>
                <a:ext uri="{FF2B5EF4-FFF2-40B4-BE49-F238E27FC236}">
                  <a16:creationId xmlns:a16="http://schemas.microsoft.com/office/drawing/2014/main" id="{00B81742-1126-46D3-8524-80E3F7637A43}"/>
                </a:ext>
              </a:extLst>
            </p:cNvPr>
            <p:cNvSpPr>
              <a:spLocks noChangeShapeType="1"/>
            </p:cNvSpPr>
            <p:nvPr/>
          </p:nvSpPr>
          <p:spPr bwMode="auto">
            <a:xfrm flipV="1">
              <a:off x="2878138" y="2435225"/>
              <a:ext cx="28575" cy="1301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Line 31">
              <a:extLst>
                <a:ext uri="{FF2B5EF4-FFF2-40B4-BE49-F238E27FC236}">
                  <a16:creationId xmlns:a16="http://schemas.microsoft.com/office/drawing/2014/main" id="{EFD76A39-F45B-4E72-94BA-727C92175B26}"/>
                </a:ext>
              </a:extLst>
            </p:cNvPr>
            <p:cNvSpPr>
              <a:spLocks noChangeShapeType="1"/>
            </p:cNvSpPr>
            <p:nvPr/>
          </p:nvSpPr>
          <p:spPr bwMode="auto">
            <a:xfrm flipV="1">
              <a:off x="2924175" y="2235200"/>
              <a:ext cx="28575" cy="1301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Line 32">
              <a:extLst>
                <a:ext uri="{FF2B5EF4-FFF2-40B4-BE49-F238E27FC236}">
                  <a16:creationId xmlns:a16="http://schemas.microsoft.com/office/drawing/2014/main" id="{4F278EF4-4084-40A7-AD07-A0CEDC5B7EF3}"/>
                </a:ext>
              </a:extLst>
            </p:cNvPr>
            <p:cNvSpPr>
              <a:spLocks noChangeShapeType="1"/>
            </p:cNvSpPr>
            <p:nvPr/>
          </p:nvSpPr>
          <p:spPr bwMode="auto">
            <a:xfrm flipV="1">
              <a:off x="2963863" y="2035175"/>
              <a:ext cx="28575" cy="1301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Line 33">
              <a:extLst>
                <a:ext uri="{FF2B5EF4-FFF2-40B4-BE49-F238E27FC236}">
                  <a16:creationId xmlns:a16="http://schemas.microsoft.com/office/drawing/2014/main" id="{7A1187EC-7726-4AA6-8B78-4000F1A0DC86}"/>
                </a:ext>
              </a:extLst>
            </p:cNvPr>
            <p:cNvSpPr>
              <a:spLocks noChangeShapeType="1"/>
            </p:cNvSpPr>
            <p:nvPr/>
          </p:nvSpPr>
          <p:spPr bwMode="auto">
            <a:xfrm flipV="1">
              <a:off x="3009900" y="1828800"/>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Line 34">
              <a:extLst>
                <a:ext uri="{FF2B5EF4-FFF2-40B4-BE49-F238E27FC236}">
                  <a16:creationId xmlns:a16="http://schemas.microsoft.com/office/drawing/2014/main" id="{A216D60F-8705-4F10-8F1B-03315105A94D}"/>
                </a:ext>
              </a:extLst>
            </p:cNvPr>
            <p:cNvSpPr>
              <a:spLocks noChangeShapeType="1"/>
            </p:cNvSpPr>
            <p:nvPr/>
          </p:nvSpPr>
          <p:spPr bwMode="auto">
            <a:xfrm flipV="1">
              <a:off x="3055938" y="1628775"/>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Line 35">
              <a:extLst>
                <a:ext uri="{FF2B5EF4-FFF2-40B4-BE49-F238E27FC236}">
                  <a16:creationId xmlns:a16="http://schemas.microsoft.com/office/drawing/2014/main" id="{B04E4AE0-0B06-4342-AEA3-4B39DCB2522B}"/>
                </a:ext>
              </a:extLst>
            </p:cNvPr>
            <p:cNvSpPr>
              <a:spLocks noChangeShapeType="1"/>
            </p:cNvSpPr>
            <p:nvPr/>
          </p:nvSpPr>
          <p:spPr bwMode="auto">
            <a:xfrm flipV="1">
              <a:off x="3101975" y="1428750"/>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Line 36">
              <a:extLst>
                <a:ext uri="{FF2B5EF4-FFF2-40B4-BE49-F238E27FC236}">
                  <a16:creationId xmlns:a16="http://schemas.microsoft.com/office/drawing/2014/main" id="{4B857DFD-C8CF-4C82-9D81-EC1A33ACEBBC}"/>
                </a:ext>
              </a:extLst>
            </p:cNvPr>
            <p:cNvSpPr>
              <a:spLocks noChangeShapeType="1"/>
            </p:cNvSpPr>
            <p:nvPr/>
          </p:nvSpPr>
          <p:spPr bwMode="auto">
            <a:xfrm flipV="1">
              <a:off x="3146425" y="1228725"/>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Line 37">
              <a:extLst>
                <a:ext uri="{FF2B5EF4-FFF2-40B4-BE49-F238E27FC236}">
                  <a16:creationId xmlns:a16="http://schemas.microsoft.com/office/drawing/2014/main" id="{6E8E2E1E-379A-4615-9712-ABE5924DDF8C}"/>
                </a:ext>
              </a:extLst>
            </p:cNvPr>
            <p:cNvSpPr>
              <a:spLocks noChangeShapeType="1"/>
            </p:cNvSpPr>
            <p:nvPr/>
          </p:nvSpPr>
          <p:spPr bwMode="auto">
            <a:xfrm flipV="1">
              <a:off x="3187700" y="1028700"/>
              <a:ext cx="33338"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Line 38">
              <a:extLst>
                <a:ext uri="{FF2B5EF4-FFF2-40B4-BE49-F238E27FC236}">
                  <a16:creationId xmlns:a16="http://schemas.microsoft.com/office/drawing/2014/main" id="{4D2CADF7-648C-440E-A7DE-4B271C49E0A6}"/>
                </a:ext>
              </a:extLst>
            </p:cNvPr>
            <p:cNvSpPr>
              <a:spLocks noChangeShapeType="1"/>
            </p:cNvSpPr>
            <p:nvPr/>
          </p:nvSpPr>
          <p:spPr bwMode="auto">
            <a:xfrm>
              <a:off x="3238500" y="965200"/>
              <a:ext cx="136525"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Line 39">
              <a:extLst>
                <a:ext uri="{FF2B5EF4-FFF2-40B4-BE49-F238E27FC236}">
                  <a16:creationId xmlns:a16="http://schemas.microsoft.com/office/drawing/2014/main" id="{04D5D473-0FEE-4322-9CA8-A526D55CAAF8}"/>
                </a:ext>
              </a:extLst>
            </p:cNvPr>
            <p:cNvSpPr>
              <a:spLocks noChangeShapeType="1"/>
            </p:cNvSpPr>
            <p:nvPr/>
          </p:nvSpPr>
          <p:spPr bwMode="auto">
            <a:xfrm>
              <a:off x="3444875" y="971550"/>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Line 40">
              <a:extLst>
                <a:ext uri="{FF2B5EF4-FFF2-40B4-BE49-F238E27FC236}">
                  <a16:creationId xmlns:a16="http://schemas.microsoft.com/office/drawing/2014/main" id="{FEFCACCB-DB3C-41BC-9738-7CFC17D55A54}"/>
                </a:ext>
              </a:extLst>
            </p:cNvPr>
            <p:cNvSpPr>
              <a:spLocks noChangeShapeType="1"/>
            </p:cNvSpPr>
            <p:nvPr/>
          </p:nvSpPr>
          <p:spPr bwMode="auto">
            <a:xfrm>
              <a:off x="3649663" y="971550"/>
              <a:ext cx="138113"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Line 41">
              <a:extLst>
                <a:ext uri="{FF2B5EF4-FFF2-40B4-BE49-F238E27FC236}">
                  <a16:creationId xmlns:a16="http://schemas.microsoft.com/office/drawing/2014/main" id="{B7EEF421-5AD6-41C7-A3DB-553E02DD675D}"/>
                </a:ext>
              </a:extLst>
            </p:cNvPr>
            <p:cNvSpPr>
              <a:spLocks noChangeShapeType="1"/>
            </p:cNvSpPr>
            <p:nvPr/>
          </p:nvSpPr>
          <p:spPr bwMode="auto">
            <a:xfrm>
              <a:off x="3856038" y="977900"/>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Line 42">
              <a:extLst>
                <a:ext uri="{FF2B5EF4-FFF2-40B4-BE49-F238E27FC236}">
                  <a16:creationId xmlns:a16="http://schemas.microsoft.com/office/drawing/2014/main" id="{65BEC78A-C6B1-4464-A33E-B48432343604}"/>
                </a:ext>
              </a:extLst>
            </p:cNvPr>
            <p:cNvSpPr>
              <a:spLocks noChangeShapeType="1"/>
            </p:cNvSpPr>
            <p:nvPr/>
          </p:nvSpPr>
          <p:spPr bwMode="auto">
            <a:xfrm flipV="1">
              <a:off x="4056063" y="892175"/>
              <a:ext cx="119063" cy="730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Line 43">
              <a:extLst>
                <a:ext uri="{FF2B5EF4-FFF2-40B4-BE49-F238E27FC236}">
                  <a16:creationId xmlns:a16="http://schemas.microsoft.com/office/drawing/2014/main" id="{B06F4DB9-C0AC-4005-90D9-41305DD30EEB}"/>
                </a:ext>
              </a:extLst>
            </p:cNvPr>
            <p:cNvSpPr>
              <a:spLocks noChangeShapeType="1"/>
            </p:cNvSpPr>
            <p:nvPr/>
          </p:nvSpPr>
          <p:spPr bwMode="auto">
            <a:xfrm flipV="1">
              <a:off x="4232275" y="782638"/>
              <a:ext cx="114300"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Line 44">
              <a:extLst>
                <a:ext uri="{FF2B5EF4-FFF2-40B4-BE49-F238E27FC236}">
                  <a16:creationId xmlns:a16="http://schemas.microsoft.com/office/drawing/2014/main" id="{5C546C8A-255C-4D4F-8951-8D3211B90437}"/>
                </a:ext>
              </a:extLst>
            </p:cNvPr>
            <p:cNvSpPr>
              <a:spLocks noChangeShapeType="1"/>
            </p:cNvSpPr>
            <p:nvPr/>
          </p:nvSpPr>
          <p:spPr bwMode="auto">
            <a:xfrm flipV="1">
              <a:off x="4403725" y="674688"/>
              <a:ext cx="120650"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Line 45">
              <a:extLst>
                <a:ext uri="{FF2B5EF4-FFF2-40B4-BE49-F238E27FC236}">
                  <a16:creationId xmlns:a16="http://schemas.microsoft.com/office/drawing/2014/main" id="{FC3C7130-C77B-4E3C-97EB-37AEFB3D25FC}"/>
                </a:ext>
              </a:extLst>
            </p:cNvPr>
            <p:cNvSpPr>
              <a:spLocks noChangeShapeType="1"/>
            </p:cNvSpPr>
            <p:nvPr/>
          </p:nvSpPr>
          <p:spPr bwMode="auto">
            <a:xfrm flipV="1">
              <a:off x="4581525" y="565150"/>
              <a:ext cx="114300"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Line 46">
              <a:extLst>
                <a:ext uri="{FF2B5EF4-FFF2-40B4-BE49-F238E27FC236}">
                  <a16:creationId xmlns:a16="http://schemas.microsoft.com/office/drawing/2014/main" id="{23BC5B4E-5236-4793-AC43-70D62DCEFFF7}"/>
                </a:ext>
              </a:extLst>
            </p:cNvPr>
            <p:cNvSpPr>
              <a:spLocks noChangeShapeType="1"/>
            </p:cNvSpPr>
            <p:nvPr/>
          </p:nvSpPr>
          <p:spPr bwMode="auto">
            <a:xfrm flipV="1">
              <a:off x="4759325" y="485775"/>
              <a:ext cx="73025"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Line 47">
              <a:extLst>
                <a:ext uri="{FF2B5EF4-FFF2-40B4-BE49-F238E27FC236}">
                  <a16:creationId xmlns:a16="http://schemas.microsoft.com/office/drawing/2014/main" id="{217B91DA-8038-45C7-B592-6A2E663C0791}"/>
                </a:ext>
              </a:extLst>
            </p:cNvPr>
            <p:cNvSpPr>
              <a:spLocks noChangeShapeType="1"/>
            </p:cNvSpPr>
            <p:nvPr/>
          </p:nvSpPr>
          <p:spPr bwMode="auto">
            <a:xfrm>
              <a:off x="4832350" y="485775"/>
              <a:ext cx="46038"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Line 48">
              <a:extLst>
                <a:ext uri="{FF2B5EF4-FFF2-40B4-BE49-F238E27FC236}">
                  <a16:creationId xmlns:a16="http://schemas.microsoft.com/office/drawing/2014/main" id="{85C2C852-7CA4-49CA-A4DF-51920BE5CF48}"/>
                </a:ext>
              </a:extLst>
            </p:cNvPr>
            <p:cNvSpPr>
              <a:spLocks noChangeShapeType="1"/>
            </p:cNvSpPr>
            <p:nvPr/>
          </p:nvSpPr>
          <p:spPr bwMode="auto">
            <a:xfrm>
              <a:off x="4946650" y="508000"/>
              <a:ext cx="131763" cy="349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Line 49">
              <a:extLst>
                <a:ext uri="{FF2B5EF4-FFF2-40B4-BE49-F238E27FC236}">
                  <a16:creationId xmlns:a16="http://schemas.microsoft.com/office/drawing/2014/main" id="{2A5D2633-7C73-451C-8FAF-42898DA25D96}"/>
                </a:ext>
              </a:extLst>
            </p:cNvPr>
            <p:cNvSpPr>
              <a:spLocks noChangeShapeType="1"/>
            </p:cNvSpPr>
            <p:nvPr/>
          </p:nvSpPr>
          <p:spPr bwMode="auto">
            <a:xfrm>
              <a:off x="5146675" y="560388"/>
              <a:ext cx="131763" cy="333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Line 50">
              <a:extLst>
                <a:ext uri="{FF2B5EF4-FFF2-40B4-BE49-F238E27FC236}">
                  <a16:creationId xmlns:a16="http://schemas.microsoft.com/office/drawing/2014/main" id="{FC5D8898-0FBC-4831-8C55-4957628D7DF2}"/>
                </a:ext>
              </a:extLst>
            </p:cNvPr>
            <p:cNvSpPr>
              <a:spLocks noChangeShapeType="1"/>
            </p:cNvSpPr>
            <p:nvPr/>
          </p:nvSpPr>
          <p:spPr bwMode="auto">
            <a:xfrm>
              <a:off x="5346700" y="611188"/>
              <a:ext cx="131763" cy="349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Line 51">
              <a:extLst>
                <a:ext uri="{FF2B5EF4-FFF2-40B4-BE49-F238E27FC236}">
                  <a16:creationId xmlns:a16="http://schemas.microsoft.com/office/drawing/2014/main" id="{7E84874C-D439-4B82-9A64-C1AB9E5C410C}"/>
                </a:ext>
              </a:extLst>
            </p:cNvPr>
            <p:cNvSpPr>
              <a:spLocks noChangeShapeType="1"/>
            </p:cNvSpPr>
            <p:nvPr/>
          </p:nvSpPr>
          <p:spPr bwMode="auto">
            <a:xfrm>
              <a:off x="5541963" y="663575"/>
              <a:ext cx="96838" cy="222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 name="Line 52">
              <a:extLst>
                <a:ext uri="{FF2B5EF4-FFF2-40B4-BE49-F238E27FC236}">
                  <a16:creationId xmlns:a16="http://schemas.microsoft.com/office/drawing/2014/main" id="{2E9D2B3B-9BC4-40BF-89AC-419C94766C2C}"/>
                </a:ext>
              </a:extLst>
            </p:cNvPr>
            <p:cNvSpPr>
              <a:spLocks noChangeShapeType="1"/>
            </p:cNvSpPr>
            <p:nvPr/>
          </p:nvSpPr>
          <p:spPr bwMode="auto">
            <a:xfrm flipV="1">
              <a:off x="5638800" y="674688"/>
              <a:ext cx="39688"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Line 53">
              <a:extLst>
                <a:ext uri="{FF2B5EF4-FFF2-40B4-BE49-F238E27FC236}">
                  <a16:creationId xmlns:a16="http://schemas.microsoft.com/office/drawing/2014/main" id="{E4D33B92-44BE-41DD-8E84-0F90C2E64278}"/>
                </a:ext>
              </a:extLst>
            </p:cNvPr>
            <p:cNvSpPr>
              <a:spLocks noChangeShapeType="1"/>
            </p:cNvSpPr>
            <p:nvPr/>
          </p:nvSpPr>
          <p:spPr bwMode="auto">
            <a:xfrm flipV="1">
              <a:off x="5741988" y="606425"/>
              <a:ext cx="131763" cy="444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Line 54">
              <a:extLst>
                <a:ext uri="{FF2B5EF4-FFF2-40B4-BE49-F238E27FC236}">
                  <a16:creationId xmlns:a16="http://schemas.microsoft.com/office/drawing/2014/main" id="{3CE9C30F-C99A-44A3-AF91-8A67CB017D15}"/>
                </a:ext>
              </a:extLst>
            </p:cNvPr>
            <p:cNvSpPr>
              <a:spLocks noChangeShapeType="1"/>
            </p:cNvSpPr>
            <p:nvPr/>
          </p:nvSpPr>
          <p:spPr bwMode="auto">
            <a:xfrm flipV="1">
              <a:off x="5935663" y="542925"/>
              <a:ext cx="131763"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Line 55">
              <a:extLst>
                <a:ext uri="{FF2B5EF4-FFF2-40B4-BE49-F238E27FC236}">
                  <a16:creationId xmlns:a16="http://schemas.microsoft.com/office/drawing/2014/main" id="{D3A33BB6-DEB9-48A1-B062-7C1818135A08}"/>
                </a:ext>
              </a:extLst>
            </p:cNvPr>
            <p:cNvSpPr>
              <a:spLocks noChangeShapeType="1"/>
            </p:cNvSpPr>
            <p:nvPr/>
          </p:nvSpPr>
          <p:spPr bwMode="auto">
            <a:xfrm flipV="1">
              <a:off x="6130925" y="479425"/>
              <a:ext cx="130175"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3" name="Line 56">
              <a:extLst>
                <a:ext uri="{FF2B5EF4-FFF2-40B4-BE49-F238E27FC236}">
                  <a16:creationId xmlns:a16="http://schemas.microsoft.com/office/drawing/2014/main" id="{36D6901E-D3B8-49C2-8D72-8F71B6508FA3}"/>
                </a:ext>
              </a:extLst>
            </p:cNvPr>
            <p:cNvSpPr>
              <a:spLocks noChangeShapeType="1"/>
            </p:cNvSpPr>
            <p:nvPr/>
          </p:nvSpPr>
          <p:spPr bwMode="auto">
            <a:xfrm flipV="1">
              <a:off x="6324600" y="422275"/>
              <a:ext cx="114300" cy="349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4" name="Line 57">
              <a:extLst>
                <a:ext uri="{FF2B5EF4-FFF2-40B4-BE49-F238E27FC236}">
                  <a16:creationId xmlns:a16="http://schemas.microsoft.com/office/drawing/2014/main" id="{6D67D83F-CF19-473D-92AE-AAD0B6F69035}"/>
                </a:ext>
              </a:extLst>
            </p:cNvPr>
            <p:cNvSpPr>
              <a:spLocks noChangeShapeType="1"/>
            </p:cNvSpPr>
            <p:nvPr/>
          </p:nvSpPr>
          <p:spPr bwMode="auto">
            <a:xfrm>
              <a:off x="6438900" y="422275"/>
              <a:ext cx="17463"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5" name="Line 58">
              <a:extLst>
                <a:ext uri="{FF2B5EF4-FFF2-40B4-BE49-F238E27FC236}">
                  <a16:creationId xmlns:a16="http://schemas.microsoft.com/office/drawing/2014/main" id="{031D929D-2125-4DAC-A4C9-40C5B84C391D}"/>
                </a:ext>
              </a:extLst>
            </p:cNvPr>
            <p:cNvSpPr>
              <a:spLocks noChangeShapeType="1"/>
            </p:cNvSpPr>
            <p:nvPr/>
          </p:nvSpPr>
          <p:spPr bwMode="auto">
            <a:xfrm>
              <a:off x="6524625" y="428625"/>
              <a:ext cx="136525"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 name="Line 59">
              <a:extLst>
                <a:ext uri="{FF2B5EF4-FFF2-40B4-BE49-F238E27FC236}">
                  <a16:creationId xmlns:a16="http://schemas.microsoft.com/office/drawing/2014/main" id="{388FEB9E-3DAA-4EA3-ACEA-2DB076E1579B}"/>
                </a:ext>
              </a:extLst>
            </p:cNvPr>
            <p:cNvSpPr>
              <a:spLocks noChangeShapeType="1"/>
            </p:cNvSpPr>
            <p:nvPr/>
          </p:nvSpPr>
          <p:spPr bwMode="auto">
            <a:xfrm>
              <a:off x="6731000" y="446088"/>
              <a:ext cx="136525"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 name="Line 60">
              <a:extLst>
                <a:ext uri="{FF2B5EF4-FFF2-40B4-BE49-F238E27FC236}">
                  <a16:creationId xmlns:a16="http://schemas.microsoft.com/office/drawing/2014/main" id="{1AC49D06-4CE5-4C38-8B50-238BF3691E86}"/>
                </a:ext>
              </a:extLst>
            </p:cNvPr>
            <p:cNvSpPr>
              <a:spLocks noChangeShapeType="1"/>
            </p:cNvSpPr>
            <p:nvPr/>
          </p:nvSpPr>
          <p:spPr bwMode="auto">
            <a:xfrm>
              <a:off x="6935788" y="463550"/>
              <a:ext cx="138113"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 name="Line 61">
              <a:extLst>
                <a:ext uri="{FF2B5EF4-FFF2-40B4-BE49-F238E27FC236}">
                  <a16:creationId xmlns:a16="http://schemas.microsoft.com/office/drawing/2014/main" id="{5AFC0FFF-DC9E-4DDD-9DA2-6358291C2DEE}"/>
                </a:ext>
              </a:extLst>
            </p:cNvPr>
            <p:cNvSpPr>
              <a:spLocks noChangeShapeType="1"/>
            </p:cNvSpPr>
            <p:nvPr/>
          </p:nvSpPr>
          <p:spPr bwMode="auto">
            <a:xfrm>
              <a:off x="7142163" y="479425"/>
              <a:ext cx="96838" cy="127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9" name="Line 62">
              <a:extLst>
                <a:ext uri="{FF2B5EF4-FFF2-40B4-BE49-F238E27FC236}">
                  <a16:creationId xmlns:a16="http://schemas.microsoft.com/office/drawing/2014/main" id="{AB58481F-4836-4B40-8E7C-428AAC24FE64}"/>
                </a:ext>
              </a:extLst>
            </p:cNvPr>
            <p:cNvSpPr>
              <a:spLocks noChangeShapeType="1"/>
            </p:cNvSpPr>
            <p:nvPr/>
          </p:nvSpPr>
          <p:spPr bwMode="auto">
            <a:xfrm>
              <a:off x="7239000" y="492125"/>
              <a:ext cx="39688"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0" name="Line 63">
              <a:extLst>
                <a:ext uri="{FF2B5EF4-FFF2-40B4-BE49-F238E27FC236}">
                  <a16:creationId xmlns:a16="http://schemas.microsoft.com/office/drawing/2014/main" id="{3185C9E6-48B4-49EA-8334-4595EC308117}"/>
                </a:ext>
              </a:extLst>
            </p:cNvPr>
            <p:cNvSpPr>
              <a:spLocks noChangeShapeType="1"/>
            </p:cNvSpPr>
            <p:nvPr/>
          </p:nvSpPr>
          <p:spPr bwMode="auto">
            <a:xfrm>
              <a:off x="7346950" y="492125"/>
              <a:ext cx="138113"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1" name="Line 64">
              <a:extLst>
                <a:ext uri="{FF2B5EF4-FFF2-40B4-BE49-F238E27FC236}">
                  <a16:creationId xmlns:a16="http://schemas.microsoft.com/office/drawing/2014/main" id="{8D70E61E-F8A5-49F6-8148-3C96E5331F13}"/>
                </a:ext>
              </a:extLst>
            </p:cNvPr>
            <p:cNvSpPr>
              <a:spLocks noChangeShapeType="1"/>
            </p:cNvSpPr>
            <p:nvPr/>
          </p:nvSpPr>
          <p:spPr bwMode="auto">
            <a:xfrm>
              <a:off x="7553325" y="503238"/>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2" name="Line 65">
              <a:extLst>
                <a:ext uri="{FF2B5EF4-FFF2-40B4-BE49-F238E27FC236}">
                  <a16:creationId xmlns:a16="http://schemas.microsoft.com/office/drawing/2014/main" id="{5A9A461F-92E7-4991-881A-6E46CB3AF67E}"/>
                </a:ext>
              </a:extLst>
            </p:cNvPr>
            <p:cNvSpPr>
              <a:spLocks noChangeShapeType="1"/>
            </p:cNvSpPr>
            <p:nvPr/>
          </p:nvSpPr>
          <p:spPr bwMode="auto">
            <a:xfrm>
              <a:off x="7759700" y="508000"/>
              <a:ext cx="136525"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3" name="Line 66">
              <a:extLst>
                <a:ext uri="{FF2B5EF4-FFF2-40B4-BE49-F238E27FC236}">
                  <a16:creationId xmlns:a16="http://schemas.microsoft.com/office/drawing/2014/main" id="{524466F7-8604-4D8F-B804-C27D04DF8F4C}"/>
                </a:ext>
              </a:extLst>
            </p:cNvPr>
            <p:cNvSpPr>
              <a:spLocks noChangeShapeType="1"/>
            </p:cNvSpPr>
            <p:nvPr/>
          </p:nvSpPr>
          <p:spPr bwMode="auto">
            <a:xfrm>
              <a:off x="7964488" y="514350"/>
              <a:ext cx="80963"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4" name="Line 67">
              <a:extLst>
                <a:ext uri="{FF2B5EF4-FFF2-40B4-BE49-F238E27FC236}">
                  <a16:creationId xmlns:a16="http://schemas.microsoft.com/office/drawing/2014/main" id="{E70882CB-7128-4A26-8752-5290AB5B44F2}"/>
                </a:ext>
              </a:extLst>
            </p:cNvPr>
            <p:cNvSpPr>
              <a:spLocks noChangeShapeType="1"/>
            </p:cNvSpPr>
            <p:nvPr/>
          </p:nvSpPr>
          <p:spPr bwMode="auto">
            <a:xfrm>
              <a:off x="8045450" y="514350"/>
              <a:ext cx="50800" cy="174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5" name="Line 68">
              <a:extLst>
                <a:ext uri="{FF2B5EF4-FFF2-40B4-BE49-F238E27FC236}">
                  <a16:creationId xmlns:a16="http://schemas.microsoft.com/office/drawing/2014/main" id="{BF231BB3-CB12-4A0C-AE3A-541FBF439A29}"/>
                </a:ext>
              </a:extLst>
            </p:cNvPr>
            <p:cNvSpPr>
              <a:spLocks noChangeShapeType="1"/>
            </p:cNvSpPr>
            <p:nvPr/>
          </p:nvSpPr>
          <p:spPr bwMode="auto">
            <a:xfrm>
              <a:off x="8164513" y="549275"/>
              <a:ext cx="13176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6" name="Line 69">
              <a:extLst>
                <a:ext uri="{FF2B5EF4-FFF2-40B4-BE49-F238E27FC236}">
                  <a16:creationId xmlns:a16="http://schemas.microsoft.com/office/drawing/2014/main" id="{3B6354B9-A524-43B2-B15E-31691ACEC264}"/>
                </a:ext>
              </a:extLst>
            </p:cNvPr>
            <p:cNvSpPr>
              <a:spLocks noChangeShapeType="1"/>
            </p:cNvSpPr>
            <p:nvPr/>
          </p:nvSpPr>
          <p:spPr bwMode="auto">
            <a:xfrm>
              <a:off x="8359775" y="606425"/>
              <a:ext cx="130175"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7" name="Line 70">
              <a:extLst>
                <a:ext uri="{FF2B5EF4-FFF2-40B4-BE49-F238E27FC236}">
                  <a16:creationId xmlns:a16="http://schemas.microsoft.com/office/drawing/2014/main" id="{1EAA43E9-4E89-4667-890A-5A9C35DF9F63}"/>
                </a:ext>
              </a:extLst>
            </p:cNvPr>
            <p:cNvSpPr>
              <a:spLocks noChangeShapeType="1"/>
            </p:cNvSpPr>
            <p:nvPr/>
          </p:nvSpPr>
          <p:spPr bwMode="auto">
            <a:xfrm>
              <a:off x="8559800" y="663575"/>
              <a:ext cx="130175"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8" name="Line 71">
              <a:extLst>
                <a:ext uri="{FF2B5EF4-FFF2-40B4-BE49-F238E27FC236}">
                  <a16:creationId xmlns:a16="http://schemas.microsoft.com/office/drawing/2014/main" id="{61C946A6-E8C6-4692-BD03-653B74CACFA0}"/>
                </a:ext>
              </a:extLst>
            </p:cNvPr>
            <p:cNvSpPr>
              <a:spLocks noChangeShapeType="1"/>
            </p:cNvSpPr>
            <p:nvPr/>
          </p:nvSpPr>
          <p:spPr bwMode="auto">
            <a:xfrm>
              <a:off x="8759825" y="720725"/>
              <a:ext cx="85725" cy="222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9" name="Line 72">
              <a:extLst>
                <a:ext uri="{FF2B5EF4-FFF2-40B4-BE49-F238E27FC236}">
                  <a16:creationId xmlns:a16="http://schemas.microsoft.com/office/drawing/2014/main" id="{6B694F5E-1780-4B20-B8AE-AF626C543E05}"/>
                </a:ext>
              </a:extLst>
            </p:cNvPr>
            <p:cNvSpPr>
              <a:spLocks noChangeShapeType="1"/>
            </p:cNvSpPr>
            <p:nvPr/>
          </p:nvSpPr>
          <p:spPr bwMode="auto">
            <a:xfrm flipV="1">
              <a:off x="8845550" y="725488"/>
              <a:ext cx="39688" cy="174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0" name="Line 73">
              <a:extLst>
                <a:ext uri="{FF2B5EF4-FFF2-40B4-BE49-F238E27FC236}">
                  <a16:creationId xmlns:a16="http://schemas.microsoft.com/office/drawing/2014/main" id="{653E08A8-5A3F-4801-85A6-34CE053711F5}"/>
                </a:ext>
              </a:extLst>
            </p:cNvPr>
            <p:cNvSpPr>
              <a:spLocks noChangeShapeType="1"/>
            </p:cNvSpPr>
            <p:nvPr/>
          </p:nvSpPr>
          <p:spPr bwMode="auto">
            <a:xfrm flipV="1">
              <a:off x="8947150" y="639763"/>
              <a:ext cx="127000"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1" name="Line 74">
              <a:extLst>
                <a:ext uri="{FF2B5EF4-FFF2-40B4-BE49-F238E27FC236}">
                  <a16:creationId xmlns:a16="http://schemas.microsoft.com/office/drawing/2014/main" id="{BD2A7D9D-9F6C-4B57-921A-5D3F83AAA8A5}"/>
                </a:ext>
              </a:extLst>
            </p:cNvPr>
            <p:cNvSpPr>
              <a:spLocks noChangeShapeType="1"/>
            </p:cNvSpPr>
            <p:nvPr/>
          </p:nvSpPr>
          <p:spPr bwMode="auto">
            <a:xfrm flipV="1">
              <a:off x="9136063" y="554038"/>
              <a:ext cx="125413"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2" name="Line 75">
              <a:extLst>
                <a:ext uri="{FF2B5EF4-FFF2-40B4-BE49-F238E27FC236}">
                  <a16:creationId xmlns:a16="http://schemas.microsoft.com/office/drawing/2014/main" id="{EA9CB49C-8119-4A53-8903-140BAD9B1F30}"/>
                </a:ext>
              </a:extLst>
            </p:cNvPr>
            <p:cNvSpPr>
              <a:spLocks noChangeShapeType="1"/>
            </p:cNvSpPr>
            <p:nvPr/>
          </p:nvSpPr>
          <p:spPr bwMode="auto">
            <a:xfrm flipV="1">
              <a:off x="9318625" y="468313"/>
              <a:ext cx="127000"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3" name="Line 76">
              <a:extLst>
                <a:ext uri="{FF2B5EF4-FFF2-40B4-BE49-F238E27FC236}">
                  <a16:creationId xmlns:a16="http://schemas.microsoft.com/office/drawing/2014/main" id="{15AD379E-2CA7-4563-B16E-7867CB01EC29}"/>
                </a:ext>
              </a:extLst>
            </p:cNvPr>
            <p:cNvSpPr>
              <a:spLocks noChangeShapeType="1"/>
            </p:cNvSpPr>
            <p:nvPr/>
          </p:nvSpPr>
          <p:spPr bwMode="auto">
            <a:xfrm flipV="1">
              <a:off x="9507538" y="382588"/>
              <a:ext cx="125413"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4" name="Line 77">
              <a:extLst>
                <a:ext uri="{FF2B5EF4-FFF2-40B4-BE49-F238E27FC236}">
                  <a16:creationId xmlns:a16="http://schemas.microsoft.com/office/drawing/2014/main" id="{F77AEED3-49E6-4A4E-A99E-07D2229D6AA8}"/>
                </a:ext>
              </a:extLst>
            </p:cNvPr>
            <p:cNvSpPr>
              <a:spLocks noChangeShapeType="1"/>
            </p:cNvSpPr>
            <p:nvPr/>
          </p:nvSpPr>
          <p:spPr bwMode="auto">
            <a:xfrm>
              <a:off x="9702800" y="371475"/>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5" name="Line 78">
              <a:extLst>
                <a:ext uri="{FF2B5EF4-FFF2-40B4-BE49-F238E27FC236}">
                  <a16:creationId xmlns:a16="http://schemas.microsoft.com/office/drawing/2014/main" id="{5C06F0A4-D5CE-4590-AA62-D19412B9C1D6}"/>
                </a:ext>
              </a:extLst>
            </p:cNvPr>
            <p:cNvSpPr>
              <a:spLocks noChangeShapeType="1"/>
            </p:cNvSpPr>
            <p:nvPr/>
          </p:nvSpPr>
          <p:spPr bwMode="auto">
            <a:xfrm flipV="1">
              <a:off x="9907588" y="365125"/>
              <a:ext cx="13176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6" name="Line 79">
              <a:extLst>
                <a:ext uri="{FF2B5EF4-FFF2-40B4-BE49-F238E27FC236}">
                  <a16:creationId xmlns:a16="http://schemas.microsoft.com/office/drawing/2014/main" id="{C302FCF3-3159-4FE6-B39C-58C8C904353E}"/>
                </a:ext>
              </a:extLst>
            </p:cNvPr>
            <p:cNvSpPr>
              <a:spLocks noChangeShapeType="1"/>
            </p:cNvSpPr>
            <p:nvPr/>
          </p:nvSpPr>
          <p:spPr bwMode="auto">
            <a:xfrm flipV="1">
              <a:off x="10107613" y="360363"/>
              <a:ext cx="142875"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7" name="Line 80">
              <a:extLst>
                <a:ext uri="{FF2B5EF4-FFF2-40B4-BE49-F238E27FC236}">
                  <a16:creationId xmlns:a16="http://schemas.microsoft.com/office/drawing/2014/main" id="{AA9B4BB5-E964-4E52-A7F0-00A130988E1E}"/>
                </a:ext>
              </a:extLst>
            </p:cNvPr>
            <p:cNvSpPr>
              <a:spLocks noChangeShapeType="1"/>
            </p:cNvSpPr>
            <p:nvPr/>
          </p:nvSpPr>
          <p:spPr bwMode="auto">
            <a:xfrm>
              <a:off x="10313988" y="360363"/>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8" name="Line 81">
              <a:extLst>
                <a:ext uri="{FF2B5EF4-FFF2-40B4-BE49-F238E27FC236}">
                  <a16:creationId xmlns:a16="http://schemas.microsoft.com/office/drawing/2014/main" id="{58DCBBBA-AD64-4F4B-B6E1-E5E435F43101}"/>
                </a:ext>
              </a:extLst>
            </p:cNvPr>
            <p:cNvSpPr>
              <a:spLocks noChangeShapeType="1"/>
            </p:cNvSpPr>
            <p:nvPr/>
          </p:nvSpPr>
          <p:spPr bwMode="auto">
            <a:xfrm flipV="1">
              <a:off x="2432050" y="5051425"/>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9" name="Line 82">
              <a:extLst>
                <a:ext uri="{FF2B5EF4-FFF2-40B4-BE49-F238E27FC236}">
                  <a16:creationId xmlns:a16="http://schemas.microsoft.com/office/drawing/2014/main" id="{2AAF6549-95F7-4D86-96F0-DAD78CA12A26}"/>
                </a:ext>
              </a:extLst>
            </p:cNvPr>
            <p:cNvSpPr>
              <a:spLocks noChangeShapeType="1"/>
            </p:cNvSpPr>
            <p:nvPr/>
          </p:nvSpPr>
          <p:spPr bwMode="auto">
            <a:xfrm flipV="1">
              <a:off x="2473325" y="4851400"/>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0" name="Line 83">
              <a:extLst>
                <a:ext uri="{FF2B5EF4-FFF2-40B4-BE49-F238E27FC236}">
                  <a16:creationId xmlns:a16="http://schemas.microsoft.com/office/drawing/2014/main" id="{AE364C9A-9F6C-458E-A647-AF7E856D3E39}"/>
                </a:ext>
              </a:extLst>
            </p:cNvPr>
            <p:cNvSpPr>
              <a:spLocks noChangeShapeType="1"/>
            </p:cNvSpPr>
            <p:nvPr/>
          </p:nvSpPr>
          <p:spPr bwMode="auto">
            <a:xfrm flipV="1">
              <a:off x="2517775" y="4651375"/>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1" name="Line 84">
              <a:extLst>
                <a:ext uri="{FF2B5EF4-FFF2-40B4-BE49-F238E27FC236}">
                  <a16:creationId xmlns:a16="http://schemas.microsoft.com/office/drawing/2014/main" id="{CD1AC9E1-99F5-4A2F-824C-F73C36780990}"/>
                </a:ext>
              </a:extLst>
            </p:cNvPr>
            <p:cNvSpPr>
              <a:spLocks noChangeShapeType="1"/>
            </p:cNvSpPr>
            <p:nvPr/>
          </p:nvSpPr>
          <p:spPr bwMode="auto">
            <a:xfrm flipV="1">
              <a:off x="2559050" y="4451350"/>
              <a:ext cx="33338"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2" name="Line 85">
              <a:extLst>
                <a:ext uri="{FF2B5EF4-FFF2-40B4-BE49-F238E27FC236}">
                  <a16:creationId xmlns:a16="http://schemas.microsoft.com/office/drawing/2014/main" id="{C7CF153E-83D4-40CF-B919-0E6C09CB0341}"/>
                </a:ext>
              </a:extLst>
            </p:cNvPr>
            <p:cNvSpPr>
              <a:spLocks noChangeShapeType="1"/>
            </p:cNvSpPr>
            <p:nvPr/>
          </p:nvSpPr>
          <p:spPr bwMode="auto">
            <a:xfrm flipV="1">
              <a:off x="2603500" y="4246563"/>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3" name="Line 86">
              <a:extLst>
                <a:ext uri="{FF2B5EF4-FFF2-40B4-BE49-F238E27FC236}">
                  <a16:creationId xmlns:a16="http://schemas.microsoft.com/office/drawing/2014/main" id="{7CB40D5A-3A3F-43F6-B45A-C9D84F21AEAC}"/>
                </a:ext>
              </a:extLst>
            </p:cNvPr>
            <p:cNvSpPr>
              <a:spLocks noChangeShapeType="1"/>
            </p:cNvSpPr>
            <p:nvPr/>
          </p:nvSpPr>
          <p:spPr bwMode="auto">
            <a:xfrm flipV="1">
              <a:off x="2649538" y="4046538"/>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4" name="Line 87">
              <a:extLst>
                <a:ext uri="{FF2B5EF4-FFF2-40B4-BE49-F238E27FC236}">
                  <a16:creationId xmlns:a16="http://schemas.microsoft.com/office/drawing/2014/main" id="{242A1425-AEA3-4AF3-9EC8-010D302660E1}"/>
                </a:ext>
              </a:extLst>
            </p:cNvPr>
            <p:cNvSpPr>
              <a:spLocks noChangeShapeType="1"/>
            </p:cNvSpPr>
            <p:nvPr/>
          </p:nvSpPr>
          <p:spPr bwMode="auto">
            <a:xfrm flipV="1">
              <a:off x="2689225" y="3846513"/>
              <a:ext cx="3492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5" name="Line 88">
              <a:extLst>
                <a:ext uri="{FF2B5EF4-FFF2-40B4-BE49-F238E27FC236}">
                  <a16:creationId xmlns:a16="http://schemas.microsoft.com/office/drawing/2014/main" id="{F9137E4B-9AFD-4475-A691-0C66A4150000}"/>
                </a:ext>
              </a:extLst>
            </p:cNvPr>
            <p:cNvSpPr>
              <a:spLocks noChangeShapeType="1"/>
            </p:cNvSpPr>
            <p:nvPr/>
          </p:nvSpPr>
          <p:spPr bwMode="auto">
            <a:xfrm flipV="1">
              <a:off x="2735263" y="364648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6" name="Line 89">
              <a:extLst>
                <a:ext uri="{FF2B5EF4-FFF2-40B4-BE49-F238E27FC236}">
                  <a16:creationId xmlns:a16="http://schemas.microsoft.com/office/drawing/2014/main" id="{ADA85E20-BD8B-4493-B0B3-E1CB5D67B7EA}"/>
                </a:ext>
              </a:extLst>
            </p:cNvPr>
            <p:cNvSpPr>
              <a:spLocks noChangeShapeType="1"/>
            </p:cNvSpPr>
            <p:nvPr/>
          </p:nvSpPr>
          <p:spPr bwMode="auto">
            <a:xfrm flipV="1">
              <a:off x="2781300" y="3446463"/>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7" name="Line 90">
              <a:extLst>
                <a:ext uri="{FF2B5EF4-FFF2-40B4-BE49-F238E27FC236}">
                  <a16:creationId xmlns:a16="http://schemas.microsoft.com/office/drawing/2014/main" id="{2D60851B-6669-46CD-85EB-AAC3E3EF2D39}"/>
                </a:ext>
              </a:extLst>
            </p:cNvPr>
            <p:cNvSpPr>
              <a:spLocks noChangeShapeType="1"/>
            </p:cNvSpPr>
            <p:nvPr/>
          </p:nvSpPr>
          <p:spPr bwMode="auto">
            <a:xfrm flipV="1">
              <a:off x="2820988" y="324643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8" name="Line 91">
              <a:extLst>
                <a:ext uri="{FF2B5EF4-FFF2-40B4-BE49-F238E27FC236}">
                  <a16:creationId xmlns:a16="http://schemas.microsoft.com/office/drawing/2014/main" id="{85CBEF74-2870-42F0-83A8-BF88D4E80CF2}"/>
                </a:ext>
              </a:extLst>
            </p:cNvPr>
            <p:cNvSpPr>
              <a:spLocks noChangeShapeType="1"/>
            </p:cNvSpPr>
            <p:nvPr/>
          </p:nvSpPr>
          <p:spPr bwMode="auto">
            <a:xfrm flipV="1">
              <a:off x="2867025" y="3046413"/>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9" name="Line 92">
              <a:extLst>
                <a:ext uri="{FF2B5EF4-FFF2-40B4-BE49-F238E27FC236}">
                  <a16:creationId xmlns:a16="http://schemas.microsoft.com/office/drawing/2014/main" id="{CFFE93F2-CBA5-41B3-A2D9-873D545D0F34}"/>
                </a:ext>
              </a:extLst>
            </p:cNvPr>
            <p:cNvSpPr>
              <a:spLocks noChangeShapeType="1"/>
            </p:cNvSpPr>
            <p:nvPr/>
          </p:nvSpPr>
          <p:spPr bwMode="auto">
            <a:xfrm flipV="1">
              <a:off x="2913063" y="2840038"/>
              <a:ext cx="28575"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0" name="Line 93">
              <a:extLst>
                <a:ext uri="{FF2B5EF4-FFF2-40B4-BE49-F238E27FC236}">
                  <a16:creationId xmlns:a16="http://schemas.microsoft.com/office/drawing/2014/main" id="{B0125127-FE5A-4FA8-AC03-569E5CD1F086}"/>
                </a:ext>
              </a:extLst>
            </p:cNvPr>
            <p:cNvSpPr>
              <a:spLocks noChangeShapeType="1"/>
            </p:cNvSpPr>
            <p:nvPr/>
          </p:nvSpPr>
          <p:spPr bwMode="auto">
            <a:xfrm flipV="1">
              <a:off x="2952750" y="2640013"/>
              <a:ext cx="28575"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1" name="Line 94">
              <a:extLst>
                <a:ext uri="{FF2B5EF4-FFF2-40B4-BE49-F238E27FC236}">
                  <a16:creationId xmlns:a16="http://schemas.microsoft.com/office/drawing/2014/main" id="{80AFE8DC-34B3-4B2D-85B7-42A276FF53C6}"/>
                </a:ext>
              </a:extLst>
            </p:cNvPr>
            <p:cNvSpPr>
              <a:spLocks noChangeShapeType="1"/>
            </p:cNvSpPr>
            <p:nvPr/>
          </p:nvSpPr>
          <p:spPr bwMode="auto">
            <a:xfrm flipV="1">
              <a:off x="2998788" y="2439988"/>
              <a:ext cx="28575"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2" name="Line 95">
              <a:extLst>
                <a:ext uri="{FF2B5EF4-FFF2-40B4-BE49-F238E27FC236}">
                  <a16:creationId xmlns:a16="http://schemas.microsoft.com/office/drawing/2014/main" id="{EBD136BC-E884-4796-9A47-C978109CF352}"/>
                </a:ext>
              </a:extLst>
            </p:cNvPr>
            <p:cNvSpPr>
              <a:spLocks noChangeShapeType="1"/>
            </p:cNvSpPr>
            <p:nvPr/>
          </p:nvSpPr>
          <p:spPr bwMode="auto">
            <a:xfrm flipV="1">
              <a:off x="3038475" y="2239963"/>
              <a:ext cx="34925"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3" name="Line 96">
              <a:extLst>
                <a:ext uri="{FF2B5EF4-FFF2-40B4-BE49-F238E27FC236}">
                  <a16:creationId xmlns:a16="http://schemas.microsoft.com/office/drawing/2014/main" id="{E5D323E6-B51A-425F-BD60-3C1977D981DC}"/>
                </a:ext>
              </a:extLst>
            </p:cNvPr>
            <p:cNvSpPr>
              <a:spLocks noChangeShapeType="1"/>
            </p:cNvSpPr>
            <p:nvPr/>
          </p:nvSpPr>
          <p:spPr bwMode="auto">
            <a:xfrm flipV="1">
              <a:off x="3084513" y="203993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4" name="Line 97">
              <a:extLst>
                <a:ext uri="{FF2B5EF4-FFF2-40B4-BE49-F238E27FC236}">
                  <a16:creationId xmlns:a16="http://schemas.microsoft.com/office/drawing/2014/main" id="{2B11FA63-6F57-41D8-971B-450162C3A794}"/>
                </a:ext>
              </a:extLst>
            </p:cNvPr>
            <p:cNvSpPr>
              <a:spLocks noChangeShapeType="1"/>
            </p:cNvSpPr>
            <p:nvPr/>
          </p:nvSpPr>
          <p:spPr bwMode="auto">
            <a:xfrm flipV="1">
              <a:off x="3130550" y="1839913"/>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5" name="Line 98">
              <a:extLst>
                <a:ext uri="{FF2B5EF4-FFF2-40B4-BE49-F238E27FC236}">
                  <a16:creationId xmlns:a16="http://schemas.microsoft.com/office/drawing/2014/main" id="{E671DB21-A536-4FBE-A820-EDEB44C3B52C}"/>
                </a:ext>
              </a:extLst>
            </p:cNvPr>
            <p:cNvSpPr>
              <a:spLocks noChangeShapeType="1"/>
            </p:cNvSpPr>
            <p:nvPr/>
          </p:nvSpPr>
          <p:spPr bwMode="auto">
            <a:xfrm flipV="1">
              <a:off x="3170238" y="163988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6" name="Line 99">
              <a:extLst>
                <a:ext uri="{FF2B5EF4-FFF2-40B4-BE49-F238E27FC236}">
                  <a16:creationId xmlns:a16="http://schemas.microsoft.com/office/drawing/2014/main" id="{6AA3F55E-4DDA-4EAB-BC06-52AFA4AE1737}"/>
                </a:ext>
              </a:extLst>
            </p:cNvPr>
            <p:cNvSpPr>
              <a:spLocks noChangeShapeType="1"/>
            </p:cNvSpPr>
            <p:nvPr/>
          </p:nvSpPr>
          <p:spPr bwMode="auto">
            <a:xfrm flipV="1">
              <a:off x="3216275" y="1497013"/>
              <a:ext cx="15875"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7" name="Line 100">
              <a:extLst>
                <a:ext uri="{FF2B5EF4-FFF2-40B4-BE49-F238E27FC236}">
                  <a16:creationId xmlns:a16="http://schemas.microsoft.com/office/drawing/2014/main" id="{07AE4116-9124-4BA1-8F55-A10B0BD6EAD0}"/>
                </a:ext>
              </a:extLst>
            </p:cNvPr>
            <p:cNvSpPr>
              <a:spLocks noChangeShapeType="1"/>
            </p:cNvSpPr>
            <p:nvPr/>
          </p:nvSpPr>
          <p:spPr bwMode="auto">
            <a:xfrm>
              <a:off x="3232150" y="1497013"/>
              <a:ext cx="57150"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8" name="Line 101">
              <a:extLst>
                <a:ext uri="{FF2B5EF4-FFF2-40B4-BE49-F238E27FC236}">
                  <a16:creationId xmlns:a16="http://schemas.microsoft.com/office/drawing/2014/main" id="{CB49641E-9451-4631-B59D-9CE33AA0154D}"/>
                </a:ext>
              </a:extLst>
            </p:cNvPr>
            <p:cNvSpPr>
              <a:spLocks noChangeShapeType="1"/>
            </p:cNvSpPr>
            <p:nvPr/>
          </p:nvSpPr>
          <p:spPr bwMode="auto">
            <a:xfrm>
              <a:off x="3359150" y="1497013"/>
              <a:ext cx="136525"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9" name="Line 102">
              <a:extLst>
                <a:ext uri="{FF2B5EF4-FFF2-40B4-BE49-F238E27FC236}">
                  <a16:creationId xmlns:a16="http://schemas.microsoft.com/office/drawing/2014/main" id="{DA80E0AD-CC29-409B-BF61-6E3D6D92C1F2}"/>
                </a:ext>
              </a:extLst>
            </p:cNvPr>
            <p:cNvSpPr>
              <a:spLocks noChangeShapeType="1"/>
            </p:cNvSpPr>
            <p:nvPr/>
          </p:nvSpPr>
          <p:spPr bwMode="auto">
            <a:xfrm>
              <a:off x="3563938" y="1503363"/>
              <a:ext cx="138113"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0" name="Line 103">
              <a:extLst>
                <a:ext uri="{FF2B5EF4-FFF2-40B4-BE49-F238E27FC236}">
                  <a16:creationId xmlns:a16="http://schemas.microsoft.com/office/drawing/2014/main" id="{8A4D4BE8-EB4B-44C1-BB20-697DA1B50172}"/>
                </a:ext>
              </a:extLst>
            </p:cNvPr>
            <p:cNvSpPr>
              <a:spLocks noChangeShapeType="1"/>
            </p:cNvSpPr>
            <p:nvPr/>
          </p:nvSpPr>
          <p:spPr bwMode="auto">
            <a:xfrm>
              <a:off x="3770313" y="1508125"/>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1" name="Line 104">
              <a:extLst>
                <a:ext uri="{FF2B5EF4-FFF2-40B4-BE49-F238E27FC236}">
                  <a16:creationId xmlns:a16="http://schemas.microsoft.com/office/drawing/2014/main" id="{F35DA180-8C4F-4338-9B91-DA602AB602AA}"/>
                </a:ext>
              </a:extLst>
            </p:cNvPr>
            <p:cNvSpPr>
              <a:spLocks noChangeShapeType="1"/>
            </p:cNvSpPr>
            <p:nvPr/>
          </p:nvSpPr>
          <p:spPr bwMode="auto">
            <a:xfrm>
              <a:off x="3975100" y="1514475"/>
              <a:ext cx="57150"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2" name="Line 105">
              <a:extLst>
                <a:ext uri="{FF2B5EF4-FFF2-40B4-BE49-F238E27FC236}">
                  <a16:creationId xmlns:a16="http://schemas.microsoft.com/office/drawing/2014/main" id="{9D303AB8-0359-47CF-B35A-2A415AD45B8E}"/>
                </a:ext>
              </a:extLst>
            </p:cNvPr>
            <p:cNvSpPr>
              <a:spLocks noChangeShapeType="1"/>
            </p:cNvSpPr>
            <p:nvPr/>
          </p:nvSpPr>
          <p:spPr bwMode="auto">
            <a:xfrm flipV="1">
              <a:off x="4032250" y="1468438"/>
              <a:ext cx="69850"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3" name="Line 106">
              <a:extLst>
                <a:ext uri="{FF2B5EF4-FFF2-40B4-BE49-F238E27FC236}">
                  <a16:creationId xmlns:a16="http://schemas.microsoft.com/office/drawing/2014/main" id="{6480A77B-781D-4134-BEDD-2E8F58929F87}"/>
                </a:ext>
              </a:extLst>
            </p:cNvPr>
            <p:cNvSpPr>
              <a:spLocks noChangeShapeType="1"/>
            </p:cNvSpPr>
            <p:nvPr/>
          </p:nvSpPr>
          <p:spPr bwMode="auto">
            <a:xfrm flipV="1">
              <a:off x="4152900" y="1349375"/>
              <a:ext cx="114300" cy="793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4" name="Line 107">
              <a:extLst>
                <a:ext uri="{FF2B5EF4-FFF2-40B4-BE49-F238E27FC236}">
                  <a16:creationId xmlns:a16="http://schemas.microsoft.com/office/drawing/2014/main" id="{926144ED-C48A-4C5A-8D04-B8D946B0D615}"/>
                </a:ext>
              </a:extLst>
            </p:cNvPr>
            <p:cNvSpPr>
              <a:spLocks noChangeShapeType="1"/>
            </p:cNvSpPr>
            <p:nvPr/>
          </p:nvSpPr>
          <p:spPr bwMode="auto">
            <a:xfrm flipV="1">
              <a:off x="4324350" y="1235075"/>
              <a:ext cx="114300" cy="793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5" name="Line 108">
              <a:extLst>
                <a:ext uri="{FF2B5EF4-FFF2-40B4-BE49-F238E27FC236}">
                  <a16:creationId xmlns:a16="http://schemas.microsoft.com/office/drawing/2014/main" id="{74DE030E-E57B-48A4-A13E-3107F677F8CA}"/>
                </a:ext>
              </a:extLst>
            </p:cNvPr>
            <p:cNvSpPr>
              <a:spLocks noChangeShapeType="1"/>
            </p:cNvSpPr>
            <p:nvPr/>
          </p:nvSpPr>
          <p:spPr bwMode="auto">
            <a:xfrm flipV="1">
              <a:off x="4489450" y="1114425"/>
              <a:ext cx="114300" cy="793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6" name="Line 109">
              <a:extLst>
                <a:ext uri="{FF2B5EF4-FFF2-40B4-BE49-F238E27FC236}">
                  <a16:creationId xmlns:a16="http://schemas.microsoft.com/office/drawing/2014/main" id="{58DDF3A9-26DC-4E71-AEAA-71B417EBC1ED}"/>
                </a:ext>
              </a:extLst>
            </p:cNvPr>
            <p:cNvSpPr>
              <a:spLocks noChangeShapeType="1"/>
            </p:cNvSpPr>
            <p:nvPr/>
          </p:nvSpPr>
          <p:spPr bwMode="auto">
            <a:xfrm flipV="1">
              <a:off x="4660900" y="1000125"/>
              <a:ext cx="109538"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7" name="Line 110">
              <a:extLst>
                <a:ext uri="{FF2B5EF4-FFF2-40B4-BE49-F238E27FC236}">
                  <a16:creationId xmlns:a16="http://schemas.microsoft.com/office/drawing/2014/main" id="{D7121731-0E98-43C9-9DE3-117E305131EE}"/>
                </a:ext>
              </a:extLst>
            </p:cNvPr>
            <p:cNvSpPr>
              <a:spLocks noChangeShapeType="1"/>
            </p:cNvSpPr>
            <p:nvPr/>
          </p:nvSpPr>
          <p:spPr bwMode="auto">
            <a:xfrm flipV="1">
              <a:off x="4827588" y="954088"/>
              <a:ext cx="476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8" name="Line 111">
              <a:extLst>
                <a:ext uri="{FF2B5EF4-FFF2-40B4-BE49-F238E27FC236}">
                  <a16:creationId xmlns:a16="http://schemas.microsoft.com/office/drawing/2014/main" id="{7BB05720-7B15-4959-BC97-CE0BEF186556}"/>
                </a:ext>
              </a:extLst>
            </p:cNvPr>
            <p:cNvSpPr>
              <a:spLocks noChangeShapeType="1"/>
            </p:cNvSpPr>
            <p:nvPr/>
          </p:nvSpPr>
          <p:spPr bwMode="auto">
            <a:xfrm>
              <a:off x="4832350" y="954088"/>
              <a:ext cx="127000" cy="349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9" name="Line 112">
              <a:extLst>
                <a:ext uri="{FF2B5EF4-FFF2-40B4-BE49-F238E27FC236}">
                  <a16:creationId xmlns:a16="http://schemas.microsoft.com/office/drawing/2014/main" id="{E7C5DE3C-520E-4978-8A11-9FD55F539153}"/>
                </a:ext>
              </a:extLst>
            </p:cNvPr>
            <p:cNvSpPr>
              <a:spLocks noChangeShapeType="1"/>
            </p:cNvSpPr>
            <p:nvPr/>
          </p:nvSpPr>
          <p:spPr bwMode="auto">
            <a:xfrm>
              <a:off x="5027613" y="1006475"/>
              <a:ext cx="131763" cy="333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0" name="Line 113">
              <a:extLst>
                <a:ext uri="{FF2B5EF4-FFF2-40B4-BE49-F238E27FC236}">
                  <a16:creationId xmlns:a16="http://schemas.microsoft.com/office/drawing/2014/main" id="{28FE4105-1E0D-4497-A286-D6A69C03B9C2}"/>
                </a:ext>
              </a:extLst>
            </p:cNvPr>
            <p:cNvSpPr>
              <a:spLocks noChangeShapeType="1"/>
            </p:cNvSpPr>
            <p:nvPr/>
          </p:nvSpPr>
          <p:spPr bwMode="auto">
            <a:xfrm>
              <a:off x="5227638" y="1057275"/>
              <a:ext cx="13176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1" name="Line 114">
              <a:extLst>
                <a:ext uri="{FF2B5EF4-FFF2-40B4-BE49-F238E27FC236}">
                  <a16:creationId xmlns:a16="http://schemas.microsoft.com/office/drawing/2014/main" id="{3137629C-2F1B-4A39-955D-ED8F94C44CFB}"/>
                </a:ext>
              </a:extLst>
            </p:cNvPr>
            <p:cNvSpPr>
              <a:spLocks noChangeShapeType="1"/>
            </p:cNvSpPr>
            <p:nvPr/>
          </p:nvSpPr>
          <p:spPr bwMode="auto">
            <a:xfrm>
              <a:off x="5421313" y="1114425"/>
              <a:ext cx="131763" cy="349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2" name="Line 115">
              <a:extLst>
                <a:ext uri="{FF2B5EF4-FFF2-40B4-BE49-F238E27FC236}">
                  <a16:creationId xmlns:a16="http://schemas.microsoft.com/office/drawing/2014/main" id="{F354BD39-9B25-41EC-AA00-08F879322494}"/>
                </a:ext>
              </a:extLst>
            </p:cNvPr>
            <p:cNvSpPr>
              <a:spLocks noChangeShapeType="1"/>
            </p:cNvSpPr>
            <p:nvPr/>
          </p:nvSpPr>
          <p:spPr bwMode="auto">
            <a:xfrm>
              <a:off x="5621338" y="1165225"/>
              <a:ext cx="1746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3" name="Line 116">
              <a:extLst>
                <a:ext uri="{FF2B5EF4-FFF2-40B4-BE49-F238E27FC236}">
                  <a16:creationId xmlns:a16="http://schemas.microsoft.com/office/drawing/2014/main" id="{9B714633-DFCD-4AEC-BF52-FC9B2C5F0C39}"/>
                </a:ext>
              </a:extLst>
            </p:cNvPr>
            <p:cNvSpPr>
              <a:spLocks noChangeShapeType="1"/>
            </p:cNvSpPr>
            <p:nvPr/>
          </p:nvSpPr>
          <p:spPr bwMode="auto">
            <a:xfrm flipV="1">
              <a:off x="5638800" y="1131888"/>
              <a:ext cx="114300"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4" name="Line 117">
              <a:extLst>
                <a:ext uri="{FF2B5EF4-FFF2-40B4-BE49-F238E27FC236}">
                  <a16:creationId xmlns:a16="http://schemas.microsoft.com/office/drawing/2014/main" id="{25CF85E2-5007-4B03-9B97-934451FC0723}"/>
                </a:ext>
              </a:extLst>
            </p:cNvPr>
            <p:cNvSpPr>
              <a:spLocks noChangeShapeType="1"/>
            </p:cNvSpPr>
            <p:nvPr/>
          </p:nvSpPr>
          <p:spPr bwMode="auto">
            <a:xfrm flipV="1">
              <a:off x="5816600" y="1063625"/>
              <a:ext cx="130175" cy="444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5" name="Line 118">
              <a:extLst>
                <a:ext uri="{FF2B5EF4-FFF2-40B4-BE49-F238E27FC236}">
                  <a16:creationId xmlns:a16="http://schemas.microsoft.com/office/drawing/2014/main" id="{4BC93B79-4DF5-4022-AF40-F4A22F34EE31}"/>
                </a:ext>
              </a:extLst>
            </p:cNvPr>
            <p:cNvSpPr>
              <a:spLocks noChangeShapeType="1"/>
            </p:cNvSpPr>
            <p:nvPr/>
          </p:nvSpPr>
          <p:spPr bwMode="auto">
            <a:xfrm flipV="1">
              <a:off x="6010275" y="1000125"/>
              <a:ext cx="13176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6" name="Line 119">
              <a:extLst>
                <a:ext uri="{FF2B5EF4-FFF2-40B4-BE49-F238E27FC236}">
                  <a16:creationId xmlns:a16="http://schemas.microsoft.com/office/drawing/2014/main" id="{E73E951C-422C-4386-9068-EFF47EA6D3F9}"/>
                </a:ext>
              </a:extLst>
            </p:cNvPr>
            <p:cNvSpPr>
              <a:spLocks noChangeShapeType="1"/>
            </p:cNvSpPr>
            <p:nvPr/>
          </p:nvSpPr>
          <p:spPr bwMode="auto">
            <a:xfrm flipV="1">
              <a:off x="6203950" y="931863"/>
              <a:ext cx="131763"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7" name="Line 120">
              <a:extLst>
                <a:ext uri="{FF2B5EF4-FFF2-40B4-BE49-F238E27FC236}">
                  <a16:creationId xmlns:a16="http://schemas.microsoft.com/office/drawing/2014/main" id="{FFC0BBF0-9284-4153-BCEC-26252C1C96A8}"/>
                </a:ext>
              </a:extLst>
            </p:cNvPr>
            <p:cNvSpPr>
              <a:spLocks noChangeShapeType="1"/>
            </p:cNvSpPr>
            <p:nvPr/>
          </p:nvSpPr>
          <p:spPr bwMode="auto">
            <a:xfrm flipV="1">
              <a:off x="6399213" y="896938"/>
              <a:ext cx="39688"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8" name="Line 121">
              <a:extLst>
                <a:ext uri="{FF2B5EF4-FFF2-40B4-BE49-F238E27FC236}">
                  <a16:creationId xmlns:a16="http://schemas.microsoft.com/office/drawing/2014/main" id="{2982BE07-6020-4D4D-A9EB-6F161ECA1F39}"/>
                </a:ext>
              </a:extLst>
            </p:cNvPr>
            <p:cNvSpPr>
              <a:spLocks noChangeShapeType="1"/>
            </p:cNvSpPr>
            <p:nvPr/>
          </p:nvSpPr>
          <p:spPr bwMode="auto">
            <a:xfrm>
              <a:off x="6438900" y="896938"/>
              <a:ext cx="96838"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9" name="Line 122">
              <a:extLst>
                <a:ext uri="{FF2B5EF4-FFF2-40B4-BE49-F238E27FC236}">
                  <a16:creationId xmlns:a16="http://schemas.microsoft.com/office/drawing/2014/main" id="{C893CF33-0B50-4DE9-868D-91DF91F29EAD}"/>
                </a:ext>
              </a:extLst>
            </p:cNvPr>
            <p:cNvSpPr>
              <a:spLocks noChangeShapeType="1"/>
            </p:cNvSpPr>
            <p:nvPr/>
          </p:nvSpPr>
          <p:spPr bwMode="auto">
            <a:xfrm>
              <a:off x="6599238" y="908050"/>
              <a:ext cx="136525" cy="127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0" name="Line 123">
              <a:extLst>
                <a:ext uri="{FF2B5EF4-FFF2-40B4-BE49-F238E27FC236}">
                  <a16:creationId xmlns:a16="http://schemas.microsoft.com/office/drawing/2014/main" id="{D86B7303-583D-46DF-9FFE-F8B88CDDE5CF}"/>
                </a:ext>
              </a:extLst>
            </p:cNvPr>
            <p:cNvSpPr>
              <a:spLocks noChangeShapeType="1"/>
            </p:cNvSpPr>
            <p:nvPr/>
          </p:nvSpPr>
          <p:spPr bwMode="auto">
            <a:xfrm>
              <a:off x="6804025" y="925513"/>
              <a:ext cx="13811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1" name="Line 124">
              <a:extLst>
                <a:ext uri="{FF2B5EF4-FFF2-40B4-BE49-F238E27FC236}">
                  <a16:creationId xmlns:a16="http://schemas.microsoft.com/office/drawing/2014/main" id="{C1EC7710-817E-422E-89F1-3AF337E731FD}"/>
                </a:ext>
              </a:extLst>
            </p:cNvPr>
            <p:cNvSpPr>
              <a:spLocks noChangeShapeType="1"/>
            </p:cNvSpPr>
            <p:nvPr/>
          </p:nvSpPr>
          <p:spPr bwMode="auto">
            <a:xfrm>
              <a:off x="7010400" y="936625"/>
              <a:ext cx="136525" cy="127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2" name="Line 125">
              <a:extLst>
                <a:ext uri="{FF2B5EF4-FFF2-40B4-BE49-F238E27FC236}">
                  <a16:creationId xmlns:a16="http://schemas.microsoft.com/office/drawing/2014/main" id="{F9E9D0CE-A28C-44DC-90B7-20351CA4D4A3}"/>
                </a:ext>
              </a:extLst>
            </p:cNvPr>
            <p:cNvSpPr>
              <a:spLocks noChangeShapeType="1"/>
            </p:cNvSpPr>
            <p:nvPr/>
          </p:nvSpPr>
          <p:spPr bwMode="auto">
            <a:xfrm>
              <a:off x="7216775" y="954088"/>
              <a:ext cx="222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3" name="Line 126">
              <a:extLst>
                <a:ext uri="{FF2B5EF4-FFF2-40B4-BE49-F238E27FC236}">
                  <a16:creationId xmlns:a16="http://schemas.microsoft.com/office/drawing/2014/main" id="{10650021-222E-444F-8D03-CA66C4F34C82}"/>
                </a:ext>
              </a:extLst>
            </p:cNvPr>
            <p:cNvSpPr>
              <a:spLocks noChangeShapeType="1"/>
            </p:cNvSpPr>
            <p:nvPr/>
          </p:nvSpPr>
          <p:spPr bwMode="auto">
            <a:xfrm>
              <a:off x="7239000" y="954088"/>
              <a:ext cx="114300"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4" name="Line 127">
              <a:extLst>
                <a:ext uri="{FF2B5EF4-FFF2-40B4-BE49-F238E27FC236}">
                  <a16:creationId xmlns:a16="http://schemas.microsoft.com/office/drawing/2014/main" id="{6DAEDDB5-4D1D-445D-AF5A-B429E2F51625}"/>
                </a:ext>
              </a:extLst>
            </p:cNvPr>
            <p:cNvSpPr>
              <a:spLocks noChangeShapeType="1"/>
            </p:cNvSpPr>
            <p:nvPr/>
          </p:nvSpPr>
          <p:spPr bwMode="auto">
            <a:xfrm>
              <a:off x="7421563" y="960438"/>
              <a:ext cx="138113"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5" name="Line 128">
              <a:extLst>
                <a:ext uri="{FF2B5EF4-FFF2-40B4-BE49-F238E27FC236}">
                  <a16:creationId xmlns:a16="http://schemas.microsoft.com/office/drawing/2014/main" id="{E7FE1773-56C3-40D3-A325-B075509AAF1E}"/>
                </a:ext>
              </a:extLst>
            </p:cNvPr>
            <p:cNvSpPr>
              <a:spLocks noChangeShapeType="1"/>
            </p:cNvSpPr>
            <p:nvPr/>
          </p:nvSpPr>
          <p:spPr bwMode="auto">
            <a:xfrm>
              <a:off x="7627938" y="965200"/>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6" name="Line 129">
              <a:extLst>
                <a:ext uri="{FF2B5EF4-FFF2-40B4-BE49-F238E27FC236}">
                  <a16:creationId xmlns:a16="http://schemas.microsoft.com/office/drawing/2014/main" id="{17019C75-FAA2-48AC-AC8F-E61BD06FB67A}"/>
                </a:ext>
              </a:extLst>
            </p:cNvPr>
            <p:cNvSpPr>
              <a:spLocks noChangeShapeType="1"/>
            </p:cNvSpPr>
            <p:nvPr/>
          </p:nvSpPr>
          <p:spPr bwMode="auto">
            <a:xfrm>
              <a:off x="7832725" y="965200"/>
              <a:ext cx="13811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7" name="Line 130">
              <a:extLst>
                <a:ext uri="{FF2B5EF4-FFF2-40B4-BE49-F238E27FC236}">
                  <a16:creationId xmlns:a16="http://schemas.microsoft.com/office/drawing/2014/main" id="{05265DD8-4A05-4A08-A6D6-BFCB8491B473}"/>
                </a:ext>
              </a:extLst>
            </p:cNvPr>
            <p:cNvSpPr>
              <a:spLocks noChangeShapeType="1"/>
            </p:cNvSpPr>
            <p:nvPr/>
          </p:nvSpPr>
          <p:spPr bwMode="auto">
            <a:xfrm>
              <a:off x="8039100" y="971550"/>
              <a:ext cx="6350"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8" name="Line 131">
              <a:extLst>
                <a:ext uri="{FF2B5EF4-FFF2-40B4-BE49-F238E27FC236}">
                  <a16:creationId xmlns:a16="http://schemas.microsoft.com/office/drawing/2014/main" id="{1D4E5DA5-E11C-491E-9C26-C1ED2DCD7633}"/>
                </a:ext>
              </a:extLst>
            </p:cNvPr>
            <p:cNvSpPr>
              <a:spLocks noChangeShapeType="1"/>
            </p:cNvSpPr>
            <p:nvPr/>
          </p:nvSpPr>
          <p:spPr bwMode="auto">
            <a:xfrm>
              <a:off x="8045450" y="971550"/>
              <a:ext cx="12541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9" name="Line 132">
              <a:extLst>
                <a:ext uri="{FF2B5EF4-FFF2-40B4-BE49-F238E27FC236}">
                  <a16:creationId xmlns:a16="http://schemas.microsoft.com/office/drawing/2014/main" id="{6B1EE3A2-ADCA-4370-B940-973BB4173935}"/>
                </a:ext>
              </a:extLst>
            </p:cNvPr>
            <p:cNvSpPr>
              <a:spLocks noChangeShapeType="1"/>
            </p:cNvSpPr>
            <p:nvPr/>
          </p:nvSpPr>
          <p:spPr bwMode="auto">
            <a:xfrm>
              <a:off x="8232775" y="1035050"/>
              <a:ext cx="13176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0" name="Line 133">
              <a:extLst>
                <a:ext uri="{FF2B5EF4-FFF2-40B4-BE49-F238E27FC236}">
                  <a16:creationId xmlns:a16="http://schemas.microsoft.com/office/drawing/2014/main" id="{5F025BE3-B03F-4782-A1B5-F09129D9C3C1}"/>
                </a:ext>
              </a:extLst>
            </p:cNvPr>
            <p:cNvSpPr>
              <a:spLocks noChangeShapeType="1"/>
            </p:cNvSpPr>
            <p:nvPr/>
          </p:nvSpPr>
          <p:spPr bwMode="auto">
            <a:xfrm>
              <a:off x="8432800" y="1096963"/>
              <a:ext cx="127000"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1" name="Line 134">
              <a:extLst>
                <a:ext uri="{FF2B5EF4-FFF2-40B4-BE49-F238E27FC236}">
                  <a16:creationId xmlns:a16="http://schemas.microsoft.com/office/drawing/2014/main" id="{C9AA4847-A3C2-4BB3-B7F3-75429E37774E}"/>
                </a:ext>
              </a:extLst>
            </p:cNvPr>
            <p:cNvSpPr>
              <a:spLocks noChangeShapeType="1"/>
            </p:cNvSpPr>
            <p:nvPr/>
          </p:nvSpPr>
          <p:spPr bwMode="auto">
            <a:xfrm>
              <a:off x="8628063" y="1160463"/>
              <a:ext cx="13176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2" name="Line 135">
              <a:extLst>
                <a:ext uri="{FF2B5EF4-FFF2-40B4-BE49-F238E27FC236}">
                  <a16:creationId xmlns:a16="http://schemas.microsoft.com/office/drawing/2014/main" id="{CE6D2C21-D88E-4491-8D85-941745AE03EB}"/>
                </a:ext>
              </a:extLst>
            </p:cNvPr>
            <p:cNvSpPr>
              <a:spLocks noChangeShapeType="1"/>
            </p:cNvSpPr>
            <p:nvPr/>
          </p:nvSpPr>
          <p:spPr bwMode="auto">
            <a:xfrm>
              <a:off x="8821738" y="1222375"/>
              <a:ext cx="2381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3" name="Line 136">
              <a:extLst>
                <a:ext uri="{FF2B5EF4-FFF2-40B4-BE49-F238E27FC236}">
                  <a16:creationId xmlns:a16="http://schemas.microsoft.com/office/drawing/2014/main" id="{BE2D3513-9A15-4140-9BD7-957CD0688F16}"/>
                </a:ext>
              </a:extLst>
            </p:cNvPr>
            <p:cNvSpPr>
              <a:spLocks noChangeShapeType="1"/>
            </p:cNvSpPr>
            <p:nvPr/>
          </p:nvSpPr>
          <p:spPr bwMode="auto">
            <a:xfrm flipV="1">
              <a:off x="8845550" y="1177925"/>
              <a:ext cx="101600" cy="508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4" name="Line 137">
              <a:extLst>
                <a:ext uri="{FF2B5EF4-FFF2-40B4-BE49-F238E27FC236}">
                  <a16:creationId xmlns:a16="http://schemas.microsoft.com/office/drawing/2014/main" id="{BE826A57-C8CC-484D-8E1D-73A0A272D397}"/>
                </a:ext>
              </a:extLst>
            </p:cNvPr>
            <p:cNvSpPr>
              <a:spLocks noChangeShapeType="1"/>
            </p:cNvSpPr>
            <p:nvPr/>
          </p:nvSpPr>
          <p:spPr bwMode="auto">
            <a:xfrm flipV="1">
              <a:off x="9004300" y="1085850"/>
              <a:ext cx="127000" cy="635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5" name="Line 138">
              <a:extLst>
                <a:ext uri="{FF2B5EF4-FFF2-40B4-BE49-F238E27FC236}">
                  <a16:creationId xmlns:a16="http://schemas.microsoft.com/office/drawing/2014/main" id="{BA5D8968-3347-4112-846D-2490FBC8ED58}"/>
                </a:ext>
              </a:extLst>
            </p:cNvPr>
            <p:cNvSpPr>
              <a:spLocks noChangeShapeType="1"/>
            </p:cNvSpPr>
            <p:nvPr/>
          </p:nvSpPr>
          <p:spPr bwMode="auto">
            <a:xfrm flipV="1">
              <a:off x="9188450" y="989013"/>
              <a:ext cx="125413" cy="619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6" name="Line 139">
              <a:extLst>
                <a:ext uri="{FF2B5EF4-FFF2-40B4-BE49-F238E27FC236}">
                  <a16:creationId xmlns:a16="http://schemas.microsoft.com/office/drawing/2014/main" id="{4633C2BD-4D57-4A7F-8F8E-4439E3531A86}"/>
                </a:ext>
              </a:extLst>
            </p:cNvPr>
            <p:cNvSpPr>
              <a:spLocks noChangeShapeType="1"/>
            </p:cNvSpPr>
            <p:nvPr/>
          </p:nvSpPr>
          <p:spPr bwMode="auto">
            <a:xfrm flipV="1">
              <a:off x="9371013" y="896938"/>
              <a:ext cx="125413" cy="635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7" name="Line 140">
              <a:extLst>
                <a:ext uri="{FF2B5EF4-FFF2-40B4-BE49-F238E27FC236}">
                  <a16:creationId xmlns:a16="http://schemas.microsoft.com/office/drawing/2014/main" id="{5B600052-98D2-4CFD-AB3C-90D63EF26BD5}"/>
                </a:ext>
              </a:extLst>
            </p:cNvPr>
            <p:cNvSpPr>
              <a:spLocks noChangeShapeType="1"/>
            </p:cNvSpPr>
            <p:nvPr/>
          </p:nvSpPr>
          <p:spPr bwMode="auto">
            <a:xfrm flipV="1">
              <a:off x="9553575" y="817563"/>
              <a:ext cx="92075"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8" name="Line 141">
              <a:extLst>
                <a:ext uri="{FF2B5EF4-FFF2-40B4-BE49-F238E27FC236}">
                  <a16:creationId xmlns:a16="http://schemas.microsoft.com/office/drawing/2014/main" id="{FEB90571-287E-4FF7-B07C-F0769D8230E1}"/>
                </a:ext>
              </a:extLst>
            </p:cNvPr>
            <p:cNvSpPr>
              <a:spLocks noChangeShapeType="1"/>
            </p:cNvSpPr>
            <p:nvPr/>
          </p:nvSpPr>
          <p:spPr bwMode="auto">
            <a:xfrm>
              <a:off x="9645650" y="817563"/>
              <a:ext cx="33338"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9" name="Line 142">
              <a:extLst>
                <a:ext uri="{FF2B5EF4-FFF2-40B4-BE49-F238E27FC236}">
                  <a16:creationId xmlns:a16="http://schemas.microsoft.com/office/drawing/2014/main" id="{E972E5A9-647F-452E-9C48-C8CBE01C0115}"/>
                </a:ext>
              </a:extLst>
            </p:cNvPr>
            <p:cNvSpPr>
              <a:spLocks noChangeShapeType="1"/>
            </p:cNvSpPr>
            <p:nvPr/>
          </p:nvSpPr>
          <p:spPr bwMode="auto">
            <a:xfrm flipV="1">
              <a:off x="9747250" y="806450"/>
              <a:ext cx="138113"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0" name="Line 143">
              <a:extLst>
                <a:ext uri="{FF2B5EF4-FFF2-40B4-BE49-F238E27FC236}">
                  <a16:creationId xmlns:a16="http://schemas.microsoft.com/office/drawing/2014/main" id="{7D892804-581A-4DC9-93A4-320738619F30}"/>
                </a:ext>
              </a:extLst>
            </p:cNvPr>
            <p:cNvSpPr>
              <a:spLocks noChangeShapeType="1"/>
            </p:cNvSpPr>
            <p:nvPr/>
          </p:nvSpPr>
          <p:spPr bwMode="auto">
            <a:xfrm flipV="1">
              <a:off x="9953625" y="800100"/>
              <a:ext cx="136525"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1" name="Line 144">
              <a:extLst>
                <a:ext uri="{FF2B5EF4-FFF2-40B4-BE49-F238E27FC236}">
                  <a16:creationId xmlns:a16="http://schemas.microsoft.com/office/drawing/2014/main" id="{5BDF8D85-157E-40BB-8833-09C5C0FFB071}"/>
                </a:ext>
              </a:extLst>
            </p:cNvPr>
            <p:cNvSpPr>
              <a:spLocks noChangeShapeType="1"/>
            </p:cNvSpPr>
            <p:nvPr/>
          </p:nvSpPr>
          <p:spPr bwMode="auto">
            <a:xfrm flipV="1">
              <a:off x="10160000" y="788988"/>
              <a:ext cx="136525"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2" name="Line 145">
              <a:extLst>
                <a:ext uri="{FF2B5EF4-FFF2-40B4-BE49-F238E27FC236}">
                  <a16:creationId xmlns:a16="http://schemas.microsoft.com/office/drawing/2014/main" id="{B2E7C113-26E7-4674-8AC1-5D6EBB530684}"/>
                </a:ext>
              </a:extLst>
            </p:cNvPr>
            <p:cNvSpPr>
              <a:spLocks noChangeShapeType="1"/>
            </p:cNvSpPr>
            <p:nvPr/>
          </p:nvSpPr>
          <p:spPr bwMode="auto">
            <a:xfrm flipV="1">
              <a:off x="10364788" y="782638"/>
              <a:ext cx="85725"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3" name="Rectangle 322">
              <a:extLst>
                <a:ext uri="{FF2B5EF4-FFF2-40B4-BE49-F238E27FC236}">
                  <a16:creationId xmlns:a16="http://schemas.microsoft.com/office/drawing/2014/main" id="{B3E4DC85-DBA5-4B32-9E2B-B4D58BEC3A77}"/>
                </a:ext>
              </a:extLst>
            </p:cNvPr>
            <p:cNvSpPr>
              <a:spLocks noChangeArrowheads="1"/>
            </p:cNvSpPr>
            <p:nvPr/>
          </p:nvSpPr>
          <p:spPr bwMode="auto">
            <a:xfrm>
              <a:off x="7221538" y="4092575"/>
              <a:ext cx="33607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Coefficient at 0: -0.321 (0.012)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4" name="Rectangle 323">
              <a:extLst>
                <a:ext uri="{FF2B5EF4-FFF2-40B4-BE49-F238E27FC236}">
                  <a16:creationId xmlns:a16="http://schemas.microsoft.com/office/drawing/2014/main" id="{6401BDC1-B821-40BE-A332-71FCC0E0D692}"/>
                </a:ext>
              </a:extLst>
            </p:cNvPr>
            <p:cNvSpPr>
              <a:spLocks noChangeArrowheads="1"/>
            </p:cNvSpPr>
            <p:nvPr/>
          </p:nvSpPr>
          <p:spPr bwMode="auto">
            <a:xfrm>
              <a:off x="6199188" y="4418013"/>
              <a:ext cx="43894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Sum of Coefficients 1-10: -0.120 (0.014)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5" name="Line 148">
              <a:extLst>
                <a:ext uri="{FF2B5EF4-FFF2-40B4-BE49-F238E27FC236}">
                  <a16:creationId xmlns:a16="http://schemas.microsoft.com/office/drawing/2014/main" id="{3574676F-186D-4842-99A4-1E3B5C6EA9CB}"/>
                </a:ext>
              </a:extLst>
            </p:cNvPr>
            <p:cNvSpPr>
              <a:spLocks noChangeShapeType="1"/>
            </p:cNvSpPr>
            <p:nvPr/>
          </p:nvSpPr>
          <p:spPr bwMode="auto">
            <a:xfrm flipV="1">
              <a:off x="2278063" y="206375"/>
              <a:ext cx="0" cy="520541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6" name="Line 149">
              <a:extLst>
                <a:ext uri="{FF2B5EF4-FFF2-40B4-BE49-F238E27FC236}">
                  <a16:creationId xmlns:a16="http://schemas.microsoft.com/office/drawing/2014/main" id="{85613515-1DD4-42C6-9988-AF3A9A0BCED6}"/>
                </a:ext>
              </a:extLst>
            </p:cNvPr>
            <p:cNvSpPr>
              <a:spLocks noChangeShapeType="1"/>
            </p:cNvSpPr>
            <p:nvPr/>
          </p:nvSpPr>
          <p:spPr bwMode="auto">
            <a:xfrm flipH="1">
              <a:off x="2187575" y="4606925"/>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7" name="Rectangle 326">
              <a:extLst>
                <a:ext uri="{FF2B5EF4-FFF2-40B4-BE49-F238E27FC236}">
                  <a16:creationId xmlns:a16="http://schemas.microsoft.com/office/drawing/2014/main" id="{A12FF7F6-E5FF-4535-8A66-C4CA3DEE3199}"/>
                </a:ext>
              </a:extLst>
            </p:cNvPr>
            <p:cNvSpPr>
              <a:spLocks noChangeArrowheads="1"/>
            </p:cNvSpPr>
            <p:nvPr/>
          </p:nvSpPr>
          <p:spPr bwMode="auto">
            <a:xfrm rot="16200000">
              <a:off x="1755775" y="4389438"/>
              <a:ext cx="5207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8" name="Line 151">
              <a:extLst>
                <a:ext uri="{FF2B5EF4-FFF2-40B4-BE49-F238E27FC236}">
                  <a16:creationId xmlns:a16="http://schemas.microsoft.com/office/drawing/2014/main" id="{C2A368B4-26F1-480A-9256-EF514DAD4C06}"/>
                </a:ext>
              </a:extLst>
            </p:cNvPr>
            <p:cNvSpPr>
              <a:spLocks noChangeShapeType="1"/>
            </p:cNvSpPr>
            <p:nvPr/>
          </p:nvSpPr>
          <p:spPr bwMode="auto">
            <a:xfrm flipH="1">
              <a:off x="2187575" y="3297238"/>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9" name="Rectangle 328">
              <a:extLst>
                <a:ext uri="{FF2B5EF4-FFF2-40B4-BE49-F238E27FC236}">
                  <a16:creationId xmlns:a16="http://schemas.microsoft.com/office/drawing/2014/main" id="{762E5CC3-91E8-424A-9124-87A0EDC94A90}"/>
                </a:ext>
              </a:extLst>
            </p:cNvPr>
            <p:cNvSpPr>
              <a:spLocks noChangeArrowheads="1"/>
            </p:cNvSpPr>
            <p:nvPr/>
          </p:nvSpPr>
          <p:spPr bwMode="auto">
            <a:xfrm rot="16200000">
              <a:off x="1755775" y="3082925"/>
              <a:ext cx="5207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0" name="Line 153">
              <a:extLst>
                <a:ext uri="{FF2B5EF4-FFF2-40B4-BE49-F238E27FC236}">
                  <a16:creationId xmlns:a16="http://schemas.microsoft.com/office/drawing/2014/main" id="{0ACA872E-C635-4965-B0E6-F6EFF0B8E3BD}"/>
                </a:ext>
              </a:extLst>
            </p:cNvPr>
            <p:cNvSpPr>
              <a:spLocks noChangeShapeType="1"/>
            </p:cNvSpPr>
            <p:nvPr/>
          </p:nvSpPr>
          <p:spPr bwMode="auto">
            <a:xfrm flipH="1">
              <a:off x="2187575" y="1989138"/>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1" name="Rectangle 330">
              <a:extLst>
                <a:ext uri="{FF2B5EF4-FFF2-40B4-BE49-F238E27FC236}">
                  <a16:creationId xmlns:a16="http://schemas.microsoft.com/office/drawing/2014/main" id="{D108B8CC-3143-4D13-97A0-0C0C6982E6BB}"/>
                </a:ext>
              </a:extLst>
            </p:cNvPr>
            <p:cNvSpPr>
              <a:spLocks noChangeArrowheads="1"/>
            </p:cNvSpPr>
            <p:nvPr/>
          </p:nvSpPr>
          <p:spPr bwMode="auto">
            <a:xfrm rot="16200000">
              <a:off x="1755775" y="1771650"/>
              <a:ext cx="5207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2" name="Line 155">
              <a:extLst>
                <a:ext uri="{FF2B5EF4-FFF2-40B4-BE49-F238E27FC236}">
                  <a16:creationId xmlns:a16="http://schemas.microsoft.com/office/drawing/2014/main" id="{7DB0D27D-078A-4609-A760-0387182214DA}"/>
                </a:ext>
              </a:extLst>
            </p:cNvPr>
            <p:cNvSpPr>
              <a:spLocks noChangeShapeType="1"/>
            </p:cNvSpPr>
            <p:nvPr/>
          </p:nvSpPr>
          <p:spPr bwMode="auto">
            <a:xfrm flipH="1">
              <a:off x="2187575" y="685800"/>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3" name="Rectangle 332">
              <a:extLst>
                <a:ext uri="{FF2B5EF4-FFF2-40B4-BE49-F238E27FC236}">
                  <a16:creationId xmlns:a16="http://schemas.microsoft.com/office/drawing/2014/main" id="{EB3529D4-EF50-45D7-8484-056DEC2566C9}"/>
                </a:ext>
              </a:extLst>
            </p:cNvPr>
            <p:cNvSpPr>
              <a:spLocks noChangeArrowheads="1"/>
            </p:cNvSpPr>
            <p:nvPr/>
          </p:nvSpPr>
          <p:spPr bwMode="auto">
            <a:xfrm rot="16200000">
              <a:off x="1795463" y="469900"/>
              <a:ext cx="4397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4" name="Rectangle 333">
              <a:extLst>
                <a:ext uri="{FF2B5EF4-FFF2-40B4-BE49-F238E27FC236}">
                  <a16:creationId xmlns:a16="http://schemas.microsoft.com/office/drawing/2014/main" id="{98D829BA-6B5F-4D01-8300-FDFA958A1BAE}"/>
                </a:ext>
              </a:extLst>
            </p:cNvPr>
            <p:cNvSpPr>
              <a:spLocks noChangeArrowheads="1"/>
            </p:cNvSpPr>
            <p:nvPr/>
          </p:nvSpPr>
          <p:spPr bwMode="auto">
            <a:xfrm rot="16200000">
              <a:off x="422275" y="2586038"/>
              <a:ext cx="25209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Regression Coefficient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5" name="Line 158">
              <a:extLst>
                <a:ext uri="{FF2B5EF4-FFF2-40B4-BE49-F238E27FC236}">
                  <a16:creationId xmlns:a16="http://schemas.microsoft.com/office/drawing/2014/main" id="{01ADA795-9526-4EF1-B425-498E8F2C5137}"/>
                </a:ext>
              </a:extLst>
            </p:cNvPr>
            <p:cNvSpPr>
              <a:spLocks noChangeShapeType="1"/>
            </p:cNvSpPr>
            <p:nvPr/>
          </p:nvSpPr>
          <p:spPr bwMode="auto">
            <a:xfrm>
              <a:off x="2278063" y="5411788"/>
              <a:ext cx="8321675"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6" name="Line 159">
              <a:extLst>
                <a:ext uri="{FF2B5EF4-FFF2-40B4-BE49-F238E27FC236}">
                  <a16:creationId xmlns:a16="http://schemas.microsoft.com/office/drawing/2014/main" id="{CEEE65B8-7F96-47C4-AAC9-F42D00457C2B}"/>
                </a:ext>
              </a:extLst>
            </p:cNvPr>
            <p:cNvSpPr>
              <a:spLocks noChangeShapeType="1"/>
            </p:cNvSpPr>
            <p:nvPr/>
          </p:nvSpPr>
          <p:spPr bwMode="auto">
            <a:xfrm>
              <a:off x="243205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7" name="Rectangle 336">
              <a:extLst>
                <a:ext uri="{FF2B5EF4-FFF2-40B4-BE49-F238E27FC236}">
                  <a16:creationId xmlns:a16="http://schemas.microsoft.com/office/drawing/2014/main" id="{AD0C2FB0-A440-43EC-9628-70134281C3C5}"/>
                </a:ext>
              </a:extLst>
            </p:cNvPr>
            <p:cNvSpPr>
              <a:spLocks noChangeArrowheads="1"/>
            </p:cNvSpPr>
            <p:nvPr/>
          </p:nvSpPr>
          <p:spPr bwMode="auto">
            <a:xfrm>
              <a:off x="2363788"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8" name="Line 161">
              <a:extLst>
                <a:ext uri="{FF2B5EF4-FFF2-40B4-BE49-F238E27FC236}">
                  <a16:creationId xmlns:a16="http://schemas.microsoft.com/office/drawing/2014/main" id="{4C1BEF18-6BBB-4ABD-9585-22F7125B3598}"/>
                </a:ext>
              </a:extLst>
            </p:cNvPr>
            <p:cNvSpPr>
              <a:spLocks noChangeShapeType="1"/>
            </p:cNvSpPr>
            <p:nvPr/>
          </p:nvSpPr>
          <p:spPr bwMode="auto">
            <a:xfrm>
              <a:off x="323215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9" name="Rectangle 338">
              <a:extLst>
                <a:ext uri="{FF2B5EF4-FFF2-40B4-BE49-F238E27FC236}">
                  <a16:creationId xmlns:a16="http://schemas.microsoft.com/office/drawing/2014/main" id="{A8C0F553-9938-4504-AF58-5DFE64148473}"/>
                </a:ext>
              </a:extLst>
            </p:cNvPr>
            <p:cNvSpPr>
              <a:spLocks noChangeArrowheads="1"/>
            </p:cNvSpPr>
            <p:nvPr/>
          </p:nvSpPr>
          <p:spPr bwMode="auto">
            <a:xfrm>
              <a:off x="3163888"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0" name="Rectangle 339">
              <a:extLst>
                <a:ext uri="{FF2B5EF4-FFF2-40B4-BE49-F238E27FC236}">
                  <a16:creationId xmlns:a16="http://schemas.microsoft.com/office/drawing/2014/main" id="{07C70916-5D6B-42F8-BD90-AED926392D69}"/>
                </a:ext>
              </a:extLst>
            </p:cNvPr>
            <p:cNvSpPr>
              <a:spLocks noChangeArrowheads="1"/>
            </p:cNvSpPr>
            <p:nvPr/>
          </p:nvSpPr>
          <p:spPr bwMode="auto">
            <a:xfrm>
              <a:off x="2987675" y="5789613"/>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969696"/>
                  </a:solidFill>
                  <a:effectLst/>
                  <a:latin typeface="Arial" panose="020B0604020202020204" pitchFamily="34" charset="0"/>
                </a:rPr>
                <a:t>(1.0)</a:t>
              </a:r>
              <a:endParaRPr kumimoji="0" lang="en-US" altLang="en-US" sz="1800" b="0" i="0" u="none" strike="noStrike" cap="none" normalizeH="0" baseline="0" dirty="0">
                <a:ln>
                  <a:noFill/>
                </a:ln>
                <a:solidFill>
                  <a:srgbClr val="969696"/>
                </a:solidFill>
                <a:effectLst/>
                <a:latin typeface="Arial" panose="020B0604020202020204" pitchFamily="34" charset="0"/>
              </a:endParaRPr>
            </a:p>
          </p:txBody>
        </p:sp>
        <p:sp>
          <p:nvSpPr>
            <p:cNvPr id="341" name="Line 164">
              <a:extLst>
                <a:ext uri="{FF2B5EF4-FFF2-40B4-BE49-F238E27FC236}">
                  <a16:creationId xmlns:a16="http://schemas.microsoft.com/office/drawing/2014/main" id="{906A13FC-0141-4CFC-95CF-64F35C13F588}"/>
                </a:ext>
              </a:extLst>
            </p:cNvPr>
            <p:cNvSpPr>
              <a:spLocks noChangeShapeType="1"/>
            </p:cNvSpPr>
            <p:nvPr/>
          </p:nvSpPr>
          <p:spPr bwMode="auto">
            <a:xfrm>
              <a:off x="403225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2" name="Rectangle 341">
              <a:extLst>
                <a:ext uri="{FF2B5EF4-FFF2-40B4-BE49-F238E27FC236}">
                  <a16:creationId xmlns:a16="http://schemas.microsoft.com/office/drawing/2014/main" id="{0CD48F83-41B7-4A45-B666-B58EE3A82984}"/>
                </a:ext>
              </a:extLst>
            </p:cNvPr>
            <p:cNvSpPr>
              <a:spLocks noChangeArrowheads="1"/>
            </p:cNvSpPr>
            <p:nvPr/>
          </p:nvSpPr>
          <p:spPr bwMode="auto">
            <a:xfrm>
              <a:off x="3970338"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 name="Line 166">
              <a:extLst>
                <a:ext uri="{FF2B5EF4-FFF2-40B4-BE49-F238E27FC236}">
                  <a16:creationId xmlns:a16="http://schemas.microsoft.com/office/drawing/2014/main" id="{47E33DA1-76E3-4365-AB42-BBE0B27CBBC4}"/>
                </a:ext>
              </a:extLst>
            </p:cNvPr>
            <p:cNvSpPr>
              <a:spLocks noChangeShapeType="1"/>
            </p:cNvSpPr>
            <p:nvPr/>
          </p:nvSpPr>
          <p:spPr bwMode="auto">
            <a:xfrm>
              <a:off x="483870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4" name="Rectangle 343">
              <a:extLst>
                <a:ext uri="{FF2B5EF4-FFF2-40B4-BE49-F238E27FC236}">
                  <a16:creationId xmlns:a16="http://schemas.microsoft.com/office/drawing/2014/main" id="{562324F2-EC11-423E-9C18-00C44B9BF143}"/>
                </a:ext>
              </a:extLst>
            </p:cNvPr>
            <p:cNvSpPr>
              <a:spLocks noChangeArrowheads="1"/>
            </p:cNvSpPr>
            <p:nvPr/>
          </p:nvSpPr>
          <p:spPr bwMode="auto">
            <a:xfrm>
              <a:off x="4770438"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5" name="Rectangle 344">
              <a:extLst>
                <a:ext uri="{FF2B5EF4-FFF2-40B4-BE49-F238E27FC236}">
                  <a16:creationId xmlns:a16="http://schemas.microsoft.com/office/drawing/2014/main" id="{1AC22A0D-D8EE-4200-95DC-BD91051AE327}"/>
                </a:ext>
              </a:extLst>
            </p:cNvPr>
            <p:cNvSpPr>
              <a:spLocks noChangeArrowheads="1"/>
            </p:cNvSpPr>
            <p:nvPr/>
          </p:nvSpPr>
          <p:spPr bwMode="auto">
            <a:xfrm>
              <a:off x="4592638" y="5789613"/>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969696"/>
                  </a:solidFill>
                  <a:effectLst/>
                  <a:latin typeface="Arial" panose="020B0604020202020204" pitchFamily="34" charset="0"/>
                </a:rPr>
                <a:t>(1.4)</a:t>
              </a:r>
              <a:endParaRPr kumimoji="0" lang="en-US" altLang="en-US" sz="1800" b="0" i="0" u="none" strike="noStrike" cap="none" normalizeH="0" baseline="0" dirty="0">
                <a:ln>
                  <a:noFill/>
                </a:ln>
                <a:solidFill>
                  <a:srgbClr val="969696"/>
                </a:solidFill>
                <a:effectLst/>
                <a:latin typeface="Arial" panose="020B0604020202020204" pitchFamily="34" charset="0"/>
              </a:endParaRPr>
            </a:p>
          </p:txBody>
        </p:sp>
        <p:sp>
          <p:nvSpPr>
            <p:cNvPr id="346" name="Line 169">
              <a:extLst>
                <a:ext uri="{FF2B5EF4-FFF2-40B4-BE49-F238E27FC236}">
                  <a16:creationId xmlns:a16="http://schemas.microsoft.com/office/drawing/2014/main" id="{1A25FD17-68AC-494A-9D2D-6087B21F7FA0}"/>
                </a:ext>
              </a:extLst>
            </p:cNvPr>
            <p:cNvSpPr>
              <a:spLocks noChangeShapeType="1"/>
            </p:cNvSpPr>
            <p:nvPr/>
          </p:nvSpPr>
          <p:spPr bwMode="auto">
            <a:xfrm>
              <a:off x="563880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7" name="Rectangle 346">
              <a:extLst>
                <a:ext uri="{FF2B5EF4-FFF2-40B4-BE49-F238E27FC236}">
                  <a16:creationId xmlns:a16="http://schemas.microsoft.com/office/drawing/2014/main" id="{360CD29B-2DE2-4CB5-84EC-4E4E6D288E68}"/>
                </a:ext>
              </a:extLst>
            </p:cNvPr>
            <p:cNvSpPr>
              <a:spLocks noChangeArrowheads="1"/>
            </p:cNvSpPr>
            <p:nvPr/>
          </p:nvSpPr>
          <p:spPr bwMode="auto">
            <a:xfrm>
              <a:off x="5570538"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8" name="Line 171">
              <a:extLst>
                <a:ext uri="{FF2B5EF4-FFF2-40B4-BE49-F238E27FC236}">
                  <a16:creationId xmlns:a16="http://schemas.microsoft.com/office/drawing/2014/main" id="{632EAA8F-6F57-4183-A1E7-9125755AD62F}"/>
                </a:ext>
              </a:extLst>
            </p:cNvPr>
            <p:cNvSpPr>
              <a:spLocks noChangeShapeType="1"/>
            </p:cNvSpPr>
            <p:nvPr/>
          </p:nvSpPr>
          <p:spPr bwMode="auto">
            <a:xfrm>
              <a:off x="643890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9" name="Rectangle 348">
              <a:extLst>
                <a:ext uri="{FF2B5EF4-FFF2-40B4-BE49-F238E27FC236}">
                  <a16:creationId xmlns:a16="http://schemas.microsoft.com/office/drawing/2014/main" id="{9EC64157-CA50-4D7A-8285-7DFC32C69E03}"/>
                </a:ext>
              </a:extLst>
            </p:cNvPr>
            <p:cNvSpPr>
              <a:spLocks noChangeArrowheads="1"/>
            </p:cNvSpPr>
            <p:nvPr/>
          </p:nvSpPr>
          <p:spPr bwMode="auto">
            <a:xfrm>
              <a:off x="6375400"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0" name="Rectangle 349">
              <a:extLst>
                <a:ext uri="{FF2B5EF4-FFF2-40B4-BE49-F238E27FC236}">
                  <a16:creationId xmlns:a16="http://schemas.microsoft.com/office/drawing/2014/main" id="{DCD44527-5498-4286-9B8F-7EF958CE6291}"/>
                </a:ext>
              </a:extLst>
            </p:cNvPr>
            <p:cNvSpPr>
              <a:spLocks noChangeArrowheads="1"/>
            </p:cNvSpPr>
            <p:nvPr/>
          </p:nvSpPr>
          <p:spPr bwMode="auto">
            <a:xfrm>
              <a:off x="6192838" y="5789613"/>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969696"/>
                  </a:solidFill>
                  <a:effectLst/>
                  <a:latin typeface="Arial" panose="020B0604020202020204" pitchFamily="34" charset="0"/>
                </a:rPr>
                <a:t>(1.8)</a:t>
              </a:r>
              <a:endParaRPr kumimoji="0" lang="en-US" altLang="en-US" sz="1800" b="0" i="0" u="none" strike="noStrike" cap="none" normalizeH="0" baseline="0">
                <a:ln>
                  <a:noFill/>
                </a:ln>
                <a:solidFill>
                  <a:srgbClr val="969696"/>
                </a:solidFill>
                <a:effectLst/>
                <a:latin typeface="Arial" panose="020B0604020202020204" pitchFamily="34" charset="0"/>
              </a:endParaRPr>
            </a:p>
          </p:txBody>
        </p:sp>
        <p:sp>
          <p:nvSpPr>
            <p:cNvPr id="351" name="Line 174">
              <a:extLst>
                <a:ext uri="{FF2B5EF4-FFF2-40B4-BE49-F238E27FC236}">
                  <a16:creationId xmlns:a16="http://schemas.microsoft.com/office/drawing/2014/main" id="{4704671B-63FA-4FC3-92E1-DC99F966EDEC}"/>
                </a:ext>
              </a:extLst>
            </p:cNvPr>
            <p:cNvSpPr>
              <a:spLocks noChangeShapeType="1"/>
            </p:cNvSpPr>
            <p:nvPr/>
          </p:nvSpPr>
          <p:spPr bwMode="auto">
            <a:xfrm>
              <a:off x="723900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2" name="Rectangle 351">
              <a:extLst>
                <a:ext uri="{FF2B5EF4-FFF2-40B4-BE49-F238E27FC236}">
                  <a16:creationId xmlns:a16="http://schemas.microsoft.com/office/drawing/2014/main" id="{4494046E-36D6-4883-979F-CFE2A54D5891}"/>
                </a:ext>
              </a:extLst>
            </p:cNvPr>
            <p:cNvSpPr>
              <a:spLocks noChangeArrowheads="1"/>
            </p:cNvSpPr>
            <p:nvPr/>
          </p:nvSpPr>
          <p:spPr bwMode="auto">
            <a:xfrm>
              <a:off x="7175500"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3" name="Line 176">
              <a:extLst>
                <a:ext uri="{FF2B5EF4-FFF2-40B4-BE49-F238E27FC236}">
                  <a16:creationId xmlns:a16="http://schemas.microsoft.com/office/drawing/2014/main" id="{DDA7B0C3-831D-47FF-971D-6C1B9E169960}"/>
                </a:ext>
              </a:extLst>
            </p:cNvPr>
            <p:cNvSpPr>
              <a:spLocks noChangeShapeType="1"/>
            </p:cNvSpPr>
            <p:nvPr/>
          </p:nvSpPr>
          <p:spPr bwMode="auto">
            <a:xfrm>
              <a:off x="804545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4" name="Rectangle 353">
              <a:extLst>
                <a:ext uri="{FF2B5EF4-FFF2-40B4-BE49-F238E27FC236}">
                  <a16:creationId xmlns:a16="http://schemas.microsoft.com/office/drawing/2014/main" id="{AF97667C-6123-4BB9-8144-3C9863265BFE}"/>
                </a:ext>
              </a:extLst>
            </p:cNvPr>
            <p:cNvSpPr>
              <a:spLocks noChangeArrowheads="1"/>
            </p:cNvSpPr>
            <p:nvPr/>
          </p:nvSpPr>
          <p:spPr bwMode="auto">
            <a:xfrm>
              <a:off x="7975600"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5" name="Rectangle 354">
              <a:extLst>
                <a:ext uri="{FF2B5EF4-FFF2-40B4-BE49-F238E27FC236}">
                  <a16:creationId xmlns:a16="http://schemas.microsoft.com/office/drawing/2014/main" id="{83F6D522-18DB-403F-A67B-B56646F82AEB}"/>
                </a:ext>
              </a:extLst>
            </p:cNvPr>
            <p:cNvSpPr>
              <a:spLocks noChangeArrowheads="1"/>
            </p:cNvSpPr>
            <p:nvPr/>
          </p:nvSpPr>
          <p:spPr bwMode="auto">
            <a:xfrm>
              <a:off x="7799388" y="5789613"/>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969696"/>
                  </a:solidFill>
                  <a:effectLst/>
                  <a:latin typeface="Arial" panose="020B0604020202020204" pitchFamily="34" charset="0"/>
                </a:rPr>
                <a:t>(2.1)</a:t>
              </a:r>
              <a:endParaRPr kumimoji="0" lang="en-US" altLang="en-US" sz="1800" b="0" i="0" u="none" strike="noStrike" cap="none" normalizeH="0" baseline="0">
                <a:ln>
                  <a:noFill/>
                </a:ln>
                <a:solidFill>
                  <a:srgbClr val="969696"/>
                </a:solidFill>
                <a:effectLst/>
                <a:latin typeface="Arial" panose="020B0604020202020204" pitchFamily="34" charset="0"/>
              </a:endParaRPr>
            </a:p>
          </p:txBody>
        </p:sp>
        <p:sp>
          <p:nvSpPr>
            <p:cNvPr id="356" name="Line 179">
              <a:extLst>
                <a:ext uri="{FF2B5EF4-FFF2-40B4-BE49-F238E27FC236}">
                  <a16:creationId xmlns:a16="http://schemas.microsoft.com/office/drawing/2014/main" id="{B6DB7309-7F83-4CD0-99E7-8E2101F7D0B9}"/>
                </a:ext>
              </a:extLst>
            </p:cNvPr>
            <p:cNvSpPr>
              <a:spLocks noChangeShapeType="1"/>
            </p:cNvSpPr>
            <p:nvPr/>
          </p:nvSpPr>
          <p:spPr bwMode="auto">
            <a:xfrm>
              <a:off x="884555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7" name="Rectangle 356">
              <a:extLst>
                <a:ext uri="{FF2B5EF4-FFF2-40B4-BE49-F238E27FC236}">
                  <a16:creationId xmlns:a16="http://schemas.microsoft.com/office/drawing/2014/main" id="{C3C81AA6-292F-4FCB-AE71-D1E5700B1D6F}"/>
                </a:ext>
              </a:extLst>
            </p:cNvPr>
            <p:cNvSpPr>
              <a:spLocks noChangeArrowheads="1"/>
            </p:cNvSpPr>
            <p:nvPr/>
          </p:nvSpPr>
          <p:spPr bwMode="auto">
            <a:xfrm>
              <a:off x="8782050"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 name="Line 181">
              <a:extLst>
                <a:ext uri="{FF2B5EF4-FFF2-40B4-BE49-F238E27FC236}">
                  <a16:creationId xmlns:a16="http://schemas.microsoft.com/office/drawing/2014/main" id="{A97ABD11-52E7-4EB1-82DC-4A3B1B4FCACC}"/>
                </a:ext>
              </a:extLst>
            </p:cNvPr>
            <p:cNvSpPr>
              <a:spLocks noChangeShapeType="1"/>
            </p:cNvSpPr>
            <p:nvPr/>
          </p:nvSpPr>
          <p:spPr bwMode="auto">
            <a:xfrm>
              <a:off x="964565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9" name="Rectangle 358">
              <a:extLst>
                <a:ext uri="{FF2B5EF4-FFF2-40B4-BE49-F238E27FC236}">
                  <a16:creationId xmlns:a16="http://schemas.microsoft.com/office/drawing/2014/main" id="{E1A56EB4-DAC5-4951-835C-6BDCD0D87E8F}"/>
                </a:ext>
              </a:extLst>
            </p:cNvPr>
            <p:cNvSpPr>
              <a:spLocks noChangeArrowheads="1"/>
            </p:cNvSpPr>
            <p:nvPr/>
          </p:nvSpPr>
          <p:spPr bwMode="auto">
            <a:xfrm>
              <a:off x="9582150"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0" name="Rectangle 359">
              <a:extLst>
                <a:ext uri="{FF2B5EF4-FFF2-40B4-BE49-F238E27FC236}">
                  <a16:creationId xmlns:a16="http://schemas.microsoft.com/office/drawing/2014/main" id="{D991B798-B9C9-483D-88B9-530C57D04913}"/>
                </a:ext>
              </a:extLst>
            </p:cNvPr>
            <p:cNvSpPr>
              <a:spLocks noChangeArrowheads="1"/>
            </p:cNvSpPr>
            <p:nvPr/>
          </p:nvSpPr>
          <p:spPr bwMode="auto">
            <a:xfrm>
              <a:off x="9399588" y="5789613"/>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969696"/>
                  </a:solidFill>
                  <a:effectLst/>
                  <a:latin typeface="Arial" panose="020B0604020202020204" pitchFamily="34" charset="0"/>
                </a:rPr>
                <a:t>(2.4)</a:t>
              </a:r>
              <a:endParaRPr kumimoji="0" lang="en-US" altLang="en-US" sz="1800" b="0" i="0" u="none" strike="noStrike" cap="none" normalizeH="0" baseline="0">
                <a:ln>
                  <a:noFill/>
                </a:ln>
                <a:solidFill>
                  <a:srgbClr val="969696"/>
                </a:solidFill>
                <a:effectLst/>
                <a:latin typeface="Arial" panose="020B0604020202020204" pitchFamily="34" charset="0"/>
              </a:endParaRPr>
            </a:p>
          </p:txBody>
        </p:sp>
        <p:sp>
          <p:nvSpPr>
            <p:cNvPr id="361" name="Line 184">
              <a:extLst>
                <a:ext uri="{FF2B5EF4-FFF2-40B4-BE49-F238E27FC236}">
                  <a16:creationId xmlns:a16="http://schemas.microsoft.com/office/drawing/2014/main" id="{3FEECB4A-7CB1-4C08-AC80-9ED2B79E155A}"/>
                </a:ext>
              </a:extLst>
            </p:cNvPr>
            <p:cNvSpPr>
              <a:spLocks noChangeShapeType="1"/>
            </p:cNvSpPr>
            <p:nvPr/>
          </p:nvSpPr>
          <p:spPr bwMode="auto">
            <a:xfrm>
              <a:off x="10450513"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2" name="Rectangle 361">
              <a:extLst>
                <a:ext uri="{FF2B5EF4-FFF2-40B4-BE49-F238E27FC236}">
                  <a16:creationId xmlns:a16="http://schemas.microsoft.com/office/drawing/2014/main" id="{FB6478E0-A754-4027-8C95-77125BBC5C2C}"/>
                </a:ext>
              </a:extLst>
            </p:cNvPr>
            <p:cNvSpPr>
              <a:spLocks noChangeArrowheads="1"/>
            </p:cNvSpPr>
            <p:nvPr/>
          </p:nvSpPr>
          <p:spPr bwMode="auto">
            <a:xfrm>
              <a:off x="10318750" y="5554663"/>
              <a:ext cx="3714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3" name="Rectangle 362">
              <a:extLst>
                <a:ext uri="{FF2B5EF4-FFF2-40B4-BE49-F238E27FC236}">
                  <a16:creationId xmlns:a16="http://schemas.microsoft.com/office/drawing/2014/main" id="{B2B12744-ADE9-4813-A64F-B881F0675E86}"/>
                </a:ext>
              </a:extLst>
            </p:cNvPr>
            <p:cNvSpPr>
              <a:spLocks noChangeArrowheads="1"/>
            </p:cNvSpPr>
            <p:nvPr/>
          </p:nvSpPr>
          <p:spPr bwMode="auto">
            <a:xfrm>
              <a:off x="5495925" y="6092825"/>
              <a:ext cx="19939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Neighbor Number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4" name="Rectangle 363">
              <a:extLst>
                <a:ext uri="{FF2B5EF4-FFF2-40B4-BE49-F238E27FC236}">
                  <a16:creationId xmlns:a16="http://schemas.microsoft.com/office/drawing/2014/main" id="{F3AEC68B-7019-41C0-B3FA-2DC558665679}"/>
                </a:ext>
              </a:extLst>
            </p:cNvPr>
            <p:cNvSpPr>
              <a:spLocks noChangeArrowheads="1"/>
            </p:cNvSpPr>
            <p:nvPr/>
          </p:nvSpPr>
          <p:spPr bwMode="auto">
            <a:xfrm>
              <a:off x="5027613" y="6332538"/>
              <a:ext cx="288059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969696"/>
                  </a:solidFill>
                  <a:effectLst/>
                  <a:latin typeface="Arial" panose="020B0604020202020204" pitchFamily="34" charset="0"/>
                </a:rPr>
                <a:t>(Median Distance in Miles)</a:t>
              </a:r>
              <a:endParaRPr kumimoji="0" lang="en-US" altLang="en-US" sz="1800" b="0" i="0" u="none" strike="noStrike" cap="none" normalizeH="0" baseline="0" dirty="0">
                <a:ln>
                  <a:noFill/>
                </a:ln>
                <a:solidFill>
                  <a:srgbClr val="969696"/>
                </a:solidFill>
                <a:effectLst/>
                <a:latin typeface="Arial" panose="020B0604020202020204" pitchFamily="34" charset="0"/>
              </a:endParaRPr>
            </a:p>
          </p:txBody>
        </p:sp>
      </p:grpSp>
      <p:sp>
        <p:nvSpPr>
          <p:cNvPr id="6941" name="AutoShape 185">
            <a:extLst>
              <a:ext uri="{FF2B5EF4-FFF2-40B4-BE49-F238E27FC236}">
                <a16:creationId xmlns:a16="http://schemas.microsoft.com/office/drawing/2014/main" id="{28375445-D7A7-44FF-92F8-D06E686A568D}"/>
              </a:ext>
            </a:extLst>
          </p:cNvPr>
          <p:cNvSpPr>
            <a:spLocks noChangeAspect="1" noChangeArrowheads="1" noTextEdit="1"/>
          </p:cNvSpPr>
          <p:nvPr/>
        </p:nvSpPr>
        <p:spPr bwMode="auto">
          <a:xfrm>
            <a:off x="1381125" y="0"/>
            <a:ext cx="9429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7" name="Rectangle 365">
            <a:extLst>
              <a:ext uri="{FF2B5EF4-FFF2-40B4-BE49-F238E27FC236}">
                <a16:creationId xmlns:a16="http://schemas.microsoft.com/office/drawing/2014/main" id="{CAF87D83-50B2-497D-B70D-71BC027F7A54}"/>
              </a:ext>
            </a:extLst>
          </p:cNvPr>
          <p:cNvSpPr>
            <a:spLocks noChangeArrowheads="1"/>
          </p:cNvSpPr>
          <p:nvPr/>
        </p:nvSpPr>
        <p:spPr bwMode="auto">
          <a:xfrm>
            <a:off x="6399213" y="160338"/>
            <a:ext cx="296863"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0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7" name="TextBox 92"/>
          <p:cNvSpPr txBox="1"/>
          <p:nvPr/>
        </p:nvSpPr>
        <p:spPr>
          <a:xfrm>
            <a:off x="1710075" y="23147"/>
            <a:ext cx="9228500"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Spatial Decay of Correlation with Tract-Level Poverty Rate</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Mean Child Household Income Rank (Parents p=25), White Children</a:t>
            </a:r>
          </a:p>
        </p:txBody>
      </p:sp>
    </p:spTree>
    <p:extLst>
      <p:ext uri="{BB962C8B-B14F-4D97-AF65-F5344CB8AC3E}">
        <p14:creationId xmlns:p14="http://schemas.microsoft.com/office/powerpoint/2010/main" val="29970479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3" name="Group 182">
            <a:extLst>
              <a:ext uri="{FF2B5EF4-FFF2-40B4-BE49-F238E27FC236}">
                <a16:creationId xmlns:a16="http://schemas.microsoft.com/office/drawing/2014/main" id="{895BB6CD-65FB-4278-B8A6-4B9C92835F26}"/>
              </a:ext>
            </a:extLst>
          </p:cNvPr>
          <p:cNvGrpSpPr/>
          <p:nvPr/>
        </p:nvGrpSpPr>
        <p:grpSpPr>
          <a:xfrm>
            <a:off x="1936020" y="878301"/>
            <a:ext cx="8319959" cy="5824953"/>
            <a:chOff x="1522412" y="206375"/>
            <a:chExt cx="9167813" cy="6418551"/>
          </a:xfrm>
        </p:grpSpPr>
        <p:sp>
          <p:nvSpPr>
            <p:cNvPr id="184" name="Rectangle 183">
              <a:extLst>
                <a:ext uri="{FF2B5EF4-FFF2-40B4-BE49-F238E27FC236}">
                  <a16:creationId xmlns:a16="http://schemas.microsoft.com/office/drawing/2014/main" id="{9C4C01C2-4B09-479D-AD94-533C9F0FFC1F}"/>
                </a:ext>
              </a:extLst>
            </p:cNvPr>
            <p:cNvSpPr>
              <a:spLocks noChangeArrowheads="1"/>
            </p:cNvSpPr>
            <p:nvPr/>
          </p:nvSpPr>
          <p:spPr bwMode="auto">
            <a:xfrm>
              <a:off x="2278063" y="206375"/>
              <a:ext cx="8321675" cy="5205413"/>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5" name="Freeform 8">
              <a:extLst>
                <a:ext uri="{FF2B5EF4-FFF2-40B4-BE49-F238E27FC236}">
                  <a16:creationId xmlns:a16="http://schemas.microsoft.com/office/drawing/2014/main" id="{932ED3AC-1623-4AD8-B495-93171AD669CD}"/>
                </a:ext>
              </a:extLst>
            </p:cNvPr>
            <p:cNvSpPr>
              <a:spLocks/>
            </p:cNvSpPr>
            <p:nvPr/>
          </p:nvSpPr>
          <p:spPr bwMode="auto">
            <a:xfrm>
              <a:off x="2432050" y="571500"/>
              <a:ext cx="8018463" cy="4308475"/>
            </a:xfrm>
            <a:custGeom>
              <a:avLst/>
              <a:gdLst>
                <a:gd name="T0" fmla="*/ 0 w 1403"/>
                <a:gd name="T1" fmla="*/ 754 h 754"/>
                <a:gd name="T2" fmla="*/ 140 w 1403"/>
                <a:gd name="T3" fmla="*/ 115 h 754"/>
                <a:gd name="T4" fmla="*/ 280 w 1403"/>
                <a:gd name="T5" fmla="*/ 118 h 754"/>
                <a:gd name="T6" fmla="*/ 420 w 1403"/>
                <a:gd name="T7" fmla="*/ 26 h 754"/>
                <a:gd name="T8" fmla="*/ 561 w 1403"/>
                <a:gd name="T9" fmla="*/ 62 h 754"/>
                <a:gd name="T10" fmla="*/ 701 w 1403"/>
                <a:gd name="T11" fmla="*/ 15 h 754"/>
                <a:gd name="T12" fmla="*/ 841 w 1403"/>
                <a:gd name="T13" fmla="*/ 27 h 754"/>
                <a:gd name="T14" fmla="*/ 982 w 1403"/>
                <a:gd name="T15" fmla="*/ 30 h 754"/>
                <a:gd name="T16" fmla="*/ 1122 w 1403"/>
                <a:gd name="T17" fmla="*/ 73 h 754"/>
                <a:gd name="T18" fmla="*/ 1262 w 1403"/>
                <a:gd name="T19" fmla="*/ 4 h 754"/>
                <a:gd name="T20" fmla="*/ 1403 w 1403"/>
                <a:gd name="T21" fmla="*/ 0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3" h="754">
                  <a:moveTo>
                    <a:pt x="0" y="754"/>
                  </a:moveTo>
                  <a:lnTo>
                    <a:pt x="140" y="115"/>
                  </a:lnTo>
                  <a:lnTo>
                    <a:pt x="280" y="118"/>
                  </a:lnTo>
                  <a:lnTo>
                    <a:pt x="420" y="26"/>
                  </a:lnTo>
                  <a:lnTo>
                    <a:pt x="561" y="62"/>
                  </a:lnTo>
                  <a:lnTo>
                    <a:pt x="701" y="15"/>
                  </a:lnTo>
                  <a:lnTo>
                    <a:pt x="841" y="27"/>
                  </a:lnTo>
                  <a:lnTo>
                    <a:pt x="982" y="30"/>
                  </a:lnTo>
                  <a:lnTo>
                    <a:pt x="1122" y="73"/>
                  </a:lnTo>
                  <a:lnTo>
                    <a:pt x="1262" y="4"/>
                  </a:lnTo>
                  <a:lnTo>
                    <a:pt x="1403" y="0"/>
                  </a:lnTo>
                </a:path>
              </a:pathLst>
            </a:custGeom>
            <a:noFill/>
            <a:ln w="22225">
              <a:solidFill>
                <a:srgbClr val="1A476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6" name="Oval 185">
              <a:extLst>
                <a:ext uri="{FF2B5EF4-FFF2-40B4-BE49-F238E27FC236}">
                  <a16:creationId xmlns:a16="http://schemas.microsoft.com/office/drawing/2014/main" id="{5E940FBA-120F-4346-93DD-843B8EB94842}"/>
                </a:ext>
              </a:extLst>
            </p:cNvPr>
            <p:cNvSpPr>
              <a:spLocks noChangeArrowheads="1"/>
            </p:cNvSpPr>
            <p:nvPr/>
          </p:nvSpPr>
          <p:spPr bwMode="auto">
            <a:xfrm>
              <a:off x="2374900" y="4822825"/>
              <a:ext cx="109538"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Oval 186">
              <a:extLst>
                <a:ext uri="{FF2B5EF4-FFF2-40B4-BE49-F238E27FC236}">
                  <a16:creationId xmlns:a16="http://schemas.microsoft.com/office/drawing/2014/main" id="{17BCC6D0-C058-4773-AC90-881811E2E998}"/>
                </a:ext>
              </a:extLst>
            </p:cNvPr>
            <p:cNvSpPr>
              <a:spLocks noChangeArrowheads="1"/>
            </p:cNvSpPr>
            <p:nvPr/>
          </p:nvSpPr>
          <p:spPr bwMode="auto">
            <a:xfrm>
              <a:off x="3175000" y="1177925"/>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Oval 187">
              <a:extLst>
                <a:ext uri="{FF2B5EF4-FFF2-40B4-BE49-F238E27FC236}">
                  <a16:creationId xmlns:a16="http://schemas.microsoft.com/office/drawing/2014/main" id="{11D49553-42A6-4A2B-8958-CF3A1F15BC19}"/>
                </a:ext>
              </a:extLst>
            </p:cNvPr>
            <p:cNvSpPr>
              <a:spLocks noChangeArrowheads="1"/>
            </p:cNvSpPr>
            <p:nvPr/>
          </p:nvSpPr>
          <p:spPr bwMode="auto">
            <a:xfrm>
              <a:off x="3981450" y="1189038"/>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9" name="Oval 188">
              <a:extLst>
                <a:ext uri="{FF2B5EF4-FFF2-40B4-BE49-F238E27FC236}">
                  <a16:creationId xmlns:a16="http://schemas.microsoft.com/office/drawing/2014/main" id="{AB31A1E2-75E7-492E-9465-48496B7BD761}"/>
                </a:ext>
              </a:extLst>
            </p:cNvPr>
            <p:cNvSpPr>
              <a:spLocks noChangeArrowheads="1"/>
            </p:cNvSpPr>
            <p:nvPr/>
          </p:nvSpPr>
          <p:spPr bwMode="auto">
            <a:xfrm>
              <a:off x="4781550" y="66357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Oval 189">
              <a:extLst>
                <a:ext uri="{FF2B5EF4-FFF2-40B4-BE49-F238E27FC236}">
                  <a16:creationId xmlns:a16="http://schemas.microsoft.com/office/drawing/2014/main" id="{7D77369C-ED4B-4998-8D9B-51118DBDB702}"/>
                </a:ext>
              </a:extLst>
            </p:cNvPr>
            <p:cNvSpPr>
              <a:spLocks noChangeArrowheads="1"/>
            </p:cNvSpPr>
            <p:nvPr/>
          </p:nvSpPr>
          <p:spPr bwMode="auto">
            <a:xfrm>
              <a:off x="5581650" y="87471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1" name="Oval 190">
              <a:extLst>
                <a:ext uri="{FF2B5EF4-FFF2-40B4-BE49-F238E27FC236}">
                  <a16:creationId xmlns:a16="http://schemas.microsoft.com/office/drawing/2014/main" id="{BD12032D-369B-41F8-92E2-2F55C78B772B}"/>
                </a:ext>
              </a:extLst>
            </p:cNvPr>
            <p:cNvSpPr>
              <a:spLocks noChangeArrowheads="1"/>
            </p:cNvSpPr>
            <p:nvPr/>
          </p:nvSpPr>
          <p:spPr bwMode="auto">
            <a:xfrm>
              <a:off x="6381750" y="606425"/>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2" name="Oval 191">
              <a:extLst>
                <a:ext uri="{FF2B5EF4-FFF2-40B4-BE49-F238E27FC236}">
                  <a16:creationId xmlns:a16="http://schemas.microsoft.com/office/drawing/2014/main" id="{33504EA3-7296-40DE-9B0F-E76F2195D9F7}"/>
                </a:ext>
              </a:extLst>
            </p:cNvPr>
            <p:cNvSpPr>
              <a:spLocks noChangeArrowheads="1"/>
            </p:cNvSpPr>
            <p:nvPr/>
          </p:nvSpPr>
          <p:spPr bwMode="auto">
            <a:xfrm>
              <a:off x="7188200" y="668338"/>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Oval 192">
              <a:extLst>
                <a:ext uri="{FF2B5EF4-FFF2-40B4-BE49-F238E27FC236}">
                  <a16:creationId xmlns:a16="http://schemas.microsoft.com/office/drawing/2014/main" id="{B116977E-B029-4738-849C-763EF19E9956}"/>
                </a:ext>
              </a:extLst>
            </p:cNvPr>
            <p:cNvSpPr>
              <a:spLocks noChangeArrowheads="1"/>
            </p:cNvSpPr>
            <p:nvPr/>
          </p:nvSpPr>
          <p:spPr bwMode="auto">
            <a:xfrm>
              <a:off x="7988300" y="692150"/>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 name="Oval 193">
              <a:extLst>
                <a:ext uri="{FF2B5EF4-FFF2-40B4-BE49-F238E27FC236}">
                  <a16:creationId xmlns:a16="http://schemas.microsoft.com/office/drawing/2014/main" id="{F29A2AB6-082B-44BF-8431-335E5479E146}"/>
                </a:ext>
              </a:extLst>
            </p:cNvPr>
            <p:cNvSpPr>
              <a:spLocks noChangeArrowheads="1"/>
            </p:cNvSpPr>
            <p:nvPr/>
          </p:nvSpPr>
          <p:spPr bwMode="auto">
            <a:xfrm>
              <a:off x="8788400" y="931863"/>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Oval 194">
              <a:extLst>
                <a:ext uri="{FF2B5EF4-FFF2-40B4-BE49-F238E27FC236}">
                  <a16:creationId xmlns:a16="http://schemas.microsoft.com/office/drawing/2014/main" id="{23AED332-3BA0-42AB-BADD-286D307AB7BA}"/>
                </a:ext>
              </a:extLst>
            </p:cNvPr>
            <p:cNvSpPr>
              <a:spLocks noChangeArrowheads="1"/>
            </p:cNvSpPr>
            <p:nvPr/>
          </p:nvSpPr>
          <p:spPr bwMode="auto">
            <a:xfrm>
              <a:off x="9593263" y="542925"/>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Oval 195">
              <a:extLst>
                <a:ext uri="{FF2B5EF4-FFF2-40B4-BE49-F238E27FC236}">
                  <a16:creationId xmlns:a16="http://schemas.microsoft.com/office/drawing/2014/main" id="{D74A5613-6E07-4A32-AF5F-BFA80D1854F9}"/>
                </a:ext>
              </a:extLst>
            </p:cNvPr>
            <p:cNvSpPr>
              <a:spLocks noChangeArrowheads="1"/>
            </p:cNvSpPr>
            <p:nvPr/>
          </p:nvSpPr>
          <p:spPr bwMode="auto">
            <a:xfrm>
              <a:off x="10393363" y="514350"/>
              <a:ext cx="109538"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Line 20">
              <a:extLst>
                <a:ext uri="{FF2B5EF4-FFF2-40B4-BE49-F238E27FC236}">
                  <a16:creationId xmlns:a16="http://schemas.microsoft.com/office/drawing/2014/main" id="{FCC9D616-0F05-452C-9A4A-97A05D7E3286}"/>
                </a:ext>
              </a:extLst>
            </p:cNvPr>
            <p:cNvSpPr>
              <a:spLocks noChangeShapeType="1"/>
            </p:cNvSpPr>
            <p:nvPr/>
          </p:nvSpPr>
          <p:spPr bwMode="auto">
            <a:xfrm flipV="1">
              <a:off x="2432050" y="444023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Line 21">
              <a:extLst>
                <a:ext uri="{FF2B5EF4-FFF2-40B4-BE49-F238E27FC236}">
                  <a16:creationId xmlns:a16="http://schemas.microsoft.com/office/drawing/2014/main" id="{140F0AA2-C062-420A-B9B2-5AE1BD4DBEF5}"/>
                </a:ext>
              </a:extLst>
            </p:cNvPr>
            <p:cNvSpPr>
              <a:spLocks noChangeShapeType="1"/>
            </p:cNvSpPr>
            <p:nvPr/>
          </p:nvSpPr>
          <p:spPr bwMode="auto">
            <a:xfrm flipV="1">
              <a:off x="2473325" y="4240213"/>
              <a:ext cx="33338"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Line 22">
              <a:extLst>
                <a:ext uri="{FF2B5EF4-FFF2-40B4-BE49-F238E27FC236}">
                  <a16:creationId xmlns:a16="http://schemas.microsoft.com/office/drawing/2014/main" id="{C0C8F3E6-AA41-4C6C-86EE-A5174AAEB350}"/>
                </a:ext>
              </a:extLst>
            </p:cNvPr>
            <p:cNvSpPr>
              <a:spLocks noChangeShapeType="1"/>
            </p:cNvSpPr>
            <p:nvPr/>
          </p:nvSpPr>
          <p:spPr bwMode="auto">
            <a:xfrm flipV="1">
              <a:off x="2517775" y="404018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Line 23">
              <a:extLst>
                <a:ext uri="{FF2B5EF4-FFF2-40B4-BE49-F238E27FC236}">
                  <a16:creationId xmlns:a16="http://schemas.microsoft.com/office/drawing/2014/main" id="{7E98B2E9-CC8B-4ECF-98A8-30602BA1193A}"/>
                </a:ext>
              </a:extLst>
            </p:cNvPr>
            <p:cNvSpPr>
              <a:spLocks noChangeShapeType="1"/>
            </p:cNvSpPr>
            <p:nvPr/>
          </p:nvSpPr>
          <p:spPr bwMode="auto">
            <a:xfrm flipV="1">
              <a:off x="2563813" y="3840163"/>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Line 24">
              <a:extLst>
                <a:ext uri="{FF2B5EF4-FFF2-40B4-BE49-F238E27FC236}">
                  <a16:creationId xmlns:a16="http://schemas.microsoft.com/office/drawing/2014/main" id="{22753737-1C1A-49B4-A557-EC4E3A3B3FD6}"/>
                </a:ext>
              </a:extLst>
            </p:cNvPr>
            <p:cNvSpPr>
              <a:spLocks noChangeShapeType="1"/>
            </p:cNvSpPr>
            <p:nvPr/>
          </p:nvSpPr>
          <p:spPr bwMode="auto">
            <a:xfrm flipV="1">
              <a:off x="2609850" y="364013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Line 25">
              <a:extLst>
                <a:ext uri="{FF2B5EF4-FFF2-40B4-BE49-F238E27FC236}">
                  <a16:creationId xmlns:a16="http://schemas.microsoft.com/office/drawing/2014/main" id="{8A5A5EA4-AFEB-4B8A-8763-845572911761}"/>
                </a:ext>
              </a:extLst>
            </p:cNvPr>
            <p:cNvSpPr>
              <a:spLocks noChangeShapeType="1"/>
            </p:cNvSpPr>
            <p:nvPr/>
          </p:nvSpPr>
          <p:spPr bwMode="auto">
            <a:xfrm flipV="1">
              <a:off x="2655888" y="3435350"/>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Line 26">
              <a:extLst>
                <a:ext uri="{FF2B5EF4-FFF2-40B4-BE49-F238E27FC236}">
                  <a16:creationId xmlns:a16="http://schemas.microsoft.com/office/drawing/2014/main" id="{48A978CE-D983-44DF-A155-979EBA44FF17}"/>
                </a:ext>
              </a:extLst>
            </p:cNvPr>
            <p:cNvSpPr>
              <a:spLocks noChangeShapeType="1"/>
            </p:cNvSpPr>
            <p:nvPr/>
          </p:nvSpPr>
          <p:spPr bwMode="auto">
            <a:xfrm flipV="1">
              <a:off x="2695575" y="3235325"/>
              <a:ext cx="3492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Line 27">
              <a:extLst>
                <a:ext uri="{FF2B5EF4-FFF2-40B4-BE49-F238E27FC236}">
                  <a16:creationId xmlns:a16="http://schemas.microsoft.com/office/drawing/2014/main" id="{767A47B0-6A06-48E3-BE5D-808E8F3EBE9B}"/>
                </a:ext>
              </a:extLst>
            </p:cNvPr>
            <p:cNvSpPr>
              <a:spLocks noChangeShapeType="1"/>
            </p:cNvSpPr>
            <p:nvPr/>
          </p:nvSpPr>
          <p:spPr bwMode="auto">
            <a:xfrm flipV="1">
              <a:off x="2741613" y="3035300"/>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Line 28">
              <a:extLst>
                <a:ext uri="{FF2B5EF4-FFF2-40B4-BE49-F238E27FC236}">
                  <a16:creationId xmlns:a16="http://schemas.microsoft.com/office/drawing/2014/main" id="{A893728B-2F9F-46D1-8179-C4A7EFA39CF8}"/>
                </a:ext>
              </a:extLst>
            </p:cNvPr>
            <p:cNvSpPr>
              <a:spLocks noChangeShapeType="1"/>
            </p:cNvSpPr>
            <p:nvPr/>
          </p:nvSpPr>
          <p:spPr bwMode="auto">
            <a:xfrm flipV="1">
              <a:off x="2787650" y="2835275"/>
              <a:ext cx="28575" cy="1301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Line 29">
              <a:extLst>
                <a:ext uri="{FF2B5EF4-FFF2-40B4-BE49-F238E27FC236}">
                  <a16:creationId xmlns:a16="http://schemas.microsoft.com/office/drawing/2014/main" id="{C9DE670E-E820-459A-8A2C-20101CF4CDE1}"/>
                </a:ext>
              </a:extLst>
            </p:cNvPr>
            <p:cNvSpPr>
              <a:spLocks noChangeShapeType="1"/>
            </p:cNvSpPr>
            <p:nvPr/>
          </p:nvSpPr>
          <p:spPr bwMode="auto">
            <a:xfrm flipV="1">
              <a:off x="2832100" y="2635250"/>
              <a:ext cx="28575" cy="1301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Line 30">
              <a:extLst>
                <a:ext uri="{FF2B5EF4-FFF2-40B4-BE49-F238E27FC236}">
                  <a16:creationId xmlns:a16="http://schemas.microsoft.com/office/drawing/2014/main" id="{00B81742-1126-46D3-8524-80E3F7637A43}"/>
                </a:ext>
              </a:extLst>
            </p:cNvPr>
            <p:cNvSpPr>
              <a:spLocks noChangeShapeType="1"/>
            </p:cNvSpPr>
            <p:nvPr/>
          </p:nvSpPr>
          <p:spPr bwMode="auto">
            <a:xfrm flipV="1">
              <a:off x="2878138" y="2435225"/>
              <a:ext cx="28575" cy="1301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Line 31">
              <a:extLst>
                <a:ext uri="{FF2B5EF4-FFF2-40B4-BE49-F238E27FC236}">
                  <a16:creationId xmlns:a16="http://schemas.microsoft.com/office/drawing/2014/main" id="{EFD76A39-F45B-4E72-94BA-727C92175B26}"/>
                </a:ext>
              </a:extLst>
            </p:cNvPr>
            <p:cNvSpPr>
              <a:spLocks noChangeShapeType="1"/>
            </p:cNvSpPr>
            <p:nvPr/>
          </p:nvSpPr>
          <p:spPr bwMode="auto">
            <a:xfrm flipV="1">
              <a:off x="2924175" y="2235200"/>
              <a:ext cx="28575" cy="1301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Line 32">
              <a:extLst>
                <a:ext uri="{FF2B5EF4-FFF2-40B4-BE49-F238E27FC236}">
                  <a16:creationId xmlns:a16="http://schemas.microsoft.com/office/drawing/2014/main" id="{4F278EF4-4084-40A7-AD07-A0CEDC5B7EF3}"/>
                </a:ext>
              </a:extLst>
            </p:cNvPr>
            <p:cNvSpPr>
              <a:spLocks noChangeShapeType="1"/>
            </p:cNvSpPr>
            <p:nvPr/>
          </p:nvSpPr>
          <p:spPr bwMode="auto">
            <a:xfrm flipV="1">
              <a:off x="2963863" y="2035175"/>
              <a:ext cx="28575" cy="1301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Line 33">
              <a:extLst>
                <a:ext uri="{FF2B5EF4-FFF2-40B4-BE49-F238E27FC236}">
                  <a16:creationId xmlns:a16="http://schemas.microsoft.com/office/drawing/2014/main" id="{7A1187EC-7726-4AA6-8B78-4000F1A0DC86}"/>
                </a:ext>
              </a:extLst>
            </p:cNvPr>
            <p:cNvSpPr>
              <a:spLocks noChangeShapeType="1"/>
            </p:cNvSpPr>
            <p:nvPr/>
          </p:nvSpPr>
          <p:spPr bwMode="auto">
            <a:xfrm flipV="1">
              <a:off x="3009900" y="1828800"/>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Line 34">
              <a:extLst>
                <a:ext uri="{FF2B5EF4-FFF2-40B4-BE49-F238E27FC236}">
                  <a16:creationId xmlns:a16="http://schemas.microsoft.com/office/drawing/2014/main" id="{A216D60F-8705-4F10-8F1B-03315105A94D}"/>
                </a:ext>
              </a:extLst>
            </p:cNvPr>
            <p:cNvSpPr>
              <a:spLocks noChangeShapeType="1"/>
            </p:cNvSpPr>
            <p:nvPr/>
          </p:nvSpPr>
          <p:spPr bwMode="auto">
            <a:xfrm flipV="1">
              <a:off x="3055938" y="1628775"/>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Line 35">
              <a:extLst>
                <a:ext uri="{FF2B5EF4-FFF2-40B4-BE49-F238E27FC236}">
                  <a16:creationId xmlns:a16="http://schemas.microsoft.com/office/drawing/2014/main" id="{B04E4AE0-0B06-4342-AEA3-4B39DCB2522B}"/>
                </a:ext>
              </a:extLst>
            </p:cNvPr>
            <p:cNvSpPr>
              <a:spLocks noChangeShapeType="1"/>
            </p:cNvSpPr>
            <p:nvPr/>
          </p:nvSpPr>
          <p:spPr bwMode="auto">
            <a:xfrm flipV="1">
              <a:off x="3101975" y="1428750"/>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Line 36">
              <a:extLst>
                <a:ext uri="{FF2B5EF4-FFF2-40B4-BE49-F238E27FC236}">
                  <a16:creationId xmlns:a16="http://schemas.microsoft.com/office/drawing/2014/main" id="{4B857DFD-C8CF-4C82-9D81-EC1A33ACEBBC}"/>
                </a:ext>
              </a:extLst>
            </p:cNvPr>
            <p:cNvSpPr>
              <a:spLocks noChangeShapeType="1"/>
            </p:cNvSpPr>
            <p:nvPr/>
          </p:nvSpPr>
          <p:spPr bwMode="auto">
            <a:xfrm flipV="1">
              <a:off x="3146425" y="1228725"/>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Line 37">
              <a:extLst>
                <a:ext uri="{FF2B5EF4-FFF2-40B4-BE49-F238E27FC236}">
                  <a16:creationId xmlns:a16="http://schemas.microsoft.com/office/drawing/2014/main" id="{6E8E2E1E-379A-4615-9712-ABE5924DDF8C}"/>
                </a:ext>
              </a:extLst>
            </p:cNvPr>
            <p:cNvSpPr>
              <a:spLocks noChangeShapeType="1"/>
            </p:cNvSpPr>
            <p:nvPr/>
          </p:nvSpPr>
          <p:spPr bwMode="auto">
            <a:xfrm flipV="1">
              <a:off x="3187700" y="1028700"/>
              <a:ext cx="33338"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Line 38">
              <a:extLst>
                <a:ext uri="{FF2B5EF4-FFF2-40B4-BE49-F238E27FC236}">
                  <a16:creationId xmlns:a16="http://schemas.microsoft.com/office/drawing/2014/main" id="{4D2CADF7-648C-440E-A7DE-4B271C49E0A6}"/>
                </a:ext>
              </a:extLst>
            </p:cNvPr>
            <p:cNvSpPr>
              <a:spLocks noChangeShapeType="1"/>
            </p:cNvSpPr>
            <p:nvPr/>
          </p:nvSpPr>
          <p:spPr bwMode="auto">
            <a:xfrm>
              <a:off x="3238500" y="965200"/>
              <a:ext cx="136525"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Line 39">
              <a:extLst>
                <a:ext uri="{FF2B5EF4-FFF2-40B4-BE49-F238E27FC236}">
                  <a16:creationId xmlns:a16="http://schemas.microsoft.com/office/drawing/2014/main" id="{04D5D473-0FEE-4322-9CA8-A526D55CAAF8}"/>
                </a:ext>
              </a:extLst>
            </p:cNvPr>
            <p:cNvSpPr>
              <a:spLocks noChangeShapeType="1"/>
            </p:cNvSpPr>
            <p:nvPr/>
          </p:nvSpPr>
          <p:spPr bwMode="auto">
            <a:xfrm>
              <a:off x="3444875" y="971550"/>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Line 40">
              <a:extLst>
                <a:ext uri="{FF2B5EF4-FFF2-40B4-BE49-F238E27FC236}">
                  <a16:creationId xmlns:a16="http://schemas.microsoft.com/office/drawing/2014/main" id="{FEFCACCB-DB3C-41BC-9738-7CFC17D55A54}"/>
                </a:ext>
              </a:extLst>
            </p:cNvPr>
            <p:cNvSpPr>
              <a:spLocks noChangeShapeType="1"/>
            </p:cNvSpPr>
            <p:nvPr/>
          </p:nvSpPr>
          <p:spPr bwMode="auto">
            <a:xfrm>
              <a:off x="3649663" y="971550"/>
              <a:ext cx="138113"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Line 41">
              <a:extLst>
                <a:ext uri="{FF2B5EF4-FFF2-40B4-BE49-F238E27FC236}">
                  <a16:creationId xmlns:a16="http://schemas.microsoft.com/office/drawing/2014/main" id="{B7EEF421-5AD6-41C7-A3DB-553E02DD675D}"/>
                </a:ext>
              </a:extLst>
            </p:cNvPr>
            <p:cNvSpPr>
              <a:spLocks noChangeShapeType="1"/>
            </p:cNvSpPr>
            <p:nvPr/>
          </p:nvSpPr>
          <p:spPr bwMode="auto">
            <a:xfrm>
              <a:off x="3856038" y="977900"/>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Line 42">
              <a:extLst>
                <a:ext uri="{FF2B5EF4-FFF2-40B4-BE49-F238E27FC236}">
                  <a16:creationId xmlns:a16="http://schemas.microsoft.com/office/drawing/2014/main" id="{65BEC78A-C6B1-4464-A33E-B48432343604}"/>
                </a:ext>
              </a:extLst>
            </p:cNvPr>
            <p:cNvSpPr>
              <a:spLocks noChangeShapeType="1"/>
            </p:cNvSpPr>
            <p:nvPr/>
          </p:nvSpPr>
          <p:spPr bwMode="auto">
            <a:xfrm flipV="1">
              <a:off x="4056063" y="892175"/>
              <a:ext cx="119063" cy="730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Line 43">
              <a:extLst>
                <a:ext uri="{FF2B5EF4-FFF2-40B4-BE49-F238E27FC236}">
                  <a16:creationId xmlns:a16="http://schemas.microsoft.com/office/drawing/2014/main" id="{B06F4DB9-C0AC-4005-90D9-41305DD30EEB}"/>
                </a:ext>
              </a:extLst>
            </p:cNvPr>
            <p:cNvSpPr>
              <a:spLocks noChangeShapeType="1"/>
            </p:cNvSpPr>
            <p:nvPr/>
          </p:nvSpPr>
          <p:spPr bwMode="auto">
            <a:xfrm flipV="1">
              <a:off x="4232275" y="782638"/>
              <a:ext cx="114300"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Line 44">
              <a:extLst>
                <a:ext uri="{FF2B5EF4-FFF2-40B4-BE49-F238E27FC236}">
                  <a16:creationId xmlns:a16="http://schemas.microsoft.com/office/drawing/2014/main" id="{5C546C8A-255C-4D4F-8951-8D3211B90437}"/>
                </a:ext>
              </a:extLst>
            </p:cNvPr>
            <p:cNvSpPr>
              <a:spLocks noChangeShapeType="1"/>
            </p:cNvSpPr>
            <p:nvPr/>
          </p:nvSpPr>
          <p:spPr bwMode="auto">
            <a:xfrm flipV="1">
              <a:off x="4403725" y="674688"/>
              <a:ext cx="120650"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Line 45">
              <a:extLst>
                <a:ext uri="{FF2B5EF4-FFF2-40B4-BE49-F238E27FC236}">
                  <a16:creationId xmlns:a16="http://schemas.microsoft.com/office/drawing/2014/main" id="{FC3C7130-C77B-4E3C-97EB-37AEFB3D25FC}"/>
                </a:ext>
              </a:extLst>
            </p:cNvPr>
            <p:cNvSpPr>
              <a:spLocks noChangeShapeType="1"/>
            </p:cNvSpPr>
            <p:nvPr/>
          </p:nvSpPr>
          <p:spPr bwMode="auto">
            <a:xfrm flipV="1">
              <a:off x="4581525" y="565150"/>
              <a:ext cx="114300"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Line 46">
              <a:extLst>
                <a:ext uri="{FF2B5EF4-FFF2-40B4-BE49-F238E27FC236}">
                  <a16:creationId xmlns:a16="http://schemas.microsoft.com/office/drawing/2014/main" id="{23BC5B4E-5236-4793-AC43-70D62DCEFFF7}"/>
                </a:ext>
              </a:extLst>
            </p:cNvPr>
            <p:cNvSpPr>
              <a:spLocks noChangeShapeType="1"/>
            </p:cNvSpPr>
            <p:nvPr/>
          </p:nvSpPr>
          <p:spPr bwMode="auto">
            <a:xfrm flipV="1">
              <a:off x="4759325" y="485775"/>
              <a:ext cx="73025"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4" name="Line 47">
              <a:extLst>
                <a:ext uri="{FF2B5EF4-FFF2-40B4-BE49-F238E27FC236}">
                  <a16:creationId xmlns:a16="http://schemas.microsoft.com/office/drawing/2014/main" id="{217B91DA-8038-45C7-B592-6A2E663C0791}"/>
                </a:ext>
              </a:extLst>
            </p:cNvPr>
            <p:cNvSpPr>
              <a:spLocks noChangeShapeType="1"/>
            </p:cNvSpPr>
            <p:nvPr/>
          </p:nvSpPr>
          <p:spPr bwMode="auto">
            <a:xfrm>
              <a:off x="4832350" y="485775"/>
              <a:ext cx="46038"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5" name="Line 48">
              <a:extLst>
                <a:ext uri="{FF2B5EF4-FFF2-40B4-BE49-F238E27FC236}">
                  <a16:creationId xmlns:a16="http://schemas.microsoft.com/office/drawing/2014/main" id="{85C2C852-7CA4-49CA-A4DF-51920BE5CF48}"/>
                </a:ext>
              </a:extLst>
            </p:cNvPr>
            <p:cNvSpPr>
              <a:spLocks noChangeShapeType="1"/>
            </p:cNvSpPr>
            <p:nvPr/>
          </p:nvSpPr>
          <p:spPr bwMode="auto">
            <a:xfrm>
              <a:off x="4946650" y="508000"/>
              <a:ext cx="131763" cy="349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6" name="Line 49">
              <a:extLst>
                <a:ext uri="{FF2B5EF4-FFF2-40B4-BE49-F238E27FC236}">
                  <a16:creationId xmlns:a16="http://schemas.microsoft.com/office/drawing/2014/main" id="{2A5D2633-7C73-451C-8FAF-42898DA25D96}"/>
                </a:ext>
              </a:extLst>
            </p:cNvPr>
            <p:cNvSpPr>
              <a:spLocks noChangeShapeType="1"/>
            </p:cNvSpPr>
            <p:nvPr/>
          </p:nvSpPr>
          <p:spPr bwMode="auto">
            <a:xfrm>
              <a:off x="5146675" y="560388"/>
              <a:ext cx="131763" cy="333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Line 50">
              <a:extLst>
                <a:ext uri="{FF2B5EF4-FFF2-40B4-BE49-F238E27FC236}">
                  <a16:creationId xmlns:a16="http://schemas.microsoft.com/office/drawing/2014/main" id="{FC5D8898-0FBC-4831-8C55-4957628D7DF2}"/>
                </a:ext>
              </a:extLst>
            </p:cNvPr>
            <p:cNvSpPr>
              <a:spLocks noChangeShapeType="1"/>
            </p:cNvSpPr>
            <p:nvPr/>
          </p:nvSpPr>
          <p:spPr bwMode="auto">
            <a:xfrm>
              <a:off x="5346700" y="611188"/>
              <a:ext cx="131763" cy="349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Line 51">
              <a:extLst>
                <a:ext uri="{FF2B5EF4-FFF2-40B4-BE49-F238E27FC236}">
                  <a16:creationId xmlns:a16="http://schemas.microsoft.com/office/drawing/2014/main" id="{7E84874C-D439-4B82-9A64-C1AB9E5C410C}"/>
                </a:ext>
              </a:extLst>
            </p:cNvPr>
            <p:cNvSpPr>
              <a:spLocks noChangeShapeType="1"/>
            </p:cNvSpPr>
            <p:nvPr/>
          </p:nvSpPr>
          <p:spPr bwMode="auto">
            <a:xfrm>
              <a:off x="5541963" y="663575"/>
              <a:ext cx="96838" cy="222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 name="Line 52">
              <a:extLst>
                <a:ext uri="{FF2B5EF4-FFF2-40B4-BE49-F238E27FC236}">
                  <a16:creationId xmlns:a16="http://schemas.microsoft.com/office/drawing/2014/main" id="{2E9D2B3B-9BC4-40BF-89AC-419C94766C2C}"/>
                </a:ext>
              </a:extLst>
            </p:cNvPr>
            <p:cNvSpPr>
              <a:spLocks noChangeShapeType="1"/>
            </p:cNvSpPr>
            <p:nvPr/>
          </p:nvSpPr>
          <p:spPr bwMode="auto">
            <a:xfrm flipV="1">
              <a:off x="5638800" y="674688"/>
              <a:ext cx="39688"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Line 53">
              <a:extLst>
                <a:ext uri="{FF2B5EF4-FFF2-40B4-BE49-F238E27FC236}">
                  <a16:creationId xmlns:a16="http://schemas.microsoft.com/office/drawing/2014/main" id="{E4D33B92-44BE-41DD-8E84-0F90C2E64278}"/>
                </a:ext>
              </a:extLst>
            </p:cNvPr>
            <p:cNvSpPr>
              <a:spLocks noChangeShapeType="1"/>
            </p:cNvSpPr>
            <p:nvPr/>
          </p:nvSpPr>
          <p:spPr bwMode="auto">
            <a:xfrm flipV="1">
              <a:off x="5741988" y="606425"/>
              <a:ext cx="131763" cy="444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Line 54">
              <a:extLst>
                <a:ext uri="{FF2B5EF4-FFF2-40B4-BE49-F238E27FC236}">
                  <a16:creationId xmlns:a16="http://schemas.microsoft.com/office/drawing/2014/main" id="{3CE9C30F-C99A-44A3-AF91-8A67CB017D15}"/>
                </a:ext>
              </a:extLst>
            </p:cNvPr>
            <p:cNvSpPr>
              <a:spLocks noChangeShapeType="1"/>
            </p:cNvSpPr>
            <p:nvPr/>
          </p:nvSpPr>
          <p:spPr bwMode="auto">
            <a:xfrm flipV="1">
              <a:off x="5935663" y="542925"/>
              <a:ext cx="131763"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Line 55">
              <a:extLst>
                <a:ext uri="{FF2B5EF4-FFF2-40B4-BE49-F238E27FC236}">
                  <a16:creationId xmlns:a16="http://schemas.microsoft.com/office/drawing/2014/main" id="{D3A33BB6-DEB9-48A1-B062-7C1818135A08}"/>
                </a:ext>
              </a:extLst>
            </p:cNvPr>
            <p:cNvSpPr>
              <a:spLocks noChangeShapeType="1"/>
            </p:cNvSpPr>
            <p:nvPr/>
          </p:nvSpPr>
          <p:spPr bwMode="auto">
            <a:xfrm flipV="1">
              <a:off x="6130925" y="479425"/>
              <a:ext cx="130175"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3" name="Line 56">
              <a:extLst>
                <a:ext uri="{FF2B5EF4-FFF2-40B4-BE49-F238E27FC236}">
                  <a16:creationId xmlns:a16="http://schemas.microsoft.com/office/drawing/2014/main" id="{36D6901E-D3B8-49C2-8D72-8F71B6508FA3}"/>
                </a:ext>
              </a:extLst>
            </p:cNvPr>
            <p:cNvSpPr>
              <a:spLocks noChangeShapeType="1"/>
            </p:cNvSpPr>
            <p:nvPr/>
          </p:nvSpPr>
          <p:spPr bwMode="auto">
            <a:xfrm flipV="1">
              <a:off x="6324600" y="422275"/>
              <a:ext cx="114300" cy="349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4" name="Line 57">
              <a:extLst>
                <a:ext uri="{FF2B5EF4-FFF2-40B4-BE49-F238E27FC236}">
                  <a16:creationId xmlns:a16="http://schemas.microsoft.com/office/drawing/2014/main" id="{6D67D83F-CF19-473D-92AE-AAD0B6F69035}"/>
                </a:ext>
              </a:extLst>
            </p:cNvPr>
            <p:cNvSpPr>
              <a:spLocks noChangeShapeType="1"/>
            </p:cNvSpPr>
            <p:nvPr/>
          </p:nvSpPr>
          <p:spPr bwMode="auto">
            <a:xfrm>
              <a:off x="6438900" y="422275"/>
              <a:ext cx="17463"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5" name="Line 58">
              <a:extLst>
                <a:ext uri="{FF2B5EF4-FFF2-40B4-BE49-F238E27FC236}">
                  <a16:creationId xmlns:a16="http://schemas.microsoft.com/office/drawing/2014/main" id="{031D929D-2125-4DAC-A4C9-40C5B84C391D}"/>
                </a:ext>
              </a:extLst>
            </p:cNvPr>
            <p:cNvSpPr>
              <a:spLocks noChangeShapeType="1"/>
            </p:cNvSpPr>
            <p:nvPr/>
          </p:nvSpPr>
          <p:spPr bwMode="auto">
            <a:xfrm>
              <a:off x="6524625" y="428625"/>
              <a:ext cx="136525"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6" name="Line 59">
              <a:extLst>
                <a:ext uri="{FF2B5EF4-FFF2-40B4-BE49-F238E27FC236}">
                  <a16:creationId xmlns:a16="http://schemas.microsoft.com/office/drawing/2014/main" id="{388FEB9E-3DAA-4EA3-ACEA-2DB076E1579B}"/>
                </a:ext>
              </a:extLst>
            </p:cNvPr>
            <p:cNvSpPr>
              <a:spLocks noChangeShapeType="1"/>
            </p:cNvSpPr>
            <p:nvPr/>
          </p:nvSpPr>
          <p:spPr bwMode="auto">
            <a:xfrm>
              <a:off x="6731000" y="446088"/>
              <a:ext cx="136525"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7" name="Line 60">
              <a:extLst>
                <a:ext uri="{FF2B5EF4-FFF2-40B4-BE49-F238E27FC236}">
                  <a16:creationId xmlns:a16="http://schemas.microsoft.com/office/drawing/2014/main" id="{1AC49D06-4CE5-4C38-8B50-238BF3691E86}"/>
                </a:ext>
              </a:extLst>
            </p:cNvPr>
            <p:cNvSpPr>
              <a:spLocks noChangeShapeType="1"/>
            </p:cNvSpPr>
            <p:nvPr/>
          </p:nvSpPr>
          <p:spPr bwMode="auto">
            <a:xfrm>
              <a:off x="6935788" y="463550"/>
              <a:ext cx="138113"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8" name="Line 61">
              <a:extLst>
                <a:ext uri="{FF2B5EF4-FFF2-40B4-BE49-F238E27FC236}">
                  <a16:creationId xmlns:a16="http://schemas.microsoft.com/office/drawing/2014/main" id="{5AFC0FFF-DC9E-4DDD-9DA2-6358291C2DEE}"/>
                </a:ext>
              </a:extLst>
            </p:cNvPr>
            <p:cNvSpPr>
              <a:spLocks noChangeShapeType="1"/>
            </p:cNvSpPr>
            <p:nvPr/>
          </p:nvSpPr>
          <p:spPr bwMode="auto">
            <a:xfrm>
              <a:off x="7142163" y="479425"/>
              <a:ext cx="96838" cy="127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9" name="Line 62">
              <a:extLst>
                <a:ext uri="{FF2B5EF4-FFF2-40B4-BE49-F238E27FC236}">
                  <a16:creationId xmlns:a16="http://schemas.microsoft.com/office/drawing/2014/main" id="{AB58481F-4836-4B40-8E7C-428AAC24FE64}"/>
                </a:ext>
              </a:extLst>
            </p:cNvPr>
            <p:cNvSpPr>
              <a:spLocks noChangeShapeType="1"/>
            </p:cNvSpPr>
            <p:nvPr/>
          </p:nvSpPr>
          <p:spPr bwMode="auto">
            <a:xfrm>
              <a:off x="7239000" y="492125"/>
              <a:ext cx="39688"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0" name="Line 63">
              <a:extLst>
                <a:ext uri="{FF2B5EF4-FFF2-40B4-BE49-F238E27FC236}">
                  <a16:creationId xmlns:a16="http://schemas.microsoft.com/office/drawing/2014/main" id="{3185C9E6-48B4-49EA-8334-4595EC308117}"/>
                </a:ext>
              </a:extLst>
            </p:cNvPr>
            <p:cNvSpPr>
              <a:spLocks noChangeShapeType="1"/>
            </p:cNvSpPr>
            <p:nvPr/>
          </p:nvSpPr>
          <p:spPr bwMode="auto">
            <a:xfrm>
              <a:off x="7346950" y="492125"/>
              <a:ext cx="138113"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1" name="Line 64">
              <a:extLst>
                <a:ext uri="{FF2B5EF4-FFF2-40B4-BE49-F238E27FC236}">
                  <a16:creationId xmlns:a16="http://schemas.microsoft.com/office/drawing/2014/main" id="{8D70E61E-F8A5-49F6-8148-3C96E5331F13}"/>
                </a:ext>
              </a:extLst>
            </p:cNvPr>
            <p:cNvSpPr>
              <a:spLocks noChangeShapeType="1"/>
            </p:cNvSpPr>
            <p:nvPr/>
          </p:nvSpPr>
          <p:spPr bwMode="auto">
            <a:xfrm>
              <a:off x="7553325" y="503238"/>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2" name="Line 65">
              <a:extLst>
                <a:ext uri="{FF2B5EF4-FFF2-40B4-BE49-F238E27FC236}">
                  <a16:creationId xmlns:a16="http://schemas.microsoft.com/office/drawing/2014/main" id="{5A9A461F-92E7-4991-881A-6E46CB3AF67E}"/>
                </a:ext>
              </a:extLst>
            </p:cNvPr>
            <p:cNvSpPr>
              <a:spLocks noChangeShapeType="1"/>
            </p:cNvSpPr>
            <p:nvPr/>
          </p:nvSpPr>
          <p:spPr bwMode="auto">
            <a:xfrm>
              <a:off x="7759700" y="508000"/>
              <a:ext cx="136525"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3" name="Line 66">
              <a:extLst>
                <a:ext uri="{FF2B5EF4-FFF2-40B4-BE49-F238E27FC236}">
                  <a16:creationId xmlns:a16="http://schemas.microsoft.com/office/drawing/2014/main" id="{524466F7-8604-4D8F-B804-C27D04DF8F4C}"/>
                </a:ext>
              </a:extLst>
            </p:cNvPr>
            <p:cNvSpPr>
              <a:spLocks noChangeShapeType="1"/>
            </p:cNvSpPr>
            <p:nvPr/>
          </p:nvSpPr>
          <p:spPr bwMode="auto">
            <a:xfrm>
              <a:off x="7964488" y="514350"/>
              <a:ext cx="80963"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4" name="Line 67">
              <a:extLst>
                <a:ext uri="{FF2B5EF4-FFF2-40B4-BE49-F238E27FC236}">
                  <a16:creationId xmlns:a16="http://schemas.microsoft.com/office/drawing/2014/main" id="{E70882CB-7128-4A26-8752-5290AB5B44F2}"/>
                </a:ext>
              </a:extLst>
            </p:cNvPr>
            <p:cNvSpPr>
              <a:spLocks noChangeShapeType="1"/>
            </p:cNvSpPr>
            <p:nvPr/>
          </p:nvSpPr>
          <p:spPr bwMode="auto">
            <a:xfrm>
              <a:off x="8045450" y="514350"/>
              <a:ext cx="50800" cy="174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5" name="Line 68">
              <a:extLst>
                <a:ext uri="{FF2B5EF4-FFF2-40B4-BE49-F238E27FC236}">
                  <a16:creationId xmlns:a16="http://schemas.microsoft.com/office/drawing/2014/main" id="{BF231BB3-CB12-4A0C-AE3A-541FBF439A29}"/>
                </a:ext>
              </a:extLst>
            </p:cNvPr>
            <p:cNvSpPr>
              <a:spLocks noChangeShapeType="1"/>
            </p:cNvSpPr>
            <p:nvPr/>
          </p:nvSpPr>
          <p:spPr bwMode="auto">
            <a:xfrm>
              <a:off x="8164513" y="549275"/>
              <a:ext cx="13176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6" name="Line 69">
              <a:extLst>
                <a:ext uri="{FF2B5EF4-FFF2-40B4-BE49-F238E27FC236}">
                  <a16:creationId xmlns:a16="http://schemas.microsoft.com/office/drawing/2014/main" id="{3B6354B9-A524-43B2-B15E-31691ACEC264}"/>
                </a:ext>
              </a:extLst>
            </p:cNvPr>
            <p:cNvSpPr>
              <a:spLocks noChangeShapeType="1"/>
            </p:cNvSpPr>
            <p:nvPr/>
          </p:nvSpPr>
          <p:spPr bwMode="auto">
            <a:xfrm>
              <a:off x="8359775" y="606425"/>
              <a:ext cx="130175"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7" name="Line 70">
              <a:extLst>
                <a:ext uri="{FF2B5EF4-FFF2-40B4-BE49-F238E27FC236}">
                  <a16:creationId xmlns:a16="http://schemas.microsoft.com/office/drawing/2014/main" id="{1EAA43E9-4E89-4667-890A-5A9C35DF9F63}"/>
                </a:ext>
              </a:extLst>
            </p:cNvPr>
            <p:cNvSpPr>
              <a:spLocks noChangeShapeType="1"/>
            </p:cNvSpPr>
            <p:nvPr/>
          </p:nvSpPr>
          <p:spPr bwMode="auto">
            <a:xfrm>
              <a:off x="8559800" y="663575"/>
              <a:ext cx="130175"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8" name="Line 71">
              <a:extLst>
                <a:ext uri="{FF2B5EF4-FFF2-40B4-BE49-F238E27FC236}">
                  <a16:creationId xmlns:a16="http://schemas.microsoft.com/office/drawing/2014/main" id="{61C946A6-E8C6-4692-BD03-653B74CACFA0}"/>
                </a:ext>
              </a:extLst>
            </p:cNvPr>
            <p:cNvSpPr>
              <a:spLocks noChangeShapeType="1"/>
            </p:cNvSpPr>
            <p:nvPr/>
          </p:nvSpPr>
          <p:spPr bwMode="auto">
            <a:xfrm>
              <a:off x="8759825" y="720725"/>
              <a:ext cx="85725" cy="222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9" name="Line 72">
              <a:extLst>
                <a:ext uri="{FF2B5EF4-FFF2-40B4-BE49-F238E27FC236}">
                  <a16:creationId xmlns:a16="http://schemas.microsoft.com/office/drawing/2014/main" id="{6B694F5E-1780-4B20-B8AE-AF626C543E05}"/>
                </a:ext>
              </a:extLst>
            </p:cNvPr>
            <p:cNvSpPr>
              <a:spLocks noChangeShapeType="1"/>
            </p:cNvSpPr>
            <p:nvPr/>
          </p:nvSpPr>
          <p:spPr bwMode="auto">
            <a:xfrm flipV="1">
              <a:off x="8845550" y="725488"/>
              <a:ext cx="39688" cy="174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0" name="Line 73">
              <a:extLst>
                <a:ext uri="{FF2B5EF4-FFF2-40B4-BE49-F238E27FC236}">
                  <a16:creationId xmlns:a16="http://schemas.microsoft.com/office/drawing/2014/main" id="{653E08A8-5A3F-4801-85A6-34CE053711F5}"/>
                </a:ext>
              </a:extLst>
            </p:cNvPr>
            <p:cNvSpPr>
              <a:spLocks noChangeShapeType="1"/>
            </p:cNvSpPr>
            <p:nvPr/>
          </p:nvSpPr>
          <p:spPr bwMode="auto">
            <a:xfrm flipV="1">
              <a:off x="8947150" y="639763"/>
              <a:ext cx="127000"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1" name="Line 74">
              <a:extLst>
                <a:ext uri="{FF2B5EF4-FFF2-40B4-BE49-F238E27FC236}">
                  <a16:creationId xmlns:a16="http://schemas.microsoft.com/office/drawing/2014/main" id="{BD2A7D9D-9F6C-4B57-921A-5D3F83AAA8A5}"/>
                </a:ext>
              </a:extLst>
            </p:cNvPr>
            <p:cNvSpPr>
              <a:spLocks noChangeShapeType="1"/>
            </p:cNvSpPr>
            <p:nvPr/>
          </p:nvSpPr>
          <p:spPr bwMode="auto">
            <a:xfrm flipV="1">
              <a:off x="9136063" y="554038"/>
              <a:ext cx="125413"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2" name="Line 75">
              <a:extLst>
                <a:ext uri="{FF2B5EF4-FFF2-40B4-BE49-F238E27FC236}">
                  <a16:creationId xmlns:a16="http://schemas.microsoft.com/office/drawing/2014/main" id="{EA9CB49C-8119-4A53-8903-140BAD9B1F30}"/>
                </a:ext>
              </a:extLst>
            </p:cNvPr>
            <p:cNvSpPr>
              <a:spLocks noChangeShapeType="1"/>
            </p:cNvSpPr>
            <p:nvPr/>
          </p:nvSpPr>
          <p:spPr bwMode="auto">
            <a:xfrm flipV="1">
              <a:off x="9318625" y="468313"/>
              <a:ext cx="127000"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3" name="Line 76">
              <a:extLst>
                <a:ext uri="{FF2B5EF4-FFF2-40B4-BE49-F238E27FC236}">
                  <a16:creationId xmlns:a16="http://schemas.microsoft.com/office/drawing/2014/main" id="{15AD379E-2CA7-4563-B16E-7867CB01EC29}"/>
                </a:ext>
              </a:extLst>
            </p:cNvPr>
            <p:cNvSpPr>
              <a:spLocks noChangeShapeType="1"/>
            </p:cNvSpPr>
            <p:nvPr/>
          </p:nvSpPr>
          <p:spPr bwMode="auto">
            <a:xfrm flipV="1">
              <a:off x="9507538" y="382588"/>
              <a:ext cx="125413"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4" name="Line 77">
              <a:extLst>
                <a:ext uri="{FF2B5EF4-FFF2-40B4-BE49-F238E27FC236}">
                  <a16:creationId xmlns:a16="http://schemas.microsoft.com/office/drawing/2014/main" id="{F77AEED3-49E6-4A4E-A99E-07D2229D6AA8}"/>
                </a:ext>
              </a:extLst>
            </p:cNvPr>
            <p:cNvSpPr>
              <a:spLocks noChangeShapeType="1"/>
            </p:cNvSpPr>
            <p:nvPr/>
          </p:nvSpPr>
          <p:spPr bwMode="auto">
            <a:xfrm>
              <a:off x="9702800" y="371475"/>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5" name="Line 78">
              <a:extLst>
                <a:ext uri="{FF2B5EF4-FFF2-40B4-BE49-F238E27FC236}">
                  <a16:creationId xmlns:a16="http://schemas.microsoft.com/office/drawing/2014/main" id="{5C06F0A4-D5CE-4590-AA62-D19412B9C1D6}"/>
                </a:ext>
              </a:extLst>
            </p:cNvPr>
            <p:cNvSpPr>
              <a:spLocks noChangeShapeType="1"/>
            </p:cNvSpPr>
            <p:nvPr/>
          </p:nvSpPr>
          <p:spPr bwMode="auto">
            <a:xfrm flipV="1">
              <a:off x="9907588" y="365125"/>
              <a:ext cx="13176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6" name="Line 79">
              <a:extLst>
                <a:ext uri="{FF2B5EF4-FFF2-40B4-BE49-F238E27FC236}">
                  <a16:creationId xmlns:a16="http://schemas.microsoft.com/office/drawing/2014/main" id="{C302FCF3-3159-4FE6-B39C-58C8C904353E}"/>
                </a:ext>
              </a:extLst>
            </p:cNvPr>
            <p:cNvSpPr>
              <a:spLocks noChangeShapeType="1"/>
            </p:cNvSpPr>
            <p:nvPr/>
          </p:nvSpPr>
          <p:spPr bwMode="auto">
            <a:xfrm flipV="1">
              <a:off x="10107613" y="360363"/>
              <a:ext cx="142875"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7" name="Line 80">
              <a:extLst>
                <a:ext uri="{FF2B5EF4-FFF2-40B4-BE49-F238E27FC236}">
                  <a16:creationId xmlns:a16="http://schemas.microsoft.com/office/drawing/2014/main" id="{AA9B4BB5-E964-4E52-A7F0-00A130988E1E}"/>
                </a:ext>
              </a:extLst>
            </p:cNvPr>
            <p:cNvSpPr>
              <a:spLocks noChangeShapeType="1"/>
            </p:cNvSpPr>
            <p:nvPr/>
          </p:nvSpPr>
          <p:spPr bwMode="auto">
            <a:xfrm>
              <a:off x="10313988" y="360363"/>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8" name="Line 81">
              <a:extLst>
                <a:ext uri="{FF2B5EF4-FFF2-40B4-BE49-F238E27FC236}">
                  <a16:creationId xmlns:a16="http://schemas.microsoft.com/office/drawing/2014/main" id="{58DCBBBA-AD64-4F4B-B6E1-E5E435F43101}"/>
                </a:ext>
              </a:extLst>
            </p:cNvPr>
            <p:cNvSpPr>
              <a:spLocks noChangeShapeType="1"/>
            </p:cNvSpPr>
            <p:nvPr/>
          </p:nvSpPr>
          <p:spPr bwMode="auto">
            <a:xfrm flipV="1">
              <a:off x="2432050" y="5051425"/>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9" name="Line 82">
              <a:extLst>
                <a:ext uri="{FF2B5EF4-FFF2-40B4-BE49-F238E27FC236}">
                  <a16:creationId xmlns:a16="http://schemas.microsoft.com/office/drawing/2014/main" id="{2AAF6549-95F7-4D86-96F0-DAD78CA12A26}"/>
                </a:ext>
              </a:extLst>
            </p:cNvPr>
            <p:cNvSpPr>
              <a:spLocks noChangeShapeType="1"/>
            </p:cNvSpPr>
            <p:nvPr/>
          </p:nvSpPr>
          <p:spPr bwMode="auto">
            <a:xfrm flipV="1">
              <a:off x="2473325" y="4851400"/>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0" name="Line 83">
              <a:extLst>
                <a:ext uri="{FF2B5EF4-FFF2-40B4-BE49-F238E27FC236}">
                  <a16:creationId xmlns:a16="http://schemas.microsoft.com/office/drawing/2014/main" id="{AE364C9A-9F6C-458E-A647-AF7E856D3E39}"/>
                </a:ext>
              </a:extLst>
            </p:cNvPr>
            <p:cNvSpPr>
              <a:spLocks noChangeShapeType="1"/>
            </p:cNvSpPr>
            <p:nvPr/>
          </p:nvSpPr>
          <p:spPr bwMode="auto">
            <a:xfrm flipV="1">
              <a:off x="2517775" y="4651375"/>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1" name="Line 84">
              <a:extLst>
                <a:ext uri="{FF2B5EF4-FFF2-40B4-BE49-F238E27FC236}">
                  <a16:creationId xmlns:a16="http://schemas.microsoft.com/office/drawing/2014/main" id="{CD1AC9E1-99F5-4A2F-824C-F73C36780990}"/>
                </a:ext>
              </a:extLst>
            </p:cNvPr>
            <p:cNvSpPr>
              <a:spLocks noChangeShapeType="1"/>
            </p:cNvSpPr>
            <p:nvPr/>
          </p:nvSpPr>
          <p:spPr bwMode="auto">
            <a:xfrm flipV="1">
              <a:off x="2559050" y="4451350"/>
              <a:ext cx="33338"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2" name="Line 85">
              <a:extLst>
                <a:ext uri="{FF2B5EF4-FFF2-40B4-BE49-F238E27FC236}">
                  <a16:creationId xmlns:a16="http://schemas.microsoft.com/office/drawing/2014/main" id="{C7CF153E-83D4-40CF-B919-0E6C09CB0341}"/>
                </a:ext>
              </a:extLst>
            </p:cNvPr>
            <p:cNvSpPr>
              <a:spLocks noChangeShapeType="1"/>
            </p:cNvSpPr>
            <p:nvPr/>
          </p:nvSpPr>
          <p:spPr bwMode="auto">
            <a:xfrm flipV="1">
              <a:off x="2603500" y="4246563"/>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3" name="Line 86">
              <a:extLst>
                <a:ext uri="{FF2B5EF4-FFF2-40B4-BE49-F238E27FC236}">
                  <a16:creationId xmlns:a16="http://schemas.microsoft.com/office/drawing/2014/main" id="{7CB40D5A-3A3F-43F6-B45A-C9D84F21AEAC}"/>
                </a:ext>
              </a:extLst>
            </p:cNvPr>
            <p:cNvSpPr>
              <a:spLocks noChangeShapeType="1"/>
            </p:cNvSpPr>
            <p:nvPr/>
          </p:nvSpPr>
          <p:spPr bwMode="auto">
            <a:xfrm flipV="1">
              <a:off x="2649538" y="4046538"/>
              <a:ext cx="285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4" name="Line 87">
              <a:extLst>
                <a:ext uri="{FF2B5EF4-FFF2-40B4-BE49-F238E27FC236}">
                  <a16:creationId xmlns:a16="http://schemas.microsoft.com/office/drawing/2014/main" id="{242A1425-AEA3-4AF3-9EC8-010D302660E1}"/>
                </a:ext>
              </a:extLst>
            </p:cNvPr>
            <p:cNvSpPr>
              <a:spLocks noChangeShapeType="1"/>
            </p:cNvSpPr>
            <p:nvPr/>
          </p:nvSpPr>
          <p:spPr bwMode="auto">
            <a:xfrm flipV="1">
              <a:off x="2689225" y="3846513"/>
              <a:ext cx="3492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5" name="Line 88">
              <a:extLst>
                <a:ext uri="{FF2B5EF4-FFF2-40B4-BE49-F238E27FC236}">
                  <a16:creationId xmlns:a16="http://schemas.microsoft.com/office/drawing/2014/main" id="{F9137E4B-9AFD-4475-A691-0C66A4150000}"/>
                </a:ext>
              </a:extLst>
            </p:cNvPr>
            <p:cNvSpPr>
              <a:spLocks noChangeShapeType="1"/>
            </p:cNvSpPr>
            <p:nvPr/>
          </p:nvSpPr>
          <p:spPr bwMode="auto">
            <a:xfrm flipV="1">
              <a:off x="2735263" y="364648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6" name="Line 89">
              <a:extLst>
                <a:ext uri="{FF2B5EF4-FFF2-40B4-BE49-F238E27FC236}">
                  <a16:creationId xmlns:a16="http://schemas.microsoft.com/office/drawing/2014/main" id="{ADA85E20-BD8B-4493-B0B3-E1CB5D67B7EA}"/>
                </a:ext>
              </a:extLst>
            </p:cNvPr>
            <p:cNvSpPr>
              <a:spLocks noChangeShapeType="1"/>
            </p:cNvSpPr>
            <p:nvPr/>
          </p:nvSpPr>
          <p:spPr bwMode="auto">
            <a:xfrm flipV="1">
              <a:off x="2781300" y="3446463"/>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7" name="Line 90">
              <a:extLst>
                <a:ext uri="{FF2B5EF4-FFF2-40B4-BE49-F238E27FC236}">
                  <a16:creationId xmlns:a16="http://schemas.microsoft.com/office/drawing/2014/main" id="{2D60851B-6669-46CD-85EB-AAC3E3EF2D39}"/>
                </a:ext>
              </a:extLst>
            </p:cNvPr>
            <p:cNvSpPr>
              <a:spLocks noChangeShapeType="1"/>
            </p:cNvSpPr>
            <p:nvPr/>
          </p:nvSpPr>
          <p:spPr bwMode="auto">
            <a:xfrm flipV="1">
              <a:off x="2820988" y="324643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8" name="Line 91">
              <a:extLst>
                <a:ext uri="{FF2B5EF4-FFF2-40B4-BE49-F238E27FC236}">
                  <a16:creationId xmlns:a16="http://schemas.microsoft.com/office/drawing/2014/main" id="{85CBEF74-2870-42F0-83A8-BF88D4E80CF2}"/>
                </a:ext>
              </a:extLst>
            </p:cNvPr>
            <p:cNvSpPr>
              <a:spLocks noChangeShapeType="1"/>
            </p:cNvSpPr>
            <p:nvPr/>
          </p:nvSpPr>
          <p:spPr bwMode="auto">
            <a:xfrm flipV="1">
              <a:off x="2867025" y="3046413"/>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9" name="Line 92">
              <a:extLst>
                <a:ext uri="{FF2B5EF4-FFF2-40B4-BE49-F238E27FC236}">
                  <a16:creationId xmlns:a16="http://schemas.microsoft.com/office/drawing/2014/main" id="{CFFE93F2-CBA5-41B3-A2D9-873D545D0F34}"/>
                </a:ext>
              </a:extLst>
            </p:cNvPr>
            <p:cNvSpPr>
              <a:spLocks noChangeShapeType="1"/>
            </p:cNvSpPr>
            <p:nvPr/>
          </p:nvSpPr>
          <p:spPr bwMode="auto">
            <a:xfrm flipV="1">
              <a:off x="2913063" y="2840038"/>
              <a:ext cx="28575"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0" name="Line 93">
              <a:extLst>
                <a:ext uri="{FF2B5EF4-FFF2-40B4-BE49-F238E27FC236}">
                  <a16:creationId xmlns:a16="http://schemas.microsoft.com/office/drawing/2014/main" id="{B0125127-FE5A-4FA8-AC03-569E5CD1F086}"/>
                </a:ext>
              </a:extLst>
            </p:cNvPr>
            <p:cNvSpPr>
              <a:spLocks noChangeShapeType="1"/>
            </p:cNvSpPr>
            <p:nvPr/>
          </p:nvSpPr>
          <p:spPr bwMode="auto">
            <a:xfrm flipV="1">
              <a:off x="2952750" y="2640013"/>
              <a:ext cx="28575"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1" name="Line 94">
              <a:extLst>
                <a:ext uri="{FF2B5EF4-FFF2-40B4-BE49-F238E27FC236}">
                  <a16:creationId xmlns:a16="http://schemas.microsoft.com/office/drawing/2014/main" id="{80AFE8DC-34B3-4B2D-85B7-42A276FF53C6}"/>
                </a:ext>
              </a:extLst>
            </p:cNvPr>
            <p:cNvSpPr>
              <a:spLocks noChangeShapeType="1"/>
            </p:cNvSpPr>
            <p:nvPr/>
          </p:nvSpPr>
          <p:spPr bwMode="auto">
            <a:xfrm flipV="1">
              <a:off x="2998788" y="2439988"/>
              <a:ext cx="28575"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2" name="Line 95">
              <a:extLst>
                <a:ext uri="{FF2B5EF4-FFF2-40B4-BE49-F238E27FC236}">
                  <a16:creationId xmlns:a16="http://schemas.microsoft.com/office/drawing/2014/main" id="{EBD136BC-E884-4796-9A47-C978109CF352}"/>
                </a:ext>
              </a:extLst>
            </p:cNvPr>
            <p:cNvSpPr>
              <a:spLocks noChangeShapeType="1"/>
            </p:cNvSpPr>
            <p:nvPr/>
          </p:nvSpPr>
          <p:spPr bwMode="auto">
            <a:xfrm flipV="1">
              <a:off x="3038475" y="2239963"/>
              <a:ext cx="34925"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3" name="Line 96">
              <a:extLst>
                <a:ext uri="{FF2B5EF4-FFF2-40B4-BE49-F238E27FC236}">
                  <a16:creationId xmlns:a16="http://schemas.microsoft.com/office/drawing/2014/main" id="{E5D323E6-B51A-425F-BD60-3C1977D981DC}"/>
                </a:ext>
              </a:extLst>
            </p:cNvPr>
            <p:cNvSpPr>
              <a:spLocks noChangeShapeType="1"/>
            </p:cNvSpPr>
            <p:nvPr/>
          </p:nvSpPr>
          <p:spPr bwMode="auto">
            <a:xfrm flipV="1">
              <a:off x="3084513" y="203993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4" name="Line 97">
              <a:extLst>
                <a:ext uri="{FF2B5EF4-FFF2-40B4-BE49-F238E27FC236}">
                  <a16:creationId xmlns:a16="http://schemas.microsoft.com/office/drawing/2014/main" id="{2B11FA63-6F57-41D8-971B-450162C3A794}"/>
                </a:ext>
              </a:extLst>
            </p:cNvPr>
            <p:cNvSpPr>
              <a:spLocks noChangeShapeType="1"/>
            </p:cNvSpPr>
            <p:nvPr/>
          </p:nvSpPr>
          <p:spPr bwMode="auto">
            <a:xfrm flipV="1">
              <a:off x="3130550" y="1839913"/>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5" name="Line 98">
              <a:extLst>
                <a:ext uri="{FF2B5EF4-FFF2-40B4-BE49-F238E27FC236}">
                  <a16:creationId xmlns:a16="http://schemas.microsoft.com/office/drawing/2014/main" id="{E671DB21-A536-4FBE-A820-EDEB44C3B52C}"/>
                </a:ext>
              </a:extLst>
            </p:cNvPr>
            <p:cNvSpPr>
              <a:spLocks noChangeShapeType="1"/>
            </p:cNvSpPr>
            <p:nvPr/>
          </p:nvSpPr>
          <p:spPr bwMode="auto">
            <a:xfrm flipV="1">
              <a:off x="3170238" y="1639888"/>
              <a:ext cx="285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6" name="Line 99">
              <a:extLst>
                <a:ext uri="{FF2B5EF4-FFF2-40B4-BE49-F238E27FC236}">
                  <a16:creationId xmlns:a16="http://schemas.microsoft.com/office/drawing/2014/main" id="{6AA3F55E-4DDA-4EAB-BC06-52AFA4AE1737}"/>
                </a:ext>
              </a:extLst>
            </p:cNvPr>
            <p:cNvSpPr>
              <a:spLocks noChangeShapeType="1"/>
            </p:cNvSpPr>
            <p:nvPr/>
          </p:nvSpPr>
          <p:spPr bwMode="auto">
            <a:xfrm flipV="1">
              <a:off x="3216275" y="1497013"/>
              <a:ext cx="15875"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7" name="Line 100">
              <a:extLst>
                <a:ext uri="{FF2B5EF4-FFF2-40B4-BE49-F238E27FC236}">
                  <a16:creationId xmlns:a16="http://schemas.microsoft.com/office/drawing/2014/main" id="{07AE4116-9124-4BA1-8F55-A10B0BD6EAD0}"/>
                </a:ext>
              </a:extLst>
            </p:cNvPr>
            <p:cNvSpPr>
              <a:spLocks noChangeShapeType="1"/>
            </p:cNvSpPr>
            <p:nvPr/>
          </p:nvSpPr>
          <p:spPr bwMode="auto">
            <a:xfrm>
              <a:off x="3232150" y="1497013"/>
              <a:ext cx="57150"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8" name="Line 101">
              <a:extLst>
                <a:ext uri="{FF2B5EF4-FFF2-40B4-BE49-F238E27FC236}">
                  <a16:creationId xmlns:a16="http://schemas.microsoft.com/office/drawing/2014/main" id="{CB49641E-9451-4631-B59D-9CE33AA0154D}"/>
                </a:ext>
              </a:extLst>
            </p:cNvPr>
            <p:cNvSpPr>
              <a:spLocks noChangeShapeType="1"/>
            </p:cNvSpPr>
            <p:nvPr/>
          </p:nvSpPr>
          <p:spPr bwMode="auto">
            <a:xfrm>
              <a:off x="3359150" y="1497013"/>
              <a:ext cx="136525"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9" name="Line 102">
              <a:extLst>
                <a:ext uri="{FF2B5EF4-FFF2-40B4-BE49-F238E27FC236}">
                  <a16:creationId xmlns:a16="http://schemas.microsoft.com/office/drawing/2014/main" id="{DA80E0AD-CC29-409B-BF61-6E3D6D92C1F2}"/>
                </a:ext>
              </a:extLst>
            </p:cNvPr>
            <p:cNvSpPr>
              <a:spLocks noChangeShapeType="1"/>
            </p:cNvSpPr>
            <p:nvPr/>
          </p:nvSpPr>
          <p:spPr bwMode="auto">
            <a:xfrm>
              <a:off x="3563938" y="1503363"/>
              <a:ext cx="138113"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0" name="Line 103">
              <a:extLst>
                <a:ext uri="{FF2B5EF4-FFF2-40B4-BE49-F238E27FC236}">
                  <a16:creationId xmlns:a16="http://schemas.microsoft.com/office/drawing/2014/main" id="{8A4D4BE8-EB4B-44C1-BB20-697DA1B50172}"/>
                </a:ext>
              </a:extLst>
            </p:cNvPr>
            <p:cNvSpPr>
              <a:spLocks noChangeShapeType="1"/>
            </p:cNvSpPr>
            <p:nvPr/>
          </p:nvSpPr>
          <p:spPr bwMode="auto">
            <a:xfrm>
              <a:off x="3770313" y="1508125"/>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1" name="Line 104">
              <a:extLst>
                <a:ext uri="{FF2B5EF4-FFF2-40B4-BE49-F238E27FC236}">
                  <a16:creationId xmlns:a16="http://schemas.microsoft.com/office/drawing/2014/main" id="{F35DA180-8C4F-4338-9B91-DA602AB602AA}"/>
                </a:ext>
              </a:extLst>
            </p:cNvPr>
            <p:cNvSpPr>
              <a:spLocks noChangeShapeType="1"/>
            </p:cNvSpPr>
            <p:nvPr/>
          </p:nvSpPr>
          <p:spPr bwMode="auto">
            <a:xfrm>
              <a:off x="3975100" y="1514475"/>
              <a:ext cx="57150"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2" name="Line 105">
              <a:extLst>
                <a:ext uri="{FF2B5EF4-FFF2-40B4-BE49-F238E27FC236}">
                  <a16:creationId xmlns:a16="http://schemas.microsoft.com/office/drawing/2014/main" id="{9D303AB8-0359-47CF-B35A-2A415AD45B8E}"/>
                </a:ext>
              </a:extLst>
            </p:cNvPr>
            <p:cNvSpPr>
              <a:spLocks noChangeShapeType="1"/>
            </p:cNvSpPr>
            <p:nvPr/>
          </p:nvSpPr>
          <p:spPr bwMode="auto">
            <a:xfrm flipV="1">
              <a:off x="4032250" y="1468438"/>
              <a:ext cx="69850"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3" name="Line 106">
              <a:extLst>
                <a:ext uri="{FF2B5EF4-FFF2-40B4-BE49-F238E27FC236}">
                  <a16:creationId xmlns:a16="http://schemas.microsoft.com/office/drawing/2014/main" id="{6480A77B-781D-4134-BEDD-2E8F58929F87}"/>
                </a:ext>
              </a:extLst>
            </p:cNvPr>
            <p:cNvSpPr>
              <a:spLocks noChangeShapeType="1"/>
            </p:cNvSpPr>
            <p:nvPr/>
          </p:nvSpPr>
          <p:spPr bwMode="auto">
            <a:xfrm flipV="1">
              <a:off x="4152900" y="1349375"/>
              <a:ext cx="114300" cy="793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4" name="Line 107">
              <a:extLst>
                <a:ext uri="{FF2B5EF4-FFF2-40B4-BE49-F238E27FC236}">
                  <a16:creationId xmlns:a16="http://schemas.microsoft.com/office/drawing/2014/main" id="{926144ED-C48A-4C5A-8D04-B8D946B0D615}"/>
                </a:ext>
              </a:extLst>
            </p:cNvPr>
            <p:cNvSpPr>
              <a:spLocks noChangeShapeType="1"/>
            </p:cNvSpPr>
            <p:nvPr/>
          </p:nvSpPr>
          <p:spPr bwMode="auto">
            <a:xfrm flipV="1">
              <a:off x="4324350" y="1235075"/>
              <a:ext cx="114300" cy="793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5" name="Line 108">
              <a:extLst>
                <a:ext uri="{FF2B5EF4-FFF2-40B4-BE49-F238E27FC236}">
                  <a16:creationId xmlns:a16="http://schemas.microsoft.com/office/drawing/2014/main" id="{74DE030E-E57B-48A4-A13E-3107F677F8CA}"/>
                </a:ext>
              </a:extLst>
            </p:cNvPr>
            <p:cNvSpPr>
              <a:spLocks noChangeShapeType="1"/>
            </p:cNvSpPr>
            <p:nvPr/>
          </p:nvSpPr>
          <p:spPr bwMode="auto">
            <a:xfrm flipV="1">
              <a:off x="4489450" y="1114425"/>
              <a:ext cx="114300" cy="793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6" name="Line 109">
              <a:extLst>
                <a:ext uri="{FF2B5EF4-FFF2-40B4-BE49-F238E27FC236}">
                  <a16:creationId xmlns:a16="http://schemas.microsoft.com/office/drawing/2014/main" id="{58DDF3A9-26DC-4E71-AEAA-71B417EBC1ED}"/>
                </a:ext>
              </a:extLst>
            </p:cNvPr>
            <p:cNvSpPr>
              <a:spLocks noChangeShapeType="1"/>
            </p:cNvSpPr>
            <p:nvPr/>
          </p:nvSpPr>
          <p:spPr bwMode="auto">
            <a:xfrm flipV="1">
              <a:off x="4660900" y="1000125"/>
              <a:ext cx="109538"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7" name="Line 110">
              <a:extLst>
                <a:ext uri="{FF2B5EF4-FFF2-40B4-BE49-F238E27FC236}">
                  <a16:creationId xmlns:a16="http://schemas.microsoft.com/office/drawing/2014/main" id="{D7121731-0E98-43C9-9DE3-117E305131EE}"/>
                </a:ext>
              </a:extLst>
            </p:cNvPr>
            <p:cNvSpPr>
              <a:spLocks noChangeShapeType="1"/>
            </p:cNvSpPr>
            <p:nvPr/>
          </p:nvSpPr>
          <p:spPr bwMode="auto">
            <a:xfrm flipV="1">
              <a:off x="4827588" y="954088"/>
              <a:ext cx="476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8" name="Line 111">
              <a:extLst>
                <a:ext uri="{FF2B5EF4-FFF2-40B4-BE49-F238E27FC236}">
                  <a16:creationId xmlns:a16="http://schemas.microsoft.com/office/drawing/2014/main" id="{7BB05720-7B15-4959-BC97-CE0BEF186556}"/>
                </a:ext>
              </a:extLst>
            </p:cNvPr>
            <p:cNvSpPr>
              <a:spLocks noChangeShapeType="1"/>
            </p:cNvSpPr>
            <p:nvPr/>
          </p:nvSpPr>
          <p:spPr bwMode="auto">
            <a:xfrm>
              <a:off x="4832350" y="954088"/>
              <a:ext cx="127000" cy="349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9" name="Line 112">
              <a:extLst>
                <a:ext uri="{FF2B5EF4-FFF2-40B4-BE49-F238E27FC236}">
                  <a16:creationId xmlns:a16="http://schemas.microsoft.com/office/drawing/2014/main" id="{E7C5DE3C-520E-4978-8A11-9FD55F539153}"/>
                </a:ext>
              </a:extLst>
            </p:cNvPr>
            <p:cNvSpPr>
              <a:spLocks noChangeShapeType="1"/>
            </p:cNvSpPr>
            <p:nvPr/>
          </p:nvSpPr>
          <p:spPr bwMode="auto">
            <a:xfrm>
              <a:off x="5027613" y="1006475"/>
              <a:ext cx="131763" cy="333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0" name="Line 113">
              <a:extLst>
                <a:ext uri="{FF2B5EF4-FFF2-40B4-BE49-F238E27FC236}">
                  <a16:creationId xmlns:a16="http://schemas.microsoft.com/office/drawing/2014/main" id="{28FE4105-1E0D-4497-A286-D6A69C03B9C2}"/>
                </a:ext>
              </a:extLst>
            </p:cNvPr>
            <p:cNvSpPr>
              <a:spLocks noChangeShapeType="1"/>
            </p:cNvSpPr>
            <p:nvPr/>
          </p:nvSpPr>
          <p:spPr bwMode="auto">
            <a:xfrm>
              <a:off x="5227638" y="1057275"/>
              <a:ext cx="13176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1" name="Line 114">
              <a:extLst>
                <a:ext uri="{FF2B5EF4-FFF2-40B4-BE49-F238E27FC236}">
                  <a16:creationId xmlns:a16="http://schemas.microsoft.com/office/drawing/2014/main" id="{3137629C-2F1B-4A39-955D-ED8F94C44CFB}"/>
                </a:ext>
              </a:extLst>
            </p:cNvPr>
            <p:cNvSpPr>
              <a:spLocks noChangeShapeType="1"/>
            </p:cNvSpPr>
            <p:nvPr/>
          </p:nvSpPr>
          <p:spPr bwMode="auto">
            <a:xfrm>
              <a:off x="5421313" y="1114425"/>
              <a:ext cx="131763" cy="349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2" name="Line 115">
              <a:extLst>
                <a:ext uri="{FF2B5EF4-FFF2-40B4-BE49-F238E27FC236}">
                  <a16:creationId xmlns:a16="http://schemas.microsoft.com/office/drawing/2014/main" id="{F354BD39-9B25-41EC-AA00-08F879322494}"/>
                </a:ext>
              </a:extLst>
            </p:cNvPr>
            <p:cNvSpPr>
              <a:spLocks noChangeShapeType="1"/>
            </p:cNvSpPr>
            <p:nvPr/>
          </p:nvSpPr>
          <p:spPr bwMode="auto">
            <a:xfrm>
              <a:off x="5621338" y="1165225"/>
              <a:ext cx="1746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3" name="Line 116">
              <a:extLst>
                <a:ext uri="{FF2B5EF4-FFF2-40B4-BE49-F238E27FC236}">
                  <a16:creationId xmlns:a16="http://schemas.microsoft.com/office/drawing/2014/main" id="{9B714633-DFCD-4AEC-BF52-FC9B2C5F0C39}"/>
                </a:ext>
              </a:extLst>
            </p:cNvPr>
            <p:cNvSpPr>
              <a:spLocks noChangeShapeType="1"/>
            </p:cNvSpPr>
            <p:nvPr/>
          </p:nvSpPr>
          <p:spPr bwMode="auto">
            <a:xfrm flipV="1">
              <a:off x="5638800" y="1131888"/>
              <a:ext cx="114300"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4" name="Line 117">
              <a:extLst>
                <a:ext uri="{FF2B5EF4-FFF2-40B4-BE49-F238E27FC236}">
                  <a16:creationId xmlns:a16="http://schemas.microsoft.com/office/drawing/2014/main" id="{25CF85E2-5007-4B03-9B97-934451FC0723}"/>
                </a:ext>
              </a:extLst>
            </p:cNvPr>
            <p:cNvSpPr>
              <a:spLocks noChangeShapeType="1"/>
            </p:cNvSpPr>
            <p:nvPr/>
          </p:nvSpPr>
          <p:spPr bwMode="auto">
            <a:xfrm flipV="1">
              <a:off x="5816600" y="1063625"/>
              <a:ext cx="130175" cy="444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5" name="Line 118">
              <a:extLst>
                <a:ext uri="{FF2B5EF4-FFF2-40B4-BE49-F238E27FC236}">
                  <a16:creationId xmlns:a16="http://schemas.microsoft.com/office/drawing/2014/main" id="{4BC93B79-4DF5-4022-AF40-F4A22F34EE31}"/>
                </a:ext>
              </a:extLst>
            </p:cNvPr>
            <p:cNvSpPr>
              <a:spLocks noChangeShapeType="1"/>
            </p:cNvSpPr>
            <p:nvPr/>
          </p:nvSpPr>
          <p:spPr bwMode="auto">
            <a:xfrm flipV="1">
              <a:off x="6010275" y="1000125"/>
              <a:ext cx="13176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6" name="Line 119">
              <a:extLst>
                <a:ext uri="{FF2B5EF4-FFF2-40B4-BE49-F238E27FC236}">
                  <a16:creationId xmlns:a16="http://schemas.microsoft.com/office/drawing/2014/main" id="{E73E951C-422C-4386-9068-EFF47EA6D3F9}"/>
                </a:ext>
              </a:extLst>
            </p:cNvPr>
            <p:cNvSpPr>
              <a:spLocks noChangeShapeType="1"/>
            </p:cNvSpPr>
            <p:nvPr/>
          </p:nvSpPr>
          <p:spPr bwMode="auto">
            <a:xfrm flipV="1">
              <a:off x="6203950" y="931863"/>
              <a:ext cx="131763"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7" name="Line 120">
              <a:extLst>
                <a:ext uri="{FF2B5EF4-FFF2-40B4-BE49-F238E27FC236}">
                  <a16:creationId xmlns:a16="http://schemas.microsoft.com/office/drawing/2014/main" id="{FFC0BBF0-9284-4153-BCEC-26252C1C96A8}"/>
                </a:ext>
              </a:extLst>
            </p:cNvPr>
            <p:cNvSpPr>
              <a:spLocks noChangeShapeType="1"/>
            </p:cNvSpPr>
            <p:nvPr/>
          </p:nvSpPr>
          <p:spPr bwMode="auto">
            <a:xfrm flipV="1">
              <a:off x="6399213" y="896938"/>
              <a:ext cx="39688"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8" name="Line 121">
              <a:extLst>
                <a:ext uri="{FF2B5EF4-FFF2-40B4-BE49-F238E27FC236}">
                  <a16:creationId xmlns:a16="http://schemas.microsoft.com/office/drawing/2014/main" id="{2982BE07-6020-4D4D-A9EB-6F161ECA1F39}"/>
                </a:ext>
              </a:extLst>
            </p:cNvPr>
            <p:cNvSpPr>
              <a:spLocks noChangeShapeType="1"/>
            </p:cNvSpPr>
            <p:nvPr/>
          </p:nvSpPr>
          <p:spPr bwMode="auto">
            <a:xfrm>
              <a:off x="6438900" y="896938"/>
              <a:ext cx="96838"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9" name="Line 122">
              <a:extLst>
                <a:ext uri="{FF2B5EF4-FFF2-40B4-BE49-F238E27FC236}">
                  <a16:creationId xmlns:a16="http://schemas.microsoft.com/office/drawing/2014/main" id="{C893CF33-0B50-4DE9-868D-91DF91F29EAD}"/>
                </a:ext>
              </a:extLst>
            </p:cNvPr>
            <p:cNvSpPr>
              <a:spLocks noChangeShapeType="1"/>
            </p:cNvSpPr>
            <p:nvPr/>
          </p:nvSpPr>
          <p:spPr bwMode="auto">
            <a:xfrm>
              <a:off x="6599238" y="908050"/>
              <a:ext cx="136525" cy="127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0" name="Line 123">
              <a:extLst>
                <a:ext uri="{FF2B5EF4-FFF2-40B4-BE49-F238E27FC236}">
                  <a16:creationId xmlns:a16="http://schemas.microsoft.com/office/drawing/2014/main" id="{D86B7303-583D-46DF-9FFE-F8B88CDDE5CF}"/>
                </a:ext>
              </a:extLst>
            </p:cNvPr>
            <p:cNvSpPr>
              <a:spLocks noChangeShapeType="1"/>
            </p:cNvSpPr>
            <p:nvPr/>
          </p:nvSpPr>
          <p:spPr bwMode="auto">
            <a:xfrm>
              <a:off x="6804025" y="925513"/>
              <a:ext cx="13811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1" name="Line 124">
              <a:extLst>
                <a:ext uri="{FF2B5EF4-FFF2-40B4-BE49-F238E27FC236}">
                  <a16:creationId xmlns:a16="http://schemas.microsoft.com/office/drawing/2014/main" id="{C1EC7710-817E-422E-89F1-3AF337E731FD}"/>
                </a:ext>
              </a:extLst>
            </p:cNvPr>
            <p:cNvSpPr>
              <a:spLocks noChangeShapeType="1"/>
            </p:cNvSpPr>
            <p:nvPr/>
          </p:nvSpPr>
          <p:spPr bwMode="auto">
            <a:xfrm>
              <a:off x="7010400" y="936625"/>
              <a:ext cx="136525" cy="127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2" name="Line 125">
              <a:extLst>
                <a:ext uri="{FF2B5EF4-FFF2-40B4-BE49-F238E27FC236}">
                  <a16:creationId xmlns:a16="http://schemas.microsoft.com/office/drawing/2014/main" id="{F9E9D0CE-A28C-44DC-90B7-20351CA4D4A3}"/>
                </a:ext>
              </a:extLst>
            </p:cNvPr>
            <p:cNvSpPr>
              <a:spLocks noChangeShapeType="1"/>
            </p:cNvSpPr>
            <p:nvPr/>
          </p:nvSpPr>
          <p:spPr bwMode="auto">
            <a:xfrm>
              <a:off x="7216775" y="954088"/>
              <a:ext cx="222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3" name="Line 126">
              <a:extLst>
                <a:ext uri="{FF2B5EF4-FFF2-40B4-BE49-F238E27FC236}">
                  <a16:creationId xmlns:a16="http://schemas.microsoft.com/office/drawing/2014/main" id="{10650021-222E-444F-8D03-CA66C4F34C82}"/>
                </a:ext>
              </a:extLst>
            </p:cNvPr>
            <p:cNvSpPr>
              <a:spLocks noChangeShapeType="1"/>
            </p:cNvSpPr>
            <p:nvPr/>
          </p:nvSpPr>
          <p:spPr bwMode="auto">
            <a:xfrm>
              <a:off x="7239000" y="954088"/>
              <a:ext cx="114300"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4" name="Line 127">
              <a:extLst>
                <a:ext uri="{FF2B5EF4-FFF2-40B4-BE49-F238E27FC236}">
                  <a16:creationId xmlns:a16="http://schemas.microsoft.com/office/drawing/2014/main" id="{6DAEDDB5-4D1D-445D-AF5A-B429E2F51625}"/>
                </a:ext>
              </a:extLst>
            </p:cNvPr>
            <p:cNvSpPr>
              <a:spLocks noChangeShapeType="1"/>
            </p:cNvSpPr>
            <p:nvPr/>
          </p:nvSpPr>
          <p:spPr bwMode="auto">
            <a:xfrm>
              <a:off x="7421563" y="960438"/>
              <a:ext cx="138113"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5" name="Line 128">
              <a:extLst>
                <a:ext uri="{FF2B5EF4-FFF2-40B4-BE49-F238E27FC236}">
                  <a16:creationId xmlns:a16="http://schemas.microsoft.com/office/drawing/2014/main" id="{E7FE1773-56C3-40D3-A325-B075509AAF1E}"/>
                </a:ext>
              </a:extLst>
            </p:cNvPr>
            <p:cNvSpPr>
              <a:spLocks noChangeShapeType="1"/>
            </p:cNvSpPr>
            <p:nvPr/>
          </p:nvSpPr>
          <p:spPr bwMode="auto">
            <a:xfrm>
              <a:off x="7627938" y="965200"/>
              <a:ext cx="136525"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6" name="Line 129">
              <a:extLst>
                <a:ext uri="{FF2B5EF4-FFF2-40B4-BE49-F238E27FC236}">
                  <a16:creationId xmlns:a16="http://schemas.microsoft.com/office/drawing/2014/main" id="{17019C75-FAA2-48AC-AC8F-E61BD06FB67A}"/>
                </a:ext>
              </a:extLst>
            </p:cNvPr>
            <p:cNvSpPr>
              <a:spLocks noChangeShapeType="1"/>
            </p:cNvSpPr>
            <p:nvPr/>
          </p:nvSpPr>
          <p:spPr bwMode="auto">
            <a:xfrm>
              <a:off x="7832725" y="965200"/>
              <a:ext cx="13811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7" name="Line 130">
              <a:extLst>
                <a:ext uri="{FF2B5EF4-FFF2-40B4-BE49-F238E27FC236}">
                  <a16:creationId xmlns:a16="http://schemas.microsoft.com/office/drawing/2014/main" id="{05265DD8-4A05-4A08-A6D6-BFCB8491B473}"/>
                </a:ext>
              </a:extLst>
            </p:cNvPr>
            <p:cNvSpPr>
              <a:spLocks noChangeShapeType="1"/>
            </p:cNvSpPr>
            <p:nvPr/>
          </p:nvSpPr>
          <p:spPr bwMode="auto">
            <a:xfrm>
              <a:off x="8039100" y="971550"/>
              <a:ext cx="6350"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8" name="Line 131">
              <a:extLst>
                <a:ext uri="{FF2B5EF4-FFF2-40B4-BE49-F238E27FC236}">
                  <a16:creationId xmlns:a16="http://schemas.microsoft.com/office/drawing/2014/main" id="{1D4E5DA5-E11C-491E-9C26-C1ED2DCD7633}"/>
                </a:ext>
              </a:extLst>
            </p:cNvPr>
            <p:cNvSpPr>
              <a:spLocks noChangeShapeType="1"/>
            </p:cNvSpPr>
            <p:nvPr/>
          </p:nvSpPr>
          <p:spPr bwMode="auto">
            <a:xfrm>
              <a:off x="8045450" y="971550"/>
              <a:ext cx="12541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9" name="Line 132">
              <a:extLst>
                <a:ext uri="{FF2B5EF4-FFF2-40B4-BE49-F238E27FC236}">
                  <a16:creationId xmlns:a16="http://schemas.microsoft.com/office/drawing/2014/main" id="{6B1EE3A2-ADCA-4370-B940-973BB4173935}"/>
                </a:ext>
              </a:extLst>
            </p:cNvPr>
            <p:cNvSpPr>
              <a:spLocks noChangeShapeType="1"/>
            </p:cNvSpPr>
            <p:nvPr/>
          </p:nvSpPr>
          <p:spPr bwMode="auto">
            <a:xfrm>
              <a:off x="8232775" y="1035050"/>
              <a:ext cx="13176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0" name="Line 133">
              <a:extLst>
                <a:ext uri="{FF2B5EF4-FFF2-40B4-BE49-F238E27FC236}">
                  <a16:creationId xmlns:a16="http://schemas.microsoft.com/office/drawing/2014/main" id="{5F025BE3-B03F-4782-A1B5-F09129D9C3C1}"/>
                </a:ext>
              </a:extLst>
            </p:cNvPr>
            <p:cNvSpPr>
              <a:spLocks noChangeShapeType="1"/>
            </p:cNvSpPr>
            <p:nvPr/>
          </p:nvSpPr>
          <p:spPr bwMode="auto">
            <a:xfrm>
              <a:off x="8432800" y="1096963"/>
              <a:ext cx="127000"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1" name="Line 134">
              <a:extLst>
                <a:ext uri="{FF2B5EF4-FFF2-40B4-BE49-F238E27FC236}">
                  <a16:creationId xmlns:a16="http://schemas.microsoft.com/office/drawing/2014/main" id="{C9AA4847-A3C2-4BB3-B7F3-75429E37774E}"/>
                </a:ext>
              </a:extLst>
            </p:cNvPr>
            <p:cNvSpPr>
              <a:spLocks noChangeShapeType="1"/>
            </p:cNvSpPr>
            <p:nvPr/>
          </p:nvSpPr>
          <p:spPr bwMode="auto">
            <a:xfrm>
              <a:off x="8628063" y="1160463"/>
              <a:ext cx="13176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2" name="Line 135">
              <a:extLst>
                <a:ext uri="{FF2B5EF4-FFF2-40B4-BE49-F238E27FC236}">
                  <a16:creationId xmlns:a16="http://schemas.microsoft.com/office/drawing/2014/main" id="{CE6D2C21-D88E-4491-8D85-941745AE03EB}"/>
                </a:ext>
              </a:extLst>
            </p:cNvPr>
            <p:cNvSpPr>
              <a:spLocks noChangeShapeType="1"/>
            </p:cNvSpPr>
            <p:nvPr/>
          </p:nvSpPr>
          <p:spPr bwMode="auto">
            <a:xfrm>
              <a:off x="8821738" y="1222375"/>
              <a:ext cx="2381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3" name="Line 136">
              <a:extLst>
                <a:ext uri="{FF2B5EF4-FFF2-40B4-BE49-F238E27FC236}">
                  <a16:creationId xmlns:a16="http://schemas.microsoft.com/office/drawing/2014/main" id="{BE2D3513-9A15-4140-9BD7-957CD0688F16}"/>
                </a:ext>
              </a:extLst>
            </p:cNvPr>
            <p:cNvSpPr>
              <a:spLocks noChangeShapeType="1"/>
            </p:cNvSpPr>
            <p:nvPr/>
          </p:nvSpPr>
          <p:spPr bwMode="auto">
            <a:xfrm flipV="1">
              <a:off x="8845550" y="1177925"/>
              <a:ext cx="101600" cy="508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4" name="Line 137">
              <a:extLst>
                <a:ext uri="{FF2B5EF4-FFF2-40B4-BE49-F238E27FC236}">
                  <a16:creationId xmlns:a16="http://schemas.microsoft.com/office/drawing/2014/main" id="{BE826A57-C8CC-484D-8E1D-73A0A272D397}"/>
                </a:ext>
              </a:extLst>
            </p:cNvPr>
            <p:cNvSpPr>
              <a:spLocks noChangeShapeType="1"/>
            </p:cNvSpPr>
            <p:nvPr/>
          </p:nvSpPr>
          <p:spPr bwMode="auto">
            <a:xfrm flipV="1">
              <a:off x="9004300" y="1085850"/>
              <a:ext cx="127000" cy="635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5" name="Line 138">
              <a:extLst>
                <a:ext uri="{FF2B5EF4-FFF2-40B4-BE49-F238E27FC236}">
                  <a16:creationId xmlns:a16="http://schemas.microsoft.com/office/drawing/2014/main" id="{BA5D8968-3347-4112-846D-2490FBC8ED58}"/>
                </a:ext>
              </a:extLst>
            </p:cNvPr>
            <p:cNvSpPr>
              <a:spLocks noChangeShapeType="1"/>
            </p:cNvSpPr>
            <p:nvPr/>
          </p:nvSpPr>
          <p:spPr bwMode="auto">
            <a:xfrm flipV="1">
              <a:off x="9188450" y="989013"/>
              <a:ext cx="125413" cy="619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6" name="Line 139">
              <a:extLst>
                <a:ext uri="{FF2B5EF4-FFF2-40B4-BE49-F238E27FC236}">
                  <a16:creationId xmlns:a16="http://schemas.microsoft.com/office/drawing/2014/main" id="{4633C2BD-4D57-4A7F-8F8E-4439E3531A86}"/>
                </a:ext>
              </a:extLst>
            </p:cNvPr>
            <p:cNvSpPr>
              <a:spLocks noChangeShapeType="1"/>
            </p:cNvSpPr>
            <p:nvPr/>
          </p:nvSpPr>
          <p:spPr bwMode="auto">
            <a:xfrm flipV="1">
              <a:off x="9371013" y="896938"/>
              <a:ext cx="125413" cy="635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7" name="Line 140">
              <a:extLst>
                <a:ext uri="{FF2B5EF4-FFF2-40B4-BE49-F238E27FC236}">
                  <a16:creationId xmlns:a16="http://schemas.microsoft.com/office/drawing/2014/main" id="{5B600052-98D2-4CFD-AB3C-90D63EF26BD5}"/>
                </a:ext>
              </a:extLst>
            </p:cNvPr>
            <p:cNvSpPr>
              <a:spLocks noChangeShapeType="1"/>
            </p:cNvSpPr>
            <p:nvPr/>
          </p:nvSpPr>
          <p:spPr bwMode="auto">
            <a:xfrm flipV="1">
              <a:off x="9553575" y="817563"/>
              <a:ext cx="92075"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8" name="Line 141">
              <a:extLst>
                <a:ext uri="{FF2B5EF4-FFF2-40B4-BE49-F238E27FC236}">
                  <a16:creationId xmlns:a16="http://schemas.microsoft.com/office/drawing/2014/main" id="{FEB90571-287E-4FF7-B07C-F0769D8230E1}"/>
                </a:ext>
              </a:extLst>
            </p:cNvPr>
            <p:cNvSpPr>
              <a:spLocks noChangeShapeType="1"/>
            </p:cNvSpPr>
            <p:nvPr/>
          </p:nvSpPr>
          <p:spPr bwMode="auto">
            <a:xfrm>
              <a:off x="9645650" y="817563"/>
              <a:ext cx="33338"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9" name="Line 142">
              <a:extLst>
                <a:ext uri="{FF2B5EF4-FFF2-40B4-BE49-F238E27FC236}">
                  <a16:creationId xmlns:a16="http://schemas.microsoft.com/office/drawing/2014/main" id="{E972E5A9-647F-452E-9C48-C8CBE01C0115}"/>
                </a:ext>
              </a:extLst>
            </p:cNvPr>
            <p:cNvSpPr>
              <a:spLocks noChangeShapeType="1"/>
            </p:cNvSpPr>
            <p:nvPr/>
          </p:nvSpPr>
          <p:spPr bwMode="auto">
            <a:xfrm flipV="1">
              <a:off x="9747250" y="806450"/>
              <a:ext cx="138113"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0" name="Line 143">
              <a:extLst>
                <a:ext uri="{FF2B5EF4-FFF2-40B4-BE49-F238E27FC236}">
                  <a16:creationId xmlns:a16="http://schemas.microsoft.com/office/drawing/2014/main" id="{7D892804-581A-4DC9-93A4-320738619F30}"/>
                </a:ext>
              </a:extLst>
            </p:cNvPr>
            <p:cNvSpPr>
              <a:spLocks noChangeShapeType="1"/>
            </p:cNvSpPr>
            <p:nvPr/>
          </p:nvSpPr>
          <p:spPr bwMode="auto">
            <a:xfrm flipV="1">
              <a:off x="9953625" y="800100"/>
              <a:ext cx="136525"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1" name="Line 144">
              <a:extLst>
                <a:ext uri="{FF2B5EF4-FFF2-40B4-BE49-F238E27FC236}">
                  <a16:creationId xmlns:a16="http://schemas.microsoft.com/office/drawing/2014/main" id="{5BDF8D85-157E-40BB-8833-09C5C0FFB071}"/>
                </a:ext>
              </a:extLst>
            </p:cNvPr>
            <p:cNvSpPr>
              <a:spLocks noChangeShapeType="1"/>
            </p:cNvSpPr>
            <p:nvPr/>
          </p:nvSpPr>
          <p:spPr bwMode="auto">
            <a:xfrm flipV="1">
              <a:off x="10160000" y="788988"/>
              <a:ext cx="136525"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2" name="Line 145">
              <a:extLst>
                <a:ext uri="{FF2B5EF4-FFF2-40B4-BE49-F238E27FC236}">
                  <a16:creationId xmlns:a16="http://schemas.microsoft.com/office/drawing/2014/main" id="{B2E7C113-26E7-4674-8AC1-5D6EBB530684}"/>
                </a:ext>
              </a:extLst>
            </p:cNvPr>
            <p:cNvSpPr>
              <a:spLocks noChangeShapeType="1"/>
            </p:cNvSpPr>
            <p:nvPr/>
          </p:nvSpPr>
          <p:spPr bwMode="auto">
            <a:xfrm flipV="1">
              <a:off x="10364788" y="782638"/>
              <a:ext cx="85725"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3" name="Rectangle 322">
              <a:extLst>
                <a:ext uri="{FF2B5EF4-FFF2-40B4-BE49-F238E27FC236}">
                  <a16:creationId xmlns:a16="http://schemas.microsoft.com/office/drawing/2014/main" id="{B3E4DC85-DBA5-4B32-9E2B-B4D58BEC3A77}"/>
                </a:ext>
              </a:extLst>
            </p:cNvPr>
            <p:cNvSpPr>
              <a:spLocks noChangeArrowheads="1"/>
            </p:cNvSpPr>
            <p:nvPr/>
          </p:nvSpPr>
          <p:spPr bwMode="auto">
            <a:xfrm>
              <a:off x="7221538" y="4092575"/>
              <a:ext cx="33607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Coefficient at 0: -0.321 (0.012)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4" name="Rectangle 323">
              <a:extLst>
                <a:ext uri="{FF2B5EF4-FFF2-40B4-BE49-F238E27FC236}">
                  <a16:creationId xmlns:a16="http://schemas.microsoft.com/office/drawing/2014/main" id="{6401BDC1-B821-40BE-A332-71FCC0E0D692}"/>
                </a:ext>
              </a:extLst>
            </p:cNvPr>
            <p:cNvSpPr>
              <a:spLocks noChangeArrowheads="1"/>
            </p:cNvSpPr>
            <p:nvPr/>
          </p:nvSpPr>
          <p:spPr bwMode="auto">
            <a:xfrm>
              <a:off x="6199188" y="4418013"/>
              <a:ext cx="43894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latin typeface="Arial" panose="020B0604020202020204" pitchFamily="34" charset="0"/>
                </a:rPr>
                <a:t>Sum of Coefficients 1-10: -0.120 (0.014)</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25" name="Line 148">
              <a:extLst>
                <a:ext uri="{FF2B5EF4-FFF2-40B4-BE49-F238E27FC236}">
                  <a16:creationId xmlns:a16="http://schemas.microsoft.com/office/drawing/2014/main" id="{3574676F-186D-4842-99A4-1E3B5C6EA9CB}"/>
                </a:ext>
              </a:extLst>
            </p:cNvPr>
            <p:cNvSpPr>
              <a:spLocks noChangeShapeType="1"/>
            </p:cNvSpPr>
            <p:nvPr/>
          </p:nvSpPr>
          <p:spPr bwMode="auto">
            <a:xfrm flipV="1">
              <a:off x="2278063" y="206375"/>
              <a:ext cx="0" cy="520541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6" name="Line 149">
              <a:extLst>
                <a:ext uri="{FF2B5EF4-FFF2-40B4-BE49-F238E27FC236}">
                  <a16:creationId xmlns:a16="http://schemas.microsoft.com/office/drawing/2014/main" id="{85613515-1DD4-42C6-9988-AF3A9A0BCED6}"/>
                </a:ext>
              </a:extLst>
            </p:cNvPr>
            <p:cNvSpPr>
              <a:spLocks noChangeShapeType="1"/>
            </p:cNvSpPr>
            <p:nvPr/>
          </p:nvSpPr>
          <p:spPr bwMode="auto">
            <a:xfrm flipH="1">
              <a:off x="2187575" y="4606925"/>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7" name="Rectangle 326">
              <a:extLst>
                <a:ext uri="{FF2B5EF4-FFF2-40B4-BE49-F238E27FC236}">
                  <a16:creationId xmlns:a16="http://schemas.microsoft.com/office/drawing/2014/main" id="{A12FF7F6-E5FF-4535-8A66-C4CA3DEE3199}"/>
                </a:ext>
              </a:extLst>
            </p:cNvPr>
            <p:cNvSpPr>
              <a:spLocks noChangeArrowheads="1"/>
            </p:cNvSpPr>
            <p:nvPr/>
          </p:nvSpPr>
          <p:spPr bwMode="auto">
            <a:xfrm rot="16200000">
              <a:off x="1755775" y="4389438"/>
              <a:ext cx="5207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8" name="Line 151">
              <a:extLst>
                <a:ext uri="{FF2B5EF4-FFF2-40B4-BE49-F238E27FC236}">
                  <a16:creationId xmlns:a16="http://schemas.microsoft.com/office/drawing/2014/main" id="{C2A368B4-26F1-480A-9256-EF514DAD4C06}"/>
                </a:ext>
              </a:extLst>
            </p:cNvPr>
            <p:cNvSpPr>
              <a:spLocks noChangeShapeType="1"/>
            </p:cNvSpPr>
            <p:nvPr/>
          </p:nvSpPr>
          <p:spPr bwMode="auto">
            <a:xfrm flipH="1">
              <a:off x="2187575" y="3297238"/>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9" name="Rectangle 328">
              <a:extLst>
                <a:ext uri="{FF2B5EF4-FFF2-40B4-BE49-F238E27FC236}">
                  <a16:creationId xmlns:a16="http://schemas.microsoft.com/office/drawing/2014/main" id="{762E5CC3-91E8-424A-9124-87A0EDC94A90}"/>
                </a:ext>
              </a:extLst>
            </p:cNvPr>
            <p:cNvSpPr>
              <a:spLocks noChangeArrowheads="1"/>
            </p:cNvSpPr>
            <p:nvPr/>
          </p:nvSpPr>
          <p:spPr bwMode="auto">
            <a:xfrm rot="16200000">
              <a:off x="1755775" y="3082925"/>
              <a:ext cx="5207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0" name="Line 153">
              <a:extLst>
                <a:ext uri="{FF2B5EF4-FFF2-40B4-BE49-F238E27FC236}">
                  <a16:creationId xmlns:a16="http://schemas.microsoft.com/office/drawing/2014/main" id="{0ACA872E-C635-4965-B0E6-F6EFF0B8E3BD}"/>
                </a:ext>
              </a:extLst>
            </p:cNvPr>
            <p:cNvSpPr>
              <a:spLocks noChangeShapeType="1"/>
            </p:cNvSpPr>
            <p:nvPr/>
          </p:nvSpPr>
          <p:spPr bwMode="auto">
            <a:xfrm flipH="1">
              <a:off x="2187575" y="1989138"/>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1" name="Rectangle 330">
              <a:extLst>
                <a:ext uri="{FF2B5EF4-FFF2-40B4-BE49-F238E27FC236}">
                  <a16:creationId xmlns:a16="http://schemas.microsoft.com/office/drawing/2014/main" id="{D108B8CC-3143-4D13-97A0-0C0C6982E6BB}"/>
                </a:ext>
              </a:extLst>
            </p:cNvPr>
            <p:cNvSpPr>
              <a:spLocks noChangeArrowheads="1"/>
            </p:cNvSpPr>
            <p:nvPr/>
          </p:nvSpPr>
          <p:spPr bwMode="auto">
            <a:xfrm rot="16200000">
              <a:off x="1755775" y="1771650"/>
              <a:ext cx="5207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2" name="Line 155">
              <a:extLst>
                <a:ext uri="{FF2B5EF4-FFF2-40B4-BE49-F238E27FC236}">
                  <a16:creationId xmlns:a16="http://schemas.microsoft.com/office/drawing/2014/main" id="{7DB0D27D-078A-4609-A760-0387182214DA}"/>
                </a:ext>
              </a:extLst>
            </p:cNvPr>
            <p:cNvSpPr>
              <a:spLocks noChangeShapeType="1"/>
            </p:cNvSpPr>
            <p:nvPr/>
          </p:nvSpPr>
          <p:spPr bwMode="auto">
            <a:xfrm flipH="1">
              <a:off x="2187575" y="685800"/>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3" name="Rectangle 332">
              <a:extLst>
                <a:ext uri="{FF2B5EF4-FFF2-40B4-BE49-F238E27FC236}">
                  <a16:creationId xmlns:a16="http://schemas.microsoft.com/office/drawing/2014/main" id="{EB3529D4-EF50-45D7-8484-056DEC2566C9}"/>
                </a:ext>
              </a:extLst>
            </p:cNvPr>
            <p:cNvSpPr>
              <a:spLocks noChangeArrowheads="1"/>
            </p:cNvSpPr>
            <p:nvPr/>
          </p:nvSpPr>
          <p:spPr bwMode="auto">
            <a:xfrm rot="16200000">
              <a:off x="1795463" y="469900"/>
              <a:ext cx="4397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4" name="Rectangle 333">
              <a:extLst>
                <a:ext uri="{FF2B5EF4-FFF2-40B4-BE49-F238E27FC236}">
                  <a16:creationId xmlns:a16="http://schemas.microsoft.com/office/drawing/2014/main" id="{98D829BA-6B5F-4D01-8300-FDFA958A1BAE}"/>
                </a:ext>
              </a:extLst>
            </p:cNvPr>
            <p:cNvSpPr>
              <a:spLocks noChangeArrowheads="1"/>
            </p:cNvSpPr>
            <p:nvPr/>
          </p:nvSpPr>
          <p:spPr bwMode="auto">
            <a:xfrm rot="16200000">
              <a:off x="422275" y="2586038"/>
              <a:ext cx="25209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latin typeface="Arial" panose="020B0604020202020204" pitchFamily="34" charset="0"/>
                </a:rPr>
                <a:t>Regression Coefficient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35" name="Line 158">
              <a:extLst>
                <a:ext uri="{FF2B5EF4-FFF2-40B4-BE49-F238E27FC236}">
                  <a16:creationId xmlns:a16="http://schemas.microsoft.com/office/drawing/2014/main" id="{01ADA795-9526-4EF1-B425-498E8F2C5137}"/>
                </a:ext>
              </a:extLst>
            </p:cNvPr>
            <p:cNvSpPr>
              <a:spLocks noChangeShapeType="1"/>
            </p:cNvSpPr>
            <p:nvPr/>
          </p:nvSpPr>
          <p:spPr bwMode="auto">
            <a:xfrm>
              <a:off x="2278063" y="5411788"/>
              <a:ext cx="8321675"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6" name="Line 159">
              <a:extLst>
                <a:ext uri="{FF2B5EF4-FFF2-40B4-BE49-F238E27FC236}">
                  <a16:creationId xmlns:a16="http://schemas.microsoft.com/office/drawing/2014/main" id="{CEEE65B8-7F96-47C4-AAC9-F42D00457C2B}"/>
                </a:ext>
              </a:extLst>
            </p:cNvPr>
            <p:cNvSpPr>
              <a:spLocks noChangeShapeType="1"/>
            </p:cNvSpPr>
            <p:nvPr/>
          </p:nvSpPr>
          <p:spPr bwMode="auto">
            <a:xfrm>
              <a:off x="243205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7" name="Rectangle 336">
              <a:extLst>
                <a:ext uri="{FF2B5EF4-FFF2-40B4-BE49-F238E27FC236}">
                  <a16:creationId xmlns:a16="http://schemas.microsoft.com/office/drawing/2014/main" id="{AD0C2FB0-A440-43EC-9628-70134281C3C5}"/>
                </a:ext>
              </a:extLst>
            </p:cNvPr>
            <p:cNvSpPr>
              <a:spLocks noChangeArrowheads="1"/>
            </p:cNvSpPr>
            <p:nvPr/>
          </p:nvSpPr>
          <p:spPr bwMode="auto">
            <a:xfrm>
              <a:off x="2363788"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8" name="Line 161">
              <a:extLst>
                <a:ext uri="{FF2B5EF4-FFF2-40B4-BE49-F238E27FC236}">
                  <a16:creationId xmlns:a16="http://schemas.microsoft.com/office/drawing/2014/main" id="{4C1BEF18-6BBB-4ABD-9585-22F7125B3598}"/>
                </a:ext>
              </a:extLst>
            </p:cNvPr>
            <p:cNvSpPr>
              <a:spLocks noChangeShapeType="1"/>
            </p:cNvSpPr>
            <p:nvPr/>
          </p:nvSpPr>
          <p:spPr bwMode="auto">
            <a:xfrm>
              <a:off x="323215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9" name="Rectangle 338">
              <a:extLst>
                <a:ext uri="{FF2B5EF4-FFF2-40B4-BE49-F238E27FC236}">
                  <a16:creationId xmlns:a16="http://schemas.microsoft.com/office/drawing/2014/main" id="{A8C0F553-9938-4504-AF58-5DFE64148473}"/>
                </a:ext>
              </a:extLst>
            </p:cNvPr>
            <p:cNvSpPr>
              <a:spLocks noChangeArrowheads="1"/>
            </p:cNvSpPr>
            <p:nvPr/>
          </p:nvSpPr>
          <p:spPr bwMode="auto">
            <a:xfrm>
              <a:off x="3163888"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0" name="Rectangle 339">
              <a:extLst>
                <a:ext uri="{FF2B5EF4-FFF2-40B4-BE49-F238E27FC236}">
                  <a16:creationId xmlns:a16="http://schemas.microsoft.com/office/drawing/2014/main" id="{07C70916-5D6B-42F8-BD90-AED926392D69}"/>
                </a:ext>
              </a:extLst>
            </p:cNvPr>
            <p:cNvSpPr>
              <a:spLocks noChangeArrowheads="1"/>
            </p:cNvSpPr>
            <p:nvPr/>
          </p:nvSpPr>
          <p:spPr bwMode="auto">
            <a:xfrm>
              <a:off x="2987675" y="5789613"/>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969696"/>
                  </a:solidFill>
                  <a:effectLst/>
                  <a:latin typeface="Arial" panose="020B0604020202020204" pitchFamily="34" charset="0"/>
                </a:rPr>
                <a:t>(1.0)</a:t>
              </a:r>
              <a:endParaRPr kumimoji="0" lang="en-US" altLang="en-US" sz="1800" b="0" i="0" u="none" strike="noStrike" cap="none" normalizeH="0" baseline="0" dirty="0">
                <a:ln>
                  <a:noFill/>
                </a:ln>
                <a:solidFill>
                  <a:srgbClr val="969696"/>
                </a:solidFill>
                <a:effectLst/>
                <a:latin typeface="Arial" panose="020B0604020202020204" pitchFamily="34" charset="0"/>
              </a:endParaRPr>
            </a:p>
          </p:txBody>
        </p:sp>
        <p:sp>
          <p:nvSpPr>
            <p:cNvPr id="341" name="Line 164">
              <a:extLst>
                <a:ext uri="{FF2B5EF4-FFF2-40B4-BE49-F238E27FC236}">
                  <a16:creationId xmlns:a16="http://schemas.microsoft.com/office/drawing/2014/main" id="{906A13FC-0141-4CFC-95CF-64F35C13F588}"/>
                </a:ext>
              </a:extLst>
            </p:cNvPr>
            <p:cNvSpPr>
              <a:spLocks noChangeShapeType="1"/>
            </p:cNvSpPr>
            <p:nvPr/>
          </p:nvSpPr>
          <p:spPr bwMode="auto">
            <a:xfrm>
              <a:off x="403225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2" name="Rectangle 341">
              <a:extLst>
                <a:ext uri="{FF2B5EF4-FFF2-40B4-BE49-F238E27FC236}">
                  <a16:creationId xmlns:a16="http://schemas.microsoft.com/office/drawing/2014/main" id="{0CD48F83-41B7-4A45-B666-B58EE3A82984}"/>
                </a:ext>
              </a:extLst>
            </p:cNvPr>
            <p:cNvSpPr>
              <a:spLocks noChangeArrowheads="1"/>
            </p:cNvSpPr>
            <p:nvPr/>
          </p:nvSpPr>
          <p:spPr bwMode="auto">
            <a:xfrm>
              <a:off x="3970338"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 name="Line 166">
              <a:extLst>
                <a:ext uri="{FF2B5EF4-FFF2-40B4-BE49-F238E27FC236}">
                  <a16:creationId xmlns:a16="http://schemas.microsoft.com/office/drawing/2014/main" id="{47E33DA1-76E3-4365-AB42-BBE0B27CBBC4}"/>
                </a:ext>
              </a:extLst>
            </p:cNvPr>
            <p:cNvSpPr>
              <a:spLocks noChangeShapeType="1"/>
            </p:cNvSpPr>
            <p:nvPr/>
          </p:nvSpPr>
          <p:spPr bwMode="auto">
            <a:xfrm>
              <a:off x="483870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4" name="Rectangle 343">
              <a:extLst>
                <a:ext uri="{FF2B5EF4-FFF2-40B4-BE49-F238E27FC236}">
                  <a16:creationId xmlns:a16="http://schemas.microsoft.com/office/drawing/2014/main" id="{562324F2-EC11-423E-9C18-00C44B9BF143}"/>
                </a:ext>
              </a:extLst>
            </p:cNvPr>
            <p:cNvSpPr>
              <a:spLocks noChangeArrowheads="1"/>
            </p:cNvSpPr>
            <p:nvPr/>
          </p:nvSpPr>
          <p:spPr bwMode="auto">
            <a:xfrm>
              <a:off x="4770438"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5" name="Rectangle 344">
              <a:extLst>
                <a:ext uri="{FF2B5EF4-FFF2-40B4-BE49-F238E27FC236}">
                  <a16:creationId xmlns:a16="http://schemas.microsoft.com/office/drawing/2014/main" id="{1AC22A0D-D8EE-4200-95DC-BD91051AE327}"/>
                </a:ext>
              </a:extLst>
            </p:cNvPr>
            <p:cNvSpPr>
              <a:spLocks noChangeArrowheads="1"/>
            </p:cNvSpPr>
            <p:nvPr/>
          </p:nvSpPr>
          <p:spPr bwMode="auto">
            <a:xfrm>
              <a:off x="4592638" y="5789613"/>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969696"/>
                  </a:solidFill>
                  <a:effectLst/>
                  <a:latin typeface="Arial" panose="020B0604020202020204" pitchFamily="34" charset="0"/>
                </a:rPr>
                <a:t>(1.4)</a:t>
              </a:r>
              <a:endParaRPr kumimoji="0" lang="en-US" altLang="en-US" sz="1800" b="0" i="0" u="none" strike="noStrike" cap="none" normalizeH="0" baseline="0" dirty="0">
                <a:ln>
                  <a:noFill/>
                </a:ln>
                <a:solidFill>
                  <a:srgbClr val="969696"/>
                </a:solidFill>
                <a:effectLst/>
                <a:latin typeface="Arial" panose="020B0604020202020204" pitchFamily="34" charset="0"/>
              </a:endParaRPr>
            </a:p>
          </p:txBody>
        </p:sp>
        <p:sp>
          <p:nvSpPr>
            <p:cNvPr id="346" name="Line 169">
              <a:extLst>
                <a:ext uri="{FF2B5EF4-FFF2-40B4-BE49-F238E27FC236}">
                  <a16:creationId xmlns:a16="http://schemas.microsoft.com/office/drawing/2014/main" id="{1A25FD17-68AC-494A-9D2D-6087B21F7FA0}"/>
                </a:ext>
              </a:extLst>
            </p:cNvPr>
            <p:cNvSpPr>
              <a:spLocks noChangeShapeType="1"/>
            </p:cNvSpPr>
            <p:nvPr/>
          </p:nvSpPr>
          <p:spPr bwMode="auto">
            <a:xfrm>
              <a:off x="563880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7" name="Rectangle 346">
              <a:extLst>
                <a:ext uri="{FF2B5EF4-FFF2-40B4-BE49-F238E27FC236}">
                  <a16:creationId xmlns:a16="http://schemas.microsoft.com/office/drawing/2014/main" id="{360CD29B-2DE2-4CB5-84EC-4E4E6D288E68}"/>
                </a:ext>
              </a:extLst>
            </p:cNvPr>
            <p:cNvSpPr>
              <a:spLocks noChangeArrowheads="1"/>
            </p:cNvSpPr>
            <p:nvPr/>
          </p:nvSpPr>
          <p:spPr bwMode="auto">
            <a:xfrm>
              <a:off x="5570538"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8" name="Line 171">
              <a:extLst>
                <a:ext uri="{FF2B5EF4-FFF2-40B4-BE49-F238E27FC236}">
                  <a16:creationId xmlns:a16="http://schemas.microsoft.com/office/drawing/2014/main" id="{632EAA8F-6F57-4183-A1E7-9125755AD62F}"/>
                </a:ext>
              </a:extLst>
            </p:cNvPr>
            <p:cNvSpPr>
              <a:spLocks noChangeShapeType="1"/>
            </p:cNvSpPr>
            <p:nvPr/>
          </p:nvSpPr>
          <p:spPr bwMode="auto">
            <a:xfrm>
              <a:off x="643890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9" name="Rectangle 348">
              <a:extLst>
                <a:ext uri="{FF2B5EF4-FFF2-40B4-BE49-F238E27FC236}">
                  <a16:creationId xmlns:a16="http://schemas.microsoft.com/office/drawing/2014/main" id="{9EC64157-CA50-4D7A-8285-7DFC32C69E03}"/>
                </a:ext>
              </a:extLst>
            </p:cNvPr>
            <p:cNvSpPr>
              <a:spLocks noChangeArrowheads="1"/>
            </p:cNvSpPr>
            <p:nvPr/>
          </p:nvSpPr>
          <p:spPr bwMode="auto">
            <a:xfrm>
              <a:off x="6375400"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0" name="Rectangle 349">
              <a:extLst>
                <a:ext uri="{FF2B5EF4-FFF2-40B4-BE49-F238E27FC236}">
                  <a16:creationId xmlns:a16="http://schemas.microsoft.com/office/drawing/2014/main" id="{DCD44527-5498-4286-9B8F-7EF958CE6291}"/>
                </a:ext>
              </a:extLst>
            </p:cNvPr>
            <p:cNvSpPr>
              <a:spLocks noChangeArrowheads="1"/>
            </p:cNvSpPr>
            <p:nvPr/>
          </p:nvSpPr>
          <p:spPr bwMode="auto">
            <a:xfrm>
              <a:off x="6192838" y="5789613"/>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969696"/>
                  </a:solidFill>
                  <a:effectLst/>
                  <a:latin typeface="Arial" panose="020B0604020202020204" pitchFamily="34" charset="0"/>
                </a:rPr>
                <a:t>(1.8)</a:t>
              </a:r>
              <a:endParaRPr kumimoji="0" lang="en-US" altLang="en-US" sz="1800" b="0" i="0" u="none" strike="noStrike" cap="none" normalizeH="0" baseline="0">
                <a:ln>
                  <a:noFill/>
                </a:ln>
                <a:solidFill>
                  <a:srgbClr val="969696"/>
                </a:solidFill>
                <a:effectLst/>
                <a:latin typeface="Arial" panose="020B0604020202020204" pitchFamily="34" charset="0"/>
              </a:endParaRPr>
            </a:p>
          </p:txBody>
        </p:sp>
        <p:sp>
          <p:nvSpPr>
            <p:cNvPr id="351" name="Line 174">
              <a:extLst>
                <a:ext uri="{FF2B5EF4-FFF2-40B4-BE49-F238E27FC236}">
                  <a16:creationId xmlns:a16="http://schemas.microsoft.com/office/drawing/2014/main" id="{4704671B-63FA-4FC3-92E1-DC99F966EDEC}"/>
                </a:ext>
              </a:extLst>
            </p:cNvPr>
            <p:cNvSpPr>
              <a:spLocks noChangeShapeType="1"/>
            </p:cNvSpPr>
            <p:nvPr/>
          </p:nvSpPr>
          <p:spPr bwMode="auto">
            <a:xfrm>
              <a:off x="723900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2" name="Rectangle 351">
              <a:extLst>
                <a:ext uri="{FF2B5EF4-FFF2-40B4-BE49-F238E27FC236}">
                  <a16:creationId xmlns:a16="http://schemas.microsoft.com/office/drawing/2014/main" id="{4494046E-36D6-4883-979F-CFE2A54D5891}"/>
                </a:ext>
              </a:extLst>
            </p:cNvPr>
            <p:cNvSpPr>
              <a:spLocks noChangeArrowheads="1"/>
            </p:cNvSpPr>
            <p:nvPr/>
          </p:nvSpPr>
          <p:spPr bwMode="auto">
            <a:xfrm>
              <a:off x="7175500"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3" name="Line 176">
              <a:extLst>
                <a:ext uri="{FF2B5EF4-FFF2-40B4-BE49-F238E27FC236}">
                  <a16:creationId xmlns:a16="http://schemas.microsoft.com/office/drawing/2014/main" id="{DDA7B0C3-831D-47FF-971D-6C1B9E169960}"/>
                </a:ext>
              </a:extLst>
            </p:cNvPr>
            <p:cNvSpPr>
              <a:spLocks noChangeShapeType="1"/>
            </p:cNvSpPr>
            <p:nvPr/>
          </p:nvSpPr>
          <p:spPr bwMode="auto">
            <a:xfrm>
              <a:off x="804545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4" name="Rectangle 353">
              <a:extLst>
                <a:ext uri="{FF2B5EF4-FFF2-40B4-BE49-F238E27FC236}">
                  <a16:creationId xmlns:a16="http://schemas.microsoft.com/office/drawing/2014/main" id="{AF97667C-6123-4BB9-8144-3C9863265BFE}"/>
                </a:ext>
              </a:extLst>
            </p:cNvPr>
            <p:cNvSpPr>
              <a:spLocks noChangeArrowheads="1"/>
            </p:cNvSpPr>
            <p:nvPr/>
          </p:nvSpPr>
          <p:spPr bwMode="auto">
            <a:xfrm>
              <a:off x="7975600"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5" name="Rectangle 354">
              <a:extLst>
                <a:ext uri="{FF2B5EF4-FFF2-40B4-BE49-F238E27FC236}">
                  <a16:creationId xmlns:a16="http://schemas.microsoft.com/office/drawing/2014/main" id="{83F6D522-18DB-403F-A67B-B56646F82AEB}"/>
                </a:ext>
              </a:extLst>
            </p:cNvPr>
            <p:cNvSpPr>
              <a:spLocks noChangeArrowheads="1"/>
            </p:cNvSpPr>
            <p:nvPr/>
          </p:nvSpPr>
          <p:spPr bwMode="auto">
            <a:xfrm>
              <a:off x="7799388" y="5789613"/>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969696"/>
                  </a:solidFill>
                  <a:effectLst/>
                  <a:latin typeface="Arial" panose="020B0604020202020204" pitchFamily="34" charset="0"/>
                </a:rPr>
                <a:t>(2.1)</a:t>
              </a:r>
              <a:endParaRPr kumimoji="0" lang="en-US" altLang="en-US" sz="1800" b="0" i="0" u="none" strike="noStrike" cap="none" normalizeH="0" baseline="0">
                <a:ln>
                  <a:noFill/>
                </a:ln>
                <a:solidFill>
                  <a:srgbClr val="969696"/>
                </a:solidFill>
                <a:effectLst/>
                <a:latin typeface="Arial" panose="020B0604020202020204" pitchFamily="34" charset="0"/>
              </a:endParaRPr>
            </a:p>
          </p:txBody>
        </p:sp>
        <p:sp>
          <p:nvSpPr>
            <p:cNvPr id="356" name="Line 179">
              <a:extLst>
                <a:ext uri="{FF2B5EF4-FFF2-40B4-BE49-F238E27FC236}">
                  <a16:creationId xmlns:a16="http://schemas.microsoft.com/office/drawing/2014/main" id="{B6DB7309-7F83-4CD0-99E7-8E2101F7D0B9}"/>
                </a:ext>
              </a:extLst>
            </p:cNvPr>
            <p:cNvSpPr>
              <a:spLocks noChangeShapeType="1"/>
            </p:cNvSpPr>
            <p:nvPr/>
          </p:nvSpPr>
          <p:spPr bwMode="auto">
            <a:xfrm>
              <a:off x="884555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7" name="Rectangle 356">
              <a:extLst>
                <a:ext uri="{FF2B5EF4-FFF2-40B4-BE49-F238E27FC236}">
                  <a16:creationId xmlns:a16="http://schemas.microsoft.com/office/drawing/2014/main" id="{C3C81AA6-292F-4FCB-AE71-D1E5700B1D6F}"/>
                </a:ext>
              </a:extLst>
            </p:cNvPr>
            <p:cNvSpPr>
              <a:spLocks noChangeArrowheads="1"/>
            </p:cNvSpPr>
            <p:nvPr/>
          </p:nvSpPr>
          <p:spPr bwMode="auto">
            <a:xfrm>
              <a:off x="8782050"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8" name="Line 181">
              <a:extLst>
                <a:ext uri="{FF2B5EF4-FFF2-40B4-BE49-F238E27FC236}">
                  <a16:creationId xmlns:a16="http://schemas.microsoft.com/office/drawing/2014/main" id="{A97ABD11-52E7-4EB1-82DC-4A3B1B4FCACC}"/>
                </a:ext>
              </a:extLst>
            </p:cNvPr>
            <p:cNvSpPr>
              <a:spLocks noChangeShapeType="1"/>
            </p:cNvSpPr>
            <p:nvPr/>
          </p:nvSpPr>
          <p:spPr bwMode="auto">
            <a:xfrm>
              <a:off x="9645650"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9" name="Rectangle 358">
              <a:extLst>
                <a:ext uri="{FF2B5EF4-FFF2-40B4-BE49-F238E27FC236}">
                  <a16:creationId xmlns:a16="http://schemas.microsoft.com/office/drawing/2014/main" id="{E1A56EB4-DAC5-4951-835C-6BDCD0D87E8F}"/>
                </a:ext>
              </a:extLst>
            </p:cNvPr>
            <p:cNvSpPr>
              <a:spLocks noChangeArrowheads="1"/>
            </p:cNvSpPr>
            <p:nvPr/>
          </p:nvSpPr>
          <p:spPr bwMode="auto">
            <a:xfrm>
              <a:off x="9582150" y="5554663"/>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0" name="Rectangle 359">
              <a:extLst>
                <a:ext uri="{FF2B5EF4-FFF2-40B4-BE49-F238E27FC236}">
                  <a16:creationId xmlns:a16="http://schemas.microsoft.com/office/drawing/2014/main" id="{D991B798-B9C9-483D-88B9-530C57D04913}"/>
                </a:ext>
              </a:extLst>
            </p:cNvPr>
            <p:cNvSpPr>
              <a:spLocks noChangeArrowheads="1"/>
            </p:cNvSpPr>
            <p:nvPr/>
          </p:nvSpPr>
          <p:spPr bwMode="auto">
            <a:xfrm>
              <a:off x="9399588" y="5789613"/>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969696"/>
                  </a:solidFill>
                  <a:effectLst/>
                  <a:latin typeface="Arial" panose="020B0604020202020204" pitchFamily="34" charset="0"/>
                </a:rPr>
                <a:t>(2.4)</a:t>
              </a:r>
              <a:endParaRPr kumimoji="0" lang="en-US" altLang="en-US" sz="1800" b="0" i="0" u="none" strike="noStrike" cap="none" normalizeH="0" baseline="0">
                <a:ln>
                  <a:noFill/>
                </a:ln>
                <a:solidFill>
                  <a:srgbClr val="969696"/>
                </a:solidFill>
                <a:effectLst/>
                <a:latin typeface="Arial" panose="020B0604020202020204" pitchFamily="34" charset="0"/>
              </a:endParaRPr>
            </a:p>
          </p:txBody>
        </p:sp>
        <p:sp>
          <p:nvSpPr>
            <p:cNvPr id="361" name="Line 184">
              <a:extLst>
                <a:ext uri="{FF2B5EF4-FFF2-40B4-BE49-F238E27FC236}">
                  <a16:creationId xmlns:a16="http://schemas.microsoft.com/office/drawing/2014/main" id="{3FEECB4A-7CB1-4C08-AC80-9ED2B79E155A}"/>
                </a:ext>
              </a:extLst>
            </p:cNvPr>
            <p:cNvSpPr>
              <a:spLocks noChangeShapeType="1"/>
            </p:cNvSpPr>
            <p:nvPr/>
          </p:nvSpPr>
          <p:spPr bwMode="auto">
            <a:xfrm>
              <a:off x="10450513" y="5411788"/>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2" name="Rectangle 361">
              <a:extLst>
                <a:ext uri="{FF2B5EF4-FFF2-40B4-BE49-F238E27FC236}">
                  <a16:creationId xmlns:a16="http://schemas.microsoft.com/office/drawing/2014/main" id="{FB6478E0-A754-4027-8C95-77125BBC5C2C}"/>
                </a:ext>
              </a:extLst>
            </p:cNvPr>
            <p:cNvSpPr>
              <a:spLocks noChangeArrowheads="1"/>
            </p:cNvSpPr>
            <p:nvPr/>
          </p:nvSpPr>
          <p:spPr bwMode="auto">
            <a:xfrm>
              <a:off x="10318750" y="5554663"/>
              <a:ext cx="3714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3" name="Rectangle 362">
              <a:extLst>
                <a:ext uri="{FF2B5EF4-FFF2-40B4-BE49-F238E27FC236}">
                  <a16:creationId xmlns:a16="http://schemas.microsoft.com/office/drawing/2014/main" id="{B2B12744-ADE9-4813-A64F-B881F0675E86}"/>
                </a:ext>
              </a:extLst>
            </p:cNvPr>
            <p:cNvSpPr>
              <a:spLocks noChangeArrowheads="1"/>
            </p:cNvSpPr>
            <p:nvPr/>
          </p:nvSpPr>
          <p:spPr bwMode="auto">
            <a:xfrm>
              <a:off x="5495925" y="6092825"/>
              <a:ext cx="19939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latin typeface="Arial" panose="020B0604020202020204" pitchFamily="34" charset="0"/>
                </a:rPr>
                <a:t>Neighbor Number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64" name="Rectangle 363">
              <a:extLst>
                <a:ext uri="{FF2B5EF4-FFF2-40B4-BE49-F238E27FC236}">
                  <a16:creationId xmlns:a16="http://schemas.microsoft.com/office/drawing/2014/main" id="{F3AEC68B-7019-41C0-B3FA-2DC558665679}"/>
                </a:ext>
              </a:extLst>
            </p:cNvPr>
            <p:cNvSpPr>
              <a:spLocks noChangeArrowheads="1"/>
            </p:cNvSpPr>
            <p:nvPr/>
          </p:nvSpPr>
          <p:spPr bwMode="auto">
            <a:xfrm>
              <a:off x="5027613" y="6332538"/>
              <a:ext cx="288059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969696"/>
                  </a:solidFill>
                  <a:effectLst/>
                  <a:latin typeface="Arial" panose="020B0604020202020204" pitchFamily="34" charset="0"/>
                </a:rPr>
                <a:t>(Median Distance in Miles)</a:t>
              </a:r>
              <a:endParaRPr kumimoji="0" lang="en-US" altLang="en-US" sz="1800" b="0" i="0" u="none" strike="noStrike" cap="none" normalizeH="0" baseline="0" dirty="0">
                <a:ln>
                  <a:noFill/>
                </a:ln>
                <a:solidFill>
                  <a:srgbClr val="969696"/>
                </a:solidFill>
                <a:effectLst/>
                <a:latin typeface="Arial" panose="020B0604020202020204" pitchFamily="34" charset="0"/>
              </a:endParaRPr>
            </a:p>
          </p:txBody>
        </p:sp>
      </p:grpSp>
      <p:sp>
        <p:nvSpPr>
          <p:cNvPr id="6941" name="AutoShape 185">
            <a:extLst>
              <a:ext uri="{FF2B5EF4-FFF2-40B4-BE49-F238E27FC236}">
                <a16:creationId xmlns:a16="http://schemas.microsoft.com/office/drawing/2014/main" id="{28375445-D7A7-44FF-92F8-D06E686A568D}"/>
              </a:ext>
            </a:extLst>
          </p:cNvPr>
          <p:cNvSpPr>
            <a:spLocks noChangeAspect="1" noChangeArrowheads="1" noTextEdit="1"/>
          </p:cNvSpPr>
          <p:nvPr/>
        </p:nvSpPr>
        <p:spPr bwMode="auto">
          <a:xfrm>
            <a:off x="1381125" y="0"/>
            <a:ext cx="9429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17" name="Rectangle 365">
            <a:extLst>
              <a:ext uri="{FF2B5EF4-FFF2-40B4-BE49-F238E27FC236}">
                <a16:creationId xmlns:a16="http://schemas.microsoft.com/office/drawing/2014/main" id="{CAF87D83-50B2-497D-B70D-71BC027F7A54}"/>
              </a:ext>
            </a:extLst>
          </p:cNvPr>
          <p:cNvSpPr>
            <a:spLocks noChangeArrowheads="1"/>
          </p:cNvSpPr>
          <p:nvPr/>
        </p:nvSpPr>
        <p:spPr bwMode="auto">
          <a:xfrm>
            <a:off x="6399213" y="160338"/>
            <a:ext cx="296863"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0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7" name="TextBox 92"/>
          <p:cNvSpPr txBox="1"/>
          <p:nvPr/>
        </p:nvSpPr>
        <p:spPr>
          <a:xfrm>
            <a:off x="1710075" y="23147"/>
            <a:ext cx="9228500"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Spatial Decay of Correlation with Tract-Level Poverty Rate</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Mean Child Household Income Rank (Parents p=25), White Children</a:t>
            </a:r>
          </a:p>
        </p:txBody>
      </p:sp>
      <p:grpSp>
        <p:nvGrpSpPr>
          <p:cNvPr id="2" name="Group 1">
            <a:extLst>
              <a:ext uri="{FF2B5EF4-FFF2-40B4-BE49-F238E27FC236}">
                <a16:creationId xmlns:a16="http://schemas.microsoft.com/office/drawing/2014/main" id="{4682C4DC-5C27-403A-AC88-0BD0FD1B4638}"/>
              </a:ext>
            </a:extLst>
          </p:cNvPr>
          <p:cNvGrpSpPr/>
          <p:nvPr/>
        </p:nvGrpSpPr>
        <p:grpSpPr>
          <a:xfrm>
            <a:off x="4508306" y="2172044"/>
            <a:ext cx="6720148" cy="1637083"/>
            <a:chOff x="4367629" y="1609337"/>
            <a:chExt cx="6720148" cy="1637083"/>
          </a:xfrm>
        </p:grpSpPr>
        <p:cxnSp>
          <p:nvCxnSpPr>
            <p:cNvPr id="365" name="Straight Arrow Connector 364">
              <a:extLst>
                <a:ext uri="{FF2B5EF4-FFF2-40B4-BE49-F238E27FC236}">
                  <a16:creationId xmlns:a16="http://schemas.microsoft.com/office/drawing/2014/main" id="{D02E6338-8C3C-480F-93A0-451506C6B66B}"/>
                </a:ext>
              </a:extLst>
            </p:cNvPr>
            <p:cNvCxnSpPr/>
            <p:nvPr/>
          </p:nvCxnSpPr>
          <p:spPr>
            <a:xfrm flipH="1" flipV="1">
              <a:off x="4367629" y="1609337"/>
              <a:ext cx="957431" cy="963355"/>
            </a:xfrm>
            <a:prstGeom prst="straightConnector1">
              <a:avLst/>
            </a:prstGeom>
            <a:ln w="19050">
              <a:tailEnd type="triangle"/>
            </a:ln>
            <a:effectLst>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
          <p:nvSpPr>
            <p:cNvPr id="366" name="TextBox 365">
              <a:extLst>
                <a:ext uri="{FF2B5EF4-FFF2-40B4-BE49-F238E27FC236}">
                  <a16:creationId xmlns:a16="http://schemas.microsoft.com/office/drawing/2014/main" id="{05B19568-00F9-4AE7-9A39-1FC7235430D8}"/>
                </a:ext>
              </a:extLst>
            </p:cNvPr>
            <p:cNvSpPr txBox="1"/>
            <p:nvPr/>
          </p:nvSpPr>
          <p:spPr>
            <a:xfrm>
              <a:off x="4890319" y="2630871"/>
              <a:ext cx="6197458" cy="615549"/>
            </a:xfrm>
            <a:prstGeom prst="rect">
              <a:avLst/>
            </a:prstGeom>
            <a:noFill/>
          </p:spPr>
          <p:txBody>
            <a:bodyPr wrap="none" lIns="91404" tIns="45718" rIns="91404" bIns="45718" rtlCol="0">
              <a:spAutoFit/>
            </a:bodyPr>
            <a:lstStyle/>
            <a:p>
              <a:pPr marL="0" marR="0" lvl="0" indent="0" algn="l" defTabSz="913992" rtl="0" eaLnBrk="1" fontAlgn="auto" latinLnBrk="0" hangingPunct="1">
                <a:lnSpc>
                  <a:spcPct val="100000"/>
                </a:lnSpc>
                <a:spcBef>
                  <a:spcPts val="0"/>
                </a:spcBef>
                <a:spcAft>
                  <a:spcPts val="0"/>
                </a:spcAft>
                <a:buClrTx/>
                <a:buSzTx/>
                <a:buFontTx/>
                <a:buNone/>
                <a:tabLst/>
                <a:defRPr/>
              </a:pPr>
              <a:r>
                <a:rPr kumimoji="0" lang="en-US" sz="17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Poverty rates in neighboring tracts have</a:t>
              </a:r>
              <a:r>
                <a:rPr lang="en-US" sz="1700" i="1" dirty="0">
                  <a:solidFill>
                    <a:prstClr val="black"/>
                  </a:solidFill>
                  <a:latin typeface="Arial" panose="020B0604020202020204" pitchFamily="34" charset="0"/>
                  <a:cs typeface="Arial" panose="020B0604020202020204" pitchFamily="34" charset="0"/>
                </a:rPr>
                <a:t> </a:t>
              </a:r>
              <a:r>
                <a:rPr kumimoji="0" lang="en-US" sz="17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little predictive power </a:t>
              </a:r>
            </a:p>
            <a:p>
              <a:pPr marL="0" marR="0" lvl="0" indent="0" algn="l" defTabSz="913992" rtl="0" eaLnBrk="1" fontAlgn="auto" latinLnBrk="0" hangingPunct="1">
                <a:lnSpc>
                  <a:spcPct val="100000"/>
                </a:lnSpc>
                <a:spcBef>
                  <a:spcPts val="0"/>
                </a:spcBef>
                <a:spcAft>
                  <a:spcPts val="0"/>
                </a:spcAft>
                <a:buClrTx/>
                <a:buSzTx/>
                <a:buFontTx/>
                <a:buNone/>
                <a:tabLst/>
                <a:defRPr/>
              </a:pPr>
              <a:r>
                <a:rPr kumimoji="0" lang="en-US" sz="17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conditional on poverty rate in own tract</a:t>
              </a:r>
            </a:p>
          </p:txBody>
        </p:sp>
      </p:grpSp>
    </p:spTree>
    <p:extLst>
      <p:ext uri="{BB962C8B-B14F-4D97-AF65-F5344CB8AC3E}">
        <p14:creationId xmlns:p14="http://schemas.microsoft.com/office/powerpoint/2010/main" val="32467551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3">
            <a:extLst>
              <a:ext uri="{FF2B5EF4-FFF2-40B4-BE49-F238E27FC236}">
                <a16:creationId xmlns:a16="http://schemas.microsoft.com/office/drawing/2014/main" id="{67009DA5-DA44-445C-88AD-9D56F8F332CB}"/>
              </a:ext>
            </a:extLst>
          </p:cNvPr>
          <p:cNvSpPr>
            <a:spLocks noChangeAspect="1" noChangeArrowheads="1" noTextEdit="1"/>
          </p:cNvSpPr>
          <p:nvPr/>
        </p:nvSpPr>
        <p:spPr bwMode="auto">
          <a:xfrm>
            <a:off x="1381125" y="188265"/>
            <a:ext cx="9429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8" name="Rectangle 241">
            <a:extLst>
              <a:ext uri="{FF2B5EF4-FFF2-40B4-BE49-F238E27FC236}">
                <a16:creationId xmlns:a16="http://schemas.microsoft.com/office/drawing/2014/main" id="{C318B4CE-E92B-4A44-A8B5-1E231D56E3E2}"/>
              </a:ext>
            </a:extLst>
          </p:cNvPr>
          <p:cNvSpPr>
            <a:spLocks noChangeArrowheads="1"/>
          </p:cNvSpPr>
          <p:nvPr/>
        </p:nvSpPr>
        <p:spPr bwMode="auto">
          <a:xfrm>
            <a:off x="6399213" y="384463"/>
            <a:ext cx="296863"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0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7" name="TextBox 92"/>
          <p:cNvSpPr txBox="1"/>
          <p:nvPr/>
        </p:nvSpPr>
        <p:spPr>
          <a:xfrm>
            <a:off x="1710075" y="23147"/>
            <a:ext cx="9228500"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Spatial Decay of Correlation with </a:t>
            </a:r>
            <a:r>
              <a:rPr lang="en-US" sz="2000" b="1" kern="0" dirty="0">
                <a:solidFill>
                  <a:srgbClr val="1E2D53"/>
                </a:solidFill>
                <a:latin typeface="Arial" panose="020B0604020202020204" pitchFamily="34" charset="0"/>
                <a:cs typeface="Arial" panose="020B0604020202020204" pitchFamily="34" charset="0"/>
              </a:rPr>
              <a:t>Block</a:t>
            </a: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-Level Poverty Rate</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Mean Child Household Income Rank (Parents p=25), White Children</a:t>
            </a:r>
          </a:p>
        </p:txBody>
      </p:sp>
      <p:sp>
        <p:nvSpPr>
          <p:cNvPr id="569" name="Line 304">
            <a:extLst>
              <a:ext uri="{FF2B5EF4-FFF2-40B4-BE49-F238E27FC236}">
                <a16:creationId xmlns:a16="http://schemas.microsoft.com/office/drawing/2014/main" id="{6209C9BE-7803-452B-B82B-B4DB091ABDF0}"/>
              </a:ext>
            </a:extLst>
          </p:cNvPr>
          <p:cNvSpPr>
            <a:spLocks noChangeShapeType="1"/>
          </p:cNvSpPr>
          <p:nvPr/>
        </p:nvSpPr>
        <p:spPr bwMode="auto">
          <a:xfrm>
            <a:off x="2618729" y="1281400"/>
            <a:ext cx="8321675" cy="0"/>
          </a:xfrm>
          <a:prstGeom prst="line">
            <a:avLst/>
          </a:prstGeom>
          <a:noFill/>
          <a:ln w="22225">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0" name="Oval 305">
            <a:extLst>
              <a:ext uri="{FF2B5EF4-FFF2-40B4-BE49-F238E27FC236}">
                <a16:creationId xmlns:a16="http://schemas.microsoft.com/office/drawing/2014/main" id="{FF5C77CF-8511-48B6-A302-30E8D41C2C27}"/>
              </a:ext>
            </a:extLst>
          </p:cNvPr>
          <p:cNvSpPr>
            <a:spLocks noChangeArrowheads="1"/>
          </p:cNvSpPr>
          <p:nvPr/>
        </p:nvSpPr>
        <p:spPr bwMode="auto">
          <a:xfrm>
            <a:off x="2715566" y="5178713"/>
            <a:ext cx="109538"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1" name="Oval 306">
            <a:extLst>
              <a:ext uri="{FF2B5EF4-FFF2-40B4-BE49-F238E27FC236}">
                <a16:creationId xmlns:a16="http://schemas.microsoft.com/office/drawing/2014/main" id="{E695BDDB-8788-4305-862E-CC14E8FCD01F}"/>
              </a:ext>
            </a:extLst>
          </p:cNvPr>
          <p:cNvSpPr>
            <a:spLocks noChangeArrowheads="1"/>
          </p:cNvSpPr>
          <p:nvPr/>
        </p:nvSpPr>
        <p:spPr bwMode="auto">
          <a:xfrm>
            <a:off x="2915591" y="3453100"/>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2" name="Oval 307">
            <a:extLst>
              <a:ext uri="{FF2B5EF4-FFF2-40B4-BE49-F238E27FC236}">
                <a16:creationId xmlns:a16="http://schemas.microsoft.com/office/drawing/2014/main" id="{EBEA90A4-0D74-49A4-A014-D75AD5019904}"/>
              </a:ext>
            </a:extLst>
          </p:cNvPr>
          <p:cNvSpPr>
            <a:spLocks noChangeArrowheads="1"/>
          </p:cNvSpPr>
          <p:nvPr/>
        </p:nvSpPr>
        <p:spPr bwMode="auto">
          <a:xfrm>
            <a:off x="3115616" y="2910175"/>
            <a:ext cx="109538"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 name="Oval 308">
            <a:extLst>
              <a:ext uri="{FF2B5EF4-FFF2-40B4-BE49-F238E27FC236}">
                <a16:creationId xmlns:a16="http://schemas.microsoft.com/office/drawing/2014/main" id="{546E86A9-F974-4EA9-B2FF-677EC6FB8522}"/>
              </a:ext>
            </a:extLst>
          </p:cNvPr>
          <p:cNvSpPr>
            <a:spLocks noChangeArrowheads="1"/>
          </p:cNvSpPr>
          <p:nvPr/>
        </p:nvSpPr>
        <p:spPr bwMode="auto">
          <a:xfrm>
            <a:off x="3315641" y="2389475"/>
            <a:ext cx="11430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4" name="Oval 309">
            <a:extLst>
              <a:ext uri="{FF2B5EF4-FFF2-40B4-BE49-F238E27FC236}">
                <a16:creationId xmlns:a16="http://schemas.microsoft.com/office/drawing/2014/main" id="{A926336D-54D7-4722-9006-66A57618DFBD}"/>
              </a:ext>
            </a:extLst>
          </p:cNvPr>
          <p:cNvSpPr>
            <a:spLocks noChangeArrowheads="1"/>
          </p:cNvSpPr>
          <p:nvPr/>
        </p:nvSpPr>
        <p:spPr bwMode="auto">
          <a:xfrm>
            <a:off x="3515666" y="2360900"/>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5" name="Oval 310">
            <a:extLst>
              <a:ext uri="{FF2B5EF4-FFF2-40B4-BE49-F238E27FC236}">
                <a16:creationId xmlns:a16="http://schemas.microsoft.com/office/drawing/2014/main" id="{F98E12B7-36DD-4310-A4C5-76F56D505A72}"/>
              </a:ext>
            </a:extLst>
          </p:cNvPr>
          <p:cNvSpPr>
            <a:spLocks noChangeArrowheads="1"/>
          </p:cNvSpPr>
          <p:nvPr/>
        </p:nvSpPr>
        <p:spPr bwMode="auto">
          <a:xfrm>
            <a:off x="3715691" y="1864013"/>
            <a:ext cx="11430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6" name="Oval 311">
            <a:extLst>
              <a:ext uri="{FF2B5EF4-FFF2-40B4-BE49-F238E27FC236}">
                <a16:creationId xmlns:a16="http://schemas.microsoft.com/office/drawing/2014/main" id="{B1304568-1F3F-48CF-9494-B322114FD135}"/>
              </a:ext>
            </a:extLst>
          </p:cNvPr>
          <p:cNvSpPr>
            <a:spLocks noChangeArrowheads="1"/>
          </p:cNvSpPr>
          <p:nvPr/>
        </p:nvSpPr>
        <p:spPr bwMode="auto">
          <a:xfrm>
            <a:off x="3915716" y="2024350"/>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8" name="Oval 312">
            <a:extLst>
              <a:ext uri="{FF2B5EF4-FFF2-40B4-BE49-F238E27FC236}">
                <a16:creationId xmlns:a16="http://schemas.microsoft.com/office/drawing/2014/main" id="{02C76A95-891D-40D4-B7E8-88691C6FBCE0}"/>
              </a:ext>
            </a:extLst>
          </p:cNvPr>
          <p:cNvSpPr>
            <a:spLocks noChangeArrowheads="1"/>
          </p:cNvSpPr>
          <p:nvPr/>
        </p:nvSpPr>
        <p:spPr bwMode="auto">
          <a:xfrm>
            <a:off x="4115741" y="1864013"/>
            <a:ext cx="11430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9" name="Oval 313">
            <a:extLst>
              <a:ext uri="{FF2B5EF4-FFF2-40B4-BE49-F238E27FC236}">
                <a16:creationId xmlns:a16="http://schemas.microsoft.com/office/drawing/2014/main" id="{E8336D42-0BD0-4430-9F9A-D55A0CB89C90}"/>
              </a:ext>
            </a:extLst>
          </p:cNvPr>
          <p:cNvSpPr>
            <a:spLocks noChangeArrowheads="1"/>
          </p:cNvSpPr>
          <p:nvPr/>
        </p:nvSpPr>
        <p:spPr bwMode="auto">
          <a:xfrm>
            <a:off x="4322116" y="1349663"/>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0" name="Oval 314">
            <a:extLst>
              <a:ext uri="{FF2B5EF4-FFF2-40B4-BE49-F238E27FC236}">
                <a16:creationId xmlns:a16="http://schemas.microsoft.com/office/drawing/2014/main" id="{6C49B8B7-510E-4FF1-895B-C7103155CE31}"/>
              </a:ext>
            </a:extLst>
          </p:cNvPr>
          <p:cNvSpPr>
            <a:spLocks noChangeArrowheads="1"/>
          </p:cNvSpPr>
          <p:nvPr/>
        </p:nvSpPr>
        <p:spPr bwMode="auto">
          <a:xfrm>
            <a:off x="4522141" y="1795750"/>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1" name="Oval 315">
            <a:extLst>
              <a:ext uri="{FF2B5EF4-FFF2-40B4-BE49-F238E27FC236}">
                <a16:creationId xmlns:a16="http://schemas.microsoft.com/office/drawing/2014/main" id="{B32BEE05-AEEA-4832-96CE-F5159157E99A}"/>
              </a:ext>
            </a:extLst>
          </p:cNvPr>
          <p:cNvSpPr>
            <a:spLocks noChangeArrowheads="1"/>
          </p:cNvSpPr>
          <p:nvPr/>
        </p:nvSpPr>
        <p:spPr bwMode="auto">
          <a:xfrm>
            <a:off x="4722166" y="171002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2" name="Oval 316">
            <a:extLst>
              <a:ext uri="{FF2B5EF4-FFF2-40B4-BE49-F238E27FC236}">
                <a16:creationId xmlns:a16="http://schemas.microsoft.com/office/drawing/2014/main" id="{25F3149C-314A-4106-995B-0DC0C0E027F2}"/>
              </a:ext>
            </a:extLst>
          </p:cNvPr>
          <p:cNvSpPr>
            <a:spLocks noChangeArrowheads="1"/>
          </p:cNvSpPr>
          <p:nvPr/>
        </p:nvSpPr>
        <p:spPr bwMode="auto">
          <a:xfrm>
            <a:off x="4922191" y="1663988"/>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3" name="Oval 317">
            <a:extLst>
              <a:ext uri="{FF2B5EF4-FFF2-40B4-BE49-F238E27FC236}">
                <a16:creationId xmlns:a16="http://schemas.microsoft.com/office/drawing/2014/main" id="{90334F89-4C75-422F-A491-2EECF1B17789}"/>
              </a:ext>
            </a:extLst>
          </p:cNvPr>
          <p:cNvSpPr>
            <a:spLocks noChangeArrowheads="1"/>
          </p:cNvSpPr>
          <p:nvPr/>
        </p:nvSpPr>
        <p:spPr bwMode="auto">
          <a:xfrm>
            <a:off x="5122216" y="154492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4" name="Oval 318">
            <a:extLst>
              <a:ext uri="{FF2B5EF4-FFF2-40B4-BE49-F238E27FC236}">
                <a16:creationId xmlns:a16="http://schemas.microsoft.com/office/drawing/2014/main" id="{6B6BB9B1-200A-47A1-9E29-75385AC991ED}"/>
              </a:ext>
            </a:extLst>
          </p:cNvPr>
          <p:cNvSpPr>
            <a:spLocks noChangeArrowheads="1"/>
          </p:cNvSpPr>
          <p:nvPr/>
        </p:nvSpPr>
        <p:spPr bwMode="auto">
          <a:xfrm>
            <a:off x="5322241" y="131632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5" name="Oval 319">
            <a:extLst>
              <a:ext uri="{FF2B5EF4-FFF2-40B4-BE49-F238E27FC236}">
                <a16:creationId xmlns:a16="http://schemas.microsoft.com/office/drawing/2014/main" id="{053A2ECA-5902-41CB-B895-B50716E75E78}"/>
              </a:ext>
            </a:extLst>
          </p:cNvPr>
          <p:cNvSpPr>
            <a:spLocks noChangeArrowheads="1"/>
          </p:cNvSpPr>
          <p:nvPr/>
        </p:nvSpPr>
        <p:spPr bwMode="auto">
          <a:xfrm>
            <a:off x="5522266" y="1235363"/>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6" name="Oval 320">
            <a:extLst>
              <a:ext uri="{FF2B5EF4-FFF2-40B4-BE49-F238E27FC236}">
                <a16:creationId xmlns:a16="http://schemas.microsoft.com/office/drawing/2014/main" id="{FA8D3657-1574-4C6D-8AD5-60B0AE78C3E1}"/>
              </a:ext>
            </a:extLst>
          </p:cNvPr>
          <p:cNvSpPr>
            <a:spLocks noChangeArrowheads="1"/>
          </p:cNvSpPr>
          <p:nvPr/>
        </p:nvSpPr>
        <p:spPr bwMode="auto">
          <a:xfrm>
            <a:off x="5722291" y="1556038"/>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7" name="Oval 321">
            <a:extLst>
              <a:ext uri="{FF2B5EF4-FFF2-40B4-BE49-F238E27FC236}">
                <a16:creationId xmlns:a16="http://schemas.microsoft.com/office/drawing/2014/main" id="{6B5BFA70-4157-4396-8CA9-EBBF346C1AF8}"/>
              </a:ext>
            </a:extLst>
          </p:cNvPr>
          <p:cNvSpPr>
            <a:spLocks noChangeArrowheads="1"/>
          </p:cNvSpPr>
          <p:nvPr/>
        </p:nvSpPr>
        <p:spPr bwMode="auto">
          <a:xfrm>
            <a:off x="5922316" y="1516350"/>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9" name="Oval 322">
            <a:extLst>
              <a:ext uri="{FF2B5EF4-FFF2-40B4-BE49-F238E27FC236}">
                <a16:creationId xmlns:a16="http://schemas.microsoft.com/office/drawing/2014/main" id="{DC5A0865-081A-44C7-A050-541088D5D386}"/>
              </a:ext>
            </a:extLst>
          </p:cNvPr>
          <p:cNvSpPr>
            <a:spLocks noChangeArrowheads="1"/>
          </p:cNvSpPr>
          <p:nvPr/>
        </p:nvSpPr>
        <p:spPr bwMode="auto">
          <a:xfrm>
            <a:off x="6122341" y="1470313"/>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0" name="Oval 323">
            <a:extLst>
              <a:ext uri="{FF2B5EF4-FFF2-40B4-BE49-F238E27FC236}">
                <a16:creationId xmlns:a16="http://schemas.microsoft.com/office/drawing/2014/main" id="{9E722283-A5B4-43D7-B9D5-AF6495A7F728}"/>
              </a:ext>
            </a:extLst>
          </p:cNvPr>
          <p:cNvSpPr>
            <a:spLocks noChangeArrowheads="1"/>
          </p:cNvSpPr>
          <p:nvPr/>
        </p:nvSpPr>
        <p:spPr bwMode="auto">
          <a:xfrm>
            <a:off x="6322366" y="1389350"/>
            <a:ext cx="11430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1" name="Oval 324">
            <a:extLst>
              <a:ext uri="{FF2B5EF4-FFF2-40B4-BE49-F238E27FC236}">
                <a16:creationId xmlns:a16="http://schemas.microsoft.com/office/drawing/2014/main" id="{7F59CD18-8BF2-46DE-B12F-DE54921A6343}"/>
              </a:ext>
            </a:extLst>
          </p:cNvPr>
          <p:cNvSpPr>
            <a:spLocks noChangeArrowheads="1"/>
          </p:cNvSpPr>
          <p:nvPr/>
        </p:nvSpPr>
        <p:spPr bwMode="auto">
          <a:xfrm>
            <a:off x="6522391" y="1659225"/>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2" name="Oval 325">
            <a:extLst>
              <a:ext uri="{FF2B5EF4-FFF2-40B4-BE49-F238E27FC236}">
                <a16:creationId xmlns:a16="http://schemas.microsoft.com/office/drawing/2014/main" id="{C2ED0E51-A429-458A-A18E-D5B8A393E70A}"/>
              </a:ext>
            </a:extLst>
          </p:cNvPr>
          <p:cNvSpPr>
            <a:spLocks noChangeArrowheads="1"/>
          </p:cNvSpPr>
          <p:nvPr/>
        </p:nvSpPr>
        <p:spPr bwMode="auto">
          <a:xfrm>
            <a:off x="6722416" y="1441738"/>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3" name="Oval 326">
            <a:extLst>
              <a:ext uri="{FF2B5EF4-FFF2-40B4-BE49-F238E27FC236}">
                <a16:creationId xmlns:a16="http://schemas.microsoft.com/office/drawing/2014/main" id="{8400FEC2-027E-47EE-9AAA-BFBADDBDCB90}"/>
              </a:ext>
            </a:extLst>
          </p:cNvPr>
          <p:cNvSpPr>
            <a:spLocks noChangeArrowheads="1"/>
          </p:cNvSpPr>
          <p:nvPr/>
        </p:nvSpPr>
        <p:spPr bwMode="auto">
          <a:xfrm>
            <a:off x="6922441" y="1338550"/>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 name="Oval 327">
            <a:extLst>
              <a:ext uri="{FF2B5EF4-FFF2-40B4-BE49-F238E27FC236}">
                <a16:creationId xmlns:a16="http://schemas.microsoft.com/office/drawing/2014/main" id="{08CB40FF-B970-4062-B729-286D36ED81F3}"/>
              </a:ext>
            </a:extLst>
          </p:cNvPr>
          <p:cNvSpPr>
            <a:spLocks noChangeArrowheads="1"/>
          </p:cNvSpPr>
          <p:nvPr/>
        </p:nvSpPr>
        <p:spPr bwMode="auto">
          <a:xfrm>
            <a:off x="7128816" y="113852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5" name="Oval 328">
            <a:extLst>
              <a:ext uri="{FF2B5EF4-FFF2-40B4-BE49-F238E27FC236}">
                <a16:creationId xmlns:a16="http://schemas.microsoft.com/office/drawing/2014/main" id="{C3698B95-EEF8-4C41-9F65-0D099B2D2F56}"/>
              </a:ext>
            </a:extLst>
          </p:cNvPr>
          <p:cNvSpPr>
            <a:spLocks noChangeArrowheads="1"/>
          </p:cNvSpPr>
          <p:nvPr/>
        </p:nvSpPr>
        <p:spPr bwMode="auto">
          <a:xfrm>
            <a:off x="7328841" y="1338550"/>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6" name="Oval 329">
            <a:extLst>
              <a:ext uri="{FF2B5EF4-FFF2-40B4-BE49-F238E27FC236}">
                <a16:creationId xmlns:a16="http://schemas.microsoft.com/office/drawing/2014/main" id="{19F64F1B-12F9-4FF5-B671-DF4C21ABCFD8}"/>
              </a:ext>
            </a:extLst>
          </p:cNvPr>
          <p:cNvSpPr>
            <a:spLocks noChangeArrowheads="1"/>
          </p:cNvSpPr>
          <p:nvPr/>
        </p:nvSpPr>
        <p:spPr bwMode="auto">
          <a:xfrm>
            <a:off x="7528866" y="1356013"/>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7" name="Oval 330">
            <a:extLst>
              <a:ext uri="{FF2B5EF4-FFF2-40B4-BE49-F238E27FC236}">
                <a16:creationId xmlns:a16="http://schemas.microsoft.com/office/drawing/2014/main" id="{5CF4D34B-40D0-4E5B-B0BF-32E230F85787}"/>
              </a:ext>
            </a:extLst>
          </p:cNvPr>
          <p:cNvSpPr>
            <a:spLocks noChangeArrowheads="1"/>
          </p:cNvSpPr>
          <p:nvPr/>
        </p:nvSpPr>
        <p:spPr bwMode="auto">
          <a:xfrm>
            <a:off x="7728891" y="1417925"/>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8" name="Oval 331">
            <a:extLst>
              <a:ext uri="{FF2B5EF4-FFF2-40B4-BE49-F238E27FC236}">
                <a16:creationId xmlns:a16="http://schemas.microsoft.com/office/drawing/2014/main" id="{65F88FD3-B8BF-4E0E-9A8C-52FCBB3F5581}"/>
              </a:ext>
            </a:extLst>
          </p:cNvPr>
          <p:cNvSpPr>
            <a:spLocks noChangeArrowheads="1"/>
          </p:cNvSpPr>
          <p:nvPr/>
        </p:nvSpPr>
        <p:spPr bwMode="auto">
          <a:xfrm>
            <a:off x="7928916" y="1206788"/>
            <a:ext cx="10795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9" name="Oval 332">
            <a:extLst>
              <a:ext uri="{FF2B5EF4-FFF2-40B4-BE49-F238E27FC236}">
                <a16:creationId xmlns:a16="http://schemas.microsoft.com/office/drawing/2014/main" id="{01BBEF16-0337-4A0D-9D39-5B57382E457F}"/>
              </a:ext>
            </a:extLst>
          </p:cNvPr>
          <p:cNvSpPr>
            <a:spLocks noChangeArrowheads="1"/>
          </p:cNvSpPr>
          <p:nvPr/>
        </p:nvSpPr>
        <p:spPr bwMode="auto">
          <a:xfrm>
            <a:off x="8128941" y="1573500"/>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0" name="Oval 333">
            <a:extLst>
              <a:ext uri="{FF2B5EF4-FFF2-40B4-BE49-F238E27FC236}">
                <a16:creationId xmlns:a16="http://schemas.microsoft.com/office/drawing/2014/main" id="{170FD20A-DB4A-4FEA-9982-3EFCD6FB8E56}"/>
              </a:ext>
            </a:extLst>
          </p:cNvPr>
          <p:cNvSpPr>
            <a:spLocks noChangeArrowheads="1"/>
          </p:cNvSpPr>
          <p:nvPr/>
        </p:nvSpPr>
        <p:spPr bwMode="auto">
          <a:xfrm>
            <a:off x="8328966" y="1373475"/>
            <a:ext cx="10795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 name="Oval 334">
            <a:extLst>
              <a:ext uri="{FF2B5EF4-FFF2-40B4-BE49-F238E27FC236}">
                <a16:creationId xmlns:a16="http://schemas.microsoft.com/office/drawing/2014/main" id="{682CAE6C-304C-4EFF-A6B8-E09FA7AC2E6D}"/>
              </a:ext>
            </a:extLst>
          </p:cNvPr>
          <p:cNvSpPr>
            <a:spLocks noChangeArrowheads="1"/>
          </p:cNvSpPr>
          <p:nvPr/>
        </p:nvSpPr>
        <p:spPr bwMode="auto">
          <a:xfrm>
            <a:off x="8528991" y="1327438"/>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2" name="Oval 335">
            <a:extLst>
              <a:ext uri="{FF2B5EF4-FFF2-40B4-BE49-F238E27FC236}">
                <a16:creationId xmlns:a16="http://schemas.microsoft.com/office/drawing/2014/main" id="{FEE951AE-AFB9-4F18-97E9-8BCEA759338D}"/>
              </a:ext>
            </a:extLst>
          </p:cNvPr>
          <p:cNvSpPr>
            <a:spLocks noChangeArrowheads="1"/>
          </p:cNvSpPr>
          <p:nvPr/>
        </p:nvSpPr>
        <p:spPr bwMode="auto">
          <a:xfrm>
            <a:off x="8729016" y="1703675"/>
            <a:ext cx="10795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 name="Oval 336">
            <a:extLst>
              <a:ext uri="{FF2B5EF4-FFF2-40B4-BE49-F238E27FC236}">
                <a16:creationId xmlns:a16="http://schemas.microsoft.com/office/drawing/2014/main" id="{0786351D-81AA-40AB-AB72-5A153ED8C002}"/>
              </a:ext>
            </a:extLst>
          </p:cNvPr>
          <p:cNvSpPr>
            <a:spLocks noChangeArrowheads="1"/>
          </p:cNvSpPr>
          <p:nvPr/>
        </p:nvSpPr>
        <p:spPr bwMode="auto">
          <a:xfrm>
            <a:off x="8929041" y="1367125"/>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4" name="Oval 337">
            <a:extLst>
              <a:ext uri="{FF2B5EF4-FFF2-40B4-BE49-F238E27FC236}">
                <a16:creationId xmlns:a16="http://schemas.microsoft.com/office/drawing/2014/main" id="{711EFFE0-A324-468C-AA75-46A94B9ABA96}"/>
              </a:ext>
            </a:extLst>
          </p:cNvPr>
          <p:cNvSpPr>
            <a:spLocks noChangeArrowheads="1"/>
          </p:cNvSpPr>
          <p:nvPr/>
        </p:nvSpPr>
        <p:spPr bwMode="auto">
          <a:xfrm>
            <a:off x="9129066" y="1417925"/>
            <a:ext cx="114300"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 name="Oval 338">
            <a:extLst>
              <a:ext uri="{FF2B5EF4-FFF2-40B4-BE49-F238E27FC236}">
                <a16:creationId xmlns:a16="http://schemas.microsoft.com/office/drawing/2014/main" id="{978BB10D-5182-46DD-8F1D-5CCD475CDE00}"/>
              </a:ext>
            </a:extLst>
          </p:cNvPr>
          <p:cNvSpPr>
            <a:spLocks noChangeArrowheads="1"/>
          </p:cNvSpPr>
          <p:nvPr/>
        </p:nvSpPr>
        <p:spPr bwMode="auto">
          <a:xfrm>
            <a:off x="9329091" y="1252825"/>
            <a:ext cx="114300"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6" name="Oval 339">
            <a:extLst>
              <a:ext uri="{FF2B5EF4-FFF2-40B4-BE49-F238E27FC236}">
                <a16:creationId xmlns:a16="http://schemas.microsoft.com/office/drawing/2014/main" id="{62BBBDBE-F4D6-4723-90A5-0C34219F99DA}"/>
              </a:ext>
            </a:extLst>
          </p:cNvPr>
          <p:cNvSpPr>
            <a:spLocks noChangeArrowheads="1"/>
          </p:cNvSpPr>
          <p:nvPr/>
        </p:nvSpPr>
        <p:spPr bwMode="auto">
          <a:xfrm>
            <a:off x="9529116" y="1406813"/>
            <a:ext cx="114300"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 name="Oval 340">
            <a:extLst>
              <a:ext uri="{FF2B5EF4-FFF2-40B4-BE49-F238E27FC236}">
                <a16:creationId xmlns:a16="http://schemas.microsoft.com/office/drawing/2014/main" id="{C41FF555-DF63-48DF-95AE-6699E41E5399}"/>
              </a:ext>
            </a:extLst>
          </p:cNvPr>
          <p:cNvSpPr>
            <a:spLocks noChangeArrowheads="1"/>
          </p:cNvSpPr>
          <p:nvPr/>
        </p:nvSpPr>
        <p:spPr bwMode="auto">
          <a:xfrm>
            <a:off x="9733904" y="1635413"/>
            <a:ext cx="109538" cy="11430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8" name="Oval 341">
            <a:extLst>
              <a:ext uri="{FF2B5EF4-FFF2-40B4-BE49-F238E27FC236}">
                <a16:creationId xmlns:a16="http://schemas.microsoft.com/office/drawing/2014/main" id="{421C4812-3660-421D-A291-2A70C19FAD7C}"/>
              </a:ext>
            </a:extLst>
          </p:cNvPr>
          <p:cNvSpPr>
            <a:spLocks noChangeArrowheads="1"/>
          </p:cNvSpPr>
          <p:nvPr/>
        </p:nvSpPr>
        <p:spPr bwMode="auto">
          <a:xfrm>
            <a:off x="9933929" y="1332200"/>
            <a:ext cx="109538"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9" name="Oval 342">
            <a:extLst>
              <a:ext uri="{FF2B5EF4-FFF2-40B4-BE49-F238E27FC236}">
                <a16:creationId xmlns:a16="http://schemas.microsoft.com/office/drawing/2014/main" id="{15249F78-8F31-46E6-8C1C-A977E0AE0CDD}"/>
              </a:ext>
            </a:extLst>
          </p:cNvPr>
          <p:cNvSpPr>
            <a:spLocks noChangeArrowheads="1"/>
          </p:cNvSpPr>
          <p:nvPr/>
        </p:nvSpPr>
        <p:spPr bwMode="auto">
          <a:xfrm>
            <a:off x="10133954" y="1281400"/>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0" name="Oval 343">
            <a:extLst>
              <a:ext uri="{FF2B5EF4-FFF2-40B4-BE49-F238E27FC236}">
                <a16:creationId xmlns:a16="http://schemas.microsoft.com/office/drawing/2014/main" id="{4DAB586B-D7D0-4E39-99B1-68FCC1EC40CE}"/>
              </a:ext>
            </a:extLst>
          </p:cNvPr>
          <p:cNvSpPr>
            <a:spLocks noChangeArrowheads="1"/>
          </p:cNvSpPr>
          <p:nvPr/>
        </p:nvSpPr>
        <p:spPr bwMode="auto">
          <a:xfrm>
            <a:off x="10333979" y="1452850"/>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1" name="Oval 344">
            <a:extLst>
              <a:ext uri="{FF2B5EF4-FFF2-40B4-BE49-F238E27FC236}">
                <a16:creationId xmlns:a16="http://schemas.microsoft.com/office/drawing/2014/main" id="{0AE561D0-4362-45F8-A977-BA5600E7202E}"/>
              </a:ext>
            </a:extLst>
          </p:cNvPr>
          <p:cNvSpPr>
            <a:spLocks noChangeArrowheads="1"/>
          </p:cNvSpPr>
          <p:nvPr/>
        </p:nvSpPr>
        <p:spPr bwMode="auto">
          <a:xfrm>
            <a:off x="10534004" y="1659225"/>
            <a:ext cx="109538" cy="107950"/>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2" name="Oval 345">
            <a:extLst>
              <a:ext uri="{FF2B5EF4-FFF2-40B4-BE49-F238E27FC236}">
                <a16:creationId xmlns:a16="http://schemas.microsoft.com/office/drawing/2014/main" id="{0B248CB2-FFB6-4388-B070-56EDB694E8D4}"/>
              </a:ext>
            </a:extLst>
          </p:cNvPr>
          <p:cNvSpPr>
            <a:spLocks noChangeArrowheads="1"/>
          </p:cNvSpPr>
          <p:nvPr/>
        </p:nvSpPr>
        <p:spPr bwMode="auto">
          <a:xfrm>
            <a:off x="10734029" y="1606838"/>
            <a:ext cx="109538" cy="10953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3" name="Freeform 346">
            <a:extLst>
              <a:ext uri="{FF2B5EF4-FFF2-40B4-BE49-F238E27FC236}">
                <a16:creationId xmlns:a16="http://schemas.microsoft.com/office/drawing/2014/main" id="{3B2D6046-E438-4853-B28E-D275AF6BF37A}"/>
              </a:ext>
            </a:extLst>
          </p:cNvPr>
          <p:cNvSpPr>
            <a:spLocks/>
          </p:cNvSpPr>
          <p:nvPr/>
        </p:nvSpPr>
        <p:spPr bwMode="auto">
          <a:xfrm>
            <a:off x="2772716" y="1430625"/>
            <a:ext cx="8018463" cy="3730625"/>
          </a:xfrm>
          <a:custGeom>
            <a:avLst/>
            <a:gdLst>
              <a:gd name="T0" fmla="*/ 0 w 1403"/>
              <a:gd name="T1" fmla="*/ 653 h 653"/>
              <a:gd name="T2" fmla="*/ 35 w 1403"/>
              <a:gd name="T3" fmla="*/ 382 h 653"/>
              <a:gd name="T4" fmla="*/ 70 w 1403"/>
              <a:gd name="T5" fmla="*/ 264 h 653"/>
              <a:gd name="T6" fmla="*/ 105 w 1403"/>
              <a:gd name="T7" fmla="*/ 195 h 653"/>
              <a:gd name="T8" fmla="*/ 140 w 1403"/>
              <a:gd name="T9" fmla="*/ 150 h 653"/>
              <a:gd name="T10" fmla="*/ 175 w 1403"/>
              <a:gd name="T11" fmla="*/ 117 h 653"/>
              <a:gd name="T12" fmla="*/ 210 w 1403"/>
              <a:gd name="T13" fmla="*/ 93 h 653"/>
              <a:gd name="T14" fmla="*/ 245 w 1403"/>
              <a:gd name="T15" fmla="*/ 74 h 653"/>
              <a:gd name="T16" fmla="*/ 280 w 1403"/>
              <a:gd name="T17" fmla="*/ 59 h 653"/>
              <a:gd name="T18" fmla="*/ 315 w 1403"/>
              <a:gd name="T19" fmla="*/ 47 h 653"/>
              <a:gd name="T20" fmla="*/ 350 w 1403"/>
              <a:gd name="T21" fmla="*/ 38 h 653"/>
              <a:gd name="T22" fmla="*/ 385 w 1403"/>
              <a:gd name="T23" fmla="*/ 30 h 653"/>
              <a:gd name="T24" fmla="*/ 420 w 1403"/>
              <a:gd name="T25" fmla="*/ 23 h 653"/>
              <a:gd name="T26" fmla="*/ 456 w 1403"/>
              <a:gd name="T27" fmla="*/ 18 h 653"/>
              <a:gd name="T28" fmla="*/ 491 w 1403"/>
              <a:gd name="T29" fmla="*/ 14 h 653"/>
              <a:gd name="T30" fmla="*/ 526 w 1403"/>
              <a:gd name="T31" fmla="*/ 10 h 653"/>
              <a:gd name="T32" fmla="*/ 561 w 1403"/>
              <a:gd name="T33" fmla="*/ 7 h 653"/>
              <a:gd name="T34" fmla="*/ 596 w 1403"/>
              <a:gd name="T35" fmla="*/ 5 h 653"/>
              <a:gd name="T36" fmla="*/ 631 w 1403"/>
              <a:gd name="T37" fmla="*/ 3 h 653"/>
              <a:gd name="T38" fmla="*/ 666 w 1403"/>
              <a:gd name="T39" fmla="*/ 2 h 653"/>
              <a:gd name="T40" fmla="*/ 701 w 1403"/>
              <a:gd name="T41" fmla="*/ 1 h 653"/>
              <a:gd name="T42" fmla="*/ 736 w 1403"/>
              <a:gd name="T43" fmla="*/ 0 h 653"/>
              <a:gd name="T44" fmla="*/ 771 w 1403"/>
              <a:gd name="T45" fmla="*/ 0 h 653"/>
              <a:gd name="T46" fmla="*/ 806 w 1403"/>
              <a:gd name="T47" fmla="*/ 0 h 653"/>
              <a:gd name="T48" fmla="*/ 841 w 1403"/>
              <a:gd name="T49" fmla="*/ 0 h 653"/>
              <a:gd name="T50" fmla="*/ 876 w 1403"/>
              <a:gd name="T51" fmla="*/ 1 h 653"/>
              <a:gd name="T52" fmla="*/ 912 w 1403"/>
              <a:gd name="T53" fmla="*/ 2 h 653"/>
              <a:gd name="T54" fmla="*/ 947 w 1403"/>
              <a:gd name="T55" fmla="*/ 2 h 653"/>
              <a:gd name="T56" fmla="*/ 982 w 1403"/>
              <a:gd name="T57" fmla="*/ 3 h 653"/>
              <a:gd name="T58" fmla="*/ 1017 w 1403"/>
              <a:gd name="T59" fmla="*/ 5 h 653"/>
              <a:gd name="T60" fmla="*/ 1052 w 1403"/>
              <a:gd name="T61" fmla="*/ 6 h 653"/>
              <a:gd name="T62" fmla="*/ 1087 w 1403"/>
              <a:gd name="T63" fmla="*/ 8 h 653"/>
              <a:gd name="T64" fmla="*/ 1122 w 1403"/>
              <a:gd name="T65" fmla="*/ 9 h 653"/>
              <a:gd name="T66" fmla="*/ 1157 w 1403"/>
              <a:gd name="T67" fmla="*/ 11 h 653"/>
              <a:gd name="T68" fmla="*/ 1192 w 1403"/>
              <a:gd name="T69" fmla="*/ 13 h 653"/>
              <a:gd name="T70" fmla="*/ 1227 w 1403"/>
              <a:gd name="T71" fmla="*/ 15 h 653"/>
              <a:gd name="T72" fmla="*/ 1262 w 1403"/>
              <a:gd name="T73" fmla="*/ 17 h 653"/>
              <a:gd name="T74" fmla="*/ 1297 w 1403"/>
              <a:gd name="T75" fmla="*/ 19 h 653"/>
              <a:gd name="T76" fmla="*/ 1332 w 1403"/>
              <a:gd name="T77" fmla="*/ 21 h 653"/>
              <a:gd name="T78" fmla="*/ 1368 w 1403"/>
              <a:gd name="T79" fmla="*/ 23 h 653"/>
              <a:gd name="T80" fmla="*/ 1403 w 1403"/>
              <a:gd name="T81" fmla="*/ 26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3" h="653">
                <a:moveTo>
                  <a:pt x="0" y="653"/>
                </a:moveTo>
                <a:lnTo>
                  <a:pt x="35" y="382"/>
                </a:lnTo>
                <a:lnTo>
                  <a:pt x="70" y="264"/>
                </a:lnTo>
                <a:lnTo>
                  <a:pt x="105" y="195"/>
                </a:lnTo>
                <a:lnTo>
                  <a:pt x="140" y="150"/>
                </a:lnTo>
                <a:lnTo>
                  <a:pt x="175" y="117"/>
                </a:lnTo>
                <a:lnTo>
                  <a:pt x="210" y="93"/>
                </a:lnTo>
                <a:lnTo>
                  <a:pt x="245" y="74"/>
                </a:lnTo>
                <a:lnTo>
                  <a:pt x="280" y="59"/>
                </a:lnTo>
                <a:lnTo>
                  <a:pt x="315" y="47"/>
                </a:lnTo>
                <a:lnTo>
                  <a:pt x="350" y="38"/>
                </a:lnTo>
                <a:lnTo>
                  <a:pt x="385" y="30"/>
                </a:lnTo>
                <a:lnTo>
                  <a:pt x="420" y="23"/>
                </a:lnTo>
                <a:lnTo>
                  <a:pt x="456" y="18"/>
                </a:lnTo>
                <a:lnTo>
                  <a:pt x="491" y="14"/>
                </a:lnTo>
                <a:lnTo>
                  <a:pt x="526" y="10"/>
                </a:lnTo>
                <a:lnTo>
                  <a:pt x="561" y="7"/>
                </a:lnTo>
                <a:lnTo>
                  <a:pt x="596" y="5"/>
                </a:lnTo>
                <a:lnTo>
                  <a:pt x="631" y="3"/>
                </a:lnTo>
                <a:lnTo>
                  <a:pt x="666" y="2"/>
                </a:lnTo>
                <a:lnTo>
                  <a:pt x="701" y="1"/>
                </a:lnTo>
                <a:lnTo>
                  <a:pt x="736" y="0"/>
                </a:lnTo>
                <a:lnTo>
                  <a:pt x="771" y="0"/>
                </a:lnTo>
                <a:lnTo>
                  <a:pt x="806" y="0"/>
                </a:lnTo>
                <a:lnTo>
                  <a:pt x="841" y="0"/>
                </a:lnTo>
                <a:lnTo>
                  <a:pt x="876" y="1"/>
                </a:lnTo>
                <a:lnTo>
                  <a:pt x="912" y="2"/>
                </a:lnTo>
                <a:lnTo>
                  <a:pt x="947" y="2"/>
                </a:lnTo>
                <a:lnTo>
                  <a:pt x="982" y="3"/>
                </a:lnTo>
                <a:lnTo>
                  <a:pt x="1017" y="5"/>
                </a:lnTo>
                <a:lnTo>
                  <a:pt x="1052" y="6"/>
                </a:lnTo>
                <a:lnTo>
                  <a:pt x="1087" y="8"/>
                </a:lnTo>
                <a:lnTo>
                  <a:pt x="1122" y="9"/>
                </a:lnTo>
                <a:lnTo>
                  <a:pt x="1157" y="11"/>
                </a:lnTo>
                <a:lnTo>
                  <a:pt x="1192" y="13"/>
                </a:lnTo>
                <a:lnTo>
                  <a:pt x="1227" y="15"/>
                </a:lnTo>
                <a:lnTo>
                  <a:pt x="1262" y="17"/>
                </a:lnTo>
                <a:lnTo>
                  <a:pt x="1297" y="19"/>
                </a:lnTo>
                <a:lnTo>
                  <a:pt x="1332" y="21"/>
                </a:lnTo>
                <a:lnTo>
                  <a:pt x="1368" y="23"/>
                </a:lnTo>
                <a:lnTo>
                  <a:pt x="1403" y="26"/>
                </a:lnTo>
              </a:path>
            </a:pathLst>
          </a:custGeom>
          <a:noFill/>
          <a:ln w="2222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4" name="Line 347">
            <a:extLst>
              <a:ext uri="{FF2B5EF4-FFF2-40B4-BE49-F238E27FC236}">
                <a16:creationId xmlns:a16="http://schemas.microsoft.com/office/drawing/2014/main" id="{1A5F0EE7-CBFC-412A-B9E8-ED125527C07B}"/>
              </a:ext>
            </a:extLst>
          </p:cNvPr>
          <p:cNvSpPr>
            <a:spLocks noChangeShapeType="1"/>
          </p:cNvSpPr>
          <p:nvPr/>
        </p:nvSpPr>
        <p:spPr bwMode="auto">
          <a:xfrm flipV="1">
            <a:off x="2772716" y="4927888"/>
            <a:ext cx="12700"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5" name="Line 348">
            <a:extLst>
              <a:ext uri="{FF2B5EF4-FFF2-40B4-BE49-F238E27FC236}">
                <a16:creationId xmlns:a16="http://schemas.microsoft.com/office/drawing/2014/main" id="{9BECAF0D-2CA6-453B-BDC2-D569CBBB8A52}"/>
              </a:ext>
            </a:extLst>
          </p:cNvPr>
          <p:cNvSpPr>
            <a:spLocks noChangeShapeType="1"/>
          </p:cNvSpPr>
          <p:nvPr/>
        </p:nvSpPr>
        <p:spPr bwMode="auto">
          <a:xfrm flipV="1">
            <a:off x="2796529" y="4721513"/>
            <a:ext cx="11113"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 name="Line 349">
            <a:extLst>
              <a:ext uri="{FF2B5EF4-FFF2-40B4-BE49-F238E27FC236}">
                <a16:creationId xmlns:a16="http://schemas.microsoft.com/office/drawing/2014/main" id="{FCB4AD7D-417D-4AAB-A6EB-B60AF2EB1F81}"/>
              </a:ext>
            </a:extLst>
          </p:cNvPr>
          <p:cNvSpPr>
            <a:spLocks noChangeShapeType="1"/>
          </p:cNvSpPr>
          <p:nvPr/>
        </p:nvSpPr>
        <p:spPr bwMode="auto">
          <a:xfrm flipV="1">
            <a:off x="2813991" y="4521488"/>
            <a:ext cx="158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7" name="Line 350">
            <a:extLst>
              <a:ext uri="{FF2B5EF4-FFF2-40B4-BE49-F238E27FC236}">
                <a16:creationId xmlns:a16="http://schemas.microsoft.com/office/drawing/2014/main" id="{E6A0DAAC-A697-4E25-AEF4-D6A51D6E725D}"/>
              </a:ext>
            </a:extLst>
          </p:cNvPr>
          <p:cNvSpPr>
            <a:spLocks noChangeShapeType="1"/>
          </p:cNvSpPr>
          <p:nvPr/>
        </p:nvSpPr>
        <p:spPr bwMode="auto">
          <a:xfrm flipV="1">
            <a:off x="2836216" y="4316700"/>
            <a:ext cx="17463"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8" name="Line 351">
            <a:extLst>
              <a:ext uri="{FF2B5EF4-FFF2-40B4-BE49-F238E27FC236}">
                <a16:creationId xmlns:a16="http://schemas.microsoft.com/office/drawing/2014/main" id="{73FD6555-52EB-419C-81E0-8BD84928B3FB}"/>
              </a:ext>
            </a:extLst>
          </p:cNvPr>
          <p:cNvSpPr>
            <a:spLocks noChangeShapeType="1"/>
          </p:cNvSpPr>
          <p:nvPr/>
        </p:nvSpPr>
        <p:spPr bwMode="auto">
          <a:xfrm flipV="1">
            <a:off x="2858441" y="4110325"/>
            <a:ext cx="17463"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9" name="Line 352">
            <a:extLst>
              <a:ext uri="{FF2B5EF4-FFF2-40B4-BE49-F238E27FC236}">
                <a16:creationId xmlns:a16="http://schemas.microsoft.com/office/drawing/2014/main" id="{DF0AB477-094A-43FD-ABF5-C1D0D1AB83C9}"/>
              </a:ext>
            </a:extLst>
          </p:cNvPr>
          <p:cNvSpPr>
            <a:spLocks noChangeShapeType="1"/>
          </p:cNvSpPr>
          <p:nvPr/>
        </p:nvSpPr>
        <p:spPr bwMode="auto">
          <a:xfrm flipV="1">
            <a:off x="2882254" y="3903950"/>
            <a:ext cx="17463"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0" name="Line 353">
            <a:extLst>
              <a:ext uri="{FF2B5EF4-FFF2-40B4-BE49-F238E27FC236}">
                <a16:creationId xmlns:a16="http://schemas.microsoft.com/office/drawing/2014/main" id="{5C36FD80-84C3-4D63-A655-147D73230B0F}"/>
              </a:ext>
            </a:extLst>
          </p:cNvPr>
          <p:cNvSpPr>
            <a:spLocks noChangeShapeType="1"/>
          </p:cNvSpPr>
          <p:nvPr/>
        </p:nvSpPr>
        <p:spPr bwMode="auto">
          <a:xfrm flipV="1">
            <a:off x="2904479" y="3703925"/>
            <a:ext cx="17463"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1" name="Line 354">
            <a:extLst>
              <a:ext uri="{FF2B5EF4-FFF2-40B4-BE49-F238E27FC236}">
                <a16:creationId xmlns:a16="http://schemas.microsoft.com/office/drawing/2014/main" id="{63D250C9-4623-4F01-9B12-5FDAE3D4C0DD}"/>
              </a:ext>
            </a:extLst>
          </p:cNvPr>
          <p:cNvSpPr>
            <a:spLocks noChangeShapeType="1"/>
          </p:cNvSpPr>
          <p:nvPr/>
        </p:nvSpPr>
        <p:spPr bwMode="auto">
          <a:xfrm flipV="1">
            <a:off x="2928291" y="3499138"/>
            <a:ext cx="15875"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2" name="Line 355">
            <a:extLst>
              <a:ext uri="{FF2B5EF4-FFF2-40B4-BE49-F238E27FC236}">
                <a16:creationId xmlns:a16="http://schemas.microsoft.com/office/drawing/2014/main" id="{A5B9E9A4-1BBE-45DB-AA1B-D120E5D13315}"/>
              </a:ext>
            </a:extLst>
          </p:cNvPr>
          <p:cNvSpPr>
            <a:spLocks noChangeShapeType="1"/>
          </p:cNvSpPr>
          <p:nvPr/>
        </p:nvSpPr>
        <p:spPr bwMode="auto">
          <a:xfrm flipV="1">
            <a:off x="2950516" y="3292763"/>
            <a:ext cx="17463"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3" name="Line 356">
            <a:extLst>
              <a:ext uri="{FF2B5EF4-FFF2-40B4-BE49-F238E27FC236}">
                <a16:creationId xmlns:a16="http://schemas.microsoft.com/office/drawing/2014/main" id="{CE627A02-4D41-4503-82D2-9709871D474F}"/>
              </a:ext>
            </a:extLst>
          </p:cNvPr>
          <p:cNvSpPr>
            <a:spLocks noChangeShapeType="1"/>
          </p:cNvSpPr>
          <p:nvPr/>
        </p:nvSpPr>
        <p:spPr bwMode="auto">
          <a:xfrm flipV="1">
            <a:off x="2985441" y="3099088"/>
            <a:ext cx="44450"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4" name="Line 357">
            <a:extLst>
              <a:ext uri="{FF2B5EF4-FFF2-40B4-BE49-F238E27FC236}">
                <a16:creationId xmlns:a16="http://schemas.microsoft.com/office/drawing/2014/main" id="{A0D551FC-EEA2-4FD4-B1BE-5661A8CE5F9B}"/>
              </a:ext>
            </a:extLst>
          </p:cNvPr>
          <p:cNvSpPr>
            <a:spLocks noChangeShapeType="1"/>
          </p:cNvSpPr>
          <p:nvPr/>
        </p:nvSpPr>
        <p:spPr bwMode="auto">
          <a:xfrm flipV="1">
            <a:off x="3053704" y="2903825"/>
            <a:ext cx="50800"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5" name="Line 358">
            <a:extLst>
              <a:ext uri="{FF2B5EF4-FFF2-40B4-BE49-F238E27FC236}">
                <a16:creationId xmlns:a16="http://schemas.microsoft.com/office/drawing/2014/main" id="{93490283-E1AB-4BB4-AFD8-1B983C04DE64}"/>
              </a:ext>
            </a:extLst>
          </p:cNvPr>
          <p:cNvSpPr>
            <a:spLocks noChangeShapeType="1"/>
          </p:cNvSpPr>
          <p:nvPr/>
        </p:nvSpPr>
        <p:spPr bwMode="auto">
          <a:xfrm flipV="1">
            <a:off x="3128316" y="2716500"/>
            <a:ext cx="44450" cy="1254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6" name="Line 359">
            <a:extLst>
              <a:ext uri="{FF2B5EF4-FFF2-40B4-BE49-F238E27FC236}">
                <a16:creationId xmlns:a16="http://schemas.microsoft.com/office/drawing/2014/main" id="{FD945798-A439-42C7-88BB-31452BE4634A}"/>
              </a:ext>
            </a:extLst>
          </p:cNvPr>
          <p:cNvSpPr>
            <a:spLocks noChangeShapeType="1"/>
          </p:cNvSpPr>
          <p:nvPr/>
        </p:nvSpPr>
        <p:spPr bwMode="auto">
          <a:xfrm>
            <a:off x="3172766" y="2716500"/>
            <a:ext cx="0"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7" name="Line 360">
            <a:extLst>
              <a:ext uri="{FF2B5EF4-FFF2-40B4-BE49-F238E27FC236}">
                <a16:creationId xmlns:a16="http://schemas.microsoft.com/office/drawing/2014/main" id="{49D68DE5-CDF1-465C-B5E0-DF1A392FF036}"/>
              </a:ext>
            </a:extLst>
          </p:cNvPr>
          <p:cNvSpPr>
            <a:spLocks noChangeShapeType="1"/>
          </p:cNvSpPr>
          <p:nvPr/>
        </p:nvSpPr>
        <p:spPr bwMode="auto">
          <a:xfrm flipV="1">
            <a:off x="3196579" y="2521238"/>
            <a:ext cx="50800" cy="1254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8" name="Line 361">
            <a:extLst>
              <a:ext uri="{FF2B5EF4-FFF2-40B4-BE49-F238E27FC236}">
                <a16:creationId xmlns:a16="http://schemas.microsoft.com/office/drawing/2014/main" id="{7D7F254A-61F0-42E2-BFD3-4BA3FF4B54C9}"/>
              </a:ext>
            </a:extLst>
          </p:cNvPr>
          <p:cNvSpPr>
            <a:spLocks noChangeShapeType="1"/>
          </p:cNvSpPr>
          <p:nvPr/>
        </p:nvSpPr>
        <p:spPr bwMode="auto">
          <a:xfrm flipV="1">
            <a:off x="3271191" y="2327563"/>
            <a:ext cx="50800"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9" name="Line 362">
            <a:extLst>
              <a:ext uri="{FF2B5EF4-FFF2-40B4-BE49-F238E27FC236}">
                <a16:creationId xmlns:a16="http://schemas.microsoft.com/office/drawing/2014/main" id="{6B66C075-396A-4493-893E-05738881EFAD}"/>
              </a:ext>
            </a:extLst>
          </p:cNvPr>
          <p:cNvSpPr>
            <a:spLocks noChangeShapeType="1"/>
          </p:cNvSpPr>
          <p:nvPr/>
        </p:nvSpPr>
        <p:spPr bwMode="auto">
          <a:xfrm flipV="1">
            <a:off x="3344216" y="2195800"/>
            <a:ext cx="28575" cy="682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0" name="Line 363">
            <a:extLst>
              <a:ext uri="{FF2B5EF4-FFF2-40B4-BE49-F238E27FC236}">
                <a16:creationId xmlns:a16="http://schemas.microsoft.com/office/drawing/2014/main" id="{9D85992B-1FC2-425A-B2CD-28B982B6B063}"/>
              </a:ext>
            </a:extLst>
          </p:cNvPr>
          <p:cNvSpPr>
            <a:spLocks noChangeShapeType="1"/>
          </p:cNvSpPr>
          <p:nvPr/>
        </p:nvSpPr>
        <p:spPr bwMode="auto">
          <a:xfrm flipV="1">
            <a:off x="3372791" y="2189450"/>
            <a:ext cx="63500"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1" name="Line 364">
            <a:extLst>
              <a:ext uri="{FF2B5EF4-FFF2-40B4-BE49-F238E27FC236}">
                <a16:creationId xmlns:a16="http://schemas.microsoft.com/office/drawing/2014/main" id="{8A33B135-85E4-4084-9F69-44785240D308}"/>
              </a:ext>
            </a:extLst>
          </p:cNvPr>
          <p:cNvSpPr>
            <a:spLocks noChangeShapeType="1"/>
          </p:cNvSpPr>
          <p:nvPr/>
        </p:nvSpPr>
        <p:spPr bwMode="auto">
          <a:xfrm flipV="1">
            <a:off x="3504554" y="2167225"/>
            <a:ext cx="68263"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2" name="Line 365">
            <a:extLst>
              <a:ext uri="{FF2B5EF4-FFF2-40B4-BE49-F238E27FC236}">
                <a16:creationId xmlns:a16="http://schemas.microsoft.com/office/drawing/2014/main" id="{BE586761-02A5-4315-BC75-5DA15FBBBFF2}"/>
              </a:ext>
            </a:extLst>
          </p:cNvPr>
          <p:cNvSpPr>
            <a:spLocks noChangeShapeType="1"/>
          </p:cNvSpPr>
          <p:nvPr/>
        </p:nvSpPr>
        <p:spPr bwMode="auto">
          <a:xfrm flipV="1">
            <a:off x="3572816" y="2103725"/>
            <a:ext cx="23813" cy="635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3" name="Line 366">
            <a:extLst>
              <a:ext uri="{FF2B5EF4-FFF2-40B4-BE49-F238E27FC236}">
                <a16:creationId xmlns:a16="http://schemas.microsoft.com/office/drawing/2014/main" id="{66D3A34B-C234-45FF-A142-1D96215A4F39}"/>
              </a:ext>
            </a:extLst>
          </p:cNvPr>
          <p:cNvSpPr>
            <a:spLocks noChangeShapeType="1"/>
          </p:cNvSpPr>
          <p:nvPr/>
        </p:nvSpPr>
        <p:spPr bwMode="auto">
          <a:xfrm flipV="1">
            <a:off x="3625204" y="1916400"/>
            <a:ext cx="46038" cy="1254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4" name="Line 367">
            <a:extLst>
              <a:ext uri="{FF2B5EF4-FFF2-40B4-BE49-F238E27FC236}">
                <a16:creationId xmlns:a16="http://schemas.microsoft.com/office/drawing/2014/main" id="{B366221E-C117-4137-B7E7-CC8B7E6C9976}"/>
              </a:ext>
            </a:extLst>
          </p:cNvPr>
          <p:cNvSpPr>
            <a:spLocks noChangeShapeType="1"/>
          </p:cNvSpPr>
          <p:nvPr/>
        </p:nvSpPr>
        <p:spPr bwMode="auto">
          <a:xfrm flipV="1">
            <a:off x="3699816" y="1727488"/>
            <a:ext cx="50800" cy="1254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5" name="Line 368">
            <a:extLst>
              <a:ext uri="{FF2B5EF4-FFF2-40B4-BE49-F238E27FC236}">
                <a16:creationId xmlns:a16="http://schemas.microsoft.com/office/drawing/2014/main" id="{D9E16CF5-5258-49D4-BDD9-8FCE217EA58F}"/>
              </a:ext>
            </a:extLst>
          </p:cNvPr>
          <p:cNvSpPr>
            <a:spLocks noChangeShapeType="1"/>
          </p:cNvSpPr>
          <p:nvPr/>
        </p:nvSpPr>
        <p:spPr bwMode="auto">
          <a:xfrm>
            <a:off x="3779191" y="1670338"/>
            <a:ext cx="103188" cy="857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6" name="Line 369">
            <a:extLst>
              <a:ext uri="{FF2B5EF4-FFF2-40B4-BE49-F238E27FC236}">
                <a16:creationId xmlns:a16="http://schemas.microsoft.com/office/drawing/2014/main" id="{FC5184E8-C20E-4B85-A4ED-23C15CF8C809}"/>
              </a:ext>
            </a:extLst>
          </p:cNvPr>
          <p:cNvSpPr>
            <a:spLocks noChangeShapeType="1"/>
          </p:cNvSpPr>
          <p:nvPr/>
        </p:nvSpPr>
        <p:spPr bwMode="auto">
          <a:xfrm>
            <a:off x="3939529" y="1802100"/>
            <a:ext cx="33338" cy="285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7" name="Line 370">
            <a:extLst>
              <a:ext uri="{FF2B5EF4-FFF2-40B4-BE49-F238E27FC236}">
                <a16:creationId xmlns:a16="http://schemas.microsoft.com/office/drawing/2014/main" id="{677B1199-C216-453E-B65A-B236C2FC6D5B}"/>
              </a:ext>
            </a:extLst>
          </p:cNvPr>
          <p:cNvSpPr>
            <a:spLocks noChangeShapeType="1"/>
          </p:cNvSpPr>
          <p:nvPr/>
        </p:nvSpPr>
        <p:spPr bwMode="auto">
          <a:xfrm flipV="1">
            <a:off x="3972866" y="1773525"/>
            <a:ext cx="69850"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8" name="Line 371">
            <a:extLst>
              <a:ext uri="{FF2B5EF4-FFF2-40B4-BE49-F238E27FC236}">
                <a16:creationId xmlns:a16="http://schemas.microsoft.com/office/drawing/2014/main" id="{CFD754F8-304A-420B-9728-F1968F98965B}"/>
              </a:ext>
            </a:extLst>
          </p:cNvPr>
          <p:cNvSpPr>
            <a:spLocks noChangeShapeType="1"/>
          </p:cNvSpPr>
          <p:nvPr/>
        </p:nvSpPr>
        <p:spPr bwMode="auto">
          <a:xfrm flipV="1">
            <a:off x="4099866" y="1670338"/>
            <a:ext cx="73025"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9" name="Line 372">
            <a:extLst>
              <a:ext uri="{FF2B5EF4-FFF2-40B4-BE49-F238E27FC236}">
                <a16:creationId xmlns:a16="http://schemas.microsoft.com/office/drawing/2014/main" id="{779E3500-1264-4C4A-918A-7A2E51B72C64}"/>
              </a:ext>
            </a:extLst>
          </p:cNvPr>
          <p:cNvSpPr>
            <a:spLocks noChangeShapeType="1"/>
          </p:cNvSpPr>
          <p:nvPr/>
        </p:nvSpPr>
        <p:spPr bwMode="auto">
          <a:xfrm flipV="1">
            <a:off x="4172891" y="1630650"/>
            <a:ext cx="1746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0" name="Line 373">
            <a:extLst>
              <a:ext uri="{FF2B5EF4-FFF2-40B4-BE49-F238E27FC236}">
                <a16:creationId xmlns:a16="http://schemas.microsoft.com/office/drawing/2014/main" id="{1E32658C-8A7F-46C2-BA3E-4DADFB0261BA}"/>
              </a:ext>
            </a:extLst>
          </p:cNvPr>
          <p:cNvSpPr>
            <a:spLocks noChangeShapeType="1"/>
          </p:cNvSpPr>
          <p:nvPr/>
        </p:nvSpPr>
        <p:spPr bwMode="auto">
          <a:xfrm flipV="1">
            <a:off x="4214166" y="1441738"/>
            <a:ext cx="50800" cy="1254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1" name="Line 374">
            <a:extLst>
              <a:ext uri="{FF2B5EF4-FFF2-40B4-BE49-F238E27FC236}">
                <a16:creationId xmlns:a16="http://schemas.microsoft.com/office/drawing/2014/main" id="{B99D9459-E646-470B-9FF7-8F9DF3A59984}"/>
              </a:ext>
            </a:extLst>
          </p:cNvPr>
          <p:cNvSpPr>
            <a:spLocks noChangeShapeType="1"/>
          </p:cNvSpPr>
          <p:nvPr/>
        </p:nvSpPr>
        <p:spPr bwMode="auto">
          <a:xfrm flipV="1">
            <a:off x="4287191" y="1246475"/>
            <a:ext cx="52388"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2" name="Line 375">
            <a:extLst>
              <a:ext uri="{FF2B5EF4-FFF2-40B4-BE49-F238E27FC236}">
                <a16:creationId xmlns:a16="http://schemas.microsoft.com/office/drawing/2014/main" id="{BE639F09-DC6B-49B0-BAEE-02C9C0D15B43}"/>
              </a:ext>
            </a:extLst>
          </p:cNvPr>
          <p:cNvSpPr>
            <a:spLocks noChangeShapeType="1"/>
          </p:cNvSpPr>
          <p:nvPr/>
        </p:nvSpPr>
        <p:spPr bwMode="auto">
          <a:xfrm flipV="1">
            <a:off x="4361804" y="1155988"/>
            <a:ext cx="11113" cy="285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3" name="Line 376">
            <a:extLst>
              <a:ext uri="{FF2B5EF4-FFF2-40B4-BE49-F238E27FC236}">
                <a16:creationId xmlns:a16="http://schemas.microsoft.com/office/drawing/2014/main" id="{4EE3BE7B-EDC5-471B-8830-605D1897A898}"/>
              </a:ext>
            </a:extLst>
          </p:cNvPr>
          <p:cNvSpPr>
            <a:spLocks noChangeShapeType="1"/>
          </p:cNvSpPr>
          <p:nvPr/>
        </p:nvSpPr>
        <p:spPr bwMode="auto">
          <a:xfrm>
            <a:off x="4372916" y="1155988"/>
            <a:ext cx="46038" cy="968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4" name="Line 377">
            <a:extLst>
              <a:ext uri="{FF2B5EF4-FFF2-40B4-BE49-F238E27FC236}">
                <a16:creationId xmlns:a16="http://schemas.microsoft.com/office/drawing/2014/main" id="{76186B3F-9FFB-48EE-A334-E13930B31D4A}"/>
              </a:ext>
            </a:extLst>
          </p:cNvPr>
          <p:cNvSpPr>
            <a:spLocks noChangeShapeType="1"/>
          </p:cNvSpPr>
          <p:nvPr/>
        </p:nvSpPr>
        <p:spPr bwMode="auto">
          <a:xfrm>
            <a:off x="4447529" y="1316325"/>
            <a:ext cx="57150" cy="1254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 name="Line 378">
            <a:extLst>
              <a:ext uri="{FF2B5EF4-FFF2-40B4-BE49-F238E27FC236}">
                <a16:creationId xmlns:a16="http://schemas.microsoft.com/office/drawing/2014/main" id="{F6728292-947C-4DC6-8E18-03522B7603D9}"/>
              </a:ext>
            </a:extLst>
          </p:cNvPr>
          <p:cNvSpPr>
            <a:spLocks noChangeShapeType="1"/>
          </p:cNvSpPr>
          <p:nvPr/>
        </p:nvSpPr>
        <p:spPr bwMode="auto">
          <a:xfrm>
            <a:off x="4533254" y="1503650"/>
            <a:ext cx="39688" cy="984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6" name="Line 379">
            <a:extLst>
              <a:ext uri="{FF2B5EF4-FFF2-40B4-BE49-F238E27FC236}">
                <a16:creationId xmlns:a16="http://schemas.microsoft.com/office/drawing/2014/main" id="{3C30E146-8148-41F2-9124-482BC6CB18A1}"/>
              </a:ext>
            </a:extLst>
          </p:cNvPr>
          <p:cNvSpPr>
            <a:spLocks noChangeShapeType="1"/>
          </p:cNvSpPr>
          <p:nvPr/>
        </p:nvSpPr>
        <p:spPr bwMode="auto">
          <a:xfrm flipV="1">
            <a:off x="4572941" y="1584613"/>
            <a:ext cx="28575" cy="174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7" name="Line 380">
            <a:extLst>
              <a:ext uri="{FF2B5EF4-FFF2-40B4-BE49-F238E27FC236}">
                <a16:creationId xmlns:a16="http://schemas.microsoft.com/office/drawing/2014/main" id="{51CE27F6-4970-4216-A7FD-0D05722D634B}"/>
              </a:ext>
            </a:extLst>
          </p:cNvPr>
          <p:cNvSpPr>
            <a:spLocks noChangeShapeType="1"/>
          </p:cNvSpPr>
          <p:nvPr/>
        </p:nvSpPr>
        <p:spPr bwMode="auto">
          <a:xfrm flipV="1">
            <a:off x="4671366" y="1516350"/>
            <a:ext cx="101600" cy="444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 name="Line 381">
            <a:extLst>
              <a:ext uri="{FF2B5EF4-FFF2-40B4-BE49-F238E27FC236}">
                <a16:creationId xmlns:a16="http://schemas.microsoft.com/office/drawing/2014/main" id="{FDCC8250-6C52-4186-9C56-A1A4B33A5C71}"/>
              </a:ext>
            </a:extLst>
          </p:cNvPr>
          <p:cNvSpPr>
            <a:spLocks noChangeShapeType="1"/>
          </p:cNvSpPr>
          <p:nvPr/>
        </p:nvSpPr>
        <p:spPr bwMode="auto">
          <a:xfrm flipV="1">
            <a:off x="4772966" y="1510000"/>
            <a:ext cx="2381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9" name="Line 382">
            <a:extLst>
              <a:ext uri="{FF2B5EF4-FFF2-40B4-BE49-F238E27FC236}">
                <a16:creationId xmlns:a16="http://schemas.microsoft.com/office/drawing/2014/main" id="{24D8D644-B113-426D-9647-E9E583863C85}"/>
              </a:ext>
            </a:extLst>
          </p:cNvPr>
          <p:cNvSpPr>
            <a:spLocks noChangeShapeType="1"/>
          </p:cNvSpPr>
          <p:nvPr/>
        </p:nvSpPr>
        <p:spPr bwMode="auto">
          <a:xfrm flipV="1">
            <a:off x="4858691" y="1470313"/>
            <a:ext cx="114300" cy="222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0" name="Line 383">
            <a:extLst>
              <a:ext uri="{FF2B5EF4-FFF2-40B4-BE49-F238E27FC236}">
                <a16:creationId xmlns:a16="http://schemas.microsoft.com/office/drawing/2014/main" id="{AAAD4426-76E4-47BD-A9A1-E7DD490F48A3}"/>
              </a:ext>
            </a:extLst>
          </p:cNvPr>
          <p:cNvSpPr>
            <a:spLocks noChangeShapeType="1"/>
          </p:cNvSpPr>
          <p:nvPr/>
        </p:nvSpPr>
        <p:spPr bwMode="auto">
          <a:xfrm flipV="1">
            <a:off x="4972991" y="1459200"/>
            <a:ext cx="17463"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1" name="Line 384">
            <a:extLst>
              <a:ext uri="{FF2B5EF4-FFF2-40B4-BE49-F238E27FC236}">
                <a16:creationId xmlns:a16="http://schemas.microsoft.com/office/drawing/2014/main" id="{6BFEA762-D803-4F8A-9A08-4920238A0E0C}"/>
              </a:ext>
            </a:extLst>
          </p:cNvPr>
          <p:cNvSpPr>
            <a:spLocks noChangeShapeType="1"/>
          </p:cNvSpPr>
          <p:nvPr/>
        </p:nvSpPr>
        <p:spPr bwMode="auto">
          <a:xfrm flipV="1">
            <a:off x="5053954" y="1349663"/>
            <a:ext cx="114300"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2" name="Line 385">
            <a:extLst>
              <a:ext uri="{FF2B5EF4-FFF2-40B4-BE49-F238E27FC236}">
                <a16:creationId xmlns:a16="http://schemas.microsoft.com/office/drawing/2014/main" id="{696B339B-DF90-4758-BF02-B1893233448D}"/>
              </a:ext>
            </a:extLst>
          </p:cNvPr>
          <p:cNvSpPr>
            <a:spLocks noChangeShapeType="1"/>
          </p:cNvSpPr>
          <p:nvPr/>
        </p:nvSpPr>
        <p:spPr bwMode="auto">
          <a:xfrm flipV="1">
            <a:off x="5214291" y="1195675"/>
            <a:ext cx="90488" cy="1031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3" name="Line 386">
            <a:extLst>
              <a:ext uri="{FF2B5EF4-FFF2-40B4-BE49-F238E27FC236}">
                <a16:creationId xmlns:a16="http://schemas.microsoft.com/office/drawing/2014/main" id="{ECD83FD6-D161-4588-99B9-EEA487A970CB}"/>
              </a:ext>
            </a:extLst>
          </p:cNvPr>
          <p:cNvSpPr>
            <a:spLocks noChangeShapeType="1"/>
          </p:cNvSpPr>
          <p:nvPr/>
        </p:nvSpPr>
        <p:spPr bwMode="auto">
          <a:xfrm flipV="1">
            <a:off x="5350816" y="1121063"/>
            <a:ext cx="28575" cy="285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4" name="Line 387">
            <a:extLst>
              <a:ext uri="{FF2B5EF4-FFF2-40B4-BE49-F238E27FC236}">
                <a16:creationId xmlns:a16="http://schemas.microsoft.com/office/drawing/2014/main" id="{45736C61-A86B-487C-81D8-2132F6F77839}"/>
              </a:ext>
            </a:extLst>
          </p:cNvPr>
          <p:cNvSpPr>
            <a:spLocks noChangeShapeType="1"/>
          </p:cNvSpPr>
          <p:nvPr/>
        </p:nvSpPr>
        <p:spPr bwMode="auto">
          <a:xfrm flipV="1">
            <a:off x="5379391" y="1081375"/>
            <a:ext cx="92075"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5" name="Line 388">
            <a:extLst>
              <a:ext uri="{FF2B5EF4-FFF2-40B4-BE49-F238E27FC236}">
                <a16:creationId xmlns:a16="http://schemas.microsoft.com/office/drawing/2014/main" id="{20351472-31BB-48F1-9E4E-CDC75C276823}"/>
              </a:ext>
            </a:extLst>
          </p:cNvPr>
          <p:cNvSpPr>
            <a:spLocks noChangeShapeType="1"/>
          </p:cNvSpPr>
          <p:nvPr/>
        </p:nvSpPr>
        <p:spPr bwMode="auto">
          <a:xfrm flipV="1">
            <a:off x="5533379" y="1041688"/>
            <a:ext cx="46038" cy="174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 name="Line 389">
            <a:extLst>
              <a:ext uri="{FF2B5EF4-FFF2-40B4-BE49-F238E27FC236}">
                <a16:creationId xmlns:a16="http://schemas.microsoft.com/office/drawing/2014/main" id="{462D468D-2CF9-45D9-B205-7906BCE0A017}"/>
              </a:ext>
            </a:extLst>
          </p:cNvPr>
          <p:cNvSpPr>
            <a:spLocks noChangeShapeType="1"/>
          </p:cNvSpPr>
          <p:nvPr/>
        </p:nvSpPr>
        <p:spPr bwMode="auto">
          <a:xfrm>
            <a:off x="5579416" y="1041688"/>
            <a:ext cx="46038"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7" name="Line 390">
            <a:extLst>
              <a:ext uri="{FF2B5EF4-FFF2-40B4-BE49-F238E27FC236}">
                <a16:creationId xmlns:a16="http://schemas.microsoft.com/office/drawing/2014/main" id="{70F8DDBB-A6FB-4220-9929-5601E12E64E7}"/>
              </a:ext>
            </a:extLst>
          </p:cNvPr>
          <p:cNvSpPr>
            <a:spLocks noChangeShapeType="1"/>
          </p:cNvSpPr>
          <p:nvPr/>
        </p:nvSpPr>
        <p:spPr bwMode="auto">
          <a:xfrm>
            <a:off x="5658791" y="1173450"/>
            <a:ext cx="74613" cy="1143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8" name="Line 391">
            <a:extLst>
              <a:ext uri="{FF2B5EF4-FFF2-40B4-BE49-F238E27FC236}">
                <a16:creationId xmlns:a16="http://schemas.microsoft.com/office/drawing/2014/main" id="{13502C56-F4B4-4237-86FF-43AD57417D97}"/>
              </a:ext>
            </a:extLst>
          </p:cNvPr>
          <p:cNvSpPr>
            <a:spLocks noChangeShapeType="1"/>
          </p:cNvSpPr>
          <p:nvPr/>
        </p:nvSpPr>
        <p:spPr bwMode="auto">
          <a:xfrm>
            <a:off x="5768329" y="1349663"/>
            <a:ext cx="1111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9" name="Line 392">
            <a:extLst>
              <a:ext uri="{FF2B5EF4-FFF2-40B4-BE49-F238E27FC236}">
                <a16:creationId xmlns:a16="http://schemas.microsoft.com/office/drawing/2014/main" id="{5849A21D-83FA-4EFA-9D68-048A0E2D0163}"/>
              </a:ext>
            </a:extLst>
          </p:cNvPr>
          <p:cNvSpPr>
            <a:spLocks noChangeShapeType="1"/>
          </p:cNvSpPr>
          <p:nvPr/>
        </p:nvSpPr>
        <p:spPr bwMode="auto">
          <a:xfrm flipV="1">
            <a:off x="5779441" y="1338550"/>
            <a:ext cx="120650" cy="174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0" name="Line 393">
            <a:extLst>
              <a:ext uri="{FF2B5EF4-FFF2-40B4-BE49-F238E27FC236}">
                <a16:creationId xmlns:a16="http://schemas.microsoft.com/office/drawing/2014/main" id="{30064290-D1EA-44FD-80F1-40BBB535FA71}"/>
              </a:ext>
            </a:extLst>
          </p:cNvPr>
          <p:cNvSpPr>
            <a:spLocks noChangeShapeType="1"/>
          </p:cNvSpPr>
          <p:nvPr/>
        </p:nvSpPr>
        <p:spPr bwMode="auto">
          <a:xfrm flipV="1">
            <a:off x="5968354" y="1321088"/>
            <a:ext cx="11113"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 name="Line 394">
            <a:extLst>
              <a:ext uri="{FF2B5EF4-FFF2-40B4-BE49-F238E27FC236}">
                <a16:creationId xmlns:a16="http://schemas.microsoft.com/office/drawing/2014/main" id="{F143703F-A779-4C6E-81BE-C9AF644A5CAD}"/>
              </a:ext>
            </a:extLst>
          </p:cNvPr>
          <p:cNvSpPr>
            <a:spLocks noChangeShapeType="1"/>
          </p:cNvSpPr>
          <p:nvPr/>
        </p:nvSpPr>
        <p:spPr bwMode="auto">
          <a:xfrm flipV="1">
            <a:off x="5979466" y="1292513"/>
            <a:ext cx="120650" cy="285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2" name="Line 395">
            <a:extLst>
              <a:ext uri="{FF2B5EF4-FFF2-40B4-BE49-F238E27FC236}">
                <a16:creationId xmlns:a16="http://schemas.microsoft.com/office/drawing/2014/main" id="{E728617B-9715-49D6-9A78-25CA1388D0E0}"/>
              </a:ext>
            </a:extLst>
          </p:cNvPr>
          <p:cNvSpPr>
            <a:spLocks noChangeShapeType="1"/>
          </p:cNvSpPr>
          <p:nvPr/>
        </p:nvSpPr>
        <p:spPr bwMode="auto">
          <a:xfrm flipV="1">
            <a:off x="6168379" y="1270288"/>
            <a:ext cx="11113"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3" name="Line 396">
            <a:extLst>
              <a:ext uri="{FF2B5EF4-FFF2-40B4-BE49-F238E27FC236}">
                <a16:creationId xmlns:a16="http://schemas.microsoft.com/office/drawing/2014/main" id="{B08F107E-E720-48A5-93D4-0A4E9E53D696}"/>
              </a:ext>
            </a:extLst>
          </p:cNvPr>
          <p:cNvSpPr>
            <a:spLocks noChangeShapeType="1"/>
          </p:cNvSpPr>
          <p:nvPr/>
        </p:nvSpPr>
        <p:spPr bwMode="auto">
          <a:xfrm flipV="1">
            <a:off x="6179491" y="1230600"/>
            <a:ext cx="114300"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4" name="Line 397">
            <a:extLst>
              <a:ext uri="{FF2B5EF4-FFF2-40B4-BE49-F238E27FC236}">
                <a16:creationId xmlns:a16="http://schemas.microsoft.com/office/drawing/2014/main" id="{8E3467F2-A1C0-4D1D-94D2-AEE46F1BB1D8}"/>
              </a:ext>
            </a:extLst>
          </p:cNvPr>
          <p:cNvSpPr>
            <a:spLocks noChangeShapeType="1"/>
          </p:cNvSpPr>
          <p:nvPr/>
        </p:nvSpPr>
        <p:spPr bwMode="auto">
          <a:xfrm flipV="1">
            <a:off x="6357291" y="1195675"/>
            <a:ext cx="22225"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5" name="Line 398">
            <a:extLst>
              <a:ext uri="{FF2B5EF4-FFF2-40B4-BE49-F238E27FC236}">
                <a16:creationId xmlns:a16="http://schemas.microsoft.com/office/drawing/2014/main" id="{3A89D104-782E-4027-952F-8BB9AFEF89A5}"/>
              </a:ext>
            </a:extLst>
          </p:cNvPr>
          <p:cNvSpPr>
            <a:spLocks noChangeShapeType="1"/>
          </p:cNvSpPr>
          <p:nvPr/>
        </p:nvSpPr>
        <p:spPr bwMode="auto">
          <a:xfrm>
            <a:off x="6379516" y="1195675"/>
            <a:ext cx="68263" cy="920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6" name="Line 399">
            <a:extLst>
              <a:ext uri="{FF2B5EF4-FFF2-40B4-BE49-F238E27FC236}">
                <a16:creationId xmlns:a16="http://schemas.microsoft.com/office/drawing/2014/main" id="{D8E76ECA-3998-4AAE-96D8-C1168D4984C4}"/>
              </a:ext>
            </a:extLst>
          </p:cNvPr>
          <p:cNvSpPr>
            <a:spLocks noChangeShapeType="1"/>
          </p:cNvSpPr>
          <p:nvPr/>
        </p:nvSpPr>
        <p:spPr bwMode="auto">
          <a:xfrm>
            <a:off x="6487466" y="1344900"/>
            <a:ext cx="80963" cy="1079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7" name="Line 400">
            <a:extLst>
              <a:ext uri="{FF2B5EF4-FFF2-40B4-BE49-F238E27FC236}">
                <a16:creationId xmlns:a16="http://schemas.microsoft.com/office/drawing/2014/main" id="{2C924FE2-10F2-44F6-B1BC-2CC80150339A}"/>
              </a:ext>
            </a:extLst>
          </p:cNvPr>
          <p:cNvSpPr>
            <a:spLocks noChangeShapeType="1"/>
          </p:cNvSpPr>
          <p:nvPr/>
        </p:nvSpPr>
        <p:spPr bwMode="auto">
          <a:xfrm flipV="1">
            <a:off x="6614466" y="1321088"/>
            <a:ext cx="96838" cy="1031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8" name="Line 401">
            <a:extLst>
              <a:ext uri="{FF2B5EF4-FFF2-40B4-BE49-F238E27FC236}">
                <a16:creationId xmlns:a16="http://schemas.microsoft.com/office/drawing/2014/main" id="{861C4E64-A89F-4CF1-8064-A7A02A8030A4}"/>
              </a:ext>
            </a:extLst>
          </p:cNvPr>
          <p:cNvSpPr>
            <a:spLocks noChangeShapeType="1"/>
          </p:cNvSpPr>
          <p:nvPr/>
        </p:nvSpPr>
        <p:spPr bwMode="auto">
          <a:xfrm flipV="1">
            <a:off x="6757341" y="1246475"/>
            <a:ext cx="22225" cy="285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9" name="Line 402">
            <a:extLst>
              <a:ext uri="{FF2B5EF4-FFF2-40B4-BE49-F238E27FC236}">
                <a16:creationId xmlns:a16="http://schemas.microsoft.com/office/drawing/2014/main" id="{28F2B8CE-D30A-4E8E-86D7-F6E28E711393}"/>
              </a:ext>
            </a:extLst>
          </p:cNvPr>
          <p:cNvSpPr>
            <a:spLocks noChangeShapeType="1"/>
          </p:cNvSpPr>
          <p:nvPr/>
        </p:nvSpPr>
        <p:spPr bwMode="auto">
          <a:xfrm flipV="1">
            <a:off x="6779566" y="1195675"/>
            <a:ext cx="92075" cy="508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0" name="Line 403">
            <a:extLst>
              <a:ext uri="{FF2B5EF4-FFF2-40B4-BE49-F238E27FC236}">
                <a16:creationId xmlns:a16="http://schemas.microsoft.com/office/drawing/2014/main" id="{5777C206-1767-456C-87D2-47CE37E8A8A2}"/>
              </a:ext>
            </a:extLst>
          </p:cNvPr>
          <p:cNvSpPr>
            <a:spLocks noChangeShapeType="1"/>
          </p:cNvSpPr>
          <p:nvPr/>
        </p:nvSpPr>
        <p:spPr bwMode="auto">
          <a:xfrm flipV="1">
            <a:off x="6928791" y="1138525"/>
            <a:ext cx="50800" cy="285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1" name="Line 404">
            <a:extLst>
              <a:ext uri="{FF2B5EF4-FFF2-40B4-BE49-F238E27FC236}">
                <a16:creationId xmlns:a16="http://schemas.microsoft.com/office/drawing/2014/main" id="{3C002899-7036-4631-941C-A4C5C87EFAF8}"/>
              </a:ext>
            </a:extLst>
          </p:cNvPr>
          <p:cNvSpPr>
            <a:spLocks noChangeShapeType="1"/>
          </p:cNvSpPr>
          <p:nvPr/>
        </p:nvSpPr>
        <p:spPr bwMode="auto">
          <a:xfrm flipV="1">
            <a:off x="6979591" y="1081375"/>
            <a:ext cx="57150"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2" name="Line 405">
            <a:extLst>
              <a:ext uri="{FF2B5EF4-FFF2-40B4-BE49-F238E27FC236}">
                <a16:creationId xmlns:a16="http://schemas.microsoft.com/office/drawing/2014/main" id="{08318782-042C-48F6-8D98-953AE26F1004}"/>
              </a:ext>
            </a:extLst>
          </p:cNvPr>
          <p:cNvSpPr>
            <a:spLocks noChangeShapeType="1"/>
          </p:cNvSpPr>
          <p:nvPr/>
        </p:nvSpPr>
        <p:spPr bwMode="auto">
          <a:xfrm flipV="1">
            <a:off x="7082779" y="944850"/>
            <a:ext cx="96838" cy="904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3" name="Line 406">
            <a:extLst>
              <a:ext uri="{FF2B5EF4-FFF2-40B4-BE49-F238E27FC236}">
                <a16:creationId xmlns:a16="http://schemas.microsoft.com/office/drawing/2014/main" id="{47FD3BEE-9A05-4F49-9B5A-A23942CE67FE}"/>
              </a:ext>
            </a:extLst>
          </p:cNvPr>
          <p:cNvSpPr>
            <a:spLocks noChangeShapeType="1"/>
          </p:cNvSpPr>
          <p:nvPr/>
        </p:nvSpPr>
        <p:spPr bwMode="auto">
          <a:xfrm>
            <a:off x="7179616" y="944850"/>
            <a:ext cx="6350"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4" name="Line 407">
            <a:extLst>
              <a:ext uri="{FF2B5EF4-FFF2-40B4-BE49-F238E27FC236}">
                <a16:creationId xmlns:a16="http://schemas.microsoft.com/office/drawing/2014/main" id="{DA55FBBD-D531-4EEB-BC67-220803E57A85}"/>
              </a:ext>
            </a:extLst>
          </p:cNvPr>
          <p:cNvSpPr>
            <a:spLocks noChangeShapeType="1"/>
          </p:cNvSpPr>
          <p:nvPr/>
        </p:nvSpPr>
        <p:spPr bwMode="auto">
          <a:xfrm>
            <a:off x="7230416" y="989300"/>
            <a:ext cx="98425" cy="984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5" name="Line 408">
            <a:extLst>
              <a:ext uri="{FF2B5EF4-FFF2-40B4-BE49-F238E27FC236}">
                <a16:creationId xmlns:a16="http://schemas.microsoft.com/office/drawing/2014/main" id="{BCA05B63-BD47-4B99-9506-E6F6DB5142F5}"/>
              </a:ext>
            </a:extLst>
          </p:cNvPr>
          <p:cNvSpPr>
            <a:spLocks noChangeShapeType="1"/>
          </p:cNvSpPr>
          <p:nvPr/>
        </p:nvSpPr>
        <p:spPr bwMode="auto">
          <a:xfrm>
            <a:off x="7379641" y="1138525"/>
            <a:ext cx="0"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6" name="Line 409">
            <a:extLst>
              <a:ext uri="{FF2B5EF4-FFF2-40B4-BE49-F238E27FC236}">
                <a16:creationId xmlns:a16="http://schemas.microsoft.com/office/drawing/2014/main" id="{4D984595-6688-49EB-88A3-DA8C0AA70C95}"/>
              </a:ext>
            </a:extLst>
          </p:cNvPr>
          <p:cNvSpPr>
            <a:spLocks noChangeShapeType="1"/>
          </p:cNvSpPr>
          <p:nvPr/>
        </p:nvSpPr>
        <p:spPr bwMode="auto">
          <a:xfrm>
            <a:off x="7379641" y="1144875"/>
            <a:ext cx="131763"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7" name="Line 410">
            <a:extLst>
              <a:ext uri="{FF2B5EF4-FFF2-40B4-BE49-F238E27FC236}">
                <a16:creationId xmlns:a16="http://schemas.microsoft.com/office/drawing/2014/main" id="{BEB60442-AB79-4D73-AF61-2EE9A50007C7}"/>
              </a:ext>
            </a:extLst>
          </p:cNvPr>
          <p:cNvSpPr>
            <a:spLocks noChangeShapeType="1"/>
          </p:cNvSpPr>
          <p:nvPr/>
        </p:nvSpPr>
        <p:spPr bwMode="auto">
          <a:xfrm>
            <a:off x="7579666" y="1155988"/>
            <a:ext cx="0"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8" name="Line 411">
            <a:extLst>
              <a:ext uri="{FF2B5EF4-FFF2-40B4-BE49-F238E27FC236}">
                <a16:creationId xmlns:a16="http://schemas.microsoft.com/office/drawing/2014/main" id="{3AB1DF02-6F05-4082-9F23-0B6EC80E3C26}"/>
              </a:ext>
            </a:extLst>
          </p:cNvPr>
          <p:cNvSpPr>
            <a:spLocks noChangeShapeType="1"/>
          </p:cNvSpPr>
          <p:nvPr/>
        </p:nvSpPr>
        <p:spPr bwMode="auto">
          <a:xfrm>
            <a:off x="7579666" y="1155988"/>
            <a:ext cx="131763"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9" name="Line 412">
            <a:extLst>
              <a:ext uri="{FF2B5EF4-FFF2-40B4-BE49-F238E27FC236}">
                <a16:creationId xmlns:a16="http://schemas.microsoft.com/office/drawing/2014/main" id="{5DCD4F86-ACC7-4CAA-9967-B444D809F973}"/>
              </a:ext>
            </a:extLst>
          </p:cNvPr>
          <p:cNvSpPr>
            <a:spLocks noChangeShapeType="1"/>
          </p:cNvSpPr>
          <p:nvPr/>
        </p:nvSpPr>
        <p:spPr bwMode="auto">
          <a:xfrm>
            <a:off x="7773341" y="1217900"/>
            <a:ext cx="6350"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0" name="Line 413">
            <a:extLst>
              <a:ext uri="{FF2B5EF4-FFF2-40B4-BE49-F238E27FC236}">
                <a16:creationId xmlns:a16="http://schemas.microsoft.com/office/drawing/2014/main" id="{E87F752D-FFB0-47EC-BB00-83A39A253E20}"/>
              </a:ext>
            </a:extLst>
          </p:cNvPr>
          <p:cNvSpPr>
            <a:spLocks noChangeShapeType="1"/>
          </p:cNvSpPr>
          <p:nvPr/>
        </p:nvSpPr>
        <p:spPr bwMode="auto">
          <a:xfrm flipV="1">
            <a:off x="7779691" y="1127413"/>
            <a:ext cx="92075" cy="904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1" name="Line 414">
            <a:extLst>
              <a:ext uri="{FF2B5EF4-FFF2-40B4-BE49-F238E27FC236}">
                <a16:creationId xmlns:a16="http://schemas.microsoft.com/office/drawing/2014/main" id="{935E875E-70A3-44A5-A558-B4DADE4D9546}"/>
              </a:ext>
            </a:extLst>
          </p:cNvPr>
          <p:cNvSpPr>
            <a:spLocks noChangeShapeType="1"/>
          </p:cNvSpPr>
          <p:nvPr/>
        </p:nvSpPr>
        <p:spPr bwMode="auto">
          <a:xfrm flipV="1">
            <a:off x="7922566" y="1013113"/>
            <a:ext cx="63500" cy="619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2" name="Line 415">
            <a:extLst>
              <a:ext uri="{FF2B5EF4-FFF2-40B4-BE49-F238E27FC236}">
                <a16:creationId xmlns:a16="http://schemas.microsoft.com/office/drawing/2014/main" id="{2AE5CDD2-DAE9-454B-BABD-2248475E3555}"/>
              </a:ext>
            </a:extLst>
          </p:cNvPr>
          <p:cNvSpPr>
            <a:spLocks noChangeShapeType="1"/>
          </p:cNvSpPr>
          <p:nvPr/>
        </p:nvSpPr>
        <p:spPr bwMode="auto">
          <a:xfrm>
            <a:off x="7986066" y="1013113"/>
            <a:ext cx="22225"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3" name="Line 416">
            <a:extLst>
              <a:ext uri="{FF2B5EF4-FFF2-40B4-BE49-F238E27FC236}">
                <a16:creationId xmlns:a16="http://schemas.microsoft.com/office/drawing/2014/main" id="{00DC7B67-F19B-47C5-89A1-51B835D97E57}"/>
              </a:ext>
            </a:extLst>
          </p:cNvPr>
          <p:cNvSpPr>
            <a:spLocks noChangeShapeType="1"/>
          </p:cNvSpPr>
          <p:nvPr/>
        </p:nvSpPr>
        <p:spPr bwMode="auto">
          <a:xfrm>
            <a:off x="8036866" y="1116300"/>
            <a:ext cx="68263" cy="1190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4" name="Line 417">
            <a:extLst>
              <a:ext uri="{FF2B5EF4-FFF2-40B4-BE49-F238E27FC236}">
                <a16:creationId xmlns:a16="http://schemas.microsoft.com/office/drawing/2014/main" id="{E997D1C8-5704-4869-9543-5110AACF2068}"/>
              </a:ext>
            </a:extLst>
          </p:cNvPr>
          <p:cNvSpPr>
            <a:spLocks noChangeShapeType="1"/>
          </p:cNvSpPr>
          <p:nvPr/>
        </p:nvSpPr>
        <p:spPr bwMode="auto">
          <a:xfrm>
            <a:off x="8140054" y="1292513"/>
            <a:ext cx="46038" cy="857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5" name="Line 418">
            <a:extLst>
              <a:ext uri="{FF2B5EF4-FFF2-40B4-BE49-F238E27FC236}">
                <a16:creationId xmlns:a16="http://schemas.microsoft.com/office/drawing/2014/main" id="{DCBC031D-1761-4FC7-A4BA-0E35C73A2F23}"/>
              </a:ext>
            </a:extLst>
          </p:cNvPr>
          <p:cNvSpPr>
            <a:spLocks noChangeShapeType="1"/>
          </p:cNvSpPr>
          <p:nvPr/>
        </p:nvSpPr>
        <p:spPr bwMode="auto">
          <a:xfrm flipV="1">
            <a:off x="8186091" y="1349663"/>
            <a:ext cx="28575" cy="285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6" name="Line 419">
            <a:extLst>
              <a:ext uri="{FF2B5EF4-FFF2-40B4-BE49-F238E27FC236}">
                <a16:creationId xmlns:a16="http://schemas.microsoft.com/office/drawing/2014/main" id="{C57516E6-04A4-44CC-BAD3-DF6466ACECD0}"/>
              </a:ext>
            </a:extLst>
          </p:cNvPr>
          <p:cNvSpPr>
            <a:spLocks noChangeShapeType="1"/>
          </p:cNvSpPr>
          <p:nvPr/>
        </p:nvSpPr>
        <p:spPr bwMode="auto">
          <a:xfrm flipV="1">
            <a:off x="8259116" y="1202025"/>
            <a:ext cx="98425" cy="968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7" name="Line 420">
            <a:extLst>
              <a:ext uri="{FF2B5EF4-FFF2-40B4-BE49-F238E27FC236}">
                <a16:creationId xmlns:a16="http://schemas.microsoft.com/office/drawing/2014/main" id="{57ACB4B4-845D-4F5C-A2F4-3EF67DACDCF4}"/>
              </a:ext>
            </a:extLst>
          </p:cNvPr>
          <p:cNvSpPr>
            <a:spLocks noChangeShapeType="1"/>
          </p:cNvSpPr>
          <p:nvPr/>
        </p:nvSpPr>
        <p:spPr bwMode="auto">
          <a:xfrm flipV="1">
            <a:off x="8414691" y="1144875"/>
            <a:ext cx="130175" cy="222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8" name="Line 421">
            <a:extLst>
              <a:ext uri="{FF2B5EF4-FFF2-40B4-BE49-F238E27FC236}">
                <a16:creationId xmlns:a16="http://schemas.microsoft.com/office/drawing/2014/main" id="{9EFC89E4-954C-47D1-8D29-1AA266F3C493}"/>
              </a:ext>
            </a:extLst>
          </p:cNvPr>
          <p:cNvSpPr>
            <a:spLocks noChangeShapeType="1"/>
          </p:cNvSpPr>
          <p:nvPr/>
        </p:nvSpPr>
        <p:spPr bwMode="auto">
          <a:xfrm>
            <a:off x="8597254" y="1160750"/>
            <a:ext cx="68263" cy="1206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9" name="Line 422">
            <a:extLst>
              <a:ext uri="{FF2B5EF4-FFF2-40B4-BE49-F238E27FC236}">
                <a16:creationId xmlns:a16="http://schemas.microsoft.com/office/drawing/2014/main" id="{E32E7098-0627-4BBC-8285-F181E14E3ADC}"/>
              </a:ext>
            </a:extLst>
          </p:cNvPr>
          <p:cNvSpPr>
            <a:spLocks noChangeShapeType="1"/>
          </p:cNvSpPr>
          <p:nvPr/>
        </p:nvSpPr>
        <p:spPr bwMode="auto">
          <a:xfrm>
            <a:off x="8694091" y="1344900"/>
            <a:ext cx="63500" cy="1190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0" name="Line 423">
            <a:extLst>
              <a:ext uri="{FF2B5EF4-FFF2-40B4-BE49-F238E27FC236}">
                <a16:creationId xmlns:a16="http://schemas.microsoft.com/office/drawing/2014/main" id="{59A7E7E5-1697-484A-8CEE-5A3CA8B5717B}"/>
              </a:ext>
            </a:extLst>
          </p:cNvPr>
          <p:cNvSpPr>
            <a:spLocks noChangeShapeType="1"/>
          </p:cNvSpPr>
          <p:nvPr/>
        </p:nvSpPr>
        <p:spPr bwMode="auto">
          <a:xfrm flipV="1">
            <a:off x="8790929" y="1378238"/>
            <a:ext cx="68263" cy="1206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1" name="Line 424">
            <a:extLst>
              <a:ext uri="{FF2B5EF4-FFF2-40B4-BE49-F238E27FC236}">
                <a16:creationId xmlns:a16="http://schemas.microsoft.com/office/drawing/2014/main" id="{62C2E75A-F278-418E-BA33-9F5AAA2C2587}"/>
              </a:ext>
            </a:extLst>
          </p:cNvPr>
          <p:cNvSpPr>
            <a:spLocks noChangeShapeType="1"/>
          </p:cNvSpPr>
          <p:nvPr/>
        </p:nvSpPr>
        <p:spPr bwMode="auto">
          <a:xfrm flipV="1">
            <a:off x="8900466" y="1202025"/>
            <a:ext cx="68263" cy="1190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2" name="Line 425">
            <a:extLst>
              <a:ext uri="{FF2B5EF4-FFF2-40B4-BE49-F238E27FC236}">
                <a16:creationId xmlns:a16="http://schemas.microsoft.com/office/drawing/2014/main" id="{29A98272-1CFD-447B-B774-63EEF5B21E11}"/>
              </a:ext>
            </a:extLst>
          </p:cNvPr>
          <p:cNvSpPr>
            <a:spLocks noChangeShapeType="1"/>
          </p:cNvSpPr>
          <p:nvPr/>
        </p:nvSpPr>
        <p:spPr bwMode="auto">
          <a:xfrm>
            <a:off x="9019529" y="1178213"/>
            <a:ext cx="131763" cy="349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3" name="Line 426">
            <a:extLst>
              <a:ext uri="{FF2B5EF4-FFF2-40B4-BE49-F238E27FC236}">
                <a16:creationId xmlns:a16="http://schemas.microsoft.com/office/drawing/2014/main" id="{F6C6E4C6-4D66-4665-839D-2B41E086F1CB}"/>
              </a:ext>
            </a:extLst>
          </p:cNvPr>
          <p:cNvSpPr>
            <a:spLocks noChangeShapeType="1"/>
          </p:cNvSpPr>
          <p:nvPr/>
        </p:nvSpPr>
        <p:spPr bwMode="auto">
          <a:xfrm flipV="1">
            <a:off x="9208441" y="1116300"/>
            <a:ext cx="107950" cy="857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4" name="Line 427">
            <a:extLst>
              <a:ext uri="{FF2B5EF4-FFF2-40B4-BE49-F238E27FC236}">
                <a16:creationId xmlns:a16="http://schemas.microsoft.com/office/drawing/2014/main" id="{58080F09-A054-42B3-9A19-E007F9FB4510}"/>
              </a:ext>
            </a:extLst>
          </p:cNvPr>
          <p:cNvSpPr>
            <a:spLocks noChangeShapeType="1"/>
          </p:cNvSpPr>
          <p:nvPr/>
        </p:nvSpPr>
        <p:spPr bwMode="auto">
          <a:xfrm flipV="1">
            <a:off x="9368779" y="1059150"/>
            <a:ext cx="17463"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5" name="Line 428">
            <a:extLst>
              <a:ext uri="{FF2B5EF4-FFF2-40B4-BE49-F238E27FC236}">
                <a16:creationId xmlns:a16="http://schemas.microsoft.com/office/drawing/2014/main" id="{063EDF8E-BEDD-4371-AF8A-E8E185F456BE}"/>
              </a:ext>
            </a:extLst>
          </p:cNvPr>
          <p:cNvSpPr>
            <a:spLocks noChangeShapeType="1"/>
          </p:cNvSpPr>
          <p:nvPr/>
        </p:nvSpPr>
        <p:spPr bwMode="auto">
          <a:xfrm>
            <a:off x="9386241" y="1059150"/>
            <a:ext cx="90488" cy="730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6" name="Line 429">
            <a:extLst>
              <a:ext uri="{FF2B5EF4-FFF2-40B4-BE49-F238E27FC236}">
                <a16:creationId xmlns:a16="http://schemas.microsoft.com/office/drawing/2014/main" id="{1CC34CBF-D1DF-4A15-AF05-56C3FE862014}"/>
              </a:ext>
            </a:extLst>
          </p:cNvPr>
          <p:cNvSpPr>
            <a:spLocks noChangeShapeType="1"/>
          </p:cNvSpPr>
          <p:nvPr/>
        </p:nvSpPr>
        <p:spPr bwMode="auto">
          <a:xfrm>
            <a:off x="9533879" y="1173450"/>
            <a:ext cx="52388" cy="444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7" name="Line 430">
            <a:extLst>
              <a:ext uri="{FF2B5EF4-FFF2-40B4-BE49-F238E27FC236}">
                <a16:creationId xmlns:a16="http://schemas.microsoft.com/office/drawing/2014/main" id="{44EDBC11-302C-4DE2-A6BE-8F9BBC4B64CC}"/>
              </a:ext>
            </a:extLst>
          </p:cNvPr>
          <p:cNvSpPr>
            <a:spLocks noChangeShapeType="1"/>
          </p:cNvSpPr>
          <p:nvPr/>
        </p:nvSpPr>
        <p:spPr bwMode="auto">
          <a:xfrm>
            <a:off x="9586266" y="1217900"/>
            <a:ext cx="44450"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8" name="Line 431">
            <a:extLst>
              <a:ext uri="{FF2B5EF4-FFF2-40B4-BE49-F238E27FC236}">
                <a16:creationId xmlns:a16="http://schemas.microsoft.com/office/drawing/2014/main" id="{0F221362-7CE4-4ED6-9C5C-652B2288E5E9}"/>
              </a:ext>
            </a:extLst>
          </p:cNvPr>
          <p:cNvSpPr>
            <a:spLocks noChangeShapeType="1"/>
          </p:cNvSpPr>
          <p:nvPr/>
        </p:nvSpPr>
        <p:spPr bwMode="auto">
          <a:xfrm>
            <a:off x="9676754" y="1316325"/>
            <a:ext cx="92075" cy="1016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9" name="Line 432">
            <a:extLst>
              <a:ext uri="{FF2B5EF4-FFF2-40B4-BE49-F238E27FC236}">
                <a16:creationId xmlns:a16="http://schemas.microsoft.com/office/drawing/2014/main" id="{34EF60A3-1A7A-4C7A-AD0A-6062C8C50009}"/>
              </a:ext>
            </a:extLst>
          </p:cNvPr>
          <p:cNvSpPr>
            <a:spLocks noChangeShapeType="1"/>
          </p:cNvSpPr>
          <p:nvPr/>
        </p:nvSpPr>
        <p:spPr bwMode="auto">
          <a:xfrm flipV="1">
            <a:off x="9808516" y="1292513"/>
            <a:ext cx="74613" cy="1143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0" name="Line 433">
            <a:extLst>
              <a:ext uri="{FF2B5EF4-FFF2-40B4-BE49-F238E27FC236}">
                <a16:creationId xmlns:a16="http://schemas.microsoft.com/office/drawing/2014/main" id="{6E4756EC-9E6B-4459-A5B0-F95FF309D377}"/>
              </a:ext>
            </a:extLst>
          </p:cNvPr>
          <p:cNvSpPr>
            <a:spLocks noChangeShapeType="1"/>
          </p:cNvSpPr>
          <p:nvPr/>
        </p:nvSpPr>
        <p:spPr bwMode="auto">
          <a:xfrm flipV="1">
            <a:off x="9922816" y="1138525"/>
            <a:ext cx="63500" cy="968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1" name="Line 434">
            <a:extLst>
              <a:ext uri="{FF2B5EF4-FFF2-40B4-BE49-F238E27FC236}">
                <a16:creationId xmlns:a16="http://schemas.microsoft.com/office/drawing/2014/main" id="{D6465EE1-E7E1-4F27-8653-72C0E982A5EE}"/>
              </a:ext>
            </a:extLst>
          </p:cNvPr>
          <p:cNvSpPr>
            <a:spLocks noChangeShapeType="1"/>
          </p:cNvSpPr>
          <p:nvPr/>
        </p:nvSpPr>
        <p:spPr bwMode="auto">
          <a:xfrm flipV="1">
            <a:off x="9986316" y="1132175"/>
            <a:ext cx="15875"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2" name="Line 435">
            <a:extLst>
              <a:ext uri="{FF2B5EF4-FFF2-40B4-BE49-F238E27FC236}">
                <a16:creationId xmlns:a16="http://schemas.microsoft.com/office/drawing/2014/main" id="{1A2866AE-0DC2-4EF2-90DF-0E3E6D112BDA}"/>
              </a:ext>
            </a:extLst>
          </p:cNvPr>
          <p:cNvSpPr>
            <a:spLocks noChangeShapeType="1"/>
          </p:cNvSpPr>
          <p:nvPr/>
        </p:nvSpPr>
        <p:spPr bwMode="auto">
          <a:xfrm flipV="1">
            <a:off x="10072041" y="1087725"/>
            <a:ext cx="114300" cy="285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3" name="Line 436">
            <a:extLst>
              <a:ext uri="{FF2B5EF4-FFF2-40B4-BE49-F238E27FC236}">
                <a16:creationId xmlns:a16="http://schemas.microsoft.com/office/drawing/2014/main" id="{122EC536-F01B-49D5-95BD-5E9A17769CE0}"/>
              </a:ext>
            </a:extLst>
          </p:cNvPr>
          <p:cNvSpPr>
            <a:spLocks noChangeShapeType="1"/>
          </p:cNvSpPr>
          <p:nvPr/>
        </p:nvSpPr>
        <p:spPr bwMode="auto">
          <a:xfrm>
            <a:off x="10186341" y="1087725"/>
            <a:ext cx="15875"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4" name="Line 437">
            <a:extLst>
              <a:ext uri="{FF2B5EF4-FFF2-40B4-BE49-F238E27FC236}">
                <a16:creationId xmlns:a16="http://schemas.microsoft.com/office/drawing/2014/main" id="{57E83328-2183-4E01-AC68-4F376FEAA7DE}"/>
              </a:ext>
            </a:extLst>
          </p:cNvPr>
          <p:cNvSpPr>
            <a:spLocks noChangeShapeType="1"/>
          </p:cNvSpPr>
          <p:nvPr/>
        </p:nvSpPr>
        <p:spPr bwMode="auto">
          <a:xfrm>
            <a:off x="10254604" y="1144875"/>
            <a:ext cx="103188" cy="904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5" name="Line 438">
            <a:extLst>
              <a:ext uri="{FF2B5EF4-FFF2-40B4-BE49-F238E27FC236}">
                <a16:creationId xmlns:a16="http://schemas.microsoft.com/office/drawing/2014/main" id="{304131AE-CC1B-4B71-9B52-09D37B74D7FC}"/>
              </a:ext>
            </a:extLst>
          </p:cNvPr>
          <p:cNvSpPr>
            <a:spLocks noChangeShapeType="1"/>
          </p:cNvSpPr>
          <p:nvPr/>
        </p:nvSpPr>
        <p:spPr bwMode="auto">
          <a:xfrm>
            <a:off x="10408591" y="1281400"/>
            <a:ext cx="96838" cy="968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6" name="Line 439">
            <a:extLst>
              <a:ext uri="{FF2B5EF4-FFF2-40B4-BE49-F238E27FC236}">
                <a16:creationId xmlns:a16="http://schemas.microsoft.com/office/drawing/2014/main" id="{CEC263E8-F099-45E9-9833-27AD248D68F8}"/>
              </a:ext>
            </a:extLst>
          </p:cNvPr>
          <p:cNvSpPr>
            <a:spLocks noChangeShapeType="1"/>
          </p:cNvSpPr>
          <p:nvPr/>
        </p:nvSpPr>
        <p:spPr bwMode="auto">
          <a:xfrm>
            <a:off x="10551466" y="1430625"/>
            <a:ext cx="39688" cy="333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7" name="Line 440">
            <a:extLst>
              <a:ext uri="{FF2B5EF4-FFF2-40B4-BE49-F238E27FC236}">
                <a16:creationId xmlns:a16="http://schemas.microsoft.com/office/drawing/2014/main" id="{6996C9FD-6EB2-45AD-83B5-74EC81CAFD57}"/>
              </a:ext>
            </a:extLst>
          </p:cNvPr>
          <p:cNvSpPr>
            <a:spLocks noChangeShapeType="1"/>
          </p:cNvSpPr>
          <p:nvPr/>
        </p:nvSpPr>
        <p:spPr bwMode="auto">
          <a:xfrm flipV="1">
            <a:off x="10591154" y="1441738"/>
            <a:ext cx="80963" cy="222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8" name="Line 441">
            <a:extLst>
              <a:ext uri="{FF2B5EF4-FFF2-40B4-BE49-F238E27FC236}">
                <a16:creationId xmlns:a16="http://schemas.microsoft.com/office/drawing/2014/main" id="{73F09A4E-0036-40D9-B359-A021F2A7B76A}"/>
              </a:ext>
            </a:extLst>
          </p:cNvPr>
          <p:cNvSpPr>
            <a:spLocks noChangeShapeType="1"/>
          </p:cNvSpPr>
          <p:nvPr/>
        </p:nvSpPr>
        <p:spPr bwMode="auto">
          <a:xfrm flipV="1">
            <a:off x="10734029" y="1413163"/>
            <a:ext cx="57150"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9" name="Line 442">
            <a:extLst>
              <a:ext uri="{FF2B5EF4-FFF2-40B4-BE49-F238E27FC236}">
                <a16:creationId xmlns:a16="http://schemas.microsoft.com/office/drawing/2014/main" id="{83F366FD-5BA6-46E4-8C44-8F3A3C1F5B8E}"/>
              </a:ext>
            </a:extLst>
          </p:cNvPr>
          <p:cNvSpPr>
            <a:spLocks noChangeShapeType="1"/>
          </p:cNvSpPr>
          <p:nvPr/>
        </p:nvSpPr>
        <p:spPr bwMode="auto">
          <a:xfrm flipV="1">
            <a:off x="2772716" y="5264438"/>
            <a:ext cx="12700"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0" name="Line 443">
            <a:extLst>
              <a:ext uri="{FF2B5EF4-FFF2-40B4-BE49-F238E27FC236}">
                <a16:creationId xmlns:a16="http://schemas.microsoft.com/office/drawing/2014/main" id="{26F09F1C-E6A3-49C8-B382-0882967211C0}"/>
              </a:ext>
            </a:extLst>
          </p:cNvPr>
          <p:cNvSpPr>
            <a:spLocks noChangeShapeType="1"/>
          </p:cNvSpPr>
          <p:nvPr/>
        </p:nvSpPr>
        <p:spPr bwMode="auto">
          <a:xfrm flipV="1">
            <a:off x="2796529" y="5064413"/>
            <a:ext cx="17463"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1" name="Line 444">
            <a:extLst>
              <a:ext uri="{FF2B5EF4-FFF2-40B4-BE49-F238E27FC236}">
                <a16:creationId xmlns:a16="http://schemas.microsoft.com/office/drawing/2014/main" id="{E187E511-3285-4C0E-B3E9-940719C644D7}"/>
              </a:ext>
            </a:extLst>
          </p:cNvPr>
          <p:cNvSpPr>
            <a:spLocks noChangeShapeType="1"/>
          </p:cNvSpPr>
          <p:nvPr/>
        </p:nvSpPr>
        <p:spPr bwMode="auto">
          <a:xfrm flipV="1">
            <a:off x="2818754" y="4859625"/>
            <a:ext cx="17463"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2" name="Line 445">
            <a:extLst>
              <a:ext uri="{FF2B5EF4-FFF2-40B4-BE49-F238E27FC236}">
                <a16:creationId xmlns:a16="http://schemas.microsoft.com/office/drawing/2014/main" id="{385B41F6-0354-4654-B7F7-8339619F22B2}"/>
              </a:ext>
            </a:extLst>
          </p:cNvPr>
          <p:cNvSpPr>
            <a:spLocks noChangeShapeType="1"/>
          </p:cNvSpPr>
          <p:nvPr/>
        </p:nvSpPr>
        <p:spPr bwMode="auto">
          <a:xfrm flipV="1">
            <a:off x="2847329" y="4653250"/>
            <a:ext cx="17463"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3" name="Line 446">
            <a:extLst>
              <a:ext uri="{FF2B5EF4-FFF2-40B4-BE49-F238E27FC236}">
                <a16:creationId xmlns:a16="http://schemas.microsoft.com/office/drawing/2014/main" id="{7175B41D-821B-421C-A2FD-EAF719807C19}"/>
              </a:ext>
            </a:extLst>
          </p:cNvPr>
          <p:cNvSpPr>
            <a:spLocks noChangeShapeType="1"/>
          </p:cNvSpPr>
          <p:nvPr/>
        </p:nvSpPr>
        <p:spPr bwMode="auto">
          <a:xfrm flipV="1">
            <a:off x="2871141" y="4453225"/>
            <a:ext cx="15875"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4" name="Line 447">
            <a:extLst>
              <a:ext uri="{FF2B5EF4-FFF2-40B4-BE49-F238E27FC236}">
                <a16:creationId xmlns:a16="http://schemas.microsoft.com/office/drawing/2014/main" id="{98ADA67F-36BB-45D4-8525-634D6E7C1704}"/>
              </a:ext>
            </a:extLst>
          </p:cNvPr>
          <p:cNvSpPr>
            <a:spLocks noChangeShapeType="1"/>
          </p:cNvSpPr>
          <p:nvPr/>
        </p:nvSpPr>
        <p:spPr bwMode="auto">
          <a:xfrm flipV="1">
            <a:off x="2893366" y="4246850"/>
            <a:ext cx="17463"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5" name="Line 448">
            <a:extLst>
              <a:ext uri="{FF2B5EF4-FFF2-40B4-BE49-F238E27FC236}">
                <a16:creationId xmlns:a16="http://schemas.microsoft.com/office/drawing/2014/main" id="{7BD9DA8F-9466-42B8-AD18-9A0EC84DBF18}"/>
              </a:ext>
            </a:extLst>
          </p:cNvPr>
          <p:cNvSpPr>
            <a:spLocks noChangeShapeType="1"/>
          </p:cNvSpPr>
          <p:nvPr/>
        </p:nvSpPr>
        <p:spPr bwMode="auto">
          <a:xfrm flipV="1">
            <a:off x="2921941" y="4042063"/>
            <a:ext cx="17463" cy="1365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6" name="Line 449">
            <a:extLst>
              <a:ext uri="{FF2B5EF4-FFF2-40B4-BE49-F238E27FC236}">
                <a16:creationId xmlns:a16="http://schemas.microsoft.com/office/drawing/2014/main" id="{30972BAD-2FD1-41EC-AEFE-EBA13409F9D1}"/>
              </a:ext>
            </a:extLst>
          </p:cNvPr>
          <p:cNvSpPr>
            <a:spLocks noChangeShapeType="1"/>
          </p:cNvSpPr>
          <p:nvPr/>
        </p:nvSpPr>
        <p:spPr bwMode="auto">
          <a:xfrm flipV="1">
            <a:off x="2944166" y="3835688"/>
            <a:ext cx="17463" cy="138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7" name="Line 450">
            <a:extLst>
              <a:ext uri="{FF2B5EF4-FFF2-40B4-BE49-F238E27FC236}">
                <a16:creationId xmlns:a16="http://schemas.microsoft.com/office/drawing/2014/main" id="{A47AEDA8-F63A-418D-82C0-25D337457A0B}"/>
              </a:ext>
            </a:extLst>
          </p:cNvPr>
          <p:cNvSpPr>
            <a:spLocks noChangeShapeType="1"/>
          </p:cNvSpPr>
          <p:nvPr/>
        </p:nvSpPr>
        <p:spPr bwMode="auto">
          <a:xfrm flipV="1">
            <a:off x="2967979" y="3749963"/>
            <a:ext cx="4763" cy="238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8" name="Line 451">
            <a:extLst>
              <a:ext uri="{FF2B5EF4-FFF2-40B4-BE49-F238E27FC236}">
                <a16:creationId xmlns:a16="http://schemas.microsoft.com/office/drawing/2014/main" id="{9FB49662-041D-4161-BA11-B4FC9CC215AA}"/>
              </a:ext>
            </a:extLst>
          </p:cNvPr>
          <p:cNvSpPr>
            <a:spLocks noChangeShapeType="1"/>
          </p:cNvSpPr>
          <p:nvPr/>
        </p:nvSpPr>
        <p:spPr bwMode="auto">
          <a:xfrm flipV="1">
            <a:off x="2972741" y="3642013"/>
            <a:ext cx="41275" cy="1079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9" name="Line 452">
            <a:extLst>
              <a:ext uri="{FF2B5EF4-FFF2-40B4-BE49-F238E27FC236}">
                <a16:creationId xmlns:a16="http://schemas.microsoft.com/office/drawing/2014/main" id="{148FA011-E616-40B8-8765-93ABA817E443}"/>
              </a:ext>
            </a:extLst>
          </p:cNvPr>
          <p:cNvSpPr>
            <a:spLocks noChangeShapeType="1"/>
          </p:cNvSpPr>
          <p:nvPr/>
        </p:nvSpPr>
        <p:spPr bwMode="auto">
          <a:xfrm flipV="1">
            <a:off x="3036241" y="3446750"/>
            <a:ext cx="50800"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0" name="Line 453">
            <a:extLst>
              <a:ext uri="{FF2B5EF4-FFF2-40B4-BE49-F238E27FC236}">
                <a16:creationId xmlns:a16="http://schemas.microsoft.com/office/drawing/2014/main" id="{CE3BCFAD-9C81-48C5-B203-716F37953894}"/>
              </a:ext>
            </a:extLst>
          </p:cNvPr>
          <p:cNvSpPr>
            <a:spLocks noChangeShapeType="1"/>
          </p:cNvSpPr>
          <p:nvPr/>
        </p:nvSpPr>
        <p:spPr bwMode="auto">
          <a:xfrm flipV="1">
            <a:off x="3110854" y="3259425"/>
            <a:ext cx="46038" cy="1254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1" name="Line 454">
            <a:extLst>
              <a:ext uri="{FF2B5EF4-FFF2-40B4-BE49-F238E27FC236}">
                <a16:creationId xmlns:a16="http://schemas.microsoft.com/office/drawing/2014/main" id="{DF326755-6718-410D-8CBB-C843D4309F29}"/>
              </a:ext>
            </a:extLst>
          </p:cNvPr>
          <p:cNvSpPr>
            <a:spLocks noChangeShapeType="1"/>
          </p:cNvSpPr>
          <p:nvPr/>
        </p:nvSpPr>
        <p:spPr bwMode="auto">
          <a:xfrm flipV="1">
            <a:off x="3179116" y="3064163"/>
            <a:ext cx="50800" cy="1254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2" name="Line 455">
            <a:extLst>
              <a:ext uri="{FF2B5EF4-FFF2-40B4-BE49-F238E27FC236}">
                <a16:creationId xmlns:a16="http://schemas.microsoft.com/office/drawing/2014/main" id="{9F48C8EF-4115-47BE-B9B2-B238E9AB5354}"/>
              </a:ext>
            </a:extLst>
          </p:cNvPr>
          <p:cNvSpPr>
            <a:spLocks noChangeShapeType="1"/>
          </p:cNvSpPr>
          <p:nvPr/>
        </p:nvSpPr>
        <p:spPr bwMode="auto">
          <a:xfrm flipV="1">
            <a:off x="3253729" y="2870488"/>
            <a:ext cx="50800"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3" name="Line 456">
            <a:extLst>
              <a:ext uri="{FF2B5EF4-FFF2-40B4-BE49-F238E27FC236}">
                <a16:creationId xmlns:a16="http://schemas.microsoft.com/office/drawing/2014/main" id="{952A4B48-F13D-4D06-9C68-0A49C305FB67}"/>
              </a:ext>
            </a:extLst>
          </p:cNvPr>
          <p:cNvSpPr>
            <a:spLocks noChangeShapeType="1"/>
          </p:cNvSpPr>
          <p:nvPr/>
        </p:nvSpPr>
        <p:spPr bwMode="auto">
          <a:xfrm flipV="1">
            <a:off x="3328341" y="2692688"/>
            <a:ext cx="44450" cy="1143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4" name="Line 457">
            <a:extLst>
              <a:ext uri="{FF2B5EF4-FFF2-40B4-BE49-F238E27FC236}">
                <a16:creationId xmlns:a16="http://schemas.microsoft.com/office/drawing/2014/main" id="{821A32FA-A4B1-4514-B000-A9D9E1049584}"/>
              </a:ext>
            </a:extLst>
          </p:cNvPr>
          <p:cNvSpPr>
            <a:spLocks noChangeShapeType="1"/>
          </p:cNvSpPr>
          <p:nvPr/>
        </p:nvSpPr>
        <p:spPr bwMode="auto">
          <a:xfrm>
            <a:off x="3372791" y="2692688"/>
            <a:ext cx="12700"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5" name="Line 458">
            <a:extLst>
              <a:ext uri="{FF2B5EF4-FFF2-40B4-BE49-F238E27FC236}">
                <a16:creationId xmlns:a16="http://schemas.microsoft.com/office/drawing/2014/main" id="{768C83E4-0A29-4A83-92BF-CBC3DF146530}"/>
              </a:ext>
            </a:extLst>
          </p:cNvPr>
          <p:cNvSpPr>
            <a:spLocks noChangeShapeType="1"/>
          </p:cNvSpPr>
          <p:nvPr/>
        </p:nvSpPr>
        <p:spPr bwMode="auto">
          <a:xfrm flipV="1">
            <a:off x="3453754" y="2670463"/>
            <a:ext cx="119063" cy="174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6" name="Line 459">
            <a:extLst>
              <a:ext uri="{FF2B5EF4-FFF2-40B4-BE49-F238E27FC236}">
                <a16:creationId xmlns:a16="http://schemas.microsoft.com/office/drawing/2014/main" id="{22E402D0-ED3F-4295-8FD4-E2D0935ADC5D}"/>
              </a:ext>
            </a:extLst>
          </p:cNvPr>
          <p:cNvSpPr>
            <a:spLocks noChangeShapeType="1"/>
          </p:cNvSpPr>
          <p:nvPr/>
        </p:nvSpPr>
        <p:spPr bwMode="auto">
          <a:xfrm flipV="1">
            <a:off x="3572816" y="2653000"/>
            <a:ext cx="6350" cy="174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7" name="Line 460">
            <a:extLst>
              <a:ext uri="{FF2B5EF4-FFF2-40B4-BE49-F238E27FC236}">
                <a16:creationId xmlns:a16="http://schemas.microsoft.com/office/drawing/2014/main" id="{8928723D-9F0F-49F8-A6EC-0E29849D78AD}"/>
              </a:ext>
            </a:extLst>
          </p:cNvPr>
          <p:cNvSpPr>
            <a:spLocks noChangeShapeType="1"/>
          </p:cNvSpPr>
          <p:nvPr/>
        </p:nvSpPr>
        <p:spPr bwMode="auto">
          <a:xfrm flipV="1">
            <a:off x="3607741" y="2464088"/>
            <a:ext cx="50800" cy="1254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8" name="Line 461">
            <a:extLst>
              <a:ext uri="{FF2B5EF4-FFF2-40B4-BE49-F238E27FC236}">
                <a16:creationId xmlns:a16="http://schemas.microsoft.com/office/drawing/2014/main" id="{FFFB1F2D-7D32-4955-A7CD-F54BF06A1372}"/>
              </a:ext>
            </a:extLst>
          </p:cNvPr>
          <p:cNvSpPr>
            <a:spLocks noChangeShapeType="1"/>
          </p:cNvSpPr>
          <p:nvPr/>
        </p:nvSpPr>
        <p:spPr bwMode="auto">
          <a:xfrm flipV="1">
            <a:off x="3682354" y="2270413"/>
            <a:ext cx="50800" cy="1254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9" name="Line 462">
            <a:extLst>
              <a:ext uri="{FF2B5EF4-FFF2-40B4-BE49-F238E27FC236}">
                <a16:creationId xmlns:a16="http://schemas.microsoft.com/office/drawing/2014/main" id="{7A38AB80-1A5C-41BB-A5E2-8C97FA0B9262}"/>
              </a:ext>
            </a:extLst>
          </p:cNvPr>
          <p:cNvSpPr>
            <a:spLocks noChangeShapeType="1"/>
          </p:cNvSpPr>
          <p:nvPr/>
        </p:nvSpPr>
        <p:spPr bwMode="auto">
          <a:xfrm flipV="1">
            <a:off x="3756966" y="2173575"/>
            <a:ext cx="15875" cy="333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0" name="Line 463">
            <a:extLst>
              <a:ext uri="{FF2B5EF4-FFF2-40B4-BE49-F238E27FC236}">
                <a16:creationId xmlns:a16="http://schemas.microsoft.com/office/drawing/2014/main" id="{AF2E8CA9-AEB1-4A32-BE8E-CAB92F1ACE87}"/>
              </a:ext>
            </a:extLst>
          </p:cNvPr>
          <p:cNvSpPr>
            <a:spLocks noChangeShapeType="1"/>
          </p:cNvSpPr>
          <p:nvPr/>
        </p:nvSpPr>
        <p:spPr bwMode="auto">
          <a:xfrm>
            <a:off x="3772841" y="2173575"/>
            <a:ext cx="74613"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1" name="Line 464">
            <a:extLst>
              <a:ext uri="{FF2B5EF4-FFF2-40B4-BE49-F238E27FC236}">
                <a16:creationId xmlns:a16="http://schemas.microsoft.com/office/drawing/2014/main" id="{598CD4E1-2350-421B-9B4C-F964883373EA}"/>
              </a:ext>
            </a:extLst>
          </p:cNvPr>
          <p:cNvSpPr>
            <a:spLocks noChangeShapeType="1"/>
          </p:cNvSpPr>
          <p:nvPr/>
        </p:nvSpPr>
        <p:spPr bwMode="auto">
          <a:xfrm>
            <a:off x="3904604" y="2275175"/>
            <a:ext cx="68263"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2" name="Line 465">
            <a:extLst>
              <a:ext uri="{FF2B5EF4-FFF2-40B4-BE49-F238E27FC236}">
                <a16:creationId xmlns:a16="http://schemas.microsoft.com/office/drawing/2014/main" id="{273133DC-15F9-4506-89DA-22A0CF9212C8}"/>
              </a:ext>
            </a:extLst>
          </p:cNvPr>
          <p:cNvSpPr>
            <a:spLocks noChangeShapeType="1"/>
          </p:cNvSpPr>
          <p:nvPr/>
        </p:nvSpPr>
        <p:spPr bwMode="auto">
          <a:xfrm flipV="1">
            <a:off x="3972866" y="2298988"/>
            <a:ext cx="34925" cy="333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3" name="Line 466">
            <a:extLst>
              <a:ext uri="{FF2B5EF4-FFF2-40B4-BE49-F238E27FC236}">
                <a16:creationId xmlns:a16="http://schemas.microsoft.com/office/drawing/2014/main" id="{EF905B04-914B-471A-A9CD-2C1100633680}"/>
              </a:ext>
            </a:extLst>
          </p:cNvPr>
          <p:cNvSpPr>
            <a:spLocks noChangeShapeType="1"/>
          </p:cNvSpPr>
          <p:nvPr/>
        </p:nvSpPr>
        <p:spPr bwMode="auto">
          <a:xfrm flipV="1">
            <a:off x="4064941" y="2173575"/>
            <a:ext cx="103188" cy="857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4" name="Line 467">
            <a:extLst>
              <a:ext uri="{FF2B5EF4-FFF2-40B4-BE49-F238E27FC236}">
                <a16:creationId xmlns:a16="http://schemas.microsoft.com/office/drawing/2014/main" id="{1A3D0AA7-BF33-4016-AD47-38A9F374E1D9}"/>
              </a:ext>
            </a:extLst>
          </p:cNvPr>
          <p:cNvSpPr>
            <a:spLocks noChangeShapeType="1"/>
          </p:cNvSpPr>
          <p:nvPr/>
        </p:nvSpPr>
        <p:spPr bwMode="auto">
          <a:xfrm flipV="1">
            <a:off x="4196704" y="1984663"/>
            <a:ext cx="50800" cy="1254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5" name="Line 468">
            <a:extLst>
              <a:ext uri="{FF2B5EF4-FFF2-40B4-BE49-F238E27FC236}">
                <a16:creationId xmlns:a16="http://schemas.microsoft.com/office/drawing/2014/main" id="{16FE63F0-642B-4A78-A2DF-23B0CD3D903B}"/>
              </a:ext>
            </a:extLst>
          </p:cNvPr>
          <p:cNvSpPr>
            <a:spLocks noChangeShapeType="1"/>
          </p:cNvSpPr>
          <p:nvPr/>
        </p:nvSpPr>
        <p:spPr bwMode="auto">
          <a:xfrm flipV="1">
            <a:off x="4271316" y="1789400"/>
            <a:ext cx="50800" cy="131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6" name="Line 469">
            <a:extLst>
              <a:ext uri="{FF2B5EF4-FFF2-40B4-BE49-F238E27FC236}">
                <a16:creationId xmlns:a16="http://schemas.microsoft.com/office/drawing/2014/main" id="{201F857E-7041-4958-9638-C086D574D2F7}"/>
              </a:ext>
            </a:extLst>
          </p:cNvPr>
          <p:cNvSpPr>
            <a:spLocks noChangeShapeType="1"/>
          </p:cNvSpPr>
          <p:nvPr/>
        </p:nvSpPr>
        <p:spPr bwMode="auto">
          <a:xfrm flipV="1">
            <a:off x="4344341" y="1659225"/>
            <a:ext cx="28575" cy="682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7" name="Line 470">
            <a:extLst>
              <a:ext uri="{FF2B5EF4-FFF2-40B4-BE49-F238E27FC236}">
                <a16:creationId xmlns:a16="http://schemas.microsoft.com/office/drawing/2014/main" id="{0B5F17DB-4445-41FA-8AE8-1295C37DFD4E}"/>
              </a:ext>
            </a:extLst>
          </p:cNvPr>
          <p:cNvSpPr>
            <a:spLocks noChangeShapeType="1"/>
          </p:cNvSpPr>
          <p:nvPr/>
        </p:nvSpPr>
        <p:spPr bwMode="auto">
          <a:xfrm>
            <a:off x="4372916" y="1659225"/>
            <a:ext cx="28575"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8" name="Line 471">
            <a:extLst>
              <a:ext uri="{FF2B5EF4-FFF2-40B4-BE49-F238E27FC236}">
                <a16:creationId xmlns:a16="http://schemas.microsoft.com/office/drawing/2014/main" id="{C333A7D3-FD44-4A2D-AFE5-7428913168DE}"/>
              </a:ext>
            </a:extLst>
          </p:cNvPr>
          <p:cNvSpPr>
            <a:spLocks noChangeShapeType="1"/>
          </p:cNvSpPr>
          <p:nvPr/>
        </p:nvSpPr>
        <p:spPr bwMode="auto">
          <a:xfrm>
            <a:off x="4430066" y="1778288"/>
            <a:ext cx="57150" cy="1254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9" name="Line 472">
            <a:extLst>
              <a:ext uri="{FF2B5EF4-FFF2-40B4-BE49-F238E27FC236}">
                <a16:creationId xmlns:a16="http://schemas.microsoft.com/office/drawing/2014/main" id="{63209769-3FA9-476F-A685-08BA96A9C8EC}"/>
              </a:ext>
            </a:extLst>
          </p:cNvPr>
          <p:cNvSpPr>
            <a:spLocks noChangeShapeType="1"/>
          </p:cNvSpPr>
          <p:nvPr/>
        </p:nvSpPr>
        <p:spPr bwMode="auto">
          <a:xfrm>
            <a:off x="4515791" y="1967200"/>
            <a:ext cx="52388" cy="1254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0" name="Line 473">
            <a:extLst>
              <a:ext uri="{FF2B5EF4-FFF2-40B4-BE49-F238E27FC236}">
                <a16:creationId xmlns:a16="http://schemas.microsoft.com/office/drawing/2014/main" id="{15089E51-2B96-4AD7-97D1-F4E31067D31F}"/>
              </a:ext>
            </a:extLst>
          </p:cNvPr>
          <p:cNvSpPr>
            <a:spLocks noChangeShapeType="1"/>
          </p:cNvSpPr>
          <p:nvPr/>
        </p:nvSpPr>
        <p:spPr bwMode="auto">
          <a:xfrm flipV="1">
            <a:off x="4625329" y="2024350"/>
            <a:ext cx="125413" cy="508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1" name="Line 474">
            <a:extLst>
              <a:ext uri="{FF2B5EF4-FFF2-40B4-BE49-F238E27FC236}">
                <a16:creationId xmlns:a16="http://schemas.microsoft.com/office/drawing/2014/main" id="{BB22FFAA-250B-4249-BA35-517AD777547A}"/>
              </a:ext>
            </a:extLst>
          </p:cNvPr>
          <p:cNvSpPr>
            <a:spLocks noChangeShapeType="1"/>
          </p:cNvSpPr>
          <p:nvPr/>
        </p:nvSpPr>
        <p:spPr bwMode="auto">
          <a:xfrm flipV="1">
            <a:off x="4819004" y="1978313"/>
            <a:ext cx="131763" cy="285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2" name="Line 475">
            <a:extLst>
              <a:ext uri="{FF2B5EF4-FFF2-40B4-BE49-F238E27FC236}">
                <a16:creationId xmlns:a16="http://schemas.microsoft.com/office/drawing/2014/main" id="{CD41ED37-724A-4EF6-9EEA-FD72FBA73304}"/>
              </a:ext>
            </a:extLst>
          </p:cNvPr>
          <p:cNvSpPr>
            <a:spLocks noChangeShapeType="1"/>
          </p:cNvSpPr>
          <p:nvPr/>
        </p:nvSpPr>
        <p:spPr bwMode="auto">
          <a:xfrm flipV="1">
            <a:off x="5014266" y="1875125"/>
            <a:ext cx="119063"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3" name="Line 476">
            <a:extLst>
              <a:ext uri="{FF2B5EF4-FFF2-40B4-BE49-F238E27FC236}">
                <a16:creationId xmlns:a16="http://schemas.microsoft.com/office/drawing/2014/main" id="{CD51D548-722B-4B71-85AC-99939DBBEB84}"/>
              </a:ext>
            </a:extLst>
          </p:cNvPr>
          <p:cNvSpPr>
            <a:spLocks noChangeShapeType="1"/>
          </p:cNvSpPr>
          <p:nvPr/>
        </p:nvSpPr>
        <p:spPr bwMode="auto">
          <a:xfrm flipV="1">
            <a:off x="5185716" y="1732250"/>
            <a:ext cx="90488" cy="1031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4" name="Line 477">
            <a:extLst>
              <a:ext uri="{FF2B5EF4-FFF2-40B4-BE49-F238E27FC236}">
                <a16:creationId xmlns:a16="http://schemas.microsoft.com/office/drawing/2014/main" id="{52A3EF5F-EFEA-4721-A045-ECE4331E251D}"/>
              </a:ext>
            </a:extLst>
          </p:cNvPr>
          <p:cNvSpPr>
            <a:spLocks noChangeShapeType="1"/>
          </p:cNvSpPr>
          <p:nvPr/>
        </p:nvSpPr>
        <p:spPr bwMode="auto">
          <a:xfrm flipV="1">
            <a:off x="5322241" y="1624300"/>
            <a:ext cx="57150"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5" name="Line 478">
            <a:extLst>
              <a:ext uri="{FF2B5EF4-FFF2-40B4-BE49-F238E27FC236}">
                <a16:creationId xmlns:a16="http://schemas.microsoft.com/office/drawing/2014/main" id="{EC1F081E-BC88-4BE5-8B65-413E6A242877}"/>
              </a:ext>
            </a:extLst>
          </p:cNvPr>
          <p:cNvSpPr>
            <a:spLocks noChangeShapeType="1"/>
          </p:cNvSpPr>
          <p:nvPr/>
        </p:nvSpPr>
        <p:spPr bwMode="auto">
          <a:xfrm flipV="1">
            <a:off x="5379391" y="1602075"/>
            <a:ext cx="50800" cy="222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6" name="Line 479">
            <a:extLst>
              <a:ext uri="{FF2B5EF4-FFF2-40B4-BE49-F238E27FC236}">
                <a16:creationId xmlns:a16="http://schemas.microsoft.com/office/drawing/2014/main" id="{1E620BCE-7FB1-4731-A399-267C9AAF5DFF}"/>
              </a:ext>
            </a:extLst>
          </p:cNvPr>
          <p:cNvSpPr>
            <a:spLocks noChangeShapeType="1"/>
          </p:cNvSpPr>
          <p:nvPr/>
        </p:nvSpPr>
        <p:spPr bwMode="auto">
          <a:xfrm flipV="1">
            <a:off x="5493691" y="1544925"/>
            <a:ext cx="85725" cy="333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7" name="Line 480">
            <a:extLst>
              <a:ext uri="{FF2B5EF4-FFF2-40B4-BE49-F238E27FC236}">
                <a16:creationId xmlns:a16="http://schemas.microsoft.com/office/drawing/2014/main" id="{CE285541-688A-45C3-800B-CCB7A6F9560B}"/>
              </a:ext>
            </a:extLst>
          </p:cNvPr>
          <p:cNvSpPr>
            <a:spLocks noChangeShapeType="1"/>
          </p:cNvSpPr>
          <p:nvPr/>
        </p:nvSpPr>
        <p:spPr bwMode="auto">
          <a:xfrm>
            <a:off x="5579416" y="1544925"/>
            <a:ext cx="22225"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8" name="Line 481">
            <a:extLst>
              <a:ext uri="{FF2B5EF4-FFF2-40B4-BE49-F238E27FC236}">
                <a16:creationId xmlns:a16="http://schemas.microsoft.com/office/drawing/2014/main" id="{4490B736-D66D-488F-8798-DB8BBDF962C1}"/>
              </a:ext>
            </a:extLst>
          </p:cNvPr>
          <p:cNvSpPr>
            <a:spLocks noChangeShapeType="1"/>
          </p:cNvSpPr>
          <p:nvPr/>
        </p:nvSpPr>
        <p:spPr bwMode="auto">
          <a:xfrm>
            <a:off x="5636566" y="1641763"/>
            <a:ext cx="74613" cy="1143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9" name="Line 482">
            <a:extLst>
              <a:ext uri="{FF2B5EF4-FFF2-40B4-BE49-F238E27FC236}">
                <a16:creationId xmlns:a16="http://schemas.microsoft.com/office/drawing/2014/main" id="{C43ACF75-3C68-4249-92CE-B21B7082C435}"/>
              </a:ext>
            </a:extLst>
          </p:cNvPr>
          <p:cNvSpPr>
            <a:spLocks noChangeShapeType="1"/>
          </p:cNvSpPr>
          <p:nvPr/>
        </p:nvSpPr>
        <p:spPr bwMode="auto">
          <a:xfrm>
            <a:off x="5744516" y="1813213"/>
            <a:ext cx="34925" cy="508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0" name="Line 483">
            <a:extLst>
              <a:ext uri="{FF2B5EF4-FFF2-40B4-BE49-F238E27FC236}">
                <a16:creationId xmlns:a16="http://schemas.microsoft.com/office/drawing/2014/main" id="{14809DFB-BB6F-45D1-B189-C9D92A95602B}"/>
              </a:ext>
            </a:extLst>
          </p:cNvPr>
          <p:cNvSpPr>
            <a:spLocks noChangeShapeType="1"/>
          </p:cNvSpPr>
          <p:nvPr/>
        </p:nvSpPr>
        <p:spPr bwMode="auto">
          <a:xfrm flipV="1">
            <a:off x="5779441" y="1846550"/>
            <a:ext cx="79375" cy="174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1" name="Line 484">
            <a:extLst>
              <a:ext uri="{FF2B5EF4-FFF2-40B4-BE49-F238E27FC236}">
                <a16:creationId xmlns:a16="http://schemas.microsoft.com/office/drawing/2014/main" id="{25C0888C-2E40-4187-8304-1A0A0F770A81}"/>
              </a:ext>
            </a:extLst>
          </p:cNvPr>
          <p:cNvSpPr>
            <a:spLocks noChangeShapeType="1"/>
          </p:cNvSpPr>
          <p:nvPr/>
        </p:nvSpPr>
        <p:spPr bwMode="auto">
          <a:xfrm flipV="1">
            <a:off x="5922316" y="1824325"/>
            <a:ext cx="57150"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2" name="Line 485">
            <a:extLst>
              <a:ext uri="{FF2B5EF4-FFF2-40B4-BE49-F238E27FC236}">
                <a16:creationId xmlns:a16="http://schemas.microsoft.com/office/drawing/2014/main" id="{8D3C163A-6753-4113-80A8-58EA4ED91C59}"/>
              </a:ext>
            </a:extLst>
          </p:cNvPr>
          <p:cNvSpPr>
            <a:spLocks noChangeShapeType="1"/>
          </p:cNvSpPr>
          <p:nvPr/>
        </p:nvSpPr>
        <p:spPr bwMode="auto">
          <a:xfrm flipV="1">
            <a:off x="5979466" y="1806863"/>
            <a:ext cx="79375" cy="174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3" name="Line 486">
            <a:extLst>
              <a:ext uri="{FF2B5EF4-FFF2-40B4-BE49-F238E27FC236}">
                <a16:creationId xmlns:a16="http://schemas.microsoft.com/office/drawing/2014/main" id="{3D650E2B-23A0-4F22-8B77-B878ED855A95}"/>
              </a:ext>
            </a:extLst>
          </p:cNvPr>
          <p:cNvSpPr>
            <a:spLocks noChangeShapeType="1"/>
          </p:cNvSpPr>
          <p:nvPr/>
        </p:nvSpPr>
        <p:spPr bwMode="auto">
          <a:xfrm flipV="1">
            <a:off x="6122341" y="1778288"/>
            <a:ext cx="57150"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4" name="Line 487">
            <a:extLst>
              <a:ext uri="{FF2B5EF4-FFF2-40B4-BE49-F238E27FC236}">
                <a16:creationId xmlns:a16="http://schemas.microsoft.com/office/drawing/2014/main" id="{FE38ABA5-AEE8-4842-B3EF-02F8B0290C11}"/>
              </a:ext>
            </a:extLst>
          </p:cNvPr>
          <p:cNvSpPr>
            <a:spLocks noChangeShapeType="1"/>
          </p:cNvSpPr>
          <p:nvPr/>
        </p:nvSpPr>
        <p:spPr bwMode="auto">
          <a:xfrm flipV="1">
            <a:off x="6179491" y="1744950"/>
            <a:ext cx="74613" cy="333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5" name="Line 488">
            <a:extLst>
              <a:ext uri="{FF2B5EF4-FFF2-40B4-BE49-F238E27FC236}">
                <a16:creationId xmlns:a16="http://schemas.microsoft.com/office/drawing/2014/main" id="{FED65208-050F-4FF8-935D-58790858BB10}"/>
              </a:ext>
            </a:extLst>
          </p:cNvPr>
          <p:cNvSpPr>
            <a:spLocks noChangeShapeType="1"/>
          </p:cNvSpPr>
          <p:nvPr/>
        </p:nvSpPr>
        <p:spPr bwMode="auto">
          <a:xfrm flipV="1">
            <a:off x="6316016" y="1698913"/>
            <a:ext cx="63500" cy="222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6" name="Line 489">
            <a:extLst>
              <a:ext uri="{FF2B5EF4-FFF2-40B4-BE49-F238E27FC236}">
                <a16:creationId xmlns:a16="http://schemas.microsoft.com/office/drawing/2014/main" id="{A50FB713-585F-44BD-BF4A-3E07BDE7E0AF}"/>
              </a:ext>
            </a:extLst>
          </p:cNvPr>
          <p:cNvSpPr>
            <a:spLocks noChangeShapeType="1"/>
          </p:cNvSpPr>
          <p:nvPr/>
        </p:nvSpPr>
        <p:spPr bwMode="auto">
          <a:xfrm>
            <a:off x="6379516" y="1698913"/>
            <a:ext cx="39688"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7" name="Line 490">
            <a:extLst>
              <a:ext uri="{FF2B5EF4-FFF2-40B4-BE49-F238E27FC236}">
                <a16:creationId xmlns:a16="http://schemas.microsoft.com/office/drawing/2014/main" id="{9D87F72A-1E4B-45B4-B0D6-9C4799168C94}"/>
              </a:ext>
            </a:extLst>
          </p:cNvPr>
          <p:cNvSpPr>
            <a:spLocks noChangeShapeType="1"/>
          </p:cNvSpPr>
          <p:nvPr/>
        </p:nvSpPr>
        <p:spPr bwMode="auto">
          <a:xfrm>
            <a:off x="6465241" y="1806863"/>
            <a:ext cx="79375" cy="1143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8" name="Line 491">
            <a:extLst>
              <a:ext uri="{FF2B5EF4-FFF2-40B4-BE49-F238E27FC236}">
                <a16:creationId xmlns:a16="http://schemas.microsoft.com/office/drawing/2014/main" id="{28C5B809-BB79-425E-B96A-2244AB6036A1}"/>
              </a:ext>
            </a:extLst>
          </p:cNvPr>
          <p:cNvSpPr>
            <a:spLocks noChangeShapeType="1"/>
          </p:cNvSpPr>
          <p:nvPr/>
        </p:nvSpPr>
        <p:spPr bwMode="auto">
          <a:xfrm flipV="1">
            <a:off x="6585891" y="1859250"/>
            <a:ext cx="90488" cy="1016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9" name="Line 492">
            <a:extLst>
              <a:ext uri="{FF2B5EF4-FFF2-40B4-BE49-F238E27FC236}">
                <a16:creationId xmlns:a16="http://schemas.microsoft.com/office/drawing/2014/main" id="{3975678F-4EA0-4C93-94F7-619B2FA753B3}"/>
              </a:ext>
            </a:extLst>
          </p:cNvPr>
          <p:cNvSpPr>
            <a:spLocks noChangeShapeType="1"/>
          </p:cNvSpPr>
          <p:nvPr/>
        </p:nvSpPr>
        <p:spPr bwMode="auto">
          <a:xfrm flipV="1">
            <a:off x="6722416" y="1749713"/>
            <a:ext cx="57150" cy="571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0" name="Line 493">
            <a:extLst>
              <a:ext uri="{FF2B5EF4-FFF2-40B4-BE49-F238E27FC236}">
                <a16:creationId xmlns:a16="http://schemas.microsoft.com/office/drawing/2014/main" id="{0ED286CC-4360-43F6-B793-2966799AFA9F}"/>
              </a:ext>
            </a:extLst>
          </p:cNvPr>
          <p:cNvSpPr>
            <a:spLocks noChangeShapeType="1"/>
          </p:cNvSpPr>
          <p:nvPr/>
        </p:nvSpPr>
        <p:spPr bwMode="auto">
          <a:xfrm flipV="1">
            <a:off x="6779566" y="1721138"/>
            <a:ext cx="50800" cy="285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1" name="Line 494">
            <a:extLst>
              <a:ext uri="{FF2B5EF4-FFF2-40B4-BE49-F238E27FC236}">
                <a16:creationId xmlns:a16="http://schemas.microsoft.com/office/drawing/2014/main" id="{7DDFC474-5F20-4570-ACEC-C25BA8A16270}"/>
              </a:ext>
            </a:extLst>
          </p:cNvPr>
          <p:cNvSpPr>
            <a:spLocks noChangeShapeType="1"/>
          </p:cNvSpPr>
          <p:nvPr/>
        </p:nvSpPr>
        <p:spPr bwMode="auto">
          <a:xfrm flipV="1">
            <a:off x="6887516" y="1641763"/>
            <a:ext cx="92075" cy="508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2" name="Line 495">
            <a:extLst>
              <a:ext uri="{FF2B5EF4-FFF2-40B4-BE49-F238E27FC236}">
                <a16:creationId xmlns:a16="http://schemas.microsoft.com/office/drawing/2014/main" id="{2D86C5EF-0672-4566-A637-45D6D30AA98D}"/>
              </a:ext>
            </a:extLst>
          </p:cNvPr>
          <p:cNvSpPr>
            <a:spLocks noChangeShapeType="1"/>
          </p:cNvSpPr>
          <p:nvPr/>
        </p:nvSpPr>
        <p:spPr bwMode="auto">
          <a:xfrm flipV="1">
            <a:off x="6979591" y="1617950"/>
            <a:ext cx="22225" cy="238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3" name="Line 496">
            <a:extLst>
              <a:ext uri="{FF2B5EF4-FFF2-40B4-BE49-F238E27FC236}">
                <a16:creationId xmlns:a16="http://schemas.microsoft.com/office/drawing/2014/main" id="{985B7B6B-FC83-470E-BC63-25C1FC3896CC}"/>
              </a:ext>
            </a:extLst>
          </p:cNvPr>
          <p:cNvSpPr>
            <a:spLocks noChangeShapeType="1"/>
          </p:cNvSpPr>
          <p:nvPr/>
        </p:nvSpPr>
        <p:spPr bwMode="auto">
          <a:xfrm flipV="1">
            <a:off x="7054204" y="1475075"/>
            <a:ext cx="96838" cy="984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4" name="Line 497">
            <a:extLst>
              <a:ext uri="{FF2B5EF4-FFF2-40B4-BE49-F238E27FC236}">
                <a16:creationId xmlns:a16="http://schemas.microsoft.com/office/drawing/2014/main" id="{0F6A6417-F0DB-4A2B-81E9-E2CCBC8CE74A}"/>
              </a:ext>
            </a:extLst>
          </p:cNvPr>
          <p:cNvSpPr>
            <a:spLocks noChangeShapeType="1"/>
          </p:cNvSpPr>
          <p:nvPr/>
        </p:nvSpPr>
        <p:spPr bwMode="auto">
          <a:xfrm>
            <a:off x="7197079" y="1463963"/>
            <a:ext cx="96838" cy="968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5" name="Line 498">
            <a:extLst>
              <a:ext uri="{FF2B5EF4-FFF2-40B4-BE49-F238E27FC236}">
                <a16:creationId xmlns:a16="http://schemas.microsoft.com/office/drawing/2014/main" id="{E7430023-7F96-4AE6-A840-D85A7D4EFB6F}"/>
              </a:ext>
            </a:extLst>
          </p:cNvPr>
          <p:cNvSpPr>
            <a:spLocks noChangeShapeType="1"/>
          </p:cNvSpPr>
          <p:nvPr/>
        </p:nvSpPr>
        <p:spPr bwMode="auto">
          <a:xfrm>
            <a:off x="7344716" y="1606838"/>
            <a:ext cx="34925"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6" name="Line 499">
            <a:extLst>
              <a:ext uri="{FF2B5EF4-FFF2-40B4-BE49-F238E27FC236}">
                <a16:creationId xmlns:a16="http://schemas.microsoft.com/office/drawing/2014/main" id="{6497A16F-7B0B-4D1D-93CA-6429FC429DA5}"/>
              </a:ext>
            </a:extLst>
          </p:cNvPr>
          <p:cNvSpPr>
            <a:spLocks noChangeShapeType="1"/>
          </p:cNvSpPr>
          <p:nvPr/>
        </p:nvSpPr>
        <p:spPr bwMode="auto">
          <a:xfrm>
            <a:off x="7379641" y="1646525"/>
            <a:ext cx="85725"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7" name="Line 500">
            <a:extLst>
              <a:ext uri="{FF2B5EF4-FFF2-40B4-BE49-F238E27FC236}">
                <a16:creationId xmlns:a16="http://schemas.microsoft.com/office/drawing/2014/main" id="{CF224593-D302-4F0F-B1D5-31D6AB895163}"/>
              </a:ext>
            </a:extLst>
          </p:cNvPr>
          <p:cNvSpPr>
            <a:spLocks noChangeShapeType="1"/>
          </p:cNvSpPr>
          <p:nvPr/>
        </p:nvSpPr>
        <p:spPr bwMode="auto">
          <a:xfrm>
            <a:off x="7533629" y="1659225"/>
            <a:ext cx="46038"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8" name="Line 502">
            <a:extLst>
              <a:ext uri="{FF2B5EF4-FFF2-40B4-BE49-F238E27FC236}">
                <a16:creationId xmlns:a16="http://schemas.microsoft.com/office/drawing/2014/main" id="{0989791F-A855-40B1-8179-67A8A6D015C7}"/>
              </a:ext>
            </a:extLst>
          </p:cNvPr>
          <p:cNvSpPr>
            <a:spLocks noChangeShapeType="1"/>
          </p:cNvSpPr>
          <p:nvPr/>
        </p:nvSpPr>
        <p:spPr bwMode="auto">
          <a:xfrm>
            <a:off x="7579666" y="1659225"/>
            <a:ext cx="85725" cy="285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9" name="Line 503">
            <a:extLst>
              <a:ext uri="{FF2B5EF4-FFF2-40B4-BE49-F238E27FC236}">
                <a16:creationId xmlns:a16="http://schemas.microsoft.com/office/drawing/2014/main" id="{8CAF51D1-612A-4E58-9BA7-3BD7A06EB74F}"/>
              </a:ext>
            </a:extLst>
          </p:cNvPr>
          <p:cNvSpPr>
            <a:spLocks noChangeShapeType="1"/>
          </p:cNvSpPr>
          <p:nvPr/>
        </p:nvSpPr>
        <p:spPr bwMode="auto">
          <a:xfrm>
            <a:off x="7733654" y="1703675"/>
            <a:ext cx="46038" cy="174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0" name="Line 504">
            <a:extLst>
              <a:ext uri="{FF2B5EF4-FFF2-40B4-BE49-F238E27FC236}">
                <a16:creationId xmlns:a16="http://schemas.microsoft.com/office/drawing/2014/main" id="{B649CF45-A2AC-4653-AEAD-D609ABB0E5EE}"/>
              </a:ext>
            </a:extLst>
          </p:cNvPr>
          <p:cNvSpPr>
            <a:spLocks noChangeShapeType="1"/>
          </p:cNvSpPr>
          <p:nvPr/>
        </p:nvSpPr>
        <p:spPr bwMode="auto">
          <a:xfrm flipV="1">
            <a:off x="7779691" y="1659225"/>
            <a:ext cx="63500" cy="619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1" name="Line 505">
            <a:extLst>
              <a:ext uri="{FF2B5EF4-FFF2-40B4-BE49-F238E27FC236}">
                <a16:creationId xmlns:a16="http://schemas.microsoft.com/office/drawing/2014/main" id="{DBAD9DCC-A379-40D4-B593-A277BA81F098}"/>
              </a:ext>
            </a:extLst>
          </p:cNvPr>
          <p:cNvSpPr>
            <a:spLocks noChangeShapeType="1"/>
          </p:cNvSpPr>
          <p:nvPr/>
        </p:nvSpPr>
        <p:spPr bwMode="auto">
          <a:xfrm flipV="1">
            <a:off x="7887641" y="1516350"/>
            <a:ext cx="98425" cy="968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2" name="Line 506">
            <a:extLst>
              <a:ext uri="{FF2B5EF4-FFF2-40B4-BE49-F238E27FC236}">
                <a16:creationId xmlns:a16="http://schemas.microsoft.com/office/drawing/2014/main" id="{E3BCBCC2-A514-41EB-BE93-3BC3E873F7BB}"/>
              </a:ext>
            </a:extLst>
          </p:cNvPr>
          <p:cNvSpPr>
            <a:spLocks noChangeShapeType="1"/>
          </p:cNvSpPr>
          <p:nvPr/>
        </p:nvSpPr>
        <p:spPr bwMode="auto">
          <a:xfrm>
            <a:off x="7986066" y="1516350"/>
            <a:ext cx="0"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3" name="Line 507">
            <a:extLst>
              <a:ext uri="{FF2B5EF4-FFF2-40B4-BE49-F238E27FC236}">
                <a16:creationId xmlns:a16="http://schemas.microsoft.com/office/drawing/2014/main" id="{8C9EE038-A548-4263-A1C8-80EA4BE4773D}"/>
              </a:ext>
            </a:extLst>
          </p:cNvPr>
          <p:cNvSpPr>
            <a:spLocks noChangeShapeType="1"/>
          </p:cNvSpPr>
          <p:nvPr/>
        </p:nvSpPr>
        <p:spPr bwMode="auto">
          <a:xfrm>
            <a:off x="8014641" y="1573500"/>
            <a:ext cx="68263" cy="1190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4" name="Line 508">
            <a:extLst>
              <a:ext uri="{FF2B5EF4-FFF2-40B4-BE49-F238E27FC236}">
                <a16:creationId xmlns:a16="http://schemas.microsoft.com/office/drawing/2014/main" id="{B15522C1-ACE0-4907-922F-A330A92FFE39}"/>
              </a:ext>
            </a:extLst>
          </p:cNvPr>
          <p:cNvSpPr>
            <a:spLocks noChangeShapeType="1"/>
          </p:cNvSpPr>
          <p:nvPr/>
        </p:nvSpPr>
        <p:spPr bwMode="auto">
          <a:xfrm>
            <a:off x="8116241" y="1756063"/>
            <a:ext cx="63500" cy="1190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5" name="Line 509">
            <a:extLst>
              <a:ext uri="{FF2B5EF4-FFF2-40B4-BE49-F238E27FC236}">
                <a16:creationId xmlns:a16="http://schemas.microsoft.com/office/drawing/2014/main" id="{32885050-B878-42C7-BE90-21FDE1F1546D}"/>
              </a:ext>
            </a:extLst>
          </p:cNvPr>
          <p:cNvSpPr>
            <a:spLocks noChangeShapeType="1"/>
          </p:cNvSpPr>
          <p:nvPr/>
        </p:nvSpPr>
        <p:spPr bwMode="auto">
          <a:xfrm flipV="1">
            <a:off x="8225779" y="1738600"/>
            <a:ext cx="96838" cy="968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6" name="Line 510">
            <a:extLst>
              <a:ext uri="{FF2B5EF4-FFF2-40B4-BE49-F238E27FC236}">
                <a16:creationId xmlns:a16="http://schemas.microsoft.com/office/drawing/2014/main" id="{641FEDDB-DEFC-4BED-82D1-213B0D94A567}"/>
              </a:ext>
            </a:extLst>
          </p:cNvPr>
          <p:cNvSpPr>
            <a:spLocks noChangeShapeType="1"/>
          </p:cNvSpPr>
          <p:nvPr/>
        </p:nvSpPr>
        <p:spPr bwMode="auto">
          <a:xfrm flipV="1">
            <a:off x="8373416" y="1675100"/>
            <a:ext cx="12700" cy="127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7" name="Line 511">
            <a:extLst>
              <a:ext uri="{FF2B5EF4-FFF2-40B4-BE49-F238E27FC236}">
                <a16:creationId xmlns:a16="http://schemas.microsoft.com/office/drawing/2014/main" id="{B698DFFC-171F-48D8-B518-7B2842FD192D}"/>
              </a:ext>
            </a:extLst>
          </p:cNvPr>
          <p:cNvSpPr>
            <a:spLocks noChangeShapeType="1"/>
          </p:cNvSpPr>
          <p:nvPr/>
        </p:nvSpPr>
        <p:spPr bwMode="auto">
          <a:xfrm flipV="1">
            <a:off x="8386116" y="1652875"/>
            <a:ext cx="114300" cy="222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8" name="Line 512">
            <a:extLst>
              <a:ext uri="{FF2B5EF4-FFF2-40B4-BE49-F238E27FC236}">
                <a16:creationId xmlns:a16="http://schemas.microsoft.com/office/drawing/2014/main" id="{CFF8E4F3-2D5C-4B16-92ED-3191949D1264}"/>
              </a:ext>
            </a:extLst>
          </p:cNvPr>
          <p:cNvSpPr>
            <a:spLocks noChangeShapeType="1"/>
          </p:cNvSpPr>
          <p:nvPr/>
        </p:nvSpPr>
        <p:spPr bwMode="auto">
          <a:xfrm flipV="1">
            <a:off x="8568679" y="1630650"/>
            <a:ext cx="17463" cy="47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9" name="Line 513">
            <a:extLst>
              <a:ext uri="{FF2B5EF4-FFF2-40B4-BE49-F238E27FC236}">
                <a16:creationId xmlns:a16="http://schemas.microsoft.com/office/drawing/2014/main" id="{C3351135-3928-4552-ABC3-4BA401C8F097}"/>
              </a:ext>
            </a:extLst>
          </p:cNvPr>
          <p:cNvSpPr>
            <a:spLocks noChangeShapeType="1"/>
          </p:cNvSpPr>
          <p:nvPr/>
        </p:nvSpPr>
        <p:spPr bwMode="auto">
          <a:xfrm>
            <a:off x="8586141" y="1630650"/>
            <a:ext cx="57150" cy="1079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0" name="Line 514">
            <a:extLst>
              <a:ext uri="{FF2B5EF4-FFF2-40B4-BE49-F238E27FC236}">
                <a16:creationId xmlns:a16="http://schemas.microsoft.com/office/drawing/2014/main" id="{15617F24-9037-484C-9898-5659C54D7689}"/>
              </a:ext>
            </a:extLst>
          </p:cNvPr>
          <p:cNvSpPr>
            <a:spLocks noChangeShapeType="1"/>
          </p:cNvSpPr>
          <p:nvPr/>
        </p:nvSpPr>
        <p:spPr bwMode="auto">
          <a:xfrm>
            <a:off x="8671866" y="1802100"/>
            <a:ext cx="61913" cy="1190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1" name="Line 515">
            <a:extLst>
              <a:ext uri="{FF2B5EF4-FFF2-40B4-BE49-F238E27FC236}">
                <a16:creationId xmlns:a16="http://schemas.microsoft.com/office/drawing/2014/main" id="{460C3405-BE7A-4D53-BAFA-FC27566455AC}"/>
              </a:ext>
            </a:extLst>
          </p:cNvPr>
          <p:cNvSpPr>
            <a:spLocks noChangeShapeType="1"/>
          </p:cNvSpPr>
          <p:nvPr/>
        </p:nvSpPr>
        <p:spPr bwMode="auto">
          <a:xfrm>
            <a:off x="8768704" y="1984663"/>
            <a:ext cx="17463" cy="285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2" name="Line 516">
            <a:extLst>
              <a:ext uri="{FF2B5EF4-FFF2-40B4-BE49-F238E27FC236}">
                <a16:creationId xmlns:a16="http://schemas.microsoft.com/office/drawing/2014/main" id="{73113BF7-E5AA-414F-AFDD-5C3ED717D26C}"/>
              </a:ext>
            </a:extLst>
          </p:cNvPr>
          <p:cNvSpPr>
            <a:spLocks noChangeShapeType="1"/>
          </p:cNvSpPr>
          <p:nvPr/>
        </p:nvSpPr>
        <p:spPr bwMode="auto">
          <a:xfrm flipV="1">
            <a:off x="8786166" y="1921163"/>
            <a:ext cx="50800" cy="920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3" name="Line 517">
            <a:extLst>
              <a:ext uri="{FF2B5EF4-FFF2-40B4-BE49-F238E27FC236}">
                <a16:creationId xmlns:a16="http://schemas.microsoft.com/office/drawing/2014/main" id="{B9A0EB55-DEAA-4610-8B3C-8528DB948B6B}"/>
              </a:ext>
            </a:extLst>
          </p:cNvPr>
          <p:cNvSpPr>
            <a:spLocks noChangeShapeType="1"/>
          </p:cNvSpPr>
          <p:nvPr/>
        </p:nvSpPr>
        <p:spPr bwMode="auto">
          <a:xfrm flipV="1">
            <a:off x="8871891" y="1744950"/>
            <a:ext cx="68263" cy="1190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4" name="Line 518">
            <a:extLst>
              <a:ext uri="{FF2B5EF4-FFF2-40B4-BE49-F238E27FC236}">
                <a16:creationId xmlns:a16="http://schemas.microsoft.com/office/drawing/2014/main" id="{4CB44CF8-998A-4DC5-B6F7-54F1F3546ABE}"/>
              </a:ext>
            </a:extLst>
          </p:cNvPr>
          <p:cNvSpPr>
            <a:spLocks noChangeShapeType="1"/>
          </p:cNvSpPr>
          <p:nvPr/>
        </p:nvSpPr>
        <p:spPr bwMode="auto">
          <a:xfrm flipV="1">
            <a:off x="8973491" y="1675100"/>
            <a:ext cx="12700" cy="127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5" name="Line 519">
            <a:extLst>
              <a:ext uri="{FF2B5EF4-FFF2-40B4-BE49-F238E27FC236}">
                <a16:creationId xmlns:a16="http://schemas.microsoft.com/office/drawing/2014/main" id="{11370F30-CBB5-4E9A-8B4B-0C6FB9F06BFC}"/>
              </a:ext>
            </a:extLst>
          </p:cNvPr>
          <p:cNvSpPr>
            <a:spLocks noChangeShapeType="1"/>
          </p:cNvSpPr>
          <p:nvPr/>
        </p:nvSpPr>
        <p:spPr bwMode="auto">
          <a:xfrm>
            <a:off x="8986191" y="1675100"/>
            <a:ext cx="114300" cy="285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6" name="Line 520">
            <a:extLst>
              <a:ext uri="{FF2B5EF4-FFF2-40B4-BE49-F238E27FC236}">
                <a16:creationId xmlns:a16="http://schemas.microsoft.com/office/drawing/2014/main" id="{8457272D-ED6A-47B3-AA15-DC919E795AB3}"/>
              </a:ext>
            </a:extLst>
          </p:cNvPr>
          <p:cNvSpPr>
            <a:spLocks noChangeShapeType="1"/>
          </p:cNvSpPr>
          <p:nvPr/>
        </p:nvSpPr>
        <p:spPr bwMode="auto">
          <a:xfrm>
            <a:off x="9168754" y="1721138"/>
            <a:ext cx="17463"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7" name="Line 521">
            <a:extLst>
              <a:ext uri="{FF2B5EF4-FFF2-40B4-BE49-F238E27FC236}">
                <a16:creationId xmlns:a16="http://schemas.microsoft.com/office/drawing/2014/main" id="{6600D929-6F53-4A2B-A11D-4E8802E14A68}"/>
              </a:ext>
            </a:extLst>
          </p:cNvPr>
          <p:cNvSpPr>
            <a:spLocks noChangeShapeType="1"/>
          </p:cNvSpPr>
          <p:nvPr/>
        </p:nvSpPr>
        <p:spPr bwMode="auto">
          <a:xfrm flipV="1">
            <a:off x="9186216" y="1646525"/>
            <a:ext cx="90488" cy="746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8" name="Line 522">
            <a:extLst>
              <a:ext uri="{FF2B5EF4-FFF2-40B4-BE49-F238E27FC236}">
                <a16:creationId xmlns:a16="http://schemas.microsoft.com/office/drawing/2014/main" id="{455620A8-87CD-4B8C-B2AF-AE9066C1EF7A}"/>
              </a:ext>
            </a:extLst>
          </p:cNvPr>
          <p:cNvSpPr>
            <a:spLocks noChangeShapeType="1"/>
          </p:cNvSpPr>
          <p:nvPr/>
        </p:nvSpPr>
        <p:spPr bwMode="auto">
          <a:xfrm flipV="1">
            <a:off x="9329091" y="1556038"/>
            <a:ext cx="57150" cy="460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89" name="Line 523">
            <a:extLst>
              <a:ext uri="{FF2B5EF4-FFF2-40B4-BE49-F238E27FC236}">
                <a16:creationId xmlns:a16="http://schemas.microsoft.com/office/drawing/2014/main" id="{2E439E4E-0970-4317-B8FE-4339E551A23C}"/>
              </a:ext>
            </a:extLst>
          </p:cNvPr>
          <p:cNvSpPr>
            <a:spLocks noChangeShapeType="1"/>
          </p:cNvSpPr>
          <p:nvPr/>
        </p:nvSpPr>
        <p:spPr bwMode="auto">
          <a:xfrm>
            <a:off x="9386241" y="1556038"/>
            <a:ext cx="50800" cy="396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0" name="Line 524">
            <a:extLst>
              <a:ext uri="{FF2B5EF4-FFF2-40B4-BE49-F238E27FC236}">
                <a16:creationId xmlns:a16="http://schemas.microsoft.com/office/drawing/2014/main" id="{CC8AF30B-85CD-411F-A5E6-9380E1CE597B}"/>
              </a:ext>
            </a:extLst>
          </p:cNvPr>
          <p:cNvSpPr>
            <a:spLocks noChangeShapeType="1"/>
          </p:cNvSpPr>
          <p:nvPr/>
        </p:nvSpPr>
        <p:spPr bwMode="auto">
          <a:xfrm>
            <a:off x="9487841" y="1635413"/>
            <a:ext cx="98425" cy="809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1" name="Line 525">
            <a:extLst>
              <a:ext uri="{FF2B5EF4-FFF2-40B4-BE49-F238E27FC236}">
                <a16:creationId xmlns:a16="http://schemas.microsoft.com/office/drawing/2014/main" id="{413FC097-46BE-4B46-BFBD-E134143B98EF}"/>
              </a:ext>
            </a:extLst>
          </p:cNvPr>
          <p:cNvSpPr>
            <a:spLocks noChangeShapeType="1"/>
          </p:cNvSpPr>
          <p:nvPr/>
        </p:nvSpPr>
        <p:spPr bwMode="auto">
          <a:xfrm>
            <a:off x="9586266" y="1716375"/>
            <a:ext cx="11113"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2" name="Line 526">
            <a:extLst>
              <a:ext uri="{FF2B5EF4-FFF2-40B4-BE49-F238E27FC236}">
                <a16:creationId xmlns:a16="http://schemas.microsoft.com/office/drawing/2014/main" id="{96098C5E-E21D-4565-A13B-39152A4AD8A4}"/>
              </a:ext>
            </a:extLst>
          </p:cNvPr>
          <p:cNvSpPr>
            <a:spLocks noChangeShapeType="1"/>
          </p:cNvSpPr>
          <p:nvPr/>
        </p:nvSpPr>
        <p:spPr bwMode="auto">
          <a:xfrm>
            <a:off x="9643416" y="1778288"/>
            <a:ext cx="85725" cy="968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3" name="Line 527">
            <a:extLst>
              <a:ext uri="{FF2B5EF4-FFF2-40B4-BE49-F238E27FC236}">
                <a16:creationId xmlns:a16="http://schemas.microsoft.com/office/drawing/2014/main" id="{312D00E8-B011-4062-AAF4-88B189DC97E3}"/>
              </a:ext>
            </a:extLst>
          </p:cNvPr>
          <p:cNvSpPr>
            <a:spLocks noChangeShapeType="1"/>
          </p:cNvSpPr>
          <p:nvPr/>
        </p:nvSpPr>
        <p:spPr bwMode="auto">
          <a:xfrm>
            <a:off x="9773591" y="1932275"/>
            <a:ext cx="12700" cy="635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4" name="Line 528">
            <a:extLst>
              <a:ext uri="{FF2B5EF4-FFF2-40B4-BE49-F238E27FC236}">
                <a16:creationId xmlns:a16="http://schemas.microsoft.com/office/drawing/2014/main" id="{33992354-DF52-43B9-88AC-FDFE3FFCD5AA}"/>
              </a:ext>
            </a:extLst>
          </p:cNvPr>
          <p:cNvSpPr>
            <a:spLocks noChangeShapeType="1"/>
          </p:cNvSpPr>
          <p:nvPr/>
        </p:nvSpPr>
        <p:spPr bwMode="auto">
          <a:xfrm flipV="1">
            <a:off x="9786291" y="1841788"/>
            <a:ext cx="68263" cy="9683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5" name="Line 529">
            <a:extLst>
              <a:ext uri="{FF2B5EF4-FFF2-40B4-BE49-F238E27FC236}">
                <a16:creationId xmlns:a16="http://schemas.microsoft.com/office/drawing/2014/main" id="{8E2C2873-4634-4296-86FA-F492AF002E15}"/>
              </a:ext>
            </a:extLst>
          </p:cNvPr>
          <p:cNvSpPr>
            <a:spLocks noChangeShapeType="1"/>
          </p:cNvSpPr>
          <p:nvPr/>
        </p:nvSpPr>
        <p:spPr bwMode="auto">
          <a:xfrm flipV="1">
            <a:off x="9887891" y="1670338"/>
            <a:ext cx="80963" cy="11430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6" name="Line 530">
            <a:extLst>
              <a:ext uri="{FF2B5EF4-FFF2-40B4-BE49-F238E27FC236}">
                <a16:creationId xmlns:a16="http://schemas.microsoft.com/office/drawing/2014/main" id="{9C9D18B1-448D-49B4-A83C-C56037298CFA}"/>
              </a:ext>
            </a:extLst>
          </p:cNvPr>
          <p:cNvSpPr>
            <a:spLocks noChangeShapeType="1"/>
          </p:cNvSpPr>
          <p:nvPr/>
        </p:nvSpPr>
        <p:spPr bwMode="auto">
          <a:xfrm flipV="1">
            <a:off x="10014891" y="1595725"/>
            <a:ext cx="136525" cy="349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7" name="Line 531">
            <a:extLst>
              <a:ext uri="{FF2B5EF4-FFF2-40B4-BE49-F238E27FC236}">
                <a16:creationId xmlns:a16="http://schemas.microsoft.com/office/drawing/2014/main" id="{71A4414D-411B-4EB4-B177-5965D84EC2B3}"/>
              </a:ext>
            </a:extLst>
          </p:cNvPr>
          <p:cNvSpPr>
            <a:spLocks noChangeShapeType="1"/>
          </p:cNvSpPr>
          <p:nvPr/>
        </p:nvSpPr>
        <p:spPr bwMode="auto">
          <a:xfrm>
            <a:off x="10208566" y="1602075"/>
            <a:ext cx="103188" cy="90488"/>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8" name="Line 532">
            <a:extLst>
              <a:ext uri="{FF2B5EF4-FFF2-40B4-BE49-F238E27FC236}">
                <a16:creationId xmlns:a16="http://schemas.microsoft.com/office/drawing/2014/main" id="{9863ACBF-62F5-41F4-B3CB-80B646C3272C}"/>
              </a:ext>
            </a:extLst>
          </p:cNvPr>
          <p:cNvSpPr>
            <a:spLocks noChangeShapeType="1"/>
          </p:cNvSpPr>
          <p:nvPr/>
        </p:nvSpPr>
        <p:spPr bwMode="auto">
          <a:xfrm>
            <a:off x="10368904" y="1738600"/>
            <a:ext cx="17463" cy="1746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9" name="Line 533">
            <a:extLst>
              <a:ext uri="{FF2B5EF4-FFF2-40B4-BE49-F238E27FC236}">
                <a16:creationId xmlns:a16="http://schemas.microsoft.com/office/drawing/2014/main" id="{96036FF7-A63D-492E-A8EC-3F40D10824E3}"/>
              </a:ext>
            </a:extLst>
          </p:cNvPr>
          <p:cNvSpPr>
            <a:spLocks noChangeShapeType="1"/>
          </p:cNvSpPr>
          <p:nvPr/>
        </p:nvSpPr>
        <p:spPr bwMode="auto">
          <a:xfrm>
            <a:off x="10386366" y="1756063"/>
            <a:ext cx="79375" cy="793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0" name="Line 534">
            <a:extLst>
              <a:ext uri="{FF2B5EF4-FFF2-40B4-BE49-F238E27FC236}">
                <a16:creationId xmlns:a16="http://schemas.microsoft.com/office/drawing/2014/main" id="{EA760486-B1F5-41EE-987E-D24A9C9546E0}"/>
              </a:ext>
            </a:extLst>
          </p:cNvPr>
          <p:cNvSpPr>
            <a:spLocks noChangeShapeType="1"/>
          </p:cNvSpPr>
          <p:nvPr/>
        </p:nvSpPr>
        <p:spPr bwMode="auto">
          <a:xfrm>
            <a:off x="10511779" y="1881475"/>
            <a:ext cx="79375" cy="7937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1" name="Line 535">
            <a:extLst>
              <a:ext uri="{FF2B5EF4-FFF2-40B4-BE49-F238E27FC236}">
                <a16:creationId xmlns:a16="http://schemas.microsoft.com/office/drawing/2014/main" id="{BDEAF130-66B9-4224-A662-4FA0D64744C2}"/>
              </a:ext>
            </a:extLst>
          </p:cNvPr>
          <p:cNvSpPr>
            <a:spLocks noChangeShapeType="1"/>
          </p:cNvSpPr>
          <p:nvPr/>
        </p:nvSpPr>
        <p:spPr bwMode="auto">
          <a:xfrm flipV="1">
            <a:off x="10591154" y="1949738"/>
            <a:ext cx="23813" cy="1111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2" name="Line 536">
            <a:extLst>
              <a:ext uri="{FF2B5EF4-FFF2-40B4-BE49-F238E27FC236}">
                <a16:creationId xmlns:a16="http://schemas.microsoft.com/office/drawing/2014/main" id="{BDC83ECF-631F-4411-804A-2A8C32ABD547}"/>
              </a:ext>
            </a:extLst>
          </p:cNvPr>
          <p:cNvSpPr>
            <a:spLocks noChangeShapeType="1"/>
          </p:cNvSpPr>
          <p:nvPr/>
        </p:nvSpPr>
        <p:spPr bwMode="auto">
          <a:xfrm flipV="1">
            <a:off x="10683229" y="1910050"/>
            <a:ext cx="107950" cy="22225"/>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3" name="Line 539">
            <a:extLst>
              <a:ext uri="{FF2B5EF4-FFF2-40B4-BE49-F238E27FC236}">
                <a16:creationId xmlns:a16="http://schemas.microsoft.com/office/drawing/2014/main" id="{26DF55FD-5606-42CC-AFF5-1245147DBE2F}"/>
              </a:ext>
            </a:extLst>
          </p:cNvPr>
          <p:cNvSpPr>
            <a:spLocks noChangeShapeType="1"/>
          </p:cNvSpPr>
          <p:nvPr/>
        </p:nvSpPr>
        <p:spPr bwMode="auto">
          <a:xfrm flipV="1">
            <a:off x="2618729" y="936911"/>
            <a:ext cx="0" cy="469900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4" name="Line 540">
            <a:extLst>
              <a:ext uri="{FF2B5EF4-FFF2-40B4-BE49-F238E27FC236}">
                <a16:creationId xmlns:a16="http://schemas.microsoft.com/office/drawing/2014/main" id="{14DAA1DF-79A3-4E91-8B56-B48F4C9BBFB1}"/>
              </a:ext>
            </a:extLst>
          </p:cNvPr>
          <p:cNvSpPr>
            <a:spLocks noChangeShapeType="1"/>
          </p:cNvSpPr>
          <p:nvPr/>
        </p:nvSpPr>
        <p:spPr bwMode="auto">
          <a:xfrm flipH="1">
            <a:off x="2528241" y="5481925"/>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5" name="Rectangle 541">
            <a:extLst>
              <a:ext uri="{FF2B5EF4-FFF2-40B4-BE49-F238E27FC236}">
                <a16:creationId xmlns:a16="http://schemas.microsoft.com/office/drawing/2014/main" id="{96047B9F-3773-479A-BEC1-17D8C8BD0CB9}"/>
              </a:ext>
            </a:extLst>
          </p:cNvPr>
          <p:cNvSpPr>
            <a:spLocks noChangeArrowheads="1"/>
          </p:cNvSpPr>
          <p:nvPr/>
        </p:nvSpPr>
        <p:spPr bwMode="auto">
          <a:xfrm rot="16200000">
            <a:off x="2031354" y="5270788"/>
            <a:ext cx="6508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latin typeface="Arial" panose="020B0604020202020204" pitchFamily="34" charset="0"/>
              </a:rPr>
              <a:t>-0.06</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06" name="Line 542">
            <a:extLst>
              <a:ext uri="{FF2B5EF4-FFF2-40B4-BE49-F238E27FC236}">
                <a16:creationId xmlns:a16="http://schemas.microsoft.com/office/drawing/2014/main" id="{A4A0BCDC-52B8-49AA-842F-994F098084B6}"/>
              </a:ext>
            </a:extLst>
          </p:cNvPr>
          <p:cNvSpPr>
            <a:spLocks noChangeShapeType="1"/>
          </p:cNvSpPr>
          <p:nvPr/>
        </p:nvSpPr>
        <p:spPr bwMode="auto">
          <a:xfrm flipH="1">
            <a:off x="2528241" y="4785013"/>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7" name="Rectangle 543">
            <a:extLst>
              <a:ext uri="{FF2B5EF4-FFF2-40B4-BE49-F238E27FC236}">
                <a16:creationId xmlns:a16="http://schemas.microsoft.com/office/drawing/2014/main" id="{7A1205A3-29E9-4B29-93D1-C9908B2E75F4}"/>
              </a:ext>
            </a:extLst>
          </p:cNvPr>
          <p:cNvSpPr>
            <a:spLocks noChangeArrowheads="1"/>
          </p:cNvSpPr>
          <p:nvPr/>
        </p:nvSpPr>
        <p:spPr bwMode="auto">
          <a:xfrm rot="16200000">
            <a:off x="2031354" y="4565938"/>
            <a:ext cx="6508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latin typeface="Arial" panose="020B0604020202020204" pitchFamily="34" charset="0"/>
              </a:rPr>
              <a:t>-0.05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08" name="Line 544">
            <a:extLst>
              <a:ext uri="{FF2B5EF4-FFF2-40B4-BE49-F238E27FC236}">
                <a16:creationId xmlns:a16="http://schemas.microsoft.com/office/drawing/2014/main" id="{B7D707B5-FF58-4CE5-A494-E1B1A4DE718F}"/>
              </a:ext>
            </a:extLst>
          </p:cNvPr>
          <p:cNvSpPr>
            <a:spLocks noChangeShapeType="1"/>
          </p:cNvSpPr>
          <p:nvPr/>
        </p:nvSpPr>
        <p:spPr bwMode="auto">
          <a:xfrm flipH="1">
            <a:off x="2528241" y="4081750"/>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09" name="Rectangle 545">
            <a:extLst>
              <a:ext uri="{FF2B5EF4-FFF2-40B4-BE49-F238E27FC236}">
                <a16:creationId xmlns:a16="http://schemas.microsoft.com/office/drawing/2014/main" id="{D9E5C2C8-93B4-48BE-BC7B-9752172CFFA3}"/>
              </a:ext>
            </a:extLst>
          </p:cNvPr>
          <p:cNvSpPr>
            <a:spLocks noChangeArrowheads="1"/>
          </p:cNvSpPr>
          <p:nvPr/>
        </p:nvSpPr>
        <p:spPr bwMode="auto">
          <a:xfrm rot="16200000">
            <a:off x="2031354" y="3870613"/>
            <a:ext cx="6508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-0.04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0" name="Line 546">
            <a:extLst>
              <a:ext uri="{FF2B5EF4-FFF2-40B4-BE49-F238E27FC236}">
                <a16:creationId xmlns:a16="http://schemas.microsoft.com/office/drawing/2014/main" id="{4204C41B-48BA-411C-B213-FA6856ED3B1D}"/>
              </a:ext>
            </a:extLst>
          </p:cNvPr>
          <p:cNvSpPr>
            <a:spLocks noChangeShapeType="1"/>
          </p:cNvSpPr>
          <p:nvPr/>
        </p:nvSpPr>
        <p:spPr bwMode="auto">
          <a:xfrm flipH="1">
            <a:off x="2528241" y="3384838"/>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1" name="Rectangle 547">
            <a:extLst>
              <a:ext uri="{FF2B5EF4-FFF2-40B4-BE49-F238E27FC236}">
                <a16:creationId xmlns:a16="http://schemas.microsoft.com/office/drawing/2014/main" id="{CA436826-006F-47A2-930C-DBCEE8019544}"/>
              </a:ext>
            </a:extLst>
          </p:cNvPr>
          <p:cNvSpPr>
            <a:spLocks noChangeArrowheads="1"/>
          </p:cNvSpPr>
          <p:nvPr/>
        </p:nvSpPr>
        <p:spPr bwMode="auto">
          <a:xfrm rot="16200000">
            <a:off x="2031354" y="3167350"/>
            <a:ext cx="6508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latin typeface="Arial" panose="020B0604020202020204" pitchFamily="34" charset="0"/>
              </a:rPr>
              <a:t>-0.03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12" name="Line 548">
            <a:extLst>
              <a:ext uri="{FF2B5EF4-FFF2-40B4-BE49-F238E27FC236}">
                <a16:creationId xmlns:a16="http://schemas.microsoft.com/office/drawing/2014/main" id="{C53483EC-C56E-47A9-824C-12E51D414F13}"/>
              </a:ext>
            </a:extLst>
          </p:cNvPr>
          <p:cNvSpPr>
            <a:spLocks noChangeShapeType="1"/>
          </p:cNvSpPr>
          <p:nvPr/>
        </p:nvSpPr>
        <p:spPr bwMode="auto">
          <a:xfrm flipH="1">
            <a:off x="2528241" y="2681575"/>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3" name="Rectangle 549">
            <a:extLst>
              <a:ext uri="{FF2B5EF4-FFF2-40B4-BE49-F238E27FC236}">
                <a16:creationId xmlns:a16="http://schemas.microsoft.com/office/drawing/2014/main" id="{21955C13-DE9D-4568-AFC7-9BB2C219C9C7}"/>
              </a:ext>
            </a:extLst>
          </p:cNvPr>
          <p:cNvSpPr>
            <a:spLocks noChangeArrowheads="1"/>
          </p:cNvSpPr>
          <p:nvPr/>
        </p:nvSpPr>
        <p:spPr bwMode="auto">
          <a:xfrm rot="16200000">
            <a:off x="2031354" y="2462500"/>
            <a:ext cx="6508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-0.02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4" name="Line 550">
            <a:extLst>
              <a:ext uri="{FF2B5EF4-FFF2-40B4-BE49-F238E27FC236}">
                <a16:creationId xmlns:a16="http://schemas.microsoft.com/office/drawing/2014/main" id="{6EE95C7F-9E39-4692-97A7-EA8284BC8660}"/>
              </a:ext>
            </a:extLst>
          </p:cNvPr>
          <p:cNvSpPr>
            <a:spLocks noChangeShapeType="1"/>
          </p:cNvSpPr>
          <p:nvPr/>
        </p:nvSpPr>
        <p:spPr bwMode="auto">
          <a:xfrm flipH="1">
            <a:off x="2528241" y="1978313"/>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5" name="Rectangle 551">
            <a:extLst>
              <a:ext uri="{FF2B5EF4-FFF2-40B4-BE49-F238E27FC236}">
                <a16:creationId xmlns:a16="http://schemas.microsoft.com/office/drawing/2014/main" id="{35E433C2-97B8-48AE-B75F-B6A436A8BF2A}"/>
              </a:ext>
            </a:extLst>
          </p:cNvPr>
          <p:cNvSpPr>
            <a:spLocks noChangeArrowheads="1"/>
          </p:cNvSpPr>
          <p:nvPr/>
        </p:nvSpPr>
        <p:spPr bwMode="auto">
          <a:xfrm rot="16200000">
            <a:off x="2031354" y="1765588"/>
            <a:ext cx="6508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-0.01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6" name="Line 552">
            <a:extLst>
              <a:ext uri="{FF2B5EF4-FFF2-40B4-BE49-F238E27FC236}">
                <a16:creationId xmlns:a16="http://schemas.microsoft.com/office/drawing/2014/main" id="{C81FBBDD-D98D-41B0-9BED-4C43839D0DA9}"/>
              </a:ext>
            </a:extLst>
          </p:cNvPr>
          <p:cNvSpPr>
            <a:spLocks noChangeShapeType="1"/>
          </p:cNvSpPr>
          <p:nvPr/>
        </p:nvSpPr>
        <p:spPr bwMode="auto">
          <a:xfrm flipH="1">
            <a:off x="2528241" y="1281400"/>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7" name="Rectangle 553">
            <a:extLst>
              <a:ext uri="{FF2B5EF4-FFF2-40B4-BE49-F238E27FC236}">
                <a16:creationId xmlns:a16="http://schemas.microsoft.com/office/drawing/2014/main" id="{B10121F3-55FE-40B6-8AE3-220D63089B51}"/>
              </a:ext>
            </a:extLst>
          </p:cNvPr>
          <p:cNvSpPr>
            <a:spLocks noChangeArrowheads="1"/>
          </p:cNvSpPr>
          <p:nvPr/>
        </p:nvSpPr>
        <p:spPr bwMode="auto">
          <a:xfrm rot="16200000">
            <a:off x="2071041" y="1062325"/>
            <a:ext cx="57150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20" name="Line 557">
            <a:extLst>
              <a:ext uri="{FF2B5EF4-FFF2-40B4-BE49-F238E27FC236}">
                <a16:creationId xmlns:a16="http://schemas.microsoft.com/office/drawing/2014/main" id="{D0B237CC-8E0C-4FB5-B349-B82DB8A2AE49}"/>
              </a:ext>
            </a:extLst>
          </p:cNvPr>
          <p:cNvSpPr>
            <a:spLocks noChangeShapeType="1"/>
          </p:cNvSpPr>
          <p:nvPr/>
        </p:nvSpPr>
        <p:spPr bwMode="auto">
          <a:xfrm>
            <a:off x="2618729" y="5635913"/>
            <a:ext cx="8321675"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1" name="Line 558">
            <a:extLst>
              <a:ext uri="{FF2B5EF4-FFF2-40B4-BE49-F238E27FC236}">
                <a16:creationId xmlns:a16="http://schemas.microsoft.com/office/drawing/2014/main" id="{CCC107BB-D599-43E2-85E1-A669B8CDD90B}"/>
              </a:ext>
            </a:extLst>
          </p:cNvPr>
          <p:cNvSpPr>
            <a:spLocks noChangeShapeType="1"/>
          </p:cNvSpPr>
          <p:nvPr/>
        </p:nvSpPr>
        <p:spPr bwMode="auto">
          <a:xfrm>
            <a:off x="2772716" y="5635913"/>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2" name="Rectangle 559">
            <a:extLst>
              <a:ext uri="{FF2B5EF4-FFF2-40B4-BE49-F238E27FC236}">
                <a16:creationId xmlns:a16="http://schemas.microsoft.com/office/drawing/2014/main" id="{34DC78EB-BE90-4D65-843D-829CD1FA1953}"/>
              </a:ext>
            </a:extLst>
          </p:cNvPr>
          <p:cNvSpPr>
            <a:spLocks noChangeArrowheads="1"/>
          </p:cNvSpPr>
          <p:nvPr/>
        </p:nvSpPr>
        <p:spPr bwMode="auto">
          <a:xfrm>
            <a:off x="2704454" y="5778788"/>
            <a:ext cx="2397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23" name="Line 560">
            <a:extLst>
              <a:ext uri="{FF2B5EF4-FFF2-40B4-BE49-F238E27FC236}">
                <a16:creationId xmlns:a16="http://schemas.microsoft.com/office/drawing/2014/main" id="{2DA6D7B7-6AE6-462C-A7D4-83C7F012ACE1}"/>
              </a:ext>
            </a:extLst>
          </p:cNvPr>
          <p:cNvSpPr>
            <a:spLocks noChangeShapeType="1"/>
          </p:cNvSpPr>
          <p:nvPr/>
        </p:nvSpPr>
        <p:spPr bwMode="auto">
          <a:xfrm>
            <a:off x="3572816" y="5635913"/>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4" name="Rectangle 561">
            <a:extLst>
              <a:ext uri="{FF2B5EF4-FFF2-40B4-BE49-F238E27FC236}">
                <a16:creationId xmlns:a16="http://schemas.microsoft.com/office/drawing/2014/main" id="{FC3A2484-A26A-47B4-9313-FBBF844084EB}"/>
              </a:ext>
            </a:extLst>
          </p:cNvPr>
          <p:cNvSpPr>
            <a:spLocks noChangeArrowheads="1"/>
          </p:cNvSpPr>
          <p:nvPr/>
        </p:nvSpPr>
        <p:spPr bwMode="auto">
          <a:xfrm>
            <a:off x="3442641" y="5778788"/>
            <a:ext cx="3714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25" name="Line 562">
            <a:extLst>
              <a:ext uri="{FF2B5EF4-FFF2-40B4-BE49-F238E27FC236}">
                <a16:creationId xmlns:a16="http://schemas.microsoft.com/office/drawing/2014/main" id="{C9C612D9-1AEA-466E-BBB9-318786AC1471}"/>
              </a:ext>
            </a:extLst>
          </p:cNvPr>
          <p:cNvSpPr>
            <a:spLocks noChangeShapeType="1"/>
          </p:cNvSpPr>
          <p:nvPr/>
        </p:nvSpPr>
        <p:spPr bwMode="auto">
          <a:xfrm>
            <a:off x="4372916" y="5635913"/>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6" name="Rectangle 563">
            <a:extLst>
              <a:ext uri="{FF2B5EF4-FFF2-40B4-BE49-F238E27FC236}">
                <a16:creationId xmlns:a16="http://schemas.microsoft.com/office/drawing/2014/main" id="{CA8ABBC9-157C-4DBE-B9BD-36236C23C68D}"/>
              </a:ext>
            </a:extLst>
          </p:cNvPr>
          <p:cNvSpPr>
            <a:spLocks noChangeArrowheads="1"/>
          </p:cNvSpPr>
          <p:nvPr/>
        </p:nvSpPr>
        <p:spPr bwMode="auto">
          <a:xfrm>
            <a:off x="4242741" y="5778788"/>
            <a:ext cx="3714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40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27" name="Rectangle 564">
            <a:extLst>
              <a:ext uri="{FF2B5EF4-FFF2-40B4-BE49-F238E27FC236}">
                <a16:creationId xmlns:a16="http://schemas.microsoft.com/office/drawing/2014/main" id="{D32702B9-69F0-4834-8ABF-7D9E99B54951}"/>
              </a:ext>
            </a:extLst>
          </p:cNvPr>
          <p:cNvSpPr>
            <a:spLocks noChangeArrowheads="1"/>
          </p:cNvSpPr>
          <p:nvPr/>
        </p:nvSpPr>
        <p:spPr bwMode="auto">
          <a:xfrm>
            <a:off x="4128441" y="6013738"/>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7F7F7F"/>
                </a:solidFill>
                <a:effectLst/>
                <a:latin typeface="Arial" panose="020B0604020202020204" pitchFamily="34" charset="0"/>
              </a:rPr>
              <a:t>(0.6)</a:t>
            </a:r>
            <a:endParaRPr kumimoji="0" lang="en-US" altLang="en-US" sz="1800" b="0" i="0" u="none" strike="noStrike" cap="none" normalizeH="0" baseline="0" dirty="0">
              <a:ln>
                <a:noFill/>
              </a:ln>
              <a:solidFill>
                <a:srgbClr val="7F7F7F"/>
              </a:solidFill>
              <a:effectLst/>
              <a:latin typeface="Arial" panose="020B0604020202020204" pitchFamily="34" charset="0"/>
            </a:endParaRPr>
          </a:p>
        </p:txBody>
      </p:sp>
      <p:sp>
        <p:nvSpPr>
          <p:cNvPr id="828" name="Line 565">
            <a:extLst>
              <a:ext uri="{FF2B5EF4-FFF2-40B4-BE49-F238E27FC236}">
                <a16:creationId xmlns:a16="http://schemas.microsoft.com/office/drawing/2014/main" id="{B5AB5705-E05B-40D3-AD85-7036F2979862}"/>
              </a:ext>
            </a:extLst>
          </p:cNvPr>
          <p:cNvSpPr>
            <a:spLocks noChangeShapeType="1"/>
          </p:cNvSpPr>
          <p:nvPr/>
        </p:nvSpPr>
        <p:spPr bwMode="auto">
          <a:xfrm>
            <a:off x="5179366" y="5635913"/>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9" name="Rectangle 566">
            <a:extLst>
              <a:ext uri="{FF2B5EF4-FFF2-40B4-BE49-F238E27FC236}">
                <a16:creationId xmlns:a16="http://schemas.microsoft.com/office/drawing/2014/main" id="{140177CB-2193-48F2-A0A8-45AEDDBBD1D8}"/>
              </a:ext>
            </a:extLst>
          </p:cNvPr>
          <p:cNvSpPr>
            <a:spLocks noChangeArrowheads="1"/>
          </p:cNvSpPr>
          <p:nvPr/>
        </p:nvSpPr>
        <p:spPr bwMode="auto">
          <a:xfrm>
            <a:off x="5047604" y="5778788"/>
            <a:ext cx="3714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60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30" name="Line 567">
            <a:extLst>
              <a:ext uri="{FF2B5EF4-FFF2-40B4-BE49-F238E27FC236}">
                <a16:creationId xmlns:a16="http://schemas.microsoft.com/office/drawing/2014/main" id="{86C123A0-6621-4562-9DA7-7AA0746B5B03}"/>
              </a:ext>
            </a:extLst>
          </p:cNvPr>
          <p:cNvSpPr>
            <a:spLocks noChangeShapeType="1"/>
          </p:cNvSpPr>
          <p:nvPr/>
        </p:nvSpPr>
        <p:spPr bwMode="auto">
          <a:xfrm>
            <a:off x="5979466" y="5635913"/>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1" name="Rectangle 568">
            <a:extLst>
              <a:ext uri="{FF2B5EF4-FFF2-40B4-BE49-F238E27FC236}">
                <a16:creationId xmlns:a16="http://schemas.microsoft.com/office/drawing/2014/main" id="{73957E59-5354-4854-A6FD-78AEDF503959}"/>
              </a:ext>
            </a:extLst>
          </p:cNvPr>
          <p:cNvSpPr>
            <a:spLocks noChangeArrowheads="1"/>
          </p:cNvSpPr>
          <p:nvPr/>
        </p:nvSpPr>
        <p:spPr bwMode="auto">
          <a:xfrm>
            <a:off x="5847704" y="5778788"/>
            <a:ext cx="37147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80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32" name="Rectangle 569">
            <a:extLst>
              <a:ext uri="{FF2B5EF4-FFF2-40B4-BE49-F238E27FC236}">
                <a16:creationId xmlns:a16="http://schemas.microsoft.com/office/drawing/2014/main" id="{930685F7-5E08-49D8-8AA7-16508E12FA6B}"/>
              </a:ext>
            </a:extLst>
          </p:cNvPr>
          <p:cNvSpPr>
            <a:spLocks noChangeArrowheads="1"/>
          </p:cNvSpPr>
          <p:nvPr/>
        </p:nvSpPr>
        <p:spPr bwMode="auto">
          <a:xfrm>
            <a:off x="5733404" y="6013738"/>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7F7F7F"/>
                </a:solidFill>
                <a:effectLst/>
                <a:latin typeface="Arial" panose="020B0604020202020204" pitchFamily="34" charset="0"/>
              </a:rPr>
              <a:t>(0.9)</a:t>
            </a:r>
            <a:endParaRPr kumimoji="0" lang="en-US" altLang="en-US" sz="1800" b="0" i="0" u="none" strike="noStrike" cap="none" normalizeH="0" baseline="0" dirty="0">
              <a:ln>
                <a:noFill/>
              </a:ln>
              <a:solidFill>
                <a:srgbClr val="7F7F7F"/>
              </a:solidFill>
              <a:effectLst/>
              <a:latin typeface="Arial" panose="020B0604020202020204" pitchFamily="34" charset="0"/>
            </a:endParaRPr>
          </a:p>
        </p:txBody>
      </p:sp>
      <p:sp>
        <p:nvSpPr>
          <p:cNvPr id="833" name="Line 570">
            <a:extLst>
              <a:ext uri="{FF2B5EF4-FFF2-40B4-BE49-F238E27FC236}">
                <a16:creationId xmlns:a16="http://schemas.microsoft.com/office/drawing/2014/main" id="{B0D3B041-4223-4F7B-8595-BB90CF6649D3}"/>
              </a:ext>
            </a:extLst>
          </p:cNvPr>
          <p:cNvSpPr>
            <a:spLocks noChangeShapeType="1"/>
          </p:cNvSpPr>
          <p:nvPr/>
        </p:nvSpPr>
        <p:spPr bwMode="auto">
          <a:xfrm>
            <a:off x="6779566" y="5635913"/>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4" name="Rectangle 571">
            <a:extLst>
              <a:ext uri="{FF2B5EF4-FFF2-40B4-BE49-F238E27FC236}">
                <a16:creationId xmlns:a16="http://schemas.microsoft.com/office/drawing/2014/main" id="{856A4A63-3782-4762-95E5-DC0F7CFF8316}"/>
              </a:ext>
            </a:extLst>
          </p:cNvPr>
          <p:cNvSpPr>
            <a:spLocks noChangeArrowheads="1"/>
          </p:cNvSpPr>
          <p:nvPr/>
        </p:nvSpPr>
        <p:spPr bwMode="auto">
          <a:xfrm>
            <a:off x="6585891" y="5778788"/>
            <a:ext cx="5032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35" name="Line 572">
            <a:extLst>
              <a:ext uri="{FF2B5EF4-FFF2-40B4-BE49-F238E27FC236}">
                <a16:creationId xmlns:a16="http://schemas.microsoft.com/office/drawing/2014/main" id="{0C75C4D9-CEE7-49C4-A0BB-C671789E5C2D}"/>
              </a:ext>
            </a:extLst>
          </p:cNvPr>
          <p:cNvSpPr>
            <a:spLocks noChangeShapeType="1"/>
          </p:cNvSpPr>
          <p:nvPr/>
        </p:nvSpPr>
        <p:spPr bwMode="auto">
          <a:xfrm>
            <a:off x="7579666" y="5635913"/>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6" name="Rectangle 573">
            <a:extLst>
              <a:ext uri="{FF2B5EF4-FFF2-40B4-BE49-F238E27FC236}">
                <a16:creationId xmlns:a16="http://schemas.microsoft.com/office/drawing/2014/main" id="{AC6EAC3F-D0A4-4EA0-AFB0-6B2DF4DC204B}"/>
              </a:ext>
            </a:extLst>
          </p:cNvPr>
          <p:cNvSpPr>
            <a:spLocks noChangeArrowheads="1"/>
          </p:cNvSpPr>
          <p:nvPr/>
        </p:nvSpPr>
        <p:spPr bwMode="auto">
          <a:xfrm>
            <a:off x="7385991" y="5778788"/>
            <a:ext cx="5032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120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37" name="Rectangle 574">
            <a:extLst>
              <a:ext uri="{FF2B5EF4-FFF2-40B4-BE49-F238E27FC236}">
                <a16:creationId xmlns:a16="http://schemas.microsoft.com/office/drawing/2014/main" id="{FD1D1921-0504-401A-85FE-8672608F1C6D}"/>
              </a:ext>
            </a:extLst>
          </p:cNvPr>
          <p:cNvSpPr>
            <a:spLocks noChangeArrowheads="1"/>
          </p:cNvSpPr>
          <p:nvPr/>
        </p:nvSpPr>
        <p:spPr bwMode="auto">
          <a:xfrm>
            <a:off x="7333604" y="6013738"/>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7F7F7F"/>
                </a:solidFill>
                <a:effectLst/>
                <a:latin typeface="Arial" panose="020B0604020202020204" pitchFamily="34" charset="0"/>
              </a:rPr>
              <a:t>(1.1)</a:t>
            </a:r>
            <a:endParaRPr kumimoji="0" lang="en-US" altLang="en-US" sz="1800" b="0" i="0" u="none" strike="noStrike" cap="none" normalizeH="0" baseline="0" dirty="0">
              <a:ln>
                <a:noFill/>
              </a:ln>
              <a:solidFill>
                <a:srgbClr val="7F7F7F"/>
              </a:solidFill>
              <a:effectLst/>
              <a:latin typeface="Arial" panose="020B0604020202020204" pitchFamily="34" charset="0"/>
            </a:endParaRPr>
          </a:p>
        </p:txBody>
      </p:sp>
      <p:sp>
        <p:nvSpPr>
          <p:cNvPr id="838" name="Line 575">
            <a:extLst>
              <a:ext uri="{FF2B5EF4-FFF2-40B4-BE49-F238E27FC236}">
                <a16:creationId xmlns:a16="http://schemas.microsoft.com/office/drawing/2014/main" id="{799631A9-B1DC-44B1-A787-8314795EC8B3}"/>
              </a:ext>
            </a:extLst>
          </p:cNvPr>
          <p:cNvSpPr>
            <a:spLocks noChangeShapeType="1"/>
          </p:cNvSpPr>
          <p:nvPr/>
        </p:nvSpPr>
        <p:spPr bwMode="auto">
          <a:xfrm>
            <a:off x="8386116" y="5635913"/>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9" name="Rectangle 576">
            <a:extLst>
              <a:ext uri="{FF2B5EF4-FFF2-40B4-BE49-F238E27FC236}">
                <a16:creationId xmlns:a16="http://schemas.microsoft.com/office/drawing/2014/main" id="{9FACF010-B8C6-42B5-997A-3546AB5F4AAE}"/>
              </a:ext>
            </a:extLst>
          </p:cNvPr>
          <p:cNvSpPr>
            <a:spLocks noChangeArrowheads="1"/>
          </p:cNvSpPr>
          <p:nvPr/>
        </p:nvSpPr>
        <p:spPr bwMode="auto">
          <a:xfrm>
            <a:off x="8186091" y="5778788"/>
            <a:ext cx="5032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140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40" name="Line 577">
            <a:extLst>
              <a:ext uri="{FF2B5EF4-FFF2-40B4-BE49-F238E27FC236}">
                <a16:creationId xmlns:a16="http://schemas.microsoft.com/office/drawing/2014/main" id="{9048A804-D89B-4939-85E0-4E1CE5B053AB}"/>
              </a:ext>
            </a:extLst>
          </p:cNvPr>
          <p:cNvSpPr>
            <a:spLocks noChangeShapeType="1"/>
          </p:cNvSpPr>
          <p:nvPr/>
        </p:nvSpPr>
        <p:spPr bwMode="auto">
          <a:xfrm>
            <a:off x="9186216" y="5635913"/>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1" name="Rectangle 578">
            <a:extLst>
              <a:ext uri="{FF2B5EF4-FFF2-40B4-BE49-F238E27FC236}">
                <a16:creationId xmlns:a16="http://schemas.microsoft.com/office/drawing/2014/main" id="{2DD2A669-201E-47ED-8274-1183E27E2DCE}"/>
              </a:ext>
            </a:extLst>
          </p:cNvPr>
          <p:cNvSpPr>
            <a:spLocks noChangeArrowheads="1"/>
          </p:cNvSpPr>
          <p:nvPr/>
        </p:nvSpPr>
        <p:spPr bwMode="auto">
          <a:xfrm>
            <a:off x="8990954" y="5778788"/>
            <a:ext cx="5032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160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42" name="Rectangle 579">
            <a:extLst>
              <a:ext uri="{FF2B5EF4-FFF2-40B4-BE49-F238E27FC236}">
                <a16:creationId xmlns:a16="http://schemas.microsoft.com/office/drawing/2014/main" id="{75C52B22-A1BB-4070-8BD5-71D1741CC113}"/>
              </a:ext>
            </a:extLst>
          </p:cNvPr>
          <p:cNvSpPr>
            <a:spLocks noChangeArrowheads="1"/>
          </p:cNvSpPr>
          <p:nvPr/>
        </p:nvSpPr>
        <p:spPr bwMode="auto">
          <a:xfrm>
            <a:off x="8940154" y="6013738"/>
            <a:ext cx="50334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7F7F7F"/>
                </a:solidFill>
                <a:effectLst/>
                <a:latin typeface="Arial" panose="020B0604020202020204" pitchFamily="34" charset="0"/>
              </a:rPr>
              <a:t>(1.3)</a:t>
            </a:r>
            <a:endParaRPr kumimoji="0" lang="en-US" altLang="en-US" sz="1800" b="0" i="0" u="none" strike="noStrike" cap="none" normalizeH="0" baseline="0" dirty="0">
              <a:ln>
                <a:noFill/>
              </a:ln>
              <a:solidFill>
                <a:srgbClr val="7F7F7F"/>
              </a:solidFill>
              <a:effectLst/>
              <a:latin typeface="Arial" panose="020B0604020202020204" pitchFamily="34" charset="0"/>
            </a:endParaRPr>
          </a:p>
        </p:txBody>
      </p:sp>
      <p:sp>
        <p:nvSpPr>
          <p:cNvPr id="843" name="Line 580">
            <a:extLst>
              <a:ext uri="{FF2B5EF4-FFF2-40B4-BE49-F238E27FC236}">
                <a16:creationId xmlns:a16="http://schemas.microsoft.com/office/drawing/2014/main" id="{1A42F48C-21DD-4B1C-9EAF-BAC29F02C2BC}"/>
              </a:ext>
            </a:extLst>
          </p:cNvPr>
          <p:cNvSpPr>
            <a:spLocks noChangeShapeType="1"/>
          </p:cNvSpPr>
          <p:nvPr/>
        </p:nvSpPr>
        <p:spPr bwMode="auto">
          <a:xfrm>
            <a:off x="9986316" y="5635913"/>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4" name="Rectangle 581">
            <a:extLst>
              <a:ext uri="{FF2B5EF4-FFF2-40B4-BE49-F238E27FC236}">
                <a16:creationId xmlns:a16="http://schemas.microsoft.com/office/drawing/2014/main" id="{EF3F8525-2A29-4883-82BC-FB843F0C11C6}"/>
              </a:ext>
            </a:extLst>
          </p:cNvPr>
          <p:cNvSpPr>
            <a:spLocks noChangeArrowheads="1"/>
          </p:cNvSpPr>
          <p:nvPr/>
        </p:nvSpPr>
        <p:spPr bwMode="auto">
          <a:xfrm>
            <a:off x="9791054" y="5778788"/>
            <a:ext cx="5032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latin typeface="Arial" panose="020B0604020202020204" pitchFamily="34" charset="0"/>
              </a:rPr>
              <a:t>180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45" name="Line 582">
            <a:extLst>
              <a:ext uri="{FF2B5EF4-FFF2-40B4-BE49-F238E27FC236}">
                <a16:creationId xmlns:a16="http://schemas.microsoft.com/office/drawing/2014/main" id="{156B9525-9640-4F7D-B799-B7C92959DCDA}"/>
              </a:ext>
            </a:extLst>
          </p:cNvPr>
          <p:cNvSpPr>
            <a:spLocks noChangeShapeType="1"/>
          </p:cNvSpPr>
          <p:nvPr/>
        </p:nvSpPr>
        <p:spPr bwMode="auto">
          <a:xfrm>
            <a:off x="10791179" y="5635913"/>
            <a:ext cx="0" cy="92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6" name="Rectangle 583">
            <a:extLst>
              <a:ext uri="{FF2B5EF4-FFF2-40B4-BE49-F238E27FC236}">
                <a16:creationId xmlns:a16="http://schemas.microsoft.com/office/drawing/2014/main" id="{E5139691-D2A1-4D75-9373-ECE30B5E8177}"/>
              </a:ext>
            </a:extLst>
          </p:cNvPr>
          <p:cNvSpPr>
            <a:spLocks noChangeArrowheads="1"/>
          </p:cNvSpPr>
          <p:nvPr/>
        </p:nvSpPr>
        <p:spPr bwMode="auto">
          <a:xfrm>
            <a:off x="10591154" y="5778788"/>
            <a:ext cx="503238"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49" name="Rectangle 139">
            <a:extLst>
              <a:ext uri="{FF2B5EF4-FFF2-40B4-BE49-F238E27FC236}">
                <a16:creationId xmlns:a16="http://schemas.microsoft.com/office/drawing/2014/main" id="{F49DCF9B-46FB-49C5-9D0A-BCB772A544C9}"/>
              </a:ext>
            </a:extLst>
          </p:cNvPr>
          <p:cNvSpPr>
            <a:spLocks noChangeArrowheads="1"/>
          </p:cNvSpPr>
          <p:nvPr/>
        </p:nvSpPr>
        <p:spPr bwMode="auto">
          <a:xfrm>
            <a:off x="7113955" y="4442210"/>
            <a:ext cx="3296159"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kumimoji="0" lang="en-US" altLang="en-US" sz="1900" b="0" i="0" u="none" strike="noStrike" cap="none" normalizeH="0" baseline="0" dirty="0">
                <a:ln>
                  <a:noFill/>
                </a:ln>
                <a:solidFill>
                  <a:srgbClr val="000000"/>
                </a:solidFill>
                <a:effectLst/>
                <a:latin typeface="Arial" panose="020B0604020202020204" pitchFamily="34" charset="0"/>
              </a:rPr>
              <a:t>Coefficient at 0: </a:t>
            </a:r>
            <a:r>
              <a:rPr lang="en-US" altLang="en-US" sz="1900" dirty="0">
                <a:solidFill>
                  <a:srgbClr val="000000"/>
                </a:solidFill>
              </a:rPr>
              <a:t>-0.056 (0.001</a:t>
            </a:r>
            <a:r>
              <a:rPr kumimoji="0" lang="en-US" altLang="en-US" sz="1900" b="0" i="0" u="none" strike="noStrike" cap="none" normalizeH="0" baseline="0" dirty="0">
                <a:ln>
                  <a:noFill/>
                </a:ln>
                <a:solidFill>
                  <a:srgbClr val="000000"/>
                </a:solidFill>
                <a:effectLst/>
                <a:latin typeface="Arial" panose="020B0604020202020204" pitchFamily="34" charset="0"/>
              </a:rPr>
              <a: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50" name="Rectangle 140">
            <a:extLst>
              <a:ext uri="{FF2B5EF4-FFF2-40B4-BE49-F238E27FC236}">
                <a16:creationId xmlns:a16="http://schemas.microsoft.com/office/drawing/2014/main" id="{1DE2F006-E42A-4B36-A797-F2004244E04A}"/>
              </a:ext>
            </a:extLst>
          </p:cNvPr>
          <p:cNvSpPr>
            <a:spLocks noChangeArrowheads="1"/>
          </p:cNvSpPr>
          <p:nvPr/>
        </p:nvSpPr>
        <p:spPr bwMode="auto">
          <a:xfrm>
            <a:off x="6181255" y="4740753"/>
            <a:ext cx="4475969"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kumimoji="0" lang="en-US" altLang="en-US" sz="1900" b="0" i="0" u="none" strike="noStrike" cap="none" normalizeH="0" baseline="0" dirty="0">
                <a:ln>
                  <a:noFill/>
                </a:ln>
                <a:solidFill>
                  <a:srgbClr val="000000"/>
                </a:solidFill>
                <a:effectLst/>
                <a:latin typeface="Arial" panose="020B0604020202020204" pitchFamily="34" charset="0"/>
              </a:rPr>
              <a:t>Sum of Coefficients 1-40: </a:t>
            </a:r>
            <a:r>
              <a:rPr lang="en-US" altLang="en-US" sz="1900" dirty="0">
                <a:solidFill>
                  <a:srgbClr val="000000"/>
                </a:solidFill>
              </a:rPr>
              <a:t>-0.224 (0.003)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64" name="Rectangle 563">
            <a:extLst>
              <a:ext uri="{FF2B5EF4-FFF2-40B4-BE49-F238E27FC236}">
                <a16:creationId xmlns:a16="http://schemas.microsoft.com/office/drawing/2014/main" id="{17D7BF9F-87EE-41FF-AB8A-8D38F40A480E}"/>
              </a:ext>
            </a:extLst>
          </p:cNvPr>
          <p:cNvSpPr>
            <a:spLocks noChangeArrowheads="1"/>
          </p:cNvSpPr>
          <p:nvPr/>
        </p:nvSpPr>
        <p:spPr bwMode="auto">
          <a:xfrm>
            <a:off x="5542056" y="6265188"/>
            <a:ext cx="1809501" cy="29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latin typeface="Arial" panose="020B0604020202020204" pitchFamily="34" charset="0"/>
              </a:rPr>
              <a:t>Neighbor Number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65" name="Rectangle 564">
            <a:extLst>
              <a:ext uri="{FF2B5EF4-FFF2-40B4-BE49-F238E27FC236}">
                <a16:creationId xmlns:a16="http://schemas.microsoft.com/office/drawing/2014/main" id="{08347847-F46D-40A8-9029-DEE746F4038D}"/>
              </a:ext>
            </a:extLst>
          </p:cNvPr>
          <p:cNvSpPr>
            <a:spLocks noChangeArrowheads="1"/>
          </p:cNvSpPr>
          <p:nvPr/>
        </p:nvSpPr>
        <p:spPr bwMode="auto">
          <a:xfrm>
            <a:off x="5117054" y="6482732"/>
            <a:ext cx="2614195" cy="26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969696"/>
                </a:solidFill>
                <a:effectLst/>
                <a:latin typeface="Arial" panose="020B0604020202020204" pitchFamily="34" charset="0"/>
              </a:rPr>
              <a:t>(Median Distance in Miles)</a:t>
            </a:r>
            <a:endParaRPr kumimoji="0" lang="en-US" altLang="en-US" sz="1800" b="0" i="0" u="none" strike="noStrike" cap="none" normalizeH="0" baseline="0" dirty="0">
              <a:ln>
                <a:noFill/>
              </a:ln>
              <a:solidFill>
                <a:srgbClr val="969696"/>
              </a:solidFill>
              <a:effectLst/>
              <a:latin typeface="Arial" panose="020B0604020202020204" pitchFamily="34" charset="0"/>
            </a:endParaRPr>
          </a:p>
        </p:txBody>
      </p:sp>
      <p:sp>
        <p:nvSpPr>
          <p:cNvPr id="567" name="Rectangle 566">
            <a:extLst>
              <a:ext uri="{FF2B5EF4-FFF2-40B4-BE49-F238E27FC236}">
                <a16:creationId xmlns:a16="http://schemas.microsoft.com/office/drawing/2014/main" id="{686ADE9C-F78F-4955-904D-4BB2F0B28147}"/>
              </a:ext>
            </a:extLst>
          </p:cNvPr>
          <p:cNvSpPr>
            <a:spLocks noChangeArrowheads="1"/>
          </p:cNvSpPr>
          <p:nvPr/>
        </p:nvSpPr>
        <p:spPr bwMode="auto">
          <a:xfrm rot="16200000">
            <a:off x="937625" y="3082714"/>
            <a:ext cx="2287808" cy="29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latin typeface="Arial" panose="020B0604020202020204" pitchFamily="34" charset="0"/>
              </a:rPr>
              <a:t>Regression Coefficient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565187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3">
            <a:extLst>
              <a:ext uri="{FF2B5EF4-FFF2-40B4-BE49-F238E27FC236}">
                <a16:creationId xmlns:a16="http://schemas.microsoft.com/office/drawing/2014/main" id="{B2626568-FECC-46E7-B88B-D2DE412DF0F7}"/>
              </a:ext>
            </a:extLst>
          </p:cNvPr>
          <p:cNvSpPr>
            <a:spLocks noChangeAspect="1" noChangeArrowheads="1" noTextEdit="1"/>
          </p:cNvSpPr>
          <p:nvPr/>
        </p:nvSpPr>
        <p:spPr bwMode="auto">
          <a:xfrm>
            <a:off x="1295400" y="0"/>
            <a:ext cx="9601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5">
            <a:extLst>
              <a:ext uri="{FF2B5EF4-FFF2-40B4-BE49-F238E27FC236}">
                <a16:creationId xmlns:a16="http://schemas.microsoft.com/office/drawing/2014/main" id="{6714CA8F-D746-43CF-BC6C-966F2DC23681}"/>
              </a:ext>
            </a:extLst>
          </p:cNvPr>
          <p:cNvSpPr>
            <a:spLocks noChangeArrowheads="1"/>
          </p:cNvSpPr>
          <p:nvPr/>
        </p:nvSpPr>
        <p:spPr bwMode="auto">
          <a:xfrm>
            <a:off x="1290638" y="-4763"/>
            <a:ext cx="9610725" cy="6867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6">
            <a:extLst>
              <a:ext uri="{FF2B5EF4-FFF2-40B4-BE49-F238E27FC236}">
                <a16:creationId xmlns:a16="http://schemas.microsoft.com/office/drawing/2014/main" id="{A956087C-C582-40E4-BD02-E2C7462EF67D}"/>
              </a:ext>
            </a:extLst>
          </p:cNvPr>
          <p:cNvSpPr>
            <a:spLocks noChangeArrowheads="1"/>
          </p:cNvSpPr>
          <p:nvPr/>
        </p:nvSpPr>
        <p:spPr bwMode="auto">
          <a:xfrm>
            <a:off x="1090614" y="0"/>
            <a:ext cx="9596438" cy="6853238"/>
          </a:xfrm>
          <a:prstGeom prst="rect">
            <a:avLst/>
          </a:prstGeom>
          <a:solidFill>
            <a:srgbClr val="FFFFFF"/>
          </a:solidFill>
          <a:ln w="14288">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Rectangle 7">
            <a:extLst>
              <a:ext uri="{FF2B5EF4-FFF2-40B4-BE49-F238E27FC236}">
                <a16:creationId xmlns:a16="http://schemas.microsoft.com/office/drawing/2014/main" id="{918859A2-EA19-49A0-9983-A20948B08B9A}"/>
              </a:ext>
            </a:extLst>
          </p:cNvPr>
          <p:cNvSpPr>
            <a:spLocks noChangeArrowheads="1"/>
          </p:cNvSpPr>
          <p:nvPr/>
        </p:nvSpPr>
        <p:spPr bwMode="auto">
          <a:xfrm>
            <a:off x="4252913" y="955675"/>
            <a:ext cx="6434138" cy="4929188"/>
          </a:xfrm>
          <a:prstGeom prst="rect">
            <a:avLst/>
          </a:prstGeom>
          <a:solidFill>
            <a:srgbClr val="FFFFFF"/>
          </a:solidFill>
          <a:ln w="14288">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Line 8">
            <a:extLst>
              <a:ext uri="{FF2B5EF4-FFF2-40B4-BE49-F238E27FC236}">
                <a16:creationId xmlns:a16="http://schemas.microsoft.com/office/drawing/2014/main" id="{9D1AB0F8-FEB4-4C50-BDD3-71FCFECC2F71}"/>
              </a:ext>
            </a:extLst>
          </p:cNvPr>
          <p:cNvSpPr>
            <a:spLocks noChangeShapeType="1"/>
          </p:cNvSpPr>
          <p:nvPr/>
        </p:nvSpPr>
        <p:spPr bwMode="auto">
          <a:xfrm flipV="1">
            <a:off x="5940425" y="955675"/>
            <a:ext cx="0" cy="4929188"/>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Line 9">
            <a:extLst>
              <a:ext uri="{FF2B5EF4-FFF2-40B4-BE49-F238E27FC236}">
                <a16:creationId xmlns:a16="http://schemas.microsoft.com/office/drawing/2014/main" id="{B1CC1833-24A5-4EB3-9BF7-1B9320A5B67F}"/>
              </a:ext>
            </a:extLst>
          </p:cNvPr>
          <p:cNvSpPr>
            <a:spLocks noChangeShapeType="1"/>
          </p:cNvSpPr>
          <p:nvPr/>
        </p:nvSpPr>
        <p:spPr bwMode="auto">
          <a:xfrm flipV="1">
            <a:off x="7472363" y="955675"/>
            <a:ext cx="0" cy="4929188"/>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Line 10">
            <a:extLst>
              <a:ext uri="{FF2B5EF4-FFF2-40B4-BE49-F238E27FC236}">
                <a16:creationId xmlns:a16="http://schemas.microsoft.com/office/drawing/2014/main" id="{572FE205-84FD-4BC1-8754-AFF4DA5D1BA5}"/>
              </a:ext>
            </a:extLst>
          </p:cNvPr>
          <p:cNvSpPr>
            <a:spLocks noChangeShapeType="1"/>
          </p:cNvSpPr>
          <p:nvPr/>
        </p:nvSpPr>
        <p:spPr bwMode="auto">
          <a:xfrm flipV="1">
            <a:off x="9004300" y="955675"/>
            <a:ext cx="0" cy="4929188"/>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Line 11">
            <a:extLst>
              <a:ext uri="{FF2B5EF4-FFF2-40B4-BE49-F238E27FC236}">
                <a16:creationId xmlns:a16="http://schemas.microsoft.com/office/drawing/2014/main" id="{B7BB00CF-E905-4AB2-9E7C-C4A8255B2019}"/>
              </a:ext>
            </a:extLst>
          </p:cNvPr>
          <p:cNvSpPr>
            <a:spLocks noChangeShapeType="1"/>
          </p:cNvSpPr>
          <p:nvPr/>
        </p:nvSpPr>
        <p:spPr bwMode="auto">
          <a:xfrm>
            <a:off x="42529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Line 12">
            <a:extLst>
              <a:ext uri="{FF2B5EF4-FFF2-40B4-BE49-F238E27FC236}">
                <a16:creationId xmlns:a16="http://schemas.microsoft.com/office/drawing/2014/main" id="{7722A285-85F0-47A4-BC49-695B8C71BCA3}"/>
              </a:ext>
            </a:extLst>
          </p:cNvPr>
          <p:cNvSpPr>
            <a:spLocks noChangeShapeType="1"/>
          </p:cNvSpPr>
          <p:nvPr/>
        </p:nvSpPr>
        <p:spPr bwMode="auto">
          <a:xfrm>
            <a:off x="4459288"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Line 13">
            <a:extLst>
              <a:ext uri="{FF2B5EF4-FFF2-40B4-BE49-F238E27FC236}">
                <a16:creationId xmlns:a16="http://schemas.microsoft.com/office/drawing/2014/main" id="{587D3308-7741-44E3-8541-B92D0B05096C}"/>
              </a:ext>
            </a:extLst>
          </p:cNvPr>
          <p:cNvSpPr>
            <a:spLocks noChangeShapeType="1"/>
          </p:cNvSpPr>
          <p:nvPr/>
        </p:nvSpPr>
        <p:spPr bwMode="auto">
          <a:xfrm>
            <a:off x="4665663"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Line 14">
            <a:extLst>
              <a:ext uri="{FF2B5EF4-FFF2-40B4-BE49-F238E27FC236}">
                <a16:creationId xmlns:a16="http://schemas.microsoft.com/office/drawing/2014/main" id="{3F6FE2BA-839A-4683-B964-C474073733FA}"/>
              </a:ext>
            </a:extLst>
          </p:cNvPr>
          <p:cNvSpPr>
            <a:spLocks noChangeShapeType="1"/>
          </p:cNvSpPr>
          <p:nvPr/>
        </p:nvSpPr>
        <p:spPr bwMode="auto">
          <a:xfrm>
            <a:off x="4870450"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Line 15">
            <a:extLst>
              <a:ext uri="{FF2B5EF4-FFF2-40B4-BE49-F238E27FC236}">
                <a16:creationId xmlns:a16="http://schemas.microsoft.com/office/drawing/2014/main" id="{7095E5B6-BCA7-403D-8DBD-EB0AE1542800}"/>
              </a:ext>
            </a:extLst>
          </p:cNvPr>
          <p:cNvSpPr>
            <a:spLocks noChangeShapeType="1"/>
          </p:cNvSpPr>
          <p:nvPr/>
        </p:nvSpPr>
        <p:spPr bwMode="auto">
          <a:xfrm>
            <a:off x="5076825"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Line 16">
            <a:extLst>
              <a:ext uri="{FF2B5EF4-FFF2-40B4-BE49-F238E27FC236}">
                <a16:creationId xmlns:a16="http://schemas.microsoft.com/office/drawing/2014/main" id="{05398EA8-B346-46D5-A6F8-C2B57B22D599}"/>
              </a:ext>
            </a:extLst>
          </p:cNvPr>
          <p:cNvSpPr>
            <a:spLocks noChangeShapeType="1"/>
          </p:cNvSpPr>
          <p:nvPr/>
        </p:nvSpPr>
        <p:spPr bwMode="auto">
          <a:xfrm>
            <a:off x="52816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Line 17">
            <a:extLst>
              <a:ext uri="{FF2B5EF4-FFF2-40B4-BE49-F238E27FC236}">
                <a16:creationId xmlns:a16="http://schemas.microsoft.com/office/drawing/2014/main" id="{182E12CF-CFE1-4E45-8CFA-BAC8BD161A4A}"/>
              </a:ext>
            </a:extLst>
          </p:cNvPr>
          <p:cNvSpPr>
            <a:spLocks noChangeShapeType="1"/>
          </p:cNvSpPr>
          <p:nvPr/>
        </p:nvSpPr>
        <p:spPr bwMode="auto">
          <a:xfrm>
            <a:off x="5487988"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Line 18">
            <a:extLst>
              <a:ext uri="{FF2B5EF4-FFF2-40B4-BE49-F238E27FC236}">
                <a16:creationId xmlns:a16="http://schemas.microsoft.com/office/drawing/2014/main" id="{528120DB-23EA-4A75-946C-845076C41E45}"/>
              </a:ext>
            </a:extLst>
          </p:cNvPr>
          <p:cNvSpPr>
            <a:spLocks noChangeShapeType="1"/>
          </p:cNvSpPr>
          <p:nvPr/>
        </p:nvSpPr>
        <p:spPr bwMode="auto">
          <a:xfrm>
            <a:off x="5694363"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19">
            <a:extLst>
              <a:ext uri="{FF2B5EF4-FFF2-40B4-BE49-F238E27FC236}">
                <a16:creationId xmlns:a16="http://schemas.microsoft.com/office/drawing/2014/main" id="{D17E3773-C229-468B-B5EC-174F548F934F}"/>
              </a:ext>
            </a:extLst>
          </p:cNvPr>
          <p:cNvSpPr>
            <a:spLocks noChangeShapeType="1"/>
          </p:cNvSpPr>
          <p:nvPr/>
        </p:nvSpPr>
        <p:spPr bwMode="auto">
          <a:xfrm>
            <a:off x="5899150"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20">
            <a:extLst>
              <a:ext uri="{FF2B5EF4-FFF2-40B4-BE49-F238E27FC236}">
                <a16:creationId xmlns:a16="http://schemas.microsoft.com/office/drawing/2014/main" id="{7CC82533-CE01-4CC9-93D9-A5ABAC97F1B2}"/>
              </a:ext>
            </a:extLst>
          </p:cNvPr>
          <p:cNvSpPr>
            <a:spLocks noChangeShapeType="1"/>
          </p:cNvSpPr>
          <p:nvPr/>
        </p:nvSpPr>
        <p:spPr bwMode="auto">
          <a:xfrm>
            <a:off x="6105525"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21">
            <a:extLst>
              <a:ext uri="{FF2B5EF4-FFF2-40B4-BE49-F238E27FC236}">
                <a16:creationId xmlns:a16="http://schemas.microsoft.com/office/drawing/2014/main" id="{C112DBBA-119C-47EE-9B84-0EE9B0D72296}"/>
              </a:ext>
            </a:extLst>
          </p:cNvPr>
          <p:cNvSpPr>
            <a:spLocks noChangeShapeType="1"/>
          </p:cNvSpPr>
          <p:nvPr/>
        </p:nvSpPr>
        <p:spPr bwMode="auto">
          <a:xfrm>
            <a:off x="63103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Line 22">
            <a:extLst>
              <a:ext uri="{FF2B5EF4-FFF2-40B4-BE49-F238E27FC236}">
                <a16:creationId xmlns:a16="http://schemas.microsoft.com/office/drawing/2014/main" id="{02516C7A-ACE0-4549-9C9E-9E1F05CC7DA6}"/>
              </a:ext>
            </a:extLst>
          </p:cNvPr>
          <p:cNvSpPr>
            <a:spLocks noChangeShapeType="1"/>
          </p:cNvSpPr>
          <p:nvPr/>
        </p:nvSpPr>
        <p:spPr bwMode="auto">
          <a:xfrm>
            <a:off x="6516688"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Line 23">
            <a:extLst>
              <a:ext uri="{FF2B5EF4-FFF2-40B4-BE49-F238E27FC236}">
                <a16:creationId xmlns:a16="http://schemas.microsoft.com/office/drawing/2014/main" id="{857971DE-32F9-41AD-98D2-119DD8BCB075}"/>
              </a:ext>
            </a:extLst>
          </p:cNvPr>
          <p:cNvSpPr>
            <a:spLocks noChangeShapeType="1"/>
          </p:cNvSpPr>
          <p:nvPr/>
        </p:nvSpPr>
        <p:spPr bwMode="auto">
          <a:xfrm>
            <a:off x="6723063"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Line 24">
            <a:extLst>
              <a:ext uri="{FF2B5EF4-FFF2-40B4-BE49-F238E27FC236}">
                <a16:creationId xmlns:a16="http://schemas.microsoft.com/office/drawing/2014/main" id="{2A40C24E-11E4-421F-8CCA-6DA71A04ABD6}"/>
              </a:ext>
            </a:extLst>
          </p:cNvPr>
          <p:cNvSpPr>
            <a:spLocks noChangeShapeType="1"/>
          </p:cNvSpPr>
          <p:nvPr/>
        </p:nvSpPr>
        <p:spPr bwMode="auto">
          <a:xfrm>
            <a:off x="6927850"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Line 25">
            <a:extLst>
              <a:ext uri="{FF2B5EF4-FFF2-40B4-BE49-F238E27FC236}">
                <a16:creationId xmlns:a16="http://schemas.microsoft.com/office/drawing/2014/main" id="{87959C0B-3BFE-4FBC-825E-8D0A12504111}"/>
              </a:ext>
            </a:extLst>
          </p:cNvPr>
          <p:cNvSpPr>
            <a:spLocks noChangeShapeType="1"/>
          </p:cNvSpPr>
          <p:nvPr/>
        </p:nvSpPr>
        <p:spPr bwMode="auto">
          <a:xfrm>
            <a:off x="7134225"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Line 26">
            <a:extLst>
              <a:ext uri="{FF2B5EF4-FFF2-40B4-BE49-F238E27FC236}">
                <a16:creationId xmlns:a16="http://schemas.microsoft.com/office/drawing/2014/main" id="{CE0C0202-B183-48AC-9742-D72E225A2A54}"/>
              </a:ext>
            </a:extLst>
          </p:cNvPr>
          <p:cNvSpPr>
            <a:spLocks noChangeShapeType="1"/>
          </p:cNvSpPr>
          <p:nvPr/>
        </p:nvSpPr>
        <p:spPr bwMode="auto">
          <a:xfrm>
            <a:off x="73390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Line 27">
            <a:extLst>
              <a:ext uri="{FF2B5EF4-FFF2-40B4-BE49-F238E27FC236}">
                <a16:creationId xmlns:a16="http://schemas.microsoft.com/office/drawing/2014/main" id="{994E55D9-9047-4B21-8755-6B79B78BFB27}"/>
              </a:ext>
            </a:extLst>
          </p:cNvPr>
          <p:cNvSpPr>
            <a:spLocks noChangeShapeType="1"/>
          </p:cNvSpPr>
          <p:nvPr/>
        </p:nvSpPr>
        <p:spPr bwMode="auto">
          <a:xfrm>
            <a:off x="7545388"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Line 28">
            <a:extLst>
              <a:ext uri="{FF2B5EF4-FFF2-40B4-BE49-F238E27FC236}">
                <a16:creationId xmlns:a16="http://schemas.microsoft.com/office/drawing/2014/main" id="{48EA50E3-1C9F-4FC0-83F1-82B3AFA84B3B}"/>
              </a:ext>
            </a:extLst>
          </p:cNvPr>
          <p:cNvSpPr>
            <a:spLocks noChangeShapeType="1"/>
          </p:cNvSpPr>
          <p:nvPr/>
        </p:nvSpPr>
        <p:spPr bwMode="auto">
          <a:xfrm>
            <a:off x="7751763"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Line 29">
            <a:extLst>
              <a:ext uri="{FF2B5EF4-FFF2-40B4-BE49-F238E27FC236}">
                <a16:creationId xmlns:a16="http://schemas.microsoft.com/office/drawing/2014/main" id="{637E2C87-69EC-4789-8245-23BAD0B19281}"/>
              </a:ext>
            </a:extLst>
          </p:cNvPr>
          <p:cNvSpPr>
            <a:spLocks noChangeShapeType="1"/>
          </p:cNvSpPr>
          <p:nvPr/>
        </p:nvSpPr>
        <p:spPr bwMode="auto">
          <a:xfrm>
            <a:off x="7956550"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0" name="Line 30">
            <a:extLst>
              <a:ext uri="{FF2B5EF4-FFF2-40B4-BE49-F238E27FC236}">
                <a16:creationId xmlns:a16="http://schemas.microsoft.com/office/drawing/2014/main" id="{868070EB-88A5-4036-B6B4-8DF1F054F7E5}"/>
              </a:ext>
            </a:extLst>
          </p:cNvPr>
          <p:cNvSpPr>
            <a:spLocks noChangeShapeType="1"/>
          </p:cNvSpPr>
          <p:nvPr/>
        </p:nvSpPr>
        <p:spPr bwMode="auto">
          <a:xfrm>
            <a:off x="8162925"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1" name="Line 31">
            <a:extLst>
              <a:ext uri="{FF2B5EF4-FFF2-40B4-BE49-F238E27FC236}">
                <a16:creationId xmlns:a16="http://schemas.microsoft.com/office/drawing/2014/main" id="{94E39FBA-1B9E-46F0-AAD5-12AEC69E1808}"/>
              </a:ext>
            </a:extLst>
          </p:cNvPr>
          <p:cNvSpPr>
            <a:spLocks noChangeShapeType="1"/>
          </p:cNvSpPr>
          <p:nvPr/>
        </p:nvSpPr>
        <p:spPr bwMode="auto">
          <a:xfrm>
            <a:off x="83677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2" name="Line 32">
            <a:extLst>
              <a:ext uri="{FF2B5EF4-FFF2-40B4-BE49-F238E27FC236}">
                <a16:creationId xmlns:a16="http://schemas.microsoft.com/office/drawing/2014/main" id="{610E3D36-1EB5-4922-AE78-497246AFCCDF}"/>
              </a:ext>
            </a:extLst>
          </p:cNvPr>
          <p:cNvSpPr>
            <a:spLocks noChangeShapeType="1"/>
          </p:cNvSpPr>
          <p:nvPr/>
        </p:nvSpPr>
        <p:spPr bwMode="auto">
          <a:xfrm>
            <a:off x="8574088"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3" name="Line 33">
            <a:extLst>
              <a:ext uri="{FF2B5EF4-FFF2-40B4-BE49-F238E27FC236}">
                <a16:creationId xmlns:a16="http://schemas.microsoft.com/office/drawing/2014/main" id="{4EDE3522-F7D2-48A5-B43A-AA735ACA4ED8}"/>
              </a:ext>
            </a:extLst>
          </p:cNvPr>
          <p:cNvSpPr>
            <a:spLocks noChangeShapeType="1"/>
          </p:cNvSpPr>
          <p:nvPr/>
        </p:nvSpPr>
        <p:spPr bwMode="auto">
          <a:xfrm>
            <a:off x="8780463"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7" name="Line 34">
            <a:extLst>
              <a:ext uri="{FF2B5EF4-FFF2-40B4-BE49-F238E27FC236}">
                <a16:creationId xmlns:a16="http://schemas.microsoft.com/office/drawing/2014/main" id="{59CF74AA-B955-4D5D-B767-6FF1661D1A6E}"/>
              </a:ext>
            </a:extLst>
          </p:cNvPr>
          <p:cNvSpPr>
            <a:spLocks noChangeShapeType="1"/>
          </p:cNvSpPr>
          <p:nvPr/>
        </p:nvSpPr>
        <p:spPr bwMode="auto">
          <a:xfrm>
            <a:off x="8985250"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9" name="Line 35">
            <a:extLst>
              <a:ext uri="{FF2B5EF4-FFF2-40B4-BE49-F238E27FC236}">
                <a16:creationId xmlns:a16="http://schemas.microsoft.com/office/drawing/2014/main" id="{887B8FD3-CCA1-4B5D-A408-132DC46B0010}"/>
              </a:ext>
            </a:extLst>
          </p:cNvPr>
          <p:cNvSpPr>
            <a:spLocks noChangeShapeType="1"/>
          </p:cNvSpPr>
          <p:nvPr/>
        </p:nvSpPr>
        <p:spPr bwMode="auto">
          <a:xfrm>
            <a:off x="9191625"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0" name="Line 36">
            <a:extLst>
              <a:ext uri="{FF2B5EF4-FFF2-40B4-BE49-F238E27FC236}">
                <a16:creationId xmlns:a16="http://schemas.microsoft.com/office/drawing/2014/main" id="{7743832C-1813-432A-9684-AC219CBD5BF5}"/>
              </a:ext>
            </a:extLst>
          </p:cNvPr>
          <p:cNvSpPr>
            <a:spLocks noChangeShapeType="1"/>
          </p:cNvSpPr>
          <p:nvPr/>
        </p:nvSpPr>
        <p:spPr bwMode="auto">
          <a:xfrm>
            <a:off x="93964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1" name="Line 37">
            <a:extLst>
              <a:ext uri="{FF2B5EF4-FFF2-40B4-BE49-F238E27FC236}">
                <a16:creationId xmlns:a16="http://schemas.microsoft.com/office/drawing/2014/main" id="{321AF47E-184E-4242-87AA-8A1DB148BE6F}"/>
              </a:ext>
            </a:extLst>
          </p:cNvPr>
          <p:cNvSpPr>
            <a:spLocks noChangeShapeType="1"/>
          </p:cNvSpPr>
          <p:nvPr/>
        </p:nvSpPr>
        <p:spPr bwMode="auto">
          <a:xfrm>
            <a:off x="9602788"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2" name="Line 38">
            <a:extLst>
              <a:ext uri="{FF2B5EF4-FFF2-40B4-BE49-F238E27FC236}">
                <a16:creationId xmlns:a16="http://schemas.microsoft.com/office/drawing/2014/main" id="{1180AD6C-6CEC-4B97-B207-F9A175BE8966}"/>
              </a:ext>
            </a:extLst>
          </p:cNvPr>
          <p:cNvSpPr>
            <a:spLocks noChangeShapeType="1"/>
          </p:cNvSpPr>
          <p:nvPr/>
        </p:nvSpPr>
        <p:spPr bwMode="auto">
          <a:xfrm>
            <a:off x="9809163"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3" name="Line 39">
            <a:extLst>
              <a:ext uri="{FF2B5EF4-FFF2-40B4-BE49-F238E27FC236}">
                <a16:creationId xmlns:a16="http://schemas.microsoft.com/office/drawing/2014/main" id="{7032D1ED-99E7-4357-97E0-B3C043EAE093}"/>
              </a:ext>
            </a:extLst>
          </p:cNvPr>
          <p:cNvSpPr>
            <a:spLocks noChangeShapeType="1"/>
          </p:cNvSpPr>
          <p:nvPr/>
        </p:nvSpPr>
        <p:spPr bwMode="auto">
          <a:xfrm>
            <a:off x="10013950"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4" name="Line 40">
            <a:extLst>
              <a:ext uri="{FF2B5EF4-FFF2-40B4-BE49-F238E27FC236}">
                <a16:creationId xmlns:a16="http://schemas.microsoft.com/office/drawing/2014/main" id="{9F181BC8-E776-4296-AF4E-6ECF7FD27CEE}"/>
              </a:ext>
            </a:extLst>
          </p:cNvPr>
          <p:cNvSpPr>
            <a:spLocks noChangeShapeType="1"/>
          </p:cNvSpPr>
          <p:nvPr/>
        </p:nvSpPr>
        <p:spPr bwMode="auto">
          <a:xfrm>
            <a:off x="10220325" y="226377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5" name="Line 41">
            <a:extLst>
              <a:ext uri="{FF2B5EF4-FFF2-40B4-BE49-F238E27FC236}">
                <a16:creationId xmlns:a16="http://schemas.microsoft.com/office/drawing/2014/main" id="{FD0BD32E-3AB1-4BFC-A253-6871A6F2E22A}"/>
              </a:ext>
            </a:extLst>
          </p:cNvPr>
          <p:cNvSpPr>
            <a:spLocks noChangeShapeType="1"/>
          </p:cNvSpPr>
          <p:nvPr/>
        </p:nvSpPr>
        <p:spPr bwMode="auto">
          <a:xfrm>
            <a:off x="10425113" y="226377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6" name="Line 42">
            <a:extLst>
              <a:ext uri="{FF2B5EF4-FFF2-40B4-BE49-F238E27FC236}">
                <a16:creationId xmlns:a16="http://schemas.microsoft.com/office/drawing/2014/main" id="{A5C6ABF1-7EAD-4FC2-A579-B7385BB52D27}"/>
              </a:ext>
            </a:extLst>
          </p:cNvPr>
          <p:cNvSpPr>
            <a:spLocks noChangeShapeType="1"/>
          </p:cNvSpPr>
          <p:nvPr/>
        </p:nvSpPr>
        <p:spPr bwMode="auto">
          <a:xfrm>
            <a:off x="10631488" y="2263775"/>
            <a:ext cx="5556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7" name="Line 43">
            <a:extLst>
              <a:ext uri="{FF2B5EF4-FFF2-40B4-BE49-F238E27FC236}">
                <a16:creationId xmlns:a16="http://schemas.microsoft.com/office/drawing/2014/main" id="{2EDDEC7B-FD82-498C-AC51-B74F85CBF7BC}"/>
              </a:ext>
            </a:extLst>
          </p:cNvPr>
          <p:cNvSpPr>
            <a:spLocks noChangeShapeType="1"/>
          </p:cNvSpPr>
          <p:nvPr/>
        </p:nvSpPr>
        <p:spPr bwMode="auto">
          <a:xfrm>
            <a:off x="4252913" y="3708400"/>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8" name="Line 44">
            <a:extLst>
              <a:ext uri="{FF2B5EF4-FFF2-40B4-BE49-F238E27FC236}">
                <a16:creationId xmlns:a16="http://schemas.microsoft.com/office/drawing/2014/main" id="{6A450E24-2B84-4AD4-8097-582451DF0486}"/>
              </a:ext>
            </a:extLst>
          </p:cNvPr>
          <p:cNvSpPr>
            <a:spLocks noChangeShapeType="1"/>
          </p:cNvSpPr>
          <p:nvPr/>
        </p:nvSpPr>
        <p:spPr bwMode="auto">
          <a:xfrm>
            <a:off x="4459288"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9" name="Line 45">
            <a:extLst>
              <a:ext uri="{FF2B5EF4-FFF2-40B4-BE49-F238E27FC236}">
                <a16:creationId xmlns:a16="http://schemas.microsoft.com/office/drawing/2014/main" id="{2E61B04D-7886-4F86-B834-55779754947D}"/>
              </a:ext>
            </a:extLst>
          </p:cNvPr>
          <p:cNvSpPr>
            <a:spLocks noChangeShapeType="1"/>
          </p:cNvSpPr>
          <p:nvPr/>
        </p:nvSpPr>
        <p:spPr bwMode="auto">
          <a:xfrm>
            <a:off x="4665663"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0" name="Line 46">
            <a:extLst>
              <a:ext uri="{FF2B5EF4-FFF2-40B4-BE49-F238E27FC236}">
                <a16:creationId xmlns:a16="http://schemas.microsoft.com/office/drawing/2014/main" id="{CA3C4868-E203-4A5E-A130-FF05854FE92E}"/>
              </a:ext>
            </a:extLst>
          </p:cNvPr>
          <p:cNvSpPr>
            <a:spLocks noChangeShapeType="1"/>
          </p:cNvSpPr>
          <p:nvPr/>
        </p:nvSpPr>
        <p:spPr bwMode="auto">
          <a:xfrm>
            <a:off x="4870450" y="3708400"/>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1" name="Line 47">
            <a:extLst>
              <a:ext uri="{FF2B5EF4-FFF2-40B4-BE49-F238E27FC236}">
                <a16:creationId xmlns:a16="http://schemas.microsoft.com/office/drawing/2014/main" id="{B14E478C-3419-4360-A9E4-0EF648309952}"/>
              </a:ext>
            </a:extLst>
          </p:cNvPr>
          <p:cNvSpPr>
            <a:spLocks noChangeShapeType="1"/>
          </p:cNvSpPr>
          <p:nvPr/>
        </p:nvSpPr>
        <p:spPr bwMode="auto">
          <a:xfrm>
            <a:off x="5076825"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2" name="Line 48">
            <a:extLst>
              <a:ext uri="{FF2B5EF4-FFF2-40B4-BE49-F238E27FC236}">
                <a16:creationId xmlns:a16="http://schemas.microsoft.com/office/drawing/2014/main" id="{480FDA2E-6E4D-413F-BBDB-0A8ECA3A0716}"/>
              </a:ext>
            </a:extLst>
          </p:cNvPr>
          <p:cNvSpPr>
            <a:spLocks noChangeShapeType="1"/>
          </p:cNvSpPr>
          <p:nvPr/>
        </p:nvSpPr>
        <p:spPr bwMode="auto">
          <a:xfrm>
            <a:off x="5281613" y="3708400"/>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3" name="Line 49">
            <a:extLst>
              <a:ext uri="{FF2B5EF4-FFF2-40B4-BE49-F238E27FC236}">
                <a16:creationId xmlns:a16="http://schemas.microsoft.com/office/drawing/2014/main" id="{EAA72174-7D6E-45D3-8832-89F518F6E41E}"/>
              </a:ext>
            </a:extLst>
          </p:cNvPr>
          <p:cNvSpPr>
            <a:spLocks noChangeShapeType="1"/>
          </p:cNvSpPr>
          <p:nvPr/>
        </p:nvSpPr>
        <p:spPr bwMode="auto">
          <a:xfrm>
            <a:off x="5487988"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4" name="Line 50">
            <a:extLst>
              <a:ext uri="{FF2B5EF4-FFF2-40B4-BE49-F238E27FC236}">
                <a16:creationId xmlns:a16="http://schemas.microsoft.com/office/drawing/2014/main" id="{038C80F0-B856-45A4-A6D2-315A266C25A3}"/>
              </a:ext>
            </a:extLst>
          </p:cNvPr>
          <p:cNvSpPr>
            <a:spLocks noChangeShapeType="1"/>
          </p:cNvSpPr>
          <p:nvPr/>
        </p:nvSpPr>
        <p:spPr bwMode="auto">
          <a:xfrm>
            <a:off x="5694363"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5" name="Line 51">
            <a:extLst>
              <a:ext uri="{FF2B5EF4-FFF2-40B4-BE49-F238E27FC236}">
                <a16:creationId xmlns:a16="http://schemas.microsoft.com/office/drawing/2014/main" id="{3BA432FB-C965-4097-AD57-613D32EEDB17}"/>
              </a:ext>
            </a:extLst>
          </p:cNvPr>
          <p:cNvSpPr>
            <a:spLocks noChangeShapeType="1"/>
          </p:cNvSpPr>
          <p:nvPr/>
        </p:nvSpPr>
        <p:spPr bwMode="auto">
          <a:xfrm>
            <a:off x="5899150" y="3708400"/>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6" name="Line 52">
            <a:extLst>
              <a:ext uri="{FF2B5EF4-FFF2-40B4-BE49-F238E27FC236}">
                <a16:creationId xmlns:a16="http://schemas.microsoft.com/office/drawing/2014/main" id="{CF4348ED-C12C-42C6-9B67-6CB0F6F0075D}"/>
              </a:ext>
            </a:extLst>
          </p:cNvPr>
          <p:cNvSpPr>
            <a:spLocks noChangeShapeType="1"/>
          </p:cNvSpPr>
          <p:nvPr/>
        </p:nvSpPr>
        <p:spPr bwMode="auto">
          <a:xfrm>
            <a:off x="6105525"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7" name="Line 53">
            <a:extLst>
              <a:ext uri="{FF2B5EF4-FFF2-40B4-BE49-F238E27FC236}">
                <a16:creationId xmlns:a16="http://schemas.microsoft.com/office/drawing/2014/main" id="{E17CBA2A-1194-4A7C-AA3A-149F286B146E}"/>
              </a:ext>
            </a:extLst>
          </p:cNvPr>
          <p:cNvSpPr>
            <a:spLocks noChangeShapeType="1"/>
          </p:cNvSpPr>
          <p:nvPr/>
        </p:nvSpPr>
        <p:spPr bwMode="auto">
          <a:xfrm>
            <a:off x="6310313" y="3708400"/>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8" name="Line 54">
            <a:extLst>
              <a:ext uri="{FF2B5EF4-FFF2-40B4-BE49-F238E27FC236}">
                <a16:creationId xmlns:a16="http://schemas.microsoft.com/office/drawing/2014/main" id="{04EA1EA7-E92C-4DB5-B07E-F05C58A5BFEC}"/>
              </a:ext>
            </a:extLst>
          </p:cNvPr>
          <p:cNvSpPr>
            <a:spLocks noChangeShapeType="1"/>
          </p:cNvSpPr>
          <p:nvPr/>
        </p:nvSpPr>
        <p:spPr bwMode="auto">
          <a:xfrm>
            <a:off x="6516688"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9" name="Line 55">
            <a:extLst>
              <a:ext uri="{FF2B5EF4-FFF2-40B4-BE49-F238E27FC236}">
                <a16:creationId xmlns:a16="http://schemas.microsoft.com/office/drawing/2014/main" id="{3446E245-397A-48E7-89DD-5400A6D569FD}"/>
              </a:ext>
            </a:extLst>
          </p:cNvPr>
          <p:cNvSpPr>
            <a:spLocks noChangeShapeType="1"/>
          </p:cNvSpPr>
          <p:nvPr/>
        </p:nvSpPr>
        <p:spPr bwMode="auto">
          <a:xfrm>
            <a:off x="6723063"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0" name="Line 56">
            <a:extLst>
              <a:ext uri="{FF2B5EF4-FFF2-40B4-BE49-F238E27FC236}">
                <a16:creationId xmlns:a16="http://schemas.microsoft.com/office/drawing/2014/main" id="{AAC4662C-7926-46E0-AD85-63CDEA542A05}"/>
              </a:ext>
            </a:extLst>
          </p:cNvPr>
          <p:cNvSpPr>
            <a:spLocks noChangeShapeType="1"/>
          </p:cNvSpPr>
          <p:nvPr/>
        </p:nvSpPr>
        <p:spPr bwMode="auto">
          <a:xfrm>
            <a:off x="6927850" y="3708400"/>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1" name="Line 57">
            <a:extLst>
              <a:ext uri="{FF2B5EF4-FFF2-40B4-BE49-F238E27FC236}">
                <a16:creationId xmlns:a16="http://schemas.microsoft.com/office/drawing/2014/main" id="{B371D406-1197-427C-B178-3E8BD1AB3DFD}"/>
              </a:ext>
            </a:extLst>
          </p:cNvPr>
          <p:cNvSpPr>
            <a:spLocks noChangeShapeType="1"/>
          </p:cNvSpPr>
          <p:nvPr/>
        </p:nvSpPr>
        <p:spPr bwMode="auto">
          <a:xfrm>
            <a:off x="7134225"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0" name="Line 58">
            <a:extLst>
              <a:ext uri="{FF2B5EF4-FFF2-40B4-BE49-F238E27FC236}">
                <a16:creationId xmlns:a16="http://schemas.microsoft.com/office/drawing/2014/main" id="{10A01D41-E3BD-47CF-B9E1-2DC623641957}"/>
              </a:ext>
            </a:extLst>
          </p:cNvPr>
          <p:cNvSpPr>
            <a:spLocks noChangeShapeType="1"/>
          </p:cNvSpPr>
          <p:nvPr/>
        </p:nvSpPr>
        <p:spPr bwMode="auto">
          <a:xfrm>
            <a:off x="7339013" y="3708400"/>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1" name="Line 59">
            <a:extLst>
              <a:ext uri="{FF2B5EF4-FFF2-40B4-BE49-F238E27FC236}">
                <a16:creationId xmlns:a16="http://schemas.microsoft.com/office/drawing/2014/main" id="{08B26754-1C1C-4EF3-B893-2763DCB40CBF}"/>
              </a:ext>
            </a:extLst>
          </p:cNvPr>
          <p:cNvSpPr>
            <a:spLocks noChangeShapeType="1"/>
          </p:cNvSpPr>
          <p:nvPr/>
        </p:nvSpPr>
        <p:spPr bwMode="auto">
          <a:xfrm>
            <a:off x="7545388"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2" name="Line 60">
            <a:extLst>
              <a:ext uri="{FF2B5EF4-FFF2-40B4-BE49-F238E27FC236}">
                <a16:creationId xmlns:a16="http://schemas.microsoft.com/office/drawing/2014/main" id="{7E85452A-2F63-4E36-B66C-77A6B2645634}"/>
              </a:ext>
            </a:extLst>
          </p:cNvPr>
          <p:cNvSpPr>
            <a:spLocks noChangeShapeType="1"/>
          </p:cNvSpPr>
          <p:nvPr/>
        </p:nvSpPr>
        <p:spPr bwMode="auto">
          <a:xfrm>
            <a:off x="7751763"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3" name="Line 61">
            <a:extLst>
              <a:ext uri="{FF2B5EF4-FFF2-40B4-BE49-F238E27FC236}">
                <a16:creationId xmlns:a16="http://schemas.microsoft.com/office/drawing/2014/main" id="{9D0B3334-C9ED-479E-93F0-DE1DCCFFA0BB}"/>
              </a:ext>
            </a:extLst>
          </p:cNvPr>
          <p:cNvSpPr>
            <a:spLocks noChangeShapeType="1"/>
          </p:cNvSpPr>
          <p:nvPr/>
        </p:nvSpPr>
        <p:spPr bwMode="auto">
          <a:xfrm>
            <a:off x="7956550" y="3708400"/>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4" name="Line 62">
            <a:extLst>
              <a:ext uri="{FF2B5EF4-FFF2-40B4-BE49-F238E27FC236}">
                <a16:creationId xmlns:a16="http://schemas.microsoft.com/office/drawing/2014/main" id="{42019E31-6D4E-4349-8284-183AFB378AA1}"/>
              </a:ext>
            </a:extLst>
          </p:cNvPr>
          <p:cNvSpPr>
            <a:spLocks noChangeShapeType="1"/>
          </p:cNvSpPr>
          <p:nvPr/>
        </p:nvSpPr>
        <p:spPr bwMode="auto">
          <a:xfrm>
            <a:off x="8162925"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5" name="Line 63">
            <a:extLst>
              <a:ext uri="{FF2B5EF4-FFF2-40B4-BE49-F238E27FC236}">
                <a16:creationId xmlns:a16="http://schemas.microsoft.com/office/drawing/2014/main" id="{AE84A7DD-3248-4691-BCBA-5F3EE7CBCFDF}"/>
              </a:ext>
            </a:extLst>
          </p:cNvPr>
          <p:cNvSpPr>
            <a:spLocks noChangeShapeType="1"/>
          </p:cNvSpPr>
          <p:nvPr/>
        </p:nvSpPr>
        <p:spPr bwMode="auto">
          <a:xfrm>
            <a:off x="8367713" y="3708400"/>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8" name="Line 64">
            <a:extLst>
              <a:ext uri="{FF2B5EF4-FFF2-40B4-BE49-F238E27FC236}">
                <a16:creationId xmlns:a16="http://schemas.microsoft.com/office/drawing/2014/main" id="{3874EC37-DD5D-4800-B08F-2F3DFB081D3E}"/>
              </a:ext>
            </a:extLst>
          </p:cNvPr>
          <p:cNvSpPr>
            <a:spLocks noChangeShapeType="1"/>
          </p:cNvSpPr>
          <p:nvPr/>
        </p:nvSpPr>
        <p:spPr bwMode="auto">
          <a:xfrm>
            <a:off x="8574088"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9" name="Line 65">
            <a:extLst>
              <a:ext uri="{FF2B5EF4-FFF2-40B4-BE49-F238E27FC236}">
                <a16:creationId xmlns:a16="http://schemas.microsoft.com/office/drawing/2014/main" id="{18841089-D9A9-4C31-B240-A662927FE1E1}"/>
              </a:ext>
            </a:extLst>
          </p:cNvPr>
          <p:cNvSpPr>
            <a:spLocks noChangeShapeType="1"/>
          </p:cNvSpPr>
          <p:nvPr/>
        </p:nvSpPr>
        <p:spPr bwMode="auto">
          <a:xfrm>
            <a:off x="8780463"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70" name="Line 66">
            <a:extLst>
              <a:ext uri="{FF2B5EF4-FFF2-40B4-BE49-F238E27FC236}">
                <a16:creationId xmlns:a16="http://schemas.microsoft.com/office/drawing/2014/main" id="{579E5F9A-0C98-45A8-8AA2-7D3966B7D16A}"/>
              </a:ext>
            </a:extLst>
          </p:cNvPr>
          <p:cNvSpPr>
            <a:spLocks noChangeShapeType="1"/>
          </p:cNvSpPr>
          <p:nvPr/>
        </p:nvSpPr>
        <p:spPr bwMode="auto">
          <a:xfrm>
            <a:off x="8985250" y="3708400"/>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76" name="Line 67">
            <a:extLst>
              <a:ext uri="{FF2B5EF4-FFF2-40B4-BE49-F238E27FC236}">
                <a16:creationId xmlns:a16="http://schemas.microsoft.com/office/drawing/2014/main" id="{D38BF825-4AD7-404D-95E1-AD78D77EC2F4}"/>
              </a:ext>
            </a:extLst>
          </p:cNvPr>
          <p:cNvSpPr>
            <a:spLocks noChangeShapeType="1"/>
          </p:cNvSpPr>
          <p:nvPr/>
        </p:nvSpPr>
        <p:spPr bwMode="auto">
          <a:xfrm>
            <a:off x="9191625"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77" name="Line 68">
            <a:extLst>
              <a:ext uri="{FF2B5EF4-FFF2-40B4-BE49-F238E27FC236}">
                <a16:creationId xmlns:a16="http://schemas.microsoft.com/office/drawing/2014/main" id="{C1CDE3B8-D78B-4D8B-80C6-9970BF0E1D1B}"/>
              </a:ext>
            </a:extLst>
          </p:cNvPr>
          <p:cNvSpPr>
            <a:spLocks noChangeShapeType="1"/>
          </p:cNvSpPr>
          <p:nvPr/>
        </p:nvSpPr>
        <p:spPr bwMode="auto">
          <a:xfrm>
            <a:off x="9396413" y="3708400"/>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78" name="Line 69">
            <a:extLst>
              <a:ext uri="{FF2B5EF4-FFF2-40B4-BE49-F238E27FC236}">
                <a16:creationId xmlns:a16="http://schemas.microsoft.com/office/drawing/2014/main" id="{4ADA45B9-9D4B-46E5-B2BB-A116A1FDE844}"/>
              </a:ext>
            </a:extLst>
          </p:cNvPr>
          <p:cNvSpPr>
            <a:spLocks noChangeShapeType="1"/>
          </p:cNvSpPr>
          <p:nvPr/>
        </p:nvSpPr>
        <p:spPr bwMode="auto">
          <a:xfrm>
            <a:off x="9602788"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79" name="Line 70">
            <a:extLst>
              <a:ext uri="{FF2B5EF4-FFF2-40B4-BE49-F238E27FC236}">
                <a16:creationId xmlns:a16="http://schemas.microsoft.com/office/drawing/2014/main" id="{A1DE0A82-6BC2-44D2-9594-56D55A42CAD1}"/>
              </a:ext>
            </a:extLst>
          </p:cNvPr>
          <p:cNvSpPr>
            <a:spLocks noChangeShapeType="1"/>
          </p:cNvSpPr>
          <p:nvPr/>
        </p:nvSpPr>
        <p:spPr bwMode="auto">
          <a:xfrm>
            <a:off x="9809163"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80" name="Line 71">
            <a:extLst>
              <a:ext uri="{FF2B5EF4-FFF2-40B4-BE49-F238E27FC236}">
                <a16:creationId xmlns:a16="http://schemas.microsoft.com/office/drawing/2014/main" id="{F69FBD35-B2FA-42A6-BFF1-265ECA908822}"/>
              </a:ext>
            </a:extLst>
          </p:cNvPr>
          <p:cNvSpPr>
            <a:spLocks noChangeShapeType="1"/>
          </p:cNvSpPr>
          <p:nvPr/>
        </p:nvSpPr>
        <p:spPr bwMode="auto">
          <a:xfrm>
            <a:off x="10013950" y="3708400"/>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81" name="Line 72">
            <a:extLst>
              <a:ext uri="{FF2B5EF4-FFF2-40B4-BE49-F238E27FC236}">
                <a16:creationId xmlns:a16="http://schemas.microsoft.com/office/drawing/2014/main" id="{78A2D86E-D753-4C55-9ABA-1AFCEAFF6BA9}"/>
              </a:ext>
            </a:extLst>
          </p:cNvPr>
          <p:cNvSpPr>
            <a:spLocks noChangeShapeType="1"/>
          </p:cNvSpPr>
          <p:nvPr/>
        </p:nvSpPr>
        <p:spPr bwMode="auto">
          <a:xfrm>
            <a:off x="10220325" y="3708400"/>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82" name="Line 73">
            <a:extLst>
              <a:ext uri="{FF2B5EF4-FFF2-40B4-BE49-F238E27FC236}">
                <a16:creationId xmlns:a16="http://schemas.microsoft.com/office/drawing/2014/main" id="{34D136C1-200D-4423-9A1E-D05716D5E159}"/>
              </a:ext>
            </a:extLst>
          </p:cNvPr>
          <p:cNvSpPr>
            <a:spLocks noChangeShapeType="1"/>
          </p:cNvSpPr>
          <p:nvPr/>
        </p:nvSpPr>
        <p:spPr bwMode="auto">
          <a:xfrm>
            <a:off x="10425113" y="3708400"/>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83" name="Line 74">
            <a:extLst>
              <a:ext uri="{FF2B5EF4-FFF2-40B4-BE49-F238E27FC236}">
                <a16:creationId xmlns:a16="http://schemas.microsoft.com/office/drawing/2014/main" id="{55FD9AB9-9043-4EE4-98C7-F19C4EFFC9BA}"/>
              </a:ext>
            </a:extLst>
          </p:cNvPr>
          <p:cNvSpPr>
            <a:spLocks noChangeShapeType="1"/>
          </p:cNvSpPr>
          <p:nvPr/>
        </p:nvSpPr>
        <p:spPr bwMode="auto">
          <a:xfrm>
            <a:off x="10631488" y="3708400"/>
            <a:ext cx="5556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84" name="Line 75">
            <a:extLst>
              <a:ext uri="{FF2B5EF4-FFF2-40B4-BE49-F238E27FC236}">
                <a16:creationId xmlns:a16="http://schemas.microsoft.com/office/drawing/2014/main" id="{A64BEBA2-29F1-44A0-899F-5684595DB17E}"/>
              </a:ext>
            </a:extLst>
          </p:cNvPr>
          <p:cNvSpPr>
            <a:spLocks noChangeShapeType="1"/>
          </p:cNvSpPr>
          <p:nvPr/>
        </p:nvSpPr>
        <p:spPr bwMode="auto">
          <a:xfrm>
            <a:off x="4252913" y="4576763"/>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85" name="Line 76">
            <a:extLst>
              <a:ext uri="{FF2B5EF4-FFF2-40B4-BE49-F238E27FC236}">
                <a16:creationId xmlns:a16="http://schemas.microsoft.com/office/drawing/2014/main" id="{24277CAC-7FC9-4139-8CCB-48967DCC40C5}"/>
              </a:ext>
            </a:extLst>
          </p:cNvPr>
          <p:cNvSpPr>
            <a:spLocks noChangeShapeType="1"/>
          </p:cNvSpPr>
          <p:nvPr/>
        </p:nvSpPr>
        <p:spPr bwMode="auto">
          <a:xfrm>
            <a:off x="4459288"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86" name="Line 77">
            <a:extLst>
              <a:ext uri="{FF2B5EF4-FFF2-40B4-BE49-F238E27FC236}">
                <a16:creationId xmlns:a16="http://schemas.microsoft.com/office/drawing/2014/main" id="{80B48066-FD32-4D2E-9268-2CFF975CBB8C}"/>
              </a:ext>
            </a:extLst>
          </p:cNvPr>
          <p:cNvSpPr>
            <a:spLocks noChangeShapeType="1"/>
          </p:cNvSpPr>
          <p:nvPr/>
        </p:nvSpPr>
        <p:spPr bwMode="auto">
          <a:xfrm>
            <a:off x="4665663"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87" name="Line 78">
            <a:extLst>
              <a:ext uri="{FF2B5EF4-FFF2-40B4-BE49-F238E27FC236}">
                <a16:creationId xmlns:a16="http://schemas.microsoft.com/office/drawing/2014/main" id="{F3F77A6B-AD0C-4E43-ACD2-DBF2DE58B076}"/>
              </a:ext>
            </a:extLst>
          </p:cNvPr>
          <p:cNvSpPr>
            <a:spLocks noChangeShapeType="1"/>
          </p:cNvSpPr>
          <p:nvPr/>
        </p:nvSpPr>
        <p:spPr bwMode="auto">
          <a:xfrm>
            <a:off x="4870450" y="4576763"/>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88" name="Line 79">
            <a:extLst>
              <a:ext uri="{FF2B5EF4-FFF2-40B4-BE49-F238E27FC236}">
                <a16:creationId xmlns:a16="http://schemas.microsoft.com/office/drawing/2014/main" id="{1A8424FB-C706-467E-A266-7EB9A78BC528}"/>
              </a:ext>
            </a:extLst>
          </p:cNvPr>
          <p:cNvSpPr>
            <a:spLocks noChangeShapeType="1"/>
          </p:cNvSpPr>
          <p:nvPr/>
        </p:nvSpPr>
        <p:spPr bwMode="auto">
          <a:xfrm>
            <a:off x="5076825"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89" name="Line 80">
            <a:extLst>
              <a:ext uri="{FF2B5EF4-FFF2-40B4-BE49-F238E27FC236}">
                <a16:creationId xmlns:a16="http://schemas.microsoft.com/office/drawing/2014/main" id="{94C82440-741B-4271-BE51-06C396CF5A2E}"/>
              </a:ext>
            </a:extLst>
          </p:cNvPr>
          <p:cNvSpPr>
            <a:spLocks noChangeShapeType="1"/>
          </p:cNvSpPr>
          <p:nvPr/>
        </p:nvSpPr>
        <p:spPr bwMode="auto">
          <a:xfrm>
            <a:off x="5281613" y="4576763"/>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03" name="Line 81">
            <a:extLst>
              <a:ext uri="{FF2B5EF4-FFF2-40B4-BE49-F238E27FC236}">
                <a16:creationId xmlns:a16="http://schemas.microsoft.com/office/drawing/2014/main" id="{981633F4-DEA0-4D7A-90DC-B928E2E5D6EF}"/>
              </a:ext>
            </a:extLst>
          </p:cNvPr>
          <p:cNvSpPr>
            <a:spLocks noChangeShapeType="1"/>
          </p:cNvSpPr>
          <p:nvPr/>
        </p:nvSpPr>
        <p:spPr bwMode="auto">
          <a:xfrm>
            <a:off x="5487988"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04" name="Line 82">
            <a:extLst>
              <a:ext uri="{FF2B5EF4-FFF2-40B4-BE49-F238E27FC236}">
                <a16:creationId xmlns:a16="http://schemas.microsoft.com/office/drawing/2014/main" id="{6C4CDDCC-E375-474A-984D-94D243142C4C}"/>
              </a:ext>
            </a:extLst>
          </p:cNvPr>
          <p:cNvSpPr>
            <a:spLocks noChangeShapeType="1"/>
          </p:cNvSpPr>
          <p:nvPr/>
        </p:nvSpPr>
        <p:spPr bwMode="auto">
          <a:xfrm>
            <a:off x="5694363"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05" name="Line 83">
            <a:extLst>
              <a:ext uri="{FF2B5EF4-FFF2-40B4-BE49-F238E27FC236}">
                <a16:creationId xmlns:a16="http://schemas.microsoft.com/office/drawing/2014/main" id="{D968AD71-F961-4C9E-859E-61CCFE06E504}"/>
              </a:ext>
            </a:extLst>
          </p:cNvPr>
          <p:cNvSpPr>
            <a:spLocks noChangeShapeType="1"/>
          </p:cNvSpPr>
          <p:nvPr/>
        </p:nvSpPr>
        <p:spPr bwMode="auto">
          <a:xfrm>
            <a:off x="5899150" y="4576763"/>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06" name="Line 84">
            <a:extLst>
              <a:ext uri="{FF2B5EF4-FFF2-40B4-BE49-F238E27FC236}">
                <a16:creationId xmlns:a16="http://schemas.microsoft.com/office/drawing/2014/main" id="{A18AB78E-03D1-4D7E-BE46-FBE7449A9782}"/>
              </a:ext>
            </a:extLst>
          </p:cNvPr>
          <p:cNvSpPr>
            <a:spLocks noChangeShapeType="1"/>
          </p:cNvSpPr>
          <p:nvPr/>
        </p:nvSpPr>
        <p:spPr bwMode="auto">
          <a:xfrm>
            <a:off x="6105525"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07" name="Line 85">
            <a:extLst>
              <a:ext uri="{FF2B5EF4-FFF2-40B4-BE49-F238E27FC236}">
                <a16:creationId xmlns:a16="http://schemas.microsoft.com/office/drawing/2014/main" id="{C58F7023-D24C-4DCF-AEDB-4C8B7E7FE7D4}"/>
              </a:ext>
            </a:extLst>
          </p:cNvPr>
          <p:cNvSpPr>
            <a:spLocks noChangeShapeType="1"/>
          </p:cNvSpPr>
          <p:nvPr/>
        </p:nvSpPr>
        <p:spPr bwMode="auto">
          <a:xfrm>
            <a:off x="6310313" y="4576763"/>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08" name="Line 86">
            <a:extLst>
              <a:ext uri="{FF2B5EF4-FFF2-40B4-BE49-F238E27FC236}">
                <a16:creationId xmlns:a16="http://schemas.microsoft.com/office/drawing/2014/main" id="{1A8A0EA4-298D-4646-9A36-0D73B939E4A5}"/>
              </a:ext>
            </a:extLst>
          </p:cNvPr>
          <p:cNvSpPr>
            <a:spLocks noChangeShapeType="1"/>
          </p:cNvSpPr>
          <p:nvPr/>
        </p:nvSpPr>
        <p:spPr bwMode="auto">
          <a:xfrm>
            <a:off x="6516688"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09" name="Line 87">
            <a:extLst>
              <a:ext uri="{FF2B5EF4-FFF2-40B4-BE49-F238E27FC236}">
                <a16:creationId xmlns:a16="http://schemas.microsoft.com/office/drawing/2014/main" id="{D6EB1BB0-C2F3-4BC6-A99A-EF297A86F39C}"/>
              </a:ext>
            </a:extLst>
          </p:cNvPr>
          <p:cNvSpPr>
            <a:spLocks noChangeShapeType="1"/>
          </p:cNvSpPr>
          <p:nvPr/>
        </p:nvSpPr>
        <p:spPr bwMode="auto">
          <a:xfrm>
            <a:off x="6723063"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0" name="Line 88">
            <a:extLst>
              <a:ext uri="{FF2B5EF4-FFF2-40B4-BE49-F238E27FC236}">
                <a16:creationId xmlns:a16="http://schemas.microsoft.com/office/drawing/2014/main" id="{61AB580C-FB47-42DE-BDC0-9D2553D218FB}"/>
              </a:ext>
            </a:extLst>
          </p:cNvPr>
          <p:cNvSpPr>
            <a:spLocks noChangeShapeType="1"/>
          </p:cNvSpPr>
          <p:nvPr/>
        </p:nvSpPr>
        <p:spPr bwMode="auto">
          <a:xfrm>
            <a:off x="6927850" y="4576763"/>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1" name="Line 89">
            <a:extLst>
              <a:ext uri="{FF2B5EF4-FFF2-40B4-BE49-F238E27FC236}">
                <a16:creationId xmlns:a16="http://schemas.microsoft.com/office/drawing/2014/main" id="{9C362788-C8CB-4ADE-BD8F-6E4C704A2A38}"/>
              </a:ext>
            </a:extLst>
          </p:cNvPr>
          <p:cNvSpPr>
            <a:spLocks noChangeShapeType="1"/>
          </p:cNvSpPr>
          <p:nvPr/>
        </p:nvSpPr>
        <p:spPr bwMode="auto">
          <a:xfrm>
            <a:off x="7134225"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2" name="Line 90">
            <a:extLst>
              <a:ext uri="{FF2B5EF4-FFF2-40B4-BE49-F238E27FC236}">
                <a16:creationId xmlns:a16="http://schemas.microsoft.com/office/drawing/2014/main" id="{AE559845-1CE2-424F-A73F-4995AE328C00}"/>
              </a:ext>
            </a:extLst>
          </p:cNvPr>
          <p:cNvSpPr>
            <a:spLocks noChangeShapeType="1"/>
          </p:cNvSpPr>
          <p:nvPr/>
        </p:nvSpPr>
        <p:spPr bwMode="auto">
          <a:xfrm>
            <a:off x="7339013" y="4576763"/>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3" name="Line 91">
            <a:extLst>
              <a:ext uri="{FF2B5EF4-FFF2-40B4-BE49-F238E27FC236}">
                <a16:creationId xmlns:a16="http://schemas.microsoft.com/office/drawing/2014/main" id="{BE572980-63BC-48DC-874D-F323065E1647}"/>
              </a:ext>
            </a:extLst>
          </p:cNvPr>
          <p:cNvSpPr>
            <a:spLocks noChangeShapeType="1"/>
          </p:cNvSpPr>
          <p:nvPr/>
        </p:nvSpPr>
        <p:spPr bwMode="auto">
          <a:xfrm>
            <a:off x="7545388"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4" name="Line 92">
            <a:extLst>
              <a:ext uri="{FF2B5EF4-FFF2-40B4-BE49-F238E27FC236}">
                <a16:creationId xmlns:a16="http://schemas.microsoft.com/office/drawing/2014/main" id="{77385CBD-AFB0-409D-B389-1A249E382BE0}"/>
              </a:ext>
            </a:extLst>
          </p:cNvPr>
          <p:cNvSpPr>
            <a:spLocks noChangeShapeType="1"/>
          </p:cNvSpPr>
          <p:nvPr/>
        </p:nvSpPr>
        <p:spPr bwMode="auto">
          <a:xfrm>
            <a:off x="7751763"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5" name="Line 93">
            <a:extLst>
              <a:ext uri="{FF2B5EF4-FFF2-40B4-BE49-F238E27FC236}">
                <a16:creationId xmlns:a16="http://schemas.microsoft.com/office/drawing/2014/main" id="{2CADDC61-4607-4BB0-B508-477806C82A6A}"/>
              </a:ext>
            </a:extLst>
          </p:cNvPr>
          <p:cNvSpPr>
            <a:spLocks noChangeShapeType="1"/>
          </p:cNvSpPr>
          <p:nvPr/>
        </p:nvSpPr>
        <p:spPr bwMode="auto">
          <a:xfrm>
            <a:off x="7956550" y="4576763"/>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6" name="Line 94">
            <a:extLst>
              <a:ext uri="{FF2B5EF4-FFF2-40B4-BE49-F238E27FC236}">
                <a16:creationId xmlns:a16="http://schemas.microsoft.com/office/drawing/2014/main" id="{D049AD1D-7B2E-43F8-AD9F-1D439A2CF8C4}"/>
              </a:ext>
            </a:extLst>
          </p:cNvPr>
          <p:cNvSpPr>
            <a:spLocks noChangeShapeType="1"/>
          </p:cNvSpPr>
          <p:nvPr/>
        </p:nvSpPr>
        <p:spPr bwMode="auto">
          <a:xfrm>
            <a:off x="8162925"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7" name="Line 95">
            <a:extLst>
              <a:ext uri="{FF2B5EF4-FFF2-40B4-BE49-F238E27FC236}">
                <a16:creationId xmlns:a16="http://schemas.microsoft.com/office/drawing/2014/main" id="{9E69DBD7-5EC8-4703-8C05-7A632CCDD1F7}"/>
              </a:ext>
            </a:extLst>
          </p:cNvPr>
          <p:cNvSpPr>
            <a:spLocks noChangeShapeType="1"/>
          </p:cNvSpPr>
          <p:nvPr/>
        </p:nvSpPr>
        <p:spPr bwMode="auto">
          <a:xfrm>
            <a:off x="8367713" y="4576763"/>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8" name="Line 96">
            <a:extLst>
              <a:ext uri="{FF2B5EF4-FFF2-40B4-BE49-F238E27FC236}">
                <a16:creationId xmlns:a16="http://schemas.microsoft.com/office/drawing/2014/main" id="{19DB0D25-08BF-4529-8AD9-5B8F60587D38}"/>
              </a:ext>
            </a:extLst>
          </p:cNvPr>
          <p:cNvSpPr>
            <a:spLocks noChangeShapeType="1"/>
          </p:cNvSpPr>
          <p:nvPr/>
        </p:nvSpPr>
        <p:spPr bwMode="auto">
          <a:xfrm>
            <a:off x="8574088"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9" name="Line 97">
            <a:extLst>
              <a:ext uri="{FF2B5EF4-FFF2-40B4-BE49-F238E27FC236}">
                <a16:creationId xmlns:a16="http://schemas.microsoft.com/office/drawing/2014/main" id="{741BFEF7-116D-4212-851C-B7E538DBAE5D}"/>
              </a:ext>
            </a:extLst>
          </p:cNvPr>
          <p:cNvSpPr>
            <a:spLocks noChangeShapeType="1"/>
          </p:cNvSpPr>
          <p:nvPr/>
        </p:nvSpPr>
        <p:spPr bwMode="auto">
          <a:xfrm>
            <a:off x="8780463"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20" name="Line 98">
            <a:extLst>
              <a:ext uri="{FF2B5EF4-FFF2-40B4-BE49-F238E27FC236}">
                <a16:creationId xmlns:a16="http://schemas.microsoft.com/office/drawing/2014/main" id="{EC770E62-A265-4DE4-BDED-B67A3A941943}"/>
              </a:ext>
            </a:extLst>
          </p:cNvPr>
          <p:cNvSpPr>
            <a:spLocks noChangeShapeType="1"/>
          </p:cNvSpPr>
          <p:nvPr/>
        </p:nvSpPr>
        <p:spPr bwMode="auto">
          <a:xfrm>
            <a:off x="8985250" y="4576763"/>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21" name="Line 99">
            <a:extLst>
              <a:ext uri="{FF2B5EF4-FFF2-40B4-BE49-F238E27FC236}">
                <a16:creationId xmlns:a16="http://schemas.microsoft.com/office/drawing/2014/main" id="{9A6CE5BE-9E51-4225-958E-E6485CB09C40}"/>
              </a:ext>
            </a:extLst>
          </p:cNvPr>
          <p:cNvSpPr>
            <a:spLocks noChangeShapeType="1"/>
          </p:cNvSpPr>
          <p:nvPr/>
        </p:nvSpPr>
        <p:spPr bwMode="auto">
          <a:xfrm>
            <a:off x="9191625"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22" name="Line 100">
            <a:extLst>
              <a:ext uri="{FF2B5EF4-FFF2-40B4-BE49-F238E27FC236}">
                <a16:creationId xmlns:a16="http://schemas.microsoft.com/office/drawing/2014/main" id="{16C886C1-5522-456F-BB7B-8AD62EF5082D}"/>
              </a:ext>
            </a:extLst>
          </p:cNvPr>
          <p:cNvSpPr>
            <a:spLocks noChangeShapeType="1"/>
          </p:cNvSpPr>
          <p:nvPr/>
        </p:nvSpPr>
        <p:spPr bwMode="auto">
          <a:xfrm>
            <a:off x="9396413" y="4576763"/>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23" name="Line 101">
            <a:extLst>
              <a:ext uri="{FF2B5EF4-FFF2-40B4-BE49-F238E27FC236}">
                <a16:creationId xmlns:a16="http://schemas.microsoft.com/office/drawing/2014/main" id="{86D6957B-E674-4294-9848-FA534071B449}"/>
              </a:ext>
            </a:extLst>
          </p:cNvPr>
          <p:cNvSpPr>
            <a:spLocks noChangeShapeType="1"/>
          </p:cNvSpPr>
          <p:nvPr/>
        </p:nvSpPr>
        <p:spPr bwMode="auto">
          <a:xfrm>
            <a:off x="9602788"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6" name="Line 102">
            <a:extLst>
              <a:ext uri="{FF2B5EF4-FFF2-40B4-BE49-F238E27FC236}">
                <a16:creationId xmlns:a16="http://schemas.microsoft.com/office/drawing/2014/main" id="{89A99556-6C5F-4DC0-A288-9A1324EF429E}"/>
              </a:ext>
            </a:extLst>
          </p:cNvPr>
          <p:cNvSpPr>
            <a:spLocks noChangeShapeType="1"/>
          </p:cNvSpPr>
          <p:nvPr/>
        </p:nvSpPr>
        <p:spPr bwMode="auto">
          <a:xfrm>
            <a:off x="9809163"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8" name="Line 103">
            <a:extLst>
              <a:ext uri="{FF2B5EF4-FFF2-40B4-BE49-F238E27FC236}">
                <a16:creationId xmlns:a16="http://schemas.microsoft.com/office/drawing/2014/main" id="{D7C1EEFC-138A-4B39-88E6-B9713B22D467}"/>
              </a:ext>
            </a:extLst>
          </p:cNvPr>
          <p:cNvSpPr>
            <a:spLocks noChangeShapeType="1"/>
          </p:cNvSpPr>
          <p:nvPr/>
        </p:nvSpPr>
        <p:spPr bwMode="auto">
          <a:xfrm>
            <a:off x="10013950" y="4576763"/>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9" name="Line 104">
            <a:extLst>
              <a:ext uri="{FF2B5EF4-FFF2-40B4-BE49-F238E27FC236}">
                <a16:creationId xmlns:a16="http://schemas.microsoft.com/office/drawing/2014/main" id="{87A19347-C78A-4D11-995B-899C6256EC05}"/>
              </a:ext>
            </a:extLst>
          </p:cNvPr>
          <p:cNvSpPr>
            <a:spLocks noChangeShapeType="1"/>
          </p:cNvSpPr>
          <p:nvPr/>
        </p:nvSpPr>
        <p:spPr bwMode="auto">
          <a:xfrm>
            <a:off x="10220325" y="4576763"/>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0" name="Line 105">
            <a:extLst>
              <a:ext uri="{FF2B5EF4-FFF2-40B4-BE49-F238E27FC236}">
                <a16:creationId xmlns:a16="http://schemas.microsoft.com/office/drawing/2014/main" id="{5DF195F4-370F-4FAA-8720-ECBED3558DA2}"/>
              </a:ext>
            </a:extLst>
          </p:cNvPr>
          <p:cNvSpPr>
            <a:spLocks noChangeShapeType="1"/>
          </p:cNvSpPr>
          <p:nvPr/>
        </p:nvSpPr>
        <p:spPr bwMode="auto">
          <a:xfrm>
            <a:off x="10425113" y="4576763"/>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1" name="Line 106">
            <a:extLst>
              <a:ext uri="{FF2B5EF4-FFF2-40B4-BE49-F238E27FC236}">
                <a16:creationId xmlns:a16="http://schemas.microsoft.com/office/drawing/2014/main" id="{2A806E6D-121D-4D73-9013-AA4B8B653FFC}"/>
              </a:ext>
            </a:extLst>
          </p:cNvPr>
          <p:cNvSpPr>
            <a:spLocks noChangeShapeType="1"/>
          </p:cNvSpPr>
          <p:nvPr/>
        </p:nvSpPr>
        <p:spPr bwMode="auto">
          <a:xfrm>
            <a:off x="10631488" y="4576763"/>
            <a:ext cx="5556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2" name="Line 107">
            <a:extLst>
              <a:ext uri="{FF2B5EF4-FFF2-40B4-BE49-F238E27FC236}">
                <a16:creationId xmlns:a16="http://schemas.microsoft.com/office/drawing/2014/main" id="{4A835D01-3AC3-49D8-8C84-6DEE4DF59C15}"/>
              </a:ext>
            </a:extLst>
          </p:cNvPr>
          <p:cNvSpPr>
            <a:spLocks noChangeShapeType="1"/>
          </p:cNvSpPr>
          <p:nvPr/>
        </p:nvSpPr>
        <p:spPr bwMode="auto">
          <a:xfrm>
            <a:off x="4252913" y="544512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3" name="Line 108">
            <a:extLst>
              <a:ext uri="{FF2B5EF4-FFF2-40B4-BE49-F238E27FC236}">
                <a16:creationId xmlns:a16="http://schemas.microsoft.com/office/drawing/2014/main" id="{6F862386-F349-461B-8DA3-442874C74DD7}"/>
              </a:ext>
            </a:extLst>
          </p:cNvPr>
          <p:cNvSpPr>
            <a:spLocks noChangeShapeType="1"/>
          </p:cNvSpPr>
          <p:nvPr/>
        </p:nvSpPr>
        <p:spPr bwMode="auto">
          <a:xfrm>
            <a:off x="4459288"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4" name="Line 109">
            <a:extLst>
              <a:ext uri="{FF2B5EF4-FFF2-40B4-BE49-F238E27FC236}">
                <a16:creationId xmlns:a16="http://schemas.microsoft.com/office/drawing/2014/main" id="{184CCA6D-55C6-4800-AA45-CE7302583ED5}"/>
              </a:ext>
            </a:extLst>
          </p:cNvPr>
          <p:cNvSpPr>
            <a:spLocks noChangeShapeType="1"/>
          </p:cNvSpPr>
          <p:nvPr/>
        </p:nvSpPr>
        <p:spPr bwMode="auto">
          <a:xfrm>
            <a:off x="4665663"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5" name="Line 110">
            <a:extLst>
              <a:ext uri="{FF2B5EF4-FFF2-40B4-BE49-F238E27FC236}">
                <a16:creationId xmlns:a16="http://schemas.microsoft.com/office/drawing/2014/main" id="{20CA0BAF-F8D4-4839-8647-F05FB800E9D5}"/>
              </a:ext>
            </a:extLst>
          </p:cNvPr>
          <p:cNvSpPr>
            <a:spLocks noChangeShapeType="1"/>
          </p:cNvSpPr>
          <p:nvPr/>
        </p:nvSpPr>
        <p:spPr bwMode="auto">
          <a:xfrm>
            <a:off x="4870450" y="544512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6" name="Line 111">
            <a:extLst>
              <a:ext uri="{FF2B5EF4-FFF2-40B4-BE49-F238E27FC236}">
                <a16:creationId xmlns:a16="http://schemas.microsoft.com/office/drawing/2014/main" id="{C65BB515-6EAC-4FA5-9829-78D6586F2DD4}"/>
              </a:ext>
            </a:extLst>
          </p:cNvPr>
          <p:cNvSpPr>
            <a:spLocks noChangeShapeType="1"/>
          </p:cNvSpPr>
          <p:nvPr/>
        </p:nvSpPr>
        <p:spPr bwMode="auto">
          <a:xfrm>
            <a:off x="5076825"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7" name="Line 112">
            <a:extLst>
              <a:ext uri="{FF2B5EF4-FFF2-40B4-BE49-F238E27FC236}">
                <a16:creationId xmlns:a16="http://schemas.microsoft.com/office/drawing/2014/main" id="{ED0FDB08-069C-4F1F-9313-B362D000C3F5}"/>
              </a:ext>
            </a:extLst>
          </p:cNvPr>
          <p:cNvSpPr>
            <a:spLocks noChangeShapeType="1"/>
          </p:cNvSpPr>
          <p:nvPr/>
        </p:nvSpPr>
        <p:spPr bwMode="auto">
          <a:xfrm>
            <a:off x="5281613" y="544512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8" name="Line 113">
            <a:extLst>
              <a:ext uri="{FF2B5EF4-FFF2-40B4-BE49-F238E27FC236}">
                <a16:creationId xmlns:a16="http://schemas.microsoft.com/office/drawing/2014/main" id="{35ECBCFF-0EA2-452E-9AF2-100C044BFD49}"/>
              </a:ext>
            </a:extLst>
          </p:cNvPr>
          <p:cNvSpPr>
            <a:spLocks noChangeShapeType="1"/>
          </p:cNvSpPr>
          <p:nvPr/>
        </p:nvSpPr>
        <p:spPr bwMode="auto">
          <a:xfrm>
            <a:off x="5487988"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9" name="Line 114">
            <a:extLst>
              <a:ext uri="{FF2B5EF4-FFF2-40B4-BE49-F238E27FC236}">
                <a16:creationId xmlns:a16="http://schemas.microsoft.com/office/drawing/2014/main" id="{F282F38D-ECD7-4114-9768-F58D46BE04C9}"/>
              </a:ext>
            </a:extLst>
          </p:cNvPr>
          <p:cNvSpPr>
            <a:spLocks noChangeShapeType="1"/>
          </p:cNvSpPr>
          <p:nvPr/>
        </p:nvSpPr>
        <p:spPr bwMode="auto">
          <a:xfrm>
            <a:off x="5694363"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0" name="Line 115">
            <a:extLst>
              <a:ext uri="{FF2B5EF4-FFF2-40B4-BE49-F238E27FC236}">
                <a16:creationId xmlns:a16="http://schemas.microsoft.com/office/drawing/2014/main" id="{C4C317AA-A4C8-4CEE-B77B-79E148D18066}"/>
              </a:ext>
            </a:extLst>
          </p:cNvPr>
          <p:cNvSpPr>
            <a:spLocks noChangeShapeType="1"/>
          </p:cNvSpPr>
          <p:nvPr/>
        </p:nvSpPr>
        <p:spPr bwMode="auto">
          <a:xfrm>
            <a:off x="5899150" y="544512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1" name="Line 116">
            <a:extLst>
              <a:ext uri="{FF2B5EF4-FFF2-40B4-BE49-F238E27FC236}">
                <a16:creationId xmlns:a16="http://schemas.microsoft.com/office/drawing/2014/main" id="{0697A27A-1C5A-496F-9EE4-45F17FC45E1D}"/>
              </a:ext>
            </a:extLst>
          </p:cNvPr>
          <p:cNvSpPr>
            <a:spLocks noChangeShapeType="1"/>
          </p:cNvSpPr>
          <p:nvPr/>
        </p:nvSpPr>
        <p:spPr bwMode="auto">
          <a:xfrm>
            <a:off x="6105525"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2" name="Line 117">
            <a:extLst>
              <a:ext uri="{FF2B5EF4-FFF2-40B4-BE49-F238E27FC236}">
                <a16:creationId xmlns:a16="http://schemas.microsoft.com/office/drawing/2014/main" id="{A187E5B1-A4FA-404D-8BCA-B33ECFB8FB8C}"/>
              </a:ext>
            </a:extLst>
          </p:cNvPr>
          <p:cNvSpPr>
            <a:spLocks noChangeShapeType="1"/>
          </p:cNvSpPr>
          <p:nvPr/>
        </p:nvSpPr>
        <p:spPr bwMode="auto">
          <a:xfrm>
            <a:off x="6310313" y="544512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3" name="Line 118">
            <a:extLst>
              <a:ext uri="{FF2B5EF4-FFF2-40B4-BE49-F238E27FC236}">
                <a16:creationId xmlns:a16="http://schemas.microsoft.com/office/drawing/2014/main" id="{BC77C931-EE3C-4D16-AE6F-96D7463BBDAE}"/>
              </a:ext>
            </a:extLst>
          </p:cNvPr>
          <p:cNvSpPr>
            <a:spLocks noChangeShapeType="1"/>
          </p:cNvSpPr>
          <p:nvPr/>
        </p:nvSpPr>
        <p:spPr bwMode="auto">
          <a:xfrm>
            <a:off x="6516688"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4" name="Line 119">
            <a:extLst>
              <a:ext uri="{FF2B5EF4-FFF2-40B4-BE49-F238E27FC236}">
                <a16:creationId xmlns:a16="http://schemas.microsoft.com/office/drawing/2014/main" id="{2A816C32-BF5B-49A6-8B31-16BD588606A6}"/>
              </a:ext>
            </a:extLst>
          </p:cNvPr>
          <p:cNvSpPr>
            <a:spLocks noChangeShapeType="1"/>
          </p:cNvSpPr>
          <p:nvPr/>
        </p:nvSpPr>
        <p:spPr bwMode="auto">
          <a:xfrm>
            <a:off x="6723063"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5" name="Line 120">
            <a:extLst>
              <a:ext uri="{FF2B5EF4-FFF2-40B4-BE49-F238E27FC236}">
                <a16:creationId xmlns:a16="http://schemas.microsoft.com/office/drawing/2014/main" id="{2EA75D29-D537-4C88-BB95-2BA26DD4CBFB}"/>
              </a:ext>
            </a:extLst>
          </p:cNvPr>
          <p:cNvSpPr>
            <a:spLocks noChangeShapeType="1"/>
          </p:cNvSpPr>
          <p:nvPr/>
        </p:nvSpPr>
        <p:spPr bwMode="auto">
          <a:xfrm>
            <a:off x="6927850" y="544512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6" name="Line 121">
            <a:extLst>
              <a:ext uri="{FF2B5EF4-FFF2-40B4-BE49-F238E27FC236}">
                <a16:creationId xmlns:a16="http://schemas.microsoft.com/office/drawing/2014/main" id="{E09DFE4B-61BD-4465-B9CB-6F26DFFEAB60}"/>
              </a:ext>
            </a:extLst>
          </p:cNvPr>
          <p:cNvSpPr>
            <a:spLocks noChangeShapeType="1"/>
          </p:cNvSpPr>
          <p:nvPr/>
        </p:nvSpPr>
        <p:spPr bwMode="auto">
          <a:xfrm>
            <a:off x="7134225"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7" name="Line 122">
            <a:extLst>
              <a:ext uri="{FF2B5EF4-FFF2-40B4-BE49-F238E27FC236}">
                <a16:creationId xmlns:a16="http://schemas.microsoft.com/office/drawing/2014/main" id="{42B2FF46-24D8-4E4D-AB78-06C008718F71}"/>
              </a:ext>
            </a:extLst>
          </p:cNvPr>
          <p:cNvSpPr>
            <a:spLocks noChangeShapeType="1"/>
          </p:cNvSpPr>
          <p:nvPr/>
        </p:nvSpPr>
        <p:spPr bwMode="auto">
          <a:xfrm>
            <a:off x="7339013" y="544512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8" name="Line 123">
            <a:extLst>
              <a:ext uri="{FF2B5EF4-FFF2-40B4-BE49-F238E27FC236}">
                <a16:creationId xmlns:a16="http://schemas.microsoft.com/office/drawing/2014/main" id="{60EFFD32-FCAE-44C4-8289-55DB663D69C9}"/>
              </a:ext>
            </a:extLst>
          </p:cNvPr>
          <p:cNvSpPr>
            <a:spLocks noChangeShapeType="1"/>
          </p:cNvSpPr>
          <p:nvPr/>
        </p:nvSpPr>
        <p:spPr bwMode="auto">
          <a:xfrm>
            <a:off x="7545388"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9" name="Line 124">
            <a:extLst>
              <a:ext uri="{FF2B5EF4-FFF2-40B4-BE49-F238E27FC236}">
                <a16:creationId xmlns:a16="http://schemas.microsoft.com/office/drawing/2014/main" id="{2E488E2F-FA3D-4668-9A88-B487765ACFC1}"/>
              </a:ext>
            </a:extLst>
          </p:cNvPr>
          <p:cNvSpPr>
            <a:spLocks noChangeShapeType="1"/>
          </p:cNvSpPr>
          <p:nvPr/>
        </p:nvSpPr>
        <p:spPr bwMode="auto">
          <a:xfrm>
            <a:off x="7751763"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0" name="Line 125">
            <a:extLst>
              <a:ext uri="{FF2B5EF4-FFF2-40B4-BE49-F238E27FC236}">
                <a16:creationId xmlns:a16="http://schemas.microsoft.com/office/drawing/2014/main" id="{D4D1C8ED-6336-4D3A-87DB-45CED611DEE7}"/>
              </a:ext>
            </a:extLst>
          </p:cNvPr>
          <p:cNvSpPr>
            <a:spLocks noChangeShapeType="1"/>
          </p:cNvSpPr>
          <p:nvPr/>
        </p:nvSpPr>
        <p:spPr bwMode="auto">
          <a:xfrm>
            <a:off x="7956550" y="544512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1" name="Line 126">
            <a:extLst>
              <a:ext uri="{FF2B5EF4-FFF2-40B4-BE49-F238E27FC236}">
                <a16:creationId xmlns:a16="http://schemas.microsoft.com/office/drawing/2014/main" id="{F56442B4-0170-4C2D-AC62-9A516026AF43}"/>
              </a:ext>
            </a:extLst>
          </p:cNvPr>
          <p:cNvSpPr>
            <a:spLocks noChangeShapeType="1"/>
          </p:cNvSpPr>
          <p:nvPr/>
        </p:nvSpPr>
        <p:spPr bwMode="auto">
          <a:xfrm>
            <a:off x="8162925"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2" name="Line 127">
            <a:extLst>
              <a:ext uri="{FF2B5EF4-FFF2-40B4-BE49-F238E27FC236}">
                <a16:creationId xmlns:a16="http://schemas.microsoft.com/office/drawing/2014/main" id="{33716FE2-08E5-4CC1-A248-CAB9B0FD5866}"/>
              </a:ext>
            </a:extLst>
          </p:cNvPr>
          <p:cNvSpPr>
            <a:spLocks noChangeShapeType="1"/>
          </p:cNvSpPr>
          <p:nvPr/>
        </p:nvSpPr>
        <p:spPr bwMode="auto">
          <a:xfrm>
            <a:off x="8367713" y="544512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3" name="Line 128">
            <a:extLst>
              <a:ext uri="{FF2B5EF4-FFF2-40B4-BE49-F238E27FC236}">
                <a16:creationId xmlns:a16="http://schemas.microsoft.com/office/drawing/2014/main" id="{0E59AC90-0A35-444C-ACAC-5F27724700AA}"/>
              </a:ext>
            </a:extLst>
          </p:cNvPr>
          <p:cNvSpPr>
            <a:spLocks noChangeShapeType="1"/>
          </p:cNvSpPr>
          <p:nvPr/>
        </p:nvSpPr>
        <p:spPr bwMode="auto">
          <a:xfrm>
            <a:off x="8574088"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4" name="Line 129">
            <a:extLst>
              <a:ext uri="{FF2B5EF4-FFF2-40B4-BE49-F238E27FC236}">
                <a16:creationId xmlns:a16="http://schemas.microsoft.com/office/drawing/2014/main" id="{E8AFB1C4-130F-4EAA-8569-D2394C28A330}"/>
              </a:ext>
            </a:extLst>
          </p:cNvPr>
          <p:cNvSpPr>
            <a:spLocks noChangeShapeType="1"/>
          </p:cNvSpPr>
          <p:nvPr/>
        </p:nvSpPr>
        <p:spPr bwMode="auto">
          <a:xfrm>
            <a:off x="8780463"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5" name="Line 130">
            <a:extLst>
              <a:ext uri="{FF2B5EF4-FFF2-40B4-BE49-F238E27FC236}">
                <a16:creationId xmlns:a16="http://schemas.microsoft.com/office/drawing/2014/main" id="{96086448-28E4-45F2-ACA4-9A8D63510560}"/>
              </a:ext>
            </a:extLst>
          </p:cNvPr>
          <p:cNvSpPr>
            <a:spLocks noChangeShapeType="1"/>
          </p:cNvSpPr>
          <p:nvPr/>
        </p:nvSpPr>
        <p:spPr bwMode="auto">
          <a:xfrm>
            <a:off x="8985250" y="544512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6" name="Line 131">
            <a:extLst>
              <a:ext uri="{FF2B5EF4-FFF2-40B4-BE49-F238E27FC236}">
                <a16:creationId xmlns:a16="http://schemas.microsoft.com/office/drawing/2014/main" id="{25EB1190-BAE3-4E3D-9CAF-C143E15F26CF}"/>
              </a:ext>
            </a:extLst>
          </p:cNvPr>
          <p:cNvSpPr>
            <a:spLocks noChangeShapeType="1"/>
          </p:cNvSpPr>
          <p:nvPr/>
        </p:nvSpPr>
        <p:spPr bwMode="auto">
          <a:xfrm>
            <a:off x="9191625"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7" name="Line 132">
            <a:extLst>
              <a:ext uri="{FF2B5EF4-FFF2-40B4-BE49-F238E27FC236}">
                <a16:creationId xmlns:a16="http://schemas.microsoft.com/office/drawing/2014/main" id="{3E71D116-8CE2-4879-99F5-2F1356F9561E}"/>
              </a:ext>
            </a:extLst>
          </p:cNvPr>
          <p:cNvSpPr>
            <a:spLocks noChangeShapeType="1"/>
          </p:cNvSpPr>
          <p:nvPr/>
        </p:nvSpPr>
        <p:spPr bwMode="auto">
          <a:xfrm>
            <a:off x="9396413" y="544512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32" name="Line 133">
            <a:extLst>
              <a:ext uri="{FF2B5EF4-FFF2-40B4-BE49-F238E27FC236}">
                <a16:creationId xmlns:a16="http://schemas.microsoft.com/office/drawing/2014/main" id="{A4AD25AF-BF0E-47F6-A986-CB93F20E88D5}"/>
              </a:ext>
            </a:extLst>
          </p:cNvPr>
          <p:cNvSpPr>
            <a:spLocks noChangeShapeType="1"/>
          </p:cNvSpPr>
          <p:nvPr/>
        </p:nvSpPr>
        <p:spPr bwMode="auto">
          <a:xfrm>
            <a:off x="9602788"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33" name="Line 134">
            <a:extLst>
              <a:ext uri="{FF2B5EF4-FFF2-40B4-BE49-F238E27FC236}">
                <a16:creationId xmlns:a16="http://schemas.microsoft.com/office/drawing/2014/main" id="{0688098D-6C41-41E7-8981-919CFE2BE3CA}"/>
              </a:ext>
            </a:extLst>
          </p:cNvPr>
          <p:cNvSpPr>
            <a:spLocks noChangeShapeType="1"/>
          </p:cNvSpPr>
          <p:nvPr/>
        </p:nvSpPr>
        <p:spPr bwMode="auto">
          <a:xfrm>
            <a:off x="9809163"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34" name="Line 135">
            <a:extLst>
              <a:ext uri="{FF2B5EF4-FFF2-40B4-BE49-F238E27FC236}">
                <a16:creationId xmlns:a16="http://schemas.microsoft.com/office/drawing/2014/main" id="{BE7DCF12-2E56-4584-93CA-6D7A660FEA1E}"/>
              </a:ext>
            </a:extLst>
          </p:cNvPr>
          <p:cNvSpPr>
            <a:spLocks noChangeShapeType="1"/>
          </p:cNvSpPr>
          <p:nvPr/>
        </p:nvSpPr>
        <p:spPr bwMode="auto">
          <a:xfrm>
            <a:off x="10013950" y="544512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35" name="Line 136">
            <a:extLst>
              <a:ext uri="{FF2B5EF4-FFF2-40B4-BE49-F238E27FC236}">
                <a16:creationId xmlns:a16="http://schemas.microsoft.com/office/drawing/2014/main" id="{EA981BF8-E1E4-4FF3-8BC6-5B37E5B52037}"/>
              </a:ext>
            </a:extLst>
          </p:cNvPr>
          <p:cNvSpPr>
            <a:spLocks noChangeShapeType="1"/>
          </p:cNvSpPr>
          <p:nvPr/>
        </p:nvSpPr>
        <p:spPr bwMode="auto">
          <a:xfrm>
            <a:off x="10220325" y="5445125"/>
            <a:ext cx="13652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36" name="Line 137">
            <a:extLst>
              <a:ext uri="{FF2B5EF4-FFF2-40B4-BE49-F238E27FC236}">
                <a16:creationId xmlns:a16="http://schemas.microsoft.com/office/drawing/2014/main" id="{C4E6581B-8072-4303-B0F3-44963D4B54E0}"/>
              </a:ext>
            </a:extLst>
          </p:cNvPr>
          <p:cNvSpPr>
            <a:spLocks noChangeShapeType="1"/>
          </p:cNvSpPr>
          <p:nvPr/>
        </p:nvSpPr>
        <p:spPr bwMode="auto">
          <a:xfrm>
            <a:off x="10425113" y="5445125"/>
            <a:ext cx="13811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37" name="Line 138">
            <a:extLst>
              <a:ext uri="{FF2B5EF4-FFF2-40B4-BE49-F238E27FC236}">
                <a16:creationId xmlns:a16="http://schemas.microsoft.com/office/drawing/2014/main" id="{282B6AF8-76D9-4179-BF02-73C6D17F95F9}"/>
              </a:ext>
            </a:extLst>
          </p:cNvPr>
          <p:cNvSpPr>
            <a:spLocks noChangeShapeType="1"/>
          </p:cNvSpPr>
          <p:nvPr/>
        </p:nvSpPr>
        <p:spPr bwMode="auto">
          <a:xfrm>
            <a:off x="10631488" y="5445125"/>
            <a:ext cx="55563"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38" name="Oval 139">
            <a:extLst>
              <a:ext uri="{FF2B5EF4-FFF2-40B4-BE49-F238E27FC236}">
                <a16:creationId xmlns:a16="http://schemas.microsoft.com/office/drawing/2014/main" id="{166612ED-162D-4BA0-AFB2-BC64DA5E453D}"/>
              </a:ext>
            </a:extLst>
          </p:cNvPr>
          <p:cNvSpPr>
            <a:spLocks noChangeArrowheads="1"/>
          </p:cNvSpPr>
          <p:nvPr/>
        </p:nvSpPr>
        <p:spPr bwMode="auto">
          <a:xfrm>
            <a:off x="4902200" y="1627188"/>
            <a:ext cx="109538" cy="109538"/>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39" name="Oval 140">
            <a:extLst>
              <a:ext uri="{FF2B5EF4-FFF2-40B4-BE49-F238E27FC236}">
                <a16:creationId xmlns:a16="http://schemas.microsoft.com/office/drawing/2014/main" id="{52C1E34D-7E42-44EE-A59C-9EAB2C0BDE8B}"/>
              </a:ext>
            </a:extLst>
          </p:cNvPr>
          <p:cNvSpPr>
            <a:spLocks noChangeArrowheads="1"/>
          </p:cNvSpPr>
          <p:nvPr/>
        </p:nvSpPr>
        <p:spPr bwMode="auto">
          <a:xfrm>
            <a:off x="7024688" y="1920875"/>
            <a:ext cx="109538" cy="109538"/>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0" name="Oval 141">
            <a:extLst>
              <a:ext uri="{FF2B5EF4-FFF2-40B4-BE49-F238E27FC236}">
                <a16:creationId xmlns:a16="http://schemas.microsoft.com/office/drawing/2014/main" id="{B8602693-C705-493E-B7F5-4B9401EF0D8C}"/>
              </a:ext>
            </a:extLst>
          </p:cNvPr>
          <p:cNvSpPr>
            <a:spLocks noChangeArrowheads="1"/>
          </p:cNvSpPr>
          <p:nvPr/>
        </p:nvSpPr>
        <p:spPr bwMode="auto">
          <a:xfrm>
            <a:off x="8486775" y="2495550"/>
            <a:ext cx="109538" cy="111125"/>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1" name="Oval 142">
            <a:extLst>
              <a:ext uri="{FF2B5EF4-FFF2-40B4-BE49-F238E27FC236}">
                <a16:creationId xmlns:a16="http://schemas.microsoft.com/office/drawing/2014/main" id="{1CCA4644-D1A4-4D77-B261-76435494785C}"/>
              </a:ext>
            </a:extLst>
          </p:cNvPr>
          <p:cNvSpPr>
            <a:spLocks noChangeArrowheads="1"/>
          </p:cNvSpPr>
          <p:nvPr/>
        </p:nvSpPr>
        <p:spPr bwMode="auto">
          <a:xfrm>
            <a:off x="8912225" y="2789238"/>
            <a:ext cx="109538" cy="104775"/>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2" name="Oval 143">
            <a:extLst>
              <a:ext uri="{FF2B5EF4-FFF2-40B4-BE49-F238E27FC236}">
                <a16:creationId xmlns:a16="http://schemas.microsoft.com/office/drawing/2014/main" id="{4041E9C3-CB8E-4985-A656-86E9B2474BDB}"/>
              </a:ext>
            </a:extLst>
          </p:cNvPr>
          <p:cNvSpPr>
            <a:spLocks noChangeArrowheads="1"/>
          </p:cNvSpPr>
          <p:nvPr/>
        </p:nvSpPr>
        <p:spPr bwMode="auto">
          <a:xfrm>
            <a:off x="6419850" y="3076575"/>
            <a:ext cx="111125" cy="109538"/>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3" name="Oval 144">
            <a:extLst>
              <a:ext uri="{FF2B5EF4-FFF2-40B4-BE49-F238E27FC236}">
                <a16:creationId xmlns:a16="http://schemas.microsoft.com/office/drawing/2014/main" id="{1EBCD5A2-A23D-42F7-BC1E-BFEF1FDA9D0B}"/>
              </a:ext>
            </a:extLst>
          </p:cNvPr>
          <p:cNvSpPr>
            <a:spLocks noChangeArrowheads="1"/>
          </p:cNvSpPr>
          <p:nvPr/>
        </p:nvSpPr>
        <p:spPr bwMode="auto">
          <a:xfrm>
            <a:off x="8318500" y="3365500"/>
            <a:ext cx="109538" cy="109538"/>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5" name="Oval 146">
            <a:extLst>
              <a:ext uri="{FF2B5EF4-FFF2-40B4-BE49-F238E27FC236}">
                <a16:creationId xmlns:a16="http://schemas.microsoft.com/office/drawing/2014/main" id="{E12F05C6-82B2-4008-A634-5FD77A412A5C}"/>
              </a:ext>
            </a:extLst>
          </p:cNvPr>
          <p:cNvSpPr>
            <a:spLocks noChangeArrowheads="1"/>
          </p:cNvSpPr>
          <p:nvPr/>
        </p:nvSpPr>
        <p:spPr bwMode="auto">
          <a:xfrm>
            <a:off x="7239000" y="4233863"/>
            <a:ext cx="109538" cy="109538"/>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6" name="Freeform 147">
            <a:extLst>
              <a:ext uri="{FF2B5EF4-FFF2-40B4-BE49-F238E27FC236}">
                <a16:creationId xmlns:a16="http://schemas.microsoft.com/office/drawing/2014/main" id="{1A4D1EB4-CDFC-4ACF-8932-D7D8CE8E95E6}"/>
              </a:ext>
            </a:extLst>
          </p:cNvPr>
          <p:cNvSpPr>
            <a:spLocks/>
          </p:cNvSpPr>
          <p:nvPr/>
        </p:nvSpPr>
        <p:spPr bwMode="auto">
          <a:xfrm>
            <a:off x="5665788" y="1014413"/>
            <a:ext cx="160338" cy="138113"/>
          </a:xfrm>
          <a:custGeom>
            <a:avLst/>
            <a:gdLst>
              <a:gd name="T0" fmla="*/ 49 w 101"/>
              <a:gd name="T1" fmla="*/ 0 h 87"/>
              <a:gd name="T2" fmla="*/ 0 w 101"/>
              <a:gd name="T3" fmla="*/ 87 h 87"/>
              <a:gd name="T4" fmla="*/ 101 w 101"/>
              <a:gd name="T5" fmla="*/ 87 h 87"/>
              <a:gd name="T6" fmla="*/ 49 w 101"/>
              <a:gd name="T7" fmla="*/ 0 h 87"/>
            </a:gdLst>
            <a:ahLst/>
            <a:cxnLst>
              <a:cxn ang="0">
                <a:pos x="T0" y="T1"/>
              </a:cxn>
              <a:cxn ang="0">
                <a:pos x="T2" y="T3"/>
              </a:cxn>
              <a:cxn ang="0">
                <a:pos x="T4" y="T5"/>
              </a:cxn>
              <a:cxn ang="0">
                <a:pos x="T6" y="T7"/>
              </a:cxn>
            </a:cxnLst>
            <a:rect l="0" t="0" r="r" b="b"/>
            <a:pathLst>
              <a:path w="101" h="87">
                <a:moveTo>
                  <a:pt x="49" y="0"/>
                </a:moveTo>
                <a:lnTo>
                  <a:pt x="0" y="87"/>
                </a:lnTo>
                <a:lnTo>
                  <a:pt x="101" y="87"/>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7" name="Freeform 148">
            <a:extLst>
              <a:ext uri="{FF2B5EF4-FFF2-40B4-BE49-F238E27FC236}">
                <a16:creationId xmlns:a16="http://schemas.microsoft.com/office/drawing/2014/main" id="{62F00F78-0179-4D01-A7EE-B73FC4824E1B}"/>
              </a:ext>
            </a:extLst>
          </p:cNvPr>
          <p:cNvSpPr>
            <a:spLocks/>
          </p:cNvSpPr>
          <p:nvPr/>
        </p:nvSpPr>
        <p:spPr bwMode="auto">
          <a:xfrm>
            <a:off x="5697538" y="1303338"/>
            <a:ext cx="155575" cy="136525"/>
          </a:xfrm>
          <a:custGeom>
            <a:avLst/>
            <a:gdLst>
              <a:gd name="T0" fmla="*/ 49 w 98"/>
              <a:gd name="T1" fmla="*/ 0 h 86"/>
              <a:gd name="T2" fmla="*/ 0 w 98"/>
              <a:gd name="T3" fmla="*/ 86 h 86"/>
              <a:gd name="T4" fmla="*/ 98 w 98"/>
              <a:gd name="T5" fmla="*/ 86 h 86"/>
              <a:gd name="T6" fmla="*/ 49 w 98"/>
              <a:gd name="T7" fmla="*/ 0 h 86"/>
            </a:gdLst>
            <a:ahLst/>
            <a:cxnLst>
              <a:cxn ang="0">
                <a:pos x="T0" y="T1"/>
              </a:cxn>
              <a:cxn ang="0">
                <a:pos x="T2" y="T3"/>
              </a:cxn>
              <a:cxn ang="0">
                <a:pos x="T4" y="T5"/>
              </a:cxn>
              <a:cxn ang="0">
                <a:pos x="T6" y="T7"/>
              </a:cxn>
            </a:cxnLst>
            <a:rect l="0" t="0" r="r" b="b"/>
            <a:pathLst>
              <a:path w="98" h="86">
                <a:moveTo>
                  <a:pt x="49" y="0"/>
                </a:moveTo>
                <a:lnTo>
                  <a:pt x="0" y="86"/>
                </a:lnTo>
                <a:lnTo>
                  <a:pt x="98" y="86"/>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8" name="Freeform 149">
            <a:extLst>
              <a:ext uri="{FF2B5EF4-FFF2-40B4-BE49-F238E27FC236}">
                <a16:creationId xmlns:a16="http://schemas.microsoft.com/office/drawing/2014/main" id="{A65CF5CE-9514-4D6B-B78E-169B4A3E5B96}"/>
              </a:ext>
            </a:extLst>
          </p:cNvPr>
          <p:cNvSpPr>
            <a:spLocks/>
          </p:cNvSpPr>
          <p:nvPr/>
        </p:nvSpPr>
        <p:spPr bwMode="auto">
          <a:xfrm>
            <a:off x="6991350" y="4778375"/>
            <a:ext cx="155575" cy="136525"/>
          </a:xfrm>
          <a:custGeom>
            <a:avLst/>
            <a:gdLst>
              <a:gd name="T0" fmla="*/ 49 w 98"/>
              <a:gd name="T1" fmla="*/ 0 h 86"/>
              <a:gd name="T2" fmla="*/ 0 w 98"/>
              <a:gd name="T3" fmla="*/ 86 h 86"/>
              <a:gd name="T4" fmla="*/ 98 w 98"/>
              <a:gd name="T5" fmla="*/ 86 h 86"/>
              <a:gd name="T6" fmla="*/ 49 w 98"/>
              <a:gd name="T7" fmla="*/ 0 h 86"/>
            </a:gdLst>
            <a:ahLst/>
            <a:cxnLst>
              <a:cxn ang="0">
                <a:pos x="T0" y="T1"/>
              </a:cxn>
              <a:cxn ang="0">
                <a:pos x="T2" y="T3"/>
              </a:cxn>
              <a:cxn ang="0">
                <a:pos x="T4" y="T5"/>
              </a:cxn>
              <a:cxn ang="0">
                <a:pos x="T6" y="T7"/>
              </a:cxn>
            </a:cxnLst>
            <a:rect l="0" t="0" r="r" b="b"/>
            <a:pathLst>
              <a:path w="98" h="86">
                <a:moveTo>
                  <a:pt x="49" y="0"/>
                </a:moveTo>
                <a:lnTo>
                  <a:pt x="0" y="86"/>
                </a:lnTo>
                <a:lnTo>
                  <a:pt x="98" y="86"/>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9" name="Freeform 150">
            <a:extLst>
              <a:ext uri="{FF2B5EF4-FFF2-40B4-BE49-F238E27FC236}">
                <a16:creationId xmlns:a16="http://schemas.microsoft.com/office/drawing/2014/main" id="{61E04BD1-CC5D-4627-9982-9F3C2AEF503B}"/>
              </a:ext>
            </a:extLst>
          </p:cNvPr>
          <p:cNvSpPr>
            <a:spLocks/>
          </p:cNvSpPr>
          <p:nvPr/>
        </p:nvSpPr>
        <p:spPr bwMode="auto">
          <a:xfrm>
            <a:off x="6511925" y="5065713"/>
            <a:ext cx="155575" cy="136525"/>
          </a:xfrm>
          <a:custGeom>
            <a:avLst/>
            <a:gdLst>
              <a:gd name="T0" fmla="*/ 49 w 98"/>
              <a:gd name="T1" fmla="*/ 0 h 86"/>
              <a:gd name="T2" fmla="*/ 0 w 98"/>
              <a:gd name="T3" fmla="*/ 86 h 86"/>
              <a:gd name="T4" fmla="*/ 98 w 98"/>
              <a:gd name="T5" fmla="*/ 86 h 86"/>
              <a:gd name="T6" fmla="*/ 49 w 98"/>
              <a:gd name="T7" fmla="*/ 0 h 86"/>
            </a:gdLst>
            <a:ahLst/>
            <a:cxnLst>
              <a:cxn ang="0">
                <a:pos x="T0" y="T1"/>
              </a:cxn>
              <a:cxn ang="0">
                <a:pos x="T2" y="T3"/>
              </a:cxn>
              <a:cxn ang="0">
                <a:pos x="T4" y="T5"/>
              </a:cxn>
              <a:cxn ang="0">
                <a:pos x="T6" y="T7"/>
              </a:cxn>
            </a:cxnLst>
            <a:rect l="0" t="0" r="r" b="b"/>
            <a:pathLst>
              <a:path w="98" h="86">
                <a:moveTo>
                  <a:pt x="49" y="0"/>
                </a:moveTo>
                <a:lnTo>
                  <a:pt x="0" y="86"/>
                </a:lnTo>
                <a:lnTo>
                  <a:pt x="98" y="86"/>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50" name="Freeform 151">
            <a:extLst>
              <a:ext uri="{FF2B5EF4-FFF2-40B4-BE49-F238E27FC236}">
                <a16:creationId xmlns:a16="http://schemas.microsoft.com/office/drawing/2014/main" id="{E36B73FB-92A1-4642-A24A-22A336125478}"/>
              </a:ext>
            </a:extLst>
          </p:cNvPr>
          <p:cNvSpPr>
            <a:spLocks/>
          </p:cNvSpPr>
          <p:nvPr/>
        </p:nvSpPr>
        <p:spPr bwMode="auto">
          <a:xfrm>
            <a:off x="6115050" y="5646738"/>
            <a:ext cx="153988" cy="131763"/>
          </a:xfrm>
          <a:custGeom>
            <a:avLst/>
            <a:gdLst>
              <a:gd name="T0" fmla="*/ 48 w 97"/>
              <a:gd name="T1" fmla="*/ 0 h 83"/>
              <a:gd name="T2" fmla="*/ 0 w 97"/>
              <a:gd name="T3" fmla="*/ 83 h 83"/>
              <a:gd name="T4" fmla="*/ 97 w 97"/>
              <a:gd name="T5" fmla="*/ 83 h 83"/>
              <a:gd name="T6" fmla="*/ 48 w 97"/>
              <a:gd name="T7" fmla="*/ 0 h 83"/>
            </a:gdLst>
            <a:ahLst/>
            <a:cxnLst>
              <a:cxn ang="0">
                <a:pos x="T0" y="T1"/>
              </a:cxn>
              <a:cxn ang="0">
                <a:pos x="T2" y="T3"/>
              </a:cxn>
              <a:cxn ang="0">
                <a:pos x="T4" y="T5"/>
              </a:cxn>
              <a:cxn ang="0">
                <a:pos x="T6" y="T7"/>
              </a:cxn>
            </a:cxnLst>
            <a:rect l="0" t="0" r="r" b="b"/>
            <a:pathLst>
              <a:path w="97" h="83">
                <a:moveTo>
                  <a:pt x="48" y="0"/>
                </a:moveTo>
                <a:lnTo>
                  <a:pt x="0" y="83"/>
                </a:lnTo>
                <a:lnTo>
                  <a:pt x="97" y="83"/>
                </a:lnTo>
                <a:lnTo>
                  <a:pt x="48"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51" name="Line 152">
            <a:extLst>
              <a:ext uri="{FF2B5EF4-FFF2-40B4-BE49-F238E27FC236}">
                <a16:creationId xmlns:a16="http://schemas.microsoft.com/office/drawing/2014/main" id="{C6610550-485A-40FA-883C-56B81400F531}"/>
              </a:ext>
            </a:extLst>
          </p:cNvPr>
          <p:cNvSpPr>
            <a:spLocks noChangeShapeType="1"/>
          </p:cNvSpPr>
          <p:nvPr/>
        </p:nvSpPr>
        <p:spPr bwMode="auto">
          <a:xfrm flipV="1">
            <a:off x="4252913" y="955675"/>
            <a:ext cx="0" cy="4929188"/>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2" name="Line 153">
            <a:extLst>
              <a:ext uri="{FF2B5EF4-FFF2-40B4-BE49-F238E27FC236}">
                <a16:creationId xmlns:a16="http://schemas.microsoft.com/office/drawing/2014/main" id="{0C8B19B4-ABAE-4B82-970E-EBDD7A4999CC}"/>
              </a:ext>
            </a:extLst>
          </p:cNvPr>
          <p:cNvSpPr>
            <a:spLocks noChangeShapeType="1"/>
          </p:cNvSpPr>
          <p:nvPr/>
        </p:nvSpPr>
        <p:spPr bwMode="auto">
          <a:xfrm flipH="1">
            <a:off x="4162425" y="1106488"/>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4" name="Line 155">
            <a:extLst>
              <a:ext uri="{FF2B5EF4-FFF2-40B4-BE49-F238E27FC236}">
                <a16:creationId xmlns:a16="http://schemas.microsoft.com/office/drawing/2014/main" id="{98CF9BA9-DB3B-4A54-9939-86F8C7E3992C}"/>
              </a:ext>
            </a:extLst>
          </p:cNvPr>
          <p:cNvSpPr>
            <a:spLocks noChangeShapeType="1"/>
          </p:cNvSpPr>
          <p:nvPr/>
        </p:nvSpPr>
        <p:spPr bwMode="auto">
          <a:xfrm flipH="1">
            <a:off x="4162425" y="1393825"/>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6" name="Line 157">
            <a:extLst>
              <a:ext uri="{FF2B5EF4-FFF2-40B4-BE49-F238E27FC236}">
                <a16:creationId xmlns:a16="http://schemas.microsoft.com/office/drawing/2014/main" id="{A9EE99B9-EA87-490F-8986-15B5B1EEA4F0}"/>
              </a:ext>
            </a:extLst>
          </p:cNvPr>
          <p:cNvSpPr>
            <a:spLocks noChangeShapeType="1"/>
          </p:cNvSpPr>
          <p:nvPr/>
        </p:nvSpPr>
        <p:spPr bwMode="auto">
          <a:xfrm flipH="1">
            <a:off x="4162425" y="1682750"/>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58" name="Line 159">
            <a:extLst>
              <a:ext uri="{FF2B5EF4-FFF2-40B4-BE49-F238E27FC236}">
                <a16:creationId xmlns:a16="http://schemas.microsoft.com/office/drawing/2014/main" id="{20F72D05-2D5C-4260-96C9-C99077151D89}"/>
              </a:ext>
            </a:extLst>
          </p:cNvPr>
          <p:cNvSpPr>
            <a:spLocks noChangeShapeType="1"/>
          </p:cNvSpPr>
          <p:nvPr/>
        </p:nvSpPr>
        <p:spPr bwMode="auto">
          <a:xfrm flipH="1">
            <a:off x="4162425" y="1974850"/>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61" name="Line 161">
            <a:extLst>
              <a:ext uri="{FF2B5EF4-FFF2-40B4-BE49-F238E27FC236}">
                <a16:creationId xmlns:a16="http://schemas.microsoft.com/office/drawing/2014/main" id="{3B304F88-EFA3-40D5-AF4F-811ED7866615}"/>
              </a:ext>
            </a:extLst>
          </p:cNvPr>
          <p:cNvSpPr>
            <a:spLocks noChangeShapeType="1"/>
          </p:cNvSpPr>
          <p:nvPr/>
        </p:nvSpPr>
        <p:spPr bwMode="auto">
          <a:xfrm flipH="1">
            <a:off x="4162425" y="2551113"/>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63" name="Line 163">
            <a:extLst>
              <a:ext uri="{FF2B5EF4-FFF2-40B4-BE49-F238E27FC236}">
                <a16:creationId xmlns:a16="http://schemas.microsoft.com/office/drawing/2014/main" id="{AED31FCA-CBEB-4765-B123-0FFE0473F486}"/>
              </a:ext>
            </a:extLst>
          </p:cNvPr>
          <p:cNvSpPr>
            <a:spLocks noChangeShapeType="1"/>
          </p:cNvSpPr>
          <p:nvPr/>
        </p:nvSpPr>
        <p:spPr bwMode="auto">
          <a:xfrm flipH="1">
            <a:off x="4162425" y="2838450"/>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68" name="Line 165">
            <a:extLst>
              <a:ext uri="{FF2B5EF4-FFF2-40B4-BE49-F238E27FC236}">
                <a16:creationId xmlns:a16="http://schemas.microsoft.com/office/drawing/2014/main" id="{758008B3-CFA5-4594-97EB-E5970EF19B50}"/>
              </a:ext>
            </a:extLst>
          </p:cNvPr>
          <p:cNvSpPr>
            <a:spLocks noChangeShapeType="1"/>
          </p:cNvSpPr>
          <p:nvPr/>
        </p:nvSpPr>
        <p:spPr bwMode="auto">
          <a:xfrm flipH="1">
            <a:off x="4162425" y="3132138"/>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70" name="Line 167">
            <a:extLst>
              <a:ext uri="{FF2B5EF4-FFF2-40B4-BE49-F238E27FC236}">
                <a16:creationId xmlns:a16="http://schemas.microsoft.com/office/drawing/2014/main" id="{8DA64E56-DF0D-4AD9-A9B4-123D79A9F6BD}"/>
              </a:ext>
            </a:extLst>
          </p:cNvPr>
          <p:cNvSpPr>
            <a:spLocks noChangeShapeType="1"/>
          </p:cNvSpPr>
          <p:nvPr/>
        </p:nvSpPr>
        <p:spPr bwMode="auto">
          <a:xfrm flipH="1">
            <a:off x="4162425" y="3419475"/>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72" name="Line 169">
            <a:extLst>
              <a:ext uri="{FF2B5EF4-FFF2-40B4-BE49-F238E27FC236}">
                <a16:creationId xmlns:a16="http://schemas.microsoft.com/office/drawing/2014/main" id="{EA86D052-839E-4301-AFAC-D733F25EBCB2}"/>
              </a:ext>
            </a:extLst>
          </p:cNvPr>
          <p:cNvSpPr>
            <a:spLocks noChangeShapeType="1"/>
          </p:cNvSpPr>
          <p:nvPr/>
        </p:nvSpPr>
        <p:spPr bwMode="auto">
          <a:xfrm flipH="1">
            <a:off x="4162425" y="4000500"/>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73" name="Rectangle 170">
            <a:extLst>
              <a:ext uri="{FF2B5EF4-FFF2-40B4-BE49-F238E27FC236}">
                <a16:creationId xmlns:a16="http://schemas.microsoft.com/office/drawing/2014/main" id="{7BCB71B2-5812-4B95-8D3F-6540917AB6F5}"/>
              </a:ext>
            </a:extLst>
          </p:cNvPr>
          <p:cNvSpPr>
            <a:spLocks noChangeArrowheads="1"/>
          </p:cNvSpPr>
          <p:nvPr/>
        </p:nvSpPr>
        <p:spPr bwMode="auto">
          <a:xfrm>
            <a:off x="725510" y="3886200"/>
            <a:ext cx="33470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US" altLang="en-US" dirty="0">
                <a:solidFill>
                  <a:srgbClr val="000000"/>
                </a:solidFill>
                <a:cs typeface="Arial" panose="020B0604020202020204" pitchFamily="34" charset="0"/>
              </a:rPr>
              <a:t>Share Single Parent Households</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6474" name="Line 171">
            <a:extLst>
              <a:ext uri="{FF2B5EF4-FFF2-40B4-BE49-F238E27FC236}">
                <a16:creationId xmlns:a16="http://schemas.microsoft.com/office/drawing/2014/main" id="{AE5FA0EF-7B90-4AED-90CC-32ECB23AE403}"/>
              </a:ext>
            </a:extLst>
          </p:cNvPr>
          <p:cNvSpPr>
            <a:spLocks noChangeShapeType="1"/>
          </p:cNvSpPr>
          <p:nvPr/>
        </p:nvSpPr>
        <p:spPr bwMode="auto">
          <a:xfrm flipH="1">
            <a:off x="4162425" y="4287838"/>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75" name="Rectangle 172">
            <a:extLst>
              <a:ext uri="{FF2B5EF4-FFF2-40B4-BE49-F238E27FC236}">
                <a16:creationId xmlns:a16="http://schemas.microsoft.com/office/drawing/2014/main" id="{1BA86B76-47A1-4754-9230-E7C20391D642}"/>
              </a:ext>
            </a:extLst>
          </p:cNvPr>
          <p:cNvSpPr>
            <a:spLocks noChangeArrowheads="1"/>
          </p:cNvSpPr>
          <p:nvPr/>
        </p:nvSpPr>
        <p:spPr bwMode="auto">
          <a:xfrm>
            <a:off x="1977328" y="4173538"/>
            <a:ext cx="20903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Census Return Rate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6476" name="Line 173">
            <a:extLst>
              <a:ext uri="{FF2B5EF4-FFF2-40B4-BE49-F238E27FC236}">
                <a16:creationId xmlns:a16="http://schemas.microsoft.com/office/drawing/2014/main" id="{C8E14815-7FBE-4475-ABA0-6719DA5CC743}"/>
              </a:ext>
            </a:extLst>
          </p:cNvPr>
          <p:cNvSpPr>
            <a:spLocks noChangeShapeType="1"/>
          </p:cNvSpPr>
          <p:nvPr/>
        </p:nvSpPr>
        <p:spPr bwMode="auto">
          <a:xfrm flipH="1">
            <a:off x="4162425" y="4868863"/>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77" name="Rectangle 174">
            <a:extLst>
              <a:ext uri="{FF2B5EF4-FFF2-40B4-BE49-F238E27FC236}">
                <a16:creationId xmlns:a16="http://schemas.microsoft.com/office/drawing/2014/main" id="{A3BB7317-DC80-4B9A-BCCA-87E36FB7F8EF}"/>
              </a:ext>
            </a:extLst>
          </p:cNvPr>
          <p:cNvSpPr>
            <a:spLocks noChangeArrowheads="1"/>
          </p:cNvSpPr>
          <p:nvPr/>
        </p:nvSpPr>
        <p:spPr bwMode="auto">
          <a:xfrm>
            <a:off x="2810589" y="4754563"/>
            <a:ext cx="12439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Share Black</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6478" name="Line 175">
            <a:extLst>
              <a:ext uri="{FF2B5EF4-FFF2-40B4-BE49-F238E27FC236}">
                <a16:creationId xmlns:a16="http://schemas.microsoft.com/office/drawing/2014/main" id="{84145E27-F279-4ABC-825C-07513C24C6A6}"/>
              </a:ext>
            </a:extLst>
          </p:cNvPr>
          <p:cNvSpPr>
            <a:spLocks noChangeShapeType="1"/>
          </p:cNvSpPr>
          <p:nvPr/>
        </p:nvSpPr>
        <p:spPr bwMode="auto">
          <a:xfrm flipH="1">
            <a:off x="4162425" y="5157788"/>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79" name="Rectangle 176">
            <a:extLst>
              <a:ext uri="{FF2B5EF4-FFF2-40B4-BE49-F238E27FC236}">
                <a16:creationId xmlns:a16="http://schemas.microsoft.com/office/drawing/2014/main" id="{EB7282C0-8CF4-4346-834D-68E811A16840}"/>
              </a:ext>
            </a:extLst>
          </p:cNvPr>
          <p:cNvSpPr>
            <a:spLocks noChangeArrowheads="1"/>
          </p:cNvSpPr>
          <p:nvPr/>
        </p:nvSpPr>
        <p:spPr bwMode="auto">
          <a:xfrm>
            <a:off x="2489988" y="5043488"/>
            <a:ext cx="15645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Share Hispanic</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6480" name="Line 177">
            <a:extLst>
              <a:ext uri="{FF2B5EF4-FFF2-40B4-BE49-F238E27FC236}">
                <a16:creationId xmlns:a16="http://schemas.microsoft.com/office/drawing/2014/main" id="{0D387783-1999-487A-9344-5314DFAEFB74}"/>
              </a:ext>
            </a:extLst>
          </p:cNvPr>
          <p:cNvSpPr>
            <a:spLocks noChangeShapeType="1"/>
          </p:cNvSpPr>
          <p:nvPr/>
        </p:nvSpPr>
        <p:spPr bwMode="auto">
          <a:xfrm flipH="1">
            <a:off x="4162425" y="5737225"/>
            <a:ext cx="9048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1" name="Rectangle 178">
            <a:extLst>
              <a:ext uri="{FF2B5EF4-FFF2-40B4-BE49-F238E27FC236}">
                <a16:creationId xmlns:a16="http://schemas.microsoft.com/office/drawing/2014/main" id="{F8E1C10C-7708-48FB-B25B-B45E1067F8BD}"/>
              </a:ext>
            </a:extLst>
          </p:cNvPr>
          <p:cNvSpPr>
            <a:spLocks noChangeArrowheads="1"/>
          </p:cNvSpPr>
          <p:nvPr/>
        </p:nvSpPr>
        <p:spPr bwMode="auto">
          <a:xfrm>
            <a:off x="2132403" y="5590841"/>
            <a:ext cx="19236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Population Density</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6482" name="Line 179">
            <a:extLst>
              <a:ext uri="{FF2B5EF4-FFF2-40B4-BE49-F238E27FC236}">
                <a16:creationId xmlns:a16="http://schemas.microsoft.com/office/drawing/2014/main" id="{65BD9A7E-38D5-4916-9863-593DC33E6D4A}"/>
              </a:ext>
            </a:extLst>
          </p:cNvPr>
          <p:cNvSpPr>
            <a:spLocks noChangeShapeType="1"/>
          </p:cNvSpPr>
          <p:nvPr/>
        </p:nvSpPr>
        <p:spPr bwMode="auto">
          <a:xfrm>
            <a:off x="4252913" y="5884863"/>
            <a:ext cx="6434138"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3" name="Line 180">
            <a:extLst>
              <a:ext uri="{FF2B5EF4-FFF2-40B4-BE49-F238E27FC236}">
                <a16:creationId xmlns:a16="http://schemas.microsoft.com/office/drawing/2014/main" id="{A22F747F-A1DF-4DF4-B6E4-8209DBBB1A91}"/>
              </a:ext>
            </a:extLst>
          </p:cNvPr>
          <p:cNvSpPr>
            <a:spLocks noChangeShapeType="1"/>
          </p:cNvSpPr>
          <p:nvPr/>
        </p:nvSpPr>
        <p:spPr bwMode="auto">
          <a:xfrm>
            <a:off x="4403725"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4" name="Rectangle 181">
            <a:extLst>
              <a:ext uri="{FF2B5EF4-FFF2-40B4-BE49-F238E27FC236}">
                <a16:creationId xmlns:a16="http://schemas.microsoft.com/office/drawing/2014/main" id="{CC2B3D09-C369-40DD-BCD4-85E93485B118}"/>
              </a:ext>
            </a:extLst>
          </p:cNvPr>
          <p:cNvSpPr>
            <a:spLocks noChangeArrowheads="1"/>
          </p:cNvSpPr>
          <p:nvPr/>
        </p:nvSpPr>
        <p:spPr bwMode="auto">
          <a:xfrm>
            <a:off x="4344988" y="6030913"/>
            <a:ext cx="12182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485" name="Line 182">
            <a:extLst>
              <a:ext uri="{FF2B5EF4-FFF2-40B4-BE49-F238E27FC236}">
                <a16:creationId xmlns:a16="http://schemas.microsoft.com/office/drawing/2014/main" id="{3980C1E6-3900-4804-8AA4-C5D7A0687CDA}"/>
              </a:ext>
            </a:extLst>
          </p:cNvPr>
          <p:cNvSpPr>
            <a:spLocks noChangeShapeType="1"/>
          </p:cNvSpPr>
          <p:nvPr/>
        </p:nvSpPr>
        <p:spPr bwMode="auto">
          <a:xfrm>
            <a:off x="5940425"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6" name="Rectangle 183">
            <a:extLst>
              <a:ext uri="{FF2B5EF4-FFF2-40B4-BE49-F238E27FC236}">
                <a16:creationId xmlns:a16="http://schemas.microsoft.com/office/drawing/2014/main" id="{2C441E23-44CB-402A-9B22-64F6FBC40A14}"/>
              </a:ext>
            </a:extLst>
          </p:cNvPr>
          <p:cNvSpPr>
            <a:spLocks noChangeArrowheads="1"/>
          </p:cNvSpPr>
          <p:nvPr/>
        </p:nvSpPr>
        <p:spPr bwMode="auto">
          <a:xfrm>
            <a:off x="5789613"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0.2</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487" name="Line 184">
            <a:extLst>
              <a:ext uri="{FF2B5EF4-FFF2-40B4-BE49-F238E27FC236}">
                <a16:creationId xmlns:a16="http://schemas.microsoft.com/office/drawing/2014/main" id="{2EF20BE9-195E-45D8-A827-077994AFC668}"/>
              </a:ext>
            </a:extLst>
          </p:cNvPr>
          <p:cNvSpPr>
            <a:spLocks noChangeShapeType="1"/>
          </p:cNvSpPr>
          <p:nvPr/>
        </p:nvSpPr>
        <p:spPr bwMode="auto">
          <a:xfrm>
            <a:off x="7472363"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88" name="Rectangle 185">
            <a:extLst>
              <a:ext uri="{FF2B5EF4-FFF2-40B4-BE49-F238E27FC236}">
                <a16:creationId xmlns:a16="http://schemas.microsoft.com/office/drawing/2014/main" id="{4963EE3A-F75E-4874-B02B-EE2480BCA5CB}"/>
              </a:ext>
            </a:extLst>
          </p:cNvPr>
          <p:cNvSpPr>
            <a:spLocks noChangeArrowheads="1"/>
          </p:cNvSpPr>
          <p:nvPr/>
        </p:nvSpPr>
        <p:spPr bwMode="auto">
          <a:xfrm>
            <a:off x="7321550"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0.4</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489" name="Line 186">
            <a:extLst>
              <a:ext uri="{FF2B5EF4-FFF2-40B4-BE49-F238E27FC236}">
                <a16:creationId xmlns:a16="http://schemas.microsoft.com/office/drawing/2014/main" id="{76ED4D85-3D67-4FFC-90AC-D9B07D619A91}"/>
              </a:ext>
            </a:extLst>
          </p:cNvPr>
          <p:cNvSpPr>
            <a:spLocks noChangeShapeType="1"/>
          </p:cNvSpPr>
          <p:nvPr/>
        </p:nvSpPr>
        <p:spPr bwMode="auto">
          <a:xfrm>
            <a:off x="9004300"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90" name="Rectangle 187">
            <a:extLst>
              <a:ext uri="{FF2B5EF4-FFF2-40B4-BE49-F238E27FC236}">
                <a16:creationId xmlns:a16="http://schemas.microsoft.com/office/drawing/2014/main" id="{8B1D1500-3047-4897-A265-AB4C4DB44C10}"/>
              </a:ext>
            </a:extLst>
          </p:cNvPr>
          <p:cNvSpPr>
            <a:spLocks noChangeArrowheads="1"/>
          </p:cNvSpPr>
          <p:nvPr/>
        </p:nvSpPr>
        <p:spPr bwMode="auto">
          <a:xfrm>
            <a:off x="8853488"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0.6</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491" name="Line 188">
            <a:extLst>
              <a:ext uri="{FF2B5EF4-FFF2-40B4-BE49-F238E27FC236}">
                <a16:creationId xmlns:a16="http://schemas.microsoft.com/office/drawing/2014/main" id="{521303F5-F0C4-4323-AA8C-3FCA0DCE3548}"/>
              </a:ext>
            </a:extLst>
          </p:cNvPr>
          <p:cNvSpPr>
            <a:spLocks noChangeShapeType="1"/>
          </p:cNvSpPr>
          <p:nvPr/>
        </p:nvSpPr>
        <p:spPr bwMode="auto">
          <a:xfrm>
            <a:off x="10534650" y="5884863"/>
            <a:ext cx="0" cy="9525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92" name="Rectangle 189">
            <a:extLst>
              <a:ext uri="{FF2B5EF4-FFF2-40B4-BE49-F238E27FC236}">
                <a16:creationId xmlns:a16="http://schemas.microsoft.com/office/drawing/2014/main" id="{2CCBDED0-E83E-4646-9297-D08FC6EC3B05}"/>
              </a:ext>
            </a:extLst>
          </p:cNvPr>
          <p:cNvSpPr>
            <a:spLocks noChangeArrowheads="1"/>
          </p:cNvSpPr>
          <p:nvPr/>
        </p:nvSpPr>
        <p:spPr bwMode="auto">
          <a:xfrm>
            <a:off x="10388600" y="6030913"/>
            <a:ext cx="30457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0.8</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493" name="Rectangle 190">
            <a:extLst>
              <a:ext uri="{FF2B5EF4-FFF2-40B4-BE49-F238E27FC236}">
                <a16:creationId xmlns:a16="http://schemas.microsoft.com/office/drawing/2014/main" id="{20F61D6D-CB77-4E3A-ABE7-952E5F3CB08D}"/>
              </a:ext>
            </a:extLst>
          </p:cNvPr>
          <p:cNvSpPr>
            <a:spLocks noChangeArrowheads="1"/>
          </p:cNvSpPr>
          <p:nvPr/>
        </p:nvSpPr>
        <p:spPr bwMode="auto">
          <a:xfrm>
            <a:off x="5140325" y="6310313"/>
            <a:ext cx="470000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Magnitude of Race-Controlled Signal Correlation</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494" name="Rectangle 191">
            <a:extLst>
              <a:ext uri="{FF2B5EF4-FFF2-40B4-BE49-F238E27FC236}">
                <a16:creationId xmlns:a16="http://schemas.microsoft.com/office/drawing/2014/main" id="{B799F794-D2AC-4404-9880-D3D6FBDE3ED7}"/>
              </a:ext>
            </a:extLst>
          </p:cNvPr>
          <p:cNvSpPr>
            <a:spLocks noChangeArrowheads="1"/>
          </p:cNvSpPr>
          <p:nvPr/>
        </p:nvSpPr>
        <p:spPr bwMode="auto">
          <a:xfrm>
            <a:off x="7394575" y="101600"/>
            <a:ext cx="5032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7" name="TextBox 92"/>
          <p:cNvSpPr txBox="1"/>
          <p:nvPr/>
        </p:nvSpPr>
        <p:spPr>
          <a:xfrm>
            <a:off x="1710075" y="87880"/>
            <a:ext cx="9228500"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Correlations between Tract-Level Covariates and Household Income Rank</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Race-Adjusted, Parent Income at 25</a:t>
            </a:r>
            <a:r>
              <a:rPr kumimoji="0" lang="en-US" sz="2000" b="0" i="0" u="none" strike="noStrike" kern="0" cap="none" spc="0" normalizeH="0" baseline="30000" noProof="0" dirty="0">
                <a:ln>
                  <a:noFill/>
                </a:ln>
                <a:solidFill>
                  <a:srgbClr val="1E2D53"/>
                </a:solidFill>
                <a:effectLst/>
                <a:uLnTx/>
                <a:uFillTx/>
                <a:latin typeface="Arial" panose="020B0604020202020204" pitchFamily="34" charset="0"/>
                <a:cs typeface="Arial" panose="020B0604020202020204" pitchFamily="34" charset="0"/>
              </a:rPr>
              <a:t>th</a:t>
            </a: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 Percentile</a:t>
            </a:r>
          </a:p>
        </p:txBody>
      </p:sp>
      <p:sp>
        <p:nvSpPr>
          <p:cNvPr id="484" name="Freeform 182"/>
          <p:cNvSpPr>
            <a:spLocks/>
          </p:cNvSpPr>
          <p:nvPr/>
        </p:nvSpPr>
        <p:spPr bwMode="auto">
          <a:xfrm>
            <a:off x="2512113" y="6327776"/>
            <a:ext cx="160339" cy="136525"/>
          </a:xfrm>
          <a:custGeom>
            <a:avLst/>
            <a:gdLst>
              <a:gd name="T0" fmla="*/ 49 w 101"/>
              <a:gd name="T1" fmla="*/ 0 h 86"/>
              <a:gd name="T2" fmla="*/ 0 w 101"/>
              <a:gd name="T3" fmla="*/ 86 h 86"/>
              <a:gd name="T4" fmla="*/ 101 w 101"/>
              <a:gd name="T5" fmla="*/ 86 h 86"/>
              <a:gd name="T6" fmla="*/ 49 w 101"/>
              <a:gd name="T7" fmla="*/ 0 h 86"/>
            </a:gdLst>
            <a:ahLst/>
            <a:cxnLst>
              <a:cxn ang="0">
                <a:pos x="T0" y="T1"/>
              </a:cxn>
              <a:cxn ang="0">
                <a:pos x="T2" y="T3"/>
              </a:cxn>
              <a:cxn ang="0">
                <a:pos x="T4" y="T5"/>
              </a:cxn>
              <a:cxn ang="0">
                <a:pos x="T6" y="T7"/>
              </a:cxn>
            </a:cxnLst>
            <a:rect l="0" t="0" r="r" b="b"/>
            <a:pathLst>
              <a:path w="101" h="86">
                <a:moveTo>
                  <a:pt x="49" y="0"/>
                </a:moveTo>
                <a:lnTo>
                  <a:pt x="0" y="86"/>
                </a:lnTo>
                <a:lnTo>
                  <a:pt x="101" y="86"/>
                </a:lnTo>
                <a:lnTo>
                  <a:pt x="49" y="0"/>
                </a:lnTo>
                <a:close/>
              </a:path>
            </a:pathLst>
          </a:custGeom>
          <a:solidFill>
            <a:srgbClr val="FF0000"/>
          </a:solidFill>
          <a:ln w="19050">
            <a:solidFill>
              <a:srgbClr val="FF0000"/>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485" name="Oval 174"/>
          <p:cNvSpPr>
            <a:spLocks noChangeArrowheads="1"/>
          </p:cNvSpPr>
          <p:nvPr/>
        </p:nvSpPr>
        <p:spPr bwMode="auto">
          <a:xfrm>
            <a:off x="1104381" y="6359525"/>
            <a:ext cx="109539" cy="109539"/>
          </a:xfrm>
          <a:prstGeom prst="ellipse">
            <a:avLst/>
          </a:prstGeom>
          <a:solidFill>
            <a:srgbClr val="008000"/>
          </a:solidFill>
          <a:ln w="19050">
            <a:solidFill>
              <a:srgbClr val="008000"/>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486" name="Rectangle 188"/>
          <p:cNvSpPr>
            <a:spLocks noChangeArrowheads="1"/>
          </p:cNvSpPr>
          <p:nvPr/>
        </p:nvSpPr>
        <p:spPr bwMode="auto">
          <a:xfrm>
            <a:off x="1334003" y="6276976"/>
            <a:ext cx="76463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992"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Positive</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488" name="Rectangle 188"/>
          <p:cNvSpPr>
            <a:spLocks noChangeArrowheads="1"/>
          </p:cNvSpPr>
          <p:nvPr/>
        </p:nvSpPr>
        <p:spPr bwMode="auto">
          <a:xfrm>
            <a:off x="2788405" y="6280289"/>
            <a:ext cx="86241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992"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Negative</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196" name="Rectangle 395">
            <a:extLst>
              <a:ext uri="{FF2B5EF4-FFF2-40B4-BE49-F238E27FC236}">
                <a16:creationId xmlns:a16="http://schemas.microsoft.com/office/drawing/2014/main" id="{4B3B3196-B917-410F-AED1-EA094CB67CE5}"/>
              </a:ext>
            </a:extLst>
          </p:cNvPr>
          <p:cNvSpPr>
            <a:spLocks noChangeArrowheads="1"/>
          </p:cNvSpPr>
          <p:nvPr/>
        </p:nvSpPr>
        <p:spPr bwMode="auto">
          <a:xfrm>
            <a:off x="9760645" y="1012825"/>
            <a:ext cx="20650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3992"/>
            <a:r>
              <a:rPr lang="en-US" altLang="en-US" sz="1600" b="1" dirty="0">
                <a:solidFill>
                  <a:srgbClr val="000000"/>
                </a:solidFill>
                <a:cs typeface="Arial" panose="020B0604020202020204" pitchFamily="34" charset="0"/>
              </a:rPr>
              <a:t>R-Squared</a:t>
            </a:r>
          </a:p>
          <a:p>
            <a:pPr defTabSz="913992"/>
            <a:r>
              <a:rPr lang="en-US" altLang="en-US" sz="1600" b="1" dirty="0">
                <a:solidFill>
                  <a:srgbClr val="000000"/>
                </a:solidFill>
                <a:cs typeface="Arial" panose="020B0604020202020204" pitchFamily="34" charset="0"/>
              </a:rPr>
              <a:t>of All </a:t>
            </a:r>
            <a:r>
              <a:rPr lang="en-US" altLang="en-US" sz="1600" b="1" dirty="0" err="1">
                <a:solidFill>
                  <a:srgbClr val="000000"/>
                </a:solidFill>
                <a:cs typeface="Arial" panose="020B0604020202020204" pitchFamily="34" charset="0"/>
              </a:rPr>
              <a:t>Covars</a:t>
            </a:r>
            <a:r>
              <a:rPr lang="en-US" altLang="en-US" sz="1600" b="1" dirty="0">
                <a:solidFill>
                  <a:srgbClr val="000000"/>
                </a:solidFill>
                <a:cs typeface="Arial" panose="020B0604020202020204" pitchFamily="34" charset="0"/>
              </a:rPr>
              <a:t>. = 0.504</a:t>
            </a:r>
            <a:endParaRPr lang="en-US" altLang="en-US" sz="1600" b="1" dirty="0">
              <a:cs typeface="Arial" panose="020B0604020202020204" pitchFamily="34" charset="0"/>
            </a:endParaRPr>
          </a:p>
        </p:txBody>
      </p:sp>
      <p:sp>
        <p:nvSpPr>
          <p:cNvPr id="197" name="Rectangle 162">
            <a:extLst>
              <a:ext uri="{FF2B5EF4-FFF2-40B4-BE49-F238E27FC236}">
                <a16:creationId xmlns:a16="http://schemas.microsoft.com/office/drawing/2014/main" id="{711B67B0-D037-47BE-967D-B599C5303AAB}"/>
              </a:ext>
            </a:extLst>
          </p:cNvPr>
          <p:cNvSpPr>
            <a:spLocks noChangeArrowheads="1"/>
          </p:cNvSpPr>
          <p:nvPr/>
        </p:nvSpPr>
        <p:spPr bwMode="auto">
          <a:xfrm>
            <a:off x="1415820" y="2440712"/>
            <a:ext cx="26674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Share Above Poverty Line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198" name="Rectangle 164">
            <a:extLst>
              <a:ext uri="{FF2B5EF4-FFF2-40B4-BE49-F238E27FC236}">
                <a16:creationId xmlns:a16="http://schemas.microsoft.com/office/drawing/2014/main" id="{3E70CF23-856D-43C3-880B-FA8BA15EB16D}"/>
              </a:ext>
            </a:extLst>
          </p:cNvPr>
          <p:cNvSpPr>
            <a:spLocks noChangeArrowheads="1"/>
          </p:cNvSpPr>
          <p:nvPr/>
        </p:nvSpPr>
        <p:spPr bwMode="auto">
          <a:xfrm>
            <a:off x="1512804" y="2717711"/>
            <a:ext cx="25648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Mean Household Income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199" name="Rectangle 166">
            <a:extLst>
              <a:ext uri="{FF2B5EF4-FFF2-40B4-BE49-F238E27FC236}">
                <a16:creationId xmlns:a16="http://schemas.microsoft.com/office/drawing/2014/main" id="{7B06B0FB-F46E-4835-8438-BD6787E70686}"/>
              </a:ext>
            </a:extLst>
          </p:cNvPr>
          <p:cNvSpPr>
            <a:spLocks noChangeArrowheads="1"/>
          </p:cNvSpPr>
          <p:nvPr/>
        </p:nvSpPr>
        <p:spPr bwMode="auto">
          <a:xfrm>
            <a:off x="1156826" y="3017838"/>
            <a:ext cx="29238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Mean 3rd Grade Math Score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00" name="Rectangle 168">
            <a:extLst>
              <a:ext uri="{FF2B5EF4-FFF2-40B4-BE49-F238E27FC236}">
                <a16:creationId xmlns:a16="http://schemas.microsoft.com/office/drawing/2014/main" id="{A4C99B23-3814-4E78-9781-C68DA1901E6E}"/>
              </a:ext>
            </a:extLst>
          </p:cNvPr>
          <p:cNvSpPr>
            <a:spLocks noChangeArrowheads="1"/>
          </p:cNvSpPr>
          <p:nvPr/>
        </p:nvSpPr>
        <p:spPr bwMode="auto">
          <a:xfrm>
            <a:off x="1984674" y="3309938"/>
            <a:ext cx="21031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Share College Grad.</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01" name="Rectangle 154">
            <a:extLst>
              <a:ext uri="{FF2B5EF4-FFF2-40B4-BE49-F238E27FC236}">
                <a16:creationId xmlns:a16="http://schemas.microsoft.com/office/drawing/2014/main" id="{DF149D9B-6BC0-4D7E-AA15-972322DE9516}"/>
              </a:ext>
            </a:extLst>
          </p:cNvPr>
          <p:cNvSpPr>
            <a:spLocks noChangeArrowheads="1"/>
          </p:cNvSpPr>
          <p:nvPr/>
        </p:nvSpPr>
        <p:spPr bwMode="auto">
          <a:xfrm>
            <a:off x="976214" y="992188"/>
            <a:ext cx="3129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Number of Jobs Within 5 Miles</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03" name="Rectangle 158">
            <a:extLst>
              <a:ext uri="{FF2B5EF4-FFF2-40B4-BE49-F238E27FC236}">
                <a16:creationId xmlns:a16="http://schemas.microsoft.com/office/drawing/2014/main" id="{CAAD33FF-70A2-4678-8AEE-7164715E463E}"/>
              </a:ext>
            </a:extLst>
          </p:cNvPr>
          <p:cNvSpPr>
            <a:spLocks noChangeArrowheads="1"/>
          </p:cNvSpPr>
          <p:nvPr/>
        </p:nvSpPr>
        <p:spPr bwMode="auto">
          <a:xfrm>
            <a:off x="1758480" y="1573213"/>
            <a:ext cx="23467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Job Growth 2004-2013</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04" name="Rectangle 160">
            <a:extLst>
              <a:ext uri="{FF2B5EF4-FFF2-40B4-BE49-F238E27FC236}">
                <a16:creationId xmlns:a16="http://schemas.microsoft.com/office/drawing/2014/main" id="{68E139A9-3F32-477A-AA3E-FB6168318D23}"/>
              </a:ext>
            </a:extLst>
          </p:cNvPr>
          <p:cNvSpPr>
            <a:spLocks noChangeArrowheads="1"/>
          </p:cNvSpPr>
          <p:nvPr/>
        </p:nvSpPr>
        <p:spPr bwMode="auto">
          <a:xfrm>
            <a:off x="1672929" y="1859687"/>
            <a:ext cx="24109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2000 Employment Rate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06" name="Freeform 182">
            <a:extLst>
              <a:ext uri="{FF2B5EF4-FFF2-40B4-BE49-F238E27FC236}">
                <a16:creationId xmlns:a16="http://schemas.microsoft.com/office/drawing/2014/main" id="{AC1985A9-2514-455E-9B31-00B0DAFEA289}"/>
              </a:ext>
            </a:extLst>
          </p:cNvPr>
          <p:cNvSpPr>
            <a:spLocks/>
          </p:cNvSpPr>
          <p:nvPr/>
        </p:nvSpPr>
        <p:spPr bwMode="auto">
          <a:xfrm>
            <a:off x="8814295" y="3916273"/>
            <a:ext cx="160339" cy="136525"/>
          </a:xfrm>
          <a:custGeom>
            <a:avLst/>
            <a:gdLst>
              <a:gd name="T0" fmla="*/ 49 w 101"/>
              <a:gd name="T1" fmla="*/ 0 h 86"/>
              <a:gd name="T2" fmla="*/ 0 w 101"/>
              <a:gd name="T3" fmla="*/ 86 h 86"/>
              <a:gd name="T4" fmla="*/ 101 w 101"/>
              <a:gd name="T5" fmla="*/ 86 h 86"/>
              <a:gd name="T6" fmla="*/ 49 w 101"/>
              <a:gd name="T7" fmla="*/ 0 h 86"/>
            </a:gdLst>
            <a:ahLst/>
            <a:cxnLst>
              <a:cxn ang="0">
                <a:pos x="T0" y="T1"/>
              </a:cxn>
              <a:cxn ang="0">
                <a:pos x="T2" y="T3"/>
              </a:cxn>
              <a:cxn ang="0">
                <a:pos x="T4" y="T5"/>
              </a:cxn>
              <a:cxn ang="0">
                <a:pos x="T6" y="T7"/>
              </a:cxn>
            </a:cxnLst>
            <a:rect l="0" t="0" r="r" b="b"/>
            <a:pathLst>
              <a:path w="101" h="86">
                <a:moveTo>
                  <a:pt x="49" y="0"/>
                </a:moveTo>
                <a:lnTo>
                  <a:pt x="0" y="86"/>
                </a:lnTo>
                <a:lnTo>
                  <a:pt x="101" y="86"/>
                </a:lnTo>
                <a:lnTo>
                  <a:pt x="49" y="0"/>
                </a:lnTo>
                <a:close/>
              </a:path>
            </a:pathLst>
          </a:custGeom>
          <a:solidFill>
            <a:srgbClr val="FF0000"/>
          </a:solidFill>
          <a:ln w="19050">
            <a:solidFill>
              <a:srgbClr val="FF0000"/>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205" name="Rectangle 204">
            <a:extLst>
              <a:ext uri="{FF2B5EF4-FFF2-40B4-BE49-F238E27FC236}">
                <a16:creationId xmlns:a16="http://schemas.microsoft.com/office/drawing/2014/main" id="{176DF702-7A42-4BB1-A8B4-8F36708E780D}"/>
              </a:ext>
            </a:extLst>
          </p:cNvPr>
          <p:cNvSpPr>
            <a:spLocks noChangeArrowheads="1"/>
          </p:cNvSpPr>
          <p:nvPr/>
        </p:nvSpPr>
        <p:spPr bwMode="auto">
          <a:xfrm>
            <a:off x="857814" y="1266356"/>
            <a:ext cx="330859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Arial" panose="020B0604020202020204" pitchFamily="34" charset="0"/>
                <a:cs typeface="Arial" panose="020B0604020202020204" pitchFamily="34" charset="0"/>
              </a:rPr>
              <a:t>High-Paying Jobs Within 5 Miles</a:t>
            </a:r>
            <a:endPar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22097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C078A8ED-55DE-40CD-8EC9-1242897BAAD5}"/>
              </a:ext>
            </a:extLst>
          </p:cNvPr>
          <p:cNvGrpSpPr/>
          <p:nvPr/>
        </p:nvGrpSpPr>
        <p:grpSpPr>
          <a:xfrm>
            <a:off x="556423" y="743530"/>
            <a:ext cx="10392493" cy="5185782"/>
            <a:chOff x="592281" y="725601"/>
            <a:chExt cx="10392493" cy="5185782"/>
          </a:xfrm>
        </p:grpSpPr>
        <p:pic>
          <p:nvPicPr>
            <p:cNvPr id="21" name="Picture 20">
              <a:extLst>
                <a:ext uri="{FF2B5EF4-FFF2-40B4-BE49-F238E27FC236}">
                  <a16:creationId xmlns:a16="http://schemas.microsoft.com/office/drawing/2014/main" id="{7A37DCAC-F32E-4B34-BF8E-590643B1C1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50"/>
            <a:stretch/>
          </p:blipFill>
          <p:spPr>
            <a:xfrm>
              <a:off x="592281" y="725601"/>
              <a:ext cx="10392493" cy="5185782"/>
            </a:xfrm>
            <a:prstGeom prst="rect">
              <a:avLst/>
            </a:prstGeom>
          </p:spPr>
        </p:pic>
        <p:sp>
          <p:nvSpPr>
            <p:cNvPr id="22" name="TextBox 21">
              <a:extLst>
                <a:ext uri="{FF2B5EF4-FFF2-40B4-BE49-F238E27FC236}">
                  <a16:creationId xmlns:a16="http://schemas.microsoft.com/office/drawing/2014/main" id="{BDFC0231-887A-4001-9C58-469CD38526F4}"/>
                </a:ext>
              </a:extLst>
            </p:cNvPr>
            <p:cNvSpPr txBox="1"/>
            <p:nvPr/>
          </p:nvSpPr>
          <p:spPr>
            <a:xfrm>
              <a:off x="955303" y="3058010"/>
              <a:ext cx="2477289" cy="409090"/>
            </a:xfrm>
            <a:prstGeom prst="rect">
              <a:avLst/>
            </a:prstGeom>
            <a:noFill/>
          </p:spPr>
          <p:txBody>
            <a:bodyPr wrap="square" rtlCol="0">
              <a:spAutoFit/>
            </a:bodyPr>
            <a:lstStyle/>
            <a:p>
              <a:r>
                <a:rPr lang="en-US" sz="2000" b="1" spc="300" dirty="0">
                  <a:solidFill>
                    <a:schemeClr val="bg1"/>
                  </a:solidFill>
                  <a:latin typeface="+mj-lt"/>
                  <a:cs typeface="Diwan Kufi" pitchFamily="2" charset="-78"/>
                </a:rPr>
                <a:t>CHARLOTTE</a:t>
              </a:r>
            </a:p>
          </p:txBody>
        </p:sp>
        <p:sp>
          <p:nvSpPr>
            <p:cNvPr id="23" name="TextBox 22">
              <a:extLst>
                <a:ext uri="{FF2B5EF4-FFF2-40B4-BE49-F238E27FC236}">
                  <a16:creationId xmlns:a16="http://schemas.microsoft.com/office/drawing/2014/main" id="{7CE849D3-D2F7-4481-8EC6-74517B564319}"/>
                </a:ext>
              </a:extLst>
            </p:cNvPr>
            <p:cNvSpPr txBox="1"/>
            <p:nvPr/>
          </p:nvSpPr>
          <p:spPr>
            <a:xfrm>
              <a:off x="1355562" y="1403141"/>
              <a:ext cx="2991037" cy="409090"/>
            </a:xfrm>
            <a:prstGeom prst="rect">
              <a:avLst/>
            </a:prstGeom>
            <a:noFill/>
          </p:spPr>
          <p:txBody>
            <a:bodyPr wrap="square" rtlCol="0">
              <a:spAutoFit/>
            </a:bodyPr>
            <a:lstStyle/>
            <a:p>
              <a:r>
                <a:rPr lang="en-US" sz="2000" b="1" spc="300" dirty="0">
                  <a:solidFill>
                    <a:schemeClr val="bg1"/>
                  </a:solidFill>
                  <a:latin typeface="+mj-lt"/>
                  <a:cs typeface="Diwan Kufi" pitchFamily="2" charset="-78"/>
                </a:rPr>
                <a:t>WINSTON-SALEM</a:t>
              </a:r>
            </a:p>
          </p:txBody>
        </p:sp>
        <p:sp>
          <p:nvSpPr>
            <p:cNvPr id="24" name="TextBox 23">
              <a:extLst>
                <a:ext uri="{FF2B5EF4-FFF2-40B4-BE49-F238E27FC236}">
                  <a16:creationId xmlns:a16="http://schemas.microsoft.com/office/drawing/2014/main" id="{ADA4C22F-93A9-46E0-AF19-C075090E2F06}"/>
                </a:ext>
              </a:extLst>
            </p:cNvPr>
            <p:cNvSpPr txBox="1"/>
            <p:nvPr/>
          </p:nvSpPr>
          <p:spPr>
            <a:xfrm>
              <a:off x="5217235" y="1613517"/>
              <a:ext cx="2477289" cy="409090"/>
            </a:xfrm>
            <a:prstGeom prst="rect">
              <a:avLst/>
            </a:prstGeom>
            <a:noFill/>
          </p:spPr>
          <p:txBody>
            <a:bodyPr wrap="square" rtlCol="0">
              <a:spAutoFit/>
            </a:bodyPr>
            <a:lstStyle/>
            <a:p>
              <a:r>
                <a:rPr lang="en-US" sz="2000" b="1" spc="300" dirty="0">
                  <a:solidFill>
                    <a:schemeClr val="bg1"/>
                  </a:solidFill>
                  <a:latin typeface="+mj-lt"/>
                  <a:cs typeface="Diwan Kufi" pitchFamily="2" charset="-78"/>
                </a:rPr>
                <a:t>DURHAM</a:t>
              </a:r>
            </a:p>
          </p:txBody>
        </p:sp>
        <p:sp>
          <p:nvSpPr>
            <p:cNvPr id="25" name="TextBox 24">
              <a:extLst>
                <a:ext uri="{FF2B5EF4-FFF2-40B4-BE49-F238E27FC236}">
                  <a16:creationId xmlns:a16="http://schemas.microsoft.com/office/drawing/2014/main" id="{21910F8D-E263-4455-B9F1-4D62E165D8AA}"/>
                </a:ext>
              </a:extLst>
            </p:cNvPr>
            <p:cNvSpPr txBox="1"/>
            <p:nvPr/>
          </p:nvSpPr>
          <p:spPr>
            <a:xfrm>
              <a:off x="6135472" y="2351282"/>
              <a:ext cx="2477289" cy="409090"/>
            </a:xfrm>
            <a:prstGeom prst="rect">
              <a:avLst/>
            </a:prstGeom>
            <a:noFill/>
          </p:spPr>
          <p:txBody>
            <a:bodyPr wrap="square" rtlCol="0">
              <a:spAutoFit/>
            </a:bodyPr>
            <a:lstStyle/>
            <a:p>
              <a:r>
                <a:rPr lang="en-US" sz="2000" b="1" spc="300" dirty="0">
                  <a:solidFill>
                    <a:schemeClr val="bg1"/>
                  </a:solidFill>
                  <a:latin typeface="+mj-lt"/>
                  <a:cs typeface="Diwan Kufi" pitchFamily="2" charset="-78"/>
                </a:rPr>
                <a:t>RALEIGH</a:t>
              </a:r>
            </a:p>
          </p:txBody>
        </p:sp>
        <p:sp>
          <p:nvSpPr>
            <p:cNvPr id="26" name="TextBox 25">
              <a:extLst>
                <a:ext uri="{FF2B5EF4-FFF2-40B4-BE49-F238E27FC236}">
                  <a16:creationId xmlns:a16="http://schemas.microsoft.com/office/drawing/2014/main" id="{736C0827-9E2C-48DB-BB79-8351154F722D}"/>
                </a:ext>
              </a:extLst>
            </p:cNvPr>
            <p:cNvSpPr txBox="1"/>
            <p:nvPr/>
          </p:nvSpPr>
          <p:spPr>
            <a:xfrm>
              <a:off x="3687974" y="1263408"/>
              <a:ext cx="2991037" cy="409090"/>
            </a:xfrm>
            <a:prstGeom prst="rect">
              <a:avLst/>
            </a:prstGeom>
            <a:noFill/>
          </p:spPr>
          <p:txBody>
            <a:bodyPr wrap="square" rtlCol="0">
              <a:spAutoFit/>
            </a:bodyPr>
            <a:lstStyle/>
            <a:p>
              <a:r>
                <a:rPr lang="en-US" sz="2000" b="1" spc="300" dirty="0">
                  <a:solidFill>
                    <a:schemeClr val="bg1"/>
                  </a:solidFill>
                  <a:latin typeface="+mj-lt"/>
                  <a:cs typeface="Diwan Kufi" pitchFamily="2" charset="-78"/>
                </a:rPr>
                <a:t>GREENSBORO</a:t>
              </a:r>
            </a:p>
          </p:txBody>
        </p:sp>
      </p:grpSp>
      <p:sp>
        <p:nvSpPr>
          <p:cNvPr id="53" name="Rectangle 52">
            <a:extLst>
              <a:ext uri="{FF2B5EF4-FFF2-40B4-BE49-F238E27FC236}">
                <a16:creationId xmlns:a16="http://schemas.microsoft.com/office/drawing/2014/main" id="{2D648603-A739-45A3-B087-87AE16975395}"/>
              </a:ext>
            </a:extLst>
          </p:cNvPr>
          <p:cNvSpPr/>
          <p:nvPr/>
        </p:nvSpPr>
        <p:spPr>
          <a:xfrm>
            <a:off x="0" y="5602127"/>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134">
            <a:extLst>
              <a:ext uri="{FF2B5EF4-FFF2-40B4-BE49-F238E27FC236}">
                <a16:creationId xmlns:a16="http://schemas.microsoft.com/office/drawing/2014/main" id="{6F39352A-4850-479A-8D64-F8B6D2420ACA}"/>
              </a:ext>
            </a:extLst>
          </p:cNvPr>
          <p:cNvSpPr>
            <a:spLocks noChangeArrowheads="1"/>
          </p:cNvSpPr>
          <p:nvPr/>
        </p:nvSpPr>
        <p:spPr bwMode="auto">
          <a:xfrm>
            <a:off x="247949" y="33239"/>
            <a:ext cx="1173480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913992"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Do Cities Offer Greater Opportunities for Upward Mobility?</a:t>
            </a:r>
            <a:br>
              <a:rPr kumimoji="0" lang="en-US" sz="20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br>
            <a:r>
              <a:rPr kumimoji="0" lang="en-US" sz="20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Average Income for White Children with Parents Earning $25,000 in North Carolina</a:t>
            </a:r>
            <a:endParaRPr kumimoji="0" lang="en-US" sz="2000" b="0" i="0" u="none" strike="noStrike" kern="1200" cap="none" spc="0" normalizeH="0" baseline="0" noProof="0" dirty="0">
              <a:ln>
                <a:noFill/>
              </a:ln>
              <a:solidFill>
                <a:srgbClr val="456A8A"/>
              </a:solidFill>
              <a:effectLst/>
              <a:uLnTx/>
              <a:uFillTx/>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3C2FD059-7ACF-443A-A5C2-5AE75AB02C3C}"/>
              </a:ext>
            </a:extLst>
          </p:cNvPr>
          <p:cNvPicPr>
            <a:picLocks noChangeAspect="1"/>
          </p:cNvPicPr>
          <p:nvPr/>
        </p:nvPicPr>
        <p:blipFill rotWithShape="1">
          <a:blip r:embed="rId4">
            <a:extLst>
              <a:ext uri="{28A0092B-C50C-407E-A947-70E740481C1C}">
                <a14:useLocalDpi xmlns:a14="http://schemas.microsoft.com/office/drawing/2010/main" val="0"/>
              </a:ext>
            </a:extLst>
          </a:blip>
          <a:srcRect l="6166" t="20143" r="6386" b="37778"/>
          <a:stretch/>
        </p:blipFill>
        <p:spPr>
          <a:xfrm rot="16200000">
            <a:off x="9263416" y="4484082"/>
            <a:ext cx="3157407" cy="660535"/>
          </a:xfrm>
          <a:prstGeom prst="rect">
            <a:avLst/>
          </a:prstGeom>
        </p:spPr>
      </p:pic>
      <p:sp>
        <p:nvSpPr>
          <p:cNvPr id="15" name="TextBox 14">
            <a:extLst>
              <a:ext uri="{FF2B5EF4-FFF2-40B4-BE49-F238E27FC236}">
                <a16:creationId xmlns:a16="http://schemas.microsoft.com/office/drawing/2014/main" id="{3CBEEA45-F0C7-427E-8275-19DCA8B7E647}"/>
              </a:ext>
            </a:extLst>
          </p:cNvPr>
          <p:cNvSpPr txBox="1"/>
          <p:nvPr/>
        </p:nvSpPr>
        <p:spPr>
          <a:xfrm>
            <a:off x="10972032" y="5986573"/>
            <a:ext cx="1242575" cy="307773"/>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effectLst/>
                <a:uLnTx/>
                <a:uFillTx/>
                <a:latin typeface="Arial" panose="020B0604020202020204" pitchFamily="34" charset="0"/>
                <a:ea typeface="Arial" charset="0"/>
                <a:cs typeface="Arial" panose="020B0604020202020204" pitchFamily="34" charset="0"/>
              </a:rPr>
              <a:t>&lt; 29.5</a:t>
            </a:r>
            <a:r>
              <a:rPr kumimoji="0" lang="en-US" sz="1400" i="0" u="none" strike="noStrike" kern="1200" cap="none" spc="0" normalizeH="0" noProof="0" dirty="0">
                <a:ln>
                  <a:noFill/>
                </a:ln>
                <a:effectLst/>
                <a:uLnTx/>
                <a:uFillTx/>
                <a:latin typeface="Arial" panose="020B0604020202020204" pitchFamily="34" charset="0"/>
                <a:ea typeface="Arial" charset="0"/>
                <a:cs typeface="Arial" panose="020B0604020202020204" pitchFamily="34" charset="0"/>
              </a:rPr>
              <a:t> (</a:t>
            </a:r>
            <a:r>
              <a:rPr kumimoji="0" lang="en-US" sz="1400" i="0" u="none" strike="noStrike" kern="1200" cap="none" spc="0" normalizeH="0" baseline="0" noProof="0" dirty="0">
                <a:ln>
                  <a:noFill/>
                </a:ln>
                <a:effectLst/>
                <a:uLnTx/>
                <a:uFillTx/>
                <a:latin typeface="Arial" panose="020B0604020202020204" pitchFamily="34" charset="0"/>
                <a:ea typeface="Arial" charset="0"/>
                <a:cs typeface="Arial" panose="020B0604020202020204" pitchFamily="34" charset="0"/>
              </a:rPr>
              <a:t>$20k)</a:t>
            </a:r>
          </a:p>
        </p:txBody>
      </p:sp>
      <p:sp>
        <p:nvSpPr>
          <p:cNvPr id="16" name="TextBox 15">
            <a:extLst>
              <a:ext uri="{FF2B5EF4-FFF2-40B4-BE49-F238E27FC236}">
                <a16:creationId xmlns:a16="http://schemas.microsoft.com/office/drawing/2014/main" id="{DFA3CF96-3F22-4120-BC78-BB175C773960}"/>
              </a:ext>
            </a:extLst>
          </p:cNvPr>
          <p:cNvSpPr txBox="1"/>
          <p:nvPr/>
        </p:nvSpPr>
        <p:spPr>
          <a:xfrm>
            <a:off x="10995384" y="4572957"/>
            <a:ext cx="1088687" cy="307773"/>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effectLst/>
                <a:uLnTx/>
                <a:uFillTx/>
                <a:latin typeface="Arial" panose="020B0604020202020204" pitchFamily="34" charset="0"/>
                <a:ea typeface="Arial" charset="0"/>
                <a:cs typeface="Arial" panose="020B0604020202020204" pitchFamily="34" charset="0"/>
              </a:rPr>
              <a:t>44.6 ($36k)</a:t>
            </a:r>
          </a:p>
        </p:txBody>
      </p:sp>
      <p:sp>
        <p:nvSpPr>
          <p:cNvPr id="18" name="TextBox 17">
            <a:extLst>
              <a:ext uri="{FF2B5EF4-FFF2-40B4-BE49-F238E27FC236}">
                <a16:creationId xmlns:a16="http://schemas.microsoft.com/office/drawing/2014/main" id="{D5CFE1B4-CC09-4D04-BBC0-5DE03B84D771}"/>
              </a:ext>
            </a:extLst>
          </p:cNvPr>
          <p:cNvSpPr txBox="1"/>
          <p:nvPr/>
        </p:nvSpPr>
        <p:spPr>
          <a:xfrm>
            <a:off x="10977455" y="3366206"/>
            <a:ext cx="1242575" cy="307773"/>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effectLst/>
                <a:uLnTx/>
                <a:uFillTx/>
                <a:latin typeface="Arial" charset="0"/>
                <a:ea typeface="Arial" charset="0"/>
                <a:cs typeface="Arial" charset="0"/>
              </a:rPr>
              <a:t>&gt; 62.5</a:t>
            </a:r>
            <a:r>
              <a:rPr kumimoji="0" lang="en-US" sz="1400" i="0" u="none" strike="noStrike" kern="1200" cap="none" spc="0" normalizeH="0" noProof="0" dirty="0">
                <a:ln>
                  <a:noFill/>
                </a:ln>
                <a:effectLst/>
                <a:uLnTx/>
                <a:uFillTx/>
                <a:latin typeface="Arial" charset="0"/>
                <a:ea typeface="Arial" charset="0"/>
                <a:cs typeface="Arial" charset="0"/>
              </a:rPr>
              <a:t> (</a:t>
            </a:r>
            <a:r>
              <a:rPr kumimoji="0" lang="en-US" sz="1400" i="0" u="none" strike="noStrike" kern="1200" cap="none" spc="0" normalizeH="0" baseline="0" noProof="0" dirty="0">
                <a:ln>
                  <a:noFill/>
                </a:ln>
                <a:effectLst/>
                <a:uLnTx/>
                <a:uFillTx/>
                <a:latin typeface="Arial" charset="0"/>
                <a:ea typeface="Arial" charset="0"/>
                <a:cs typeface="Arial" charset="0"/>
              </a:rPr>
              <a:t>$</a:t>
            </a:r>
            <a:r>
              <a:rPr lang="en-US" sz="1400" dirty="0">
                <a:latin typeface="Arial" charset="0"/>
                <a:ea typeface="Arial" charset="0"/>
                <a:cs typeface="Arial" charset="0"/>
              </a:rPr>
              <a:t>60k)</a:t>
            </a:r>
            <a:endParaRPr kumimoji="0" lang="en-US" sz="1400" i="0" u="none" strike="noStrike" kern="1200" cap="none" spc="0" normalizeH="0" baseline="0" noProof="0" dirty="0">
              <a:ln>
                <a:noFill/>
              </a:ln>
              <a:effectLst/>
              <a:uLnTx/>
              <a:uFillTx/>
              <a:latin typeface="Arial" charset="0"/>
              <a:ea typeface="Arial" charset="0"/>
              <a:cs typeface="Arial" charset="0"/>
            </a:endParaRPr>
          </a:p>
        </p:txBody>
      </p:sp>
    </p:spTree>
    <p:extLst>
      <p:ext uri="{BB962C8B-B14F-4D97-AF65-F5344CB8AC3E}">
        <p14:creationId xmlns:p14="http://schemas.microsoft.com/office/powerpoint/2010/main" val="11440540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2D648603-A739-45A3-B087-87AE16975395}"/>
              </a:ext>
            </a:extLst>
          </p:cNvPr>
          <p:cNvSpPr/>
          <p:nvPr/>
        </p:nvSpPr>
        <p:spPr>
          <a:xfrm>
            <a:off x="0" y="5602127"/>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E227629-B10C-4525-97E4-0947E5E5018E}"/>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nvGrpSpPr>
          <p:cNvPr id="5" name="Group 4">
            <a:extLst>
              <a:ext uri="{FF2B5EF4-FFF2-40B4-BE49-F238E27FC236}">
                <a16:creationId xmlns:a16="http://schemas.microsoft.com/office/drawing/2014/main" id="{E1FC1CFE-CC02-48F4-BBB3-DA6F6AE6ED45}"/>
              </a:ext>
            </a:extLst>
          </p:cNvPr>
          <p:cNvGrpSpPr>
            <a:grpSpLocks noChangeAspect="1"/>
          </p:cNvGrpSpPr>
          <p:nvPr/>
        </p:nvGrpSpPr>
        <p:grpSpPr>
          <a:xfrm>
            <a:off x="555618" y="919313"/>
            <a:ext cx="9987230" cy="5919353"/>
            <a:chOff x="1830589" y="738798"/>
            <a:chExt cx="10351061" cy="6134993"/>
          </a:xfrm>
        </p:grpSpPr>
        <p:pic>
          <p:nvPicPr>
            <p:cNvPr id="6" name="Picture 5">
              <a:extLst>
                <a:ext uri="{FF2B5EF4-FFF2-40B4-BE49-F238E27FC236}">
                  <a16:creationId xmlns:a16="http://schemas.microsoft.com/office/drawing/2014/main" id="{AC4AEA28-6479-44C0-BFC6-B9203DC52D7A}"/>
                </a:ext>
              </a:extLst>
            </p:cNvPr>
            <p:cNvPicPr>
              <a:picLocks noChangeAspect="1"/>
            </p:cNvPicPr>
            <p:nvPr/>
          </p:nvPicPr>
          <p:blipFill rotWithShape="1">
            <a:blip r:embed="rId3"/>
            <a:srcRect b="2422"/>
            <a:stretch/>
          </p:blipFill>
          <p:spPr>
            <a:xfrm>
              <a:off x="1830589" y="738798"/>
              <a:ext cx="9883881" cy="6134993"/>
            </a:xfrm>
            <a:prstGeom prst="rect">
              <a:avLst/>
            </a:prstGeom>
          </p:spPr>
        </p:pic>
        <p:sp>
          <p:nvSpPr>
            <p:cNvPr id="7" name="TextBox 6">
              <a:extLst>
                <a:ext uri="{FF2B5EF4-FFF2-40B4-BE49-F238E27FC236}">
                  <a16:creationId xmlns:a16="http://schemas.microsoft.com/office/drawing/2014/main" id="{E0FF8D40-B25A-441F-981E-822CEB436483}"/>
                </a:ext>
              </a:extLst>
            </p:cNvPr>
            <p:cNvSpPr txBox="1"/>
            <p:nvPr/>
          </p:nvSpPr>
          <p:spPr>
            <a:xfrm>
              <a:off x="6772529" y="2427647"/>
              <a:ext cx="3860800" cy="414686"/>
            </a:xfrm>
            <a:prstGeom prst="rect">
              <a:avLst/>
            </a:prstGeom>
            <a:noFill/>
          </p:spPr>
          <p:txBody>
            <a:bodyPr wrap="square" rtlCol="0">
              <a:spAutoFit/>
            </a:bodyPr>
            <a:lstStyle/>
            <a:p>
              <a:r>
                <a:rPr lang="en-US" sz="2000" b="1" spc="300" dirty="0">
                  <a:solidFill>
                    <a:schemeClr val="bg1"/>
                  </a:solidFill>
                  <a:latin typeface="+mj-lt"/>
                  <a:cs typeface="Arial" panose="020B0604020202020204" pitchFamily="34" charset="0"/>
                </a:rPr>
                <a:t>WATERLOO</a:t>
              </a:r>
            </a:p>
          </p:txBody>
        </p:sp>
        <p:sp>
          <p:nvSpPr>
            <p:cNvPr id="8" name="TextBox 7">
              <a:extLst>
                <a:ext uri="{FF2B5EF4-FFF2-40B4-BE49-F238E27FC236}">
                  <a16:creationId xmlns:a16="http://schemas.microsoft.com/office/drawing/2014/main" id="{9F60D2ED-5437-4DB2-A4D2-DBDC1B968A97}"/>
                </a:ext>
              </a:extLst>
            </p:cNvPr>
            <p:cNvSpPr txBox="1"/>
            <p:nvPr/>
          </p:nvSpPr>
          <p:spPr>
            <a:xfrm>
              <a:off x="8320850" y="3414348"/>
              <a:ext cx="3860800" cy="414686"/>
            </a:xfrm>
            <a:prstGeom prst="rect">
              <a:avLst/>
            </a:prstGeom>
            <a:noFill/>
          </p:spPr>
          <p:txBody>
            <a:bodyPr wrap="square" rtlCol="0">
              <a:spAutoFit/>
            </a:bodyPr>
            <a:lstStyle/>
            <a:p>
              <a:r>
                <a:rPr lang="en-US" sz="2000" b="1" spc="300" dirty="0">
                  <a:solidFill>
                    <a:schemeClr val="bg1"/>
                  </a:solidFill>
                  <a:latin typeface="+mj-lt"/>
                  <a:cs typeface="Arial" panose="020B0604020202020204" pitchFamily="34" charset="0"/>
                </a:rPr>
                <a:t>CEDAR RAPIDS</a:t>
              </a:r>
            </a:p>
          </p:txBody>
        </p:sp>
        <p:sp>
          <p:nvSpPr>
            <p:cNvPr id="9" name="TextBox 8">
              <a:extLst>
                <a:ext uri="{FF2B5EF4-FFF2-40B4-BE49-F238E27FC236}">
                  <a16:creationId xmlns:a16="http://schemas.microsoft.com/office/drawing/2014/main" id="{DD5B04C9-09A1-4B2A-A692-04AAC6852096}"/>
                </a:ext>
              </a:extLst>
            </p:cNvPr>
            <p:cNvSpPr txBox="1"/>
            <p:nvPr/>
          </p:nvSpPr>
          <p:spPr>
            <a:xfrm>
              <a:off x="9236693" y="4225403"/>
              <a:ext cx="2024772" cy="414686"/>
            </a:xfrm>
            <a:prstGeom prst="rect">
              <a:avLst/>
            </a:prstGeom>
            <a:solidFill>
              <a:srgbClr val="E7E6E6">
                <a:alpha val="9804"/>
              </a:srgbClr>
            </a:solidFill>
          </p:spPr>
          <p:txBody>
            <a:bodyPr wrap="square" rtlCol="0">
              <a:spAutoFit/>
            </a:bodyPr>
            <a:lstStyle/>
            <a:p>
              <a:r>
                <a:rPr lang="en-US" sz="2000" b="1" spc="300" dirty="0">
                  <a:solidFill>
                    <a:schemeClr val="bg1"/>
                  </a:solidFill>
                  <a:latin typeface="+mj-lt"/>
                  <a:cs typeface="Arial" panose="020B0604020202020204" pitchFamily="34" charset="0"/>
                </a:rPr>
                <a:t>DAVENPORT</a:t>
              </a:r>
            </a:p>
          </p:txBody>
        </p:sp>
        <p:sp>
          <p:nvSpPr>
            <p:cNvPr id="10" name="TextBox 9">
              <a:extLst>
                <a:ext uri="{FF2B5EF4-FFF2-40B4-BE49-F238E27FC236}">
                  <a16:creationId xmlns:a16="http://schemas.microsoft.com/office/drawing/2014/main" id="{6103696A-4B03-4323-8279-AAD05BA40281}"/>
                </a:ext>
              </a:extLst>
            </p:cNvPr>
            <p:cNvSpPr txBox="1"/>
            <p:nvPr/>
          </p:nvSpPr>
          <p:spPr>
            <a:xfrm>
              <a:off x="4635971" y="4675494"/>
              <a:ext cx="2422911" cy="414686"/>
            </a:xfrm>
            <a:prstGeom prst="rect">
              <a:avLst/>
            </a:prstGeom>
            <a:noFill/>
          </p:spPr>
          <p:txBody>
            <a:bodyPr wrap="square" rtlCol="0">
              <a:spAutoFit/>
            </a:bodyPr>
            <a:lstStyle/>
            <a:p>
              <a:r>
                <a:rPr lang="en-US" sz="2000" b="1" spc="300" dirty="0">
                  <a:solidFill>
                    <a:schemeClr val="bg1"/>
                  </a:solidFill>
                  <a:latin typeface="+mj-lt"/>
                  <a:cs typeface="Arial" panose="020B0604020202020204" pitchFamily="34" charset="0"/>
                </a:rPr>
                <a:t>DES MOINES</a:t>
              </a:r>
            </a:p>
          </p:txBody>
        </p:sp>
      </p:grpSp>
      <p:sp>
        <p:nvSpPr>
          <p:cNvPr id="15" name="Rectangle 134">
            <a:extLst>
              <a:ext uri="{FF2B5EF4-FFF2-40B4-BE49-F238E27FC236}">
                <a16:creationId xmlns:a16="http://schemas.microsoft.com/office/drawing/2014/main" id="{9D0EBF0A-AC75-48E8-94F3-98D5D2E6D8D5}"/>
              </a:ext>
            </a:extLst>
          </p:cNvPr>
          <p:cNvSpPr>
            <a:spLocks noChangeArrowheads="1"/>
          </p:cNvSpPr>
          <p:nvPr/>
        </p:nvSpPr>
        <p:spPr bwMode="auto">
          <a:xfrm>
            <a:off x="247949" y="48736"/>
            <a:ext cx="1173480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Do Cities Offer Greater Opportunities for Upward Mobility?</a:t>
            </a:r>
            <a:br>
              <a:rPr kumimoji="0" lang="en-US" sz="2000" b="1"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br>
            <a:r>
              <a:rPr kumimoji="0" lang="en-US" sz="2000" b="0" i="0" u="none" strike="noStrike" kern="1200" cap="none" spc="0" normalizeH="0" baseline="0" noProof="0" dirty="0">
                <a:ln>
                  <a:noFill/>
                </a:ln>
                <a:solidFill>
                  <a:srgbClr val="002060"/>
                </a:solidFill>
                <a:effectLst/>
                <a:uLnTx/>
                <a:uFillTx/>
                <a:latin typeface="Arial" panose="020B0604020202020204" pitchFamily="34" charset="0"/>
                <a:cs typeface="Arial" panose="020B0604020202020204" pitchFamily="34" charset="0"/>
              </a:rPr>
              <a:t>Average Income for White Children with Parents Earning $25,000 in Iowa</a:t>
            </a:r>
            <a:endParaRPr kumimoji="0" lang="en-US" sz="2000" b="0" i="0" u="none" strike="noStrike" kern="1200" cap="none" spc="0" normalizeH="0" baseline="0" noProof="0" dirty="0">
              <a:ln>
                <a:noFill/>
              </a:ln>
              <a:solidFill>
                <a:srgbClr val="456A8A"/>
              </a:solidFill>
              <a:effectLst/>
              <a:uLnTx/>
              <a:uFillTx/>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7CD8A845-ED57-40AD-900D-D6CA5DB21DEA}"/>
              </a:ext>
            </a:extLst>
          </p:cNvPr>
          <p:cNvPicPr>
            <a:picLocks noChangeAspect="1"/>
          </p:cNvPicPr>
          <p:nvPr/>
        </p:nvPicPr>
        <p:blipFill rotWithShape="1">
          <a:blip r:embed="rId4">
            <a:extLst>
              <a:ext uri="{28A0092B-C50C-407E-A947-70E740481C1C}">
                <a14:useLocalDpi xmlns:a14="http://schemas.microsoft.com/office/drawing/2010/main" val="0"/>
              </a:ext>
            </a:extLst>
          </a:blip>
          <a:srcRect l="6166" t="20143" r="6386" b="37778"/>
          <a:stretch/>
        </p:blipFill>
        <p:spPr>
          <a:xfrm rot="16200000">
            <a:off x="9263416" y="4484082"/>
            <a:ext cx="3157407" cy="660535"/>
          </a:xfrm>
          <a:prstGeom prst="rect">
            <a:avLst/>
          </a:prstGeom>
        </p:spPr>
      </p:pic>
      <p:sp>
        <p:nvSpPr>
          <p:cNvPr id="17" name="TextBox 16">
            <a:extLst>
              <a:ext uri="{FF2B5EF4-FFF2-40B4-BE49-F238E27FC236}">
                <a16:creationId xmlns:a16="http://schemas.microsoft.com/office/drawing/2014/main" id="{A0190A36-7E8C-4F21-A62C-73D274349F2F}"/>
              </a:ext>
            </a:extLst>
          </p:cNvPr>
          <p:cNvSpPr txBox="1"/>
          <p:nvPr/>
        </p:nvSpPr>
        <p:spPr>
          <a:xfrm>
            <a:off x="10972032" y="5986573"/>
            <a:ext cx="1242575" cy="307773"/>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effectLst/>
                <a:uLnTx/>
                <a:uFillTx/>
                <a:latin typeface="Arial" panose="020B0604020202020204" pitchFamily="34" charset="0"/>
                <a:ea typeface="Arial" charset="0"/>
                <a:cs typeface="Arial" panose="020B0604020202020204" pitchFamily="34" charset="0"/>
              </a:rPr>
              <a:t>&lt; 29.5</a:t>
            </a:r>
            <a:r>
              <a:rPr kumimoji="0" lang="en-US" sz="1400" i="0" u="none" strike="noStrike" kern="1200" cap="none" spc="0" normalizeH="0" noProof="0" dirty="0">
                <a:ln>
                  <a:noFill/>
                </a:ln>
                <a:effectLst/>
                <a:uLnTx/>
                <a:uFillTx/>
                <a:latin typeface="Arial" panose="020B0604020202020204" pitchFamily="34" charset="0"/>
                <a:ea typeface="Arial" charset="0"/>
                <a:cs typeface="Arial" panose="020B0604020202020204" pitchFamily="34" charset="0"/>
              </a:rPr>
              <a:t> (</a:t>
            </a:r>
            <a:r>
              <a:rPr kumimoji="0" lang="en-US" sz="1400" i="0" u="none" strike="noStrike" kern="1200" cap="none" spc="0" normalizeH="0" baseline="0" noProof="0" dirty="0">
                <a:ln>
                  <a:noFill/>
                </a:ln>
                <a:effectLst/>
                <a:uLnTx/>
                <a:uFillTx/>
                <a:latin typeface="Arial" panose="020B0604020202020204" pitchFamily="34" charset="0"/>
                <a:ea typeface="Arial" charset="0"/>
                <a:cs typeface="Arial" panose="020B0604020202020204" pitchFamily="34" charset="0"/>
              </a:rPr>
              <a:t>$20k)</a:t>
            </a:r>
          </a:p>
        </p:txBody>
      </p:sp>
      <p:sp>
        <p:nvSpPr>
          <p:cNvPr id="18" name="TextBox 17">
            <a:extLst>
              <a:ext uri="{FF2B5EF4-FFF2-40B4-BE49-F238E27FC236}">
                <a16:creationId xmlns:a16="http://schemas.microsoft.com/office/drawing/2014/main" id="{58839830-A00F-482A-91C1-FD81846F3989}"/>
              </a:ext>
            </a:extLst>
          </p:cNvPr>
          <p:cNvSpPr txBox="1"/>
          <p:nvPr/>
        </p:nvSpPr>
        <p:spPr>
          <a:xfrm>
            <a:off x="10995384" y="4572957"/>
            <a:ext cx="1088687" cy="307773"/>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effectLst/>
                <a:uLnTx/>
                <a:uFillTx/>
                <a:latin typeface="Arial" panose="020B0604020202020204" pitchFamily="34" charset="0"/>
                <a:ea typeface="Arial" charset="0"/>
                <a:cs typeface="Arial" panose="020B0604020202020204" pitchFamily="34" charset="0"/>
              </a:rPr>
              <a:t>44.6 ($36k)</a:t>
            </a:r>
          </a:p>
        </p:txBody>
      </p:sp>
      <p:sp>
        <p:nvSpPr>
          <p:cNvPr id="57" name="TextBox 56">
            <a:extLst>
              <a:ext uri="{FF2B5EF4-FFF2-40B4-BE49-F238E27FC236}">
                <a16:creationId xmlns:a16="http://schemas.microsoft.com/office/drawing/2014/main" id="{36AB861C-A062-45F1-AA78-6202407F6C85}"/>
              </a:ext>
            </a:extLst>
          </p:cNvPr>
          <p:cNvSpPr txBox="1"/>
          <p:nvPr/>
        </p:nvSpPr>
        <p:spPr>
          <a:xfrm>
            <a:off x="10977455" y="3366206"/>
            <a:ext cx="1242575" cy="307773"/>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dirty="0">
                <a:ln>
                  <a:noFill/>
                </a:ln>
                <a:effectLst/>
                <a:uLnTx/>
                <a:uFillTx/>
                <a:latin typeface="Arial" charset="0"/>
                <a:ea typeface="Arial" charset="0"/>
                <a:cs typeface="Arial" charset="0"/>
              </a:rPr>
              <a:t>&gt; 62.5</a:t>
            </a:r>
            <a:r>
              <a:rPr kumimoji="0" lang="en-US" sz="1400" i="0" u="none" strike="noStrike" kern="1200" cap="none" spc="0" normalizeH="0" noProof="0" dirty="0">
                <a:ln>
                  <a:noFill/>
                </a:ln>
                <a:effectLst/>
                <a:uLnTx/>
                <a:uFillTx/>
                <a:latin typeface="Arial" charset="0"/>
                <a:ea typeface="Arial" charset="0"/>
                <a:cs typeface="Arial" charset="0"/>
              </a:rPr>
              <a:t> (</a:t>
            </a:r>
            <a:r>
              <a:rPr kumimoji="0" lang="en-US" sz="1400" i="0" u="none" strike="noStrike" kern="1200" cap="none" spc="0" normalizeH="0" baseline="0" noProof="0" dirty="0">
                <a:ln>
                  <a:noFill/>
                </a:ln>
                <a:effectLst/>
                <a:uLnTx/>
                <a:uFillTx/>
                <a:latin typeface="Arial" charset="0"/>
                <a:ea typeface="Arial" charset="0"/>
                <a:cs typeface="Arial" charset="0"/>
              </a:rPr>
              <a:t>$</a:t>
            </a:r>
            <a:r>
              <a:rPr lang="en-US" sz="1400" dirty="0">
                <a:latin typeface="Arial" charset="0"/>
                <a:ea typeface="Arial" charset="0"/>
                <a:cs typeface="Arial" charset="0"/>
              </a:rPr>
              <a:t>60k)</a:t>
            </a:r>
            <a:endParaRPr kumimoji="0" lang="en-US" sz="1400" i="0" u="none" strike="noStrike" kern="1200" cap="none" spc="0" normalizeH="0" baseline="0" noProof="0" dirty="0">
              <a:ln>
                <a:noFill/>
              </a:ln>
              <a:effectLst/>
              <a:uLnTx/>
              <a:uFillTx/>
              <a:latin typeface="Arial" charset="0"/>
              <a:ea typeface="Arial" charset="0"/>
              <a:cs typeface="Arial" charset="0"/>
            </a:endParaRPr>
          </a:p>
        </p:txBody>
      </p:sp>
    </p:spTree>
    <p:extLst>
      <p:ext uri="{BB962C8B-B14F-4D97-AF65-F5344CB8AC3E}">
        <p14:creationId xmlns:p14="http://schemas.microsoft.com/office/powerpoint/2010/main" val="21449187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2D648603-A739-45A3-B087-87AE16975395}"/>
              </a:ext>
            </a:extLst>
          </p:cNvPr>
          <p:cNvSpPr/>
          <p:nvPr/>
        </p:nvSpPr>
        <p:spPr>
          <a:xfrm>
            <a:off x="0" y="5602127"/>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A3C93C9C-BCDF-4752-ADE3-D72AB493023C}"/>
              </a:ext>
            </a:extLst>
          </p:cNvPr>
          <p:cNvGrpSpPr/>
          <p:nvPr/>
        </p:nvGrpSpPr>
        <p:grpSpPr>
          <a:xfrm>
            <a:off x="10541773" y="1800020"/>
            <a:ext cx="2097863" cy="4646248"/>
            <a:chOff x="10389373" y="1647620"/>
            <a:chExt cx="2097863" cy="4646248"/>
          </a:xfrm>
        </p:grpSpPr>
        <p:sp>
          <p:nvSpPr>
            <p:cNvPr id="5" name="TextBox 4">
              <a:extLst>
                <a:ext uri="{FF2B5EF4-FFF2-40B4-BE49-F238E27FC236}">
                  <a16:creationId xmlns:a16="http://schemas.microsoft.com/office/drawing/2014/main" id="{9E7D68FE-7705-4F45-BE0D-BB853B511493}"/>
                </a:ext>
              </a:extLst>
            </p:cNvPr>
            <p:cNvSpPr txBox="1"/>
            <p:nvPr/>
          </p:nvSpPr>
          <p:spPr>
            <a:xfrm>
              <a:off x="10970155" y="1695245"/>
              <a:ext cx="1509629" cy="400110"/>
            </a:xfrm>
            <a:prstGeom prst="rect">
              <a:avLst/>
            </a:prstGeom>
            <a:noFill/>
          </p:spPr>
          <p:txBody>
            <a:bodyPr wrap="square" lIns="91440" tIns="45720" rIns="91440" bIns="45720" rtlCol="0">
              <a:spAutoFit/>
            </a:bodyPr>
            <a:lstStyle/>
            <a:p>
              <a:pPr defTabSz="914377">
                <a:defRPr/>
              </a:pPr>
              <a:r>
                <a:rPr lang="en-US" sz="2000" dirty="0">
                  <a:solidFill>
                    <a:srgbClr val="000000"/>
                  </a:solidFill>
                  <a:latin typeface="Arial" panose="020B0604020202020204" pitchFamily="34" charset="0"/>
                  <a:cs typeface="Arial" panose="020B0604020202020204" pitchFamily="34" charset="0"/>
                </a:rPr>
                <a:t>&gt; 0.22</a:t>
              </a:r>
            </a:p>
          </p:txBody>
        </p:sp>
        <p:sp>
          <p:nvSpPr>
            <p:cNvPr id="6" name="TextBox 5">
              <a:extLst>
                <a:ext uri="{FF2B5EF4-FFF2-40B4-BE49-F238E27FC236}">
                  <a16:creationId xmlns:a16="http://schemas.microsoft.com/office/drawing/2014/main" id="{E37AF532-48F7-4027-98BC-67E3A950BAEA}"/>
                </a:ext>
              </a:extLst>
            </p:cNvPr>
            <p:cNvSpPr txBox="1"/>
            <p:nvPr/>
          </p:nvSpPr>
          <p:spPr>
            <a:xfrm>
              <a:off x="10973880" y="3653397"/>
              <a:ext cx="1509629" cy="400110"/>
            </a:xfrm>
            <a:prstGeom prst="rect">
              <a:avLst/>
            </a:prstGeom>
            <a:noFill/>
          </p:spPr>
          <p:txBody>
            <a:bodyPr wrap="square" lIns="91440" tIns="45720" rIns="91440" bIns="45720" rtlCol="0">
              <a:spAutoFit/>
            </a:bodyPr>
            <a:lstStyle/>
            <a:p>
              <a:pPr defTabSz="914377">
                <a:defRPr/>
              </a:pPr>
              <a:r>
                <a:rPr lang="en-US" sz="2000" dirty="0">
                  <a:solidFill>
                    <a:srgbClr val="000000"/>
                  </a:solidFill>
                  <a:latin typeface="Arial" panose="020B0604020202020204" pitchFamily="34" charset="0"/>
                  <a:cs typeface="Arial" panose="020B0604020202020204" pitchFamily="34" charset="0"/>
                </a:rPr>
                <a:t>-0.24</a:t>
              </a:r>
            </a:p>
          </p:txBody>
        </p:sp>
        <p:sp>
          <p:nvSpPr>
            <p:cNvPr id="7" name="TextBox 6">
              <a:extLst>
                <a:ext uri="{FF2B5EF4-FFF2-40B4-BE49-F238E27FC236}">
                  <a16:creationId xmlns:a16="http://schemas.microsoft.com/office/drawing/2014/main" id="{085FAE54-BFB0-470A-9E61-8617CC1790CE}"/>
                </a:ext>
              </a:extLst>
            </p:cNvPr>
            <p:cNvSpPr txBox="1"/>
            <p:nvPr/>
          </p:nvSpPr>
          <p:spPr>
            <a:xfrm>
              <a:off x="10977607" y="5627734"/>
              <a:ext cx="1509629" cy="400110"/>
            </a:xfrm>
            <a:prstGeom prst="rect">
              <a:avLst/>
            </a:prstGeom>
            <a:noFill/>
          </p:spPr>
          <p:txBody>
            <a:bodyPr wrap="square" lIns="91440" tIns="45720" rIns="91440" bIns="45720" rtlCol="0">
              <a:spAutoFit/>
            </a:bodyPr>
            <a:lstStyle/>
            <a:p>
              <a:pPr defTabSz="914377">
                <a:defRPr/>
              </a:pPr>
              <a:r>
                <a:rPr lang="en-US" sz="2000" dirty="0">
                  <a:solidFill>
                    <a:srgbClr val="000000"/>
                  </a:solidFill>
                  <a:latin typeface="Arial" panose="020B0604020202020204" pitchFamily="34" charset="0"/>
                  <a:cs typeface="Arial" panose="020B0604020202020204" pitchFamily="34" charset="0"/>
                </a:rPr>
                <a:t>&lt; -0.52</a:t>
              </a:r>
            </a:p>
          </p:txBody>
        </p:sp>
        <p:pic>
          <p:nvPicPr>
            <p:cNvPr id="8" name="Picture 7">
              <a:extLst>
                <a:ext uri="{FF2B5EF4-FFF2-40B4-BE49-F238E27FC236}">
                  <a16:creationId xmlns:a16="http://schemas.microsoft.com/office/drawing/2014/main" id="{B81ED24E-9A2B-422D-86EB-D5B2C93E75DD}"/>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flipV="1">
              <a:off x="10389373" y="1647620"/>
              <a:ext cx="580782" cy="4646248"/>
            </a:xfrm>
            <a:prstGeom prst="rect">
              <a:avLst/>
            </a:prstGeom>
          </p:spPr>
        </p:pic>
      </p:grpSp>
      <p:sp>
        <p:nvSpPr>
          <p:cNvPr id="9" name="TextBox 8">
            <a:extLst>
              <a:ext uri="{FF2B5EF4-FFF2-40B4-BE49-F238E27FC236}">
                <a16:creationId xmlns:a16="http://schemas.microsoft.com/office/drawing/2014/main" id="{6042A7D6-8B52-4ED1-AA1A-A4827A644C9E}"/>
              </a:ext>
            </a:extLst>
          </p:cNvPr>
          <p:cNvSpPr txBox="1"/>
          <p:nvPr/>
        </p:nvSpPr>
        <p:spPr>
          <a:xfrm>
            <a:off x="253431" y="253068"/>
            <a:ext cx="11886837" cy="369332"/>
          </a:xfrm>
          <a:prstGeom prst="rect">
            <a:avLst/>
          </a:prstGeom>
          <a:ln>
            <a:solidFill>
              <a:schemeClr val="bg1"/>
            </a:solidFill>
          </a:ln>
        </p:spPr>
        <p:style>
          <a:lnRef idx="2">
            <a:schemeClr val="accent5"/>
          </a:lnRef>
          <a:fillRef idx="1">
            <a:schemeClr val="lt1"/>
          </a:fillRef>
          <a:effectRef idx="0">
            <a:schemeClr val="accent5"/>
          </a:effectRef>
          <a:fontRef idx="minor">
            <a:schemeClr val="dk1"/>
          </a:fontRef>
        </p:style>
        <p:txBody>
          <a:bodyPr wrap="square" rtlCol="0">
            <a:spAutoFit/>
          </a:bodyPr>
          <a:lstStyle/>
          <a:p>
            <a:endParaRPr lang="en-US" dirty="0"/>
          </a:p>
        </p:txBody>
      </p:sp>
      <p:sp>
        <p:nvSpPr>
          <p:cNvPr id="10" name="TextBox 9">
            <a:extLst>
              <a:ext uri="{FF2B5EF4-FFF2-40B4-BE49-F238E27FC236}">
                <a16:creationId xmlns:a16="http://schemas.microsoft.com/office/drawing/2014/main" id="{8CC11907-6B58-4847-95C2-75619345B745}"/>
              </a:ext>
            </a:extLst>
          </p:cNvPr>
          <p:cNvSpPr txBox="1"/>
          <p:nvPr/>
        </p:nvSpPr>
        <p:spPr>
          <a:xfrm>
            <a:off x="10155621" y="3195145"/>
            <a:ext cx="457200" cy="364550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endParaRPr lang="en-US" dirty="0"/>
          </a:p>
        </p:txBody>
      </p:sp>
      <p:pic>
        <p:nvPicPr>
          <p:cNvPr id="11" name="Picture 10">
            <a:extLst>
              <a:ext uri="{FF2B5EF4-FFF2-40B4-BE49-F238E27FC236}">
                <a16:creationId xmlns:a16="http://schemas.microsoft.com/office/drawing/2014/main" id="{FD9663A6-2B99-4B1C-87C9-FB2D6265A98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1080143" y="622400"/>
            <a:ext cx="9180081" cy="7265613"/>
          </a:xfrm>
          <a:prstGeom prst="rect">
            <a:avLst/>
          </a:prstGeom>
        </p:spPr>
      </p:pic>
      <p:sp>
        <p:nvSpPr>
          <p:cNvPr id="12" name="TextBox 11">
            <a:extLst>
              <a:ext uri="{FF2B5EF4-FFF2-40B4-BE49-F238E27FC236}">
                <a16:creationId xmlns:a16="http://schemas.microsoft.com/office/drawing/2014/main" id="{EEAA50BC-7AB5-4DE6-BD68-802B7FBC4E1F}"/>
              </a:ext>
            </a:extLst>
          </p:cNvPr>
          <p:cNvSpPr txBox="1"/>
          <p:nvPr/>
        </p:nvSpPr>
        <p:spPr>
          <a:xfrm>
            <a:off x="440805" y="253068"/>
            <a:ext cx="11568815" cy="369332"/>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endParaRPr lang="en-US" dirty="0"/>
          </a:p>
        </p:txBody>
      </p:sp>
      <p:sp>
        <p:nvSpPr>
          <p:cNvPr id="14" name="TextBox 92">
            <a:extLst>
              <a:ext uri="{FF2B5EF4-FFF2-40B4-BE49-F238E27FC236}">
                <a16:creationId xmlns:a16="http://schemas.microsoft.com/office/drawing/2014/main" id="{C140F02F-C939-4733-8AF0-714ADF598E4F}"/>
              </a:ext>
            </a:extLst>
          </p:cNvPr>
          <p:cNvSpPr txBox="1"/>
          <p:nvPr/>
        </p:nvSpPr>
        <p:spPr>
          <a:xfrm>
            <a:off x="471948" y="199182"/>
            <a:ext cx="11616809"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Correlations between Population Density and Household Income Rank Across Tracts, by State</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White Children, Parent Income at 25</a:t>
            </a:r>
            <a:r>
              <a:rPr kumimoji="0" lang="en-US" sz="2000" b="0" i="0" u="none" strike="noStrike" kern="0" cap="none" spc="0" normalizeH="0" baseline="30000" noProof="0" dirty="0">
                <a:ln>
                  <a:noFill/>
                </a:ln>
                <a:solidFill>
                  <a:srgbClr val="1E2D53"/>
                </a:solidFill>
                <a:effectLst/>
                <a:uLnTx/>
                <a:uFillTx/>
                <a:latin typeface="Arial" panose="020B0604020202020204" pitchFamily="34" charset="0"/>
                <a:cs typeface="Arial" panose="020B0604020202020204" pitchFamily="34" charset="0"/>
              </a:rPr>
              <a:t>th</a:t>
            </a: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 Percentile</a:t>
            </a:r>
          </a:p>
        </p:txBody>
      </p:sp>
    </p:spTree>
    <p:extLst>
      <p:ext uri="{BB962C8B-B14F-4D97-AF65-F5344CB8AC3E}">
        <p14:creationId xmlns:p14="http://schemas.microsoft.com/office/powerpoint/2010/main" val="20749766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1371" y="1230977"/>
            <a:ext cx="10677900" cy="5181600"/>
          </a:xfrm>
        </p:spPr>
        <p:txBody>
          <a:bodyPr>
            <a:norm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Tract-level estimates of children’s appear to provide new information that could be helpful in identifying areas where opportunity is most lacking.</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Practical challenge in using these estimates to inform policy: they come with a lag, since one must wait until children grow up to observe their earnings.</a:t>
            </a:r>
          </a:p>
          <a:p>
            <a:pPr>
              <a:buClr>
                <a:schemeClr val="tx2"/>
              </a:buClr>
              <a:buFont typeface="Wingdings" pitchFamily="2" charset="2"/>
              <a:buChar char="§"/>
            </a:pPr>
            <a:endParaRPr lang="en-US" sz="2300" b="1"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Statistic of interest for policy is rate of social mobility for children today, which is inherently unobservable.</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Key conceptual question: are historical estimates useful predictors of opportunity for current cohorts?</a:t>
            </a:r>
          </a:p>
        </p:txBody>
      </p:sp>
      <p:sp>
        <p:nvSpPr>
          <p:cNvPr id="9"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584">
              <a:defRPr/>
            </a:pPr>
            <a:r>
              <a:rPr lang="en-US" sz="2400" dirty="0">
                <a:solidFill>
                  <a:srgbClr val="002060"/>
                </a:solidFill>
                <a:latin typeface="Arial" panose="020B0604020202020204" pitchFamily="34" charset="0"/>
                <a:cs typeface="Arial" panose="020B0604020202020204" pitchFamily="34" charset="0"/>
              </a:rPr>
              <a:t>Using Location as a Tag for Policy</a:t>
            </a:r>
          </a:p>
        </p:txBody>
      </p:sp>
    </p:spTree>
    <p:extLst>
      <p:ext uri="{BB962C8B-B14F-4D97-AF65-F5344CB8AC3E}">
        <p14:creationId xmlns:p14="http://schemas.microsoft.com/office/powerpoint/2010/main" val="36454598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23010" y="1138995"/>
            <a:ext cx="10716590" cy="5181600"/>
          </a:xfrm>
        </p:spPr>
        <p:txBody>
          <a:bodyPr>
            <a:noAutofit/>
          </a:bodyPr>
          <a:lstStyle/>
          <a:p>
            <a:pPr marL="342610" indent="-342610" defTabSz="91358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Assess predictive power of historical estimates in two steps:</a:t>
            </a:r>
          </a:p>
          <a:p>
            <a:endParaRPr lang="en-US" sz="1800" dirty="0">
              <a:solidFill>
                <a:srgbClr val="000000"/>
              </a:solidFill>
              <a:cs typeface="Arial" panose="020B0604020202020204" pitchFamily="34" charset="0"/>
            </a:endParaRPr>
          </a:p>
          <a:p>
            <a:pPr marL="456771" indent="-456771">
              <a:buFont typeface="+mj-lt"/>
              <a:buAutoNum type="arabicPeriod"/>
            </a:pPr>
            <a:r>
              <a:rPr lang="en-US" sz="2000" dirty="0">
                <a:solidFill>
                  <a:srgbClr val="000000"/>
                </a:solidFill>
                <a:latin typeface="Arial" panose="020B0604020202020204" pitchFamily="34" charset="0"/>
                <a:cs typeface="Arial" panose="020B0604020202020204" pitchFamily="34" charset="0"/>
              </a:rPr>
              <a:t>Examine serial correlation of outcomes across tracts within CZs to assess decay in predictive power.</a:t>
            </a:r>
          </a:p>
          <a:p>
            <a:pPr marL="799283" lvl="1" indent="-342610" defTabSz="913584">
              <a:lnSpc>
                <a:spcPct val="100000"/>
              </a:lnSpc>
              <a:spcBef>
                <a:spcPct val="20000"/>
              </a:spcBef>
              <a:buClr>
                <a:srgbClr val="1F497D"/>
              </a:buClr>
              <a:buFont typeface="Wingdings" panose="05000000000000000000" pitchFamily="2" charset="2"/>
              <a:buChar char="§"/>
            </a:pPr>
            <a:endParaRPr lang="en-US" sz="1900" dirty="0">
              <a:solidFill>
                <a:srgbClr val="000000"/>
              </a:solidFill>
              <a:latin typeface="Arial" panose="020B0604020202020204" pitchFamily="34" charset="0"/>
              <a:cs typeface="Arial" panose="020B0604020202020204" pitchFamily="34" charset="0"/>
              <a:sym typeface="Wingdings" panose="05000000000000000000" pitchFamily="2" charset="2"/>
            </a:endParaRPr>
          </a:p>
          <a:p>
            <a:pPr marL="799283" lvl="1" indent="-342610" defTabSz="913584">
              <a:lnSpc>
                <a:spcPct val="100000"/>
              </a:lnSpc>
              <a:spcBef>
                <a:spcPct val="20000"/>
              </a:spcBef>
              <a:buClr>
                <a:srgbClr val="1F497D"/>
              </a:buClr>
              <a:buFont typeface="Wingdings" panose="05000000000000000000" pitchFamily="2" charset="2"/>
              <a:buChar char="§"/>
            </a:pPr>
            <a:endParaRPr lang="en-US" sz="1800" dirty="0">
              <a:solidFill>
                <a:srgbClr val="000000"/>
              </a:solidFill>
              <a:cs typeface="Arial" panose="020B0604020202020204" pitchFamily="34" charset="0"/>
            </a:endParaRPr>
          </a:p>
        </p:txBody>
      </p:sp>
      <p:sp>
        <p:nvSpPr>
          <p:cNvPr id="9" name="Title 1"/>
          <p:cNvSpPr txBox="1">
            <a:spLocks/>
          </p:cNvSpPr>
          <p:nvPr/>
        </p:nvSpPr>
        <p:spPr>
          <a:xfrm>
            <a:off x="0" y="90713"/>
            <a:ext cx="12192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a:defRPr/>
            </a:pPr>
            <a:r>
              <a:rPr lang="en-US" sz="2400" dirty="0">
                <a:solidFill>
                  <a:srgbClr val="002060"/>
                </a:solidFill>
                <a:latin typeface="Arial" panose="020B0604020202020204" pitchFamily="34" charset="0"/>
                <a:cs typeface="Arial" panose="020B0604020202020204" pitchFamily="34" charset="0"/>
              </a:rPr>
              <a:t>Do Historical Estimates Provide Useful Guidance for Recent Cohorts? </a:t>
            </a:r>
          </a:p>
        </p:txBody>
      </p:sp>
    </p:spTree>
    <p:extLst>
      <p:ext uri="{BB962C8B-B14F-4D97-AF65-F5344CB8AC3E}">
        <p14:creationId xmlns:p14="http://schemas.microsoft.com/office/powerpoint/2010/main" val="39554739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4">
            <a:extLst>
              <a:ext uri="{FF2B5EF4-FFF2-40B4-BE49-F238E27FC236}">
                <a16:creationId xmlns:a16="http://schemas.microsoft.com/office/drawing/2014/main" id="{10F7184C-37B9-4674-9BA1-E20BF913D9AA}"/>
              </a:ext>
            </a:extLst>
          </p:cNvPr>
          <p:cNvGrpSpPr>
            <a:grpSpLocks noChangeAspect="1"/>
          </p:cNvGrpSpPr>
          <p:nvPr/>
        </p:nvGrpSpPr>
        <p:grpSpPr bwMode="auto">
          <a:xfrm>
            <a:off x="1374775" y="-24280"/>
            <a:ext cx="9442450" cy="6870700"/>
            <a:chOff x="866" y="-4"/>
            <a:chExt cx="5948" cy="4328"/>
          </a:xfrm>
        </p:grpSpPr>
        <p:sp>
          <p:nvSpPr>
            <p:cNvPr id="8" name="AutoShape 3">
              <a:extLst>
                <a:ext uri="{FF2B5EF4-FFF2-40B4-BE49-F238E27FC236}">
                  <a16:creationId xmlns:a16="http://schemas.microsoft.com/office/drawing/2014/main" id="{5B480FDE-7111-4952-BF20-FEF9D6A3615B}"/>
                </a:ext>
              </a:extLst>
            </p:cNvPr>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5">
              <a:extLst>
                <a:ext uri="{FF2B5EF4-FFF2-40B4-BE49-F238E27FC236}">
                  <a16:creationId xmlns:a16="http://schemas.microsoft.com/office/drawing/2014/main" id="{6F413B7B-7572-40D3-8D4A-0A5DE82668A0}"/>
                </a:ext>
              </a:extLst>
            </p:cNvPr>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6">
              <a:extLst>
                <a:ext uri="{FF2B5EF4-FFF2-40B4-BE49-F238E27FC236}">
                  <a16:creationId xmlns:a16="http://schemas.microsoft.com/office/drawing/2014/main" id="{6A5E675E-5942-41F1-8C3E-50186732A2BB}"/>
                </a:ext>
              </a:extLst>
            </p:cNvPr>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1" name="Rectangle 7">
              <a:extLst>
                <a:ext uri="{FF2B5EF4-FFF2-40B4-BE49-F238E27FC236}">
                  <a16:creationId xmlns:a16="http://schemas.microsoft.com/office/drawing/2014/main" id="{BA55F3BF-88B3-47B6-9AC8-CC906BA73E88}"/>
                </a:ext>
              </a:extLst>
            </p:cNvPr>
            <p:cNvSpPr>
              <a:spLocks noChangeArrowheads="1"/>
            </p:cNvSpPr>
            <p:nvPr/>
          </p:nvSpPr>
          <p:spPr bwMode="auto">
            <a:xfrm>
              <a:off x="1406" y="601"/>
              <a:ext cx="5271" cy="3107"/>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Line 8">
              <a:extLst>
                <a:ext uri="{FF2B5EF4-FFF2-40B4-BE49-F238E27FC236}">
                  <a16:creationId xmlns:a16="http://schemas.microsoft.com/office/drawing/2014/main" id="{345169F5-EE88-49A1-A251-54A023D9A2A2}"/>
                </a:ext>
              </a:extLst>
            </p:cNvPr>
            <p:cNvSpPr>
              <a:spLocks noChangeShapeType="1"/>
            </p:cNvSpPr>
            <p:nvPr/>
          </p:nvSpPr>
          <p:spPr bwMode="auto">
            <a:xfrm>
              <a:off x="1406" y="3031"/>
              <a:ext cx="5271"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Line 9">
              <a:extLst>
                <a:ext uri="{FF2B5EF4-FFF2-40B4-BE49-F238E27FC236}">
                  <a16:creationId xmlns:a16="http://schemas.microsoft.com/office/drawing/2014/main" id="{2CAAC348-84A9-403A-A5D4-5643C537364A}"/>
                </a:ext>
              </a:extLst>
            </p:cNvPr>
            <p:cNvSpPr>
              <a:spLocks noChangeShapeType="1"/>
            </p:cNvSpPr>
            <p:nvPr/>
          </p:nvSpPr>
          <p:spPr bwMode="auto">
            <a:xfrm>
              <a:off x="1406" y="2452"/>
              <a:ext cx="5271"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Line 10">
              <a:extLst>
                <a:ext uri="{FF2B5EF4-FFF2-40B4-BE49-F238E27FC236}">
                  <a16:creationId xmlns:a16="http://schemas.microsoft.com/office/drawing/2014/main" id="{05101454-78CD-4DD1-8293-94A3EFD0A460}"/>
                </a:ext>
              </a:extLst>
            </p:cNvPr>
            <p:cNvSpPr>
              <a:spLocks noChangeShapeType="1"/>
            </p:cNvSpPr>
            <p:nvPr/>
          </p:nvSpPr>
          <p:spPr bwMode="auto">
            <a:xfrm>
              <a:off x="1406" y="1868"/>
              <a:ext cx="5271"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Line 11">
              <a:extLst>
                <a:ext uri="{FF2B5EF4-FFF2-40B4-BE49-F238E27FC236}">
                  <a16:creationId xmlns:a16="http://schemas.microsoft.com/office/drawing/2014/main" id="{D43A45C8-4D6D-4A62-816F-0C685FFABDF8}"/>
                </a:ext>
              </a:extLst>
            </p:cNvPr>
            <p:cNvSpPr>
              <a:spLocks noChangeShapeType="1"/>
            </p:cNvSpPr>
            <p:nvPr/>
          </p:nvSpPr>
          <p:spPr bwMode="auto">
            <a:xfrm>
              <a:off x="1406" y="1289"/>
              <a:ext cx="5271"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Line 12">
              <a:extLst>
                <a:ext uri="{FF2B5EF4-FFF2-40B4-BE49-F238E27FC236}">
                  <a16:creationId xmlns:a16="http://schemas.microsoft.com/office/drawing/2014/main" id="{D8A01E8F-1A78-4C83-83B4-5863D8978846}"/>
                </a:ext>
              </a:extLst>
            </p:cNvPr>
            <p:cNvSpPr>
              <a:spLocks noChangeShapeType="1"/>
            </p:cNvSpPr>
            <p:nvPr/>
          </p:nvSpPr>
          <p:spPr bwMode="auto">
            <a:xfrm>
              <a:off x="1406" y="706"/>
              <a:ext cx="5271"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Line 13">
              <a:extLst>
                <a:ext uri="{FF2B5EF4-FFF2-40B4-BE49-F238E27FC236}">
                  <a16:creationId xmlns:a16="http://schemas.microsoft.com/office/drawing/2014/main" id="{4E042723-655E-458E-8290-3F8FC446C16F}"/>
                </a:ext>
              </a:extLst>
            </p:cNvPr>
            <p:cNvSpPr>
              <a:spLocks noChangeShapeType="1"/>
            </p:cNvSpPr>
            <p:nvPr/>
          </p:nvSpPr>
          <p:spPr bwMode="auto">
            <a:xfrm>
              <a:off x="1500" y="695"/>
              <a:ext cx="86"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Line 14">
              <a:extLst>
                <a:ext uri="{FF2B5EF4-FFF2-40B4-BE49-F238E27FC236}">
                  <a16:creationId xmlns:a16="http://schemas.microsoft.com/office/drawing/2014/main" id="{7FB1F125-8E77-453C-A26D-2B195FCE3192}"/>
                </a:ext>
              </a:extLst>
            </p:cNvPr>
            <p:cNvSpPr>
              <a:spLocks noChangeShapeType="1"/>
            </p:cNvSpPr>
            <p:nvPr/>
          </p:nvSpPr>
          <p:spPr bwMode="auto">
            <a:xfrm>
              <a:off x="1630" y="706"/>
              <a:ext cx="86"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Line 15">
              <a:extLst>
                <a:ext uri="{FF2B5EF4-FFF2-40B4-BE49-F238E27FC236}">
                  <a16:creationId xmlns:a16="http://schemas.microsoft.com/office/drawing/2014/main" id="{3048B336-1728-41C3-81E2-91D3F74AAE5D}"/>
                </a:ext>
              </a:extLst>
            </p:cNvPr>
            <p:cNvSpPr>
              <a:spLocks noChangeShapeType="1"/>
            </p:cNvSpPr>
            <p:nvPr/>
          </p:nvSpPr>
          <p:spPr bwMode="auto">
            <a:xfrm>
              <a:off x="1759" y="716"/>
              <a:ext cx="87" cy="8"/>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Line 16">
              <a:extLst>
                <a:ext uri="{FF2B5EF4-FFF2-40B4-BE49-F238E27FC236}">
                  <a16:creationId xmlns:a16="http://schemas.microsoft.com/office/drawing/2014/main" id="{008B9D1E-E231-4FC9-87D3-350B51FE39AD}"/>
                </a:ext>
              </a:extLst>
            </p:cNvPr>
            <p:cNvSpPr>
              <a:spLocks noChangeShapeType="1"/>
            </p:cNvSpPr>
            <p:nvPr/>
          </p:nvSpPr>
          <p:spPr bwMode="auto">
            <a:xfrm>
              <a:off x="1889" y="727"/>
              <a:ext cx="86" cy="4"/>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17">
              <a:extLst>
                <a:ext uri="{FF2B5EF4-FFF2-40B4-BE49-F238E27FC236}">
                  <a16:creationId xmlns:a16="http://schemas.microsoft.com/office/drawing/2014/main" id="{C531E8CA-6274-4D2F-90D7-71981B91747C}"/>
                </a:ext>
              </a:extLst>
            </p:cNvPr>
            <p:cNvSpPr>
              <a:spLocks noChangeShapeType="1"/>
            </p:cNvSpPr>
            <p:nvPr/>
          </p:nvSpPr>
          <p:spPr bwMode="auto">
            <a:xfrm>
              <a:off x="2018" y="734"/>
              <a:ext cx="87" cy="8"/>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18">
              <a:extLst>
                <a:ext uri="{FF2B5EF4-FFF2-40B4-BE49-F238E27FC236}">
                  <a16:creationId xmlns:a16="http://schemas.microsoft.com/office/drawing/2014/main" id="{A4A60575-CCEF-45FC-AE82-8F8550BDFFBA}"/>
                </a:ext>
              </a:extLst>
            </p:cNvPr>
            <p:cNvSpPr>
              <a:spLocks noChangeShapeType="1"/>
            </p:cNvSpPr>
            <p:nvPr/>
          </p:nvSpPr>
          <p:spPr bwMode="auto">
            <a:xfrm>
              <a:off x="2148" y="745"/>
              <a:ext cx="83"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19">
              <a:extLst>
                <a:ext uri="{FF2B5EF4-FFF2-40B4-BE49-F238E27FC236}">
                  <a16:creationId xmlns:a16="http://schemas.microsoft.com/office/drawing/2014/main" id="{EB08BF76-2F7F-424B-B15C-EB158324E997}"/>
                </a:ext>
              </a:extLst>
            </p:cNvPr>
            <p:cNvSpPr>
              <a:spLocks noChangeShapeType="1"/>
            </p:cNvSpPr>
            <p:nvPr/>
          </p:nvSpPr>
          <p:spPr bwMode="auto">
            <a:xfrm>
              <a:off x="2278" y="756"/>
              <a:ext cx="82"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Line 20">
              <a:extLst>
                <a:ext uri="{FF2B5EF4-FFF2-40B4-BE49-F238E27FC236}">
                  <a16:creationId xmlns:a16="http://schemas.microsoft.com/office/drawing/2014/main" id="{472B2947-8E7A-4BBD-BDD4-1A9B7728F304}"/>
                </a:ext>
              </a:extLst>
            </p:cNvPr>
            <p:cNvSpPr>
              <a:spLocks noChangeShapeType="1"/>
            </p:cNvSpPr>
            <p:nvPr/>
          </p:nvSpPr>
          <p:spPr bwMode="auto">
            <a:xfrm>
              <a:off x="2404" y="763"/>
              <a:ext cx="86"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Line 21">
              <a:extLst>
                <a:ext uri="{FF2B5EF4-FFF2-40B4-BE49-F238E27FC236}">
                  <a16:creationId xmlns:a16="http://schemas.microsoft.com/office/drawing/2014/main" id="{894C1E0D-DB72-4CEF-8C6F-80CE41E39066}"/>
                </a:ext>
              </a:extLst>
            </p:cNvPr>
            <p:cNvSpPr>
              <a:spLocks noChangeShapeType="1"/>
            </p:cNvSpPr>
            <p:nvPr/>
          </p:nvSpPr>
          <p:spPr bwMode="auto">
            <a:xfrm>
              <a:off x="2533" y="774"/>
              <a:ext cx="87"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Line 22">
              <a:extLst>
                <a:ext uri="{FF2B5EF4-FFF2-40B4-BE49-F238E27FC236}">
                  <a16:creationId xmlns:a16="http://schemas.microsoft.com/office/drawing/2014/main" id="{7ADF34A1-90C8-4558-BFAA-C26E443DC3D8}"/>
                </a:ext>
              </a:extLst>
            </p:cNvPr>
            <p:cNvSpPr>
              <a:spLocks noChangeShapeType="1"/>
            </p:cNvSpPr>
            <p:nvPr/>
          </p:nvSpPr>
          <p:spPr bwMode="auto">
            <a:xfrm>
              <a:off x="2663" y="785"/>
              <a:ext cx="86"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Line 23">
              <a:extLst>
                <a:ext uri="{FF2B5EF4-FFF2-40B4-BE49-F238E27FC236}">
                  <a16:creationId xmlns:a16="http://schemas.microsoft.com/office/drawing/2014/main" id="{C708A774-9604-4B51-9CDB-E4AA307054E1}"/>
                </a:ext>
              </a:extLst>
            </p:cNvPr>
            <p:cNvSpPr>
              <a:spLocks noChangeShapeType="1"/>
            </p:cNvSpPr>
            <p:nvPr/>
          </p:nvSpPr>
          <p:spPr bwMode="auto">
            <a:xfrm>
              <a:off x="2792" y="796"/>
              <a:ext cx="87"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Line 24">
              <a:extLst>
                <a:ext uri="{FF2B5EF4-FFF2-40B4-BE49-F238E27FC236}">
                  <a16:creationId xmlns:a16="http://schemas.microsoft.com/office/drawing/2014/main" id="{6993E4B8-46AF-4ADD-9779-FACA82A7C07C}"/>
                </a:ext>
              </a:extLst>
            </p:cNvPr>
            <p:cNvSpPr>
              <a:spLocks noChangeShapeType="1"/>
            </p:cNvSpPr>
            <p:nvPr/>
          </p:nvSpPr>
          <p:spPr bwMode="auto">
            <a:xfrm>
              <a:off x="2922" y="803"/>
              <a:ext cx="86"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Line 25">
              <a:extLst>
                <a:ext uri="{FF2B5EF4-FFF2-40B4-BE49-F238E27FC236}">
                  <a16:creationId xmlns:a16="http://schemas.microsoft.com/office/drawing/2014/main" id="{19B2EF9C-F5AF-4434-B62C-C3473B7681DA}"/>
                </a:ext>
              </a:extLst>
            </p:cNvPr>
            <p:cNvSpPr>
              <a:spLocks noChangeShapeType="1"/>
            </p:cNvSpPr>
            <p:nvPr/>
          </p:nvSpPr>
          <p:spPr bwMode="auto">
            <a:xfrm>
              <a:off x="3052" y="814"/>
              <a:ext cx="86"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Line 26">
              <a:extLst>
                <a:ext uri="{FF2B5EF4-FFF2-40B4-BE49-F238E27FC236}">
                  <a16:creationId xmlns:a16="http://schemas.microsoft.com/office/drawing/2014/main" id="{73D3BD99-0702-44CC-BED1-B445CF0CA4B5}"/>
                </a:ext>
              </a:extLst>
            </p:cNvPr>
            <p:cNvSpPr>
              <a:spLocks noChangeShapeType="1"/>
            </p:cNvSpPr>
            <p:nvPr/>
          </p:nvSpPr>
          <p:spPr bwMode="auto">
            <a:xfrm>
              <a:off x="3181" y="824"/>
              <a:ext cx="83" cy="8"/>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Line 27">
              <a:extLst>
                <a:ext uri="{FF2B5EF4-FFF2-40B4-BE49-F238E27FC236}">
                  <a16:creationId xmlns:a16="http://schemas.microsoft.com/office/drawing/2014/main" id="{A94B25A1-5607-4AC5-9708-0AC3522DB9B2}"/>
                </a:ext>
              </a:extLst>
            </p:cNvPr>
            <p:cNvSpPr>
              <a:spLocks noChangeShapeType="1"/>
            </p:cNvSpPr>
            <p:nvPr/>
          </p:nvSpPr>
          <p:spPr bwMode="auto">
            <a:xfrm>
              <a:off x="3307" y="835"/>
              <a:ext cx="87" cy="4"/>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4" name="Line 28">
              <a:extLst>
                <a:ext uri="{FF2B5EF4-FFF2-40B4-BE49-F238E27FC236}">
                  <a16:creationId xmlns:a16="http://schemas.microsoft.com/office/drawing/2014/main" id="{D6D0A986-9201-45DB-8670-75D70DB8B3E8}"/>
                </a:ext>
              </a:extLst>
            </p:cNvPr>
            <p:cNvSpPr>
              <a:spLocks noChangeShapeType="1"/>
            </p:cNvSpPr>
            <p:nvPr/>
          </p:nvSpPr>
          <p:spPr bwMode="auto">
            <a:xfrm>
              <a:off x="3437" y="842"/>
              <a:ext cx="86" cy="8"/>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5" name="Line 29">
              <a:extLst>
                <a:ext uri="{FF2B5EF4-FFF2-40B4-BE49-F238E27FC236}">
                  <a16:creationId xmlns:a16="http://schemas.microsoft.com/office/drawing/2014/main" id="{D3A5CD86-72FF-421C-B79E-4A6D4A4780ED}"/>
                </a:ext>
              </a:extLst>
            </p:cNvPr>
            <p:cNvSpPr>
              <a:spLocks noChangeShapeType="1"/>
            </p:cNvSpPr>
            <p:nvPr/>
          </p:nvSpPr>
          <p:spPr bwMode="auto">
            <a:xfrm>
              <a:off x="3566" y="853"/>
              <a:ext cx="87"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Line 30">
              <a:extLst>
                <a:ext uri="{FF2B5EF4-FFF2-40B4-BE49-F238E27FC236}">
                  <a16:creationId xmlns:a16="http://schemas.microsoft.com/office/drawing/2014/main" id="{B05D8B62-2D3A-4059-8ADF-7E2093167AC9}"/>
                </a:ext>
              </a:extLst>
            </p:cNvPr>
            <p:cNvSpPr>
              <a:spLocks noChangeShapeType="1"/>
            </p:cNvSpPr>
            <p:nvPr/>
          </p:nvSpPr>
          <p:spPr bwMode="auto">
            <a:xfrm>
              <a:off x="3696" y="864"/>
              <a:ext cx="86"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6" name="Line 31">
              <a:extLst>
                <a:ext uri="{FF2B5EF4-FFF2-40B4-BE49-F238E27FC236}">
                  <a16:creationId xmlns:a16="http://schemas.microsoft.com/office/drawing/2014/main" id="{D7DD11CD-0758-46C0-9E6C-CAA2629E3F5E}"/>
                </a:ext>
              </a:extLst>
            </p:cNvPr>
            <p:cNvSpPr>
              <a:spLocks noChangeShapeType="1"/>
            </p:cNvSpPr>
            <p:nvPr/>
          </p:nvSpPr>
          <p:spPr bwMode="auto">
            <a:xfrm>
              <a:off x="3826" y="875"/>
              <a:ext cx="86"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7" name="Line 32">
              <a:extLst>
                <a:ext uri="{FF2B5EF4-FFF2-40B4-BE49-F238E27FC236}">
                  <a16:creationId xmlns:a16="http://schemas.microsoft.com/office/drawing/2014/main" id="{CF0F83B5-1072-4587-B57B-42108F28486C}"/>
                </a:ext>
              </a:extLst>
            </p:cNvPr>
            <p:cNvSpPr>
              <a:spLocks noChangeShapeType="1"/>
            </p:cNvSpPr>
            <p:nvPr/>
          </p:nvSpPr>
          <p:spPr bwMode="auto">
            <a:xfrm>
              <a:off x="3955" y="882"/>
              <a:ext cx="87"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8" name="Line 33">
              <a:extLst>
                <a:ext uri="{FF2B5EF4-FFF2-40B4-BE49-F238E27FC236}">
                  <a16:creationId xmlns:a16="http://schemas.microsoft.com/office/drawing/2014/main" id="{7D663F4A-6014-42B8-8176-6B07A87800F2}"/>
                </a:ext>
              </a:extLst>
            </p:cNvPr>
            <p:cNvSpPr>
              <a:spLocks noChangeShapeType="1"/>
            </p:cNvSpPr>
            <p:nvPr/>
          </p:nvSpPr>
          <p:spPr bwMode="auto">
            <a:xfrm>
              <a:off x="4085" y="893"/>
              <a:ext cx="86"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9" name="Line 34">
              <a:extLst>
                <a:ext uri="{FF2B5EF4-FFF2-40B4-BE49-F238E27FC236}">
                  <a16:creationId xmlns:a16="http://schemas.microsoft.com/office/drawing/2014/main" id="{C42A093B-3A95-49DA-B976-BE2BFD47652D}"/>
                </a:ext>
              </a:extLst>
            </p:cNvPr>
            <p:cNvSpPr>
              <a:spLocks noChangeShapeType="1"/>
            </p:cNvSpPr>
            <p:nvPr/>
          </p:nvSpPr>
          <p:spPr bwMode="auto">
            <a:xfrm>
              <a:off x="4214" y="904"/>
              <a:ext cx="83"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0" name="Line 35">
              <a:extLst>
                <a:ext uri="{FF2B5EF4-FFF2-40B4-BE49-F238E27FC236}">
                  <a16:creationId xmlns:a16="http://schemas.microsoft.com/office/drawing/2014/main" id="{358F3258-52C4-4EBE-BE83-77EFFA6827F6}"/>
                </a:ext>
              </a:extLst>
            </p:cNvPr>
            <p:cNvSpPr>
              <a:spLocks noChangeShapeType="1"/>
            </p:cNvSpPr>
            <p:nvPr/>
          </p:nvSpPr>
          <p:spPr bwMode="auto">
            <a:xfrm>
              <a:off x="4340" y="914"/>
              <a:ext cx="87" cy="4"/>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1" name="Line 36">
              <a:extLst>
                <a:ext uri="{FF2B5EF4-FFF2-40B4-BE49-F238E27FC236}">
                  <a16:creationId xmlns:a16="http://schemas.microsoft.com/office/drawing/2014/main" id="{0272B4AC-AD42-4013-8CD8-2C03F4717915}"/>
                </a:ext>
              </a:extLst>
            </p:cNvPr>
            <p:cNvSpPr>
              <a:spLocks noChangeShapeType="1"/>
            </p:cNvSpPr>
            <p:nvPr/>
          </p:nvSpPr>
          <p:spPr bwMode="auto">
            <a:xfrm>
              <a:off x="4470" y="922"/>
              <a:ext cx="86"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2" name="Line 37">
              <a:extLst>
                <a:ext uri="{FF2B5EF4-FFF2-40B4-BE49-F238E27FC236}">
                  <a16:creationId xmlns:a16="http://schemas.microsoft.com/office/drawing/2014/main" id="{6F4068CD-F5FA-44B3-9F84-2C030CF22C1F}"/>
                </a:ext>
              </a:extLst>
            </p:cNvPr>
            <p:cNvSpPr>
              <a:spLocks noChangeShapeType="1"/>
            </p:cNvSpPr>
            <p:nvPr/>
          </p:nvSpPr>
          <p:spPr bwMode="auto">
            <a:xfrm>
              <a:off x="4600" y="932"/>
              <a:ext cx="86" cy="8"/>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3" name="Line 38">
              <a:extLst>
                <a:ext uri="{FF2B5EF4-FFF2-40B4-BE49-F238E27FC236}">
                  <a16:creationId xmlns:a16="http://schemas.microsoft.com/office/drawing/2014/main" id="{077AB5E1-C05E-4752-A2E9-5A2020849A50}"/>
                </a:ext>
              </a:extLst>
            </p:cNvPr>
            <p:cNvSpPr>
              <a:spLocks noChangeShapeType="1"/>
            </p:cNvSpPr>
            <p:nvPr/>
          </p:nvSpPr>
          <p:spPr bwMode="auto">
            <a:xfrm>
              <a:off x="4729" y="943"/>
              <a:ext cx="87"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4" name="Line 39">
              <a:extLst>
                <a:ext uri="{FF2B5EF4-FFF2-40B4-BE49-F238E27FC236}">
                  <a16:creationId xmlns:a16="http://schemas.microsoft.com/office/drawing/2014/main" id="{10CAC3C4-890B-4DFA-89BE-2480EA929059}"/>
                </a:ext>
              </a:extLst>
            </p:cNvPr>
            <p:cNvSpPr>
              <a:spLocks noChangeShapeType="1"/>
            </p:cNvSpPr>
            <p:nvPr/>
          </p:nvSpPr>
          <p:spPr bwMode="auto">
            <a:xfrm>
              <a:off x="4859" y="954"/>
              <a:ext cx="86" cy="4"/>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5" name="Line 40">
              <a:extLst>
                <a:ext uri="{FF2B5EF4-FFF2-40B4-BE49-F238E27FC236}">
                  <a16:creationId xmlns:a16="http://schemas.microsoft.com/office/drawing/2014/main" id="{612C3569-4E4D-4B98-829E-69450462348E}"/>
                </a:ext>
              </a:extLst>
            </p:cNvPr>
            <p:cNvSpPr>
              <a:spLocks noChangeShapeType="1"/>
            </p:cNvSpPr>
            <p:nvPr/>
          </p:nvSpPr>
          <p:spPr bwMode="auto">
            <a:xfrm>
              <a:off x="4988" y="961"/>
              <a:ext cx="87"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6" name="Line 41">
              <a:extLst>
                <a:ext uri="{FF2B5EF4-FFF2-40B4-BE49-F238E27FC236}">
                  <a16:creationId xmlns:a16="http://schemas.microsoft.com/office/drawing/2014/main" id="{38F007F7-CE1F-4377-BA01-3860D5107EDA}"/>
                </a:ext>
              </a:extLst>
            </p:cNvPr>
            <p:cNvSpPr>
              <a:spLocks noChangeShapeType="1"/>
            </p:cNvSpPr>
            <p:nvPr/>
          </p:nvSpPr>
          <p:spPr bwMode="auto">
            <a:xfrm>
              <a:off x="5118" y="972"/>
              <a:ext cx="86"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7" name="Line 42">
              <a:extLst>
                <a:ext uri="{FF2B5EF4-FFF2-40B4-BE49-F238E27FC236}">
                  <a16:creationId xmlns:a16="http://schemas.microsoft.com/office/drawing/2014/main" id="{E6E962BC-A494-41FF-BF33-38C42C38462D}"/>
                </a:ext>
              </a:extLst>
            </p:cNvPr>
            <p:cNvSpPr>
              <a:spLocks noChangeShapeType="1"/>
            </p:cNvSpPr>
            <p:nvPr/>
          </p:nvSpPr>
          <p:spPr bwMode="auto">
            <a:xfrm>
              <a:off x="5248" y="983"/>
              <a:ext cx="82"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8" name="Line 43">
              <a:extLst>
                <a:ext uri="{FF2B5EF4-FFF2-40B4-BE49-F238E27FC236}">
                  <a16:creationId xmlns:a16="http://schemas.microsoft.com/office/drawing/2014/main" id="{833CA203-DF20-4511-AB35-DB79BE11B25A}"/>
                </a:ext>
              </a:extLst>
            </p:cNvPr>
            <p:cNvSpPr>
              <a:spLocks noChangeShapeType="1"/>
            </p:cNvSpPr>
            <p:nvPr/>
          </p:nvSpPr>
          <p:spPr bwMode="auto">
            <a:xfrm>
              <a:off x="5374" y="994"/>
              <a:ext cx="86" cy="3"/>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9" name="Line 44">
              <a:extLst>
                <a:ext uri="{FF2B5EF4-FFF2-40B4-BE49-F238E27FC236}">
                  <a16:creationId xmlns:a16="http://schemas.microsoft.com/office/drawing/2014/main" id="{4F1C8403-5AAD-435D-9589-2EFCECE53EB4}"/>
                </a:ext>
              </a:extLst>
            </p:cNvPr>
            <p:cNvSpPr>
              <a:spLocks noChangeShapeType="1"/>
            </p:cNvSpPr>
            <p:nvPr/>
          </p:nvSpPr>
          <p:spPr bwMode="auto">
            <a:xfrm>
              <a:off x="5503" y="1001"/>
              <a:ext cx="87"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0" name="Line 45">
              <a:extLst>
                <a:ext uri="{FF2B5EF4-FFF2-40B4-BE49-F238E27FC236}">
                  <a16:creationId xmlns:a16="http://schemas.microsoft.com/office/drawing/2014/main" id="{F40FA451-E00B-4F43-A57F-CA0704C4555C}"/>
                </a:ext>
              </a:extLst>
            </p:cNvPr>
            <p:cNvSpPr>
              <a:spLocks noChangeShapeType="1"/>
            </p:cNvSpPr>
            <p:nvPr/>
          </p:nvSpPr>
          <p:spPr bwMode="auto">
            <a:xfrm>
              <a:off x="5633" y="1012"/>
              <a:ext cx="86"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1" name="Line 46">
              <a:extLst>
                <a:ext uri="{FF2B5EF4-FFF2-40B4-BE49-F238E27FC236}">
                  <a16:creationId xmlns:a16="http://schemas.microsoft.com/office/drawing/2014/main" id="{50996672-6871-4AEA-AB09-6E66F0701684}"/>
                </a:ext>
              </a:extLst>
            </p:cNvPr>
            <p:cNvSpPr>
              <a:spLocks noChangeShapeType="1"/>
            </p:cNvSpPr>
            <p:nvPr/>
          </p:nvSpPr>
          <p:spPr bwMode="auto">
            <a:xfrm>
              <a:off x="5762" y="1022"/>
              <a:ext cx="87" cy="8"/>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2" name="Line 47">
              <a:extLst>
                <a:ext uri="{FF2B5EF4-FFF2-40B4-BE49-F238E27FC236}">
                  <a16:creationId xmlns:a16="http://schemas.microsoft.com/office/drawing/2014/main" id="{50D62B6A-01FF-4F87-9884-94C61B6B9537}"/>
                </a:ext>
              </a:extLst>
            </p:cNvPr>
            <p:cNvSpPr>
              <a:spLocks noChangeShapeType="1"/>
            </p:cNvSpPr>
            <p:nvPr/>
          </p:nvSpPr>
          <p:spPr bwMode="auto">
            <a:xfrm>
              <a:off x="5892" y="1033"/>
              <a:ext cx="86" cy="4"/>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3" name="Line 48">
              <a:extLst>
                <a:ext uri="{FF2B5EF4-FFF2-40B4-BE49-F238E27FC236}">
                  <a16:creationId xmlns:a16="http://schemas.microsoft.com/office/drawing/2014/main" id="{B8CF48C4-ED24-495A-804A-D0CC2F905CC0}"/>
                </a:ext>
              </a:extLst>
            </p:cNvPr>
            <p:cNvSpPr>
              <a:spLocks noChangeShapeType="1"/>
            </p:cNvSpPr>
            <p:nvPr/>
          </p:nvSpPr>
          <p:spPr bwMode="auto">
            <a:xfrm>
              <a:off x="6022" y="1040"/>
              <a:ext cx="86" cy="8"/>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4" name="Line 49">
              <a:extLst>
                <a:ext uri="{FF2B5EF4-FFF2-40B4-BE49-F238E27FC236}">
                  <a16:creationId xmlns:a16="http://schemas.microsoft.com/office/drawing/2014/main" id="{B09EC6F3-84B9-4E95-A945-31DA43DA4C7F}"/>
                </a:ext>
              </a:extLst>
            </p:cNvPr>
            <p:cNvSpPr>
              <a:spLocks noChangeShapeType="1"/>
            </p:cNvSpPr>
            <p:nvPr/>
          </p:nvSpPr>
          <p:spPr bwMode="auto">
            <a:xfrm>
              <a:off x="6151" y="1051"/>
              <a:ext cx="87"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5" name="Line 50">
              <a:extLst>
                <a:ext uri="{FF2B5EF4-FFF2-40B4-BE49-F238E27FC236}">
                  <a16:creationId xmlns:a16="http://schemas.microsoft.com/office/drawing/2014/main" id="{D7DA124F-34DB-4E27-86D8-FDA2FBE68872}"/>
                </a:ext>
              </a:extLst>
            </p:cNvPr>
            <p:cNvSpPr>
              <a:spLocks noChangeShapeType="1"/>
            </p:cNvSpPr>
            <p:nvPr/>
          </p:nvSpPr>
          <p:spPr bwMode="auto">
            <a:xfrm>
              <a:off x="6277" y="1062"/>
              <a:ext cx="87" cy="7"/>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6" name="Line 51">
              <a:extLst>
                <a:ext uri="{FF2B5EF4-FFF2-40B4-BE49-F238E27FC236}">
                  <a16:creationId xmlns:a16="http://schemas.microsoft.com/office/drawing/2014/main" id="{E50D9BD8-7F1C-469D-8912-43FB530F3D7B}"/>
                </a:ext>
              </a:extLst>
            </p:cNvPr>
            <p:cNvSpPr>
              <a:spLocks noChangeShapeType="1"/>
            </p:cNvSpPr>
            <p:nvPr/>
          </p:nvSpPr>
          <p:spPr bwMode="auto">
            <a:xfrm>
              <a:off x="6407" y="1073"/>
              <a:ext cx="86" cy="3"/>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7" name="Line 52">
              <a:extLst>
                <a:ext uri="{FF2B5EF4-FFF2-40B4-BE49-F238E27FC236}">
                  <a16:creationId xmlns:a16="http://schemas.microsoft.com/office/drawing/2014/main" id="{6DEC2E79-498D-4DBA-AFA5-1BA7785E1628}"/>
                </a:ext>
              </a:extLst>
            </p:cNvPr>
            <p:cNvSpPr>
              <a:spLocks noChangeShapeType="1"/>
            </p:cNvSpPr>
            <p:nvPr/>
          </p:nvSpPr>
          <p:spPr bwMode="auto">
            <a:xfrm>
              <a:off x="6536" y="1080"/>
              <a:ext cx="47" cy="4"/>
            </a:xfrm>
            <a:prstGeom prst="line">
              <a:avLst/>
            </a:prstGeom>
            <a:noFill/>
            <a:ln w="22225">
              <a:solidFill>
                <a:srgbClr val="90353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8" name="Freeform 53">
              <a:extLst>
                <a:ext uri="{FF2B5EF4-FFF2-40B4-BE49-F238E27FC236}">
                  <a16:creationId xmlns:a16="http://schemas.microsoft.com/office/drawing/2014/main" id="{DC2E3AF4-E0A1-496C-A504-9F5F54757BAF}"/>
                </a:ext>
              </a:extLst>
            </p:cNvPr>
            <p:cNvSpPr>
              <a:spLocks/>
            </p:cNvSpPr>
            <p:nvPr/>
          </p:nvSpPr>
          <p:spPr bwMode="auto">
            <a:xfrm>
              <a:off x="1500" y="724"/>
              <a:ext cx="5083" cy="277"/>
            </a:xfrm>
            <a:custGeom>
              <a:avLst/>
              <a:gdLst>
                <a:gd name="T0" fmla="*/ 0 w 1412"/>
                <a:gd name="T1" fmla="*/ 0 h 77"/>
                <a:gd name="T2" fmla="*/ 706 w 1412"/>
                <a:gd name="T3" fmla="*/ 39 h 77"/>
                <a:gd name="T4" fmla="*/ 1412 w 1412"/>
                <a:gd name="T5" fmla="*/ 77 h 77"/>
              </a:gdLst>
              <a:ahLst/>
              <a:cxnLst>
                <a:cxn ang="0">
                  <a:pos x="T0" y="T1"/>
                </a:cxn>
                <a:cxn ang="0">
                  <a:pos x="T2" y="T3"/>
                </a:cxn>
                <a:cxn ang="0">
                  <a:pos x="T4" y="T5"/>
                </a:cxn>
              </a:cxnLst>
              <a:rect l="0" t="0" r="r" b="b"/>
              <a:pathLst>
                <a:path w="1412" h="77">
                  <a:moveTo>
                    <a:pt x="0" y="0"/>
                  </a:moveTo>
                  <a:lnTo>
                    <a:pt x="706" y="39"/>
                  </a:lnTo>
                  <a:lnTo>
                    <a:pt x="1412" y="77"/>
                  </a:lnTo>
                </a:path>
              </a:pathLst>
            </a:custGeom>
            <a:noFill/>
            <a:ln w="22225">
              <a:solidFill>
                <a:srgbClr val="1A476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9" name="Oval 54">
              <a:extLst>
                <a:ext uri="{FF2B5EF4-FFF2-40B4-BE49-F238E27FC236}">
                  <a16:creationId xmlns:a16="http://schemas.microsoft.com/office/drawing/2014/main" id="{F736B8F8-A518-4D79-AC1C-85C434E0A4C7}"/>
                </a:ext>
              </a:extLst>
            </p:cNvPr>
            <p:cNvSpPr>
              <a:spLocks noChangeArrowheads="1"/>
            </p:cNvSpPr>
            <p:nvPr/>
          </p:nvSpPr>
          <p:spPr bwMode="auto">
            <a:xfrm>
              <a:off x="1468" y="673"/>
              <a:ext cx="68"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0" name="Oval 55">
              <a:extLst>
                <a:ext uri="{FF2B5EF4-FFF2-40B4-BE49-F238E27FC236}">
                  <a16:creationId xmlns:a16="http://schemas.microsoft.com/office/drawing/2014/main" id="{81097BA1-A863-45DC-BC73-360DCA411D0C}"/>
                </a:ext>
              </a:extLst>
            </p:cNvPr>
            <p:cNvSpPr>
              <a:spLocks noChangeArrowheads="1"/>
            </p:cNvSpPr>
            <p:nvPr/>
          </p:nvSpPr>
          <p:spPr bwMode="auto">
            <a:xfrm>
              <a:off x="1975" y="691"/>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1" name="Oval 56">
              <a:extLst>
                <a:ext uri="{FF2B5EF4-FFF2-40B4-BE49-F238E27FC236}">
                  <a16:creationId xmlns:a16="http://schemas.microsoft.com/office/drawing/2014/main" id="{0EDB3FB9-3726-4FD3-B048-B103CB41F2FF}"/>
                </a:ext>
              </a:extLst>
            </p:cNvPr>
            <p:cNvSpPr>
              <a:spLocks noChangeArrowheads="1"/>
            </p:cNvSpPr>
            <p:nvPr/>
          </p:nvSpPr>
          <p:spPr bwMode="auto">
            <a:xfrm>
              <a:off x="2483" y="75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2" name="Oval 57">
              <a:extLst>
                <a:ext uri="{FF2B5EF4-FFF2-40B4-BE49-F238E27FC236}">
                  <a16:creationId xmlns:a16="http://schemas.microsoft.com/office/drawing/2014/main" id="{E0035EAA-DFD5-409E-81C6-EBEEB5524339}"/>
                </a:ext>
              </a:extLst>
            </p:cNvPr>
            <p:cNvSpPr>
              <a:spLocks noChangeArrowheads="1"/>
            </p:cNvSpPr>
            <p:nvPr/>
          </p:nvSpPr>
          <p:spPr bwMode="auto">
            <a:xfrm>
              <a:off x="2990" y="814"/>
              <a:ext cx="69"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3" name="Oval 58">
              <a:extLst>
                <a:ext uri="{FF2B5EF4-FFF2-40B4-BE49-F238E27FC236}">
                  <a16:creationId xmlns:a16="http://schemas.microsoft.com/office/drawing/2014/main" id="{6CAA13F1-8ACF-46DB-AB32-96697B76DCB1}"/>
                </a:ext>
              </a:extLst>
            </p:cNvPr>
            <p:cNvSpPr>
              <a:spLocks noChangeArrowheads="1"/>
            </p:cNvSpPr>
            <p:nvPr/>
          </p:nvSpPr>
          <p:spPr bwMode="auto">
            <a:xfrm>
              <a:off x="3498" y="850"/>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4" name="Oval 59">
              <a:extLst>
                <a:ext uri="{FF2B5EF4-FFF2-40B4-BE49-F238E27FC236}">
                  <a16:creationId xmlns:a16="http://schemas.microsoft.com/office/drawing/2014/main" id="{974DB0AC-973B-4636-91EB-28EBB10EFD6D}"/>
                </a:ext>
              </a:extLst>
            </p:cNvPr>
            <p:cNvSpPr>
              <a:spLocks noChangeArrowheads="1"/>
            </p:cNvSpPr>
            <p:nvPr/>
          </p:nvSpPr>
          <p:spPr bwMode="auto">
            <a:xfrm>
              <a:off x="4006" y="842"/>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5" name="Oval 60">
              <a:extLst>
                <a:ext uri="{FF2B5EF4-FFF2-40B4-BE49-F238E27FC236}">
                  <a16:creationId xmlns:a16="http://schemas.microsoft.com/office/drawing/2014/main" id="{2F7C67E2-0F72-4773-9AC4-9D43A214E6FB}"/>
                </a:ext>
              </a:extLst>
            </p:cNvPr>
            <p:cNvSpPr>
              <a:spLocks noChangeArrowheads="1"/>
            </p:cNvSpPr>
            <p:nvPr/>
          </p:nvSpPr>
          <p:spPr bwMode="auto">
            <a:xfrm>
              <a:off x="4513" y="824"/>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6" name="Oval 61">
              <a:extLst>
                <a:ext uri="{FF2B5EF4-FFF2-40B4-BE49-F238E27FC236}">
                  <a16:creationId xmlns:a16="http://schemas.microsoft.com/office/drawing/2014/main" id="{F4524365-F15E-4C1D-A0FE-C13F3BE1375E}"/>
                </a:ext>
              </a:extLst>
            </p:cNvPr>
            <p:cNvSpPr>
              <a:spLocks noChangeArrowheads="1"/>
            </p:cNvSpPr>
            <p:nvPr/>
          </p:nvSpPr>
          <p:spPr bwMode="auto">
            <a:xfrm>
              <a:off x="5021" y="835"/>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7" name="Oval 62">
              <a:extLst>
                <a:ext uri="{FF2B5EF4-FFF2-40B4-BE49-F238E27FC236}">
                  <a16:creationId xmlns:a16="http://schemas.microsoft.com/office/drawing/2014/main" id="{050C1A03-ACC6-492F-A7A0-939E8AB77E7A}"/>
                </a:ext>
              </a:extLst>
            </p:cNvPr>
            <p:cNvSpPr>
              <a:spLocks noChangeArrowheads="1"/>
            </p:cNvSpPr>
            <p:nvPr/>
          </p:nvSpPr>
          <p:spPr bwMode="auto">
            <a:xfrm>
              <a:off x="5532" y="889"/>
              <a:ext cx="68"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8" name="Oval 63">
              <a:extLst>
                <a:ext uri="{FF2B5EF4-FFF2-40B4-BE49-F238E27FC236}">
                  <a16:creationId xmlns:a16="http://schemas.microsoft.com/office/drawing/2014/main" id="{506186C6-246E-4691-A800-D34C5E399289}"/>
                </a:ext>
              </a:extLst>
            </p:cNvPr>
            <p:cNvSpPr>
              <a:spLocks noChangeArrowheads="1"/>
            </p:cNvSpPr>
            <p:nvPr/>
          </p:nvSpPr>
          <p:spPr bwMode="auto">
            <a:xfrm>
              <a:off x="6040" y="943"/>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9" name="Oval 64">
              <a:extLst>
                <a:ext uri="{FF2B5EF4-FFF2-40B4-BE49-F238E27FC236}">
                  <a16:creationId xmlns:a16="http://schemas.microsoft.com/office/drawing/2014/main" id="{1B81E85A-E3A7-475A-8043-16888321695F}"/>
                </a:ext>
              </a:extLst>
            </p:cNvPr>
            <p:cNvSpPr>
              <a:spLocks noChangeArrowheads="1"/>
            </p:cNvSpPr>
            <p:nvPr/>
          </p:nvSpPr>
          <p:spPr bwMode="auto">
            <a:xfrm>
              <a:off x="6547" y="990"/>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0" name="Freeform 65">
              <a:extLst>
                <a:ext uri="{FF2B5EF4-FFF2-40B4-BE49-F238E27FC236}">
                  <a16:creationId xmlns:a16="http://schemas.microsoft.com/office/drawing/2014/main" id="{B8EE1FA8-2289-4128-AC7E-357E2BFD114E}"/>
                </a:ext>
              </a:extLst>
            </p:cNvPr>
            <p:cNvSpPr>
              <a:spLocks/>
            </p:cNvSpPr>
            <p:nvPr/>
          </p:nvSpPr>
          <p:spPr bwMode="auto">
            <a:xfrm>
              <a:off x="1442" y="648"/>
              <a:ext cx="116" cy="115"/>
            </a:xfrm>
            <a:custGeom>
              <a:avLst/>
              <a:gdLst>
                <a:gd name="T0" fmla="*/ 58 w 116"/>
                <a:gd name="T1" fmla="*/ 0 h 115"/>
                <a:gd name="T2" fmla="*/ 0 w 116"/>
                <a:gd name="T3" fmla="*/ 58 h 115"/>
                <a:gd name="T4" fmla="*/ 58 w 116"/>
                <a:gd name="T5" fmla="*/ 115 h 115"/>
                <a:gd name="T6" fmla="*/ 116 w 116"/>
                <a:gd name="T7" fmla="*/ 58 h 115"/>
                <a:gd name="T8" fmla="*/ 58 w 116"/>
                <a:gd name="T9" fmla="*/ 0 h 115"/>
              </a:gdLst>
              <a:ahLst/>
              <a:cxnLst>
                <a:cxn ang="0">
                  <a:pos x="T0" y="T1"/>
                </a:cxn>
                <a:cxn ang="0">
                  <a:pos x="T2" y="T3"/>
                </a:cxn>
                <a:cxn ang="0">
                  <a:pos x="T4" y="T5"/>
                </a:cxn>
                <a:cxn ang="0">
                  <a:pos x="T6" y="T7"/>
                </a:cxn>
                <a:cxn ang="0">
                  <a:pos x="T8" y="T9"/>
                </a:cxn>
              </a:cxnLst>
              <a:rect l="0" t="0" r="r" b="b"/>
              <a:pathLst>
                <a:path w="116" h="115">
                  <a:moveTo>
                    <a:pt x="58" y="0"/>
                  </a:moveTo>
                  <a:lnTo>
                    <a:pt x="0" y="58"/>
                  </a:lnTo>
                  <a:lnTo>
                    <a:pt x="58" y="115"/>
                  </a:lnTo>
                  <a:lnTo>
                    <a:pt x="116" y="58"/>
                  </a:lnTo>
                  <a:lnTo>
                    <a:pt x="58" y="0"/>
                  </a:lnTo>
                  <a:close/>
                </a:path>
              </a:pathLst>
            </a:cu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1" name="Freeform 66">
              <a:extLst>
                <a:ext uri="{FF2B5EF4-FFF2-40B4-BE49-F238E27FC236}">
                  <a16:creationId xmlns:a16="http://schemas.microsoft.com/office/drawing/2014/main" id="{0453C0D5-50AF-41A6-9AC6-9ACD7E076C55}"/>
                </a:ext>
              </a:extLst>
            </p:cNvPr>
            <p:cNvSpPr>
              <a:spLocks/>
            </p:cNvSpPr>
            <p:nvPr/>
          </p:nvSpPr>
          <p:spPr bwMode="auto">
            <a:xfrm>
              <a:off x="1950" y="655"/>
              <a:ext cx="115" cy="115"/>
            </a:xfrm>
            <a:custGeom>
              <a:avLst/>
              <a:gdLst>
                <a:gd name="T0" fmla="*/ 58 w 115"/>
                <a:gd name="T1" fmla="*/ 0 h 115"/>
                <a:gd name="T2" fmla="*/ 0 w 115"/>
                <a:gd name="T3" fmla="*/ 58 h 115"/>
                <a:gd name="T4" fmla="*/ 58 w 115"/>
                <a:gd name="T5" fmla="*/ 115 h 115"/>
                <a:gd name="T6" fmla="*/ 115 w 115"/>
                <a:gd name="T7" fmla="*/ 58 h 115"/>
                <a:gd name="T8" fmla="*/ 58 w 115"/>
                <a:gd name="T9" fmla="*/ 0 h 115"/>
              </a:gdLst>
              <a:ahLst/>
              <a:cxnLst>
                <a:cxn ang="0">
                  <a:pos x="T0" y="T1"/>
                </a:cxn>
                <a:cxn ang="0">
                  <a:pos x="T2" y="T3"/>
                </a:cxn>
                <a:cxn ang="0">
                  <a:pos x="T4" y="T5"/>
                </a:cxn>
                <a:cxn ang="0">
                  <a:pos x="T6" y="T7"/>
                </a:cxn>
                <a:cxn ang="0">
                  <a:pos x="T8" y="T9"/>
                </a:cxn>
              </a:cxnLst>
              <a:rect l="0" t="0" r="r" b="b"/>
              <a:pathLst>
                <a:path w="115" h="115">
                  <a:moveTo>
                    <a:pt x="58" y="0"/>
                  </a:moveTo>
                  <a:lnTo>
                    <a:pt x="0" y="58"/>
                  </a:lnTo>
                  <a:lnTo>
                    <a:pt x="58" y="115"/>
                  </a:lnTo>
                  <a:lnTo>
                    <a:pt x="115" y="58"/>
                  </a:lnTo>
                  <a:lnTo>
                    <a:pt x="58" y="0"/>
                  </a:lnTo>
                  <a:close/>
                </a:path>
              </a:pathLst>
            </a:cu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2" name="Freeform 67">
              <a:extLst>
                <a:ext uri="{FF2B5EF4-FFF2-40B4-BE49-F238E27FC236}">
                  <a16:creationId xmlns:a16="http://schemas.microsoft.com/office/drawing/2014/main" id="{72C462A2-CC76-41B9-A449-66EB5D6E588A}"/>
                </a:ext>
              </a:extLst>
            </p:cNvPr>
            <p:cNvSpPr>
              <a:spLocks/>
            </p:cNvSpPr>
            <p:nvPr/>
          </p:nvSpPr>
          <p:spPr bwMode="auto">
            <a:xfrm>
              <a:off x="2458" y="713"/>
              <a:ext cx="118" cy="115"/>
            </a:xfrm>
            <a:custGeom>
              <a:avLst/>
              <a:gdLst>
                <a:gd name="T0" fmla="*/ 57 w 118"/>
                <a:gd name="T1" fmla="*/ 0 h 115"/>
                <a:gd name="T2" fmla="*/ 0 w 118"/>
                <a:gd name="T3" fmla="*/ 57 h 115"/>
                <a:gd name="T4" fmla="*/ 57 w 118"/>
                <a:gd name="T5" fmla="*/ 115 h 115"/>
                <a:gd name="T6" fmla="*/ 118 w 118"/>
                <a:gd name="T7" fmla="*/ 57 h 115"/>
                <a:gd name="T8" fmla="*/ 57 w 118"/>
                <a:gd name="T9" fmla="*/ 0 h 115"/>
              </a:gdLst>
              <a:ahLst/>
              <a:cxnLst>
                <a:cxn ang="0">
                  <a:pos x="T0" y="T1"/>
                </a:cxn>
                <a:cxn ang="0">
                  <a:pos x="T2" y="T3"/>
                </a:cxn>
                <a:cxn ang="0">
                  <a:pos x="T4" y="T5"/>
                </a:cxn>
                <a:cxn ang="0">
                  <a:pos x="T6" y="T7"/>
                </a:cxn>
                <a:cxn ang="0">
                  <a:pos x="T8" y="T9"/>
                </a:cxn>
              </a:cxnLst>
              <a:rect l="0" t="0" r="r" b="b"/>
              <a:pathLst>
                <a:path w="118" h="115">
                  <a:moveTo>
                    <a:pt x="57" y="0"/>
                  </a:moveTo>
                  <a:lnTo>
                    <a:pt x="0" y="57"/>
                  </a:lnTo>
                  <a:lnTo>
                    <a:pt x="57" y="115"/>
                  </a:lnTo>
                  <a:lnTo>
                    <a:pt x="118" y="57"/>
                  </a:lnTo>
                  <a:lnTo>
                    <a:pt x="57" y="0"/>
                  </a:lnTo>
                  <a:close/>
                </a:path>
              </a:pathLst>
            </a:cu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3" name="Freeform 68">
              <a:extLst>
                <a:ext uri="{FF2B5EF4-FFF2-40B4-BE49-F238E27FC236}">
                  <a16:creationId xmlns:a16="http://schemas.microsoft.com/office/drawing/2014/main" id="{FC41646F-285A-407E-84BD-88ACF8C4B05A}"/>
                </a:ext>
              </a:extLst>
            </p:cNvPr>
            <p:cNvSpPr>
              <a:spLocks/>
            </p:cNvSpPr>
            <p:nvPr/>
          </p:nvSpPr>
          <p:spPr bwMode="auto">
            <a:xfrm>
              <a:off x="2969" y="770"/>
              <a:ext cx="115" cy="116"/>
            </a:xfrm>
            <a:custGeom>
              <a:avLst/>
              <a:gdLst>
                <a:gd name="T0" fmla="*/ 57 w 115"/>
                <a:gd name="T1" fmla="*/ 0 h 116"/>
                <a:gd name="T2" fmla="*/ 0 w 115"/>
                <a:gd name="T3" fmla="*/ 58 h 116"/>
                <a:gd name="T4" fmla="*/ 57 w 115"/>
                <a:gd name="T5" fmla="*/ 116 h 116"/>
                <a:gd name="T6" fmla="*/ 115 w 115"/>
                <a:gd name="T7" fmla="*/ 58 h 116"/>
                <a:gd name="T8" fmla="*/ 57 w 115"/>
                <a:gd name="T9" fmla="*/ 0 h 116"/>
              </a:gdLst>
              <a:ahLst/>
              <a:cxnLst>
                <a:cxn ang="0">
                  <a:pos x="T0" y="T1"/>
                </a:cxn>
                <a:cxn ang="0">
                  <a:pos x="T2" y="T3"/>
                </a:cxn>
                <a:cxn ang="0">
                  <a:pos x="T4" y="T5"/>
                </a:cxn>
                <a:cxn ang="0">
                  <a:pos x="T6" y="T7"/>
                </a:cxn>
                <a:cxn ang="0">
                  <a:pos x="T8" y="T9"/>
                </a:cxn>
              </a:cxnLst>
              <a:rect l="0" t="0" r="r" b="b"/>
              <a:pathLst>
                <a:path w="115" h="116">
                  <a:moveTo>
                    <a:pt x="57" y="0"/>
                  </a:moveTo>
                  <a:lnTo>
                    <a:pt x="0" y="58"/>
                  </a:lnTo>
                  <a:lnTo>
                    <a:pt x="57" y="116"/>
                  </a:lnTo>
                  <a:lnTo>
                    <a:pt x="115" y="58"/>
                  </a:lnTo>
                  <a:lnTo>
                    <a:pt x="57" y="0"/>
                  </a:lnTo>
                  <a:close/>
                </a:path>
              </a:pathLst>
            </a:cu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4" name="Freeform 69">
              <a:extLst>
                <a:ext uri="{FF2B5EF4-FFF2-40B4-BE49-F238E27FC236}">
                  <a16:creationId xmlns:a16="http://schemas.microsoft.com/office/drawing/2014/main" id="{817C6518-2BC1-4434-8275-FEFA32557759}"/>
                </a:ext>
              </a:extLst>
            </p:cNvPr>
            <p:cNvSpPr>
              <a:spLocks/>
            </p:cNvSpPr>
            <p:nvPr/>
          </p:nvSpPr>
          <p:spPr bwMode="auto">
            <a:xfrm>
              <a:off x="3476" y="810"/>
              <a:ext cx="116" cy="119"/>
            </a:xfrm>
            <a:custGeom>
              <a:avLst/>
              <a:gdLst>
                <a:gd name="T0" fmla="*/ 58 w 116"/>
                <a:gd name="T1" fmla="*/ 0 h 119"/>
                <a:gd name="T2" fmla="*/ 0 w 116"/>
                <a:gd name="T3" fmla="*/ 58 h 119"/>
                <a:gd name="T4" fmla="*/ 58 w 116"/>
                <a:gd name="T5" fmla="*/ 119 h 119"/>
                <a:gd name="T6" fmla="*/ 116 w 116"/>
                <a:gd name="T7" fmla="*/ 58 h 119"/>
                <a:gd name="T8" fmla="*/ 58 w 116"/>
                <a:gd name="T9" fmla="*/ 0 h 119"/>
              </a:gdLst>
              <a:ahLst/>
              <a:cxnLst>
                <a:cxn ang="0">
                  <a:pos x="T0" y="T1"/>
                </a:cxn>
                <a:cxn ang="0">
                  <a:pos x="T2" y="T3"/>
                </a:cxn>
                <a:cxn ang="0">
                  <a:pos x="T4" y="T5"/>
                </a:cxn>
                <a:cxn ang="0">
                  <a:pos x="T6" y="T7"/>
                </a:cxn>
                <a:cxn ang="0">
                  <a:pos x="T8" y="T9"/>
                </a:cxn>
              </a:cxnLst>
              <a:rect l="0" t="0" r="r" b="b"/>
              <a:pathLst>
                <a:path w="116" h="119">
                  <a:moveTo>
                    <a:pt x="58" y="0"/>
                  </a:moveTo>
                  <a:lnTo>
                    <a:pt x="0" y="58"/>
                  </a:lnTo>
                  <a:lnTo>
                    <a:pt x="58" y="119"/>
                  </a:lnTo>
                  <a:lnTo>
                    <a:pt x="116" y="58"/>
                  </a:lnTo>
                  <a:lnTo>
                    <a:pt x="58" y="0"/>
                  </a:lnTo>
                  <a:close/>
                </a:path>
              </a:pathLst>
            </a:cu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5" name="Freeform 70">
              <a:extLst>
                <a:ext uri="{FF2B5EF4-FFF2-40B4-BE49-F238E27FC236}">
                  <a16:creationId xmlns:a16="http://schemas.microsoft.com/office/drawing/2014/main" id="{016F7F4B-D9C9-49B0-86C7-5AAC7FA85334}"/>
                </a:ext>
              </a:extLst>
            </p:cNvPr>
            <p:cNvSpPr>
              <a:spLocks/>
            </p:cNvSpPr>
            <p:nvPr/>
          </p:nvSpPr>
          <p:spPr bwMode="auto">
            <a:xfrm>
              <a:off x="3984" y="835"/>
              <a:ext cx="115" cy="115"/>
            </a:xfrm>
            <a:custGeom>
              <a:avLst/>
              <a:gdLst>
                <a:gd name="T0" fmla="*/ 58 w 115"/>
                <a:gd name="T1" fmla="*/ 0 h 115"/>
                <a:gd name="T2" fmla="*/ 0 w 115"/>
                <a:gd name="T3" fmla="*/ 58 h 115"/>
                <a:gd name="T4" fmla="*/ 58 w 115"/>
                <a:gd name="T5" fmla="*/ 115 h 115"/>
                <a:gd name="T6" fmla="*/ 115 w 115"/>
                <a:gd name="T7" fmla="*/ 58 h 115"/>
                <a:gd name="T8" fmla="*/ 58 w 115"/>
                <a:gd name="T9" fmla="*/ 0 h 115"/>
              </a:gdLst>
              <a:ahLst/>
              <a:cxnLst>
                <a:cxn ang="0">
                  <a:pos x="T0" y="T1"/>
                </a:cxn>
                <a:cxn ang="0">
                  <a:pos x="T2" y="T3"/>
                </a:cxn>
                <a:cxn ang="0">
                  <a:pos x="T4" y="T5"/>
                </a:cxn>
                <a:cxn ang="0">
                  <a:pos x="T6" y="T7"/>
                </a:cxn>
                <a:cxn ang="0">
                  <a:pos x="T8" y="T9"/>
                </a:cxn>
              </a:cxnLst>
              <a:rect l="0" t="0" r="r" b="b"/>
              <a:pathLst>
                <a:path w="115" h="115">
                  <a:moveTo>
                    <a:pt x="58" y="0"/>
                  </a:moveTo>
                  <a:lnTo>
                    <a:pt x="0" y="58"/>
                  </a:lnTo>
                  <a:lnTo>
                    <a:pt x="58" y="115"/>
                  </a:lnTo>
                  <a:lnTo>
                    <a:pt x="115" y="58"/>
                  </a:lnTo>
                  <a:lnTo>
                    <a:pt x="58" y="0"/>
                  </a:lnTo>
                  <a:close/>
                </a:path>
              </a:pathLst>
            </a:cu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6" name="Freeform 71">
              <a:extLst>
                <a:ext uri="{FF2B5EF4-FFF2-40B4-BE49-F238E27FC236}">
                  <a16:creationId xmlns:a16="http://schemas.microsoft.com/office/drawing/2014/main" id="{A9EBAF44-17ED-4601-A4AC-AF7A0E6C28B9}"/>
                </a:ext>
              </a:extLst>
            </p:cNvPr>
            <p:cNvSpPr>
              <a:spLocks/>
            </p:cNvSpPr>
            <p:nvPr/>
          </p:nvSpPr>
          <p:spPr bwMode="auto">
            <a:xfrm>
              <a:off x="4492" y="860"/>
              <a:ext cx="115" cy="116"/>
            </a:xfrm>
            <a:custGeom>
              <a:avLst/>
              <a:gdLst>
                <a:gd name="T0" fmla="*/ 57 w 115"/>
                <a:gd name="T1" fmla="*/ 0 h 116"/>
                <a:gd name="T2" fmla="*/ 0 w 115"/>
                <a:gd name="T3" fmla="*/ 58 h 116"/>
                <a:gd name="T4" fmla="*/ 57 w 115"/>
                <a:gd name="T5" fmla="*/ 116 h 116"/>
                <a:gd name="T6" fmla="*/ 115 w 115"/>
                <a:gd name="T7" fmla="*/ 58 h 116"/>
                <a:gd name="T8" fmla="*/ 57 w 115"/>
                <a:gd name="T9" fmla="*/ 0 h 116"/>
              </a:gdLst>
              <a:ahLst/>
              <a:cxnLst>
                <a:cxn ang="0">
                  <a:pos x="T0" y="T1"/>
                </a:cxn>
                <a:cxn ang="0">
                  <a:pos x="T2" y="T3"/>
                </a:cxn>
                <a:cxn ang="0">
                  <a:pos x="T4" y="T5"/>
                </a:cxn>
                <a:cxn ang="0">
                  <a:pos x="T6" y="T7"/>
                </a:cxn>
                <a:cxn ang="0">
                  <a:pos x="T8" y="T9"/>
                </a:cxn>
              </a:cxnLst>
              <a:rect l="0" t="0" r="r" b="b"/>
              <a:pathLst>
                <a:path w="115" h="116">
                  <a:moveTo>
                    <a:pt x="57" y="0"/>
                  </a:moveTo>
                  <a:lnTo>
                    <a:pt x="0" y="58"/>
                  </a:lnTo>
                  <a:lnTo>
                    <a:pt x="57" y="116"/>
                  </a:lnTo>
                  <a:lnTo>
                    <a:pt x="115" y="58"/>
                  </a:lnTo>
                  <a:lnTo>
                    <a:pt x="57" y="0"/>
                  </a:lnTo>
                  <a:close/>
                </a:path>
              </a:pathLst>
            </a:cu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7" name="Freeform 72">
              <a:extLst>
                <a:ext uri="{FF2B5EF4-FFF2-40B4-BE49-F238E27FC236}">
                  <a16:creationId xmlns:a16="http://schemas.microsoft.com/office/drawing/2014/main" id="{BE52E4D1-86F8-49D4-9546-4C9AFC25B1C7}"/>
                </a:ext>
              </a:extLst>
            </p:cNvPr>
            <p:cNvSpPr>
              <a:spLocks/>
            </p:cNvSpPr>
            <p:nvPr/>
          </p:nvSpPr>
          <p:spPr bwMode="auto">
            <a:xfrm>
              <a:off x="4999" y="882"/>
              <a:ext cx="115" cy="115"/>
            </a:xfrm>
            <a:custGeom>
              <a:avLst/>
              <a:gdLst>
                <a:gd name="T0" fmla="*/ 58 w 115"/>
                <a:gd name="T1" fmla="*/ 0 h 115"/>
                <a:gd name="T2" fmla="*/ 0 w 115"/>
                <a:gd name="T3" fmla="*/ 58 h 115"/>
                <a:gd name="T4" fmla="*/ 58 w 115"/>
                <a:gd name="T5" fmla="*/ 115 h 115"/>
                <a:gd name="T6" fmla="*/ 115 w 115"/>
                <a:gd name="T7" fmla="*/ 58 h 115"/>
                <a:gd name="T8" fmla="*/ 58 w 115"/>
                <a:gd name="T9" fmla="*/ 0 h 115"/>
              </a:gdLst>
              <a:ahLst/>
              <a:cxnLst>
                <a:cxn ang="0">
                  <a:pos x="T0" y="T1"/>
                </a:cxn>
                <a:cxn ang="0">
                  <a:pos x="T2" y="T3"/>
                </a:cxn>
                <a:cxn ang="0">
                  <a:pos x="T4" y="T5"/>
                </a:cxn>
                <a:cxn ang="0">
                  <a:pos x="T6" y="T7"/>
                </a:cxn>
                <a:cxn ang="0">
                  <a:pos x="T8" y="T9"/>
                </a:cxn>
              </a:cxnLst>
              <a:rect l="0" t="0" r="r" b="b"/>
              <a:pathLst>
                <a:path w="115" h="115">
                  <a:moveTo>
                    <a:pt x="58" y="0"/>
                  </a:moveTo>
                  <a:lnTo>
                    <a:pt x="0" y="58"/>
                  </a:lnTo>
                  <a:lnTo>
                    <a:pt x="58" y="115"/>
                  </a:lnTo>
                  <a:lnTo>
                    <a:pt x="115" y="58"/>
                  </a:lnTo>
                  <a:lnTo>
                    <a:pt x="58" y="0"/>
                  </a:lnTo>
                  <a:close/>
                </a:path>
              </a:pathLst>
            </a:cu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8" name="Freeform 73">
              <a:extLst>
                <a:ext uri="{FF2B5EF4-FFF2-40B4-BE49-F238E27FC236}">
                  <a16:creationId xmlns:a16="http://schemas.microsoft.com/office/drawing/2014/main" id="{A92476B8-6538-4106-A4A5-43E81072E31B}"/>
                </a:ext>
              </a:extLst>
            </p:cNvPr>
            <p:cNvSpPr>
              <a:spLocks/>
            </p:cNvSpPr>
            <p:nvPr/>
          </p:nvSpPr>
          <p:spPr bwMode="auto">
            <a:xfrm>
              <a:off x="5507" y="954"/>
              <a:ext cx="115" cy="115"/>
            </a:xfrm>
            <a:custGeom>
              <a:avLst/>
              <a:gdLst>
                <a:gd name="T0" fmla="*/ 57 w 115"/>
                <a:gd name="T1" fmla="*/ 0 h 115"/>
                <a:gd name="T2" fmla="*/ 0 w 115"/>
                <a:gd name="T3" fmla="*/ 58 h 115"/>
                <a:gd name="T4" fmla="*/ 57 w 115"/>
                <a:gd name="T5" fmla="*/ 115 h 115"/>
                <a:gd name="T6" fmla="*/ 115 w 115"/>
                <a:gd name="T7" fmla="*/ 58 h 115"/>
                <a:gd name="T8" fmla="*/ 57 w 115"/>
                <a:gd name="T9" fmla="*/ 0 h 115"/>
              </a:gdLst>
              <a:ahLst/>
              <a:cxnLst>
                <a:cxn ang="0">
                  <a:pos x="T0" y="T1"/>
                </a:cxn>
                <a:cxn ang="0">
                  <a:pos x="T2" y="T3"/>
                </a:cxn>
                <a:cxn ang="0">
                  <a:pos x="T4" y="T5"/>
                </a:cxn>
                <a:cxn ang="0">
                  <a:pos x="T6" y="T7"/>
                </a:cxn>
                <a:cxn ang="0">
                  <a:pos x="T8" y="T9"/>
                </a:cxn>
              </a:cxnLst>
              <a:rect l="0" t="0" r="r" b="b"/>
              <a:pathLst>
                <a:path w="115" h="115">
                  <a:moveTo>
                    <a:pt x="57" y="0"/>
                  </a:moveTo>
                  <a:lnTo>
                    <a:pt x="0" y="58"/>
                  </a:lnTo>
                  <a:lnTo>
                    <a:pt x="57" y="115"/>
                  </a:lnTo>
                  <a:lnTo>
                    <a:pt x="115" y="58"/>
                  </a:lnTo>
                  <a:lnTo>
                    <a:pt x="57" y="0"/>
                  </a:lnTo>
                  <a:close/>
                </a:path>
              </a:pathLst>
            </a:cu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9" name="Freeform 74">
              <a:extLst>
                <a:ext uri="{FF2B5EF4-FFF2-40B4-BE49-F238E27FC236}">
                  <a16:creationId xmlns:a16="http://schemas.microsoft.com/office/drawing/2014/main" id="{50427A13-3500-46AA-BC29-D06D462D359D}"/>
                </a:ext>
              </a:extLst>
            </p:cNvPr>
            <p:cNvSpPr>
              <a:spLocks/>
            </p:cNvSpPr>
            <p:nvPr/>
          </p:nvSpPr>
          <p:spPr bwMode="auto">
            <a:xfrm>
              <a:off x="6014" y="1001"/>
              <a:ext cx="116" cy="115"/>
            </a:xfrm>
            <a:custGeom>
              <a:avLst/>
              <a:gdLst>
                <a:gd name="T0" fmla="*/ 58 w 116"/>
                <a:gd name="T1" fmla="*/ 0 h 115"/>
                <a:gd name="T2" fmla="*/ 0 w 116"/>
                <a:gd name="T3" fmla="*/ 57 h 115"/>
                <a:gd name="T4" fmla="*/ 58 w 116"/>
                <a:gd name="T5" fmla="*/ 115 h 115"/>
                <a:gd name="T6" fmla="*/ 116 w 116"/>
                <a:gd name="T7" fmla="*/ 57 h 115"/>
                <a:gd name="T8" fmla="*/ 58 w 116"/>
                <a:gd name="T9" fmla="*/ 0 h 115"/>
              </a:gdLst>
              <a:ahLst/>
              <a:cxnLst>
                <a:cxn ang="0">
                  <a:pos x="T0" y="T1"/>
                </a:cxn>
                <a:cxn ang="0">
                  <a:pos x="T2" y="T3"/>
                </a:cxn>
                <a:cxn ang="0">
                  <a:pos x="T4" y="T5"/>
                </a:cxn>
                <a:cxn ang="0">
                  <a:pos x="T6" y="T7"/>
                </a:cxn>
                <a:cxn ang="0">
                  <a:pos x="T8" y="T9"/>
                </a:cxn>
              </a:cxnLst>
              <a:rect l="0" t="0" r="r" b="b"/>
              <a:pathLst>
                <a:path w="116" h="115">
                  <a:moveTo>
                    <a:pt x="58" y="0"/>
                  </a:moveTo>
                  <a:lnTo>
                    <a:pt x="0" y="57"/>
                  </a:lnTo>
                  <a:lnTo>
                    <a:pt x="58" y="115"/>
                  </a:lnTo>
                  <a:lnTo>
                    <a:pt x="116" y="57"/>
                  </a:lnTo>
                  <a:lnTo>
                    <a:pt x="58" y="0"/>
                  </a:lnTo>
                  <a:close/>
                </a:path>
              </a:pathLst>
            </a:cu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0" name="Freeform 75">
              <a:extLst>
                <a:ext uri="{FF2B5EF4-FFF2-40B4-BE49-F238E27FC236}">
                  <a16:creationId xmlns:a16="http://schemas.microsoft.com/office/drawing/2014/main" id="{27C4FFC3-8EA6-4B8F-BA33-A34C856B8D89}"/>
                </a:ext>
              </a:extLst>
            </p:cNvPr>
            <p:cNvSpPr>
              <a:spLocks/>
            </p:cNvSpPr>
            <p:nvPr/>
          </p:nvSpPr>
          <p:spPr bwMode="auto">
            <a:xfrm>
              <a:off x="6526" y="1030"/>
              <a:ext cx="115" cy="115"/>
            </a:xfrm>
            <a:custGeom>
              <a:avLst/>
              <a:gdLst>
                <a:gd name="T0" fmla="*/ 57 w 115"/>
                <a:gd name="T1" fmla="*/ 0 h 115"/>
                <a:gd name="T2" fmla="*/ 0 w 115"/>
                <a:gd name="T3" fmla="*/ 57 h 115"/>
                <a:gd name="T4" fmla="*/ 57 w 115"/>
                <a:gd name="T5" fmla="*/ 115 h 115"/>
                <a:gd name="T6" fmla="*/ 115 w 115"/>
                <a:gd name="T7" fmla="*/ 57 h 115"/>
                <a:gd name="T8" fmla="*/ 57 w 115"/>
                <a:gd name="T9" fmla="*/ 0 h 115"/>
              </a:gdLst>
              <a:ahLst/>
              <a:cxnLst>
                <a:cxn ang="0">
                  <a:pos x="T0" y="T1"/>
                </a:cxn>
                <a:cxn ang="0">
                  <a:pos x="T2" y="T3"/>
                </a:cxn>
                <a:cxn ang="0">
                  <a:pos x="T4" y="T5"/>
                </a:cxn>
                <a:cxn ang="0">
                  <a:pos x="T6" y="T7"/>
                </a:cxn>
                <a:cxn ang="0">
                  <a:pos x="T8" y="T9"/>
                </a:cxn>
              </a:cxnLst>
              <a:rect l="0" t="0" r="r" b="b"/>
              <a:pathLst>
                <a:path w="115" h="115">
                  <a:moveTo>
                    <a:pt x="57" y="0"/>
                  </a:moveTo>
                  <a:lnTo>
                    <a:pt x="0" y="57"/>
                  </a:lnTo>
                  <a:lnTo>
                    <a:pt x="57" y="115"/>
                  </a:lnTo>
                  <a:lnTo>
                    <a:pt x="115" y="57"/>
                  </a:lnTo>
                  <a:lnTo>
                    <a:pt x="57" y="0"/>
                  </a:lnTo>
                  <a:close/>
                </a:path>
              </a:pathLst>
            </a:cu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1" name="Line 76">
              <a:extLst>
                <a:ext uri="{FF2B5EF4-FFF2-40B4-BE49-F238E27FC236}">
                  <a16:creationId xmlns:a16="http://schemas.microsoft.com/office/drawing/2014/main" id="{23046B0A-1D9C-4C9A-90EF-4C5630265A17}"/>
                </a:ext>
              </a:extLst>
            </p:cNvPr>
            <p:cNvSpPr>
              <a:spLocks noChangeShapeType="1"/>
            </p:cNvSpPr>
            <p:nvPr/>
          </p:nvSpPr>
          <p:spPr bwMode="auto">
            <a:xfrm flipV="1">
              <a:off x="1406" y="601"/>
              <a:ext cx="0" cy="310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2" name="Line 77">
              <a:extLst>
                <a:ext uri="{FF2B5EF4-FFF2-40B4-BE49-F238E27FC236}">
                  <a16:creationId xmlns:a16="http://schemas.microsoft.com/office/drawing/2014/main" id="{8DB33C85-E9A6-4C45-A459-9458AE1D33CB}"/>
                </a:ext>
              </a:extLst>
            </p:cNvPr>
            <p:cNvSpPr>
              <a:spLocks noChangeShapeType="1"/>
            </p:cNvSpPr>
            <p:nvPr/>
          </p:nvSpPr>
          <p:spPr bwMode="auto">
            <a:xfrm flipH="1">
              <a:off x="1345" y="3611"/>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3" name="Rectangle 78">
              <a:extLst>
                <a:ext uri="{FF2B5EF4-FFF2-40B4-BE49-F238E27FC236}">
                  <a16:creationId xmlns:a16="http://schemas.microsoft.com/office/drawing/2014/main" id="{9A024B45-B216-4209-8FC8-5DDB11AC261C}"/>
                </a:ext>
              </a:extLst>
            </p:cNvPr>
            <p:cNvSpPr>
              <a:spLocks noChangeArrowheads="1"/>
            </p:cNvSpPr>
            <p:nvPr/>
          </p:nvSpPr>
          <p:spPr bwMode="auto">
            <a:xfrm rot="16200000">
              <a:off x="1165" y="3477"/>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4" name="Line 79">
              <a:extLst>
                <a:ext uri="{FF2B5EF4-FFF2-40B4-BE49-F238E27FC236}">
                  <a16:creationId xmlns:a16="http://schemas.microsoft.com/office/drawing/2014/main" id="{78D64576-1CB1-43EA-B96D-A2DC0790A8B4}"/>
                </a:ext>
              </a:extLst>
            </p:cNvPr>
            <p:cNvSpPr>
              <a:spLocks noChangeShapeType="1"/>
            </p:cNvSpPr>
            <p:nvPr/>
          </p:nvSpPr>
          <p:spPr bwMode="auto">
            <a:xfrm flipH="1">
              <a:off x="1345" y="3031"/>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5" name="Rectangle 80">
              <a:extLst>
                <a:ext uri="{FF2B5EF4-FFF2-40B4-BE49-F238E27FC236}">
                  <a16:creationId xmlns:a16="http://schemas.microsoft.com/office/drawing/2014/main" id="{7D2C1C96-E983-479D-B10C-DC26803E353B}"/>
                </a:ext>
              </a:extLst>
            </p:cNvPr>
            <p:cNvSpPr>
              <a:spLocks noChangeArrowheads="1"/>
            </p:cNvSpPr>
            <p:nvPr/>
          </p:nvSpPr>
          <p:spPr bwMode="auto">
            <a:xfrm rot="16200000">
              <a:off x="1124" y="2896"/>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6" name="Line 81">
              <a:extLst>
                <a:ext uri="{FF2B5EF4-FFF2-40B4-BE49-F238E27FC236}">
                  <a16:creationId xmlns:a16="http://schemas.microsoft.com/office/drawing/2014/main" id="{44D0BCEF-8ADE-4E02-9E43-7FCEAB698675}"/>
                </a:ext>
              </a:extLst>
            </p:cNvPr>
            <p:cNvSpPr>
              <a:spLocks noChangeShapeType="1"/>
            </p:cNvSpPr>
            <p:nvPr/>
          </p:nvSpPr>
          <p:spPr bwMode="auto">
            <a:xfrm flipH="1">
              <a:off x="1345" y="2452"/>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7" name="Rectangle 82">
              <a:extLst>
                <a:ext uri="{FF2B5EF4-FFF2-40B4-BE49-F238E27FC236}">
                  <a16:creationId xmlns:a16="http://schemas.microsoft.com/office/drawing/2014/main" id="{F0070F71-05C6-4F3D-BF1C-085E21ADFB66}"/>
                </a:ext>
              </a:extLst>
            </p:cNvPr>
            <p:cNvSpPr>
              <a:spLocks noChangeArrowheads="1"/>
            </p:cNvSpPr>
            <p:nvPr/>
          </p:nvSpPr>
          <p:spPr bwMode="auto">
            <a:xfrm rot="16200000">
              <a:off x="1124" y="2316"/>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40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8" name="Line 83">
              <a:extLst>
                <a:ext uri="{FF2B5EF4-FFF2-40B4-BE49-F238E27FC236}">
                  <a16:creationId xmlns:a16="http://schemas.microsoft.com/office/drawing/2014/main" id="{58D6D65E-A1AA-4515-865B-6A347413FABA}"/>
                </a:ext>
              </a:extLst>
            </p:cNvPr>
            <p:cNvSpPr>
              <a:spLocks noChangeShapeType="1"/>
            </p:cNvSpPr>
            <p:nvPr/>
          </p:nvSpPr>
          <p:spPr bwMode="auto">
            <a:xfrm flipH="1">
              <a:off x="1345" y="1868"/>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9" name="Rectangle 84">
              <a:extLst>
                <a:ext uri="{FF2B5EF4-FFF2-40B4-BE49-F238E27FC236}">
                  <a16:creationId xmlns:a16="http://schemas.microsoft.com/office/drawing/2014/main" id="{FE601EC9-5E4A-4800-A7DD-CBB094816315}"/>
                </a:ext>
              </a:extLst>
            </p:cNvPr>
            <p:cNvSpPr>
              <a:spLocks noChangeArrowheads="1"/>
            </p:cNvSpPr>
            <p:nvPr/>
          </p:nvSpPr>
          <p:spPr bwMode="auto">
            <a:xfrm rot="16200000">
              <a:off x="1124" y="1733"/>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60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0" name="Line 85">
              <a:extLst>
                <a:ext uri="{FF2B5EF4-FFF2-40B4-BE49-F238E27FC236}">
                  <a16:creationId xmlns:a16="http://schemas.microsoft.com/office/drawing/2014/main" id="{641A2702-4DAB-49B8-BDB2-964B61216E66}"/>
                </a:ext>
              </a:extLst>
            </p:cNvPr>
            <p:cNvSpPr>
              <a:spLocks noChangeShapeType="1"/>
            </p:cNvSpPr>
            <p:nvPr/>
          </p:nvSpPr>
          <p:spPr bwMode="auto">
            <a:xfrm flipH="1">
              <a:off x="1345" y="1289"/>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1" name="Rectangle 86">
              <a:extLst>
                <a:ext uri="{FF2B5EF4-FFF2-40B4-BE49-F238E27FC236}">
                  <a16:creationId xmlns:a16="http://schemas.microsoft.com/office/drawing/2014/main" id="{646757D6-6447-4804-B0C0-9185ABCFE02D}"/>
                </a:ext>
              </a:extLst>
            </p:cNvPr>
            <p:cNvSpPr>
              <a:spLocks noChangeArrowheads="1"/>
            </p:cNvSpPr>
            <p:nvPr/>
          </p:nvSpPr>
          <p:spPr bwMode="auto">
            <a:xfrm rot="16200000">
              <a:off x="1124" y="1153"/>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80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2" name="Line 87">
              <a:extLst>
                <a:ext uri="{FF2B5EF4-FFF2-40B4-BE49-F238E27FC236}">
                  <a16:creationId xmlns:a16="http://schemas.microsoft.com/office/drawing/2014/main" id="{1A285875-27F7-4CBF-AB2F-2F0DA111E5FF}"/>
                </a:ext>
              </a:extLst>
            </p:cNvPr>
            <p:cNvSpPr>
              <a:spLocks noChangeShapeType="1"/>
            </p:cNvSpPr>
            <p:nvPr/>
          </p:nvSpPr>
          <p:spPr bwMode="auto">
            <a:xfrm flipH="1">
              <a:off x="1345" y="706"/>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3" name="Rectangle 88">
              <a:extLst>
                <a:ext uri="{FF2B5EF4-FFF2-40B4-BE49-F238E27FC236}">
                  <a16:creationId xmlns:a16="http://schemas.microsoft.com/office/drawing/2014/main" id="{72A4B505-C844-4FC6-AC90-8B43A478B396}"/>
                </a:ext>
              </a:extLst>
            </p:cNvPr>
            <p:cNvSpPr>
              <a:spLocks noChangeArrowheads="1"/>
            </p:cNvSpPr>
            <p:nvPr/>
          </p:nvSpPr>
          <p:spPr bwMode="auto">
            <a:xfrm rot="16200000">
              <a:off x="1082" y="571"/>
              <a:ext cx="317"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4" name="Rectangle 89">
              <a:extLst>
                <a:ext uri="{FF2B5EF4-FFF2-40B4-BE49-F238E27FC236}">
                  <a16:creationId xmlns:a16="http://schemas.microsoft.com/office/drawing/2014/main" id="{C8F51638-5A25-43DF-B784-E16D6AF0B8C2}"/>
                </a:ext>
              </a:extLst>
            </p:cNvPr>
            <p:cNvSpPr>
              <a:spLocks noChangeArrowheads="1"/>
            </p:cNvSpPr>
            <p:nvPr/>
          </p:nvSpPr>
          <p:spPr bwMode="auto">
            <a:xfrm rot="16200000">
              <a:off x="-354" y="2064"/>
              <a:ext cx="2801"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0" i="0" u="none" strike="noStrike" cap="none" normalizeH="0" baseline="0">
                  <a:ln>
                    <a:noFill/>
                  </a:ln>
                  <a:solidFill>
                    <a:srgbClr val="000000"/>
                  </a:solidFill>
                  <a:effectLst/>
                  <a:latin typeface="Arial" panose="020B0604020202020204" pitchFamily="34" charset="0"/>
                </a:rPr>
                <a:t>Regression Coefficient (% of Coef. for One-Year Lag)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5" name="Line 90">
              <a:extLst>
                <a:ext uri="{FF2B5EF4-FFF2-40B4-BE49-F238E27FC236}">
                  <a16:creationId xmlns:a16="http://schemas.microsoft.com/office/drawing/2014/main" id="{AEEE740F-0DBE-45D8-829D-4CCBF50CEA7E}"/>
                </a:ext>
              </a:extLst>
            </p:cNvPr>
            <p:cNvSpPr>
              <a:spLocks noChangeShapeType="1"/>
            </p:cNvSpPr>
            <p:nvPr/>
          </p:nvSpPr>
          <p:spPr bwMode="auto">
            <a:xfrm>
              <a:off x="1406" y="3708"/>
              <a:ext cx="527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6" name="Line 91">
              <a:extLst>
                <a:ext uri="{FF2B5EF4-FFF2-40B4-BE49-F238E27FC236}">
                  <a16:creationId xmlns:a16="http://schemas.microsoft.com/office/drawing/2014/main" id="{D941151E-5D5A-4BD1-AF7A-299DB31034BE}"/>
                </a:ext>
              </a:extLst>
            </p:cNvPr>
            <p:cNvSpPr>
              <a:spLocks noChangeShapeType="1"/>
            </p:cNvSpPr>
            <p:nvPr/>
          </p:nvSpPr>
          <p:spPr bwMode="auto">
            <a:xfrm>
              <a:off x="1500"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7" name="Rectangle 92">
              <a:extLst>
                <a:ext uri="{FF2B5EF4-FFF2-40B4-BE49-F238E27FC236}">
                  <a16:creationId xmlns:a16="http://schemas.microsoft.com/office/drawing/2014/main" id="{73A12782-22E5-4E59-BFE7-45E8BA206529}"/>
                </a:ext>
              </a:extLst>
            </p:cNvPr>
            <p:cNvSpPr>
              <a:spLocks noChangeArrowheads="1"/>
            </p:cNvSpPr>
            <p:nvPr/>
          </p:nvSpPr>
          <p:spPr bwMode="auto">
            <a:xfrm>
              <a:off x="1460"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8" name="Line 93">
              <a:extLst>
                <a:ext uri="{FF2B5EF4-FFF2-40B4-BE49-F238E27FC236}">
                  <a16:creationId xmlns:a16="http://schemas.microsoft.com/office/drawing/2014/main" id="{9BFB4E86-54D5-4541-9167-B7012156CAED}"/>
                </a:ext>
              </a:extLst>
            </p:cNvPr>
            <p:cNvSpPr>
              <a:spLocks noChangeShapeType="1"/>
            </p:cNvSpPr>
            <p:nvPr/>
          </p:nvSpPr>
          <p:spPr bwMode="auto">
            <a:xfrm>
              <a:off x="2008"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9" name="Rectangle 94">
              <a:extLst>
                <a:ext uri="{FF2B5EF4-FFF2-40B4-BE49-F238E27FC236}">
                  <a16:creationId xmlns:a16="http://schemas.microsoft.com/office/drawing/2014/main" id="{60916A6D-083A-48AD-BFA6-E7AF6DA8F468}"/>
                </a:ext>
              </a:extLst>
            </p:cNvPr>
            <p:cNvSpPr>
              <a:spLocks noChangeArrowheads="1"/>
            </p:cNvSpPr>
            <p:nvPr/>
          </p:nvSpPr>
          <p:spPr bwMode="auto">
            <a:xfrm>
              <a:off x="1968"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0" name="Line 95">
              <a:extLst>
                <a:ext uri="{FF2B5EF4-FFF2-40B4-BE49-F238E27FC236}">
                  <a16:creationId xmlns:a16="http://schemas.microsoft.com/office/drawing/2014/main" id="{81AD8251-4D22-4039-85FB-47D024987E53}"/>
                </a:ext>
              </a:extLst>
            </p:cNvPr>
            <p:cNvSpPr>
              <a:spLocks noChangeShapeType="1"/>
            </p:cNvSpPr>
            <p:nvPr/>
          </p:nvSpPr>
          <p:spPr bwMode="auto">
            <a:xfrm>
              <a:off x="2519"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1" name="Rectangle 96">
              <a:extLst>
                <a:ext uri="{FF2B5EF4-FFF2-40B4-BE49-F238E27FC236}">
                  <a16:creationId xmlns:a16="http://schemas.microsoft.com/office/drawing/2014/main" id="{B50D22A7-8AA2-48EF-9A18-6F903122CE73}"/>
                </a:ext>
              </a:extLst>
            </p:cNvPr>
            <p:cNvSpPr>
              <a:spLocks noChangeArrowheads="1"/>
            </p:cNvSpPr>
            <p:nvPr/>
          </p:nvSpPr>
          <p:spPr bwMode="auto">
            <a:xfrm>
              <a:off x="2476"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2" name="Line 97">
              <a:extLst>
                <a:ext uri="{FF2B5EF4-FFF2-40B4-BE49-F238E27FC236}">
                  <a16:creationId xmlns:a16="http://schemas.microsoft.com/office/drawing/2014/main" id="{71FA7141-4787-424F-ACAE-027CEFDEDA5E}"/>
                </a:ext>
              </a:extLst>
            </p:cNvPr>
            <p:cNvSpPr>
              <a:spLocks noChangeShapeType="1"/>
            </p:cNvSpPr>
            <p:nvPr/>
          </p:nvSpPr>
          <p:spPr bwMode="auto">
            <a:xfrm>
              <a:off x="3026"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3" name="Rectangle 98">
              <a:extLst>
                <a:ext uri="{FF2B5EF4-FFF2-40B4-BE49-F238E27FC236}">
                  <a16:creationId xmlns:a16="http://schemas.microsoft.com/office/drawing/2014/main" id="{C835D6B5-D007-4722-897A-3348C6FA5EE8}"/>
                </a:ext>
              </a:extLst>
            </p:cNvPr>
            <p:cNvSpPr>
              <a:spLocks noChangeArrowheads="1"/>
            </p:cNvSpPr>
            <p:nvPr/>
          </p:nvSpPr>
          <p:spPr bwMode="auto">
            <a:xfrm>
              <a:off x="2983"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4" name="Line 99">
              <a:extLst>
                <a:ext uri="{FF2B5EF4-FFF2-40B4-BE49-F238E27FC236}">
                  <a16:creationId xmlns:a16="http://schemas.microsoft.com/office/drawing/2014/main" id="{04826166-D6DE-4E7B-8620-8653977CF89B}"/>
                </a:ext>
              </a:extLst>
            </p:cNvPr>
            <p:cNvSpPr>
              <a:spLocks noChangeShapeType="1"/>
            </p:cNvSpPr>
            <p:nvPr/>
          </p:nvSpPr>
          <p:spPr bwMode="auto">
            <a:xfrm>
              <a:off x="3534"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5" name="Rectangle 100">
              <a:extLst>
                <a:ext uri="{FF2B5EF4-FFF2-40B4-BE49-F238E27FC236}">
                  <a16:creationId xmlns:a16="http://schemas.microsoft.com/office/drawing/2014/main" id="{7A8446C5-304E-4055-82F4-9EC908372099}"/>
                </a:ext>
              </a:extLst>
            </p:cNvPr>
            <p:cNvSpPr>
              <a:spLocks noChangeArrowheads="1"/>
            </p:cNvSpPr>
            <p:nvPr/>
          </p:nvSpPr>
          <p:spPr bwMode="auto">
            <a:xfrm>
              <a:off x="3491"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6" name="Line 101">
              <a:extLst>
                <a:ext uri="{FF2B5EF4-FFF2-40B4-BE49-F238E27FC236}">
                  <a16:creationId xmlns:a16="http://schemas.microsoft.com/office/drawing/2014/main" id="{8E7CD7FC-FBD7-48AC-92A8-9B2B998F5186}"/>
                </a:ext>
              </a:extLst>
            </p:cNvPr>
            <p:cNvSpPr>
              <a:spLocks noChangeShapeType="1"/>
            </p:cNvSpPr>
            <p:nvPr/>
          </p:nvSpPr>
          <p:spPr bwMode="auto">
            <a:xfrm>
              <a:off x="4042"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7" name="Rectangle 102">
              <a:extLst>
                <a:ext uri="{FF2B5EF4-FFF2-40B4-BE49-F238E27FC236}">
                  <a16:creationId xmlns:a16="http://schemas.microsoft.com/office/drawing/2014/main" id="{B6FBF8DE-1E87-4C18-810A-050D19D243DA}"/>
                </a:ext>
              </a:extLst>
            </p:cNvPr>
            <p:cNvSpPr>
              <a:spLocks noChangeArrowheads="1"/>
            </p:cNvSpPr>
            <p:nvPr/>
          </p:nvSpPr>
          <p:spPr bwMode="auto">
            <a:xfrm>
              <a:off x="3998"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8" name="Line 103">
              <a:extLst>
                <a:ext uri="{FF2B5EF4-FFF2-40B4-BE49-F238E27FC236}">
                  <a16:creationId xmlns:a16="http://schemas.microsoft.com/office/drawing/2014/main" id="{E7C5DB66-D21F-410A-AF53-707D657FAB1F}"/>
                </a:ext>
              </a:extLst>
            </p:cNvPr>
            <p:cNvSpPr>
              <a:spLocks noChangeShapeType="1"/>
            </p:cNvSpPr>
            <p:nvPr/>
          </p:nvSpPr>
          <p:spPr bwMode="auto">
            <a:xfrm>
              <a:off x="4549"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9" name="Rectangle 104">
              <a:extLst>
                <a:ext uri="{FF2B5EF4-FFF2-40B4-BE49-F238E27FC236}">
                  <a16:creationId xmlns:a16="http://schemas.microsoft.com/office/drawing/2014/main" id="{CD6E98F0-23AC-4D7C-A719-0F0AEEEE75E2}"/>
                </a:ext>
              </a:extLst>
            </p:cNvPr>
            <p:cNvSpPr>
              <a:spLocks noChangeArrowheads="1"/>
            </p:cNvSpPr>
            <p:nvPr/>
          </p:nvSpPr>
          <p:spPr bwMode="auto">
            <a:xfrm>
              <a:off x="4510"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0" name="Line 105">
              <a:extLst>
                <a:ext uri="{FF2B5EF4-FFF2-40B4-BE49-F238E27FC236}">
                  <a16:creationId xmlns:a16="http://schemas.microsoft.com/office/drawing/2014/main" id="{CB16B54C-F8AA-4668-8A84-B93D5E927D82}"/>
                </a:ext>
              </a:extLst>
            </p:cNvPr>
            <p:cNvSpPr>
              <a:spLocks noChangeShapeType="1"/>
            </p:cNvSpPr>
            <p:nvPr/>
          </p:nvSpPr>
          <p:spPr bwMode="auto">
            <a:xfrm>
              <a:off x="5057"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1" name="Rectangle 106">
              <a:extLst>
                <a:ext uri="{FF2B5EF4-FFF2-40B4-BE49-F238E27FC236}">
                  <a16:creationId xmlns:a16="http://schemas.microsoft.com/office/drawing/2014/main" id="{83FC8CCF-BF53-4652-AECE-F8EF079175DD}"/>
                </a:ext>
              </a:extLst>
            </p:cNvPr>
            <p:cNvSpPr>
              <a:spLocks noChangeArrowheads="1"/>
            </p:cNvSpPr>
            <p:nvPr/>
          </p:nvSpPr>
          <p:spPr bwMode="auto">
            <a:xfrm>
              <a:off x="5017"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2" name="Line 107">
              <a:extLst>
                <a:ext uri="{FF2B5EF4-FFF2-40B4-BE49-F238E27FC236}">
                  <a16:creationId xmlns:a16="http://schemas.microsoft.com/office/drawing/2014/main" id="{FFB740DE-187E-4F4F-A1C7-2B74FF09ACD5}"/>
                </a:ext>
              </a:extLst>
            </p:cNvPr>
            <p:cNvSpPr>
              <a:spLocks noChangeShapeType="1"/>
            </p:cNvSpPr>
            <p:nvPr/>
          </p:nvSpPr>
          <p:spPr bwMode="auto">
            <a:xfrm>
              <a:off x="5564"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3" name="Rectangle 108">
              <a:extLst>
                <a:ext uri="{FF2B5EF4-FFF2-40B4-BE49-F238E27FC236}">
                  <a16:creationId xmlns:a16="http://schemas.microsoft.com/office/drawing/2014/main" id="{968307C0-9EA6-4025-8763-C67CE99AFE26}"/>
                </a:ext>
              </a:extLst>
            </p:cNvPr>
            <p:cNvSpPr>
              <a:spLocks noChangeArrowheads="1"/>
            </p:cNvSpPr>
            <p:nvPr/>
          </p:nvSpPr>
          <p:spPr bwMode="auto">
            <a:xfrm>
              <a:off x="5525"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4" name="Line 109">
              <a:extLst>
                <a:ext uri="{FF2B5EF4-FFF2-40B4-BE49-F238E27FC236}">
                  <a16:creationId xmlns:a16="http://schemas.microsoft.com/office/drawing/2014/main" id="{CBA39E5E-AB8D-46CD-B6FB-FF4C6B778417}"/>
                </a:ext>
              </a:extLst>
            </p:cNvPr>
            <p:cNvSpPr>
              <a:spLocks noChangeShapeType="1"/>
            </p:cNvSpPr>
            <p:nvPr/>
          </p:nvSpPr>
          <p:spPr bwMode="auto">
            <a:xfrm>
              <a:off x="6072"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5" name="Rectangle 110">
              <a:extLst>
                <a:ext uri="{FF2B5EF4-FFF2-40B4-BE49-F238E27FC236}">
                  <a16:creationId xmlns:a16="http://schemas.microsoft.com/office/drawing/2014/main" id="{79377C1E-1B11-4E88-8481-8287FCF13CBF}"/>
                </a:ext>
              </a:extLst>
            </p:cNvPr>
            <p:cNvSpPr>
              <a:spLocks noChangeArrowheads="1"/>
            </p:cNvSpPr>
            <p:nvPr/>
          </p:nvSpPr>
          <p:spPr bwMode="auto">
            <a:xfrm>
              <a:off x="5989" y="3798"/>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6" name="Line 111">
              <a:extLst>
                <a:ext uri="{FF2B5EF4-FFF2-40B4-BE49-F238E27FC236}">
                  <a16:creationId xmlns:a16="http://schemas.microsoft.com/office/drawing/2014/main" id="{917D6BA5-0D4A-403C-A73C-5F54681AA143}"/>
                </a:ext>
              </a:extLst>
            </p:cNvPr>
            <p:cNvSpPr>
              <a:spLocks noChangeShapeType="1"/>
            </p:cNvSpPr>
            <p:nvPr/>
          </p:nvSpPr>
          <p:spPr bwMode="auto">
            <a:xfrm>
              <a:off x="6583"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7" name="Rectangle 112">
              <a:extLst>
                <a:ext uri="{FF2B5EF4-FFF2-40B4-BE49-F238E27FC236}">
                  <a16:creationId xmlns:a16="http://schemas.microsoft.com/office/drawing/2014/main" id="{975448E1-68E5-4BF9-9C7A-05B7FD244A79}"/>
                </a:ext>
              </a:extLst>
            </p:cNvPr>
            <p:cNvSpPr>
              <a:spLocks noChangeArrowheads="1"/>
            </p:cNvSpPr>
            <p:nvPr/>
          </p:nvSpPr>
          <p:spPr bwMode="auto">
            <a:xfrm>
              <a:off x="6500" y="3798"/>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8" name="Rectangle 113">
              <a:extLst>
                <a:ext uri="{FF2B5EF4-FFF2-40B4-BE49-F238E27FC236}">
                  <a16:creationId xmlns:a16="http://schemas.microsoft.com/office/drawing/2014/main" id="{BF948FB3-AFA8-460C-93D6-B218D26197D5}"/>
                </a:ext>
              </a:extLst>
            </p:cNvPr>
            <p:cNvSpPr>
              <a:spLocks noChangeArrowheads="1"/>
            </p:cNvSpPr>
            <p:nvPr/>
          </p:nvSpPr>
          <p:spPr bwMode="auto">
            <a:xfrm>
              <a:off x="3649" y="3989"/>
              <a:ext cx="850"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Lag (Years)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39" name="Rectangle 114">
              <a:extLst>
                <a:ext uri="{FF2B5EF4-FFF2-40B4-BE49-F238E27FC236}">
                  <a16:creationId xmlns:a16="http://schemas.microsoft.com/office/drawing/2014/main" id="{9457EF22-CE05-4041-8B7B-C092CCE8B383}"/>
                </a:ext>
              </a:extLst>
            </p:cNvPr>
            <p:cNvSpPr>
              <a:spLocks noChangeArrowheads="1"/>
            </p:cNvSpPr>
            <p:nvPr/>
          </p:nvSpPr>
          <p:spPr bwMode="auto">
            <a:xfrm>
              <a:off x="4243" y="3269"/>
              <a:ext cx="2383" cy="385"/>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0" name="Oval 115">
              <a:extLst>
                <a:ext uri="{FF2B5EF4-FFF2-40B4-BE49-F238E27FC236}">
                  <a16:creationId xmlns:a16="http://schemas.microsoft.com/office/drawing/2014/main" id="{E12BE0AD-9F37-4D0E-884B-86CA7BAA5C0A}"/>
                </a:ext>
              </a:extLst>
            </p:cNvPr>
            <p:cNvSpPr>
              <a:spLocks noChangeArrowheads="1"/>
            </p:cNvSpPr>
            <p:nvPr/>
          </p:nvSpPr>
          <p:spPr bwMode="auto">
            <a:xfrm>
              <a:off x="4254" y="3323"/>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1" name="Freeform 116">
              <a:extLst>
                <a:ext uri="{FF2B5EF4-FFF2-40B4-BE49-F238E27FC236}">
                  <a16:creationId xmlns:a16="http://schemas.microsoft.com/office/drawing/2014/main" id="{2F1117C2-14BB-4F2B-BEA3-C4C91B2D09C3}"/>
                </a:ext>
              </a:extLst>
            </p:cNvPr>
            <p:cNvSpPr>
              <a:spLocks/>
            </p:cNvSpPr>
            <p:nvPr/>
          </p:nvSpPr>
          <p:spPr bwMode="auto">
            <a:xfrm>
              <a:off x="4232" y="3510"/>
              <a:ext cx="116" cy="115"/>
            </a:xfrm>
            <a:custGeom>
              <a:avLst/>
              <a:gdLst>
                <a:gd name="T0" fmla="*/ 58 w 116"/>
                <a:gd name="T1" fmla="*/ 0 h 115"/>
                <a:gd name="T2" fmla="*/ 0 w 116"/>
                <a:gd name="T3" fmla="*/ 58 h 115"/>
                <a:gd name="T4" fmla="*/ 58 w 116"/>
                <a:gd name="T5" fmla="*/ 115 h 115"/>
                <a:gd name="T6" fmla="*/ 116 w 116"/>
                <a:gd name="T7" fmla="*/ 58 h 115"/>
                <a:gd name="T8" fmla="*/ 58 w 116"/>
                <a:gd name="T9" fmla="*/ 0 h 115"/>
              </a:gdLst>
              <a:ahLst/>
              <a:cxnLst>
                <a:cxn ang="0">
                  <a:pos x="T0" y="T1"/>
                </a:cxn>
                <a:cxn ang="0">
                  <a:pos x="T2" y="T3"/>
                </a:cxn>
                <a:cxn ang="0">
                  <a:pos x="T4" y="T5"/>
                </a:cxn>
                <a:cxn ang="0">
                  <a:pos x="T6" y="T7"/>
                </a:cxn>
                <a:cxn ang="0">
                  <a:pos x="T8" y="T9"/>
                </a:cxn>
              </a:cxnLst>
              <a:rect l="0" t="0" r="r" b="b"/>
              <a:pathLst>
                <a:path w="116" h="115">
                  <a:moveTo>
                    <a:pt x="58" y="0"/>
                  </a:moveTo>
                  <a:lnTo>
                    <a:pt x="0" y="58"/>
                  </a:lnTo>
                  <a:lnTo>
                    <a:pt x="58" y="115"/>
                  </a:lnTo>
                  <a:lnTo>
                    <a:pt x="116" y="58"/>
                  </a:lnTo>
                  <a:lnTo>
                    <a:pt x="58" y="0"/>
                  </a:lnTo>
                  <a:close/>
                </a:path>
              </a:pathLst>
            </a:custGeom>
            <a:solidFill>
              <a:srgbClr val="90353B"/>
            </a:solidFill>
            <a:ln w="22225">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2" name="Rectangle 117">
              <a:extLst>
                <a:ext uri="{FF2B5EF4-FFF2-40B4-BE49-F238E27FC236}">
                  <a16:creationId xmlns:a16="http://schemas.microsoft.com/office/drawing/2014/main" id="{3FA96FA6-E589-4E8B-9EC2-B58F7F6BC42E}"/>
                </a:ext>
              </a:extLst>
            </p:cNvPr>
            <p:cNvSpPr>
              <a:spLocks noChangeArrowheads="1"/>
            </p:cNvSpPr>
            <p:nvPr/>
          </p:nvSpPr>
          <p:spPr bwMode="auto">
            <a:xfrm>
              <a:off x="4412" y="3280"/>
              <a:ext cx="24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All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43" name="Rectangle 118">
              <a:extLst>
                <a:ext uri="{FF2B5EF4-FFF2-40B4-BE49-F238E27FC236}">
                  <a16:creationId xmlns:a16="http://schemas.microsoft.com/office/drawing/2014/main" id="{3F8E4960-62A7-4C55-A726-66BE0F30CBFE}"/>
                </a:ext>
              </a:extLst>
            </p:cNvPr>
            <p:cNvSpPr>
              <a:spLocks noChangeArrowheads="1"/>
            </p:cNvSpPr>
            <p:nvPr/>
          </p:nvSpPr>
          <p:spPr bwMode="auto">
            <a:xfrm>
              <a:off x="4412" y="3488"/>
              <a:ext cx="213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latin typeface="Arial" panose="020B0604020202020204" pitchFamily="34" charset="0"/>
                </a:rPr>
                <a:t>Top 10% Abs. ∆ Poverty Share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344" name="Rectangle 119">
              <a:extLst>
                <a:ext uri="{FF2B5EF4-FFF2-40B4-BE49-F238E27FC236}">
                  <a16:creationId xmlns:a16="http://schemas.microsoft.com/office/drawing/2014/main" id="{947ABADE-4004-48BE-931F-4F0D4FF08F0C}"/>
                </a:ext>
              </a:extLst>
            </p:cNvPr>
            <p:cNvSpPr>
              <a:spLocks noChangeArrowheads="1"/>
            </p:cNvSpPr>
            <p:nvPr/>
          </p:nvSpPr>
          <p:spPr bwMode="auto">
            <a:xfrm>
              <a:off x="3980" y="104"/>
              <a:ext cx="306" cy="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5" name="TextBox 92"/>
          <p:cNvSpPr txBox="1"/>
          <p:nvPr/>
        </p:nvSpPr>
        <p:spPr>
          <a:xfrm>
            <a:off x="49" y="0"/>
            <a:ext cx="12191999"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1E2D53"/>
                </a:solidFill>
                <a:effectLst/>
                <a:uLnTx/>
                <a:uFillTx/>
                <a:latin typeface="Arial" panose="020B0604020202020204" pitchFamily="34" charset="0"/>
                <a:cs typeface="Arial" panose="020B0604020202020204" pitchFamily="34" charset="0"/>
              </a:rPr>
              <a:t>Autocovariance</a:t>
            </a: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 of Tract-Level Estimates</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Mean Household Income at Age 26 for Children with Parents at p=25</a:t>
            </a:r>
          </a:p>
        </p:txBody>
      </p:sp>
    </p:spTree>
    <p:extLst>
      <p:ext uri="{BB962C8B-B14F-4D97-AF65-F5344CB8AC3E}">
        <p14:creationId xmlns:p14="http://schemas.microsoft.com/office/powerpoint/2010/main" val="3338982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EE24BF63-0D79-4463-B408-122D2E2C3F4A}"/>
              </a:ext>
            </a:extLst>
          </p:cNvPr>
          <p:cNvSpPr/>
          <p:nvPr/>
        </p:nvSpPr>
        <p:spPr>
          <a:xfrm>
            <a:off x="2679648" y="731757"/>
            <a:ext cx="6858000" cy="1188720"/>
          </a:xfrm>
          <a:prstGeom prst="rect">
            <a:avLst/>
          </a:prstGeom>
          <a:solidFill>
            <a:srgbClr val="44546A"/>
          </a:solidFill>
          <a:ln w="25400" cap="flat" cmpd="sng" algn="ctr">
            <a:noFill/>
            <a:prstDash val="solid"/>
          </a:ln>
          <a:effectLst/>
        </p:spPr>
        <p:txBody>
          <a:bodyPr lIns="91360" tIns="45718" rIns="91360" bIns="45718" rtlCol="0" anchor="ctr"/>
          <a:lstStyle/>
          <a:p>
            <a:pPr marL="456723" marR="0" lvl="0" indent="0"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mj-lt"/>
                <a:cs typeface="Arial" panose="020B0604020202020204" pitchFamily="34" charset="0"/>
              </a:rPr>
              <a:t>   	</a:t>
            </a:r>
          </a:p>
        </p:txBody>
      </p:sp>
      <p:sp>
        <p:nvSpPr>
          <p:cNvPr id="35" name="Oval 34">
            <a:extLst>
              <a:ext uri="{FF2B5EF4-FFF2-40B4-BE49-F238E27FC236}">
                <a16:creationId xmlns:a16="http://schemas.microsoft.com/office/drawing/2014/main" id="{03FE699B-2454-44BF-929B-9136065CD605}"/>
              </a:ext>
            </a:extLst>
          </p:cNvPr>
          <p:cNvSpPr/>
          <p:nvPr/>
        </p:nvSpPr>
        <p:spPr>
          <a:xfrm>
            <a:off x="2515127" y="107171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472C4"/>
                </a:solidFill>
                <a:effectLst/>
                <a:uLnTx/>
                <a:uFillTx/>
                <a:latin typeface="Arial" panose="020B0604020202020204" pitchFamily="34" charset="0"/>
                <a:cs typeface="Arial" panose="020B0604020202020204" pitchFamily="34" charset="0"/>
              </a:rPr>
              <a:t>1</a:t>
            </a:r>
          </a:p>
        </p:txBody>
      </p:sp>
      <p:sp>
        <p:nvSpPr>
          <p:cNvPr id="36" name="Rectangle 35">
            <a:extLst>
              <a:ext uri="{FF2B5EF4-FFF2-40B4-BE49-F238E27FC236}">
                <a16:creationId xmlns:a16="http://schemas.microsoft.com/office/drawing/2014/main" id="{B1C5A068-A719-4A8D-89FD-134E047BFC1B}"/>
              </a:ext>
            </a:extLst>
          </p:cNvPr>
          <p:cNvSpPr/>
          <p:nvPr/>
        </p:nvSpPr>
        <p:spPr>
          <a:xfrm>
            <a:off x="2688923" y="2080921"/>
            <a:ext cx="6858000" cy="1188720"/>
          </a:xfrm>
          <a:prstGeom prst="rect">
            <a:avLst/>
          </a:prstGeom>
          <a:solidFill>
            <a:schemeClr val="bg1">
              <a:lumMod val="85000"/>
            </a:schemeClr>
          </a:solidFill>
          <a:ln w="25400" cap="flat" cmpd="sng" algn="ctr">
            <a:noFill/>
            <a:prstDash val="solid"/>
          </a:ln>
          <a:effectLst/>
        </p:spPr>
        <p:txBody>
          <a:bodyPr lIns="91360" tIns="45718" rIns="91360" bIns="45718" rtlCol="0" anchor="ctr"/>
          <a:lstStyle/>
          <a:p>
            <a:pPr marL="456723"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mj-lt"/>
              <a:cs typeface="Arial" panose="020B0604020202020204" pitchFamily="34" charset="0"/>
            </a:endParaRPr>
          </a:p>
        </p:txBody>
      </p:sp>
      <p:sp>
        <p:nvSpPr>
          <p:cNvPr id="37" name="Oval 36">
            <a:extLst>
              <a:ext uri="{FF2B5EF4-FFF2-40B4-BE49-F238E27FC236}">
                <a16:creationId xmlns:a16="http://schemas.microsoft.com/office/drawing/2014/main" id="{47AAB757-AAB8-462E-9BE1-BA72378BBC87}"/>
              </a:ext>
            </a:extLst>
          </p:cNvPr>
          <p:cNvSpPr/>
          <p:nvPr/>
        </p:nvSpPr>
        <p:spPr>
          <a:xfrm>
            <a:off x="2515127" y="242536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2</a:t>
            </a:r>
          </a:p>
        </p:txBody>
      </p:sp>
      <p:sp>
        <p:nvSpPr>
          <p:cNvPr id="38" name="Rectangle 37">
            <a:extLst>
              <a:ext uri="{FF2B5EF4-FFF2-40B4-BE49-F238E27FC236}">
                <a16:creationId xmlns:a16="http://schemas.microsoft.com/office/drawing/2014/main" id="{5FCB39B9-1A3F-497B-B4EE-966ED1BFD01D}"/>
              </a:ext>
            </a:extLst>
          </p:cNvPr>
          <p:cNvSpPr/>
          <p:nvPr/>
        </p:nvSpPr>
        <p:spPr>
          <a:xfrm>
            <a:off x="2679648" y="3430085"/>
            <a:ext cx="6858000" cy="1188720"/>
          </a:xfrm>
          <a:prstGeom prst="rect">
            <a:avLst/>
          </a:prstGeom>
          <a:solidFill>
            <a:schemeClr val="bg1">
              <a:lumMod val="85000"/>
            </a:schemeClr>
          </a:solidFill>
          <a:ln w="25400" cap="flat" cmpd="sng" algn="ctr">
            <a:noFill/>
            <a:prstDash val="solid"/>
          </a:ln>
          <a:effectLst/>
        </p:spPr>
        <p:txBody>
          <a:bodyPr lIns="91360" tIns="45718" rIns="91360" bIns="45718" rtlCol="0" anchor="ctr"/>
          <a:lstStyle/>
          <a:p>
            <a:pPr marL="456723"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mj-lt"/>
              <a:cs typeface="Arial" panose="020B0604020202020204" pitchFamily="34" charset="0"/>
            </a:endParaRPr>
          </a:p>
        </p:txBody>
      </p:sp>
      <p:sp>
        <p:nvSpPr>
          <p:cNvPr id="39" name="Oval 38">
            <a:extLst>
              <a:ext uri="{FF2B5EF4-FFF2-40B4-BE49-F238E27FC236}">
                <a16:creationId xmlns:a16="http://schemas.microsoft.com/office/drawing/2014/main" id="{9C1B5CC7-7221-49F0-AAEB-68D6273AAD1F}"/>
              </a:ext>
            </a:extLst>
          </p:cNvPr>
          <p:cNvSpPr/>
          <p:nvPr/>
        </p:nvSpPr>
        <p:spPr>
          <a:xfrm>
            <a:off x="2515127" y="377901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3</a:t>
            </a:r>
          </a:p>
        </p:txBody>
      </p:sp>
      <p:sp>
        <p:nvSpPr>
          <p:cNvPr id="40" name="TextBox 39">
            <a:extLst>
              <a:ext uri="{FF2B5EF4-FFF2-40B4-BE49-F238E27FC236}">
                <a16:creationId xmlns:a16="http://schemas.microsoft.com/office/drawing/2014/main" id="{B53536C0-7D39-4DF6-8605-0AAD2D9F6E2F}"/>
              </a:ext>
            </a:extLst>
          </p:cNvPr>
          <p:cNvSpPr txBox="1"/>
          <p:nvPr/>
        </p:nvSpPr>
        <p:spPr>
          <a:xfrm>
            <a:off x="3179528" y="3482794"/>
            <a:ext cx="6659153" cy="1154159"/>
          </a:xfrm>
          <a:prstGeom prst="rect">
            <a:avLst/>
          </a:prstGeom>
          <a:noFill/>
        </p:spPr>
        <p:txBody>
          <a:bodyPr wrap="square" lIns="91368" tIns="45718" rIns="91368" bIns="45718" rtlCol="0">
            <a:spAutoFit/>
          </a:bodyPr>
          <a:lstStyle/>
          <a:p>
            <a:pPr defTabSz="913584">
              <a:defRPr/>
            </a:pPr>
            <a:endParaRPr lang="en-US" sz="2300" b="1" dirty="0">
              <a:solidFill>
                <a:prstClr val="white"/>
              </a:solidFill>
              <a:latin typeface="Arial" panose="020B0604020202020204" pitchFamily="34" charset="0"/>
              <a:cs typeface="Arial" panose="020B0604020202020204" pitchFamily="34" charset="0"/>
            </a:endParaRPr>
          </a:p>
          <a:p>
            <a:pPr defTabSz="913584">
              <a:defRPr/>
            </a:pPr>
            <a:r>
              <a:rPr lang="en-US" sz="2300" b="1" dirty="0">
                <a:solidFill>
                  <a:prstClr val="white"/>
                </a:solidFill>
                <a:latin typeface="Arial" panose="020B0604020202020204" pitchFamily="34" charset="0"/>
                <a:cs typeface="Arial" panose="020B0604020202020204" pitchFamily="34" charset="0"/>
              </a:rPr>
              <a:t>Observational Variation and Targeting</a:t>
            </a:r>
          </a:p>
          <a:p>
            <a:pPr defTabSz="913584">
              <a:defRPr/>
            </a:pPr>
            <a:endParaRPr lang="en-US" sz="2300" b="1" kern="0" dirty="0">
              <a:solidFill>
                <a:prstClr val="white"/>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853458C9-203C-48E2-B32C-F3256BC5B2B1}"/>
              </a:ext>
            </a:extLst>
          </p:cNvPr>
          <p:cNvSpPr txBox="1"/>
          <p:nvPr/>
        </p:nvSpPr>
        <p:spPr>
          <a:xfrm>
            <a:off x="3179505" y="1845115"/>
            <a:ext cx="6528699" cy="1619478"/>
          </a:xfrm>
          <a:prstGeom prst="rect">
            <a:avLst/>
          </a:prstGeom>
          <a:noFill/>
        </p:spPr>
        <p:txBody>
          <a:bodyPr wrap="square" lIns="91368" tIns="45718" rIns="91368" bIns="45718" rtlCol="0" anchor="ctr" anchorCtr="0">
            <a:spAutoFit/>
          </a:bodyPr>
          <a:lstStyle/>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0" marR="0" lvl="0" indent="0" algn="just" defTabSz="913584" eaLnBrk="1" fontAlgn="auto" latinLnBrk="0" hangingPunct="1">
              <a:lnSpc>
                <a:spcPct val="15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Methods to Construct Tract-Level Estimates</a:t>
            </a:r>
          </a:p>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42" name="Rectangle 41">
            <a:extLst>
              <a:ext uri="{FF2B5EF4-FFF2-40B4-BE49-F238E27FC236}">
                <a16:creationId xmlns:a16="http://schemas.microsoft.com/office/drawing/2014/main" id="{2C800A8A-9322-47BF-88DB-F8DE266ABD2E}"/>
              </a:ext>
            </a:extLst>
          </p:cNvPr>
          <p:cNvSpPr/>
          <p:nvPr/>
        </p:nvSpPr>
        <p:spPr>
          <a:xfrm>
            <a:off x="2676273" y="4779249"/>
            <a:ext cx="6858000" cy="1188720"/>
          </a:xfrm>
          <a:prstGeom prst="rect">
            <a:avLst/>
          </a:prstGeom>
          <a:solidFill>
            <a:schemeClr val="bg1">
              <a:lumMod val="85000"/>
            </a:schemeClr>
          </a:solidFill>
          <a:ln w="25400" cap="flat" cmpd="sng" algn="ctr">
            <a:noFill/>
            <a:prstDash val="solid"/>
          </a:ln>
          <a:effectLst/>
        </p:spPr>
        <p:txBody>
          <a:bodyPr lIns="91360" tIns="45718" rIns="91360" bIns="45718" rtlCol="0" anchor="ctr"/>
          <a:lstStyle/>
          <a:p>
            <a:pPr marL="456723"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mj-lt"/>
              <a:cs typeface="Arial" panose="020B0604020202020204" pitchFamily="34" charset="0"/>
            </a:endParaRPr>
          </a:p>
        </p:txBody>
      </p:sp>
      <p:sp>
        <p:nvSpPr>
          <p:cNvPr id="43" name="TextBox 42">
            <a:extLst>
              <a:ext uri="{FF2B5EF4-FFF2-40B4-BE49-F238E27FC236}">
                <a16:creationId xmlns:a16="http://schemas.microsoft.com/office/drawing/2014/main" id="{AA10DF66-3218-4AE3-AD3D-F4B7A2BB2621}"/>
              </a:ext>
            </a:extLst>
          </p:cNvPr>
          <p:cNvSpPr txBox="1"/>
          <p:nvPr/>
        </p:nvSpPr>
        <p:spPr>
          <a:xfrm>
            <a:off x="3179505" y="4780585"/>
            <a:ext cx="6528699" cy="1154159"/>
          </a:xfrm>
          <a:prstGeom prst="rect">
            <a:avLst/>
          </a:prstGeom>
          <a:noFill/>
        </p:spPr>
        <p:txBody>
          <a:bodyPr wrap="square" lIns="91368" tIns="45718" rIns="91368" bIns="45718" rtlCol="0">
            <a:spAutoFit/>
          </a:bodyPr>
          <a:lstStyle/>
          <a:p>
            <a:pPr marL="0"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0" marR="0" lvl="0" indent="0"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Causal Effects and Neighborhood Choice</a:t>
            </a:r>
          </a:p>
          <a:p>
            <a:pPr marL="0" marR="0" lvl="0" indent="0" defTabSz="913584" eaLnBrk="1" fontAlgn="auto" latinLnBrk="0" hangingPunct="1">
              <a:lnSpc>
                <a:spcPct val="10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44" name="Oval 43">
            <a:extLst>
              <a:ext uri="{FF2B5EF4-FFF2-40B4-BE49-F238E27FC236}">
                <a16:creationId xmlns:a16="http://schemas.microsoft.com/office/drawing/2014/main" id="{FE69CE8B-020B-4BF7-AA00-95B207A1F42D}"/>
              </a:ext>
            </a:extLst>
          </p:cNvPr>
          <p:cNvSpPr/>
          <p:nvPr/>
        </p:nvSpPr>
        <p:spPr>
          <a:xfrm>
            <a:off x="2515127" y="513266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4</a:t>
            </a:r>
          </a:p>
        </p:txBody>
      </p:sp>
      <p:sp>
        <p:nvSpPr>
          <p:cNvPr id="45" name="TextBox 44">
            <a:extLst>
              <a:ext uri="{FF2B5EF4-FFF2-40B4-BE49-F238E27FC236}">
                <a16:creationId xmlns:a16="http://schemas.microsoft.com/office/drawing/2014/main" id="{8EEED83C-B774-4BDB-B083-082F6602FF5E}"/>
              </a:ext>
            </a:extLst>
          </p:cNvPr>
          <p:cNvSpPr txBox="1"/>
          <p:nvPr/>
        </p:nvSpPr>
        <p:spPr>
          <a:xfrm>
            <a:off x="3179505" y="485075"/>
            <a:ext cx="6528699" cy="1619478"/>
          </a:xfrm>
          <a:prstGeom prst="rect">
            <a:avLst/>
          </a:prstGeom>
          <a:noFill/>
        </p:spPr>
        <p:txBody>
          <a:bodyPr wrap="square" lIns="91368" tIns="45718" rIns="91368" bIns="45718" rtlCol="0" anchor="ctr" anchorCtr="0">
            <a:spAutoFit/>
          </a:bodyPr>
          <a:lstStyle/>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1" i="0" u="none" strike="noStrike" kern="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a:p>
            <a:pPr marL="0" marR="0" lvl="0" indent="0" algn="just" defTabSz="913584" eaLnBrk="1" fontAlgn="auto" latinLnBrk="0" hangingPunct="1">
              <a:lnSpc>
                <a:spcPct val="15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Data</a:t>
            </a:r>
          </a:p>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162316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
            <a:extLst>
              <a:ext uri="{FF2B5EF4-FFF2-40B4-BE49-F238E27FC236}">
                <a16:creationId xmlns:a16="http://schemas.microsoft.com/office/drawing/2014/main" id="{C9100216-9091-4C1F-A4B7-43EE988B2B3D}"/>
              </a:ext>
            </a:extLst>
          </p:cNvPr>
          <p:cNvGrpSpPr>
            <a:grpSpLocks noChangeAspect="1"/>
          </p:cNvGrpSpPr>
          <p:nvPr/>
        </p:nvGrpSpPr>
        <p:grpSpPr bwMode="auto">
          <a:xfrm>
            <a:off x="1381125" y="-17312"/>
            <a:ext cx="9429750" cy="6858000"/>
            <a:chOff x="870" y="0"/>
            <a:chExt cx="5940" cy="4320"/>
          </a:xfrm>
        </p:grpSpPr>
        <p:sp>
          <p:nvSpPr>
            <p:cNvPr id="448" name="AutoShape 3">
              <a:extLst>
                <a:ext uri="{FF2B5EF4-FFF2-40B4-BE49-F238E27FC236}">
                  <a16:creationId xmlns:a16="http://schemas.microsoft.com/office/drawing/2014/main" id="{95C2888B-2ED3-4F8E-84E6-D412AC198B32}"/>
                </a:ext>
              </a:extLst>
            </p:cNvPr>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1" name="Rectangle 7">
              <a:extLst>
                <a:ext uri="{FF2B5EF4-FFF2-40B4-BE49-F238E27FC236}">
                  <a16:creationId xmlns:a16="http://schemas.microsoft.com/office/drawing/2014/main" id="{4B243F76-2982-40AB-AAD8-E0CB61E89F29}"/>
                </a:ext>
              </a:extLst>
            </p:cNvPr>
            <p:cNvSpPr>
              <a:spLocks noChangeArrowheads="1"/>
            </p:cNvSpPr>
            <p:nvPr/>
          </p:nvSpPr>
          <p:spPr bwMode="auto">
            <a:xfrm>
              <a:off x="1406" y="601"/>
              <a:ext cx="5271" cy="3107"/>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52" name="Line 8">
              <a:extLst>
                <a:ext uri="{FF2B5EF4-FFF2-40B4-BE49-F238E27FC236}">
                  <a16:creationId xmlns:a16="http://schemas.microsoft.com/office/drawing/2014/main" id="{5C716E74-F811-43DC-B0AF-A276C1ADD0C8}"/>
                </a:ext>
              </a:extLst>
            </p:cNvPr>
            <p:cNvSpPr>
              <a:spLocks noChangeShapeType="1"/>
            </p:cNvSpPr>
            <p:nvPr/>
          </p:nvSpPr>
          <p:spPr bwMode="auto">
            <a:xfrm>
              <a:off x="1406" y="3060"/>
              <a:ext cx="5271"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3" name="Line 9">
              <a:extLst>
                <a:ext uri="{FF2B5EF4-FFF2-40B4-BE49-F238E27FC236}">
                  <a16:creationId xmlns:a16="http://schemas.microsoft.com/office/drawing/2014/main" id="{387621E0-1336-4062-A933-567107E5BD34}"/>
                </a:ext>
              </a:extLst>
            </p:cNvPr>
            <p:cNvSpPr>
              <a:spLocks noChangeShapeType="1"/>
            </p:cNvSpPr>
            <p:nvPr/>
          </p:nvSpPr>
          <p:spPr bwMode="auto">
            <a:xfrm>
              <a:off x="1406" y="2506"/>
              <a:ext cx="5271"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4" name="Line 10">
              <a:extLst>
                <a:ext uri="{FF2B5EF4-FFF2-40B4-BE49-F238E27FC236}">
                  <a16:creationId xmlns:a16="http://schemas.microsoft.com/office/drawing/2014/main" id="{5C0FEDEA-1513-48FC-924E-77D1EDA5E8DA}"/>
                </a:ext>
              </a:extLst>
            </p:cNvPr>
            <p:cNvSpPr>
              <a:spLocks noChangeShapeType="1"/>
            </p:cNvSpPr>
            <p:nvPr/>
          </p:nvSpPr>
          <p:spPr bwMode="auto">
            <a:xfrm>
              <a:off x="1406" y="1951"/>
              <a:ext cx="5271"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2" name="Line 11">
              <a:extLst>
                <a:ext uri="{FF2B5EF4-FFF2-40B4-BE49-F238E27FC236}">
                  <a16:creationId xmlns:a16="http://schemas.microsoft.com/office/drawing/2014/main" id="{E4E8230E-ED87-4949-86FC-D9BD9B5BE3A2}"/>
                </a:ext>
              </a:extLst>
            </p:cNvPr>
            <p:cNvSpPr>
              <a:spLocks noChangeShapeType="1"/>
            </p:cNvSpPr>
            <p:nvPr/>
          </p:nvSpPr>
          <p:spPr bwMode="auto">
            <a:xfrm>
              <a:off x="1406" y="1397"/>
              <a:ext cx="5271"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3" name="Line 12">
              <a:extLst>
                <a:ext uri="{FF2B5EF4-FFF2-40B4-BE49-F238E27FC236}">
                  <a16:creationId xmlns:a16="http://schemas.microsoft.com/office/drawing/2014/main" id="{2264BBCC-A48E-4DB8-9481-C71B8CACB534}"/>
                </a:ext>
              </a:extLst>
            </p:cNvPr>
            <p:cNvSpPr>
              <a:spLocks noChangeShapeType="1"/>
            </p:cNvSpPr>
            <p:nvPr/>
          </p:nvSpPr>
          <p:spPr bwMode="auto">
            <a:xfrm>
              <a:off x="1406" y="842"/>
              <a:ext cx="5271"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4" name="Oval 13">
              <a:extLst>
                <a:ext uri="{FF2B5EF4-FFF2-40B4-BE49-F238E27FC236}">
                  <a16:creationId xmlns:a16="http://schemas.microsoft.com/office/drawing/2014/main" id="{E0298A23-16B0-4552-9473-1ACE5226B009}"/>
                </a:ext>
              </a:extLst>
            </p:cNvPr>
            <p:cNvSpPr>
              <a:spLocks noChangeArrowheads="1"/>
            </p:cNvSpPr>
            <p:nvPr/>
          </p:nvSpPr>
          <p:spPr bwMode="auto">
            <a:xfrm>
              <a:off x="1468" y="810"/>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5" name="Oval 14">
              <a:extLst>
                <a:ext uri="{FF2B5EF4-FFF2-40B4-BE49-F238E27FC236}">
                  <a16:creationId xmlns:a16="http://schemas.microsoft.com/office/drawing/2014/main" id="{22E069E9-D9EF-4614-8E1F-618F608EB665}"/>
                </a:ext>
              </a:extLst>
            </p:cNvPr>
            <p:cNvSpPr>
              <a:spLocks noChangeArrowheads="1"/>
            </p:cNvSpPr>
            <p:nvPr/>
          </p:nvSpPr>
          <p:spPr bwMode="auto">
            <a:xfrm>
              <a:off x="2227" y="821"/>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6" name="Oval 15">
              <a:extLst>
                <a:ext uri="{FF2B5EF4-FFF2-40B4-BE49-F238E27FC236}">
                  <a16:creationId xmlns:a16="http://schemas.microsoft.com/office/drawing/2014/main" id="{94F4D3D2-9EFB-4A9A-863A-54FB7689AD4C}"/>
                </a:ext>
              </a:extLst>
            </p:cNvPr>
            <p:cNvSpPr>
              <a:spLocks noChangeArrowheads="1"/>
            </p:cNvSpPr>
            <p:nvPr/>
          </p:nvSpPr>
          <p:spPr bwMode="auto">
            <a:xfrm>
              <a:off x="2735" y="662"/>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7" name="Oval 16">
              <a:extLst>
                <a:ext uri="{FF2B5EF4-FFF2-40B4-BE49-F238E27FC236}">
                  <a16:creationId xmlns:a16="http://schemas.microsoft.com/office/drawing/2014/main" id="{5D95A307-E2E2-4896-B1F6-5D182A9805BB}"/>
                </a:ext>
              </a:extLst>
            </p:cNvPr>
            <p:cNvSpPr>
              <a:spLocks noChangeArrowheads="1"/>
            </p:cNvSpPr>
            <p:nvPr/>
          </p:nvSpPr>
          <p:spPr bwMode="auto">
            <a:xfrm>
              <a:off x="3498" y="839"/>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8" name="Oval 17">
              <a:extLst>
                <a:ext uri="{FF2B5EF4-FFF2-40B4-BE49-F238E27FC236}">
                  <a16:creationId xmlns:a16="http://schemas.microsoft.com/office/drawing/2014/main" id="{5CA6D258-75F9-4E34-A09A-2C323300FCBE}"/>
                </a:ext>
              </a:extLst>
            </p:cNvPr>
            <p:cNvSpPr>
              <a:spLocks noChangeArrowheads="1"/>
            </p:cNvSpPr>
            <p:nvPr/>
          </p:nvSpPr>
          <p:spPr bwMode="auto">
            <a:xfrm>
              <a:off x="4769" y="997"/>
              <a:ext cx="68"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9" name="Oval 18">
              <a:extLst>
                <a:ext uri="{FF2B5EF4-FFF2-40B4-BE49-F238E27FC236}">
                  <a16:creationId xmlns:a16="http://schemas.microsoft.com/office/drawing/2014/main" id="{E631AA30-EBF5-4C4A-A09B-3296CB2B42DD}"/>
                </a:ext>
              </a:extLst>
            </p:cNvPr>
            <p:cNvSpPr>
              <a:spLocks noChangeArrowheads="1"/>
            </p:cNvSpPr>
            <p:nvPr/>
          </p:nvSpPr>
          <p:spPr bwMode="auto">
            <a:xfrm>
              <a:off x="6040" y="106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0" name="Freeform 19">
              <a:extLst>
                <a:ext uri="{FF2B5EF4-FFF2-40B4-BE49-F238E27FC236}">
                  <a16:creationId xmlns:a16="http://schemas.microsoft.com/office/drawing/2014/main" id="{3939F37D-3D10-4C3B-931C-92C20FC7C0BD}"/>
                </a:ext>
              </a:extLst>
            </p:cNvPr>
            <p:cNvSpPr>
              <a:spLocks/>
            </p:cNvSpPr>
            <p:nvPr/>
          </p:nvSpPr>
          <p:spPr bwMode="auto">
            <a:xfrm>
              <a:off x="1500" y="760"/>
              <a:ext cx="4572" cy="320"/>
            </a:xfrm>
            <a:custGeom>
              <a:avLst/>
              <a:gdLst>
                <a:gd name="T0" fmla="*/ 0 w 1270"/>
                <a:gd name="T1" fmla="*/ 0 h 89"/>
                <a:gd name="T2" fmla="*/ 212 w 1270"/>
                <a:gd name="T3" fmla="*/ 15 h 89"/>
                <a:gd name="T4" fmla="*/ 353 w 1270"/>
                <a:gd name="T5" fmla="*/ 26 h 89"/>
                <a:gd name="T6" fmla="*/ 565 w 1270"/>
                <a:gd name="T7" fmla="*/ 41 h 89"/>
                <a:gd name="T8" fmla="*/ 918 w 1270"/>
                <a:gd name="T9" fmla="*/ 65 h 89"/>
                <a:gd name="T10" fmla="*/ 1270 w 1270"/>
                <a:gd name="T11" fmla="*/ 89 h 89"/>
              </a:gdLst>
              <a:ahLst/>
              <a:cxnLst>
                <a:cxn ang="0">
                  <a:pos x="T0" y="T1"/>
                </a:cxn>
                <a:cxn ang="0">
                  <a:pos x="T2" y="T3"/>
                </a:cxn>
                <a:cxn ang="0">
                  <a:pos x="T4" y="T5"/>
                </a:cxn>
                <a:cxn ang="0">
                  <a:pos x="T6" y="T7"/>
                </a:cxn>
                <a:cxn ang="0">
                  <a:pos x="T8" y="T9"/>
                </a:cxn>
                <a:cxn ang="0">
                  <a:pos x="T10" y="T11"/>
                </a:cxn>
              </a:cxnLst>
              <a:rect l="0" t="0" r="r" b="b"/>
              <a:pathLst>
                <a:path w="1270" h="89">
                  <a:moveTo>
                    <a:pt x="0" y="0"/>
                  </a:moveTo>
                  <a:lnTo>
                    <a:pt x="212" y="15"/>
                  </a:lnTo>
                  <a:lnTo>
                    <a:pt x="353" y="26"/>
                  </a:lnTo>
                  <a:lnTo>
                    <a:pt x="565" y="41"/>
                  </a:lnTo>
                  <a:lnTo>
                    <a:pt x="918" y="65"/>
                  </a:lnTo>
                  <a:lnTo>
                    <a:pt x="1270" y="89"/>
                  </a:lnTo>
                </a:path>
              </a:pathLst>
            </a:custGeom>
            <a:noFill/>
            <a:ln w="22225">
              <a:solidFill>
                <a:srgbClr val="1A476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1" name="Line 20">
              <a:extLst>
                <a:ext uri="{FF2B5EF4-FFF2-40B4-BE49-F238E27FC236}">
                  <a16:creationId xmlns:a16="http://schemas.microsoft.com/office/drawing/2014/main" id="{4DC55E55-AAC9-45E4-8418-53919799D9B3}"/>
                </a:ext>
              </a:extLst>
            </p:cNvPr>
            <p:cNvSpPr>
              <a:spLocks noChangeShapeType="1"/>
            </p:cNvSpPr>
            <p:nvPr/>
          </p:nvSpPr>
          <p:spPr bwMode="auto">
            <a:xfrm flipV="1">
              <a:off x="1406" y="601"/>
              <a:ext cx="0" cy="310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2" name="Line 21">
              <a:extLst>
                <a:ext uri="{FF2B5EF4-FFF2-40B4-BE49-F238E27FC236}">
                  <a16:creationId xmlns:a16="http://schemas.microsoft.com/office/drawing/2014/main" id="{1769D00C-FC76-485E-AE03-4036CD61365C}"/>
                </a:ext>
              </a:extLst>
            </p:cNvPr>
            <p:cNvSpPr>
              <a:spLocks noChangeShapeType="1"/>
            </p:cNvSpPr>
            <p:nvPr/>
          </p:nvSpPr>
          <p:spPr bwMode="auto">
            <a:xfrm flipH="1">
              <a:off x="1345" y="3611"/>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3" name="Rectangle 22">
              <a:extLst>
                <a:ext uri="{FF2B5EF4-FFF2-40B4-BE49-F238E27FC236}">
                  <a16:creationId xmlns:a16="http://schemas.microsoft.com/office/drawing/2014/main" id="{B19C4120-313F-4367-965A-024D09478781}"/>
                </a:ext>
              </a:extLst>
            </p:cNvPr>
            <p:cNvSpPr>
              <a:spLocks noChangeArrowheads="1"/>
            </p:cNvSpPr>
            <p:nvPr/>
          </p:nvSpPr>
          <p:spPr bwMode="auto">
            <a:xfrm rot="16200000">
              <a:off x="1165" y="3477"/>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4" name="Line 23">
              <a:extLst>
                <a:ext uri="{FF2B5EF4-FFF2-40B4-BE49-F238E27FC236}">
                  <a16:creationId xmlns:a16="http://schemas.microsoft.com/office/drawing/2014/main" id="{3BA1992A-341C-4548-8105-F540DBAF90A4}"/>
                </a:ext>
              </a:extLst>
            </p:cNvPr>
            <p:cNvSpPr>
              <a:spLocks noChangeShapeType="1"/>
            </p:cNvSpPr>
            <p:nvPr/>
          </p:nvSpPr>
          <p:spPr bwMode="auto">
            <a:xfrm flipH="1">
              <a:off x="1345" y="3060"/>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5" name="Rectangle 24">
              <a:extLst>
                <a:ext uri="{FF2B5EF4-FFF2-40B4-BE49-F238E27FC236}">
                  <a16:creationId xmlns:a16="http://schemas.microsoft.com/office/drawing/2014/main" id="{5C8E401C-3E5C-487A-8C54-0EAC80E6CE99}"/>
                </a:ext>
              </a:extLst>
            </p:cNvPr>
            <p:cNvSpPr>
              <a:spLocks noChangeArrowheads="1"/>
            </p:cNvSpPr>
            <p:nvPr/>
          </p:nvSpPr>
          <p:spPr bwMode="auto">
            <a:xfrm rot="16200000">
              <a:off x="1124" y="2925"/>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6" name="Line 25">
              <a:extLst>
                <a:ext uri="{FF2B5EF4-FFF2-40B4-BE49-F238E27FC236}">
                  <a16:creationId xmlns:a16="http://schemas.microsoft.com/office/drawing/2014/main" id="{98DA55E7-C978-4B6D-B889-F03C0E8AD788}"/>
                </a:ext>
              </a:extLst>
            </p:cNvPr>
            <p:cNvSpPr>
              <a:spLocks noChangeShapeType="1"/>
            </p:cNvSpPr>
            <p:nvPr/>
          </p:nvSpPr>
          <p:spPr bwMode="auto">
            <a:xfrm flipH="1">
              <a:off x="1345" y="2506"/>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7" name="Rectangle 26">
              <a:extLst>
                <a:ext uri="{FF2B5EF4-FFF2-40B4-BE49-F238E27FC236}">
                  <a16:creationId xmlns:a16="http://schemas.microsoft.com/office/drawing/2014/main" id="{7968C25E-7E52-467D-AD81-35EBE46B46B7}"/>
                </a:ext>
              </a:extLst>
            </p:cNvPr>
            <p:cNvSpPr>
              <a:spLocks noChangeArrowheads="1"/>
            </p:cNvSpPr>
            <p:nvPr/>
          </p:nvSpPr>
          <p:spPr bwMode="auto">
            <a:xfrm rot="16200000">
              <a:off x="1124" y="2370"/>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40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8" name="Line 27">
              <a:extLst>
                <a:ext uri="{FF2B5EF4-FFF2-40B4-BE49-F238E27FC236}">
                  <a16:creationId xmlns:a16="http://schemas.microsoft.com/office/drawing/2014/main" id="{DC1364AB-1326-493A-858F-008B2F739D1A}"/>
                </a:ext>
              </a:extLst>
            </p:cNvPr>
            <p:cNvSpPr>
              <a:spLocks noChangeShapeType="1"/>
            </p:cNvSpPr>
            <p:nvPr/>
          </p:nvSpPr>
          <p:spPr bwMode="auto">
            <a:xfrm flipH="1">
              <a:off x="1345" y="1951"/>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9" name="Rectangle 28">
              <a:extLst>
                <a:ext uri="{FF2B5EF4-FFF2-40B4-BE49-F238E27FC236}">
                  <a16:creationId xmlns:a16="http://schemas.microsoft.com/office/drawing/2014/main" id="{6C80FEA7-7383-4A40-B986-9EAFE9C59F3D}"/>
                </a:ext>
              </a:extLst>
            </p:cNvPr>
            <p:cNvSpPr>
              <a:spLocks noChangeArrowheads="1"/>
            </p:cNvSpPr>
            <p:nvPr/>
          </p:nvSpPr>
          <p:spPr bwMode="auto">
            <a:xfrm rot="16200000">
              <a:off x="1124" y="1816"/>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60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0" name="Line 29">
              <a:extLst>
                <a:ext uri="{FF2B5EF4-FFF2-40B4-BE49-F238E27FC236}">
                  <a16:creationId xmlns:a16="http://schemas.microsoft.com/office/drawing/2014/main" id="{D055B770-F5B6-4134-ACF2-90E8250386F3}"/>
                </a:ext>
              </a:extLst>
            </p:cNvPr>
            <p:cNvSpPr>
              <a:spLocks noChangeShapeType="1"/>
            </p:cNvSpPr>
            <p:nvPr/>
          </p:nvSpPr>
          <p:spPr bwMode="auto">
            <a:xfrm flipH="1">
              <a:off x="1345" y="1397"/>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1" name="Rectangle 30">
              <a:extLst>
                <a:ext uri="{FF2B5EF4-FFF2-40B4-BE49-F238E27FC236}">
                  <a16:creationId xmlns:a16="http://schemas.microsoft.com/office/drawing/2014/main" id="{E2D62AEC-5891-4F3C-8DC8-10CF4DD59A5F}"/>
                </a:ext>
              </a:extLst>
            </p:cNvPr>
            <p:cNvSpPr>
              <a:spLocks noChangeArrowheads="1"/>
            </p:cNvSpPr>
            <p:nvPr/>
          </p:nvSpPr>
          <p:spPr bwMode="auto">
            <a:xfrm rot="16200000">
              <a:off x="1124" y="1261"/>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80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2" name="Line 31">
              <a:extLst>
                <a:ext uri="{FF2B5EF4-FFF2-40B4-BE49-F238E27FC236}">
                  <a16:creationId xmlns:a16="http://schemas.microsoft.com/office/drawing/2014/main" id="{B3B2AE6C-F584-4CFC-A04A-FD727C60559A}"/>
                </a:ext>
              </a:extLst>
            </p:cNvPr>
            <p:cNvSpPr>
              <a:spLocks noChangeShapeType="1"/>
            </p:cNvSpPr>
            <p:nvPr/>
          </p:nvSpPr>
          <p:spPr bwMode="auto">
            <a:xfrm flipH="1">
              <a:off x="1345" y="842"/>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3" name="Rectangle 32">
              <a:extLst>
                <a:ext uri="{FF2B5EF4-FFF2-40B4-BE49-F238E27FC236}">
                  <a16:creationId xmlns:a16="http://schemas.microsoft.com/office/drawing/2014/main" id="{3E51E667-9C03-4E5A-8C6E-25C534F3AD83}"/>
                </a:ext>
              </a:extLst>
            </p:cNvPr>
            <p:cNvSpPr>
              <a:spLocks noChangeArrowheads="1"/>
            </p:cNvSpPr>
            <p:nvPr/>
          </p:nvSpPr>
          <p:spPr bwMode="auto">
            <a:xfrm rot="16200000">
              <a:off x="1082" y="707"/>
              <a:ext cx="317"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4" name="Rectangle 33">
              <a:extLst>
                <a:ext uri="{FF2B5EF4-FFF2-40B4-BE49-F238E27FC236}">
                  <a16:creationId xmlns:a16="http://schemas.microsoft.com/office/drawing/2014/main" id="{A6320222-CB67-4E44-9570-B4651763AC05}"/>
                </a:ext>
              </a:extLst>
            </p:cNvPr>
            <p:cNvSpPr>
              <a:spLocks noChangeArrowheads="1"/>
            </p:cNvSpPr>
            <p:nvPr/>
          </p:nvSpPr>
          <p:spPr bwMode="auto">
            <a:xfrm rot="16200000">
              <a:off x="-395" y="2063"/>
              <a:ext cx="2884"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0" i="0" u="none" strike="noStrike" cap="none" normalizeH="0" baseline="0">
                  <a:ln>
                    <a:noFill/>
                  </a:ln>
                  <a:solidFill>
                    <a:srgbClr val="000000"/>
                  </a:solidFill>
                  <a:effectLst/>
                  <a:latin typeface="Arial" panose="020B0604020202020204" pitchFamily="34" charset="0"/>
                </a:rPr>
                <a:t>Regression Coefficient (% of Coef. for Three-Year Lag)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5" name="Line 34">
              <a:extLst>
                <a:ext uri="{FF2B5EF4-FFF2-40B4-BE49-F238E27FC236}">
                  <a16:creationId xmlns:a16="http://schemas.microsoft.com/office/drawing/2014/main" id="{3D8712AA-84C3-46FF-987C-E34BB410D32E}"/>
                </a:ext>
              </a:extLst>
            </p:cNvPr>
            <p:cNvSpPr>
              <a:spLocks noChangeShapeType="1"/>
            </p:cNvSpPr>
            <p:nvPr/>
          </p:nvSpPr>
          <p:spPr bwMode="auto">
            <a:xfrm>
              <a:off x="1406" y="3708"/>
              <a:ext cx="527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6" name="Line 35">
              <a:extLst>
                <a:ext uri="{FF2B5EF4-FFF2-40B4-BE49-F238E27FC236}">
                  <a16:creationId xmlns:a16="http://schemas.microsoft.com/office/drawing/2014/main" id="{F2FA0DA7-79C9-44CD-98D3-8B88FAFA031A}"/>
                </a:ext>
              </a:extLst>
            </p:cNvPr>
            <p:cNvSpPr>
              <a:spLocks noChangeShapeType="1"/>
            </p:cNvSpPr>
            <p:nvPr/>
          </p:nvSpPr>
          <p:spPr bwMode="auto">
            <a:xfrm>
              <a:off x="1500"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7" name="Rectangle 36">
              <a:extLst>
                <a:ext uri="{FF2B5EF4-FFF2-40B4-BE49-F238E27FC236}">
                  <a16:creationId xmlns:a16="http://schemas.microsoft.com/office/drawing/2014/main" id="{CCCF8FD7-7577-40DD-A05C-92D85CBD830B}"/>
                </a:ext>
              </a:extLst>
            </p:cNvPr>
            <p:cNvSpPr>
              <a:spLocks noChangeArrowheads="1"/>
            </p:cNvSpPr>
            <p:nvPr/>
          </p:nvSpPr>
          <p:spPr bwMode="auto">
            <a:xfrm>
              <a:off x="1460"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8" name="Line 37">
              <a:extLst>
                <a:ext uri="{FF2B5EF4-FFF2-40B4-BE49-F238E27FC236}">
                  <a16:creationId xmlns:a16="http://schemas.microsoft.com/office/drawing/2014/main" id="{F00C4C3D-6D46-495F-B049-39EDB6B290A8}"/>
                </a:ext>
              </a:extLst>
            </p:cNvPr>
            <p:cNvSpPr>
              <a:spLocks noChangeShapeType="1"/>
            </p:cNvSpPr>
            <p:nvPr/>
          </p:nvSpPr>
          <p:spPr bwMode="auto">
            <a:xfrm>
              <a:off x="2771"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9" name="Rectangle 38">
              <a:extLst>
                <a:ext uri="{FF2B5EF4-FFF2-40B4-BE49-F238E27FC236}">
                  <a16:creationId xmlns:a16="http://schemas.microsoft.com/office/drawing/2014/main" id="{A5D4998A-6198-4AAB-8CC4-17F280034947}"/>
                </a:ext>
              </a:extLst>
            </p:cNvPr>
            <p:cNvSpPr>
              <a:spLocks noChangeArrowheads="1"/>
            </p:cNvSpPr>
            <p:nvPr/>
          </p:nvSpPr>
          <p:spPr bwMode="auto">
            <a:xfrm>
              <a:off x="2688" y="3798"/>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0" name="Line 39">
              <a:extLst>
                <a:ext uri="{FF2B5EF4-FFF2-40B4-BE49-F238E27FC236}">
                  <a16:creationId xmlns:a16="http://schemas.microsoft.com/office/drawing/2014/main" id="{7EA40986-886A-4746-BD04-1392A0279174}"/>
                </a:ext>
              </a:extLst>
            </p:cNvPr>
            <p:cNvSpPr>
              <a:spLocks noChangeShapeType="1"/>
            </p:cNvSpPr>
            <p:nvPr/>
          </p:nvSpPr>
          <p:spPr bwMode="auto">
            <a:xfrm>
              <a:off x="4042"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1" name="Rectangle 40">
              <a:extLst>
                <a:ext uri="{FF2B5EF4-FFF2-40B4-BE49-F238E27FC236}">
                  <a16:creationId xmlns:a16="http://schemas.microsoft.com/office/drawing/2014/main" id="{766C3AC3-2213-4F12-8A79-8FD6F643FEDD}"/>
                </a:ext>
              </a:extLst>
            </p:cNvPr>
            <p:cNvSpPr>
              <a:spLocks noChangeArrowheads="1"/>
            </p:cNvSpPr>
            <p:nvPr/>
          </p:nvSpPr>
          <p:spPr bwMode="auto">
            <a:xfrm>
              <a:off x="3959" y="3798"/>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2" name="Line 41">
              <a:extLst>
                <a:ext uri="{FF2B5EF4-FFF2-40B4-BE49-F238E27FC236}">
                  <a16:creationId xmlns:a16="http://schemas.microsoft.com/office/drawing/2014/main" id="{49DBF1D1-86B2-47BC-B343-D95D20A0ACD4}"/>
                </a:ext>
              </a:extLst>
            </p:cNvPr>
            <p:cNvSpPr>
              <a:spLocks noChangeShapeType="1"/>
            </p:cNvSpPr>
            <p:nvPr/>
          </p:nvSpPr>
          <p:spPr bwMode="auto">
            <a:xfrm>
              <a:off x="5312"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3" name="Rectangle 42">
              <a:extLst>
                <a:ext uri="{FF2B5EF4-FFF2-40B4-BE49-F238E27FC236}">
                  <a16:creationId xmlns:a16="http://schemas.microsoft.com/office/drawing/2014/main" id="{1A4D363E-0586-42DF-A011-465C672BD230}"/>
                </a:ext>
              </a:extLst>
            </p:cNvPr>
            <p:cNvSpPr>
              <a:spLocks noChangeArrowheads="1"/>
            </p:cNvSpPr>
            <p:nvPr/>
          </p:nvSpPr>
          <p:spPr bwMode="auto">
            <a:xfrm>
              <a:off x="5230" y="3798"/>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4" name="Line 43">
              <a:extLst>
                <a:ext uri="{FF2B5EF4-FFF2-40B4-BE49-F238E27FC236}">
                  <a16:creationId xmlns:a16="http://schemas.microsoft.com/office/drawing/2014/main" id="{214ABFA3-0D8C-48FB-8F45-389FF7F2AFDE}"/>
                </a:ext>
              </a:extLst>
            </p:cNvPr>
            <p:cNvSpPr>
              <a:spLocks noChangeShapeType="1"/>
            </p:cNvSpPr>
            <p:nvPr/>
          </p:nvSpPr>
          <p:spPr bwMode="auto">
            <a:xfrm>
              <a:off x="6583"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5" name="Rectangle 44">
              <a:extLst>
                <a:ext uri="{FF2B5EF4-FFF2-40B4-BE49-F238E27FC236}">
                  <a16:creationId xmlns:a16="http://schemas.microsoft.com/office/drawing/2014/main" id="{E7AA1C43-6D58-4A56-93CC-3049628C80C3}"/>
                </a:ext>
              </a:extLst>
            </p:cNvPr>
            <p:cNvSpPr>
              <a:spLocks noChangeArrowheads="1"/>
            </p:cNvSpPr>
            <p:nvPr/>
          </p:nvSpPr>
          <p:spPr bwMode="auto">
            <a:xfrm>
              <a:off x="6500" y="3798"/>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6" name="Rectangle 45">
              <a:extLst>
                <a:ext uri="{FF2B5EF4-FFF2-40B4-BE49-F238E27FC236}">
                  <a16:creationId xmlns:a16="http://schemas.microsoft.com/office/drawing/2014/main" id="{F8480CA1-60F5-4D2C-8A8A-155EFFC7C194}"/>
                </a:ext>
              </a:extLst>
            </p:cNvPr>
            <p:cNvSpPr>
              <a:spLocks noChangeArrowheads="1"/>
            </p:cNvSpPr>
            <p:nvPr/>
          </p:nvSpPr>
          <p:spPr bwMode="auto">
            <a:xfrm>
              <a:off x="3649" y="3989"/>
              <a:ext cx="850"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Lag (Years)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07" name="Rectangle 46">
              <a:extLst>
                <a:ext uri="{FF2B5EF4-FFF2-40B4-BE49-F238E27FC236}">
                  <a16:creationId xmlns:a16="http://schemas.microsoft.com/office/drawing/2014/main" id="{E3439FBD-B279-485D-8735-4D14AFFE3738}"/>
                </a:ext>
              </a:extLst>
            </p:cNvPr>
            <p:cNvSpPr>
              <a:spLocks noChangeArrowheads="1"/>
            </p:cNvSpPr>
            <p:nvPr/>
          </p:nvSpPr>
          <p:spPr bwMode="auto">
            <a:xfrm>
              <a:off x="3980" y="104"/>
              <a:ext cx="306" cy="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5" name="TextBox 92"/>
          <p:cNvSpPr txBox="1"/>
          <p:nvPr/>
        </p:nvSpPr>
        <p:spPr>
          <a:xfrm>
            <a:off x="49" y="55536"/>
            <a:ext cx="12191999" cy="400105"/>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err="1">
                <a:ln>
                  <a:noFill/>
                </a:ln>
                <a:solidFill>
                  <a:srgbClr val="1E2D53"/>
                </a:solidFill>
                <a:effectLst/>
                <a:uLnTx/>
                <a:uFillTx/>
                <a:latin typeface="Arial" panose="020B0604020202020204" pitchFamily="34" charset="0"/>
                <a:cs typeface="Arial" panose="020B0604020202020204" pitchFamily="34" charset="0"/>
              </a:rPr>
              <a:t>Autocovariance</a:t>
            </a: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 of Tract-Level Poverty Rates Using Publicly Available Census Data </a:t>
            </a:r>
          </a:p>
        </p:txBody>
      </p:sp>
    </p:spTree>
    <p:extLst>
      <p:ext uri="{BB962C8B-B14F-4D97-AF65-F5344CB8AC3E}">
        <p14:creationId xmlns:p14="http://schemas.microsoft.com/office/powerpoint/2010/main" val="1484863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23010" y="1138995"/>
            <a:ext cx="10716590" cy="5181600"/>
          </a:xfrm>
        </p:spPr>
        <p:txBody>
          <a:bodyPr>
            <a:noAutofit/>
          </a:bodyPr>
          <a:lstStyle/>
          <a:p>
            <a:pPr marL="342610" indent="-342610" defTabSz="91358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Assess predictive power of historical estimates in two steps:</a:t>
            </a:r>
          </a:p>
          <a:p>
            <a:endParaRPr lang="en-US" sz="1800" dirty="0">
              <a:solidFill>
                <a:srgbClr val="000000"/>
              </a:solidFill>
              <a:cs typeface="Arial" panose="020B0604020202020204" pitchFamily="34" charset="0"/>
            </a:endParaRPr>
          </a:p>
          <a:p>
            <a:pPr marL="456771" indent="-456771">
              <a:buFont typeface="+mj-lt"/>
              <a:buAutoNum type="arabicPeriod"/>
            </a:pPr>
            <a:r>
              <a:rPr lang="en-US" sz="2000" dirty="0">
                <a:solidFill>
                  <a:srgbClr val="000000"/>
                </a:solidFill>
                <a:latin typeface="Arial" panose="020B0604020202020204" pitchFamily="34" charset="0"/>
                <a:cs typeface="Arial" panose="020B0604020202020204" pitchFamily="34" charset="0"/>
              </a:rPr>
              <a:t>Examine serial correlation of outcomes across tracts within CZs to assess decay in predictive power.</a:t>
            </a:r>
          </a:p>
          <a:p>
            <a:pPr marL="342610" indent="-342610" defTabSz="913584">
              <a:lnSpc>
                <a:spcPct val="100000"/>
              </a:lnSpc>
              <a:spcBef>
                <a:spcPct val="20000"/>
              </a:spcBef>
              <a:buClr>
                <a:srgbClr val="1F497D"/>
              </a:buClr>
              <a:buFont typeface="Wingdings" panose="05000000000000000000" pitchFamily="2" charset="2"/>
              <a:buChar char="§"/>
            </a:pPr>
            <a:endParaRPr lang="en-US" sz="2000" dirty="0">
              <a:solidFill>
                <a:srgbClr val="000000"/>
              </a:solidFill>
              <a:latin typeface="Arial" panose="020B0604020202020204" pitchFamily="34" charset="0"/>
              <a:cs typeface="Arial" panose="020B0604020202020204" pitchFamily="34" charset="0"/>
            </a:endParaRPr>
          </a:p>
          <a:p>
            <a:pPr marL="456771" indent="-456771">
              <a:buFont typeface="+mj-lt"/>
              <a:buAutoNum type="arabicPeriod" startAt="2"/>
            </a:pPr>
            <a:r>
              <a:rPr lang="en-US" sz="2000" dirty="0">
                <a:solidFill>
                  <a:srgbClr val="000000"/>
                </a:solidFill>
                <a:latin typeface="Arial" panose="020B0604020202020204" pitchFamily="34" charset="0"/>
                <a:cs typeface="Arial" panose="020B0604020202020204" pitchFamily="34" charset="0"/>
              </a:rPr>
              <a:t>Compare predictive power of historical outcomes to observable characteristics such as poverty rate and single parent share.</a:t>
            </a:r>
          </a:p>
          <a:p>
            <a:pPr marL="342610" indent="-342610" defTabSz="913584">
              <a:lnSpc>
                <a:spcPct val="100000"/>
              </a:lnSpc>
              <a:spcBef>
                <a:spcPct val="20000"/>
              </a:spcBef>
              <a:buClr>
                <a:srgbClr val="1F497D"/>
              </a:buClr>
              <a:buFont typeface="Wingdings" panose="05000000000000000000" pitchFamily="2" charset="2"/>
              <a:buChar char="§"/>
            </a:pPr>
            <a:endParaRPr lang="en-US" sz="1800" dirty="0">
              <a:solidFill>
                <a:srgbClr val="000000"/>
              </a:solidFill>
              <a:cs typeface="Arial" panose="020B0604020202020204" pitchFamily="34" charset="0"/>
            </a:endParaRPr>
          </a:p>
          <a:p>
            <a:pPr marL="799573" lvl="1" indent="-342900" defTabSz="913584">
              <a:lnSpc>
                <a:spcPct val="100000"/>
              </a:lnSpc>
              <a:spcBef>
                <a:spcPct val="20000"/>
              </a:spcBef>
              <a:buClr>
                <a:srgbClr val="1F497D"/>
              </a:buClr>
              <a:buFont typeface="System Font Regular"/>
              <a:buChar char="–"/>
            </a:pPr>
            <a:r>
              <a:rPr lang="en-US" sz="1900" dirty="0">
                <a:solidFill>
                  <a:srgbClr val="000000"/>
                </a:solidFill>
                <a:latin typeface="Arial" panose="020B0604020202020204" pitchFamily="34" charset="0"/>
                <a:cs typeface="Arial" panose="020B0604020202020204" pitchFamily="34" charset="0"/>
              </a:rPr>
              <a:t>When predicting upward mobility for 1989 cohort, incremental R-squared of covariates is 20% of the R-squared of upward mobility for 1979 cohort.</a:t>
            </a:r>
          </a:p>
          <a:p>
            <a:pPr marL="799573" lvl="1" indent="-342900" defTabSz="913584">
              <a:lnSpc>
                <a:spcPct val="100000"/>
              </a:lnSpc>
              <a:spcBef>
                <a:spcPct val="20000"/>
              </a:spcBef>
              <a:buClr>
                <a:srgbClr val="1F497D"/>
              </a:buClr>
              <a:buFont typeface="System Font Regular"/>
              <a:buChar char="–"/>
            </a:pPr>
            <a:endParaRPr lang="en-US" sz="1900" dirty="0">
              <a:solidFill>
                <a:srgbClr val="000000"/>
              </a:solidFill>
              <a:latin typeface="Arial" panose="020B0604020202020204" pitchFamily="34" charset="0"/>
              <a:cs typeface="Arial" panose="020B0604020202020204" pitchFamily="34" charset="0"/>
            </a:endParaRPr>
          </a:p>
          <a:p>
            <a:pPr marL="799573" lvl="1" indent="-342900" defTabSz="913584">
              <a:lnSpc>
                <a:spcPct val="100000"/>
              </a:lnSpc>
              <a:spcBef>
                <a:spcPct val="20000"/>
              </a:spcBef>
              <a:buClr>
                <a:srgbClr val="1F497D"/>
              </a:buClr>
              <a:buFont typeface="System Font Regular"/>
              <a:buChar char="–"/>
            </a:pPr>
            <a:r>
              <a:rPr lang="en-US" sz="1900" dirty="0">
                <a:solidFill>
                  <a:srgbClr val="000000"/>
                </a:solidFill>
                <a:latin typeface="Arial" panose="020B0604020202020204" pitchFamily="34" charset="0"/>
                <a:cs typeface="Arial" panose="020B0604020202020204" pitchFamily="34" charset="0"/>
              </a:rPr>
              <a:t>Correlation of predicted values using models with vs. without neighborhood characteristics exceeds 0.85.</a:t>
            </a:r>
          </a:p>
          <a:p>
            <a:pPr marL="799283" lvl="1" indent="-342610" defTabSz="913584">
              <a:lnSpc>
                <a:spcPct val="100000"/>
              </a:lnSpc>
              <a:spcBef>
                <a:spcPct val="20000"/>
              </a:spcBef>
              <a:buClr>
                <a:srgbClr val="1F497D"/>
              </a:buClr>
              <a:buFont typeface="Wingdings" panose="05000000000000000000" pitchFamily="2" charset="2"/>
              <a:buChar char="§"/>
            </a:pPr>
            <a:endParaRPr lang="en-US" sz="1900" dirty="0">
              <a:solidFill>
                <a:srgbClr val="000000"/>
              </a:solidFill>
              <a:latin typeface="Arial" panose="020B0604020202020204" pitchFamily="34" charset="0"/>
              <a:cs typeface="Arial" panose="020B0604020202020204" pitchFamily="34" charset="0"/>
              <a:sym typeface="Wingdings" panose="05000000000000000000" pitchFamily="2" charset="2"/>
            </a:endParaRPr>
          </a:p>
          <a:p>
            <a:pPr marL="799283" lvl="1" indent="-342610" defTabSz="913584">
              <a:lnSpc>
                <a:spcPct val="100000"/>
              </a:lnSpc>
              <a:spcBef>
                <a:spcPct val="20000"/>
              </a:spcBef>
              <a:buClr>
                <a:srgbClr val="1F497D"/>
              </a:buClr>
              <a:buFont typeface="Wingdings" panose="05000000000000000000" pitchFamily="2" charset="2"/>
              <a:buChar char="§"/>
            </a:pPr>
            <a:endParaRPr lang="en-US" sz="1800" dirty="0">
              <a:solidFill>
                <a:srgbClr val="000000"/>
              </a:solidFill>
              <a:cs typeface="Arial" panose="020B0604020202020204" pitchFamily="34" charset="0"/>
            </a:endParaRPr>
          </a:p>
        </p:txBody>
      </p:sp>
      <p:sp>
        <p:nvSpPr>
          <p:cNvPr id="9" name="Title 1"/>
          <p:cNvSpPr txBox="1">
            <a:spLocks/>
          </p:cNvSpPr>
          <p:nvPr/>
        </p:nvSpPr>
        <p:spPr>
          <a:xfrm>
            <a:off x="0" y="90713"/>
            <a:ext cx="12192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a:defRPr/>
            </a:pPr>
            <a:r>
              <a:rPr lang="en-US" sz="2400" dirty="0">
                <a:solidFill>
                  <a:srgbClr val="002060"/>
                </a:solidFill>
                <a:latin typeface="Arial" panose="020B0604020202020204" pitchFamily="34" charset="0"/>
                <a:cs typeface="Arial" panose="020B0604020202020204" pitchFamily="34" charset="0"/>
              </a:rPr>
              <a:t>Do Historical Estimates Provide Useful Guidance for Recent Cohorts? </a:t>
            </a:r>
          </a:p>
        </p:txBody>
      </p:sp>
    </p:spTree>
    <p:extLst>
      <p:ext uri="{BB962C8B-B14F-4D97-AF65-F5344CB8AC3E}">
        <p14:creationId xmlns:p14="http://schemas.microsoft.com/office/powerpoint/2010/main" val="19169028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23010" y="1138995"/>
            <a:ext cx="10716590" cy="5181600"/>
          </a:xfrm>
        </p:spPr>
        <p:txBody>
          <a:bodyPr>
            <a:noAutofit/>
          </a:bodyPr>
          <a:lstStyle/>
          <a:p>
            <a:pPr marL="342610" indent="-342610" defTabSz="91358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Assess predictive power of historical estimates in two steps:</a:t>
            </a:r>
          </a:p>
          <a:p>
            <a:endParaRPr lang="en-US" sz="1800" dirty="0">
              <a:solidFill>
                <a:srgbClr val="000000"/>
              </a:solidFill>
              <a:cs typeface="Arial" panose="020B0604020202020204" pitchFamily="34" charset="0"/>
            </a:endParaRPr>
          </a:p>
          <a:p>
            <a:pPr marL="456771" indent="-456771">
              <a:buFont typeface="+mj-lt"/>
              <a:buAutoNum type="arabicPeriod"/>
            </a:pPr>
            <a:r>
              <a:rPr lang="en-US" sz="2000" dirty="0">
                <a:solidFill>
                  <a:srgbClr val="000000"/>
                </a:solidFill>
                <a:latin typeface="Arial" panose="020B0604020202020204" pitchFamily="34" charset="0"/>
                <a:cs typeface="Arial" panose="020B0604020202020204" pitchFamily="34" charset="0"/>
              </a:rPr>
              <a:t>Examine serial correlation of outcomes across tracts within CZs to assess decay in predictive power.</a:t>
            </a:r>
          </a:p>
          <a:p>
            <a:pPr marL="342610" indent="-342610" defTabSz="913584">
              <a:lnSpc>
                <a:spcPct val="100000"/>
              </a:lnSpc>
              <a:spcBef>
                <a:spcPct val="20000"/>
              </a:spcBef>
              <a:buClr>
                <a:srgbClr val="1F497D"/>
              </a:buClr>
              <a:buFont typeface="Wingdings" panose="05000000000000000000" pitchFamily="2" charset="2"/>
              <a:buChar char="§"/>
            </a:pPr>
            <a:endParaRPr lang="en-US" sz="2000" dirty="0">
              <a:solidFill>
                <a:srgbClr val="000000"/>
              </a:solidFill>
              <a:latin typeface="Arial" panose="020B0604020202020204" pitchFamily="34" charset="0"/>
              <a:cs typeface="Arial" panose="020B0604020202020204" pitchFamily="34" charset="0"/>
            </a:endParaRPr>
          </a:p>
          <a:p>
            <a:pPr marL="456771" indent="-456771">
              <a:buFont typeface="+mj-lt"/>
              <a:buAutoNum type="arabicPeriod" startAt="2"/>
            </a:pPr>
            <a:r>
              <a:rPr lang="en-US" sz="2000" dirty="0">
                <a:solidFill>
                  <a:srgbClr val="000000"/>
                </a:solidFill>
                <a:latin typeface="Arial" panose="020B0604020202020204" pitchFamily="34" charset="0"/>
                <a:cs typeface="Arial" panose="020B0604020202020204" pitchFamily="34" charset="0"/>
              </a:rPr>
              <a:t>Compare predictive power of historical outcomes to observable characteristics such as poverty rate and single parent share.</a:t>
            </a:r>
          </a:p>
          <a:p>
            <a:pPr marL="342610" indent="-342610" defTabSz="913584">
              <a:lnSpc>
                <a:spcPct val="100000"/>
              </a:lnSpc>
              <a:spcBef>
                <a:spcPct val="20000"/>
              </a:spcBef>
              <a:buClr>
                <a:srgbClr val="1F497D"/>
              </a:buClr>
              <a:buFont typeface="Wingdings" panose="05000000000000000000" pitchFamily="2" charset="2"/>
              <a:buChar char="§"/>
            </a:pPr>
            <a:endParaRPr lang="en-US" sz="1800" dirty="0">
              <a:solidFill>
                <a:srgbClr val="000000"/>
              </a:solidFill>
              <a:cs typeface="Arial" panose="020B0604020202020204" pitchFamily="34" charset="0"/>
            </a:endParaRPr>
          </a:p>
          <a:p>
            <a:pPr marL="799573" lvl="1" indent="-342900" defTabSz="913584">
              <a:lnSpc>
                <a:spcPct val="100000"/>
              </a:lnSpc>
              <a:spcBef>
                <a:spcPct val="20000"/>
              </a:spcBef>
              <a:buClr>
                <a:srgbClr val="1F497D"/>
              </a:buClr>
              <a:buFont typeface="System Font Regular"/>
              <a:buChar char="–"/>
            </a:pPr>
            <a:r>
              <a:rPr lang="en-US" sz="1900" dirty="0">
                <a:solidFill>
                  <a:srgbClr val="000000"/>
                </a:solidFill>
                <a:latin typeface="Arial" panose="020B0604020202020204" pitchFamily="34" charset="0"/>
                <a:cs typeface="Arial" panose="020B0604020202020204" pitchFamily="34" charset="0"/>
              </a:rPr>
              <a:t>When predicting upward mobility for 1989 cohort, incremental R-squared of covariates is 20% of the R-squared of upward mobility for 1979 cohort.</a:t>
            </a:r>
          </a:p>
          <a:p>
            <a:pPr marL="799573" lvl="1" indent="-342900" defTabSz="913584">
              <a:lnSpc>
                <a:spcPct val="100000"/>
              </a:lnSpc>
              <a:spcBef>
                <a:spcPct val="20000"/>
              </a:spcBef>
              <a:buClr>
                <a:srgbClr val="1F497D"/>
              </a:buClr>
              <a:buFont typeface="System Font Regular"/>
              <a:buChar char="–"/>
            </a:pPr>
            <a:endParaRPr lang="en-US" sz="1900" dirty="0">
              <a:solidFill>
                <a:srgbClr val="000000"/>
              </a:solidFill>
              <a:latin typeface="Arial" panose="020B0604020202020204" pitchFamily="34" charset="0"/>
              <a:cs typeface="Arial" panose="020B0604020202020204" pitchFamily="34" charset="0"/>
            </a:endParaRPr>
          </a:p>
          <a:p>
            <a:pPr marL="799573" lvl="1" indent="-342900" defTabSz="913584">
              <a:lnSpc>
                <a:spcPct val="100000"/>
              </a:lnSpc>
              <a:spcBef>
                <a:spcPct val="20000"/>
              </a:spcBef>
              <a:buClr>
                <a:srgbClr val="1F497D"/>
              </a:buClr>
              <a:buFont typeface="System Font Regular"/>
              <a:buChar char="–"/>
            </a:pPr>
            <a:r>
              <a:rPr lang="en-US" sz="1900" dirty="0">
                <a:solidFill>
                  <a:srgbClr val="000000"/>
                </a:solidFill>
                <a:latin typeface="Arial" panose="020B0604020202020204" pitchFamily="34" charset="0"/>
                <a:cs typeface="Arial" panose="020B0604020202020204" pitchFamily="34" charset="0"/>
              </a:rPr>
              <a:t>Correlation of predicted values using models with vs. without neighborhood characteristics exceeds 0.85.</a:t>
            </a:r>
          </a:p>
          <a:p>
            <a:pPr marL="799283" lvl="1" indent="-342610" defTabSz="913584">
              <a:lnSpc>
                <a:spcPct val="100000"/>
              </a:lnSpc>
              <a:spcBef>
                <a:spcPct val="20000"/>
              </a:spcBef>
              <a:buClr>
                <a:srgbClr val="1F497D"/>
              </a:buClr>
              <a:buFont typeface="Wingdings" panose="05000000000000000000" pitchFamily="2" charset="2"/>
              <a:buChar char="§"/>
            </a:pPr>
            <a:endParaRPr lang="en-US" sz="1900" dirty="0">
              <a:solidFill>
                <a:srgbClr val="000000"/>
              </a:solidFill>
              <a:latin typeface="Arial" panose="020B0604020202020204" pitchFamily="34" charset="0"/>
              <a:cs typeface="Arial" panose="020B0604020202020204" pitchFamily="34" charset="0"/>
              <a:sym typeface="Wingdings" panose="05000000000000000000" pitchFamily="2" charset="2"/>
            </a:endParaRPr>
          </a:p>
          <a:p>
            <a:pPr marL="456673" lvl="1" indent="0" defTabSz="913584">
              <a:lnSpc>
                <a:spcPct val="100000"/>
              </a:lnSpc>
              <a:spcBef>
                <a:spcPct val="20000"/>
              </a:spcBef>
              <a:buClr>
                <a:srgbClr val="1F497D"/>
              </a:buClr>
              <a:buNone/>
            </a:pPr>
            <a:r>
              <a:rPr lang="en-US" sz="1900" dirty="0">
                <a:solidFill>
                  <a:srgbClr val="000000"/>
                </a:solidFill>
                <a:latin typeface="Arial" panose="020B0604020202020204" pitchFamily="34" charset="0"/>
                <a:cs typeface="Arial" panose="020B0604020202020204" pitchFamily="34" charset="0"/>
                <a:sym typeface="Wingdings" panose="05000000000000000000" pitchFamily="2" charset="2"/>
              </a:rPr>
              <a:t> Tract-level estimates of outcomes provide informative (but imperfect) predictors of </a:t>
            </a:r>
            <a:br>
              <a:rPr lang="en-US" sz="1900" dirty="0">
                <a:solidFill>
                  <a:srgbClr val="000000"/>
                </a:solidFill>
                <a:latin typeface="Arial" panose="020B0604020202020204" pitchFamily="34" charset="0"/>
                <a:cs typeface="Arial" panose="020B0604020202020204" pitchFamily="34" charset="0"/>
                <a:sym typeface="Wingdings" panose="05000000000000000000" pitchFamily="2" charset="2"/>
              </a:rPr>
            </a:br>
            <a:r>
              <a:rPr lang="en-US" sz="1900" dirty="0">
                <a:solidFill>
                  <a:srgbClr val="000000"/>
                </a:solidFill>
                <a:latin typeface="Arial" panose="020B0604020202020204" pitchFamily="34" charset="0"/>
                <a:cs typeface="Arial" panose="020B0604020202020204" pitchFamily="34" charset="0"/>
                <a:sym typeface="Wingdings" panose="05000000000000000000" pitchFamily="2" charset="2"/>
              </a:rPr>
              <a:t>     economic opportunity for children today.</a:t>
            </a:r>
            <a:endParaRPr lang="en-US" sz="1900" dirty="0">
              <a:solidFill>
                <a:srgbClr val="000000"/>
              </a:solidFill>
              <a:latin typeface="Arial" panose="020B0604020202020204" pitchFamily="34" charset="0"/>
              <a:cs typeface="Arial" panose="020B0604020202020204" pitchFamily="34" charset="0"/>
            </a:endParaRPr>
          </a:p>
          <a:p>
            <a:pPr marL="799283" lvl="1" indent="-342610" defTabSz="913584">
              <a:lnSpc>
                <a:spcPct val="100000"/>
              </a:lnSpc>
              <a:spcBef>
                <a:spcPct val="20000"/>
              </a:spcBef>
              <a:buClr>
                <a:srgbClr val="1F497D"/>
              </a:buClr>
              <a:buFont typeface="Wingdings" panose="05000000000000000000" pitchFamily="2" charset="2"/>
              <a:buChar char="§"/>
            </a:pPr>
            <a:endParaRPr lang="en-US" sz="1800" dirty="0">
              <a:solidFill>
                <a:srgbClr val="000000"/>
              </a:solidFill>
              <a:cs typeface="Arial" panose="020B0604020202020204" pitchFamily="34" charset="0"/>
            </a:endParaRPr>
          </a:p>
        </p:txBody>
      </p:sp>
      <p:sp>
        <p:nvSpPr>
          <p:cNvPr id="9" name="Title 1"/>
          <p:cNvSpPr txBox="1">
            <a:spLocks/>
          </p:cNvSpPr>
          <p:nvPr/>
        </p:nvSpPr>
        <p:spPr>
          <a:xfrm>
            <a:off x="0" y="90713"/>
            <a:ext cx="12192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a:defRPr/>
            </a:pPr>
            <a:r>
              <a:rPr lang="en-US" sz="2400" dirty="0">
                <a:solidFill>
                  <a:srgbClr val="002060"/>
                </a:solidFill>
                <a:latin typeface="Arial" panose="020B0604020202020204" pitchFamily="34" charset="0"/>
                <a:cs typeface="Arial" panose="020B0604020202020204" pitchFamily="34" charset="0"/>
              </a:rPr>
              <a:t>Do Historical Estimates Provide Useful Guidance for Recent Cohorts? </a:t>
            </a:r>
          </a:p>
        </p:txBody>
      </p:sp>
    </p:spTree>
    <p:extLst>
      <p:ext uri="{BB962C8B-B14F-4D97-AF65-F5344CB8AC3E}">
        <p14:creationId xmlns:p14="http://schemas.microsoft.com/office/powerpoint/2010/main" val="30876349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412D664A-1490-4D23-AB74-B309ED0FCCEE}"/>
              </a:ext>
            </a:extLst>
          </p:cNvPr>
          <p:cNvPicPr>
            <a:picLocks noChangeAspect="1"/>
          </p:cNvPicPr>
          <p:nvPr/>
        </p:nvPicPr>
        <p:blipFill rotWithShape="1">
          <a:blip r:embed="rId3">
            <a:extLst>
              <a:ext uri="{28A0092B-C50C-407E-A947-70E740481C1C}">
                <a14:useLocalDpi xmlns:a14="http://schemas.microsoft.com/office/drawing/2010/main" val="0"/>
              </a:ext>
            </a:extLst>
          </a:blip>
          <a:srcRect t="1188"/>
          <a:stretch/>
        </p:blipFill>
        <p:spPr>
          <a:xfrm>
            <a:off x="1499616" y="576072"/>
            <a:ext cx="9164000" cy="5984902"/>
          </a:xfrm>
          <a:prstGeom prst="rect">
            <a:avLst/>
          </a:prstGeom>
        </p:spPr>
      </p:pic>
      <p:sp>
        <p:nvSpPr>
          <p:cNvPr id="53" name="Rectangle 52">
            <a:extLst>
              <a:ext uri="{FF2B5EF4-FFF2-40B4-BE49-F238E27FC236}">
                <a16:creationId xmlns:a16="http://schemas.microsoft.com/office/drawing/2014/main" id="{2D648603-A739-45A3-B087-87AE16975395}"/>
              </a:ext>
            </a:extLst>
          </p:cNvPr>
          <p:cNvSpPr/>
          <p:nvPr/>
        </p:nvSpPr>
        <p:spPr>
          <a:xfrm>
            <a:off x="0" y="5602127"/>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92">
            <a:extLst>
              <a:ext uri="{FF2B5EF4-FFF2-40B4-BE49-F238E27FC236}">
                <a16:creationId xmlns:a16="http://schemas.microsoft.com/office/drawing/2014/main" id="{8DABC1F7-9D1B-418E-B04E-CDF51C1787B2}"/>
              </a:ext>
            </a:extLst>
          </p:cNvPr>
          <p:cNvSpPr txBox="1"/>
          <p:nvPr/>
        </p:nvSpPr>
        <p:spPr>
          <a:xfrm>
            <a:off x="0" y="128664"/>
            <a:ext cx="12192000" cy="400105"/>
          </a:xfrm>
          <a:prstGeom prst="rect">
            <a:avLst/>
          </a:prstGeom>
          <a:noFill/>
        </p:spPr>
        <p:txBody>
          <a:bodyPr wrap="square" lIns="91350" tIns="45718" rIns="91350" bIns="45718" rtlCol="0">
            <a:spAutoFit/>
          </a:bodyPr>
          <a:lstStyle/>
          <a:p>
            <a:pPr lvl="0" algn="ctr" defTabSz="913380">
              <a:defRPr/>
            </a:pPr>
            <a:r>
              <a:rPr lang="en-US" sz="2000" b="1" kern="0" dirty="0">
                <a:solidFill>
                  <a:srgbClr val="1E2D53"/>
                </a:solidFill>
                <a:latin typeface="Arial"/>
              </a:rPr>
              <a:t>Currently Designated </a:t>
            </a:r>
            <a:r>
              <a:rPr kumimoji="0" lang="en-US" sz="2000" b="1" i="0" u="none" strike="noStrike" kern="0" cap="none" spc="0" normalizeH="0" baseline="0" noProof="0" dirty="0">
                <a:ln>
                  <a:noFill/>
                </a:ln>
                <a:solidFill>
                  <a:srgbClr val="1E2D53"/>
                </a:solidFill>
                <a:effectLst/>
                <a:uLnTx/>
                <a:uFillTx/>
                <a:latin typeface="Arial"/>
                <a:ea typeface="+mn-ea"/>
                <a:cs typeface="+mn-cs"/>
              </a:rPr>
              <a:t>Opportunity Zones in Los Angeles County</a:t>
            </a:r>
          </a:p>
        </p:txBody>
      </p:sp>
      <p:sp>
        <p:nvSpPr>
          <p:cNvPr id="7" name="Slide Number Placeholder 9">
            <a:extLst>
              <a:ext uri="{FF2B5EF4-FFF2-40B4-BE49-F238E27FC236}">
                <a16:creationId xmlns:a16="http://schemas.microsoft.com/office/drawing/2014/main" id="{B55D48B1-DF0C-47E4-83BB-598AA8D80387}"/>
              </a:ext>
            </a:extLst>
          </p:cNvPr>
          <p:cNvSpPr txBox="1">
            <a:spLocks/>
          </p:cNvSpPr>
          <p:nvPr/>
        </p:nvSpPr>
        <p:spPr>
          <a:xfrm>
            <a:off x="0" y="0"/>
            <a:ext cx="0" cy="0"/>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fld id="{A83422B5-966F-4FFE-B68B-88B3EC021B3E}" type="slidenum">
              <a:rPr lang="en-US" sz="1800" b="0" smtClean="0">
                <a:solidFill>
                  <a:srgbClr val="000000"/>
                </a:solidFill>
                <a:latin typeface="Calibri" panose="020F0502020204030204"/>
              </a:rPr>
              <a:pPr algn="l">
                <a:defRPr/>
              </a:pPr>
              <a:t>53</a:t>
            </a:fld>
            <a:endParaRPr lang="en-US" sz="1800" b="0" dirty="0">
              <a:solidFill>
                <a:srgbClr val="000000"/>
              </a:solidFill>
              <a:latin typeface="Calibri" panose="020F0502020204030204"/>
            </a:endParaRPr>
          </a:p>
        </p:txBody>
      </p:sp>
      <p:sp>
        <p:nvSpPr>
          <p:cNvPr id="9" name="TextBox 8">
            <a:extLst>
              <a:ext uri="{FF2B5EF4-FFF2-40B4-BE49-F238E27FC236}">
                <a16:creationId xmlns:a16="http://schemas.microsoft.com/office/drawing/2014/main" id="{4B577D30-4DAB-4F18-AC20-DF1ACB6525A9}"/>
              </a:ext>
            </a:extLst>
          </p:cNvPr>
          <p:cNvSpPr txBox="1"/>
          <p:nvPr/>
        </p:nvSpPr>
        <p:spPr>
          <a:xfrm>
            <a:off x="7418299" y="4571408"/>
            <a:ext cx="3163933" cy="1815882"/>
          </a:xfrm>
          <a:prstGeom prst="rect">
            <a:avLst/>
          </a:prstGeom>
          <a:solidFill>
            <a:srgbClr val="E7F9F7">
              <a:alpha val="74902"/>
            </a:srgb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100" normalizeH="0" baseline="0" noProof="0" dirty="0">
                <a:ln>
                  <a:noFill/>
                </a:ln>
                <a:solidFill>
                  <a:srgbClr val="000000"/>
                </a:solidFill>
                <a:effectLst/>
                <a:uLnTx/>
                <a:uFillTx/>
                <a:latin typeface="Calibri" panose="020F0502020204030204" pitchFamily="34" charset="0"/>
                <a:cs typeface="Calibri" panose="020F0502020204030204" pitchFamily="34" charset="0"/>
              </a:rPr>
              <a:t>CHILDREN’S MEAN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100" normalizeH="0" baseline="0" noProof="0" dirty="0">
                <a:ln>
                  <a:noFill/>
                </a:ln>
                <a:solidFill>
                  <a:srgbClr val="000000"/>
                </a:solidFill>
                <a:effectLst/>
                <a:uLnTx/>
                <a:uFillTx/>
                <a:latin typeface="Calibri" panose="020F0502020204030204" pitchFamily="34" charset="0"/>
                <a:cs typeface="Calibri" panose="020F0502020204030204" pitchFamily="34" charset="0"/>
              </a:rPr>
              <a:t>H.H. INC. IN ADULTHOOD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        Opportunity Zone Tracts =   40.0 	          	                                   $30,965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Non-Opportunity Zone Tracts =   42.8		           	            $34,040</a:t>
            </a:r>
          </a:p>
        </p:txBody>
      </p:sp>
      <p:pic>
        <p:nvPicPr>
          <p:cNvPr id="10" name="Picture 9">
            <a:extLst>
              <a:ext uri="{FF2B5EF4-FFF2-40B4-BE49-F238E27FC236}">
                <a16:creationId xmlns:a16="http://schemas.microsoft.com/office/drawing/2014/main" id="{9C3ECE09-3725-44F7-91B5-E5D73BC6F9EF}"/>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4280" t="22293" r="6275" b="40927"/>
          <a:stretch/>
        </p:blipFill>
        <p:spPr>
          <a:xfrm rot="16200000">
            <a:off x="787426" y="5055792"/>
            <a:ext cx="3238500" cy="518798"/>
          </a:xfrm>
          <a:prstGeom prst="rect">
            <a:avLst/>
          </a:prstGeom>
        </p:spPr>
      </p:pic>
      <p:sp>
        <p:nvSpPr>
          <p:cNvPr id="11" name="TextBox 10">
            <a:extLst>
              <a:ext uri="{FF2B5EF4-FFF2-40B4-BE49-F238E27FC236}">
                <a16:creationId xmlns:a16="http://schemas.microsoft.com/office/drawing/2014/main" id="{3638E945-3D4F-44F4-A1A7-75A283A155FC}"/>
              </a:ext>
            </a:extLst>
          </p:cNvPr>
          <p:cNvSpPr txBox="1"/>
          <p:nvPr/>
        </p:nvSpPr>
        <p:spPr>
          <a:xfrm>
            <a:off x="2619702" y="6385504"/>
            <a:ext cx="1831857" cy="369328"/>
          </a:xfrm>
          <a:prstGeom prst="rect">
            <a:avLst/>
          </a:prstGeom>
          <a:noFill/>
        </p:spPr>
        <p:txBody>
          <a:bodyPr wrap="squar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Arial" charset="0"/>
                <a:cs typeface="Arial" panose="020B0604020202020204" pitchFamily="34" charset="0"/>
              </a:rPr>
              <a:t>&lt; 31.4 ($22k)</a:t>
            </a:r>
          </a:p>
        </p:txBody>
      </p:sp>
      <p:sp>
        <p:nvSpPr>
          <p:cNvPr id="12" name="TextBox 11">
            <a:extLst>
              <a:ext uri="{FF2B5EF4-FFF2-40B4-BE49-F238E27FC236}">
                <a16:creationId xmlns:a16="http://schemas.microsoft.com/office/drawing/2014/main" id="{D7511566-7D4A-42E3-B531-C76375D6CC13}"/>
              </a:ext>
            </a:extLst>
          </p:cNvPr>
          <p:cNvSpPr txBox="1"/>
          <p:nvPr/>
        </p:nvSpPr>
        <p:spPr>
          <a:xfrm>
            <a:off x="2719202" y="5138386"/>
            <a:ext cx="1450462" cy="369328"/>
          </a:xfrm>
          <a:prstGeom prst="rect">
            <a:avLst/>
          </a:prstGeom>
          <a:noFill/>
        </p:spPr>
        <p:txBody>
          <a:bodyPr wrap="squar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Arial" charset="0"/>
                <a:cs typeface="Arial" panose="020B0604020202020204" pitchFamily="34" charset="0"/>
              </a:rPr>
              <a:t>43.7 (35k)</a:t>
            </a:r>
          </a:p>
        </p:txBody>
      </p:sp>
      <p:sp>
        <p:nvSpPr>
          <p:cNvPr id="13" name="TextBox 12">
            <a:extLst>
              <a:ext uri="{FF2B5EF4-FFF2-40B4-BE49-F238E27FC236}">
                <a16:creationId xmlns:a16="http://schemas.microsoft.com/office/drawing/2014/main" id="{4A2690D9-B84C-458D-9BED-69C283E8CA86}"/>
              </a:ext>
            </a:extLst>
          </p:cNvPr>
          <p:cNvSpPr txBox="1"/>
          <p:nvPr/>
        </p:nvSpPr>
        <p:spPr>
          <a:xfrm>
            <a:off x="2619702" y="3837572"/>
            <a:ext cx="1831857" cy="369328"/>
          </a:xfrm>
          <a:prstGeom prst="rect">
            <a:avLst/>
          </a:prstGeom>
          <a:noFill/>
        </p:spPr>
        <p:txBody>
          <a:bodyPr wrap="squar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Arial" charset="0"/>
                <a:cs typeface="Arial" panose="020B0604020202020204" pitchFamily="34" charset="0"/>
              </a:rPr>
              <a:t>&gt; 59.4 ($55k)</a:t>
            </a:r>
          </a:p>
        </p:txBody>
      </p:sp>
    </p:spTree>
    <p:extLst>
      <p:ext uri="{BB962C8B-B14F-4D97-AF65-F5344CB8AC3E}">
        <p14:creationId xmlns:p14="http://schemas.microsoft.com/office/powerpoint/2010/main" val="13362402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04705BD-E452-4C97-B9D1-D5B91FA9EA51}"/>
              </a:ext>
            </a:extLst>
          </p:cNvPr>
          <p:cNvPicPr>
            <a:picLocks noChangeAspect="1"/>
          </p:cNvPicPr>
          <p:nvPr/>
        </p:nvPicPr>
        <p:blipFill rotWithShape="1">
          <a:blip r:embed="rId3">
            <a:extLst>
              <a:ext uri="{28A0092B-C50C-407E-A947-70E740481C1C}">
                <a14:useLocalDpi xmlns:a14="http://schemas.microsoft.com/office/drawing/2010/main" val="0"/>
              </a:ext>
            </a:extLst>
          </a:blip>
          <a:srcRect t="1188"/>
          <a:stretch/>
        </p:blipFill>
        <p:spPr>
          <a:xfrm>
            <a:off x="1499616" y="576072"/>
            <a:ext cx="9164000" cy="5984902"/>
          </a:xfrm>
          <a:prstGeom prst="rect">
            <a:avLst/>
          </a:prstGeom>
        </p:spPr>
      </p:pic>
      <p:sp>
        <p:nvSpPr>
          <p:cNvPr id="53" name="Rectangle 52">
            <a:extLst>
              <a:ext uri="{FF2B5EF4-FFF2-40B4-BE49-F238E27FC236}">
                <a16:creationId xmlns:a16="http://schemas.microsoft.com/office/drawing/2014/main" id="{2D648603-A739-45A3-B087-87AE16975395}"/>
              </a:ext>
            </a:extLst>
          </p:cNvPr>
          <p:cNvSpPr/>
          <p:nvPr/>
        </p:nvSpPr>
        <p:spPr>
          <a:xfrm>
            <a:off x="0" y="5602127"/>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92">
            <a:extLst>
              <a:ext uri="{FF2B5EF4-FFF2-40B4-BE49-F238E27FC236}">
                <a16:creationId xmlns:a16="http://schemas.microsoft.com/office/drawing/2014/main" id="{8DABC1F7-9D1B-418E-B04E-CDF51C1787B2}"/>
              </a:ext>
            </a:extLst>
          </p:cNvPr>
          <p:cNvSpPr txBox="1"/>
          <p:nvPr/>
        </p:nvSpPr>
        <p:spPr>
          <a:xfrm>
            <a:off x="0" y="128664"/>
            <a:ext cx="12192000" cy="400105"/>
          </a:xfrm>
          <a:prstGeom prst="rect">
            <a:avLst/>
          </a:prstGeom>
          <a:noFill/>
        </p:spPr>
        <p:txBody>
          <a:bodyPr wrap="square" lIns="91350" tIns="45718" rIns="91350" bIns="45718" rtlCol="0">
            <a:spAutoFit/>
          </a:bodyPr>
          <a:lstStyle/>
          <a:p>
            <a:pPr lvl="0" algn="ctr" defTabSz="913380">
              <a:defRPr/>
            </a:pPr>
            <a:r>
              <a:rPr lang="en-US" sz="2000" b="1" kern="0" dirty="0">
                <a:solidFill>
                  <a:srgbClr val="1E2D53"/>
                </a:solidFill>
                <a:latin typeface="Arial"/>
              </a:rPr>
              <a:t>Hypothetical Opportunity Zones using Upward Mobility Estimates</a:t>
            </a:r>
          </a:p>
        </p:txBody>
      </p:sp>
      <p:sp>
        <p:nvSpPr>
          <p:cNvPr id="7" name="Slide Number Placeholder 9">
            <a:extLst>
              <a:ext uri="{FF2B5EF4-FFF2-40B4-BE49-F238E27FC236}">
                <a16:creationId xmlns:a16="http://schemas.microsoft.com/office/drawing/2014/main" id="{B55D48B1-DF0C-47E4-83BB-598AA8D80387}"/>
              </a:ext>
            </a:extLst>
          </p:cNvPr>
          <p:cNvSpPr txBox="1">
            <a:spLocks/>
          </p:cNvSpPr>
          <p:nvPr/>
        </p:nvSpPr>
        <p:spPr>
          <a:xfrm>
            <a:off x="0" y="0"/>
            <a:ext cx="0" cy="0"/>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fld id="{A83422B5-966F-4FFE-B68B-88B3EC021B3E}" type="slidenum">
              <a:rPr lang="en-US" sz="1800" b="0" smtClean="0">
                <a:solidFill>
                  <a:srgbClr val="000000"/>
                </a:solidFill>
                <a:latin typeface="Calibri" panose="020F0502020204030204"/>
              </a:rPr>
              <a:pPr algn="l">
                <a:defRPr/>
              </a:pPr>
              <a:t>54</a:t>
            </a:fld>
            <a:endParaRPr lang="en-US" sz="1800" b="0" dirty="0">
              <a:solidFill>
                <a:srgbClr val="000000"/>
              </a:solidFill>
              <a:latin typeface="Calibri" panose="020F0502020204030204"/>
            </a:endParaRPr>
          </a:p>
        </p:txBody>
      </p:sp>
      <p:sp>
        <p:nvSpPr>
          <p:cNvPr id="9" name="TextBox 8">
            <a:extLst>
              <a:ext uri="{FF2B5EF4-FFF2-40B4-BE49-F238E27FC236}">
                <a16:creationId xmlns:a16="http://schemas.microsoft.com/office/drawing/2014/main" id="{4B577D30-4DAB-4F18-AC20-DF1ACB6525A9}"/>
              </a:ext>
            </a:extLst>
          </p:cNvPr>
          <p:cNvSpPr txBox="1"/>
          <p:nvPr/>
        </p:nvSpPr>
        <p:spPr>
          <a:xfrm>
            <a:off x="7418299" y="4571408"/>
            <a:ext cx="3163933" cy="1815882"/>
          </a:xfrm>
          <a:prstGeom prst="rect">
            <a:avLst/>
          </a:prstGeom>
          <a:solidFill>
            <a:srgbClr val="E7F9F7">
              <a:alpha val="74902"/>
            </a:srgbClr>
          </a:solidFill>
          <a:ln>
            <a:noFill/>
          </a:ln>
        </p:spPr>
        <p:txBody>
          <a:bodyPr wrap="square" rtlCol="0">
            <a:spAutoFit/>
          </a:bodyPr>
          <a:lstStyle/>
          <a:p>
            <a:pPr lvl="0" algn="ctr">
              <a:defRPr/>
            </a:pPr>
            <a:r>
              <a:rPr lang="en-US" sz="1400" b="1" spc="100" dirty="0">
                <a:solidFill>
                  <a:srgbClr val="000000"/>
                </a:solidFill>
                <a:cs typeface="Arial" panose="020B0604020202020204" pitchFamily="34" charset="0"/>
              </a:rPr>
              <a:t>CHILDREN’S MEAN </a:t>
            </a:r>
          </a:p>
          <a:p>
            <a:pPr lvl="0" algn="ctr">
              <a:defRPr/>
            </a:pPr>
            <a:r>
              <a:rPr lang="en-US" sz="1400" b="1" spc="100" dirty="0">
                <a:solidFill>
                  <a:srgbClr val="000000"/>
                </a:solidFill>
                <a:cs typeface="Arial" panose="020B0604020202020204" pitchFamily="34" charset="0"/>
              </a:rPr>
              <a:t>H.H. INC. IN ADULTHOOD</a:t>
            </a:r>
          </a:p>
          <a:p>
            <a:pPr lvl="0">
              <a:defRPr/>
            </a:pPr>
            <a:endParaRPr lang="en-US" sz="1400" dirty="0">
              <a:solidFill>
                <a:srgbClr val="000000"/>
              </a:solidFill>
              <a:cs typeface="Arial" panose="020B0604020202020204" pitchFamily="34" charset="0"/>
            </a:endParaRPr>
          </a:p>
          <a:p>
            <a:pPr lvl="0">
              <a:defRPr/>
            </a:pPr>
            <a:r>
              <a:rPr lang="en-US" sz="1400" dirty="0">
                <a:solidFill>
                  <a:srgbClr val="000000"/>
                </a:solidFill>
                <a:cs typeface="Arial" panose="020B0604020202020204" pitchFamily="34" charset="0"/>
              </a:rPr>
              <a:t>        Opportunity Zone Tracts =   35.5	          	                                   $26,267</a:t>
            </a:r>
          </a:p>
          <a:p>
            <a:pPr lvl="0">
              <a:defRPr/>
            </a:pPr>
            <a:endParaRPr lang="en-US" sz="1400" dirty="0">
              <a:solidFill>
                <a:srgbClr val="000000"/>
              </a:solidFill>
              <a:cs typeface="Arial" panose="020B0604020202020204" pitchFamily="34" charset="0"/>
            </a:endParaRPr>
          </a:p>
          <a:p>
            <a:pPr lvl="0">
              <a:defRPr/>
            </a:pPr>
            <a:r>
              <a:rPr lang="en-US" sz="1400" dirty="0">
                <a:solidFill>
                  <a:srgbClr val="000000"/>
                </a:solidFill>
                <a:cs typeface="Arial" panose="020B0604020202020204" pitchFamily="34" charset="0"/>
              </a:rPr>
              <a:t>Non-Opportunity Zone Tracts =   43.7		            	            $34,995</a:t>
            </a:r>
          </a:p>
        </p:txBody>
      </p:sp>
      <p:pic>
        <p:nvPicPr>
          <p:cNvPr id="10" name="Picture 9">
            <a:extLst>
              <a:ext uri="{FF2B5EF4-FFF2-40B4-BE49-F238E27FC236}">
                <a16:creationId xmlns:a16="http://schemas.microsoft.com/office/drawing/2014/main" id="{9C3ECE09-3725-44F7-91B5-E5D73BC6F9EF}"/>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4280" t="22293" r="6275" b="40927"/>
          <a:stretch/>
        </p:blipFill>
        <p:spPr>
          <a:xfrm rot="16200000">
            <a:off x="787426" y="5055792"/>
            <a:ext cx="3238500" cy="518798"/>
          </a:xfrm>
          <a:prstGeom prst="rect">
            <a:avLst/>
          </a:prstGeom>
        </p:spPr>
      </p:pic>
      <p:sp>
        <p:nvSpPr>
          <p:cNvPr id="11" name="TextBox 10">
            <a:extLst>
              <a:ext uri="{FF2B5EF4-FFF2-40B4-BE49-F238E27FC236}">
                <a16:creationId xmlns:a16="http://schemas.microsoft.com/office/drawing/2014/main" id="{3638E945-3D4F-44F4-A1A7-75A283A155FC}"/>
              </a:ext>
            </a:extLst>
          </p:cNvPr>
          <p:cNvSpPr txBox="1"/>
          <p:nvPr/>
        </p:nvSpPr>
        <p:spPr>
          <a:xfrm>
            <a:off x="2619702" y="6385504"/>
            <a:ext cx="1831857" cy="369328"/>
          </a:xfrm>
          <a:prstGeom prst="rect">
            <a:avLst/>
          </a:prstGeom>
          <a:noFill/>
        </p:spPr>
        <p:txBody>
          <a:bodyPr wrap="squar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Arial" charset="0"/>
                <a:cs typeface="Arial" panose="020B0604020202020204" pitchFamily="34" charset="0"/>
              </a:rPr>
              <a:t>&lt; 31.4 ($22k)</a:t>
            </a:r>
          </a:p>
        </p:txBody>
      </p:sp>
      <p:sp>
        <p:nvSpPr>
          <p:cNvPr id="12" name="TextBox 11">
            <a:extLst>
              <a:ext uri="{FF2B5EF4-FFF2-40B4-BE49-F238E27FC236}">
                <a16:creationId xmlns:a16="http://schemas.microsoft.com/office/drawing/2014/main" id="{D7511566-7D4A-42E3-B531-C76375D6CC13}"/>
              </a:ext>
            </a:extLst>
          </p:cNvPr>
          <p:cNvSpPr txBox="1"/>
          <p:nvPr/>
        </p:nvSpPr>
        <p:spPr>
          <a:xfrm>
            <a:off x="2719202" y="5138386"/>
            <a:ext cx="1450462" cy="369328"/>
          </a:xfrm>
          <a:prstGeom prst="rect">
            <a:avLst/>
          </a:prstGeom>
          <a:noFill/>
        </p:spPr>
        <p:txBody>
          <a:bodyPr wrap="squar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Arial" charset="0"/>
                <a:cs typeface="Arial" panose="020B0604020202020204" pitchFamily="34" charset="0"/>
              </a:rPr>
              <a:t>43.7 (35k)</a:t>
            </a:r>
          </a:p>
        </p:txBody>
      </p:sp>
      <p:sp>
        <p:nvSpPr>
          <p:cNvPr id="13" name="TextBox 12">
            <a:extLst>
              <a:ext uri="{FF2B5EF4-FFF2-40B4-BE49-F238E27FC236}">
                <a16:creationId xmlns:a16="http://schemas.microsoft.com/office/drawing/2014/main" id="{4A2690D9-B84C-458D-9BED-69C283E8CA86}"/>
              </a:ext>
            </a:extLst>
          </p:cNvPr>
          <p:cNvSpPr txBox="1"/>
          <p:nvPr/>
        </p:nvSpPr>
        <p:spPr>
          <a:xfrm>
            <a:off x="2619702" y="3837572"/>
            <a:ext cx="1831857" cy="369328"/>
          </a:xfrm>
          <a:prstGeom prst="rect">
            <a:avLst/>
          </a:prstGeom>
          <a:noFill/>
        </p:spPr>
        <p:txBody>
          <a:bodyPr wrap="squar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Arial" charset="0"/>
                <a:cs typeface="Arial" panose="020B0604020202020204" pitchFamily="34" charset="0"/>
              </a:rPr>
              <a:t>&gt; 59.4 ($55k)</a:t>
            </a:r>
          </a:p>
        </p:txBody>
      </p:sp>
    </p:spTree>
    <p:extLst>
      <p:ext uri="{BB962C8B-B14F-4D97-AF65-F5344CB8AC3E}">
        <p14:creationId xmlns:p14="http://schemas.microsoft.com/office/powerpoint/2010/main" val="40827358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ED201D-86F8-4486-845C-D873DC733376}"/>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8" name="TextBox 92">
            <a:extLst>
              <a:ext uri="{FF2B5EF4-FFF2-40B4-BE49-F238E27FC236}">
                <a16:creationId xmlns:a16="http://schemas.microsoft.com/office/drawing/2014/main" id="{E5833C88-7FD6-45E4-AD39-09703A8677D6}"/>
              </a:ext>
            </a:extLst>
          </p:cNvPr>
          <p:cNvSpPr txBox="1"/>
          <p:nvPr/>
        </p:nvSpPr>
        <p:spPr>
          <a:xfrm>
            <a:off x="0" y="128664"/>
            <a:ext cx="12192000" cy="400105"/>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lang="en-US" sz="2000" b="1" kern="0" dirty="0">
                <a:solidFill>
                  <a:srgbClr val="1E2D53"/>
                </a:solidFill>
                <a:latin typeface="Arial"/>
              </a:rPr>
              <a:t>Preferential Admission Tracts to Selective Chicago Public Schools</a:t>
            </a:r>
            <a:endParaRPr kumimoji="0" lang="en-US" sz="2000" b="1" i="0" u="none" strike="noStrike" kern="0" cap="none" spc="0" normalizeH="0" baseline="0" noProof="0" dirty="0">
              <a:ln>
                <a:noFill/>
              </a:ln>
              <a:solidFill>
                <a:srgbClr val="1E2D53"/>
              </a:solidFill>
              <a:effectLst/>
              <a:uLnTx/>
              <a:uFillTx/>
              <a:latin typeface="Arial"/>
              <a:ea typeface="+mn-ea"/>
              <a:cs typeface="+mn-cs"/>
            </a:endParaRPr>
          </a:p>
        </p:txBody>
      </p:sp>
      <p:pic>
        <p:nvPicPr>
          <p:cNvPr id="17" name="Picture 16">
            <a:extLst>
              <a:ext uri="{FF2B5EF4-FFF2-40B4-BE49-F238E27FC236}">
                <a16:creationId xmlns:a16="http://schemas.microsoft.com/office/drawing/2014/main" id="{05C2DD95-633B-4A57-90E8-2A9F4AA777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581" y="662461"/>
            <a:ext cx="7000281" cy="6195539"/>
          </a:xfrm>
          <a:prstGeom prst="rect">
            <a:avLst/>
          </a:prstGeom>
        </p:spPr>
      </p:pic>
      <p:pic>
        <p:nvPicPr>
          <p:cNvPr id="18" name="Picture 17">
            <a:extLst>
              <a:ext uri="{FF2B5EF4-FFF2-40B4-BE49-F238E27FC236}">
                <a16:creationId xmlns:a16="http://schemas.microsoft.com/office/drawing/2014/main" id="{ECC5A423-B724-49CE-97F7-9ABADC9EBD2D}"/>
              </a:ext>
            </a:extLst>
          </p:cNvPr>
          <p:cNvPicPr>
            <a:picLocks noChangeAspect="1"/>
          </p:cNvPicPr>
          <p:nvPr/>
        </p:nvPicPr>
        <p:blipFill rotWithShape="1">
          <a:blip r:embed="rId4">
            <a:extLst>
              <a:ext uri="{28A0092B-C50C-407E-A947-70E740481C1C}">
                <a14:useLocalDpi xmlns:a14="http://schemas.microsoft.com/office/drawing/2010/main" val="0"/>
              </a:ext>
            </a:extLst>
          </a:blip>
          <a:srcRect l="4280" t="22293" r="6275" b="40927"/>
          <a:stretch/>
        </p:blipFill>
        <p:spPr>
          <a:xfrm rot="16200000">
            <a:off x="8000294" y="4529366"/>
            <a:ext cx="3238500" cy="518798"/>
          </a:xfrm>
          <a:prstGeom prst="rect">
            <a:avLst/>
          </a:prstGeom>
        </p:spPr>
      </p:pic>
      <p:sp>
        <p:nvSpPr>
          <p:cNvPr id="19" name="TextBox 18">
            <a:extLst>
              <a:ext uri="{FF2B5EF4-FFF2-40B4-BE49-F238E27FC236}">
                <a16:creationId xmlns:a16="http://schemas.microsoft.com/office/drawing/2014/main" id="{1EE68782-AC1A-472D-AD51-FBEE39DFC042}"/>
              </a:ext>
            </a:extLst>
          </p:cNvPr>
          <p:cNvSpPr txBox="1"/>
          <p:nvPr/>
        </p:nvSpPr>
        <p:spPr>
          <a:xfrm>
            <a:off x="9878943" y="5836440"/>
            <a:ext cx="1458981"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&lt; 19.5 </a:t>
            </a:r>
            <a:r>
              <a:rPr kumimoji="0" lang="en-US" sz="1600" i="0" u="none" strike="noStrike" kern="1200" cap="none" spc="0" normalizeH="0" noProof="0" dirty="0">
                <a:ln>
                  <a:noFill/>
                </a:ln>
                <a:effectLst/>
                <a:uLnTx/>
                <a:uFillTx/>
                <a:latin typeface="Arial" charset="0"/>
                <a:ea typeface="Arial" charset="0"/>
                <a:cs typeface="Arial" charset="0"/>
              </a:rPr>
              <a:t>(</a:t>
            </a:r>
            <a:r>
              <a:rPr kumimoji="0" lang="en-US" sz="1600" i="0" u="none" strike="noStrike" kern="1200" cap="none" spc="0" normalizeH="0" baseline="0" noProof="0" dirty="0">
                <a:ln>
                  <a:noFill/>
                </a:ln>
                <a:effectLst/>
                <a:uLnTx/>
                <a:uFillTx/>
                <a:latin typeface="Arial" charset="0"/>
                <a:ea typeface="Arial" charset="0"/>
                <a:cs typeface="Arial" charset="0"/>
              </a:rPr>
              <a:t>$</a:t>
            </a:r>
            <a:r>
              <a:rPr lang="en-US" sz="1600" dirty="0">
                <a:latin typeface="Arial" charset="0"/>
                <a:ea typeface="Arial" charset="0"/>
                <a:cs typeface="Arial" charset="0"/>
              </a:rPr>
              <a:t>9.9</a:t>
            </a:r>
            <a:r>
              <a:rPr kumimoji="0" lang="en-US" sz="1600" i="0" u="none" strike="noStrike" kern="1200" cap="none" spc="0" normalizeH="0" baseline="0" noProof="0" dirty="0">
                <a:ln>
                  <a:noFill/>
                </a:ln>
                <a:effectLst/>
                <a:uLnTx/>
                <a:uFillTx/>
                <a:latin typeface="Arial" charset="0"/>
                <a:ea typeface="Arial" charset="0"/>
                <a:cs typeface="Arial" charset="0"/>
              </a:rPr>
              <a:t>k)</a:t>
            </a:r>
          </a:p>
        </p:txBody>
      </p:sp>
      <p:sp>
        <p:nvSpPr>
          <p:cNvPr id="20" name="TextBox 19">
            <a:extLst>
              <a:ext uri="{FF2B5EF4-FFF2-40B4-BE49-F238E27FC236}">
                <a16:creationId xmlns:a16="http://schemas.microsoft.com/office/drawing/2014/main" id="{50FAF0A7-32F1-42C6-83F4-4A305CCD36A1}"/>
              </a:ext>
            </a:extLst>
          </p:cNvPr>
          <p:cNvSpPr txBox="1"/>
          <p:nvPr/>
        </p:nvSpPr>
        <p:spPr>
          <a:xfrm>
            <a:off x="10007285" y="4543155"/>
            <a:ext cx="1109526"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43.7 (35k)</a:t>
            </a:r>
          </a:p>
        </p:txBody>
      </p:sp>
      <p:sp>
        <p:nvSpPr>
          <p:cNvPr id="21" name="TextBox 20">
            <a:extLst>
              <a:ext uri="{FF2B5EF4-FFF2-40B4-BE49-F238E27FC236}">
                <a16:creationId xmlns:a16="http://schemas.microsoft.com/office/drawing/2014/main" id="{9DF8D55A-DEFE-4DDD-8BCD-7EC1F2C3ED6B}"/>
              </a:ext>
            </a:extLst>
          </p:cNvPr>
          <p:cNvSpPr txBox="1"/>
          <p:nvPr/>
        </p:nvSpPr>
        <p:spPr>
          <a:xfrm>
            <a:off x="9971689" y="3249870"/>
            <a:ext cx="1401273" cy="338550"/>
          </a:xfrm>
          <a:prstGeom prst="rect">
            <a:avLst/>
          </a:prstGeom>
          <a:noFill/>
        </p:spPr>
        <p:txBody>
          <a:bodyPr wrap="none" lIns="91404" tIns="45718" rIns="91404" bIns="45718" rtlCol="0">
            <a:spAutoFit/>
          </a:bodyPr>
          <a:lstStyle/>
          <a:p>
            <a:pPr>
              <a:defRPr/>
            </a:pPr>
            <a:r>
              <a:rPr kumimoji="0" lang="en-US" sz="1600" i="0" u="none" strike="noStrike" kern="1200" cap="none" spc="0" normalizeH="0" baseline="0" noProof="0" dirty="0">
                <a:ln>
                  <a:noFill/>
                </a:ln>
                <a:effectLst/>
                <a:uLnTx/>
                <a:uFillTx/>
                <a:latin typeface="Arial" charset="0"/>
                <a:ea typeface="Arial" charset="0"/>
                <a:cs typeface="Arial" charset="0"/>
              </a:rPr>
              <a:t>&gt; 59.4 </a:t>
            </a:r>
            <a:r>
              <a:rPr kumimoji="0" lang="en-US" sz="1600" i="0" u="none" strike="noStrike" kern="1200" cap="none" spc="0" normalizeH="0" noProof="0" dirty="0">
                <a:ln>
                  <a:noFill/>
                </a:ln>
                <a:effectLst/>
                <a:uLnTx/>
                <a:uFillTx/>
                <a:latin typeface="Arial" charset="0"/>
                <a:ea typeface="Arial" charset="0"/>
                <a:cs typeface="Arial" charset="0"/>
              </a:rPr>
              <a:t>(</a:t>
            </a:r>
            <a:r>
              <a:rPr lang="en-US" sz="1600" dirty="0">
                <a:latin typeface="Arial" charset="0"/>
                <a:ea typeface="Arial" charset="0"/>
                <a:cs typeface="Arial" charset="0"/>
              </a:rPr>
              <a:t>$55k)</a:t>
            </a:r>
            <a:endParaRPr kumimoji="0" lang="en-US" sz="1600" i="0" u="none" strike="noStrike" kern="1200" cap="none" spc="0" normalizeH="0" baseline="0" noProof="0" dirty="0">
              <a:ln>
                <a:noFill/>
              </a:ln>
              <a:effectLst/>
              <a:uLnTx/>
              <a:uFillTx/>
              <a:latin typeface="Arial" charset="0"/>
              <a:ea typeface="Arial" charset="0"/>
              <a:cs typeface="Arial" charset="0"/>
            </a:endParaRPr>
          </a:p>
        </p:txBody>
      </p:sp>
      <p:sp>
        <p:nvSpPr>
          <p:cNvPr id="22" name="TextBox 21">
            <a:extLst>
              <a:ext uri="{FF2B5EF4-FFF2-40B4-BE49-F238E27FC236}">
                <a16:creationId xmlns:a16="http://schemas.microsoft.com/office/drawing/2014/main" id="{62CA6FDB-F645-4574-B5DB-00D23FA44952}"/>
              </a:ext>
            </a:extLst>
          </p:cNvPr>
          <p:cNvSpPr txBox="1"/>
          <p:nvPr/>
        </p:nvSpPr>
        <p:spPr>
          <a:xfrm>
            <a:off x="6403663" y="655072"/>
            <a:ext cx="3163933" cy="1815882"/>
          </a:xfrm>
          <a:prstGeom prst="rect">
            <a:avLst/>
          </a:prstGeom>
          <a:solidFill>
            <a:srgbClr val="E7F9F7">
              <a:alpha val="74902"/>
            </a:srgbClr>
          </a:solidFill>
          <a:ln>
            <a:noFill/>
          </a:ln>
        </p:spPr>
        <p:txBody>
          <a:bodyPr wrap="square" rtlCol="0">
            <a:spAutoFit/>
          </a:bodyPr>
          <a:lstStyle/>
          <a:p>
            <a:pPr algn="ctr"/>
            <a:r>
              <a:rPr lang="en-US" sz="1400" b="1" spc="100" dirty="0">
                <a:cs typeface="Arial" panose="020B0604020202020204" pitchFamily="34" charset="0"/>
              </a:rPr>
              <a:t>CHILDREN’S MEAN </a:t>
            </a:r>
          </a:p>
          <a:p>
            <a:pPr algn="ctr"/>
            <a:r>
              <a:rPr lang="en-US" sz="1400" b="1" spc="100" dirty="0">
                <a:cs typeface="Arial" panose="020B0604020202020204" pitchFamily="34" charset="0"/>
              </a:rPr>
              <a:t>H.H. INC. IN ADULTHOOD</a:t>
            </a:r>
          </a:p>
          <a:p>
            <a:endParaRPr lang="en-US" sz="1400" dirty="0">
              <a:latin typeface="+mj-lt"/>
              <a:cs typeface="Arial" panose="020B0604020202020204" pitchFamily="34" charset="0"/>
            </a:endParaRPr>
          </a:p>
          <a:p>
            <a:r>
              <a:rPr lang="en-US" sz="1400" dirty="0">
                <a:latin typeface="+mj-lt"/>
                <a:cs typeface="Arial" panose="020B0604020202020204" pitchFamily="34" charset="0"/>
              </a:rPr>
              <a:t>       Inside Tier 1 Tracts =   32.1	          	 	 $22,720</a:t>
            </a:r>
          </a:p>
          <a:p>
            <a:endParaRPr lang="en-US" sz="1400" dirty="0">
              <a:latin typeface="+mj-lt"/>
              <a:cs typeface="Arial" panose="020B0604020202020204" pitchFamily="34" charset="0"/>
            </a:endParaRPr>
          </a:p>
          <a:p>
            <a:r>
              <a:rPr lang="en-US" sz="1400" dirty="0">
                <a:latin typeface="+mj-lt"/>
                <a:cs typeface="Arial" panose="020B0604020202020204" pitchFamily="34" charset="0"/>
              </a:rPr>
              <a:t>    Outside Tier 1 Tracts = 	 37.3 		            	 $28,143</a:t>
            </a:r>
          </a:p>
        </p:txBody>
      </p:sp>
    </p:spTree>
    <p:extLst>
      <p:ext uri="{BB962C8B-B14F-4D97-AF65-F5344CB8AC3E}">
        <p14:creationId xmlns:p14="http://schemas.microsoft.com/office/powerpoint/2010/main" val="41460437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ED201D-86F8-4486-845C-D873DC733376}"/>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8" name="TextBox 92">
            <a:extLst>
              <a:ext uri="{FF2B5EF4-FFF2-40B4-BE49-F238E27FC236}">
                <a16:creationId xmlns:a16="http://schemas.microsoft.com/office/drawing/2014/main" id="{E5833C88-7FD6-45E4-AD39-09703A8677D6}"/>
              </a:ext>
            </a:extLst>
          </p:cNvPr>
          <p:cNvSpPr txBox="1"/>
          <p:nvPr/>
        </p:nvSpPr>
        <p:spPr>
          <a:xfrm>
            <a:off x="0" y="128664"/>
            <a:ext cx="12192000" cy="400105"/>
          </a:xfrm>
          <a:prstGeom prst="rect">
            <a:avLst/>
          </a:prstGeom>
          <a:noFill/>
        </p:spPr>
        <p:txBody>
          <a:bodyPr wrap="square" lIns="91350" tIns="45718" rIns="91350" bIns="45718" rtlCol="0">
            <a:spAutoFit/>
          </a:bodyPr>
          <a:lstStyle/>
          <a:p>
            <a:pPr lvl="0" algn="ctr" defTabSz="913380">
              <a:defRPr/>
            </a:pPr>
            <a:r>
              <a:rPr lang="en-US" sz="2000" b="1" kern="0" dirty="0">
                <a:solidFill>
                  <a:srgbClr val="1E2D53"/>
                </a:solidFill>
                <a:latin typeface="Arial"/>
              </a:rPr>
              <a:t>Hypothetical Admission Tracts using Upward Mobility Estimates</a:t>
            </a:r>
          </a:p>
        </p:txBody>
      </p:sp>
      <p:pic>
        <p:nvPicPr>
          <p:cNvPr id="17" name="Picture 16">
            <a:extLst>
              <a:ext uri="{FF2B5EF4-FFF2-40B4-BE49-F238E27FC236}">
                <a16:creationId xmlns:a16="http://schemas.microsoft.com/office/drawing/2014/main" id="{05C2DD95-633B-4A57-90E8-2A9F4AA777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581" y="664283"/>
            <a:ext cx="7000281" cy="6191894"/>
          </a:xfrm>
          <a:prstGeom prst="rect">
            <a:avLst/>
          </a:prstGeom>
        </p:spPr>
      </p:pic>
      <p:pic>
        <p:nvPicPr>
          <p:cNvPr id="18" name="Picture 17">
            <a:extLst>
              <a:ext uri="{FF2B5EF4-FFF2-40B4-BE49-F238E27FC236}">
                <a16:creationId xmlns:a16="http://schemas.microsoft.com/office/drawing/2014/main" id="{ECC5A423-B724-49CE-97F7-9ABADC9EBD2D}"/>
              </a:ext>
            </a:extLst>
          </p:cNvPr>
          <p:cNvPicPr>
            <a:picLocks noChangeAspect="1"/>
          </p:cNvPicPr>
          <p:nvPr/>
        </p:nvPicPr>
        <p:blipFill rotWithShape="1">
          <a:blip r:embed="rId4">
            <a:extLst>
              <a:ext uri="{28A0092B-C50C-407E-A947-70E740481C1C}">
                <a14:useLocalDpi xmlns:a14="http://schemas.microsoft.com/office/drawing/2010/main" val="0"/>
              </a:ext>
            </a:extLst>
          </a:blip>
          <a:srcRect l="4280" t="22293" r="6275" b="40927"/>
          <a:stretch/>
        </p:blipFill>
        <p:spPr>
          <a:xfrm rot="16200000">
            <a:off x="8000294" y="4529366"/>
            <a:ext cx="3238500" cy="518798"/>
          </a:xfrm>
          <a:prstGeom prst="rect">
            <a:avLst/>
          </a:prstGeom>
        </p:spPr>
      </p:pic>
      <p:sp>
        <p:nvSpPr>
          <p:cNvPr id="19" name="TextBox 18">
            <a:extLst>
              <a:ext uri="{FF2B5EF4-FFF2-40B4-BE49-F238E27FC236}">
                <a16:creationId xmlns:a16="http://schemas.microsoft.com/office/drawing/2014/main" id="{1EE68782-AC1A-472D-AD51-FBEE39DFC042}"/>
              </a:ext>
            </a:extLst>
          </p:cNvPr>
          <p:cNvSpPr txBox="1"/>
          <p:nvPr/>
        </p:nvSpPr>
        <p:spPr>
          <a:xfrm>
            <a:off x="9878943" y="5836440"/>
            <a:ext cx="1458981"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&lt; 19.5 </a:t>
            </a:r>
            <a:r>
              <a:rPr kumimoji="0" lang="en-US" sz="1600" i="0" u="none" strike="noStrike" kern="1200" cap="none" spc="0" normalizeH="0" noProof="0" dirty="0">
                <a:ln>
                  <a:noFill/>
                </a:ln>
                <a:effectLst/>
                <a:uLnTx/>
                <a:uFillTx/>
                <a:latin typeface="Arial" charset="0"/>
                <a:ea typeface="Arial" charset="0"/>
                <a:cs typeface="Arial" charset="0"/>
              </a:rPr>
              <a:t>(</a:t>
            </a:r>
            <a:r>
              <a:rPr kumimoji="0" lang="en-US" sz="1600" i="0" u="none" strike="noStrike" kern="1200" cap="none" spc="0" normalizeH="0" baseline="0" noProof="0" dirty="0">
                <a:ln>
                  <a:noFill/>
                </a:ln>
                <a:effectLst/>
                <a:uLnTx/>
                <a:uFillTx/>
                <a:latin typeface="Arial" charset="0"/>
                <a:ea typeface="Arial" charset="0"/>
                <a:cs typeface="Arial" charset="0"/>
              </a:rPr>
              <a:t>$</a:t>
            </a:r>
            <a:r>
              <a:rPr lang="en-US" sz="1600" dirty="0">
                <a:latin typeface="Arial" charset="0"/>
                <a:ea typeface="Arial" charset="0"/>
                <a:cs typeface="Arial" charset="0"/>
              </a:rPr>
              <a:t>9.9</a:t>
            </a:r>
            <a:r>
              <a:rPr kumimoji="0" lang="en-US" sz="1600" i="0" u="none" strike="noStrike" kern="1200" cap="none" spc="0" normalizeH="0" baseline="0" noProof="0" dirty="0">
                <a:ln>
                  <a:noFill/>
                </a:ln>
                <a:effectLst/>
                <a:uLnTx/>
                <a:uFillTx/>
                <a:latin typeface="Arial" charset="0"/>
                <a:ea typeface="Arial" charset="0"/>
                <a:cs typeface="Arial" charset="0"/>
              </a:rPr>
              <a:t>k)</a:t>
            </a:r>
          </a:p>
        </p:txBody>
      </p:sp>
      <p:sp>
        <p:nvSpPr>
          <p:cNvPr id="20" name="TextBox 19">
            <a:extLst>
              <a:ext uri="{FF2B5EF4-FFF2-40B4-BE49-F238E27FC236}">
                <a16:creationId xmlns:a16="http://schemas.microsoft.com/office/drawing/2014/main" id="{50FAF0A7-32F1-42C6-83F4-4A305CCD36A1}"/>
              </a:ext>
            </a:extLst>
          </p:cNvPr>
          <p:cNvSpPr txBox="1"/>
          <p:nvPr/>
        </p:nvSpPr>
        <p:spPr>
          <a:xfrm>
            <a:off x="10007285" y="4543155"/>
            <a:ext cx="1109526" cy="338550"/>
          </a:xfrm>
          <a:prstGeom prst="rect">
            <a:avLst/>
          </a:prstGeom>
          <a:noFill/>
        </p:spPr>
        <p:txBody>
          <a:bodyPr wrap="none" lIns="91404" tIns="45718" rIns="91404" bIns="45718"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dirty="0">
                <a:ln>
                  <a:noFill/>
                </a:ln>
                <a:effectLst/>
                <a:uLnTx/>
                <a:uFillTx/>
                <a:latin typeface="Arial" charset="0"/>
                <a:ea typeface="Arial" charset="0"/>
                <a:cs typeface="Arial" charset="0"/>
              </a:rPr>
              <a:t>43.7 (35k)</a:t>
            </a:r>
          </a:p>
        </p:txBody>
      </p:sp>
      <p:sp>
        <p:nvSpPr>
          <p:cNvPr id="21" name="TextBox 20">
            <a:extLst>
              <a:ext uri="{FF2B5EF4-FFF2-40B4-BE49-F238E27FC236}">
                <a16:creationId xmlns:a16="http://schemas.microsoft.com/office/drawing/2014/main" id="{9DF8D55A-DEFE-4DDD-8BCD-7EC1F2C3ED6B}"/>
              </a:ext>
            </a:extLst>
          </p:cNvPr>
          <p:cNvSpPr txBox="1"/>
          <p:nvPr/>
        </p:nvSpPr>
        <p:spPr>
          <a:xfrm>
            <a:off x="9971689" y="3249870"/>
            <a:ext cx="1401273" cy="338550"/>
          </a:xfrm>
          <a:prstGeom prst="rect">
            <a:avLst/>
          </a:prstGeom>
          <a:noFill/>
        </p:spPr>
        <p:txBody>
          <a:bodyPr wrap="none" lIns="91404" tIns="45718" rIns="91404" bIns="45718" rtlCol="0">
            <a:spAutoFit/>
          </a:bodyPr>
          <a:lstStyle/>
          <a:p>
            <a:pPr>
              <a:defRPr/>
            </a:pPr>
            <a:r>
              <a:rPr kumimoji="0" lang="en-US" sz="1600" i="0" u="none" strike="noStrike" kern="1200" cap="none" spc="0" normalizeH="0" baseline="0" noProof="0" dirty="0">
                <a:ln>
                  <a:noFill/>
                </a:ln>
                <a:effectLst/>
                <a:uLnTx/>
                <a:uFillTx/>
                <a:latin typeface="Arial" charset="0"/>
                <a:ea typeface="Arial" charset="0"/>
                <a:cs typeface="Arial" charset="0"/>
              </a:rPr>
              <a:t>&gt; 59.4 </a:t>
            </a:r>
            <a:r>
              <a:rPr kumimoji="0" lang="en-US" sz="1600" i="0" u="none" strike="noStrike" kern="1200" cap="none" spc="0" normalizeH="0" noProof="0" dirty="0">
                <a:ln>
                  <a:noFill/>
                </a:ln>
                <a:effectLst/>
                <a:uLnTx/>
                <a:uFillTx/>
                <a:latin typeface="Arial" charset="0"/>
                <a:ea typeface="Arial" charset="0"/>
                <a:cs typeface="Arial" charset="0"/>
              </a:rPr>
              <a:t>(</a:t>
            </a:r>
            <a:r>
              <a:rPr lang="en-US" sz="1600" dirty="0">
                <a:latin typeface="Arial" charset="0"/>
                <a:ea typeface="Arial" charset="0"/>
                <a:cs typeface="Arial" charset="0"/>
              </a:rPr>
              <a:t>$55k)</a:t>
            </a:r>
            <a:endParaRPr kumimoji="0" lang="en-US" sz="1600" i="0" u="none" strike="noStrike" kern="1200" cap="none" spc="0" normalizeH="0" baseline="0" noProof="0" dirty="0">
              <a:ln>
                <a:noFill/>
              </a:ln>
              <a:effectLst/>
              <a:uLnTx/>
              <a:uFillTx/>
              <a:latin typeface="Arial" charset="0"/>
              <a:ea typeface="Arial" charset="0"/>
              <a:cs typeface="Arial" charset="0"/>
            </a:endParaRPr>
          </a:p>
        </p:txBody>
      </p:sp>
      <p:sp>
        <p:nvSpPr>
          <p:cNvPr id="10" name="TextBox 9">
            <a:extLst>
              <a:ext uri="{FF2B5EF4-FFF2-40B4-BE49-F238E27FC236}">
                <a16:creationId xmlns:a16="http://schemas.microsoft.com/office/drawing/2014/main" id="{65C462F2-B811-4D93-A78D-AE33DC3E9FD5}"/>
              </a:ext>
            </a:extLst>
          </p:cNvPr>
          <p:cNvSpPr txBox="1"/>
          <p:nvPr/>
        </p:nvSpPr>
        <p:spPr>
          <a:xfrm>
            <a:off x="6403663" y="655072"/>
            <a:ext cx="3163933" cy="307777"/>
          </a:xfrm>
          <a:prstGeom prst="rect">
            <a:avLst/>
          </a:prstGeom>
          <a:solidFill>
            <a:srgbClr val="E7F9F7">
              <a:alpha val="74902"/>
            </a:srgbClr>
          </a:solidFill>
          <a:ln>
            <a:noFill/>
          </a:ln>
        </p:spPr>
        <p:txBody>
          <a:bodyPr wrap="square" rtlCol="0">
            <a:spAutoFit/>
          </a:bodyPr>
          <a:lstStyle/>
          <a:p>
            <a:endParaRPr lang="en-US" sz="1400" dirty="0">
              <a:latin typeface="+mj-lt"/>
              <a:cs typeface="Arial" panose="020B0604020202020204" pitchFamily="34" charset="0"/>
            </a:endParaRPr>
          </a:p>
        </p:txBody>
      </p:sp>
      <p:sp>
        <p:nvSpPr>
          <p:cNvPr id="30" name="TextBox 29">
            <a:extLst>
              <a:ext uri="{FF2B5EF4-FFF2-40B4-BE49-F238E27FC236}">
                <a16:creationId xmlns:a16="http://schemas.microsoft.com/office/drawing/2014/main" id="{FBE2DE48-578F-408D-AB59-928A61F883BD}"/>
              </a:ext>
            </a:extLst>
          </p:cNvPr>
          <p:cNvSpPr txBox="1"/>
          <p:nvPr/>
        </p:nvSpPr>
        <p:spPr>
          <a:xfrm>
            <a:off x="6403663" y="655072"/>
            <a:ext cx="3163933" cy="1815882"/>
          </a:xfrm>
          <a:prstGeom prst="rect">
            <a:avLst/>
          </a:prstGeom>
          <a:solidFill>
            <a:srgbClr val="E7F9F7">
              <a:alpha val="74902"/>
            </a:srgbClr>
          </a:solidFill>
          <a:ln>
            <a:noFill/>
          </a:ln>
        </p:spPr>
        <p:txBody>
          <a:bodyPr wrap="square" rtlCol="0">
            <a:spAutoFit/>
          </a:bodyPr>
          <a:lstStyle/>
          <a:p>
            <a:pPr algn="ctr"/>
            <a:r>
              <a:rPr lang="en-US" sz="1400" b="1" spc="100" dirty="0">
                <a:cs typeface="Arial" panose="020B0604020202020204" pitchFamily="34" charset="0"/>
              </a:rPr>
              <a:t>CHILDREN’S MEAN </a:t>
            </a:r>
          </a:p>
          <a:p>
            <a:pPr algn="ctr"/>
            <a:r>
              <a:rPr lang="en-US" sz="1400" b="1" spc="100" dirty="0">
                <a:cs typeface="Arial" panose="020B0604020202020204" pitchFamily="34" charset="0"/>
              </a:rPr>
              <a:t>H.H. INC. IN ADULTHOOD</a:t>
            </a:r>
          </a:p>
          <a:p>
            <a:endParaRPr lang="en-US" sz="1400" dirty="0">
              <a:latin typeface="+mj-lt"/>
              <a:cs typeface="Arial" panose="020B0604020202020204" pitchFamily="34" charset="0"/>
            </a:endParaRPr>
          </a:p>
          <a:p>
            <a:r>
              <a:rPr lang="en-US" sz="1400" dirty="0">
                <a:latin typeface="+mj-lt"/>
                <a:cs typeface="Arial" panose="020B0604020202020204" pitchFamily="34" charset="0"/>
              </a:rPr>
              <a:t>       Inside Tier 1 Tracts =   27.8	          	 	 $18,298</a:t>
            </a:r>
          </a:p>
          <a:p>
            <a:endParaRPr lang="en-US" sz="1400" dirty="0">
              <a:latin typeface="+mj-lt"/>
              <a:cs typeface="Arial" panose="020B0604020202020204" pitchFamily="34" charset="0"/>
            </a:endParaRPr>
          </a:p>
          <a:p>
            <a:r>
              <a:rPr lang="en-US" sz="1400" dirty="0">
                <a:latin typeface="+mj-lt"/>
                <a:cs typeface="Arial" panose="020B0604020202020204" pitchFamily="34" charset="0"/>
              </a:rPr>
              <a:t>    Outside Tier 1 Tracts = 	 38.7 		            	 $29,649</a:t>
            </a:r>
          </a:p>
        </p:txBody>
      </p:sp>
    </p:spTree>
    <p:extLst>
      <p:ext uri="{BB962C8B-B14F-4D97-AF65-F5344CB8AC3E}">
        <p14:creationId xmlns:p14="http://schemas.microsoft.com/office/powerpoint/2010/main" val="14759360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EE24BF63-0D79-4463-B408-122D2E2C3F4A}"/>
              </a:ext>
            </a:extLst>
          </p:cNvPr>
          <p:cNvSpPr/>
          <p:nvPr/>
        </p:nvSpPr>
        <p:spPr>
          <a:xfrm>
            <a:off x="2679648" y="731757"/>
            <a:ext cx="6858000" cy="1188720"/>
          </a:xfrm>
          <a:prstGeom prst="rect">
            <a:avLst/>
          </a:prstGeom>
          <a:solidFill>
            <a:schemeClr val="bg1">
              <a:lumMod val="85000"/>
            </a:schemeClr>
          </a:solidFill>
          <a:ln w="25400" cap="flat" cmpd="sng" algn="ctr">
            <a:noFill/>
            <a:prstDash val="solid"/>
          </a:ln>
          <a:effectLst/>
        </p:spPr>
        <p:txBody>
          <a:bodyPr lIns="91360" tIns="45718" rIns="91360" bIns="45718" rtlCol="0" anchor="ctr"/>
          <a:lstStyle/>
          <a:p>
            <a:pPr marL="456723" defTabSz="913584"/>
            <a:r>
              <a:rPr lang="en-US" sz="2300" b="1" kern="0" dirty="0">
                <a:solidFill>
                  <a:prstClr val="white"/>
                </a:solidFill>
                <a:latin typeface="+mj-lt"/>
                <a:cs typeface="Arial" panose="020B0604020202020204" pitchFamily="34" charset="0"/>
              </a:rPr>
              <a:t>   	</a:t>
            </a:r>
          </a:p>
        </p:txBody>
      </p:sp>
      <p:sp>
        <p:nvSpPr>
          <p:cNvPr id="35" name="Oval 34">
            <a:extLst>
              <a:ext uri="{FF2B5EF4-FFF2-40B4-BE49-F238E27FC236}">
                <a16:creationId xmlns:a16="http://schemas.microsoft.com/office/drawing/2014/main" id="{03FE699B-2454-44BF-929B-9136065CD605}"/>
              </a:ext>
            </a:extLst>
          </p:cNvPr>
          <p:cNvSpPr/>
          <p:nvPr/>
        </p:nvSpPr>
        <p:spPr>
          <a:xfrm>
            <a:off x="2515127" y="107171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472C4"/>
                </a:solidFill>
                <a:effectLst/>
                <a:uLnTx/>
                <a:uFillTx/>
                <a:latin typeface="Arial" panose="020B0604020202020204" pitchFamily="34" charset="0"/>
                <a:cs typeface="Arial" panose="020B0604020202020204" pitchFamily="34" charset="0"/>
              </a:rPr>
              <a:t>1</a:t>
            </a:r>
          </a:p>
        </p:txBody>
      </p:sp>
      <p:sp>
        <p:nvSpPr>
          <p:cNvPr id="36" name="Rectangle 35">
            <a:extLst>
              <a:ext uri="{FF2B5EF4-FFF2-40B4-BE49-F238E27FC236}">
                <a16:creationId xmlns:a16="http://schemas.microsoft.com/office/drawing/2014/main" id="{B1C5A068-A719-4A8D-89FD-134E047BFC1B}"/>
              </a:ext>
            </a:extLst>
          </p:cNvPr>
          <p:cNvSpPr/>
          <p:nvPr/>
        </p:nvSpPr>
        <p:spPr>
          <a:xfrm>
            <a:off x="2688923" y="2080921"/>
            <a:ext cx="6858000" cy="1188720"/>
          </a:xfrm>
          <a:prstGeom prst="rect">
            <a:avLst/>
          </a:prstGeom>
          <a:solidFill>
            <a:schemeClr val="bg1">
              <a:lumMod val="85000"/>
            </a:schemeClr>
          </a:solidFill>
          <a:ln w="25400" cap="flat" cmpd="sng" algn="ctr">
            <a:noFill/>
            <a:prstDash val="solid"/>
          </a:ln>
          <a:effectLst/>
        </p:spPr>
        <p:txBody>
          <a:bodyPr lIns="91360" tIns="45718" rIns="91360" bIns="45718" rtlCol="0" anchor="ctr"/>
          <a:lstStyle/>
          <a:p>
            <a:pPr marL="456723" defTabSz="913584"/>
            <a:endParaRPr lang="en-US" sz="2300" b="1" kern="0" dirty="0">
              <a:solidFill>
                <a:prstClr val="white"/>
              </a:solidFill>
              <a:latin typeface="+mj-lt"/>
              <a:cs typeface="Arial" panose="020B0604020202020204" pitchFamily="34" charset="0"/>
            </a:endParaRPr>
          </a:p>
        </p:txBody>
      </p:sp>
      <p:sp>
        <p:nvSpPr>
          <p:cNvPr id="37" name="Oval 36">
            <a:extLst>
              <a:ext uri="{FF2B5EF4-FFF2-40B4-BE49-F238E27FC236}">
                <a16:creationId xmlns:a16="http://schemas.microsoft.com/office/drawing/2014/main" id="{47AAB757-AAB8-462E-9BE1-BA72378BBC87}"/>
              </a:ext>
            </a:extLst>
          </p:cNvPr>
          <p:cNvSpPr/>
          <p:nvPr/>
        </p:nvSpPr>
        <p:spPr>
          <a:xfrm>
            <a:off x="2515127" y="242536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2</a:t>
            </a:r>
          </a:p>
        </p:txBody>
      </p:sp>
      <p:sp>
        <p:nvSpPr>
          <p:cNvPr id="38" name="Rectangle 37">
            <a:extLst>
              <a:ext uri="{FF2B5EF4-FFF2-40B4-BE49-F238E27FC236}">
                <a16:creationId xmlns:a16="http://schemas.microsoft.com/office/drawing/2014/main" id="{5FCB39B9-1A3F-497B-B4EE-966ED1BFD01D}"/>
              </a:ext>
            </a:extLst>
          </p:cNvPr>
          <p:cNvSpPr/>
          <p:nvPr/>
        </p:nvSpPr>
        <p:spPr>
          <a:xfrm>
            <a:off x="2679648" y="3430085"/>
            <a:ext cx="6858000" cy="1188720"/>
          </a:xfrm>
          <a:prstGeom prst="rect">
            <a:avLst/>
          </a:prstGeom>
          <a:solidFill>
            <a:schemeClr val="bg1">
              <a:lumMod val="85000"/>
            </a:schemeClr>
          </a:solidFill>
          <a:ln w="25400" cap="flat" cmpd="sng" algn="ctr">
            <a:noFill/>
            <a:prstDash val="solid"/>
          </a:ln>
          <a:effectLst/>
        </p:spPr>
        <p:txBody>
          <a:bodyPr lIns="91360" tIns="45718" rIns="91360" bIns="45718" rtlCol="0" anchor="ctr"/>
          <a:lstStyle/>
          <a:p>
            <a:pPr marL="456723" defTabSz="913584"/>
            <a:endParaRPr lang="en-US" sz="2300" b="1" kern="0" dirty="0">
              <a:solidFill>
                <a:prstClr val="white"/>
              </a:solidFill>
              <a:latin typeface="+mj-lt"/>
              <a:cs typeface="Arial" panose="020B0604020202020204" pitchFamily="34" charset="0"/>
            </a:endParaRPr>
          </a:p>
        </p:txBody>
      </p:sp>
      <p:sp>
        <p:nvSpPr>
          <p:cNvPr id="39" name="Oval 38">
            <a:extLst>
              <a:ext uri="{FF2B5EF4-FFF2-40B4-BE49-F238E27FC236}">
                <a16:creationId xmlns:a16="http://schemas.microsoft.com/office/drawing/2014/main" id="{9C1B5CC7-7221-49F0-AAEB-68D6273AAD1F}"/>
              </a:ext>
            </a:extLst>
          </p:cNvPr>
          <p:cNvSpPr/>
          <p:nvPr/>
        </p:nvSpPr>
        <p:spPr>
          <a:xfrm>
            <a:off x="2515127" y="377901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3</a:t>
            </a:r>
          </a:p>
        </p:txBody>
      </p:sp>
      <p:sp>
        <p:nvSpPr>
          <p:cNvPr id="40" name="TextBox 39">
            <a:extLst>
              <a:ext uri="{FF2B5EF4-FFF2-40B4-BE49-F238E27FC236}">
                <a16:creationId xmlns:a16="http://schemas.microsoft.com/office/drawing/2014/main" id="{B53536C0-7D39-4DF6-8605-0AAD2D9F6E2F}"/>
              </a:ext>
            </a:extLst>
          </p:cNvPr>
          <p:cNvSpPr txBox="1"/>
          <p:nvPr/>
        </p:nvSpPr>
        <p:spPr>
          <a:xfrm>
            <a:off x="3179528" y="3482794"/>
            <a:ext cx="6659153" cy="1154159"/>
          </a:xfrm>
          <a:prstGeom prst="rect">
            <a:avLst/>
          </a:prstGeom>
          <a:noFill/>
        </p:spPr>
        <p:txBody>
          <a:bodyPr wrap="square" lIns="91368" tIns="45718" rIns="91368" bIns="45718" rtlCol="0">
            <a:spAutoFit/>
          </a:bodyPr>
          <a:lstStyle/>
          <a:p>
            <a:pPr defTabSz="913584">
              <a:defRPr/>
            </a:pPr>
            <a:endParaRPr lang="en-US" sz="2300" b="1" dirty="0">
              <a:solidFill>
                <a:prstClr val="white"/>
              </a:solidFill>
              <a:latin typeface="Arial" panose="020B0604020202020204" pitchFamily="34" charset="0"/>
              <a:cs typeface="Arial" panose="020B0604020202020204" pitchFamily="34" charset="0"/>
            </a:endParaRPr>
          </a:p>
          <a:p>
            <a:pPr defTabSz="913584">
              <a:defRPr/>
            </a:pPr>
            <a:r>
              <a:rPr lang="en-US" sz="2300" b="1" dirty="0">
                <a:solidFill>
                  <a:prstClr val="white"/>
                </a:solidFill>
                <a:latin typeface="Arial" panose="020B0604020202020204" pitchFamily="34" charset="0"/>
                <a:cs typeface="Arial" panose="020B0604020202020204" pitchFamily="34" charset="0"/>
              </a:rPr>
              <a:t>Observational Variation and Targeting</a:t>
            </a:r>
          </a:p>
          <a:p>
            <a:pPr defTabSz="913584">
              <a:defRPr/>
            </a:pPr>
            <a:endParaRPr lang="en-US" sz="2300" b="1" kern="0" dirty="0">
              <a:solidFill>
                <a:prstClr val="white"/>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853458C9-203C-48E2-B32C-F3256BC5B2B1}"/>
              </a:ext>
            </a:extLst>
          </p:cNvPr>
          <p:cNvSpPr txBox="1"/>
          <p:nvPr/>
        </p:nvSpPr>
        <p:spPr>
          <a:xfrm>
            <a:off x="3179505" y="1845115"/>
            <a:ext cx="6528699" cy="1619478"/>
          </a:xfrm>
          <a:prstGeom prst="rect">
            <a:avLst/>
          </a:prstGeom>
          <a:noFill/>
        </p:spPr>
        <p:txBody>
          <a:bodyPr wrap="square" lIns="91368" tIns="45718" rIns="91368" bIns="45718" rtlCol="0" anchor="ctr" anchorCtr="0">
            <a:spAutoFit/>
          </a:bodyPr>
          <a:lstStyle/>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0" marR="0" lvl="0" indent="0" algn="just" defTabSz="913584" eaLnBrk="1" fontAlgn="auto" latinLnBrk="0" hangingPunct="1">
              <a:lnSpc>
                <a:spcPct val="15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Methods to Construct Tract-Level Estimates</a:t>
            </a:r>
          </a:p>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42" name="Rectangle 41">
            <a:extLst>
              <a:ext uri="{FF2B5EF4-FFF2-40B4-BE49-F238E27FC236}">
                <a16:creationId xmlns:a16="http://schemas.microsoft.com/office/drawing/2014/main" id="{2C800A8A-9322-47BF-88DB-F8DE266ABD2E}"/>
              </a:ext>
            </a:extLst>
          </p:cNvPr>
          <p:cNvSpPr/>
          <p:nvPr/>
        </p:nvSpPr>
        <p:spPr>
          <a:xfrm>
            <a:off x="2676273" y="4779249"/>
            <a:ext cx="6858000" cy="1188720"/>
          </a:xfrm>
          <a:prstGeom prst="rect">
            <a:avLst/>
          </a:prstGeom>
          <a:solidFill>
            <a:srgbClr val="44546A"/>
          </a:solidFill>
          <a:ln w="25400" cap="flat" cmpd="sng" algn="ctr">
            <a:noFill/>
            <a:prstDash val="solid"/>
          </a:ln>
          <a:effectLst/>
        </p:spPr>
        <p:txBody>
          <a:bodyPr lIns="91360" tIns="45718" rIns="91360" bIns="45718" rtlCol="0" anchor="ctr"/>
          <a:lstStyle/>
          <a:p>
            <a:pPr marL="456723" defTabSz="913584"/>
            <a:endParaRPr lang="en-US" sz="2300" b="1" kern="0" dirty="0">
              <a:solidFill>
                <a:prstClr val="white"/>
              </a:solidFill>
              <a:latin typeface="+mj-lt"/>
              <a:cs typeface="Arial" panose="020B0604020202020204" pitchFamily="34" charset="0"/>
            </a:endParaRPr>
          </a:p>
        </p:txBody>
      </p:sp>
      <p:sp>
        <p:nvSpPr>
          <p:cNvPr id="43" name="TextBox 42">
            <a:extLst>
              <a:ext uri="{FF2B5EF4-FFF2-40B4-BE49-F238E27FC236}">
                <a16:creationId xmlns:a16="http://schemas.microsoft.com/office/drawing/2014/main" id="{AA10DF66-3218-4AE3-AD3D-F4B7A2BB2621}"/>
              </a:ext>
            </a:extLst>
          </p:cNvPr>
          <p:cNvSpPr txBox="1"/>
          <p:nvPr/>
        </p:nvSpPr>
        <p:spPr>
          <a:xfrm>
            <a:off x="3179505" y="4780585"/>
            <a:ext cx="6528699" cy="1154159"/>
          </a:xfrm>
          <a:prstGeom prst="rect">
            <a:avLst/>
          </a:prstGeom>
          <a:noFill/>
        </p:spPr>
        <p:txBody>
          <a:bodyPr wrap="square" lIns="91368" tIns="45718" rIns="91368" bIns="45718" rtlCol="0">
            <a:spAutoFit/>
          </a:bodyPr>
          <a:lstStyle/>
          <a:p>
            <a:pPr marL="0"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0" marR="0" lvl="0" indent="0"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Causal Effects and Neighborhood Choice</a:t>
            </a:r>
          </a:p>
          <a:p>
            <a:pPr marL="0" marR="0" lvl="0" indent="0" defTabSz="913584" eaLnBrk="1" fontAlgn="auto" latinLnBrk="0" hangingPunct="1">
              <a:lnSpc>
                <a:spcPct val="10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44" name="Oval 43">
            <a:extLst>
              <a:ext uri="{FF2B5EF4-FFF2-40B4-BE49-F238E27FC236}">
                <a16:creationId xmlns:a16="http://schemas.microsoft.com/office/drawing/2014/main" id="{FE69CE8B-020B-4BF7-AA00-95B207A1F42D}"/>
              </a:ext>
            </a:extLst>
          </p:cNvPr>
          <p:cNvSpPr/>
          <p:nvPr/>
        </p:nvSpPr>
        <p:spPr>
          <a:xfrm>
            <a:off x="2515127" y="513266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4</a:t>
            </a:r>
          </a:p>
        </p:txBody>
      </p:sp>
      <p:sp>
        <p:nvSpPr>
          <p:cNvPr id="45" name="TextBox 44">
            <a:extLst>
              <a:ext uri="{FF2B5EF4-FFF2-40B4-BE49-F238E27FC236}">
                <a16:creationId xmlns:a16="http://schemas.microsoft.com/office/drawing/2014/main" id="{8EEED83C-B774-4BDB-B083-082F6602FF5E}"/>
              </a:ext>
            </a:extLst>
          </p:cNvPr>
          <p:cNvSpPr txBox="1"/>
          <p:nvPr/>
        </p:nvSpPr>
        <p:spPr>
          <a:xfrm>
            <a:off x="3179505" y="485075"/>
            <a:ext cx="6528699" cy="1619478"/>
          </a:xfrm>
          <a:prstGeom prst="rect">
            <a:avLst/>
          </a:prstGeom>
          <a:noFill/>
        </p:spPr>
        <p:txBody>
          <a:bodyPr wrap="square" lIns="91368" tIns="45718" rIns="91368" bIns="45718" rtlCol="0" anchor="ctr" anchorCtr="0">
            <a:spAutoFit/>
          </a:bodyPr>
          <a:lstStyle/>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1" i="0" u="none" strike="noStrike" kern="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a:p>
            <a:pPr marL="0" marR="0" lvl="0" indent="0" algn="just" defTabSz="913584" eaLnBrk="1" fontAlgn="auto" latinLnBrk="0" hangingPunct="1">
              <a:lnSpc>
                <a:spcPct val="15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Data</a:t>
            </a:r>
          </a:p>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87211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1371" y="1230977"/>
            <a:ext cx="10456432" cy="5181600"/>
          </a:xfrm>
        </p:spPr>
        <p:txBody>
          <a:bodyPr>
            <a:norm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Where should a family seeking to improve their children’s outcomes live?</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Answer matters both to individual families and potentially for policy design.</a:t>
            </a:r>
          </a:p>
          <a:p>
            <a:pPr>
              <a:buClr>
                <a:schemeClr val="tx2"/>
              </a:buClr>
              <a:buFont typeface="Wingdings" pitchFamily="2" charset="2"/>
              <a:buChar char="§"/>
            </a:pPr>
            <a:endParaRPr lang="en-US" sz="2000" dirty="0">
              <a:solidFill>
                <a:srgbClr val="000000"/>
              </a:solidFill>
              <a:latin typeface="Arial" panose="020B0604020202020204" pitchFamily="34" charset="0"/>
              <a:cs typeface="Arial" panose="020B0604020202020204" pitchFamily="34" charset="0"/>
            </a:endParaRPr>
          </a:p>
          <a:p>
            <a:pPr lvl="1">
              <a:buClr>
                <a:schemeClr val="tx2"/>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Ex: Many affordable housing programs (e.g., Housing Choice Vouchers) have explicit goal of helping low-income families access “higher opportunity” areas.</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For these questions, critical to understand whether observational variation is driven by </a:t>
            </a:r>
            <a:r>
              <a:rPr lang="en-US" sz="2300" b="1" dirty="0">
                <a:solidFill>
                  <a:srgbClr val="000000"/>
                </a:solidFill>
                <a:latin typeface="Arial" panose="020B0604020202020204" pitchFamily="34" charset="0"/>
                <a:cs typeface="Arial" panose="020B0604020202020204" pitchFamily="34" charset="0"/>
              </a:rPr>
              <a:t>causal effects </a:t>
            </a:r>
            <a:r>
              <a:rPr lang="en-US" sz="2300" dirty="0">
                <a:solidFill>
                  <a:srgbClr val="000000"/>
                </a:solidFill>
                <a:latin typeface="Arial" panose="020B0604020202020204" pitchFamily="34" charset="0"/>
                <a:cs typeface="Arial" panose="020B0604020202020204" pitchFamily="34" charset="0"/>
              </a:rPr>
              <a:t>of place or selection.</a:t>
            </a:r>
          </a:p>
          <a:p>
            <a:pPr lvl="1"/>
            <a:endParaRPr lang="en-US" sz="2300" dirty="0">
              <a:solidFill>
                <a:srgbClr val="000000"/>
              </a:solidFill>
              <a:latin typeface="Arial" panose="020B0604020202020204" pitchFamily="34" charset="0"/>
              <a:cs typeface="Arial" panose="020B0604020202020204" pitchFamily="34" charset="0"/>
            </a:endParaRPr>
          </a:p>
          <a:p>
            <a:pPr lvl="1"/>
            <a:endParaRPr lang="en-US" sz="2300" dirty="0">
              <a:solidFill>
                <a:srgbClr val="000000"/>
              </a:solidFill>
              <a:latin typeface="Arial" panose="020B0604020202020204" pitchFamily="34" charset="0"/>
              <a:cs typeface="Arial" panose="020B0604020202020204" pitchFamily="34" charset="0"/>
            </a:endParaRPr>
          </a:p>
        </p:txBody>
      </p:sp>
      <p:sp>
        <p:nvSpPr>
          <p:cNvPr id="9"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584">
              <a:defRPr/>
            </a:pPr>
            <a:r>
              <a:rPr lang="en-US" sz="2400" dirty="0">
                <a:solidFill>
                  <a:srgbClr val="002060"/>
                </a:solidFill>
                <a:latin typeface="Arial" panose="020B0604020202020204" pitchFamily="34" charset="0"/>
                <a:cs typeface="Arial" panose="020B0604020202020204" pitchFamily="34" charset="0"/>
              </a:rPr>
              <a:t>Neighborhood Choice and Causal Effects of Place</a:t>
            </a:r>
          </a:p>
        </p:txBody>
      </p:sp>
    </p:spTree>
    <p:extLst>
      <p:ext uri="{BB962C8B-B14F-4D97-AF65-F5344CB8AC3E}">
        <p14:creationId xmlns:p14="http://schemas.microsoft.com/office/powerpoint/2010/main" val="35624471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1371" y="1230977"/>
            <a:ext cx="10456432" cy="5181600"/>
          </a:xfrm>
        </p:spPr>
        <p:txBody>
          <a:bodyPr>
            <a:norm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Identify causal effects using two research designs:</a:t>
            </a:r>
          </a:p>
          <a:p>
            <a:pPr marL="456771" indent="-456771">
              <a:buFont typeface="+mj-lt"/>
              <a:buAutoNum type="arabicPeriod"/>
            </a:pPr>
            <a:endParaRPr lang="en-US" sz="2300" dirty="0">
              <a:solidFill>
                <a:srgbClr val="000000"/>
              </a:solidFill>
              <a:latin typeface="Arial" panose="020B0604020202020204" pitchFamily="34" charset="0"/>
              <a:cs typeface="Arial" panose="020B0604020202020204" pitchFamily="34" charset="0"/>
            </a:endParaRPr>
          </a:p>
          <a:p>
            <a:pPr marL="1313298" lvl="2" indent="-456771">
              <a:buFont typeface="+mj-lt"/>
              <a:buAutoNum type="arabicPeriod"/>
            </a:pPr>
            <a:r>
              <a:rPr lang="en-US" u="sng" dirty="0">
                <a:solidFill>
                  <a:srgbClr val="000000"/>
                </a:solidFill>
                <a:latin typeface="Arial" panose="020B0604020202020204" pitchFamily="34" charset="0"/>
                <a:cs typeface="Arial" panose="020B0604020202020204" pitchFamily="34" charset="0"/>
              </a:rPr>
              <a:t>Moving-to-Opportunity (MTO) Experiment</a:t>
            </a:r>
            <a:r>
              <a:rPr lang="en-US" dirty="0">
                <a:solidFill>
                  <a:srgbClr val="000000"/>
                </a:solidFill>
                <a:latin typeface="Arial" panose="020B0604020202020204" pitchFamily="34" charset="0"/>
                <a:cs typeface="Arial" panose="020B0604020202020204" pitchFamily="34" charset="0"/>
              </a:rPr>
              <a:t>: Compare observational predictions to treatment effects of MTO experiment on children’s earnings.</a:t>
            </a:r>
          </a:p>
          <a:p>
            <a:pPr marL="1313298" lvl="2" indent="-456771">
              <a:buFont typeface="+mj-lt"/>
              <a:buAutoNum type="arabicPeriod"/>
            </a:pPr>
            <a:endParaRPr lang="en-US" dirty="0">
              <a:solidFill>
                <a:srgbClr val="000000"/>
              </a:solidFill>
              <a:latin typeface="Arial" panose="020B0604020202020204" pitchFamily="34" charset="0"/>
              <a:cs typeface="Arial" panose="020B0604020202020204" pitchFamily="34" charset="0"/>
            </a:endParaRPr>
          </a:p>
          <a:p>
            <a:pPr marL="1313298" lvl="2" indent="-456771">
              <a:buFont typeface="+mj-lt"/>
              <a:buAutoNum type="arabicPeriod"/>
            </a:pPr>
            <a:r>
              <a:rPr lang="en-US" u="sng" dirty="0">
                <a:solidFill>
                  <a:srgbClr val="000000"/>
                </a:solidFill>
                <a:latin typeface="Arial" panose="020B0604020202020204" pitchFamily="34" charset="0"/>
                <a:cs typeface="Arial" panose="020B0604020202020204" pitchFamily="34" charset="0"/>
              </a:rPr>
              <a:t>Movers Quasi-Experiment:</a:t>
            </a:r>
            <a:r>
              <a:rPr lang="en-US" dirty="0">
                <a:solidFill>
                  <a:srgbClr val="000000"/>
                </a:solidFill>
                <a:latin typeface="Arial" panose="020B0604020202020204" pitchFamily="34" charset="0"/>
                <a:cs typeface="Arial" panose="020B0604020202020204" pitchFamily="34" charset="0"/>
              </a:rPr>
              <a:t> Analyze outcomes of children who move at different ages across all tracts.</a:t>
            </a:r>
          </a:p>
        </p:txBody>
      </p:sp>
      <p:sp>
        <p:nvSpPr>
          <p:cNvPr id="9"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584">
              <a:defRPr/>
            </a:pPr>
            <a:r>
              <a:rPr lang="en-US" sz="2400" dirty="0">
                <a:solidFill>
                  <a:srgbClr val="002060"/>
                </a:solidFill>
                <a:latin typeface="Arial" panose="020B0604020202020204" pitchFamily="34" charset="0"/>
                <a:cs typeface="Arial" panose="020B0604020202020204" pitchFamily="34" charset="0"/>
              </a:rPr>
              <a:t>Identifying Causal Effects of Place</a:t>
            </a:r>
          </a:p>
        </p:txBody>
      </p:sp>
    </p:spTree>
    <p:extLst>
      <p:ext uri="{BB962C8B-B14F-4D97-AF65-F5344CB8AC3E}">
        <p14:creationId xmlns:p14="http://schemas.microsoft.com/office/powerpoint/2010/main" val="320068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21493" y="1219135"/>
            <a:ext cx="10264347" cy="4422010"/>
          </a:xfrm>
        </p:spPr>
        <p:txBody>
          <a:bodyPr>
            <a:no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Data sources: Census data (2000, 2010, ACS) covering U.S. population linked to federal income tax returns from 1989-2015.</a:t>
            </a:r>
            <a:br>
              <a:rPr lang="en-US" sz="2300" dirty="0">
                <a:solidFill>
                  <a:srgbClr val="000000"/>
                </a:solidFill>
                <a:latin typeface="Arial" panose="020B0604020202020204" pitchFamily="34" charset="0"/>
                <a:cs typeface="Arial" panose="020B0604020202020204" pitchFamily="34" charset="0"/>
              </a:rPr>
            </a:b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Link children to parents based on dependent claiming on tax returns.</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Target sample: Children in 1978-83 birth cohorts who were born in the U.S. or are authorized immigrants who came to the U.S. in childhood.</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Analysis sample: 20.5 million children, 96% coverage rate of target sample.</a:t>
            </a:r>
          </a:p>
        </p:txBody>
      </p:sp>
      <p:sp>
        <p:nvSpPr>
          <p:cNvPr id="9"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584">
              <a:defRPr/>
            </a:pPr>
            <a:r>
              <a:rPr lang="en-US" sz="2400" dirty="0">
                <a:solidFill>
                  <a:srgbClr val="002060"/>
                </a:solidFill>
                <a:latin typeface="Arial" panose="020B0604020202020204" pitchFamily="34" charset="0"/>
                <a:cs typeface="Arial" panose="020B0604020202020204" pitchFamily="34" charset="0"/>
              </a:rPr>
              <a:t>Data Sources and Sample Definitions</a:t>
            </a:r>
          </a:p>
        </p:txBody>
      </p:sp>
    </p:spTree>
    <p:extLst>
      <p:ext uri="{BB962C8B-B14F-4D97-AF65-F5344CB8AC3E}">
        <p14:creationId xmlns:p14="http://schemas.microsoft.com/office/powerpoint/2010/main" val="27542167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6474" y="1274011"/>
            <a:ext cx="11212945" cy="5181600"/>
          </a:xfrm>
        </p:spPr>
        <p:txBody>
          <a:bodyPr>
            <a:noAutofit/>
          </a:bodyPr>
          <a:lstStyle/>
          <a:p>
            <a:pPr>
              <a:buClr>
                <a:schemeClr val="tx2"/>
              </a:buClr>
              <a:buFont typeface="Wingdings" pitchFamily="2" charset="2"/>
              <a:buChar char="§"/>
            </a:pPr>
            <a:r>
              <a:rPr lang="en-US" sz="2300" dirty="0">
                <a:latin typeface="Arial" panose="020B0604020202020204" pitchFamily="34" charset="0"/>
                <a:ea typeface="ＭＳ Ｐゴシック"/>
                <a:cs typeface="Arial" panose="020B0604020202020204" pitchFamily="34" charset="0"/>
              </a:rPr>
              <a:t>4,600 families at 5 sites from 1994-98: Baltimore, Boston, Chicago, LA, New York.</a:t>
            </a:r>
          </a:p>
          <a:p>
            <a:pPr>
              <a:buClr>
                <a:schemeClr val="tx2"/>
              </a:buClr>
              <a:buFont typeface="Wingdings" pitchFamily="2" charset="2"/>
              <a:buChar char="§"/>
            </a:pPr>
            <a:endParaRPr lang="en-US" sz="2300" dirty="0">
              <a:latin typeface="Arial" panose="020B0604020202020204" pitchFamily="34" charset="0"/>
              <a:ea typeface="ＭＳ Ｐゴシック"/>
              <a:cs typeface="Arial" panose="020B0604020202020204" pitchFamily="34" charset="0"/>
            </a:endParaRPr>
          </a:p>
          <a:p>
            <a:pPr>
              <a:buClr>
                <a:schemeClr val="tx2"/>
              </a:buClr>
              <a:buFont typeface="Wingdings" pitchFamily="2" charset="2"/>
              <a:buChar char="§"/>
            </a:pPr>
            <a:r>
              <a:rPr lang="en-US" sz="2300" dirty="0">
                <a:latin typeface="Arial" panose="020B0604020202020204" pitchFamily="34" charset="0"/>
                <a:ea typeface="ＭＳ Ｐゴシック"/>
                <a:cs typeface="Arial" panose="020B0604020202020204" pitchFamily="34" charset="0"/>
              </a:rPr>
              <a:t>Families randomly assigned to one of three groups:</a:t>
            </a:r>
          </a:p>
          <a:p>
            <a:endParaRPr lang="en-US" sz="2300" dirty="0">
              <a:latin typeface="Arial" panose="020B0604020202020204" pitchFamily="34" charset="0"/>
              <a:ea typeface="ＭＳ Ｐゴシック"/>
              <a:cs typeface="Arial" panose="020B0604020202020204" pitchFamily="34" charset="0"/>
            </a:endParaRPr>
          </a:p>
          <a:p>
            <a:pPr marL="913584" lvl="1" indent="-456771">
              <a:buFont typeface="+mj-lt"/>
              <a:buAutoNum type="arabicPeriod"/>
            </a:pPr>
            <a:r>
              <a:rPr lang="en-US" sz="2000" dirty="0">
                <a:latin typeface="Arial" panose="020B0604020202020204" pitchFamily="34" charset="0"/>
                <a:ea typeface="ＭＳ Ｐゴシック"/>
                <a:cs typeface="Arial" panose="020B0604020202020204" pitchFamily="34" charset="0"/>
              </a:rPr>
              <a:t>Control: public housing in high-poverty (50% at baseline) areas.</a:t>
            </a:r>
          </a:p>
          <a:p>
            <a:pPr marL="913584" lvl="1" indent="-456771">
              <a:buFont typeface="+mj-lt"/>
              <a:buAutoNum type="arabicPeriod"/>
            </a:pPr>
            <a:endParaRPr lang="en-US" sz="2000" dirty="0">
              <a:latin typeface="Arial" panose="020B0604020202020204" pitchFamily="34" charset="0"/>
              <a:ea typeface="ＭＳ Ｐゴシック"/>
              <a:cs typeface="Arial" panose="020B0604020202020204" pitchFamily="34" charset="0"/>
            </a:endParaRPr>
          </a:p>
          <a:p>
            <a:pPr marL="913584" lvl="1" indent="-456771">
              <a:buFont typeface="+mj-lt"/>
              <a:buAutoNum type="arabicPeriod"/>
            </a:pPr>
            <a:r>
              <a:rPr lang="en-US" sz="2000" dirty="0">
                <a:latin typeface="Arial" panose="020B0604020202020204" pitchFamily="34" charset="0"/>
                <a:ea typeface="ＭＳ Ｐゴシック"/>
                <a:cs typeface="Arial" panose="020B0604020202020204" pitchFamily="34" charset="0"/>
              </a:rPr>
              <a:t>Section 8: conventional housing vouchers, no restrictions.</a:t>
            </a:r>
          </a:p>
          <a:p>
            <a:pPr marL="913584" lvl="1" indent="-456771">
              <a:buFont typeface="+mj-lt"/>
              <a:buAutoNum type="arabicPeriod"/>
            </a:pPr>
            <a:endParaRPr lang="en-US" sz="2000" dirty="0">
              <a:latin typeface="Arial" panose="020B0604020202020204" pitchFamily="34" charset="0"/>
              <a:ea typeface="ＭＳ Ｐゴシック"/>
              <a:cs typeface="Arial" panose="020B0604020202020204" pitchFamily="34" charset="0"/>
            </a:endParaRPr>
          </a:p>
          <a:p>
            <a:pPr marL="913584" lvl="1" indent="-456771">
              <a:buFont typeface="+mj-lt"/>
              <a:buAutoNum type="arabicPeriod"/>
            </a:pPr>
            <a:r>
              <a:rPr lang="en-US" sz="2000" dirty="0">
                <a:latin typeface="Arial" panose="020B0604020202020204" pitchFamily="34" charset="0"/>
                <a:ea typeface="ＭＳ Ｐゴシック"/>
                <a:cs typeface="Arial" panose="020B0604020202020204" pitchFamily="34" charset="0"/>
              </a:rPr>
              <a:t>Experimental: housing vouchers restricted to low-poverty (&lt;10%) Census tracts.</a:t>
            </a:r>
          </a:p>
          <a:p>
            <a:pPr marL="456813" lvl="1" indent="0">
              <a:buNone/>
            </a:pPr>
            <a:endParaRPr lang="en-US" sz="2300" dirty="0">
              <a:latin typeface="Arial" panose="020B0604020202020204" pitchFamily="34" charset="0"/>
              <a:ea typeface="ＭＳ Ｐゴシック"/>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Chetty, Hendren, and Katz (2016) show that children who moved using vouchers </a:t>
            </a:r>
            <a:r>
              <a:rPr lang="en-US" sz="2300" b="1" dirty="0">
                <a:solidFill>
                  <a:srgbClr val="000000"/>
                </a:solidFill>
                <a:latin typeface="Arial" panose="020B0604020202020204" pitchFamily="34" charset="0"/>
                <a:cs typeface="Arial" panose="020B0604020202020204" pitchFamily="34" charset="0"/>
              </a:rPr>
              <a:t>when young </a:t>
            </a:r>
            <a:r>
              <a:rPr lang="en-US" sz="2300" dirty="0">
                <a:solidFill>
                  <a:srgbClr val="000000"/>
                </a:solidFill>
                <a:latin typeface="Arial" panose="020B0604020202020204" pitchFamily="34" charset="0"/>
                <a:cs typeface="Arial" panose="020B0604020202020204" pitchFamily="34" charset="0"/>
              </a:rPr>
              <a:t>(&lt;age 13) earn more; those who move at older ages do not.</a:t>
            </a:r>
          </a:p>
        </p:txBody>
      </p:sp>
      <p:sp>
        <p:nvSpPr>
          <p:cNvPr id="9"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584">
              <a:defRPr/>
            </a:pPr>
            <a:r>
              <a:rPr lang="en-US" sz="2400" dirty="0">
                <a:solidFill>
                  <a:srgbClr val="002060"/>
                </a:solidFill>
                <a:latin typeface="Arial" panose="020B0604020202020204" pitchFamily="34" charset="0"/>
                <a:cs typeface="Arial" panose="020B0604020202020204" pitchFamily="34" charset="0"/>
              </a:rPr>
              <a:t>Moving to Opportunity Experiment</a:t>
            </a:r>
          </a:p>
        </p:txBody>
      </p:sp>
    </p:spTree>
    <p:extLst>
      <p:ext uri="{BB962C8B-B14F-4D97-AF65-F5344CB8AC3E}">
        <p14:creationId xmlns:p14="http://schemas.microsoft.com/office/powerpoint/2010/main" val="36678064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09A8CE2B-C058-463A-AFBA-3B2FC996B455}"/>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49" descr="A picture containing building&#10;&#10;Description generated with high confidence">
            <a:extLst>
              <a:ext uri="{FF2B5EF4-FFF2-40B4-BE49-F238E27FC236}">
                <a16:creationId xmlns:a16="http://schemas.microsoft.com/office/drawing/2014/main" id="{F73DEEE9-B7C3-47EA-8CC8-CCAD330E27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4085" y="566426"/>
            <a:ext cx="7312007" cy="6291573"/>
          </a:xfrm>
          <a:prstGeom prst="rect">
            <a:avLst/>
          </a:prstGeom>
        </p:spPr>
      </p:pic>
      <p:sp>
        <p:nvSpPr>
          <p:cNvPr id="60" name="Oval 59">
            <a:extLst>
              <a:ext uri="{FF2B5EF4-FFF2-40B4-BE49-F238E27FC236}">
                <a16:creationId xmlns:a16="http://schemas.microsoft.com/office/drawing/2014/main" id="{8999C02F-117F-4FC7-AC55-59AB7B9199C6}"/>
              </a:ext>
            </a:extLst>
          </p:cNvPr>
          <p:cNvSpPr/>
          <p:nvPr/>
        </p:nvSpPr>
        <p:spPr>
          <a:xfrm>
            <a:off x="6439628" y="4029425"/>
            <a:ext cx="152519" cy="16264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61" name="Oval 60">
            <a:extLst>
              <a:ext uri="{FF2B5EF4-FFF2-40B4-BE49-F238E27FC236}">
                <a16:creationId xmlns:a16="http://schemas.microsoft.com/office/drawing/2014/main" id="{E2E5F36A-E35E-4824-B6E1-6DE9B8C5FC23}"/>
              </a:ext>
            </a:extLst>
          </p:cNvPr>
          <p:cNvSpPr/>
          <p:nvPr/>
        </p:nvSpPr>
        <p:spPr>
          <a:xfrm>
            <a:off x="6494465" y="3807069"/>
            <a:ext cx="152519" cy="16264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62" name="Oval 61">
            <a:extLst>
              <a:ext uri="{FF2B5EF4-FFF2-40B4-BE49-F238E27FC236}">
                <a16:creationId xmlns:a16="http://schemas.microsoft.com/office/drawing/2014/main" id="{58BCB457-A6FD-43EE-9E9B-45552735B76E}"/>
              </a:ext>
            </a:extLst>
          </p:cNvPr>
          <p:cNvSpPr/>
          <p:nvPr/>
        </p:nvSpPr>
        <p:spPr>
          <a:xfrm>
            <a:off x="6428035" y="4262653"/>
            <a:ext cx="152519" cy="16264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8" name="TextBox 7"/>
          <p:cNvSpPr txBox="1"/>
          <p:nvPr/>
        </p:nvSpPr>
        <p:spPr>
          <a:xfrm>
            <a:off x="6873184" y="3667170"/>
            <a:ext cx="2597552" cy="353939"/>
          </a:xfrm>
          <a:prstGeom prst="rect">
            <a:avLst/>
          </a:prstGeom>
          <a:noFill/>
        </p:spPr>
        <p:txBody>
          <a:bodyPr wrap="squar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Ida B. Wells Homes</a:t>
            </a:r>
          </a:p>
        </p:txBody>
      </p:sp>
      <p:sp>
        <p:nvSpPr>
          <p:cNvPr id="10" name="TextBox 9"/>
          <p:cNvSpPr txBox="1"/>
          <p:nvPr/>
        </p:nvSpPr>
        <p:spPr>
          <a:xfrm>
            <a:off x="7131315" y="4368617"/>
            <a:ext cx="2557773" cy="353939"/>
          </a:xfrm>
          <a:prstGeom prst="rect">
            <a:avLst/>
          </a:prstGeom>
          <a:noFill/>
        </p:spPr>
        <p:txBody>
          <a:bodyPr wrap="squar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Robert Taylor Homes</a:t>
            </a:r>
          </a:p>
        </p:txBody>
      </p:sp>
      <p:sp>
        <p:nvSpPr>
          <p:cNvPr id="12" name="TextBox 11"/>
          <p:cNvSpPr txBox="1"/>
          <p:nvPr/>
        </p:nvSpPr>
        <p:spPr>
          <a:xfrm>
            <a:off x="7118458" y="4003003"/>
            <a:ext cx="2428095" cy="353939"/>
          </a:xfrm>
          <a:prstGeom prst="rect">
            <a:avLst/>
          </a:prstGeom>
          <a:noFill/>
        </p:spPr>
        <p:txBody>
          <a:bodyPr wrap="squar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Stateway Gardens</a:t>
            </a:r>
          </a:p>
        </p:txBody>
      </p:sp>
      <p:cxnSp>
        <p:nvCxnSpPr>
          <p:cNvPr id="13" name="Straight Arrow Connector 12"/>
          <p:cNvCxnSpPr>
            <a:stCxn id="10" idx="1"/>
          </p:cNvCxnSpPr>
          <p:nvPr/>
        </p:nvCxnSpPr>
        <p:spPr>
          <a:xfrm flipH="1" flipV="1">
            <a:off x="6651059" y="4390577"/>
            <a:ext cx="480256" cy="155010"/>
          </a:xfrm>
          <a:prstGeom prst="straightConnector1">
            <a:avLst/>
          </a:prstGeom>
          <a:ln w="19050">
            <a:tailEnd type="arrow"/>
          </a:ln>
        </p:spPr>
        <p:style>
          <a:lnRef idx="2">
            <a:schemeClr val="dk1"/>
          </a:lnRef>
          <a:fillRef idx="0">
            <a:schemeClr val="dk1"/>
          </a:fillRef>
          <a:effectRef idx="1">
            <a:schemeClr val="dk1"/>
          </a:effectRef>
          <a:fontRef idx="minor">
            <a:schemeClr val="tx1"/>
          </a:fontRef>
        </p:style>
      </p:cxnSp>
      <p:sp>
        <p:nvSpPr>
          <p:cNvPr id="17" name="Rectangle 16"/>
          <p:cNvSpPr/>
          <p:nvPr/>
        </p:nvSpPr>
        <p:spPr>
          <a:xfrm>
            <a:off x="6241233" y="467295"/>
            <a:ext cx="4046707" cy="99132"/>
          </a:xfrm>
          <a:prstGeom prst="rect">
            <a:avLst/>
          </a:prstGeom>
          <a:solidFill>
            <a:schemeClr val="bg1"/>
          </a:solidFill>
          <a:ln w="952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lIns="91368" tIns="45718" rIns="91368" bIns="45718" rtlCol="0" anchor="ctr"/>
          <a:lstStyle/>
          <a:p>
            <a:pPr marL="0" marR="0" lvl="0" indent="0" algn="ctr"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70AD47"/>
              </a:solidFill>
              <a:effectLst/>
              <a:uLnTx/>
              <a:uFillTx/>
              <a:ea typeface="+mn-ea"/>
              <a:cs typeface="+mn-cs"/>
            </a:endParaRPr>
          </a:p>
        </p:txBody>
      </p:sp>
      <p:sp>
        <p:nvSpPr>
          <p:cNvPr id="19" name="TextBox 92"/>
          <p:cNvSpPr txBox="1"/>
          <p:nvPr/>
        </p:nvSpPr>
        <p:spPr>
          <a:xfrm>
            <a:off x="0" y="87880"/>
            <a:ext cx="12192000" cy="400105"/>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Moving To Opportunity Experiment: Origin (Control Group) Locations in Chicago</a:t>
            </a:r>
          </a:p>
        </p:txBody>
      </p:sp>
      <p:grpSp>
        <p:nvGrpSpPr>
          <p:cNvPr id="87" name="Group 86"/>
          <p:cNvGrpSpPr/>
          <p:nvPr/>
        </p:nvGrpSpPr>
        <p:grpSpPr>
          <a:xfrm>
            <a:off x="9470739" y="962556"/>
            <a:ext cx="2072665" cy="762729"/>
            <a:chOff x="9470736" y="962556"/>
            <a:chExt cx="2072665" cy="762729"/>
          </a:xfrm>
        </p:grpSpPr>
        <p:sp>
          <p:nvSpPr>
            <p:cNvPr id="88" name="Rectangle 32"/>
            <p:cNvSpPr>
              <a:spLocks noChangeArrowheads="1"/>
            </p:cNvSpPr>
            <p:nvPr/>
          </p:nvSpPr>
          <p:spPr bwMode="auto">
            <a:xfrm>
              <a:off x="9729496" y="965202"/>
              <a:ext cx="125675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Control</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89" name="Rectangle 33"/>
            <p:cNvSpPr>
              <a:spLocks noChangeArrowheads="1"/>
            </p:cNvSpPr>
            <p:nvPr/>
          </p:nvSpPr>
          <p:spPr bwMode="auto">
            <a:xfrm>
              <a:off x="9470736" y="1211263"/>
              <a:ext cx="170880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Section 8</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90" name="Rectangle 34"/>
            <p:cNvSpPr>
              <a:spLocks noChangeArrowheads="1"/>
            </p:cNvSpPr>
            <p:nvPr/>
          </p:nvSpPr>
          <p:spPr bwMode="auto">
            <a:xfrm>
              <a:off x="9472321" y="1463675"/>
              <a:ext cx="20710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Experimental</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91" name="Oval 12"/>
            <p:cNvSpPr>
              <a:spLocks noChangeArrowheads="1"/>
            </p:cNvSpPr>
            <p:nvPr/>
          </p:nvSpPr>
          <p:spPr bwMode="auto">
            <a:xfrm>
              <a:off x="9752247" y="962556"/>
              <a:ext cx="183888" cy="180237"/>
            </a:xfrm>
            <a:prstGeom prst="ellipse">
              <a:avLst/>
            </a:prstGeom>
            <a:solidFill>
              <a:schemeClr val="tx1"/>
            </a:solidFill>
            <a:ln w="22225">
              <a:solidFill>
                <a:schemeClr val="tx1"/>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92" name="Freeform 17"/>
            <p:cNvSpPr>
              <a:spLocks/>
            </p:cNvSpPr>
            <p:nvPr/>
          </p:nvSpPr>
          <p:spPr bwMode="auto">
            <a:xfrm>
              <a:off x="9746068" y="1226859"/>
              <a:ext cx="188913" cy="166688"/>
            </a:xfrm>
            <a:custGeom>
              <a:avLst/>
              <a:gdLst>
                <a:gd name="T0" fmla="*/ 58 w 119"/>
                <a:gd name="T1" fmla="*/ 0 h 105"/>
                <a:gd name="T2" fmla="*/ 0 w 119"/>
                <a:gd name="T3" fmla="*/ 105 h 105"/>
                <a:gd name="T4" fmla="*/ 119 w 119"/>
                <a:gd name="T5" fmla="*/ 105 h 105"/>
                <a:gd name="T6" fmla="*/ 58 w 119"/>
                <a:gd name="T7" fmla="*/ 0 h 105"/>
              </a:gdLst>
              <a:ahLst/>
              <a:cxnLst>
                <a:cxn ang="0">
                  <a:pos x="T0" y="T1"/>
                </a:cxn>
                <a:cxn ang="0">
                  <a:pos x="T2" y="T3"/>
                </a:cxn>
                <a:cxn ang="0">
                  <a:pos x="T4" y="T5"/>
                </a:cxn>
                <a:cxn ang="0">
                  <a:pos x="T6" y="T7"/>
                </a:cxn>
              </a:cxnLst>
              <a:rect l="0" t="0" r="r" b="b"/>
              <a:pathLst>
                <a:path w="119" h="105">
                  <a:moveTo>
                    <a:pt x="58" y="0"/>
                  </a:moveTo>
                  <a:lnTo>
                    <a:pt x="0" y="105"/>
                  </a:lnTo>
                  <a:lnTo>
                    <a:pt x="119" y="105"/>
                  </a:lnTo>
                  <a:lnTo>
                    <a:pt x="58" y="0"/>
                  </a:lnTo>
                  <a:close/>
                </a:path>
              </a:pathLst>
            </a:custGeom>
            <a:noFill/>
            <a:ln w="2222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93" name="Freeform 22"/>
            <p:cNvSpPr>
              <a:spLocks/>
            </p:cNvSpPr>
            <p:nvPr/>
          </p:nvSpPr>
          <p:spPr bwMode="auto">
            <a:xfrm>
              <a:off x="9733357" y="1439149"/>
              <a:ext cx="222251" cy="222251"/>
            </a:xfrm>
            <a:custGeom>
              <a:avLst/>
              <a:gdLst>
                <a:gd name="T0" fmla="*/ 72 w 140"/>
                <a:gd name="T1" fmla="*/ 0 h 140"/>
                <a:gd name="T2" fmla="*/ 0 w 140"/>
                <a:gd name="T3" fmla="*/ 68 h 140"/>
                <a:gd name="T4" fmla="*/ 72 w 140"/>
                <a:gd name="T5" fmla="*/ 140 h 140"/>
                <a:gd name="T6" fmla="*/ 140 w 140"/>
                <a:gd name="T7" fmla="*/ 68 h 140"/>
                <a:gd name="T8" fmla="*/ 72 w 140"/>
                <a:gd name="T9" fmla="*/ 0 h 140"/>
              </a:gdLst>
              <a:ahLst/>
              <a:cxnLst>
                <a:cxn ang="0">
                  <a:pos x="T0" y="T1"/>
                </a:cxn>
                <a:cxn ang="0">
                  <a:pos x="T2" y="T3"/>
                </a:cxn>
                <a:cxn ang="0">
                  <a:pos x="T4" y="T5"/>
                </a:cxn>
                <a:cxn ang="0">
                  <a:pos x="T6" y="T7"/>
                </a:cxn>
                <a:cxn ang="0">
                  <a:pos x="T8" y="T9"/>
                </a:cxn>
              </a:cxnLst>
              <a:rect l="0" t="0" r="r" b="b"/>
              <a:pathLst>
                <a:path w="140" h="140">
                  <a:moveTo>
                    <a:pt x="72" y="0"/>
                  </a:moveTo>
                  <a:lnTo>
                    <a:pt x="0" y="68"/>
                  </a:lnTo>
                  <a:lnTo>
                    <a:pt x="72" y="140"/>
                  </a:lnTo>
                  <a:lnTo>
                    <a:pt x="140" y="68"/>
                  </a:lnTo>
                  <a:lnTo>
                    <a:pt x="72" y="0"/>
                  </a:lnTo>
                  <a:close/>
                </a:path>
              </a:pathLst>
            </a:custGeom>
            <a:solidFill>
              <a:schemeClr val="tx1"/>
            </a:solidFill>
            <a:ln w="22225">
              <a:solidFill>
                <a:schemeClr val="tx1"/>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3292369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C626ED0C-3B8A-42B2-8B48-5DC4C5D09CF1}"/>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0" name="Picture 49" descr="A picture containing building&#10;&#10;Description generated with high confidence">
            <a:extLst>
              <a:ext uri="{FF2B5EF4-FFF2-40B4-BE49-F238E27FC236}">
                <a16:creationId xmlns:a16="http://schemas.microsoft.com/office/drawing/2014/main" id="{F73DEEE9-B7C3-47EA-8CC8-CCAD330E27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4085" y="566426"/>
            <a:ext cx="7312007" cy="6291573"/>
          </a:xfrm>
          <a:prstGeom prst="rect">
            <a:avLst/>
          </a:prstGeom>
        </p:spPr>
      </p:pic>
      <p:sp>
        <p:nvSpPr>
          <p:cNvPr id="57" name="Isosceles Triangle 56">
            <a:extLst>
              <a:ext uri="{FF2B5EF4-FFF2-40B4-BE49-F238E27FC236}">
                <a16:creationId xmlns:a16="http://schemas.microsoft.com/office/drawing/2014/main" id="{75B1E734-9D17-4281-8000-B7BB5AD24122}"/>
              </a:ext>
            </a:extLst>
          </p:cNvPr>
          <p:cNvSpPr>
            <a:spLocks noChangeAspect="1"/>
          </p:cNvSpPr>
          <p:nvPr/>
        </p:nvSpPr>
        <p:spPr>
          <a:xfrm>
            <a:off x="6632006" y="3863300"/>
            <a:ext cx="206526" cy="164592"/>
          </a:xfrm>
          <a:prstGeom prst="triangle">
            <a:avLst>
              <a:gd name="adj" fmla="val 50000"/>
            </a:avLst>
          </a:prstGeom>
          <a:noFill/>
          <a:ln w="38100"/>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w="0"/>
              <a:solidFill>
                <a:schemeClr val="tx1"/>
              </a:solidFill>
              <a:effectLst>
                <a:outerShdw blurRad="38100" dist="19050" dir="2700000" algn="tl" rotWithShape="0">
                  <a:schemeClr val="dk1">
                    <a:alpha val="40000"/>
                  </a:schemeClr>
                </a:outerShdw>
              </a:effectLst>
              <a:latin typeface="+mj-lt"/>
            </a:endParaRPr>
          </a:p>
        </p:txBody>
      </p:sp>
      <p:sp>
        <p:nvSpPr>
          <p:cNvPr id="58" name="Isosceles Triangle 57">
            <a:extLst>
              <a:ext uri="{FF2B5EF4-FFF2-40B4-BE49-F238E27FC236}">
                <a16:creationId xmlns:a16="http://schemas.microsoft.com/office/drawing/2014/main" id="{96753150-5F3B-4CE8-B608-D5D208E8A315}"/>
              </a:ext>
            </a:extLst>
          </p:cNvPr>
          <p:cNvSpPr>
            <a:spLocks noChangeAspect="1"/>
          </p:cNvSpPr>
          <p:nvPr/>
        </p:nvSpPr>
        <p:spPr>
          <a:xfrm>
            <a:off x="6607802" y="4143256"/>
            <a:ext cx="206526" cy="164592"/>
          </a:xfrm>
          <a:prstGeom prst="triangle">
            <a:avLst>
              <a:gd name="adj" fmla="val 50000"/>
            </a:avLst>
          </a:prstGeom>
          <a:noFill/>
          <a:ln w="38100"/>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w="0"/>
              <a:solidFill>
                <a:schemeClr val="tx1"/>
              </a:solidFill>
              <a:effectLst>
                <a:outerShdw blurRad="38100" dist="19050" dir="2700000" algn="tl" rotWithShape="0">
                  <a:schemeClr val="dk1">
                    <a:alpha val="40000"/>
                  </a:schemeClr>
                </a:outerShdw>
              </a:effectLst>
              <a:latin typeface="+mj-lt"/>
            </a:endParaRPr>
          </a:p>
        </p:txBody>
      </p:sp>
      <p:sp>
        <p:nvSpPr>
          <p:cNvPr id="59" name="Isosceles Triangle 58">
            <a:extLst>
              <a:ext uri="{FF2B5EF4-FFF2-40B4-BE49-F238E27FC236}">
                <a16:creationId xmlns:a16="http://schemas.microsoft.com/office/drawing/2014/main" id="{FBF99E71-0F25-4065-A862-137956281A3E}"/>
              </a:ext>
            </a:extLst>
          </p:cNvPr>
          <p:cNvSpPr>
            <a:spLocks noChangeAspect="1"/>
          </p:cNvSpPr>
          <p:nvPr/>
        </p:nvSpPr>
        <p:spPr>
          <a:xfrm>
            <a:off x="6539782" y="4906717"/>
            <a:ext cx="206526" cy="164592"/>
          </a:xfrm>
          <a:prstGeom prst="triangle">
            <a:avLst>
              <a:gd name="adj" fmla="val 50000"/>
            </a:avLst>
          </a:prstGeom>
          <a:noFill/>
          <a:ln w="38100"/>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a:ln w="0"/>
              <a:solidFill>
                <a:schemeClr val="tx1"/>
              </a:solidFill>
              <a:effectLst>
                <a:outerShdw blurRad="38100" dist="19050" dir="2700000" algn="tl" rotWithShape="0">
                  <a:schemeClr val="dk1">
                    <a:alpha val="40000"/>
                  </a:schemeClr>
                </a:outerShdw>
              </a:effectLst>
              <a:latin typeface="+mj-lt"/>
            </a:endParaRPr>
          </a:p>
        </p:txBody>
      </p:sp>
      <p:sp>
        <p:nvSpPr>
          <p:cNvPr id="60" name="Oval 59">
            <a:extLst>
              <a:ext uri="{FF2B5EF4-FFF2-40B4-BE49-F238E27FC236}">
                <a16:creationId xmlns:a16="http://schemas.microsoft.com/office/drawing/2014/main" id="{8999C02F-117F-4FC7-AC55-59AB7B9199C6}"/>
              </a:ext>
            </a:extLst>
          </p:cNvPr>
          <p:cNvSpPr/>
          <p:nvPr/>
        </p:nvSpPr>
        <p:spPr>
          <a:xfrm>
            <a:off x="6439628" y="4029425"/>
            <a:ext cx="152519" cy="16264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61" name="Oval 60">
            <a:extLst>
              <a:ext uri="{FF2B5EF4-FFF2-40B4-BE49-F238E27FC236}">
                <a16:creationId xmlns:a16="http://schemas.microsoft.com/office/drawing/2014/main" id="{E2E5F36A-E35E-4824-B6E1-6DE9B8C5FC23}"/>
              </a:ext>
            </a:extLst>
          </p:cNvPr>
          <p:cNvSpPr/>
          <p:nvPr/>
        </p:nvSpPr>
        <p:spPr>
          <a:xfrm>
            <a:off x="6494465" y="3807069"/>
            <a:ext cx="152519" cy="16264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62" name="Oval 61">
            <a:extLst>
              <a:ext uri="{FF2B5EF4-FFF2-40B4-BE49-F238E27FC236}">
                <a16:creationId xmlns:a16="http://schemas.microsoft.com/office/drawing/2014/main" id="{58BCB457-A6FD-43EE-9E9B-45552735B76E}"/>
              </a:ext>
            </a:extLst>
          </p:cNvPr>
          <p:cNvSpPr/>
          <p:nvPr/>
        </p:nvSpPr>
        <p:spPr>
          <a:xfrm>
            <a:off x="6428035" y="4262653"/>
            <a:ext cx="152519" cy="16264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63" name="Rectangle 62">
            <a:extLst>
              <a:ext uri="{FF2B5EF4-FFF2-40B4-BE49-F238E27FC236}">
                <a16:creationId xmlns:a16="http://schemas.microsoft.com/office/drawing/2014/main" id="{A7164CCF-BF71-4FA4-A110-70E1262B8359}"/>
              </a:ext>
            </a:extLst>
          </p:cNvPr>
          <p:cNvSpPr>
            <a:spLocks noChangeAspect="1"/>
          </p:cNvSpPr>
          <p:nvPr/>
        </p:nvSpPr>
        <p:spPr>
          <a:xfrm rot="2623362">
            <a:off x="7070022" y="5541531"/>
            <a:ext cx="160808" cy="155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64" name="Rectangle 63">
            <a:extLst>
              <a:ext uri="{FF2B5EF4-FFF2-40B4-BE49-F238E27FC236}">
                <a16:creationId xmlns:a16="http://schemas.microsoft.com/office/drawing/2014/main" id="{8A5E0513-8497-42F6-AE93-805E1E743AB0}"/>
              </a:ext>
            </a:extLst>
          </p:cNvPr>
          <p:cNvSpPr>
            <a:spLocks noChangeAspect="1"/>
          </p:cNvSpPr>
          <p:nvPr/>
        </p:nvSpPr>
        <p:spPr>
          <a:xfrm rot="2623362">
            <a:off x="6591084" y="6265754"/>
            <a:ext cx="160808" cy="155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65" name="Rectangle 64">
            <a:extLst>
              <a:ext uri="{FF2B5EF4-FFF2-40B4-BE49-F238E27FC236}">
                <a16:creationId xmlns:a16="http://schemas.microsoft.com/office/drawing/2014/main" id="{0CA77AFF-1CDE-4127-8D6C-BE428DAD5D10}"/>
              </a:ext>
            </a:extLst>
          </p:cNvPr>
          <p:cNvSpPr>
            <a:spLocks noChangeAspect="1"/>
          </p:cNvSpPr>
          <p:nvPr/>
        </p:nvSpPr>
        <p:spPr>
          <a:xfrm rot="2623362">
            <a:off x="7070022" y="5849083"/>
            <a:ext cx="160808" cy="155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17" name="Rectangle 16"/>
          <p:cNvSpPr/>
          <p:nvPr/>
        </p:nvSpPr>
        <p:spPr>
          <a:xfrm>
            <a:off x="6241233" y="467295"/>
            <a:ext cx="4046707" cy="99132"/>
          </a:xfrm>
          <a:prstGeom prst="rect">
            <a:avLst/>
          </a:prstGeom>
          <a:solidFill>
            <a:schemeClr val="bg1"/>
          </a:solidFill>
          <a:ln w="952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lIns="91368" tIns="45718" rIns="91368" bIns="45718" rtlCol="0" anchor="ctr"/>
          <a:lstStyle/>
          <a:p>
            <a:pPr marL="0" marR="0" lvl="0" indent="0" algn="ctr"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70AD47"/>
              </a:solidFill>
              <a:effectLst/>
              <a:uLnTx/>
              <a:uFillTx/>
              <a:ea typeface="+mn-ea"/>
              <a:cs typeface="+mn-cs"/>
            </a:endParaRPr>
          </a:p>
        </p:txBody>
      </p:sp>
      <p:sp>
        <p:nvSpPr>
          <p:cNvPr id="19" name="TextBox 92"/>
          <p:cNvSpPr txBox="1"/>
          <p:nvPr/>
        </p:nvSpPr>
        <p:spPr>
          <a:xfrm>
            <a:off x="0" y="87880"/>
            <a:ext cx="12192000" cy="400105"/>
          </a:xfrm>
          <a:prstGeom prst="rect">
            <a:avLst/>
          </a:prstGeom>
          <a:noFill/>
        </p:spPr>
        <p:txBody>
          <a:bodyPr wrap="square" lIns="91350" tIns="45718" rIns="91350" bIns="45718" rtlCol="0">
            <a:spAutoFit/>
          </a:bodyPr>
          <a:lstStyle/>
          <a:p>
            <a:pPr lvl="0" algn="ctr" defTabSz="913380">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Moving To Opportunity Experiment: </a:t>
            </a:r>
            <a:r>
              <a:rPr lang="en-US" sz="2000" b="1" kern="0" dirty="0">
                <a:solidFill>
                  <a:srgbClr val="1E2D53"/>
                </a:solidFill>
                <a:latin typeface="Arial" panose="020B0604020202020204" pitchFamily="34" charset="0"/>
                <a:cs typeface="Arial" panose="020B0604020202020204" pitchFamily="34" charset="0"/>
              </a:rPr>
              <a:t>Origin and Destination Locations </a:t>
            </a: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in Chicago</a:t>
            </a:r>
          </a:p>
        </p:txBody>
      </p:sp>
      <p:sp>
        <p:nvSpPr>
          <p:cNvPr id="34" name="TextBox 33"/>
          <p:cNvSpPr txBox="1"/>
          <p:nvPr/>
        </p:nvSpPr>
        <p:spPr>
          <a:xfrm>
            <a:off x="7738679" y="5371901"/>
            <a:ext cx="2573692" cy="353939"/>
          </a:xfrm>
          <a:prstGeom prst="rect">
            <a:avLst/>
          </a:prstGeom>
          <a:noFill/>
        </p:spPr>
        <p:txBody>
          <a:bodyPr wrap="squar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Calumet Heights</a:t>
            </a:r>
          </a:p>
        </p:txBody>
      </p:sp>
      <p:sp>
        <p:nvSpPr>
          <p:cNvPr id="35" name="TextBox 34"/>
          <p:cNvSpPr txBox="1"/>
          <p:nvPr/>
        </p:nvSpPr>
        <p:spPr>
          <a:xfrm>
            <a:off x="7778027" y="5652798"/>
            <a:ext cx="4456935" cy="353939"/>
          </a:xfrm>
          <a:prstGeom prst="rect">
            <a:avLst/>
          </a:prstGeom>
          <a:noFill/>
        </p:spPr>
        <p:txBody>
          <a:bodyPr wrap="squar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Cottage Grove Heights</a:t>
            </a:r>
          </a:p>
        </p:txBody>
      </p:sp>
      <p:sp>
        <p:nvSpPr>
          <p:cNvPr id="36" name="TextBox 35"/>
          <p:cNvSpPr txBox="1"/>
          <p:nvPr/>
        </p:nvSpPr>
        <p:spPr>
          <a:xfrm>
            <a:off x="7952888" y="5945224"/>
            <a:ext cx="3132928" cy="353939"/>
          </a:xfrm>
          <a:prstGeom prst="rect">
            <a:avLst/>
          </a:prstGeom>
          <a:noFill/>
        </p:spPr>
        <p:txBody>
          <a:bodyPr wrap="squar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Riverdale</a:t>
            </a:r>
          </a:p>
        </p:txBody>
      </p:sp>
      <p:cxnSp>
        <p:nvCxnSpPr>
          <p:cNvPr id="37" name="Straight Arrow Connector 36"/>
          <p:cNvCxnSpPr>
            <a:stCxn id="36" idx="1"/>
          </p:cNvCxnSpPr>
          <p:nvPr/>
        </p:nvCxnSpPr>
        <p:spPr>
          <a:xfrm flipH="1">
            <a:off x="6933450" y="6122194"/>
            <a:ext cx="1019438" cy="152704"/>
          </a:xfrm>
          <a:prstGeom prst="straightConnector1">
            <a:avLst/>
          </a:prstGeom>
          <a:ln w="19050">
            <a:tailEnd type="arrow"/>
          </a:ln>
        </p:spPr>
        <p:style>
          <a:lnRef idx="2">
            <a:schemeClr val="dk1"/>
          </a:lnRef>
          <a:fillRef idx="0">
            <a:schemeClr val="dk1"/>
          </a:fillRef>
          <a:effectRef idx="1">
            <a:schemeClr val="dk1"/>
          </a:effectRef>
          <a:fontRef idx="minor">
            <a:schemeClr val="tx1"/>
          </a:fontRef>
        </p:style>
      </p:cxnSp>
      <p:sp>
        <p:nvSpPr>
          <p:cNvPr id="38" name="TextBox 37"/>
          <p:cNvSpPr txBox="1"/>
          <p:nvPr/>
        </p:nvSpPr>
        <p:spPr>
          <a:xfrm>
            <a:off x="6871516" y="3800379"/>
            <a:ext cx="1501303" cy="353939"/>
          </a:xfrm>
          <a:prstGeom prst="rect">
            <a:avLst/>
          </a:prstGeom>
          <a:noFill/>
        </p:spPr>
        <p:txBody>
          <a:bodyPr wrap="squar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Oakland</a:t>
            </a:r>
          </a:p>
        </p:txBody>
      </p:sp>
      <p:sp>
        <p:nvSpPr>
          <p:cNvPr id="39" name="TextBox 38"/>
          <p:cNvSpPr txBox="1"/>
          <p:nvPr/>
        </p:nvSpPr>
        <p:spPr>
          <a:xfrm>
            <a:off x="7051001" y="4164942"/>
            <a:ext cx="2355691" cy="353939"/>
          </a:xfrm>
          <a:prstGeom prst="rect">
            <a:avLst/>
          </a:prstGeom>
          <a:noFill/>
        </p:spPr>
        <p:txBody>
          <a:bodyPr wrap="squar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Washington Park</a:t>
            </a:r>
          </a:p>
        </p:txBody>
      </p:sp>
      <p:sp>
        <p:nvSpPr>
          <p:cNvPr id="40" name="TextBox 39"/>
          <p:cNvSpPr txBox="1"/>
          <p:nvPr/>
        </p:nvSpPr>
        <p:spPr>
          <a:xfrm>
            <a:off x="7347348" y="4628951"/>
            <a:ext cx="2608263" cy="353939"/>
          </a:xfrm>
          <a:prstGeom prst="rect">
            <a:avLst/>
          </a:prstGeom>
          <a:noFill/>
        </p:spPr>
        <p:txBody>
          <a:bodyPr wrap="squar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Grand Crossing</a:t>
            </a:r>
          </a:p>
        </p:txBody>
      </p:sp>
      <p:cxnSp>
        <p:nvCxnSpPr>
          <p:cNvPr id="41" name="Straight Arrow Connector 40"/>
          <p:cNvCxnSpPr>
            <a:stCxn id="40" idx="1"/>
          </p:cNvCxnSpPr>
          <p:nvPr/>
        </p:nvCxnSpPr>
        <p:spPr>
          <a:xfrm flipH="1">
            <a:off x="6775109" y="4805921"/>
            <a:ext cx="572239" cy="114070"/>
          </a:xfrm>
          <a:prstGeom prst="straightConnector1">
            <a:avLst/>
          </a:prstGeom>
          <a:ln w="19050">
            <a:tailEnd type="arrow"/>
          </a:ln>
        </p:spPr>
        <p:style>
          <a:lnRef idx="2">
            <a:schemeClr val="dk1"/>
          </a:lnRef>
          <a:fillRef idx="0">
            <a:schemeClr val="dk1"/>
          </a:fillRef>
          <a:effectRef idx="1">
            <a:schemeClr val="dk1"/>
          </a:effectRef>
          <a:fontRef idx="minor">
            <a:schemeClr val="tx1"/>
          </a:fontRef>
        </p:style>
      </p:cxnSp>
      <p:grpSp>
        <p:nvGrpSpPr>
          <p:cNvPr id="42" name="Group 41">
            <a:extLst>
              <a:ext uri="{FF2B5EF4-FFF2-40B4-BE49-F238E27FC236}">
                <a16:creationId xmlns:a16="http://schemas.microsoft.com/office/drawing/2014/main" id="{E79B2D9D-8A53-4EF1-8AFF-E9FBEE748DA2}"/>
              </a:ext>
            </a:extLst>
          </p:cNvPr>
          <p:cNvGrpSpPr/>
          <p:nvPr/>
        </p:nvGrpSpPr>
        <p:grpSpPr>
          <a:xfrm>
            <a:off x="9470739" y="962556"/>
            <a:ext cx="2072665" cy="762729"/>
            <a:chOff x="9470736" y="962556"/>
            <a:chExt cx="2072665" cy="762729"/>
          </a:xfrm>
        </p:grpSpPr>
        <p:sp>
          <p:nvSpPr>
            <p:cNvPr id="43" name="Rectangle 32">
              <a:extLst>
                <a:ext uri="{FF2B5EF4-FFF2-40B4-BE49-F238E27FC236}">
                  <a16:creationId xmlns:a16="http://schemas.microsoft.com/office/drawing/2014/main" id="{21658D7A-5AEB-4BB1-BBC7-0DA7E5832E1E}"/>
                </a:ext>
              </a:extLst>
            </p:cNvPr>
            <p:cNvSpPr>
              <a:spLocks noChangeArrowheads="1"/>
            </p:cNvSpPr>
            <p:nvPr/>
          </p:nvSpPr>
          <p:spPr bwMode="auto">
            <a:xfrm>
              <a:off x="9729496" y="965202"/>
              <a:ext cx="125675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Control</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44" name="Rectangle 33">
              <a:extLst>
                <a:ext uri="{FF2B5EF4-FFF2-40B4-BE49-F238E27FC236}">
                  <a16:creationId xmlns:a16="http://schemas.microsoft.com/office/drawing/2014/main" id="{5380F2E5-34A1-45C4-9F95-C38727E3077F}"/>
                </a:ext>
              </a:extLst>
            </p:cNvPr>
            <p:cNvSpPr>
              <a:spLocks noChangeArrowheads="1"/>
            </p:cNvSpPr>
            <p:nvPr/>
          </p:nvSpPr>
          <p:spPr bwMode="auto">
            <a:xfrm>
              <a:off x="9470736" y="1211263"/>
              <a:ext cx="170880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Section 8</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45" name="Rectangle 34">
              <a:extLst>
                <a:ext uri="{FF2B5EF4-FFF2-40B4-BE49-F238E27FC236}">
                  <a16:creationId xmlns:a16="http://schemas.microsoft.com/office/drawing/2014/main" id="{68C99D0F-ABB6-4CA9-9575-3453ED278384}"/>
                </a:ext>
              </a:extLst>
            </p:cNvPr>
            <p:cNvSpPr>
              <a:spLocks noChangeArrowheads="1"/>
            </p:cNvSpPr>
            <p:nvPr/>
          </p:nvSpPr>
          <p:spPr bwMode="auto">
            <a:xfrm>
              <a:off x="9472321" y="1463675"/>
              <a:ext cx="20710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Experimental</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46" name="Oval 12">
              <a:extLst>
                <a:ext uri="{FF2B5EF4-FFF2-40B4-BE49-F238E27FC236}">
                  <a16:creationId xmlns:a16="http://schemas.microsoft.com/office/drawing/2014/main" id="{5B49E5B6-729C-46C0-A58E-6808545FFB66}"/>
                </a:ext>
              </a:extLst>
            </p:cNvPr>
            <p:cNvSpPr>
              <a:spLocks noChangeArrowheads="1"/>
            </p:cNvSpPr>
            <p:nvPr/>
          </p:nvSpPr>
          <p:spPr bwMode="auto">
            <a:xfrm>
              <a:off x="9752247" y="962556"/>
              <a:ext cx="183888" cy="180237"/>
            </a:xfrm>
            <a:prstGeom prst="ellipse">
              <a:avLst/>
            </a:prstGeom>
            <a:solidFill>
              <a:schemeClr val="tx1"/>
            </a:solidFill>
            <a:ln w="22225">
              <a:solidFill>
                <a:schemeClr val="tx1"/>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7" name="Freeform 17">
              <a:extLst>
                <a:ext uri="{FF2B5EF4-FFF2-40B4-BE49-F238E27FC236}">
                  <a16:creationId xmlns:a16="http://schemas.microsoft.com/office/drawing/2014/main" id="{6C9E8740-35F0-4738-964A-6CBE1B678FA3}"/>
                </a:ext>
              </a:extLst>
            </p:cNvPr>
            <p:cNvSpPr>
              <a:spLocks/>
            </p:cNvSpPr>
            <p:nvPr/>
          </p:nvSpPr>
          <p:spPr bwMode="auto">
            <a:xfrm>
              <a:off x="9746068" y="1226859"/>
              <a:ext cx="188913" cy="166688"/>
            </a:xfrm>
            <a:custGeom>
              <a:avLst/>
              <a:gdLst>
                <a:gd name="T0" fmla="*/ 58 w 119"/>
                <a:gd name="T1" fmla="*/ 0 h 105"/>
                <a:gd name="T2" fmla="*/ 0 w 119"/>
                <a:gd name="T3" fmla="*/ 105 h 105"/>
                <a:gd name="T4" fmla="*/ 119 w 119"/>
                <a:gd name="T5" fmla="*/ 105 h 105"/>
                <a:gd name="T6" fmla="*/ 58 w 119"/>
                <a:gd name="T7" fmla="*/ 0 h 105"/>
              </a:gdLst>
              <a:ahLst/>
              <a:cxnLst>
                <a:cxn ang="0">
                  <a:pos x="T0" y="T1"/>
                </a:cxn>
                <a:cxn ang="0">
                  <a:pos x="T2" y="T3"/>
                </a:cxn>
                <a:cxn ang="0">
                  <a:pos x="T4" y="T5"/>
                </a:cxn>
                <a:cxn ang="0">
                  <a:pos x="T6" y="T7"/>
                </a:cxn>
              </a:cxnLst>
              <a:rect l="0" t="0" r="r" b="b"/>
              <a:pathLst>
                <a:path w="119" h="105">
                  <a:moveTo>
                    <a:pt x="58" y="0"/>
                  </a:moveTo>
                  <a:lnTo>
                    <a:pt x="0" y="105"/>
                  </a:lnTo>
                  <a:lnTo>
                    <a:pt x="119" y="105"/>
                  </a:lnTo>
                  <a:lnTo>
                    <a:pt x="58" y="0"/>
                  </a:lnTo>
                  <a:close/>
                </a:path>
              </a:pathLst>
            </a:custGeom>
            <a:noFill/>
            <a:ln w="2222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8" name="Freeform 22">
              <a:extLst>
                <a:ext uri="{FF2B5EF4-FFF2-40B4-BE49-F238E27FC236}">
                  <a16:creationId xmlns:a16="http://schemas.microsoft.com/office/drawing/2014/main" id="{589A5FA0-4C8B-4E53-809C-3FA3A49387FA}"/>
                </a:ext>
              </a:extLst>
            </p:cNvPr>
            <p:cNvSpPr>
              <a:spLocks/>
            </p:cNvSpPr>
            <p:nvPr/>
          </p:nvSpPr>
          <p:spPr bwMode="auto">
            <a:xfrm>
              <a:off x="9733357" y="1439149"/>
              <a:ext cx="222251" cy="222251"/>
            </a:xfrm>
            <a:custGeom>
              <a:avLst/>
              <a:gdLst>
                <a:gd name="T0" fmla="*/ 72 w 140"/>
                <a:gd name="T1" fmla="*/ 0 h 140"/>
                <a:gd name="T2" fmla="*/ 0 w 140"/>
                <a:gd name="T3" fmla="*/ 68 h 140"/>
                <a:gd name="T4" fmla="*/ 72 w 140"/>
                <a:gd name="T5" fmla="*/ 140 h 140"/>
                <a:gd name="T6" fmla="*/ 140 w 140"/>
                <a:gd name="T7" fmla="*/ 68 h 140"/>
                <a:gd name="T8" fmla="*/ 72 w 140"/>
                <a:gd name="T9" fmla="*/ 0 h 140"/>
              </a:gdLst>
              <a:ahLst/>
              <a:cxnLst>
                <a:cxn ang="0">
                  <a:pos x="T0" y="T1"/>
                </a:cxn>
                <a:cxn ang="0">
                  <a:pos x="T2" y="T3"/>
                </a:cxn>
                <a:cxn ang="0">
                  <a:pos x="T4" y="T5"/>
                </a:cxn>
                <a:cxn ang="0">
                  <a:pos x="T6" y="T7"/>
                </a:cxn>
                <a:cxn ang="0">
                  <a:pos x="T8" y="T9"/>
                </a:cxn>
              </a:cxnLst>
              <a:rect l="0" t="0" r="r" b="b"/>
              <a:pathLst>
                <a:path w="140" h="140">
                  <a:moveTo>
                    <a:pt x="72" y="0"/>
                  </a:moveTo>
                  <a:lnTo>
                    <a:pt x="0" y="68"/>
                  </a:lnTo>
                  <a:lnTo>
                    <a:pt x="72" y="140"/>
                  </a:lnTo>
                  <a:lnTo>
                    <a:pt x="140" y="68"/>
                  </a:lnTo>
                  <a:lnTo>
                    <a:pt x="72" y="0"/>
                  </a:lnTo>
                  <a:close/>
                </a:path>
              </a:pathLst>
            </a:custGeom>
            <a:solidFill>
              <a:schemeClr val="tx1"/>
            </a:solidFill>
            <a:ln w="22225">
              <a:solidFill>
                <a:schemeClr val="tx1"/>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536427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C07DFCBD-67A9-4B95-8413-764B10801E3A}"/>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4"/>
          <p:cNvGrpSpPr>
            <a:grpSpLocks noChangeAspect="1"/>
          </p:cNvGrpSpPr>
          <p:nvPr/>
        </p:nvGrpSpPr>
        <p:grpSpPr bwMode="auto">
          <a:xfrm>
            <a:off x="1160463" y="-6350"/>
            <a:ext cx="9871075" cy="6870700"/>
            <a:chOff x="731" y="-4"/>
            <a:chExt cx="6218" cy="4328"/>
          </a:xfrm>
        </p:grpSpPr>
        <p:sp>
          <p:nvSpPr>
            <p:cNvPr id="9" name="AutoShape 3"/>
            <p:cNvSpPr>
              <a:spLocks noChangeAspect="1" noChangeArrowheads="1" noTextEdit="1"/>
            </p:cNvSpPr>
            <p:nvPr/>
          </p:nvSpPr>
          <p:spPr bwMode="auto">
            <a:xfrm>
              <a:off x="735" y="0"/>
              <a:ext cx="621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0" name="Rectangle 5"/>
            <p:cNvSpPr>
              <a:spLocks noChangeArrowheads="1"/>
            </p:cNvSpPr>
            <p:nvPr/>
          </p:nvSpPr>
          <p:spPr bwMode="auto">
            <a:xfrm>
              <a:off x="731" y="-4"/>
              <a:ext cx="621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1" name="Rectangle 6"/>
            <p:cNvSpPr>
              <a:spLocks noChangeArrowheads="1"/>
            </p:cNvSpPr>
            <p:nvPr/>
          </p:nvSpPr>
          <p:spPr bwMode="auto">
            <a:xfrm>
              <a:off x="735" y="0"/>
              <a:ext cx="620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2" name="Rectangle 7"/>
            <p:cNvSpPr>
              <a:spLocks noChangeArrowheads="1"/>
            </p:cNvSpPr>
            <p:nvPr/>
          </p:nvSpPr>
          <p:spPr bwMode="auto">
            <a:xfrm>
              <a:off x="1300" y="482"/>
              <a:ext cx="5512" cy="2945"/>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3" name="Line 8"/>
            <p:cNvSpPr>
              <a:spLocks noChangeShapeType="1"/>
            </p:cNvSpPr>
            <p:nvPr/>
          </p:nvSpPr>
          <p:spPr bwMode="auto">
            <a:xfrm>
              <a:off x="1300" y="3334"/>
              <a:ext cx="551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4" name="Line 9"/>
            <p:cNvSpPr>
              <a:spLocks noChangeShapeType="1"/>
            </p:cNvSpPr>
            <p:nvPr/>
          </p:nvSpPr>
          <p:spPr bwMode="auto">
            <a:xfrm>
              <a:off x="1300" y="2146"/>
              <a:ext cx="551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5" name="Line 10"/>
            <p:cNvSpPr>
              <a:spLocks noChangeShapeType="1"/>
            </p:cNvSpPr>
            <p:nvPr/>
          </p:nvSpPr>
          <p:spPr bwMode="auto">
            <a:xfrm>
              <a:off x="1300" y="958"/>
              <a:ext cx="551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8" name="Oval 13"/>
            <p:cNvSpPr>
              <a:spLocks noChangeArrowheads="1"/>
            </p:cNvSpPr>
            <p:nvPr/>
          </p:nvSpPr>
          <p:spPr bwMode="auto">
            <a:xfrm>
              <a:off x="3003" y="2066"/>
              <a:ext cx="86" cy="87"/>
            </a:xfrm>
            <a:prstGeom prst="ellipse">
              <a:avLst/>
            </a:pr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23" name="Freeform 18"/>
            <p:cNvSpPr>
              <a:spLocks/>
            </p:cNvSpPr>
            <p:nvPr/>
          </p:nvSpPr>
          <p:spPr bwMode="auto">
            <a:xfrm>
              <a:off x="4000" y="1548"/>
              <a:ext cx="119" cy="101"/>
            </a:xfrm>
            <a:custGeom>
              <a:avLst/>
              <a:gdLst>
                <a:gd name="T0" fmla="*/ 61 w 119"/>
                <a:gd name="T1" fmla="*/ 0 h 101"/>
                <a:gd name="T2" fmla="*/ 0 w 119"/>
                <a:gd name="T3" fmla="*/ 101 h 101"/>
                <a:gd name="T4" fmla="*/ 119 w 119"/>
                <a:gd name="T5" fmla="*/ 101 h 101"/>
                <a:gd name="T6" fmla="*/ 61 w 119"/>
                <a:gd name="T7" fmla="*/ 0 h 101"/>
              </a:gdLst>
              <a:ahLst/>
              <a:cxnLst>
                <a:cxn ang="0">
                  <a:pos x="T0" y="T1"/>
                </a:cxn>
                <a:cxn ang="0">
                  <a:pos x="T2" y="T3"/>
                </a:cxn>
                <a:cxn ang="0">
                  <a:pos x="T4" y="T5"/>
                </a:cxn>
                <a:cxn ang="0">
                  <a:pos x="T6" y="T7"/>
                </a:cxn>
              </a:cxnLst>
              <a:rect l="0" t="0" r="r" b="b"/>
              <a:pathLst>
                <a:path w="119" h="101">
                  <a:moveTo>
                    <a:pt x="61" y="0"/>
                  </a:moveTo>
                  <a:lnTo>
                    <a:pt x="0" y="101"/>
                  </a:lnTo>
                  <a:lnTo>
                    <a:pt x="119" y="101"/>
                  </a:lnTo>
                  <a:lnTo>
                    <a:pt x="61" y="0"/>
                  </a:lnTo>
                  <a:close/>
                </a:path>
              </a:pathLst>
            </a:custGeom>
            <a:noFill/>
            <a:ln w="22225">
              <a:solidFill>
                <a:srgbClr val="E37E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98" name="Freeform 23"/>
            <p:cNvSpPr>
              <a:spLocks/>
            </p:cNvSpPr>
            <p:nvPr/>
          </p:nvSpPr>
          <p:spPr bwMode="auto">
            <a:xfrm>
              <a:off x="5804" y="1220"/>
              <a:ext cx="140" cy="141"/>
            </a:xfrm>
            <a:custGeom>
              <a:avLst/>
              <a:gdLst>
                <a:gd name="T0" fmla="*/ 68 w 140"/>
                <a:gd name="T1" fmla="*/ 0 h 141"/>
                <a:gd name="T2" fmla="*/ 0 w 140"/>
                <a:gd name="T3" fmla="*/ 72 h 141"/>
                <a:gd name="T4" fmla="*/ 68 w 140"/>
                <a:gd name="T5" fmla="*/ 141 h 141"/>
                <a:gd name="T6" fmla="*/ 140 w 140"/>
                <a:gd name="T7" fmla="*/ 72 h 141"/>
                <a:gd name="T8" fmla="*/ 68 w 140"/>
                <a:gd name="T9" fmla="*/ 0 h 141"/>
              </a:gdLst>
              <a:ahLst/>
              <a:cxnLst>
                <a:cxn ang="0">
                  <a:pos x="T0" y="T1"/>
                </a:cxn>
                <a:cxn ang="0">
                  <a:pos x="T2" y="T3"/>
                </a:cxn>
                <a:cxn ang="0">
                  <a:pos x="T4" y="T5"/>
                </a:cxn>
                <a:cxn ang="0">
                  <a:pos x="T6" y="T7"/>
                </a:cxn>
                <a:cxn ang="0">
                  <a:pos x="T8" y="T9"/>
                </a:cxn>
              </a:cxnLst>
              <a:rect l="0" t="0" r="r" b="b"/>
              <a:pathLst>
                <a:path w="140" h="141">
                  <a:moveTo>
                    <a:pt x="68" y="0"/>
                  </a:moveTo>
                  <a:lnTo>
                    <a:pt x="0" y="72"/>
                  </a:lnTo>
                  <a:lnTo>
                    <a:pt x="68" y="141"/>
                  </a:lnTo>
                  <a:lnTo>
                    <a:pt x="140" y="72"/>
                  </a:lnTo>
                  <a:lnTo>
                    <a:pt x="68" y="0"/>
                  </a:lnTo>
                  <a:close/>
                </a:path>
              </a:pathLst>
            </a:cu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17" name="Line 30"/>
            <p:cNvSpPr>
              <a:spLocks noChangeShapeType="1"/>
            </p:cNvSpPr>
            <p:nvPr/>
          </p:nvSpPr>
          <p:spPr bwMode="auto">
            <a:xfrm flipV="1">
              <a:off x="1300" y="482"/>
              <a:ext cx="0" cy="294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18" name="Line 31"/>
            <p:cNvSpPr>
              <a:spLocks noChangeShapeType="1"/>
            </p:cNvSpPr>
            <p:nvPr/>
          </p:nvSpPr>
          <p:spPr bwMode="auto">
            <a:xfrm flipH="1">
              <a:off x="1243" y="3334"/>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19" name="Rectangle 32"/>
            <p:cNvSpPr>
              <a:spLocks noChangeArrowheads="1"/>
            </p:cNvSpPr>
            <p:nvPr/>
          </p:nvSpPr>
          <p:spPr bwMode="auto">
            <a:xfrm rot="16200000">
              <a:off x="923" y="3215"/>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$5,000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20" name="Line 33"/>
            <p:cNvSpPr>
              <a:spLocks noChangeShapeType="1"/>
            </p:cNvSpPr>
            <p:nvPr/>
          </p:nvSpPr>
          <p:spPr bwMode="auto">
            <a:xfrm flipH="1">
              <a:off x="1243" y="214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21" name="Rectangle 34"/>
            <p:cNvSpPr>
              <a:spLocks noChangeArrowheads="1"/>
            </p:cNvSpPr>
            <p:nvPr/>
          </p:nvSpPr>
          <p:spPr bwMode="auto">
            <a:xfrm rot="16200000">
              <a:off x="923" y="2031"/>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$8,000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22" name="Line 35"/>
            <p:cNvSpPr>
              <a:spLocks noChangeShapeType="1"/>
            </p:cNvSpPr>
            <p:nvPr/>
          </p:nvSpPr>
          <p:spPr bwMode="auto">
            <a:xfrm flipH="1">
              <a:off x="1243" y="958"/>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23" name="Rectangle 36"/>
            <p:cNvSpPr>
              <a:spLocks noChangeArrowheads="1"/>
            </p:cNvSpPr>
            <p:nvPr/>
          </p:nvSpPr>
          <p:spPr bwMode="auto">
            <a:xfrm rot="16200000">
              <a:off x="891" y="841"/>
              <a:ext cx="48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$11,000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24" name="Rectangle 37"/>
            <p:cNvSpPr>
              <a:spLocks noChangeArrowheads="1"/>
            </p:cNvSpPr>
            <p:nvPr/>
          </p:nvSpPr>
          <p:spPr bwMode="auto">
            <a:xfrm rot="16200000">
              <a:off x="-379" y="1829"/>
              <a:ext cx="2610"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Mean </a:t>
              </a:r>
              <a:r>
                <a:rPr kumimoji="0" lang="en-US" altLang="en-US" sz="1700" b="0" i="0" u="none" strike="noStrike" cap="none" normalizeH="0" baseline="0" dirty="0" err="1">
                  <a:ln>
                    <a:noFill/>
                  </a:ln>
                  <a:solidFill>
                    <a:srgbClr val="000000"/>
                  </a:solidFill>
                  <a:effectLst/>
                  <a:cs typeface="Arial" panose="020B0604020202020204" pitchFamily="34" charset="0"/>
                </a:rPr>
                <a:t>Indiv</a:t>
              </a:r>
              <a:r>
                <a:rPr kumimoji="0" lang="en-US" altLang="en-US" sz="1700" b="0" i="0" u="none" strike="noStrike" cap="none" normalizeH="0" baseline="0" dirty="0">
                  <a:ln>
                    <a:noFill/>
                  </a:ln>
                  <a:solidFill>
                    <a:srgbClr val="000000"/>
                  </a:solidFill>
                  <a:effectLst/>
                  <a:cs typeface="Arial" panose="020B0604020202020204" pitchFamily="34" charset="0"/>
                </a:rPr>
                <a:t>. Earnings in MTO (with site FE)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25" name="Line 38"/>
            <p:cNvSpPr>
              <a:spLocks noChangeShapeType="1"/>
            </p:cNvSpPr>
            <p:nvPr/>
          </p:nvSpPr>
          <p:spPr bwMode="auto">
            <a:xfrm>
              <a:off x="1300" y="3427"/>
              <a:ext cx="551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26" name="Line 39"/>
            <p:cNvSpPr>
              <a:spLocks noChangeShapeType="1"/>
            </p:cNvSpPr>
            <p:nvPr/>
          </p:nvSpPr>
          <p:spPr bwMode="auto">
            <a:xfrm>
              <a:off x="1397" y="3427"/>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27" name="Rectangle 40"/>
            <p:cNvSpPr>
              <a:spLocks noChangeArrowheads="1"/>
            </p:cNvSpPr>
            <p:nvPr/>
          </p:nvSpPr>
          <p:spPr bwMode="auto">
            <a:xfrm>
              <a:off x="1167" y="3517"/>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$7,000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28" name="Line 41"/>
            <p:cNvSpPr>
              <a:spLocks noChangeShapeType="1"/>
            </p:cNvSpPr>
            <p:nvPr/>
          </p:nvSpPr>
          <p:spPr bwMode="auto">
            <a:xfrm>
              <a:off x="3169" y="3427"/>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29" name="Rectangle 42"/>
            <p:cNvSpPr>
              <a:spLocks noChangeArrowheads="1"/>
            </p:cNvSpPr>
            <p:nvPr/>
          </p:nvSpPr>
          <p:spPr bwMode="auto">
            <a:xfrm>
              <a:off x="2942" y="3517"/>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$9,000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30" name="Line 43"/>
            <p:cNvSpPr>
              <a:spLocks noChangeShapeType="1"/>
            </p:cNvSpPr>
            <p:nvPr/>
          </p:nvSpPr>
          <p:spPr bwMode="auto">
            <a:xfrm>
              <a:off x="4943" y="3427"/>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31" name="Rectangle 44"/>
            <p:cNvSpPr>
              <a:spLocks noChangeArrowheads="1"/>
            </p:cNvSpPr>
            <p:nvPr/>
          </p:nvSpPr>
          <p:spPr bwMode="auto">
            <a:xfrm>
              <a:off x="4673" y="3517"/>
              <a:ext cx="48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$11,000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47" name="Line 45"/>
            <p:cNvSpPr>
              <a:spLocks noChangeShapeType="1"/>
            </p:cNvSpPr>
            <p:nvPr/>
          </p:nvSpPr>
          <p:spPr bwMode="auto">
            <a:xfrm>
              <a:off x="6718" y="3427"/>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48" name="Rectangle 46"/>
            <p:cNvSpPr>
              <a:spLocks noChangeArrowheads="1"/>
            </p:cNvSpPr>
            <p:nvPr/>
          </p:nvSpPr>
          <p:spPr bwMode="auto">
            <a:xfrm>
              <a:off x="6448" y="3517"/>
              <a:ext cx="49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$13,000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49" name="Rectangle 47"/>
            <p:cNvSpPr>
              <a:spLocks noChangeArrowheads="1"/>
            </p:cNvSpPr>
            <p:nvPr/>
          </p:nvSpPr>
          <p:spPr bwMode="auto">
            <a:xfrm>
              <a:off x="1323" y="3702"/>
              <a:ext cx="540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Mean </a:t>
              </a:r>
              <a:r>
                <a:rPr kumimoji="0" lang="en-US" altLang="en-US" sz="1700" b="0" i="0" u="none" strike="noStrike" cap="none" normalizeH="0" baseline="0" dirty="0" err="1">
                  <a:ln>
                    <a:noFill/>
                  </a:ln>
                  <a:solidFill>
                    <a:srgbClr val="000000"/>
                  </a:solidFill>
                  <a:effectLst/>
                  <a:cs typeface="Arial" panose="020B0604020202020204" pitchFamily="34" charset="0"/>
                </a:rPr>
                <a:t>Indiv</a:t>
              </a:r>
              <a:r>
                <a:rPr kumimoji="0" lang="en-US" altLang="en-US" sz="1700" b="0" i="0" u="none" strike="noStrike" cap="none" normalizeH="0" baseline="0" dirty="0">
                  <a:ln>
                    <a:noFill/>
                  </a:ln>
                  <a:solidFill>
                    <a:srgbClr val="000000"/>
                  </a:solidFill>
                  <a:effectLst/>
                  <a:cs typeface="Arial" panose="020B0604020202020204" pitchFamily="34" charset="0"/>
                </a:rPr>
                <a:t>. Earnings for Children with Parents at p=10 in Opportunity Atlas (with site FE)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50" name="Rectangle 48"/>
            <p:cNvSpPr>
              <a:spLocks noChangeArrowheads="1"/>
            </p:cNvSpPr>
            <p:nvPr/>
          </p:nvSpPr>
          <p:spPr bwMode="auto">
            <a:xfrm>
              <a:off x="2132" y="3960"/>
              <a:ext cx="3848" cy="17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53" name="Oval 51"/>
            <p:cNvSpPr>
              <a:spLocks noChangeArrowheads="1"/>
            </p:cNvSpPr>
            <p:nvPr/>
          </p:nvSpPr>
          <p:spPr bwMode="auto">
            <a:xfrm>
              <a:off x="4054" y="4003"/>
              <a:ext cx="90" cy="87"/>
            </a:xfrm>
            <a:prstGeom prst="ellipse">
              <a:avLst/>
            </a:pr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58" name="Rectangle 56"/>
            <p:cNvSpPr>
              <a:spLocks noChangeArrowheads="1"/>
            </p:cNvSpPr>
            <p:nvPr/>
          </p:nvSpPr>
          <p:spPr bwMode="auto">
            <a:xfrm>
              <a:off x="4231" y="3971"/>
              <a:ext cx="505"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Chicago</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61" name="Rectangle 59"/>
            <p:cNvSpPr>
              <a:spLocks noChangeArrowheads="1"/>
            </p:cNvSpPr>
            <p:nvPr/>
          </p:nvSpPr>
          <p:spPr bwMode="auto">
            <a:xfrm>
              <a:off x="4015" y="123"/>
              <a:ext cx="38"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1E2D53"/>
                  </a:solidFill>
                  <a:effectLst/>
                  <a:cs typeface="Arial" panose="020B0604020202020204" pitchFamily="34" charset="0"/>
                </a:rPr>
                <a:t> </a:t>
              </a:r>
              <a:endParaRPr kumimoji="0" lang="en-US" altLang="en-US" sz="1700" b="0" i="0" u="none" strike="noStrike" cap="none" normalizeH="0" baseline="0">
                <a:ln>
                  <a:noFill/>
                </a:ln>
                <a:solidFill>
                  <a:schemeClr val="tx1"/>
                </a:solidFill>
                <a:effectLst/>
                <a:cs typeface="Arial" panose="020B0604020202020204" pitchFamily="34" charset="0"/>
              </a:endParaRPr>
            </a:p>
          </p:txBody>
        </p:sp>
      </p:grpSp>
      <p:sp>
        <p:nvSpPr>
          <p:cNvPr id="109" name="Oval 12"/>
          <p:cNvSpPr>
            <a:spLocks noChangeArrowheads="1"/>
          </p:cNvSpPr>
          <p:nvPr/>
        </p:nvSpPr>
        <p:spPr bwMode="auto">
          <a:xfrm>
            <a:off x="2494568" y="990628"/>
            <a:ext cx="136525" cy="136525"/>
          </a:xfrm>
          <a:prstGeom prst="ellipse">
            <a:avLst/>
          </a:prstGeom>
          <a:solidFill>
            <a:srgbClr val="000000"/>
          </a:solidFill>
          <a:ln w="22225">
            <a:solidFill>
              <a:srgbClr val="000000"/>
            </a:solidFill>
            <a:prstDash val="solid"/>
            <a:round/>
            <a:headEnd/>
            <a:tailEnd/>
          </a:ln>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mj-lt"/>
              <a:ea typeface="+mn-ea"/>
              <a:cs typeface="+mn-cs"/>
            </a:endParaRPr>
          </a:p>
        </p:txBody>
      </p:sp>
      <p:sp>
        <p:nvSpPr>
          <p:cNvPr id="110" name="Freeform 17"/>
          <p:cNvSpPr>
            <a:spLocks/>
          </p:cNvSpPr>
          <p:nvPr/>
        </p:nvSpPr>
        <p:spPr bwMode="auto">
          <a:xfrm>
            <a:off x="2472454" y="1226859"/>
            <a:ext cx="188913" cy="166688"/>
          </a:xfrm>
          <a:custGeom>
            <a:avLst/>
            <a:gdLst>
              <a:gd name="T0" fmla="*/ 58 w 119"/>
              <a:gd name="T1" fmla="*/ 0 h 105"/>
              <a:gd name="T2" fmla="*/ 0 w 119"/>
              <a:gd name="T3" fmla="*/ 105 h 105"/>
              <a:gd name="T4" fmla="*/ 119 w 119"/>
              <a:gd name="T5" fmla="*/ 105 h 105"/>
              <a:gd name="T6" fmla="*/ 58 w 119"/>
              <a:gd name="T7" fmla="*/ 0 h 105"/>
            </a:gdLst>
            <a:ahLst/>
            <a:cxnLst>
              <a:cxn ang="0">
                <a:pos x="T0" y="T1"/>
              </a:cxn>
              <a:cxn ang="0">
                <a:pos x="T2" y="T3"/>
              </a:cxn>
              <a:cxn ang="0">
                <a:pos x="T4" y="T5"/>
              </a:cxn>
              <a:cxn ang="0">
                <a:pos x="T6" y="T7"/>
              </a:cxn>
            </a:cxnLst>
            <a:rect l="0" t="0" r="r" b="b"/>
            <a:pathLst>
              <a:path w="119" h="105">
                <a:moveTo>
                  <a:pt x="58" y="0"/>
                </a:moveTo>
                <a:lnTo>
                  <a:pt x="0" y="105"/>
                </a:lnTo>
                <a:lnTo>
                  <a:pt x="119" y="105"/>
                </a:lnTo>
                <a:lnTo>
                  <a:pt x="58" y="0"/>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mj-lt"/>
              <a:ea typeface="+mn-ea"/>
              <a:cs typeface="+mn-cs"/>
            </a:endParaRPr>
          </a:p>
        </p:txBody>
      </p:sp>
      <p:sp>
        <p:nvSpPr>
          <p:cNvPr id="111" name="Freeform 22"/>
          <p:cNvSpPr>
            <a:spLocks/>
          </p:cNvSpPr>
          <p:nvPr/>
        </p:nvSpPr>
        <p:spPr bwMode="auto">
          <a:xfrm>
            <a:off x="2459721" y="1439149"/>
            <a:ext cx="222251" cy="222251"/>
          </a:xfrm>
          <a:custGeom>
            <a:avLst/>
            <a:gdLst>
              <a:gd name="T0" fmla="*/ 72 w 140"/>
              <a:gd name="T1" fmla="*/ 0 h 140"/>
              <a:gd name="T2" fmla="*/ 0 w 140"/>
              <a:gd name="T3" fmla="*/ 68 h 140"/>
              <a:gd name="T4" fmla="*/ 72 w 140"/>
              <a:gd name="T5" fmla="*/ 140 h 140"/>
              <a:gd name="T6" fmla="*/ 140 w 140"/>
              <a:gd name="T7" fmla="*/ 68 h 140"/>
              <a:gd name="T8" fmla="*/ 72 w 140"/>
              <a:gd name="T9" fmla="*/ 0 h 140"/>
            </a:gdLst>
            <a:ahLst/>
            <a:cxnLst>
              <a:cxn ang="0">
                <a:pos x="T0" y="T1"/>
              </a:cxn>
              <a:cxn ang="0">
                <a:pos x="T2" y="T3"/>
              </a:cxn>
              <a:cxn ang="0">
                <a:pos x="T4" y="T5"/>
              </a:cxn>
              <a:cxn ang="0">
                <a:pos x="T6" y="T7"/>
              </a:cxn>
              <a:cxn ang="0">
                <a:pos x="T8" y="T9"/>
              </a:cxn>
            </a:cxnLst>
            <a:rect l="0" t="0" r="r" b="b"/>
            <a:pathLst>
              <a:path w="140" h="140">
                <a:moveTo>
                  <a:pt x="72" y="0"/>
                </a:moveTo>
                <a:lnTo>
                  <a:pt x="0" y="68"/>
                </a:lnTo>
                <a:lnTo>
                  <a:pt x="72" y="140"/>
                </a:lnTo>
                <a:lnTo>
                  <a:pt x="140" y="68"/>
                </a:lnTo>
                <a:lnTo>
                  <a:pt x="72" y="0"/>
                </a:lnTo>
                <a:close/>
              </a:path>
            </a:pathLst>
          </a:custGeom>
          <a:solidFill>
            <a:srgbClr val="000000"/>
          </a:solidFill>
          <a:ln w="22225">
            <a:solidFill>
              <a:srgbClr val="000000"/>
            </a:solidFill>
            <a:prstDash val="solid"/>
            <a:round/>
            <a:headEnd/>
            <a:tailEnd/>
          </a:ln>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mj-lt"/>
              <a:ea typeface="+mn-ea"/>
              <a:cs typeface="+mn-cs"/>
            </a:endParaRPr>
          </a:p>
        </p:txBody>
      </p:sp>
      <p:sp>
        <p:nvSpPr>
          <p:cNvPr id="132" name="Rectangle 32"/>
          <p:cNvSpPr>
            <a:spLocks noChangeArrowheads="1"/>
          </p:cNvSpPr>
          <p:nvPr/>
        </p:nvSpPr>
        <p:spPr bwMode="auto">
          <a:xfrm>
            <a:off x="2455864" y="965202"/>
            <a:ext cx="125675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Control</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133" name="Rectangle 33"/>
          <p:cNvSpPr>
            <a:spLocks noChangeArrowheads="1"/>
          </p:cNvSpPr>
          <p:nvPr/>
        </p:nvSpPr>
        <p:spPr bwMode="auto">
          <a:xfrm>
            <a:off x="2197100" y="1211263"/>
            <a:ext cx="170880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Section 8</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134" name="Rectangle 34"/>
          <p:cNvSpPr>
            <a:spLocks noChangeArrowheads="1"/>
          </p:cNvSpPr>
          <p:nvPr/>
        </p:nvSpPr>
        <p:spPr bwMode="auto">
          <a:xfrm>
            <a:off x="2198689" y="1463675"/>
            <a:ext cx="20710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Experimental</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99" name="TextBox 92"/>
          <p:cNvSpPr txBox="1"/>
          <p:nvPr/>
        </p:nvSpPr>
        <p:spPr>
          <a:xfrm>
            <a:off x="0" y="87880"/>
            <a:ext cx="12192000"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Earnings of </a:t>
            </a:r>
            <a:r>
              <a:rPr kumimoji="0" lang="en-US" sz="2000" b="1" i="0" u="sng"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Young</a:t>
            </a: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 Children in MTO Experiment vs. Observational Predictions from </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Opportunity Atlas</a:t>
            </a:r>
          </a:p>
        </p:txBody>
      </p:sp>
      <p:sp>
        <p:nvSpPr>
          <p:cNvPr id="45" name="TextBox 44">
            <a:extLst>
              <a:ext uri="{FF2B5EF4-FFF2-40B4-BE49-F238E27FC236}">
                <a16:creationId xmlns:a16="http://schemas.microsoft.com/office/drawing/2014/main" id="{BA61951A-8636-47C4-8006-0F423AE08B36}"/>
              </a:ext>
            </a:extLst>
          </p:cNvPr>
          <p:cNvSpPr txBox="1"/>
          <p:nvPr/>
        </p:nvSpPr>
        <p:spPr>
          <a:xfrm>
            <a:off x="0" y="6543900"/>
            <a:ext cx="9493252" cy="369328"/>
          </a:xfrm>
          <a:prstGeom prst="rect">
            <a:avLst/>
          </a:prstGeom>
          <a:noFill/>
        </p:spPr>
        <p:txBody>
          <a:bodyPr wrap="square" lIns="91368" tIns="45718" rIns="91368" bIns="45718" rtlCol="0">
            <a:spAutoFit/>
          </a:bodyPr>
          <a:lstStyle/>
          <a:p>
            <a:pPr lvl="0" defTabSz="913584">
              <a:defRPr/>
            </a:pPr>
            <a:r>
              <a:rPr lang="en-US" sz="1600" dirty="0">
                <a:solidFill>
                  <a:prstClr val="black"/>
                </a:solidFill>
                <a:latin typeface="Arial" panose="020B0604020202020204" pitchFamily="34" charset="0"/>
                <a:cs typeface="Arial" panose="020B0604020202020204" pitchFamily="34" charset="0"/>
              </a:rPr>
              <a:t>Chetty</a:t>
            </a:r>
            <a:r>
              <a:rPr lang="en-US" dirty="0">
                <a:solidFill>
                  <a:prstClr val="black"/>
                </a:solidFill>
                <a:cs typeface="Arial" panose="020B0604020202020204" pitchFamily="34" charset="0"/>
              </a:rPr>
              <a:t>, Hendren, and Katz (2016, Online Appendix Table 7, Panel B)</a:t>
            </a:r>
            <a:endParaRPr kumimoji="0" lang="en-US" b="0" i="0" u="none" strike="noStrike" kern="1200" cap="none" spc="0" normalizeH="0" baseline="0" noProof="0" dirty="0">
              <a:ln>
                <a:noFill/>
              </a:ln>
              <a:solidFill>
                <a:prstClr val="black"/>
              </a:solidFill>
              <a:effectLst/>
              <a:uLnTx/>
              <a:uFillTx/>
              <a:ea typeface="+mn-ea"/>
              <a:cs typeface="Arial" panose="020B0604020202020204" pitchFamily="34" charset="0"/>
            </a:endParaRPr>
          </a:p>
        </p:txBody>
      </p:sp>
    </p:spTree>
    <p:extLst>
      <p:ext uri="{BB962C8B-B14F-4D97-AF65-F5344CB8AC3E}">
        <p14:creationId xmlns:p14="http://schemas.microsoft.com/office/powerpoint/2010/main" val="14025842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a:extLst>
              <a:ext uri="{FF2B5EF4-FFF2-40B4-BE49-F238E27FC236}">
                <a16:creationId xmlns:a16="http://schemas.microsoft.com/office/drawing/2014/main" id="{BB1F9AB7-0079-4B42-B9BB-78788462C3FA}"/>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4"/>
          <p:cNvGrpSpPr>
            <a:grpSpLocks noChangeAspect="1"/>
          </p:cNvGrpSpPr>
          <p:nvPr/>
        </p:nvGrpSpPr>
        <p:grpSpPr bwMode="auto">
          <a:xfrm>
            <a:off x="1160463" y="-6350"/>
            <a:ext cx="9871075" cy="6870700"/>
            <a:chOff x="731" y="-4"/>
            <a:chExt cx="6218" cy="4328"/>
          </a:xfrm>
        </p:grpSpPr>
        <p:sp>
          <p:nvSpPr>
            <p:cNvPr id="9" name="AutoShape 3"/>
            <p:cNvSpPr>
              <a:spLocks noChangeAspect="1" noChangeArrowheads="1" noTextEdit="1"/>
            </p:cNvSpPr>
            <p:nvPr/>
          </p:nvSpPr>
          <p:spPr bwMode="auto">
            <a:xfrm>
              <a:off x="735" y="0"/>
              <a:ext cx="621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 name="Rectangle 5"/>
            <p:cNvSpPr>
              <a:spLocks noChangeArrowheads="1"/>
            </p:cNvSpPr>
            <p:nvPr/>
          </p:nvSpPr>
          <p:spPr bwMode="auto">
            <a:xfrm>
              <a:off x="731" y="-4"/>
              <a:ext cx="621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 name="Rectangle 6"/>
            <p:cNvSpPr>
              <a:spLocks noChangeArrowheads="1"/>
            </p:cNvSpPr>
            <p:nvPr/>
          </p:nvSpPr>
          <p:spPr bwMode="auto">
            <a:xfrm>
              <a:off x="735" y="0"/>
              <a:ext cx="620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 name="Rectangle 7"/>
            <p:cNvSpPr>
              <a:spLocks noChangeArrowheads="1"/>
            </p:cNvSpPr>
            <p:nvPr/>
          </p:nvSpPr>
          <p:spPr bwMode="auto">
            <a:xfrm>
              <a:off x="1300" y="482"/>
              <a:ext cx="5512" cy="2945"/>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 name="Line 8"/>
            <p:cNvSpPr>
              <a:spLocks noChangeShapeType="1"/>
            </p:cNvSpPr>
            <p:nvPr/>
          </p:nvSpPr>
          <p:spPr bwMode="auto">
            <a:xfrm>
              <a:off x="1300" y="3334"/>
              <a:ext cx="551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 name="Line 9"/>
            <p:cNvSpPr>
              <a:spLocks noChangeShapeType="1"/>
            </p:cNvSpPr>
            <p:nvPr/>
          </p:nvSpPr>
          <p:spPr bwMode="auto">
            <a:xfrm>
              <a:off x="1300" y="2146"/>
              <a:ext cx="551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 name="Line 10"/>
            <p:cNvSpPr>
              <a:spLocks noChangeShapeType="1"/>
            </p:cNvSpPr>
            <p:nvPr/>
          </p:nvSpPr>
          <p:spPr bwMode="auto">
            <a:xfrm>
              <a:off x="1300" y="958"/>
              <a:ext cx="551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6" name="Oval 11"/>
            <p:cNvSpPr>
              <a:spLocks noChangeArrowheads="1"/>
            </p:cNvSpPr>
            <p:nvPr/>
          </p:nvSpPr>
          <p:spPr bwMode="auto">
            <a:xfrm>
              <a:off x="3291" y="3258"/>
              <a:ext cx="90" cy="90"/>
            </a:xfrm>
            <a:prstGeom prst="ellipse">
              <a:avLst/>
            </a:prstGeom>
            <a:solidFill>
              <a:srgbClr val="000000"/>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7" name="Oval 12"/>
            <p:cNvSpPr>
              <a:spLocks noChangeArrowheads="1"/>
            </p:cNvSpPr>
            <p:nvPr/>
          </p:nvSpPr>
          <p:spPr bwMode="auto">
            <a:xfrm>
              <a:off x="1588" y="1890"/>
              <a:ext cx="87" cy="86"/>
            </a:xfrm>
            <a:prstGeom prst="ellipse">
              <a:avLst/>
            </a:prstGeom>
            <a:solidFill>
              <a:srgbClr val="FF0000"/>
            </a:solidFill>
            <a:ln w="2222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8" name="Oval 13"/>
            <p:cNvSpPr>
              <a:spLocks noChangeArrowheads="1"/>
            </p:cNvSpPr>
            <p:nvPr/>
          </p:nvSpPr>
          <p:spPr bwMode="auto">
            <a:xfrm>
              <a:off x="3003" y="2066"/>
              <a:ext cx="86" cy="87"/>
            </a:xfrm>
            <a:prstGeom prst="ellipse">
              <a:avLst/>
            </a:pr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9" name="Oval 14"/>
            <p:cNvSpPr>
              <a:spLocks noChangeArrowheads="1"/>
            </p:cNvSpPr>
            <p:nvPr/>
          </p:nvSpPr>
          <p:spPr bwMode="auto">
            <a:xfrm>
              <a:off x="2236" y="2416"/>
              <a:ext cx="87" cy="86"/>
            </a:xfrm>
            <a:prstGeom prst="ellipse">
              <a:avLst/>
            </a:prstGeom>
            <a:solidFill>
              <a:srgbClr val="938DD2"/>
            </a:solidFill>
            <a:ln w="22225">
              <a:solidFill>
                <a:srgbClr val="938DD2"/>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0" name="Oval 15"/>
            <p:cNvSpPr>
              <a:spLocks noChangeArrowheads="1"/>
            </p:cNvSpPr>
            <p:nvPr/>
          </p:nvSpPr>
          <p:spPr bwMode="auto">
            <a:xfrm>
              <a:off x="3143" y="2030"/>
              <a:ext cx="87" cy="87"/>
            </a:xfrm>
            <a:prstGeom prst="ellipse">
              <a:avLst/>
            </a:prstGeom>
            <a:solidFill>
              <a:srgbClr val="008000"/>
            </a:solidFill>
            <a:ln w="22225">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1" name="Freeform 16"/>
            <p:cNvSpPr>
              <a:spLocks/>
            </p:cNvSpPr>
            <p:nvPr/>
          </p:nvSpPr>
          <p:spPr bwMode="auto">
            <a:xfrm>
              <a:off x="3496" y="662"/>
              <a:ext cx="119" cy="105"/>
            </a:xfrm>
            <a:custGeom>
              <a:avLst/>
              <a:gdLst>
                <a:gd name="T0" fmla="*/ 58 w 119"/>
                <a:gd name="T1" fmla="*/ 0 h 105"/>
                <a:gd name="T2" fmla="*/ 0 w 119"/>
                <a:gd name="T3" fmla="*/ 105 h 105"/>
                <a:gd name="T4" fmla="*/ 119 w 119"/>
                <a:gd name="T5" fmla="*/ 105 h 105"/>
                <a:gd name="T6" fmla="*/ 58 w 119"/>
                <a:gd name="T7" fmla="*/ 0 h 105"/>
              </a:gdLst>
              <a:ahLst/>
              <a:cxnLst>
                <a:cxn ang="0">
                  <a:pos x="T0" y="T1"/>
                </a:cxn>
                <a:cxn ang="0">
                  <a:pos x="T2" y="T3"/>
                </a:cxn>
                <a:cxn ang="0">
                  <a:pos x="T4" y="T5"/>
                </a:cxn>
                <a:cxn ang="0">
                  <a:pos x="T6" y="T7"/>
                </a:cxn>
              </a:cxnLst>
              <a:rect l="0" t="0" r="r" b="b"/>
              <a:pathLst>
                <a:path w="119" h="105">
                  <a:moveTo>
                    <a:pt x="58" y="0"/>
                  </a:moveTo>
                  <a:lnTo>
                    <a:pt x="0" y="105"/>
                  </a:lnTo>
                  <a:lnTo>
                    <a:pt x="119" y="105"/>
                  </a:lnTo>
                  <a:lnTo>
                    <a:pt x="58" y="0"/>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2" name="Freeform 17"/>
            <p:cNvSpPr>
              <a:spLocks/>
            </p:cNvSpPr>
            <p:nvPr/>
          </p:nvSpPr>
          <p:spPr bwMode="auto">
            <a:xfrm>
              <a:off x="5667" y="1375"/>
              <a:ext cx="119" cy="101"/>
            </a:xfrm>
            <a:custGeom>
              <a:avLst/>
              <a:gdLst>
                <a:gd name="T0" fmla="*/ 61 w 119"/>
                <a:gd name="T1" fmla="*/ 0 h 101"/>
                <a:gd name="T2" fmla="*/ 0 w 119"/>
                <a:gd name="T3" fmla="*/ 101 h 101"/>
                <a:gd name="T4" fmla="*/ 119 w 119"/>
                <a:gd name="T5" fmla="*/ 101 h 101"/>
                <a:gd name="T6" fmla="*/ 61 w 119"/>
                <a:gd name="T7" fmla="*/ 0 h 101"/>
              </a:gdLst>
              <a:ahLst/>
              <a:cxnLst>
                <a:cxn ang="0">
                  <a:pos x="T0" y="T1"/>
                </a:cxn>
                <a:cxn ang="0">
                  <a:pos x="T2" y="T3"/>
                </a:cxn>
                <a:cxn ang="0">
                  <a:pos x="T4" y="T5"/>
                </a:cxn>
                <a:cxn ang="0">
                  <a:pos x="T6" y="T7"/>
                </a:cxn>
              </a:cxnLst>
              <a:rect l="0" t="0" r="r" b="b"/>
              <a:pathLst>
                <a:path w="119" h="101">
                  <a:moveTo>
                    <a:pt x="61" y="0"/>
                  </a:moveTo>
                  <a:lnTo>
                    <a:pt x="0" y="101"/>
                  </a:lnTo>
                  <a:lnTo>
                    <a:pt x="119" y="101"/>
                  </a:lnTo>
                  <a:lnTo>
                    <a:pt x="61" y="0"/>
                  </a:lnTo>
                  <a:close/>
                </a:path>
              </a:pathLst>
            </a:custGeom>
            <a:noFill/>
            <a:ln w="2222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18"/>
            <p:cNvSpPr>
              <a:spLocks/>
            </p:cNvSpPr>
            <p:nvPr/>
          </p:nvSpPr>
          <p:spPr bwMode="auto">
            <a:xfrm>
              <a:off x="4000" y="1548"/>
              <a:ext cx="119" cy="101"/>
            </a:xfrm>
            <a:custGeom>
              <a:avLst/>
              <a:gdLst>
                <a:gd name="T0" fmla="*/ 61 w 119"/>
                <a:gd name="T1" fmla="*/ 0 h 101"/>
                <a:gd name="T2" fmla="*/ 0 w 119"/>
                <a:gd name="T3" fmla="*/ 101 h 101"/>
                <a:gd name="T4" fmla="*/ 119 w 119"/>
                <a:gd name="T5" fmla="*/ 101 h 101"/>
                <a:gd name="T6" fmla="*/ 61 w 119"/>
                <a:gd name="T7" fmla="*/ 0 h 101"/>
              </a:gdLst>
              <a:ahLst/>
              <a:cxnLst>
                <a:cxn ang="0">
                  <a:pos x="T0" y="T1"/>
                </a:cxn>
                <a:cxn ang="0">
                  <a:pos x="T2" y="T3"/>
                </a:cxn>
                <a:cxn ang="0">
                  <a:pos x="T4" y="T5"/>
                </a:cxn>
                <a:cxn ang="0">
                  <a:pos x="T6" y="T7"/>
                </a:cxn>
              </a:cxnLst>
              <a:rect l="0" t="0" r="r" b="b"/>
              <a:pathLst>
                <a:path w="119" h="101">
                  <a:moveTo>
                    <a:pt x="61" y="0"/>
                  </a:moveTo>
                  <a:lnTo>
                    <a:pt x="0" y="101"/>
                  </a:lnTo>
                  <a:lnTo>
                    <a:pt x="119" y="101"/>
                  </a:lnTo>
                  <a:lnTo>
                    <a:pt x="61" y="0"/>
                  </a:lnTo>
                  <a:close/>
                </a:path>
              </a:pathLst>
            </a:custGeom>
            <a:noFill/>
            <a:ln w="22225">
              <a:solidFill>
                <a:srgbClr val="E37E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Freeform 19"/>
            <p:cNvSpPr>
              <a:spLocks/>
            </p:cNvSpPr>
            <p:nvPr/>
          </p:nvSpPr>
          <p:spPr bwMode="auto">
            <a:xfrm>
              <a:off x="4627" y="1865"/>
              <a:ext cx="118" cy="104"/>
            </a:xfrm>
            <a:custGeom>
              <a:avLst/>
              <a:gdLst>
                <a:gd name="T0" fmla="*/ 57 w 118"/>
                <a:gd name="T1" fmla="*/ 0 h 104"/>
                <a:gd name="T2" fmla="*/ 0 w 118"/>
                <a:gd name="T3" fmla="*/ 104 h 104"/>
                <a:gd name="T4" fmla="*/ 118 w 118"/>
                <a:gd name="T5" fmla="*/ 104 h 104"/>
                <a:gd name="T6" fmla="*/ 57 w 118"/>
                <a:gd name="T7" fmla="*/ 0 h 104"/>
              </a:gdLst>
              <a:ahLst/>
              <a:cxnLst>
                <a:cxn ang="0">
                  <a:pos x="T0" y="T1"/>
                </a:cxn>
                <a:cxn ang="0">
                  <a:pos x="T2" y="T3"/>
                </a:cxn>
                <a:cxn ang="0">
                  <a:pos x="T4" y="T5"/>
                </a:cxn>
                <a:cxn ang="0">
                  <a:pos x="T6" y="T7"/>
                </a:cxn>
              </a:cxnLst>
              <a:rect l="0" t="0" r="r" b="b"/>
              <a:pathLst>
                <a:path w="118" h="104">
                  <a:moveTo>
                    <a:pt x="57" y="0"/>
                  </a:moveTo>
                  <a:lnTo>
                    <a:pt x="0" y="104"/>
                  </a:lnTo>
                  <a:lnTo>
                    <a:pt x="118" y="104"/>
                  </a:lnTo>
                  <a:lnTo>
                    <a:pt x="57" y="0"/>
                  </a:lnTo>
                  <a:close/>
                </a:path>
              </a:pathLst>
            </a:custGeom>
            <a:noFill/>
            <a:ln w="22225">
              <a:solidFill>
                <a:srgbClr val="938DD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Freeform 20"/>
            <p:cNvSpPr>
              <a:spLocks/>
            </p:cNvSpPr>
            <p:nvPr/>
          </p:nvSpPr>
          <p:spPr bwMode="auto">
            <a:xfrm>
              <a:off x="4231" y="2297"/>
              <a:ext cx="118" cy="104"/>
            </a:xfrm>
            <a:custGeom>
              <a:avLst/>
              <a:gdLst>
                <a:gd name="T0" fmla="*/ 61 w 118"/>
                <a:gd name="T1" fmla="*/ 0 h 104"/>
                <a:gd name="T2" fmla="*/ 0 w 118"/>
                <a:gd name="T3" fmla="*/ 104 h 104"/>
                <a:gd name="T4" fmla="*/ 118 w 118"/>
                <a:gd name="T5" fmla="*/ 104 h 104"/>
                <a:gd name="T6" fmla="*/ 61 w 118"/>
                <a:gd name="T7" fmla="*/ 0 h 104"/>
              </a:gdLst>
              <a:ahLst/>
              <a:cxnLst>
                <a:cxn ang="0">
                  <a:pos x="T0" y="T1"/>
                </a:cxn>
                <a:cxn ang="0">
                  <a:pos x="T2" y="T3"/>
                </a:cxn>
                <a:cxn ang="0">
                  <a:pos x="T4" y="T5"/>
                </a:cxn>
                <a:cxn ang="0">
                  <a:pos x="T6" y="T7"/>
                </a:cxn>
              </a:cxnLst>
              <a:rect l="0" t="0" r="r" b="b"/>
              <a:pathLst>
                <a:path w="118" h="104">
                  <a:moveTo>
                    <a:pt x="61" y="0"/>
                  </a:moveTo>
                  <a:lnTo>
                    <a:pt x="0" y="104"/>
                  </a:lnTo>
                  <a:lnTo>
                    <a:pt x="118" y="104"/>
                  </a:lnTo>
                  <a:lnTo>
                    <a:pt x="61" y="0"/>
                  </a:lnTo>
                  <a:close/>
                </a:path>
              </a:pathLst>
            </a:custGeom>
            <a:noFill/>
            <a:ln w="22225">
              <a:solidFill>
                <a:srgbClr val="008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Freeform 21"/>
            <p:cNvSpPr>
              <a:spLocks/>
            </p:cNvSpPr>
            <p:nvPr/>
          </p:nvSpPr>
          <p:spPr bwMode="auto">
            <a:xfrm>
              <a:off x="6020" y="911"/>
              <a:ext cx="140" cy="140"/>
            </a:xfrm>
            <a:custGeom>
              <a:avLst/>
              <a:gdLst>
                <a:gd name="T0" fmla="*/ 68 w 140"/>
                <a:gd name="T1" fmla="*/ 0 h 140"/>
                <a:gd name="T2" fmla="*/ 0 w 140"/>
                <a:gd name="T3" fmla="*/ 72 h 140"/>
                <a:gd name="T4" fmla="*/ 68 w 140"/>
                <a:gd name="T5" fmla="*/ 140 h 140"/>
                <a:gd name="T6" fmla="*/ 140 w 140"/>
                <a:gd name="T7" fmla="*/ 72 h 140"/>
                <a:gd name="T8" fmla="*/ 68 w 140"/>
                <a:gd name="T9" fmla="*/ 0 h 140"/>
              </a:gdLst>
              <a:ahLst/>
              <a:cxnLst>
                <a:cxn ang="0">
                  <a:pos x="T0" y="T1"/>
                </a:cxn>
                <a:cxn ang="0">
                  <a:pos x="T2" y="T3"/>
                </a:cxn>
                <a:cxn ang="0">
                  <a:pos x="T4" y="T5"/>
                </a:cxn>
                <a:cxn ang="0">
                  <a:pos x="T6" y="T7"/>
                </a:cxn>
                <a:cxn ang="0">
                  <a:pos x="T8" y="T9"/>
                </a:cxn>
              </a:cxnLst>
              <a:rect l="0" t="0" r="r" b="b"/>
              <a:pathLst>
                <a:path w="140" h="140">
                  <a:moveTo>
                    <a:pt x="68" y="0"/>
                  </a:moveTo>
                  <a:lnTo>
                    <a:pt x="0" y="72"/>
                  </a:lnTo>
                  <a:lnTo>
                    <a:pt x="68" y="140"/>
                  </a:lnTo>
                  <a:lnTo>
                    <a:pt x="140" y="72"/>
                  </a:lnTo>
                  <a:lnTo>
                    <a:pt x="68" y="0"/>
                  </a:lnTo>
                  <a:close/>
                </a:path>
              </a:pathLst>
            </a:custGeom>
            <a:solidFill>
              <a:srgbClr val="000000"/>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Freeform 22"/>
            <p:cNvSpPr>
              <a:spLocks/>
            </p:cNvSpPr>
            <p:nvPr/>
          </p:nvSpPr>
          <p:spPr bwMode="auto">
            <a:xfrm>
              <a:off x="5548" y="1570"/>
              <a:ext cx="141" cy="140"/>
            </a:xfrm>
            <a:custGeom>
              <a:avLst/>
              <a:gdLst>
                <a:gd name="T0" fmla="*/ 72 w 141"/>
                <a:gd name="T1" fmla="*/ 0 h 140"/>
                <a:gd name="T2" fmla="*/ 0 w 141"/>
                <a:gd name="T3" fmla="*/ 72 h 140"/>
                <a:gd name="T4" fmla="*/ 72 w 141"/>
                <a:gd name="T5" fmla="*/ 140 h 140"/>
                <a:gd name="T6" fmla="*/ 141 w 141"/>
                <a:gd name="T7" fmla="*/ 72 h 140"/>
                <a:gd name="T8" fmla="*/ 72 w 141"/>
                <a:gd name="T9" fmla="*/ 0 h 140"/>
              </a:gdLst>
              <a:ahLst/>
              <a:cxnLst>
                <a:cxn ang="0">
                  <a:pos x="T0" y="T1"/>
                </a:cxn>
                <a:cxn ang="0">
                  <a:pos x="T2" y="T3"/>
                </a:cxn>
                <a:cxn ang="0">
                  <a:pos x="T4" y="T5"/>
                </a:cxn>
                <a:cxn ang="0">
                  <a:pos x="T6" y="T7"/>
                </a:cxn>
                <a:cxn ang="0">
                  <a:pos x="T8" y="T9"/>
                </a:cxn>
              </a:cxnLst>
              <a:rect l="0" t="0" r="r" b="b"/>
              <a:pathLst>
                <a:path w="141" h="140">
                  <a:moveTo>
                    <a:pt x="72" y="0"/>
                  </a:moveTo>
                  <a:lnTo>
                    <a:pt x="0" y="72"/>
                  </a:lnTo>
                  <a:lnTo>
                    <a:pt x="72" y="140"/>
                  </a:lnTo>
                  <a:lnTo>
                    <a:pt x="141" y="72"/>
                  </a:lnTo>
                  <a:lnTo>
                    <a:pt x="72" y="0"/>
                  </a:lnTo>
                  <a:close/>
                </a:path>
              </a:pathLst>
            </a:custGeom>
            <a:solidFill>
              <a:srgbClr val="FF0000"/>
            </a:solidFill>
            <a:ln w="2222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98" name="Freeform 23"/>
            <p:cNvSpPr>
              <a:spLocks/>
            </p:cNvSpPr>
            <p:nvPr/>
          </p:nvSpPr>
          <p:spPr bwMode="auto">
            <a:xfrm>
              <a:off x="5804" y="1220"/>
              <a:ext cx="140" cy="141"/>
            </a:xfrm>
            <a:custGeom>
              <a:avLst/>
              <a:gdLst>
                <a:gd name="T0" fmla="*/ 68 w 140"/>
                <a:gd name="T1" fmla="*/ 0 h 141"/>
                <a:gd name="T2" fmla="*/ 0 w 140"/>
                <a:gd name="T3" fmla="*/ 72 h 141"/>
                <a:gd name="T4" fmla="*/ 68 w 140"/>
                <a:gd name="T5" fmla="*/ 141 h 141"/>
                <a:gd name="T6" fmla="*/ 140 w 140"/>
                <a:gd name="T7" fmla="*/ 72 h 141"/>
                <a:gd name="T8" fmla="*/ 68 w 140"/>
                <a:gd name="T9" fmla="*/ 0 h 141"/>
              </a:gdLst>
              <a:ahLst/>
              <a:cxnLst>
                <a:cxn ang="0">
                  <a:pos x="T0" y="T1"/>
                </a:cxn>
                <a:cxn ang="0">
                  <a:pos x="T2" y="T3"/>
                </a:cxn>
                <a:cxn ang="0">
                  <a:pos x="T4" y="T5"/>
                </a:cxn>
                <a:cxn ang="0">
                  <a:pos x="T6" y="T7"/>
                </a:cxn>
                <a:cxn ang="0">
                  <a:pos x="T8" y="T9"/>
                </a:cxn>
              </a:cxnLst>
              <a:rect l="0" t="0" r="r" b="b"/>
              <a:pathLst>
                <a:path w="140" h="141">
                  <a:moveTo>
                    <a:pt x="68" y="0"/>
                  </a:moveTo>
                  <a:lnTo>
                    <a:pt x="0" y="72"/>
                  </a:lnTo>
                  <a:lnTo>
                    <a:pt x="68" y="141"/>
                  </a:lnTo>
                  <a:lnTo>
                    <a:pt x="140" y="72"/>
                  </a:lnTo>
                  <a:lnTo>
                    <a:pt x="68" y="0"/>
                  </a:lnTo>
                  <a:close/>
                </a:path>
              </a:pathLst>
            </a:cu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0" name="Freeform 24"/>
            <p:cNvSpPr>
              <a:spLocks/>
            </p:cNvSpPr>
            <p:nvPr/>
          </p:nvSpPr>
          <p:spPr bwMode="auto">
            <a:xfrm>
              <a:off x="5944" y="554"/>
              <a:ext cx="137" cy="141"/>
            </a:xfrm>
            <a:custGeom>
              <a:avLst/>
              <a:gdLst>
                <a:gd name="T0" fmla="*/ 69 w 137"/>
                <a:gd name="T1" fmla="*/ 0 h 141"/>
                <a:gd name="T2" fmla="*/ 0 w 137"/>
                <a:gd name="T3" fmla="*/ 69 h 141"/>
                <a:gd name="T4" fmla="*/ 69 w 137"/>
                <a:gd name="T5" fmla="*/ 141 h 141"/>
                <a:gd name="T6" fmla="*/ 137 w 137"/>
                <a:gd name="T7" fmla="*/ 69 h 141"/>
                <a:gd name="T8" fmla="*/ 69 w 137"/>
                <a:gd name="T9" fmla="*/ 0 h 141"/>
              </a:gdLst>
              <a:ahLst/>
              <a:cxnLst>
                <a:cxn ang="0">
                  <a:pos x="T0" y="T1"/>
                </a:cxn>
                <a:cxn ang="0">
                  <a:pos x="T2" y="T3"/>
                </a:cxn>
                <a:cxn ang="0">
                  <a:pos x="T4" y="T5"/>
                </a:cxn>
                <a:cxn ang="0">
                  <a:pos x="T6" y="T7"/>
                </a:cxn>
                <a:cxn ang="0">
                  <a:pos x="T8" y="T9"/>
                </a:cxn>
              </a:cxnLst>
              <a:rect l="0" t="0" r="r" b="b"/>
              <a:pathLst>
                <a:path w="137" h="141">
                  <a:moveTo>
                    <a:pt x="69" y="0"/>
                  </a:moveTo>
                  <a:lnTo>
                    <a:pt x="0" y="69"/>
                  </a:lnTo>
                  <a:lnTo>
                    <a:pt x="69" y="141"/>
                  </a:lnTo>
                  <a:lnTo>
                    <a:pt x="137" y="69"/>
                  </a:lnTo>
                  <a:lnTo>
                    <a:pt x="69" y="0"/>
                  </a:lnTo>
                  <a:close/>
                </a:path>
              </a:pathLst>
            </a:custGeom>
            <a:solidFill>
              <a:srgbClr val="938DD2"/>
            </a:solidFill>
            <a:ln w="22225">
              <a:solidFill>
                <a:srgbClr val="938DD2"/>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2" name="Freeform 25"/>
            <p:cNvSpPr>
              <a:spLocks/>
            </p:cNvSpPr>
            <p:nvPr/>
          </p:nvSpPr>
          <p:spPr bwMode="auto">
            <a:xfrm>
              <a:off x="5429" y="508"/>
              <a:ext cx="141" cy="140"/>
            </a:xfrm>
            <a:custGeom>
              <a:avLst/>
              <a:gdLst>
                <a:gd name="T0" fmla="*/ 72 w 141"/>
                <a:gd name="T1" fmla="*/ 0 h 140"/>
                <a:gd name="T2" fmla="*/ 0 w 141"/>
                <a:gd name="T3" fmla="*/ 68 h 140"/>
                <a:gd name="T4" fmla="*/ 72 w 141"/>
                <a:gd name="T5" fmla="*/ 140 h 140"/>
                <a:gd name="T6" fmla="*/ 141 w 141"/>
                <a:gd name="T7" fmla="*/ 68 h 140"/>
                <a:gd name="T8" fmla="*/ 72 w 141"/>
                <a:gd name="T9" fmla="*/ 0 h 140"/>
              </a:gdLst>
              <a:ahLst/>
              <a:cxnLst>
                <a:cxn ang="0">
                  <a:pos x="T0" y="T1"/>
                </a:cxn>
                <a:cxn ang="0">
                  <a:pos x="T2" y="T3"/>
                </a:cxn>
                <a:cxn ang="0">
                  <a:pos x="T4" y="T5"/>
                </a:cxn>
                <a:cxn ang="0">
                  <a:pos x="T6" y="T7"/>
                </a:cxn>
                <a:cxn ang="0">
                  <a:pos x="T8" y="T9"/>
                </a:cxn>
              </a:cxnLst>
              <a:rect l="0" t="0" r="r" b="b"/>
              <a:pathLst>
                <a:path w="141" h="140">
                  <a:moveTo>
                    <a:pt x="72" y="0"/>
                  </a:moveTo>
                  <a:lnTo>
                    <a:pt x="0" y="68"/>
                  </a:lnTo>
                  <a:lnTo>
                    <a:pt x="72" y="140"/>
                  </a:lnTo>
                  <a:lnTo>
                    <a:pt x="141" y="68"/>
                  </a:lnTo>
                  <a:lnTo>
                    <a:pt x="72" y="0"/>
                  </a:lnTo>
                  <a:close/>
                </a:path>
              </a:pathLst>
            </a:custGeom>
            <a:solidFill>
              <a:srgbClr val="008000"/>
            </a:solidFill>
            <a:ln w="22225">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3" name="Freeform 26"/>
            <p:cNvSpPr>
              <a:spLocks/>
            </p:cNvSpPr>
            <p:nvPr/>
          </p:nvSpPr>
          <p:spPr bwMode="auto">
            <a:xfrm>
              <a:off x="1397" y="914"/>
              <a:ext cx="5321" cy="1685"/>
            </a:xfrm>
            <a:custGeom>
              <a:avLst/>
              <a:gdLst>
                <a:gd name="T0" fmla="*/ 19 w 1478"/>
                <a:gd name="T1" fmla="*/ 462 h 468"/>
                <a:gd name="T2" fmla="*/ 44 w 1478"/>
                <a:gd name="T3" fmla="*/ 454 h 468"/>
                <a:gd name="T4" fmla="*/ 69 w 1478"/>
                <a:gd name="T5" fmla="*/ 446 h 468"/>
                <a:gd name="T6" fmla="*/ 94 w 1478"/>
                <a:gd name="T7" fmla="*/ 439 h 468"/>
                <a:gd name="T8" fmla="*/ 118 w 1478"/>
                <a:gd name="T9" fmla="*/ 431 h 468"/>
                <a:gd name="T10" fmla="*/ 143 w 1478"/>
                <a:gd name="T11" fmla="*/ 423 h 468"/>
                <a:gd name="T12" fmla="*/ 168 w 1478"/>
                <a:gd name="T13" fmla="*/ 415 h 468"/>
                <a:gd name="T14" fmla="*/ 192 w 1478"/>
                <a:gd name="T15" fmla="*/ 407 h 468"/>
                <a:gd name="T16" fmla="*/ 217 w 1478"/>
                <a:gd name="T17" fmla="*/ 400 h 468"/>
                <a:gd name="T18" fmla="*/ 242 w 1478"/>
                <a:gd name="T19" fmla="*/ 392 h 468"/>
                <a:gd name="T20" fmla="*/ 267 w 1478"/>
                <a:gd name="T21" fmla="*/ 384 h 468"/>
                <a:gd name="T22" fmla="*/ 291 w 1478"/>
                <a:gd name="T23" fmla="*/ 376 h 468"/>
                <a:gd name="T24" fmla="*/ 316 w 1478"/>
                <a:gd name="T25" fmla="*/ 368 h 468"/>
                <a:gd name="T26" fmla="*/ 341 w 1478"/>
                <a:gd name="T27" fmla="*/ 360 h 468"/>
                <a:gd name="T28" fmla="*/ 365 w 1478"/>
                <a:gd name="T29" fmla="*/ 353 h 468"/>
                <a:gd name="T30" fmla="*/ 390 w 1478"/>
                <a:gd name="T31" fmla="*/ 345 h 468"/>
                <a:gd name="T32" fmla="*/ 415 w 1478"/>
                <a:gd name="T33" fmla="*/ 337 h 468"/>
                <a:gd name="T34" fmla="*/ 439 w 1478"/>
                <a:gd name="T35" fmla="*/ 329 h 468"/>
                <a:gd name="T36" fmla="*/ 464 w 1478"/>
                <a:gd name="T37" fmla="*/ 321 h 468"/>
                <a:gd name="T38" fmla="*/ 489 w 1478"/>
                <a:gd name="T39" fmla="*/ 313 h 468"/>
                <a:gd name="T40" fmla="*/ 514 w 1478"/>
                <a:gd name="T41" fmla="*/ 306 h 468"/>
                <a:gd name="T42" fmla="*/ 538 w 1478"/>
                <a:gd name="T43" fmla="*/ 298 h 468"/>
                <a:gd name="T44" fmla="*/ 563 w 1478"/>
                <a:gd name="T45" fmla="*/ 290 h 468"/>
                <a:gd name="T46" fmla="*/ 588 w 1478"/>
                <a:gd name="T47" fmla="*/ 282 h 468"/>
                <a:gd name="T48" fmla="*/ 613 w 1478"/>
                <a:gd name="T49" fmla="*/ 274 h 468"/>
                <a:gd name="T50" fmla="*/ 637 w 1478"/>
                <a:gd name="T51" fmla="*/ 266 h 468"/>
                <a:gd name="T52" fmla="*/ 662 w 1478"/>
                <a:gd name="T53" fmla="*/ 259 h 468"/>
                <a:gd name="T54" fmla="*/ 687 w 1478"/>
                <a:gd name="T55" fmla="*/ 251 h 468"/>
                <a:gd name="T56" fmla="*/ 711 w 1478"/>
                <a:gd name="T57" fmla="*/ 243 h 468"/>
                <a:gd name="T58" fmla="*/ 736 w 1478"/>
                <a:gd name="T59" fmla="*/ 235 h 468"/>
                <a:gd name="T60" fmla="*/ 761 w 1478"/>
                <a:gd name="T61" fmla="*/ 227 h 468"/>
                <a:gd name="T62" fmla="*/ 786 w 1478"/>
                <a:gd name="T63" fmla="*/ 219 h 468"/>
                <a:gd name="T64" fmla="*/ 810 w 1478"/>
                <a:gd name="T65" fmla="*/ 212 h 468"/>
                <a:gd name="T66" fmla="*/ 835 w 1478"/>
                <a:gd name="T67" fmla="*/ 204 h 468"/>
                <a:gd name="T68" fmla="*/ 860 w 1478"/>
                <a:gd name="T69" fmla="*/ 196 h 468"/>
                <a:gd name="T70" fmla="*/ 884 w 1478"/>
                <a:gd name="T71" fmla="*/ 188 h 468"/>
                <a:gd name="T72" fmla="*/ 909 w 1478"/>
                <a:gd name="T73" fmla="*/ 180 h 468"/>
                <a:gd name="T74" fmla="*/ 934 w 1478"/>
                <a:gd name="T75" fmla="*/ 172 h 468"/>
                <a:gd name="T76" fmla="*/ 959 w 1478"/>
                <a:gd name="T77" fmla="*/ 165 h 468"/>
                <a:gd name="T78" fmla="*/ 983 w 1478"/>
                <a:gd name="T79" fmla="*/ 157 h 468"/>
                <a:gd name="T80" fmla="*/ 1008 w 1478"/>
                <a:gd name="T81" fmla="*/ 149 h 468"/>
                <a:gd name="T82" fmla="*/ 1033 w 1478"/>
                <a:gd name="T83" fmla="*/ 141 h 468"/>
                <a:gd name="T84" fmla="*/ 1057 w 1478"/>
                <a:gd name="T85" fmla="*/ 133 h 468"/>
                <a:gd name="T86" fmla="*/ 1082 w 1478"/>
                <a:gd name="T87" fmla="*/ 125 h 468"/>
                <a:gd name="T88" fmla="*/ 1107 w 1478"/>
                <a:gd name="T89" fmla="*/ 118 h 468"/>
                <a:gd name="T90" fmla="*/ 1132 w 1478"/>
                <a:gd name="T91" fmla="*/ 110 h 468"/>
                <a:gd name="T92" fmla="*/ 1156 w 1478"/>
                <a:gd name="T93" fmla="*/ 102 h 468"/>
                <a:gd name="T94" fmla="*/ 1181 w 1478"/>
                <a:gd name="T95" fmla="*/ 94 h 468"/>
                <a:gd name="T96" fmla="*/ 1206 w 1478"/>
                <a:gd name="T97" fmla="*/ 86 h 468"/>
                <a:gd name="T98" fmla="*/ 1230 w 1478"/>
                <a:gd name="T99" fmla="*/ 78 h 468"/>
                <a:gd name="T100" fmla="*/ 1255 w 1478"/>
                <a:gd name="T101" fmla="*/ 71 h 468"/>
                <a:gd name="T102" fmla="*/ 1280 w 1478"/>
                <a:gd name="T103" fmla="*/ 63 h 468"/>
                <a:gd name="T104" fmla="*/ 1305 w 1478"/>
                <a:gd name="T105" fmla="*/ 55 h 468"/>
                <a:gd name="T106" fmla="*/ 1329 w 1478"/>
                <a:gd name="T107" fmla="*/ 47 h 468"/>
                <a:gd name="T108" fmla="*/ 1354 w 1478"/>
                <a:gd name="T109" fmla="*/ 39 h 468"/>
                <a:gd name="T110" fmla="*/ 1379 w 1478"/>
                <a:gd name="T111" fmla="*/ 31 h 468"/>
                <a:gd name="T112" fmla="*/ 1403 w 1478"/>
                <a:gd name="T113" fmla="*/ 24 h 468"/>
                <a:gd name="T114" fmla="*/ 1428 w 1478"/>
                <a:gd name="T115" fmla="*/ 16 h 468"/>
                <a:gd name="T116" fmla="*/ 1453 w 1478"/>
                <a:gd name="T117" fmla="*/ 8 h 468"/>
                <a:gd name="T118" fmla="*/ 1478 w 1478"/>
                <a:gd name="T11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78" h="468">
                  <a:moveTo>
                    <a:pt x="0" y="468"/>
                  </a:moveTo>
                  <a:lnTo>
                    <a:pt x="5" y="467"/>
                  </a:lnTo>
                  <a:lnTo>
                    <a:pt x="9" y="465"/>
                  </a:lnTo>
                  <a:lnTo>
                    <a:pt x="14" y="464"/>
                  </a:lnTo>
                  <a:lnTo>
                    <a:pt x="19" y="462"/>
                  </a:lnTo>
                  <a:lnTo>
                    <a:pt x="24" y="461"/>
                  </a:lnTo>
                  <a:lnTo>
                    <a:pt x="29" y="459"/>
                  </a:lnTo>
                  <a:lnTo>
                    <a:pt x="34" y="457"/>
                  </a:lnTo>
                  <a:lnTo>
                    <a:pt x="39" y="456"/>
                  </a:lnTo>
                  <a:lnTo>
                    <a:pt x="44" y="454"/>
                  </a:lnTo>
                  <a:lnTo>
                    <a:pt x="49" y="453"/>
                  </a:lnTo>
                  <a:lnTo>
                    <a:pt x="54" y="451"/>
                  </a:lnTo>
                  <a:lnTo>
                    <a:pt x="59" y="450"/>
                  </a:lnTo>
                  <a:lnTo>
                    <a:pt x="64" y="448"/>
                  </a:lnTo>
                  <a:lnTo>
                    <a:pt x="69" y="446"/>
                  </a:lnTo>
                  <a:lnTo>
                    <a:pt x="74" y="445"/>
                  </a:lnTo>
                  <a:lnTo>
                    <a:pt x="79" y="443"/>
                  </a:lnTo>
                  <a:lnTo>
                    <a:pt x="84" y="442"/>
                  </a:lnTo>
                  <a:lnTo>
                    <a:pt x="89" y="440"/>
                  </a:lnTo>
                  <a:lnTo>
                    <a:pt x="94" y="439"/>
                  </a:lnTo>
                  <a:lnTo>
                    <a:pt x="98" y="437"/>
                  </a:lnTo>
                  <a:lnTo>
                    <a:pt x="103" y="436"/>
                  </a:lnTo>
                  <a:lnTo>
                    <a:pt x="108" y="434"/>
                  </a:lnTo>
                  <a:lnTo>
                    <a:pt x="113" y="432"/>
                  </a:lnTo>
                  <a:lnTo>
                    <a:pt x="118" y="431"/>
                  </a:lnTo>
                  <a:lnTo>
                    <a:pt x="123" y="429"/>
                  </a:lnTo>
                  <a:lnTo>
                    <a:pt x="128" y="428"/>
                  </a:lnTo>
                  <a:lnTo>
                    <a:pt x="133" y="426"/>
                  </a:lnTo>
                  <a:lnTo>
                    <a:pt x="138" y="425"/>
                  </a:lnTo>
                  <a:lnTo>
                    <a:pt x="143" y="423"/>
                  </a:lnTo>
                  <a:lnTo>
                    <a:pt x="148" y="421"/>
                  </a:lnTo>
                  <a:lnTo>
                    <a:pt x="153" y="420"/>
                  </a:lnTo>
                  <a:lnTo>
                    <a:pt x="158" y="418"/>
                  </a:lnTo>
                  <a:lnTo>
                    <a:pt x="163" y="417"/>
                  </a:lnTo>
                  <a:lnTo>
                    <a:pt x="168" y="415"/>
                  </a:lnTo>
                  <a:lnTo>
                    <a:pt x="173" y="414"/>
                  </a:lnTo>
                  <a:lnTo>
                    <a:pt x="178" y="412"/>
                  </a:lnTo>
                  <a:lnTo>
                    <a:pt x="182" y="410"/>
                  </a:lnTo>
                  <a:lnTo>
                    <a:pt x="187" y="409"/>
                  </a:lnTo>
                  <a:lnTo>
                    <a:pt x="192" y="407"/>
                  </a:lnTo>
                  <a:lnTo>
                    <a:pt x="197" y="406"/>
                  </a:lnTo>
                  <a:lnTo>
                    <a:pt x="202" y="404"/>
                  </a:lnTo>
                  <a:lnTo>
                    <a:pt x="207" y="403"/>
                  </a:lnTo>
                  <a:lnTo>
                    <a:pt x="212" y="401"/>
                  </a:lnTo>
                  <a:lnTo>
                    <a:pt x="217" y="400"/>
                  </a:lnTo>
                  <a:lnTo>
                    <a:pt x="222" y="398"/>
                  </a:lnTo>
                  <a:lnTo>
                    <a:pt x="227" y="396"/>
                  </a:lnTo>
                  <a:lnTo>
                    <a:pt x="232" y="395"/>
                  </a:lnTo>
                  <a:lnTo>
                    <a:pt x="237" y="393"/>
                  </a:lnTo>
                  <a:lnTo>
                    <a:pt x="242" y="392"/>
                  </a:lnTo>
                  <a:lnTo>
                    <a:pt x="247" y="390"/>
                  </a:lnTo>
                  <a:lnTo>
                    <a:pt x="252" y="389"/>
                  </a:lnTo>
                  <a:lnTo>
                    <a:pt x="257" y="387"/>
                  </a:lnTo>
                  <a:lnTo>
                    <a:pt x="262" y="385"/>
                  </a:lnTo>
                  <a:lnTo>
                    <a:pt x="267" y="384"/>
                  </a:lnTo>
                  <a:lnTo>
                    <a:pt x="271" y="382"/>
                  </a:lnTo>
                  <a:lnTo>
                    <a:pt x="276" y="381"/>
                  </a:lnTo>
                  <a:lnTo>
                    <a:pt x="281" y="379"/>
                  </a:lnTo>
                  <a:lnTo>
                    <a:pt x="286" y="378"/>
                  </a:lnTo>
                  <a:lnTo>
                    <a:pt x="291" y="376"/>
                  </a:lnTo>
                  <a:lnTo>
                    <a:pt x="296" y="374"/>
                  </a:lnTo>
                  <a:lnTo>
                    <a:pt x="301" y="373"/>
                  </a:lnTo>
                  <a:lnTo>
                    <a:pt x="306" y="371"/>
                  </a:lnTo>
                  <a:lnTo>
                    <a:pt x="311" y="370"/>
                  </a:lnTo>
                  <a:lnTo>
                    <a:pt x="316" y="368"/>
                  </a:lnTo>
                  <a:lnTo>
                    <a:pt x="321" y="367"/>
                  </a:lnTo>
                  <a:lnTo>
                    <a:pt x="326" y="365"/>
                  </a:lnTo>
                  <a:lnTo>
                    <a:pt x="331" y="363"/>
                  </a:lnTo>
                  <a:lnTo>
                    <a:pt x="336" y="362"/>
                  </a:lnTo>
                  <a:lnTo>
                    <a:pt x="341" y="360"/>
                  </a:lnTo>
                  <a:lnTo>
                    <a:pt x="346" y="359"/>
                  </a:lnTo>
                  <a:lnTo>
                    <a:pt x="351" y="357"/>
                  </a:lnTo>
                  <a:lnTo>
                    <a:pt x="356" y="356"/>
                  </a:lnTo>
                  <a:lnTo>
                    <a:pt x="360" y="354"/>
                  </a:lnTo>
                  <a:lnTo>
                    <a:pt x="365" y="353"/>
                  </a:lnTo>
                  <a:lnTo>
                    <a:pt x="370" y="351"/>
                  </a:lnTo>
                  <a:lnTo>
                    <a:pt x="375" y="349"/>
                  </a:lnTo>
                  <a:lnTo>
                    <a:pt x="380" y="348"/>
                  </a:lnTo>
                  <a:lnTo>
                    <a:pt x="385" y="346"/>
                  </a:lnTo>
                  <a:lnTo>
                    <a:pt x="390" y="345"/>
                  </a:lnTo>
                  <a:lnTo>
                    <a:pt x="395" y="343"/>
                  </a:lnTo>
                  <a:lnTo>
                    <a:pt x="400" y="342"/>
                  </a:lnTo>
                  <a:lnTo>
                    <a:pt x="405" y="340"/>
                  </a:lnTo>
                  <a:lnTo>
                    <a:pt x="410" y="338"/>
                  </a:lnTo>
                  <a:lnTo>
                    <a:pt x="415" y="337"/>
                  </a:lnTo>
                  <a:lnTo>
                    <a:pt x="420" y="335"/>
                  </a:lnTo>
                  <a:lnTo>
                    <a:pt x="425" y="334"/>
                  </a:lnTo>
                  <a:lnTo>
                    <a:pt x="430" y="332"/>
                  </a:lnTo>
                  <a:lnTo>
                    <a:pt x="435" y="331"/>
                  </a:lnTo>
                  <a:lnTo>
                    <a:pt x="439" y="329"/>
                  </a:lnTo>
                  <a:lnTo>
                    <a:pt x="444" y="327"/>
                  </a:lnTo>
                  <a:lnTo>
                    <a:pt x="449" y="326"/>
                  </a:lnTo>
                  <a:lnTo>
                    <a:pt x="454" y="324"/>
                  </a:lnTo>
                  <a:lnTo>
                    <a:pt x="459" y="323"/>
                  </a:lnTo>
                  <a:lnTo>
                    <a:pt x="464" y="321"/>
                  </a:lnTo>
                  <a:lnTo>
                    <a:pt x="469" y="320"/>
                  </a:lnTo>
                  <a:lnTo>
                    <a:pt x="474" y="318"/>
                  </a:lnTo>
                  <a:lnTo>
                    <a:pt x="479" y="317"/>
                  </a:lnTo>
                  <a:lnTo>
                    <a:pt x="484" y="315"/>
                  </a:lnTo>
                  <a:lnTo>
                    <a:pt x="489" y="313"/>
                  </a:lnTo>
                  <a:lnTo>
                    <a:pt x="494" y="312"/>
                  </a:lnTo>
                  <a:lnTo>
                    <a:pt x="499" y="310"/>
                  </a:lnTo>
                  <a:lnTo>
                    <a:pt x="504" y="309"/>
                  </a:lnTo>
                  <a:lnTo>
                    <a:pt x="509" y="307"/>
                  </a:lnTo>
                  <a:lnTo>
                    <a:pt x="514" y="306"/>
                  </a:lnTo>
                  <a:lnTo>
                    <a:pt x="519" y="304"/>
                  </a:lnTo>
                  <a:lnTo>
                    <a:pt x="524" y="302"/>
                  </a:lnTo>
                  <a:lnTo>
                    <a:pt x="528" y="301"/>
                  </a:lnTo>
                  <a:lnTo>
                    <a:pt x="533" y="299"/>
                  </a:lnTo>
                  <a:lnTo>
                    <a:pt x="538" y="298"/>
                  </a:lnTo>
                  <a:lnTo>
                    <a:pt x="543" y="296"/>
                  </a:lnTo>
                  <a:lnTo>
                    <a:pt x="548" y="295"/>
                  </a:lnTo>
                  <a:lnTo>
                    <a:pt x="553" y="293"/>
                  </a:lnTo>
                  <a:lnTo>
                    <a:pt x="558" y="291"/>
                  </a:lnTo>
                  <a:lnTo>
                    <a:pt x="563" y="290"/>
                  </a:lnTo>
                  <a:lnTo>
                    <a:pt x="568" y="288"/>
                  </a:lnTo>
                  <a:lnTo>
                    <a:pt x="573" y="287"/>
                  </a:lnTo>
                  <a:lnTo>
                    <a:pt x="578" y="285"/>
                  </a:lnTo>
                  <a:lnTo>
                    <a:pt x="583" y="284"/>
                  </a:lnTo>
                  <a:lnTo>
                    <a:pt x="588" y="282"/>
                  </a:lnTo>
                  <a:lnTo>
                    <a:pt x="593" y="280"/>
                  </a:lnTo>
                  <a:lnTo>
                    <a:pt x="598" y="279"/>
                  </a:lnTo>
                  <a:lnTo>
                    <a:pt x="603" y="277"/>
                  </a:lnTo>
                  <a:lnTo>
                    <a:pt x="608" y="276"/>
                  </a:lnTo>
                  <a:lnTo>
                    <a:pt x="613" y="274"/>
                  </a:lnTo>
                  <a:lnTo>
                    <a:pt x="617" y="273"/>
                  </a:lnTo>
                  <a:lnTo>
                    <a:pt x="622" y="271"/>
                  </a:lnTo>
                  <a:lnTo>
                    <a:pt x="627" y="269"/>
                  </a:lnTo>
                  <a:lnTo>
                    <a:pt x="632" y="268"/>
                  </a:lnTo>
                  <a:lnTo>
                    <a:pt x="637" y="266"/>
                  </a:lnTo>
                  <a:lnTo>
                    <a:pt x="642" y="265"/>
                  </a:lnTo>
                  <a:lnTo>
                    <a:pt x="647" y="263"/>
                  </a:lnTo>
                  <a:lnTo>
                    <a:pt x="652" y="262"/>
                  </a:lnTo>
                  <a:lnTo>
                    <a:pt x="657" y="260"/>
                  </a:lnTo>
                  <a:lnTo>
                    <a:pt x="662" y="259"/>
                  </a:lnTo>
                  <a:lnTo>
                    <a:pt x="667" y="257"/>
                  </a:lnTo>
                  <a:lnTo>
                    <a:pt x="672" y="255"/>
                  </a:lnTo>
                  <a:lnTo>
                    <a:pt x="677" y="254"/>
                  </a:lnTo>
                  <a:lnTo>
                    <a:pt x="682" y="252"/>
                  </a:lnTo>
                  <a:lnTo>
                    <a:pt x="687" y="251"/>
                  </a:lnTo>
                  <a:lnTo>
                    <a:pt x="692" y="249"/>
                  </a:lnTo>
                  <a:lnTo>
                    <a:pt x="697" y="248"/>
                  </a:lnTo>
                  <a:lnTo>
                    <a:pt x="701" y="246"/>
                  </a:lnTo>
                  <a:lnTo>
                    <a:pt x="706" y="244"/>
                  </a:lnTo>
                  <a:lnTo>
                    <a:pt x="711" y="243"/>
                  </a:lnTo>
                  <a:lnTo>
                    <a:pt x="716" y="241"/>
                  </a:lnTo>
                  <a:lnTo>
                    <a:pt x="721" y="240"/>
                  </a:lnTo>
                  <a:lnTo>
                    <a:pt x="726" y="238"/>
                  </a:lnTo>
                  <a:lnTo>
                    <a:pt x="731" y="237"/>
                  </a:lnTo>
                  <a:lnTo>
                    <a:pt x="736" y="235"/>
                  </a:lnTo>
                  <a:lnTo>
                    <a:pt x="741" y="233"/>
                  </a:lnTo>
                  <a:lnTo>
                    <a:pt x="746" y="232"/>
                  </a:lnTo>
                  <a:lnTo>
                    <a:pt x="751" y="230"/>
                  </a:lnTo>
                  <a:lnTo>
                    <a:pt x="756" y="229"/>
                  </a:lnTo>
                  <a:lnTo>
                    <a:pt x="761" y="227"/>
                  </a:lnTo>
                  <a:lnTo>
                    <a:pt x="766" y="226"/>
                  </a:lnTo>
                  <a:lnTo>
                    <a:pt x="771" y="224"/>
                  </a:lnTo>
                  <a:lnTo>
                    <a:pt x="776" y="223"/>
                  </a:lnTo>
                  <a:lnTo>
                    <a:pt x="781" y="221"/>
                  </a:lnTo>
                  <a:lnTo>
                    <a:pt x="786" y="219"/>
                  </a:lnTo>
                  <a:lnTo>
                    <a:pt x="790" y="218"/>
                  </a:lnTo>
                  <a:lnTo>
                    <a:pt x="795" y="216"/>
                  </a:lnTo>
                  <a:lnTo>
                    <a:pt x="800" y="215"/>
                  </a:lnTo>
                  <a:lnTo>
                    <a:pt x="805" y="213"/>
                  </a:lnTo>
                  <a:lnTo>
                    <a:pt x="810" y="212"/>
                  </a:lnTo>
                  <a:lnTo>
                    <a:pt x="815" y="210"/>
                  </a:lnTo>
                  <a:lnTo>
                    <a:pt x="820" y="208"/>
                  </a:lnTo>
                  <a:lnTo>
                    <a:pt x="825" y="207"/>
                  </a:lnTo>
                  <a:lnTo>
                    <a:pt x="830" y="205"/>
                  </a:lnTo>
                  <a:lnTo>
                    <a:pt x="835" y="204"/>
                  </a:lnTo>
                  <a:lnTo>
                    <a:pt x="840" y="202"/>
                  </a:lnTo>
                  <a:lnTo>
                    <a:pt x="845" y="201"/>
                  </a:lnTo>
                  <a:lnTo>
                    <a:pt x="850" y="199"/>
                  </a:lnTo>
                  <a:lnTo>
                    <a:pt x="855" y="197"/>
                  </a:lnTo>
                  <a:lnTo>
                    <a:pt x="860" y="196"/>
                  </a:lnTo>
                  <a:lnTo>
                    <a:pt x="865" y="194"/>
                  </a:lnTo>
                  <a:lnTo>
                    <a:pt x="870" y="193"/>
                  </a:lnTo>
                  <a:lnTo>
                    <a:pt x="874" y="191"/>
                  </a:lnTo>
                  <a:lnTo>
                    <a:pt x="879" y="190"/>
                  </a:lnTo>
                  <a:lnTo>
                    <a:pt x="884" y="188"/>
                  </a:lnTo>
                  <a:lnTo>
                    <a:pt x="889" y="186"/>
                  </a:lnTo>
                  <a:lnTo>
                    <a:pt x="894" y="185"/>
                  </a:lnTo>
                  <a:lnTo>
                    <a:pt x="899" y="183"/>
                  </a:lnTo>
                  <a:lnTo>
                    <a:pt x="904" y="182"/>
                  </a:lnTo>
                  <a:lnTo>
                    <a:pt x="909" y="180"/>
                  </a:lnTo>
                  <a:lnTo>
                    <a:pt x="914" y="179"/>
                  </a:lnTo>
                  <a:lnTo>
                    <a:pt x="919" y="177"/>
                  </a:lnTo>
                  <a:lnTo>
                    <a:pt x="924" y="176"/>
                  </a:lnTo>
                  <a:lnTo>
                    <a:pt x="929" y="174"/>
                  </a:lnTo>
                  <a:lnTo>
                    <a:pt x="934" y="172"/>
                  </a:lnTo>
                  <a:lnTo>
                    <a:pt x="939" y="171"/>
                  </a:lnTo>
                  <a:lnTo>
                    <a:pt x="944" y="169"/>
                  </a:lnTo>
                  <a:lnTo>
                    <a:pt x="949" y="168"/>
                  </a:lnTo>
                  <a:lnTo>
                    <a:pt x="954" y="166"/>
                  </a:lnTo>
                  <a:lnTo>
                    <a:pt x="959" y="165"/>
                  </a:lnTo>
                  <a:lnTo>
                    <a:pt x="963" y="163"/>
                  </a:lnTo>
                  <a:lnTo>
                    <a:pt x="968" y="161"/>
                  </a:lnTo>
                  <a:lnTo>
                    <a:pt x="973" y="160"/>
                  </a:lnTo>
                  <a:lnTo>
                    <a:pt x="978" y="158"/>
                  </a:lnTo>
                  <a:lnTo>
                    <a:pt x="983" y="157"/>
                  </a:lnTo>
                  <a:lnTo>
                    <a:pt x="988" y="155"/>
                  </a:lnTo>
                  <a:lnTo>
                    <a:pt x="993" y="154"/>
                  </a:lnTo>
                  <a:lnTo>
                    <a:pt x="998" y="152"/>
                  </a:lnTo>
                  <a:lnTo>
                    <a:pt x="1003" y="150"/>
                  </a:lnTo>
                  <a:lnTo>
                    <a:pt x="1008" y="149"/>
                  </a:lnTo>
                  <a:lnTo>
                    <a:pt x="1013" y="147"/>
                  </a:lnTo>
                  <a:lnTo>
                    <a:pt x="1018" y="146"/>
                  </a:lnTo>
                  <a:lnTo>
                    <a:pt x="1023" y="144"/>
                  </a:lnTo>
                  <a:lnTo>
                    <a:pt x="1028" y="143"/>
                  </a:lnTo>
                  <a:lnTo>
                    <a:pt x="1033" y="141"/>
                  </a:lnTo>
                  <a:lnTo>
                    <a:pt x="1038" y="139"/>
                  </a:lnTo>
                  <a:lnTo>
                    <a:pt x="1043" y="138"/>
                  </a:lnTo>
                  <a:lnTo>
                    <a:pt x="1048" y="136"/>
                  </a:lnTo>
                  <a:lnTo>
                    <a:pt x="1052" y="135"/>
                  </a:lnTo>
                  <a:lnTo>
                    <a:pt x="1057" y="133"/>
                  </a:lnTo>
                  <a:lnTo>
                    <a:pt x="1062" y="132"/>
                  </a:lnTo>
                  <a:lnTo>
                    <a:pt x="1067" y="130"/>
                  </a:lnTo>
                  <a:lnTo>
                    <a:pt x="1072" y="129"/>
                  </a:lnTo>
                  <a:lnTo>
                    <a:pt x="1077" y="127"/>
                  </a:lnTo>
                  <a:lnTo>
                    <a:pt x="1082" y="125"/>
                  </a:lnTo>
                  <a:lnTo>
                    <a:pt x="1087" y="124"/>
                  </a:lnTo>
                  <a:lnTo>
                    <a:pt x="1092" y="122"/>
                  </a:lnTo>
                  <a:lnTo>
                    <a:pt x="1097" y="121"/>
                  </a:lnTo>
                  <a:lnTo>
                    <a:pt x="1102" y="119"/>
                  </a:lnTo>
                  <a:lnTo>
                    <a:pt x="1107" y="118"/>
                  </a:lnTo>
                  <a:lnTo>
                    <a:pt x="1112" y="116"/>
                  </a:lnTo>
                  <a:lnTo>
                    <a:pt x="1117" y="114"/>
                  </a:lnTo>
                  <a:lnTo>
                    <a:pt x="1122" y="113"/>
                  </a:lnTo>
                  <a:lnTo>
                    <a:pt x="1127" y="111"/>
                  </a:lnTo>
                  <a:lnTo>
                    <a:pt x="1132" y="110"/>
                  </a:lnTo>
                  <a:lnTo>
                    <a:pt x="1136" y="108"/>
                  </a:lnTo>
                  <a:lnTo>
                    <a:pt x="1141" y="107"/>
                  </a:lnTo>
                  <a:lnTo>
                    <a:pt x="1146" y="105"/>
                  </a:lnTo>
                  <a:lnTo>
                    <a:pt x="1151" y="103"/>
                  </a:lnTo>
                  <a:lnTo>
                    <a:pt x="1156" y="102"/>
                  </a:lnTo>
                  <a:lnTo>
                    <a:pt x="1161" y="100"/>
                  </a:lnTo>
                  <a:lnTo>
                    <a:pt x="1166" y="99"/>
                  </a:lnTo>
                  <a:lnTo>
                    <a:pt x="1171" y="97"/>
                  </a:lnTo>
                  <a:lnTo>
                    <a:pt x="1176" y="96"/>
                  </a:lnTo>
                  <a:lnTo>
                    <a:pt x="1181" y="94"/>
                  </a:lnTo>
                  <a:lnTo>
                    <a:pt x="1186" y="93"/>
                  </a:lnTo>
                  <a:lnTo>
                    <a:pt x="1191" y="91"/>
                  </a:lnTo>
                  <a:lnTo>
                    <a:pt x="1196" y="89"/>
                  </a:lnTo>
                  <a:lnTo>
                    <a:pt x="1201" y="88"/>
                  </a:lnTo>
                  <a:lnTo>
                    <a:pt x="1206" y="86"/>
                  </a:lnTo>
                  <a:lnTo>
                    <a:pt x="1211" y="85"/>
                  </a:lnTo>
                  <a:lnTo>
                    <a:pt x="1216" y="83"/>
                  </a:lnTo>
                  <a:lnTo>
                    <a:pt x="1221" y="82"/>
                  </a:lnTo>
                  <a:lnTo>
                    <a:pt x="1225" y="80"/>
                  </a:lnTo>
                  <a:lnTo>
                    <a:pt x="1230" y="78"/>
                  </a:lnTo>
                  <a:lnTo>
                    <a:pt x="1235" y="77"/>
                  </a:lnTo>
                  <a:lnTo>
                    <a:pt x="1240" y="75"/>
                  </a:lnTo>
                  <a:lnTo>
                    <a:pt x="1245" y="74"/>
                  </a:lnTo>
                  <a:lnTo>
                    <a:pt x="1250" y="72"/>
                  </a:lnTo>
                  <a:lnTo>
                    <a:pt x="1255" y="71"/>
                  </a:lnTo>
                  <a:lnTo>
                    <a:pt x="1260" y="69"/>
                  </a:lnTo>
                  <a:lnTo>
                    <a:pt x="1265" y="67"/>
                  </a:lnTo>
                  <a:lnTo>
                    <a:pt x="1270" y="66"/>
                  </a:lnTo>
                  <a:lnTo>
                    <a:pt x="1275" y="64"/>
                  </a:lnTo>
                  <a:lnTo>
                    <a:pt x="1280" y="63"/>
                  </a:lnTo>
                  <a:lnTo>
                    <a:pt x="1285" y="61"/>
                  </a:lnTo>
                  <a:lnTo>
                    <a:pt x="1290" y="60"/>
                  </a:lnTo>
                  <a:lnTo>
                    <a:pt x="1295" y="58"/>
                  </a:lnTo>
                  <a:lnTo>
                    <a:pt x="1300" y="56"/>
                  </a:lnTo>
                  <a:lnTo>
                    <a:pt x="1305" y="55"/>
                  </a:lnTo>
                  <a:lnTo>
                    <a:pt x="1309" y="53"/>
                  </a:lnTo>
                  <a:lnTo>
                    <a:pt x="1314" y="52"/>
                  </a:lnTo>
                  <a:lnTo>
                    <a:pt x="1319" y="50"/>
                  </a:lnTo>
                  <a:lnTo>
                    <a:pt x="1324" y="49"/>
                  </a:lnTo>
                  <a:lnTo>
                    <a:pt x="1329" y="47"/>
                  </a:lnTo>
                  <a:lnTo>
                    <a:pt x="1334" y="45"/>
                  </a:lnTo>
                  <a:lnTo>
                    <a:pt x="1339" y="44"/>
                  </a:lnTo>
                  <a:lnTo>
                    <a:pt x="1344" y="42"/>
                  </a:lnTo>
                  <a:lnTo>
                    <a:pt x="1349" y="41"/>
                  </a:lnTo>
                  <a:lnTo>
                    <a:pt x="1354" y="39"/>
                  </a:lnTo>
                  <a:lnTo>
                    <a:pt x="1359" y="38"/>
                  </a:lnTo>
                  <a:lnTo>
                    <a:pt x="1364" y="36"/>
                  </a:lnTo>
                  <a:lnTo>
                    <a:pt x="1369" y="35"/>
                  </a:lnTo>
                  <a:lnTo>
                    <a:pt x="1374" y="33"/>
                  </a:lnTo>
                  <a:lnTo>
                    <a:pt x="1379" y="31"/>
                  </a:lnTo>
                  <a:lnTo>
                    <a:pt x="1384" y="30"/>
                  </a:lnTo>
                  <a:lnTo>
                    <a:pt x="1389" y="28"/>
                  </a:lnTo>
                  <a:lnTo>
                    <a:pt x="1394" y="27"/>
                  </a:lnTo>
                  <a:lnTo>
                    <a:pt x="1398" y="25"/>
                  </a:lnTo>
                  <a:lnTo>
                    <a:pt x="1403" y="24"/>
                  </a:lnTo>
                  <a:lnTo>
                    <a:pt x="1408" y="22"/>
                  </a:lnTo>
                  <a:lnTo>
                    <a:pt x="1413" y="20"/>
                  </a:lnTo>
                  <a:lnTo>
                    <a:pt x="1418" y="19"/>
                  </a:lnTo>
                  <a:lnTo>
                    <a:pt x="1423" y="17"/>
                  </a:lnTo>
                  <a:lnTo>
                    <a:pt x="1428" y="16"/>
                  </a:lnTo>
                  <a:lnTo>
                    <a:pt x="1433" y="14"/>
                  </a:lnTo>
                  <a:lnTo>
                    <a:pt x="1438" y="13"/>
                  </a:lnTo>
                  <a:lnTo>
                    <a:pt x="1443" y="11"/>
                  </a:lnTo>
                  <a:lnTo>
                    <a:pt x="1448" y="9"/>
                  </a:lnTo>
                  <a:lnTo>
                    <a:pt x="1453" y="8"/>
                  </a:lnTo>
                  <a:lnTo>
                    <a:pt x="1458" y="6"/>
                  </a:lnTo>
                  <a:lnTo>
                    <a:pt x="1463" y="5"/>
                  </a:lnTo>
                  <a:lnTo>
                    <a:pt x="1468" y="3"/>
                  </a:lnTo>
                  <a:lnTo>
                    <a:pt x="1473" y="2"/>
                  </a:lnTo>
                  <a:lnTo>
                    <a:pt x="1478" y="0"/>
                  </a:lnTo>
                </a:path>
              </a:pathLst>
            </a:custGeom>
            <a:noFill/>
            <a:ln w="2222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4" name="Rectangle 27"/>
            <p:cNvSpPr>
              <a:spLocks noChangeArrowheads="1"/>
            </p:cNvSpPr>
            <p:nvPr/>
          </p:nvSpPr>
          <p:spPr bwMode="auto">
            <a:xfrm>
              <a:off x="5494" y="2642"/>
              <a:ext cx="1098"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Correlation = 0.60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5" name="Rectangle 28"/>
            <p:cNvSpPr>
              <a:spLocks noChangeArrowheads="1"/>
            </p:cNvSpPr>
            <p:nvPr/>
          </p:nvSpPr>
          <p:spPr bwMode="auto">
            <a:xfrm>
              <a:off x="5854" y="2920"/>
              <a:ext cx="778"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Slope = 0.71</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16" name="Rectangle 29"/>
            <p:cNvSpPr>
              <a:spLocks noChangeArrowheads="1"/>
            </p:cNvSpPr>
            <p:nvPr/>
          </p:nvSpPr>
          <p:spPr bwMode="auto">
            <a:xfrm>
              <a:off x="6296" y="3053"/>
              <a:ext cx="35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(0.26)</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17" name="Line 30"/>
            <p:cNvSpPr>
              <a:spLocks noChangeShapeType="1"/>
            </p:cNvSpPr>
            <p:nvPr/>
          </p:nvSpPr>
          <p:spPr bwMode="auto">
            <a:xfrm flipV="1">
              <a:off x="1300" y="482"/>
              <a:ext cx="0" cy="294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8" name="Line 31"/>
            <p:cNvSpPr>
              <a:spLocks noChangeShapeType="1"/>
            </p:cNvSpPr>
            <p:nvPr/>
          </p:nvSpPr>
          <p:spPr bwMode="auto">
            <a:xfrm flipH="1">
              <a:off x="1243" y="3334"/>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9" name="Rectangle 32"/>
            <p:cNvSpPr>
              <a:spLocks noChangeArrowheads="1"/>
            </p:cNvSpPr>
            <p:nvPr/>
          </p:nvSpPr>
          <p:spPr bwMode="auto">
            <a:xfrm rot="16200000">
              <a:off x="923" y="3215"/>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$5,000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20" name="Line 33"/>
            <p:cNvSpPr>
              <a:spLocks noChangeShapeType="1"/>
            </p:cNvSpPr>
            <p:nvPr/>
          </p:nvSpPr>
          <p:spPr bwMode="auto">
            <a:xfrm flipH="1">
              <a:off x="1243" y="214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1" name="Rectangle 34"/>
            <p:cNvSpPr>
              <a:spLocks noChangeArrowheads="1"/>
            </p:cNvSpPr>
            <p:nvPr/>
          </p:nvSpPr>
          <p:spPr bwMode="auto">
            <a:xfrm rot="16200000">
              <a:off x="923" y="2031"/>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$8,000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22" name="Line 35"/>
            <p:cNvSpPr>
              <a:spLocks noChangeShapeType="1"/>
            </p:cNvSpPr>
            <p:nvPr/>
          </p:nvSpPr>
          <p:spPr bwMode="auto">
            <a:xfrm flipH="1">
              <a:off x="1243" y="958"/>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3" name="Rectangle 36"/>
            <p:cNvSpPr>
              <a:spLocks noChangeArrowheads="1"/>
            </p:cNvSpPr>
            <p:nvPr/>
          </p:nvSpPr>
          <p:spPr bwMode="auto">
            <a:xfrm rot="16200000">
              <a:off x="891" y="841"/>
              <a:ext cx="48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$11,000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24" name="Rectangle 37"/>
            <p:cNvSpPr>
              <a:spLocks noChangeArrowheads="1"/>
            </p:cNvSpPr>
            <p:nvPr/>
          </p:nvSpPr>
          <p:spPr bwMode="auto">
            <a:xfrm rot="16200000">
              <a:off x="-379" y="1829"/>
              <a:ext cx="2610"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Mean </a:t>
              </a:r>
              <a:r>
                <a:rPr kumimoji="0" lang="en-US" altLang="en-US" sz="1700" b="0" i="0" u="none" strike="noStrike" cap="none" normalizeH="0" baseline="0" dirty="0" err="1">
                  <a:ln>
                    <a:noFill/>
                  </a:ln>
                  <a:solidFill>
                    <a:srgbClr val="000000"/>
                  </a:solidFill>
                  <a:effectLst/>
                  <a:cs typeface="Arial" panose="020B0604020202020204" pitchFamily="34" charset="0"/>
                </a:rPr>
                <a:t>Indiv</a:t>
              </a:r>
              <a:r>
                <a:rPr kumimoji="0" lang="en-US" altLang="en-US" sz="1700" b="0" i="0" u="none" strike="noStrike" cap="none" normalizeH="0" baseline="0" dirty="0">
                  <a:ln>
                    <a:noFill/>
                  </a:ln>
                  <a:solidFill>
                    <a:srgbClr val="000000"/>
                  </a:solidFill>
                  <a:effectLst/>
                  <a:cs typeface="Arial" panose="020B0604020202020204" pitchFamily="34" charset="0"/>
                </a:rPr>
                <a:t>. Earnings in MTO (with site FE)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25" name="Line 38"/>
            <p:cNvSpPr>
              <a:spLocks noChangeShapeType="1"/>
            </p:cNvSpPr>
            <p:nvPr/>
          </p:nvSpPr>
          <p:spPr bwMode="auto">
            <a:xfrm>
              <a:off x="1300" y="3427"/>
              <a:ext cx="551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6" name="Line 39"/>
            <p:cNvSpPr>
              <a:spLocks noChangeShapeType="1"/>
            </p:cNvSpPr>
            <p:nvPr/>
          </p:nvSpPr>
          <p:spPr bwMode="auto">
            <a:xfrm>
              <a:off x="1397" y="3427"/>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7" name="Rectangle 40"/>
            <p:cNvSpPr>
              <a:spLocks noChangeArrowheads="1"/>
            </p:cNvSpPr>
            <p:nvPr/>
          </p:nvSpPr>
          <p:spPr bwMode="auto">
            <a:xfrm>
              <a:off x="1167" y="3517"/>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$7,000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28" name="Line 41"/>
            <p:cNvSpPr>
              <a:spLocks noChangeShapeType="1"/>
            </p:cNvSpPr>
            <p:nvPr/>
          </p:nvSpPr>
          <p:spPr bwMode="auto">
            <a:xfrm>
              <a:off x="3169" y="3427"/>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9" name="Rectangle 42"/>
            <p:cNvSpPr>
              <a:spLocks noChangeArrowheads="1"/>
            </p:cNvSpPr>
            <p:nvPr/>
          </p:nvSpPr>
          <p:spPr bwMode="auto">
            <a:xfrm>
              <a:off x="2942" y="3517"/>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$9,000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30" name="Line 43"/>
            <p:cNvSpPr>
              <a:spLocks noChangeShapeType="1"/>
            </p:cNvSpPr>
            <p:nvPr/>
          </p:nvSpPr>
          <p:spPr bwMode="auto">
            <a:xfrm>
              <a:off x="4943" y="3427"/>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1" name="Rectangle 44"/>
            <p:cNvSpPr>
              <a:spLocks noChangeArrowheads="1"/>
            </p:cNvSpPr>
            <p:nvPr/>
          </p:nvSpPr>
          <p:spPr bwMode="auto">
            <a:xfrm>
              <a:off x="4673" y="3517"/>
              <a:ext cx="48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$11,000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47" name="Line 45"/>
            <p:cNvSpPr>
              <a:spLocks noChangeShapeType="1"/>
            </p:cNvSpPr>
            <p:nvPr/>
          </p:nvSpPr>
          <p:spPr bwMode="auto">
            <a:xfrm>
              <a:off x="6718" y="3427"/>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8" name="Rectangle 46"/>
            <p:cNvSpPr>
              <a:spLocks noChangeArrowheads="1"/>
            </p:cNvSpPr>
            <p:nvPr/>
          </p:nvSpPr>
          <p:spPr bwMode="auto">
            <a:xfrm>
              <a:off x="6448" y="3517"/>
              <a:ext cx="49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$13,000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49" name="Rectangle 47"/>
            <p:cNvSpPr>
              <a:spLocks noChangeArrowheads="1"/>
            </p:cNvSpPr>
            <p:nvPr/>
          </p:nvSpPr>
          <p:spPr bwMode="auto">
            <a:xfrm>
              <a:off x="1323" y="3702"/>
              <a:ext cx="540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Mean </a:t>
              </a:r>
              <a:r>
                <a:rPr kumimoji="0" lang="en-US" altLang="en-US" sz="1700" b="0" i="0" u="none" strike="noStrike" cap="none" normalizeH="0" baseline="0" dirty="0" err="1">
                  <a:ln>
                    <a:noFill/>
                  </a:ln>
                  <a:solidFill>
                    <a:srgbClr val="000000"/>
                  </a:solidFill>
                  <a:effectLst/>
                  <a:cs typeface="Arial" panose="020B0604020202020204" pitchFamily="34" charset="0"/>
                </a:rPr>
                <a:t>Indiv</a:t>
              </a:r>
              <a:r>
                <a:rPr kumimoji="0" lang="en-US" altLang="en-US" sz="1700" b="0" i="0" u="none" strike="noStrike" cap="none" normalizeH="0" baseline="0" dirty="0">
                  <a:ln>
                    <a:noFill/>
                  </a:ln>
                  <a:solidFill>
                    <a:srgbClr val="000000"/>
                  </a:solidFill>
                  <a:effectLst/>
                  <a:cs typeface="Arial" panose="020B0604020202020204" pitchFamily="34" charset="0"/>
                </a:rPr>
                <a:t>. Earnings for Children with Parents at p=10 in Opportunity Atlas (with site FE)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50" name="Rectangle 48"/>
            <p:cNvSpPr>
              <a:spLocks noChangeArrowheads="1"/>
            </p:cNvSpPr>
            <p:nvPr/>
          </p:nvSpPr>
          <p:spPr bwMode="auto">
            <a:xfrm>
              <a:off x="2132" y="3960"/>
              <a:ext cx="3848" cy="17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1" name="Oval 49"/>
            <p:cNvSpPr>
              <a:spLocks noChangeArrowheads="1"/>
            </p:cNvSpPr>
            <p:nvPr/>
          </p:nvSpPr>
          <p:spPr bwMode="auto">
            <a:xfrm>
              <a:off x="2143" y="4003"/>
              <a:ext cx="86" cy="87"/>
            </a:xfrm>
            <a:prstGeom prst="ellipse">
              <a:avLst/>
            </a:prstGeom>
            <a:solidFill>
              <a:srgbClr val="FF0000"/>
            </a:solidFill>
            <a:ln w="2222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2" name="Oval 50"/>
            <p:cNvSpPr>
              <a:spLocks noChangeArrowheads="1"/>
            </p:cNvSpPr>
            <p:nvPr/>
          </p:nvSpPr>
          <p:spPr bwMode="auto">
            <a:xfrm>
              <a:off x="3187" y="4003"/>
              <a:ext cx="86" cy="87"/>
            </a:xfrm>
            <a:prstGeom prst="ellipse">
              <a:avLst/>
            </a:prstGeom>
            <a:solidFill>
              <a:srgbClr val="000000"/>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3" name="Oval 51"/>
            <p:cNvSpPr>
              <a:spLocks noChangeArrowheads="1"/>
            </p:cNvSpPr>
            <p:nvPr/>
          </p:nvSpPr>
          <p:spPr bwMode="auto">
            <a:xfrm>
              <a:off x="4054" y="4003"/>
              <a:ext cx="90" cy="87"/>
            </a:xfrm>
            <a:prstGeom prst="ellipse">
              <a:avLst/>
            </a:pr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4" name="Oval 52"/>
            <p:cNvSpPr>
              <a:spLocks noChangeArrowheads="1"/>
            </p:cNvSpPr>
            <p:nvPr/>
          </p:nvSpPr>
          <p:spPr bwMode="auto">
            <a:xfrm>
              <a:off x="5008" y="4003"/>
              <a:ext cx="87" cy="87"/>
            </a:xfrm>
            <a:prstGeom prst="ellipse">
              <a:avLst/>
            </a:prstGeom>
            <a:solidFill>
              <a:srgbClr val="938DD2"/>
            </a:solidFill>
            <a:ln w="22225">
              <a:solidFill>
                <a:srgbClr val="938DD2"/>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5" name="Oval 53"/>
            <p:cNvSpPr>
              <a:spLocks noChangeArrowheads="1"/>
            </p:cNvSpPr>
            <p:nvPr/>
          </p:nvSpPr>
          <p:spPr bwMode="auto">
            <a:xfrm>
              <a:off x="5581" y="4003"/>
              <a:ext cx="86" cy="87"/>
            </a:xfrm>
            <a:prstGeom prst="ellipse">
              <a:avLst/>
            </a:prstGeom>
            <a:solidFill>
              <a:srgbClr val="008000"/>
            </a:solidFill>
            <a:ln w="22225">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6" name="Rectangle 54"/>
            <p:cNvSpPr>
              <a:spLocks noChangeArrowheads="1"/>
            </p:cNvSpPr>
            <p:nvPr/>
          </p:nvSpPr>
          <p:spPr bwMode="auto">
            <a:xfrm>
              <a:off x="2319" y="3971"/>
              <a:ext cx="581"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Baltimore</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7" name="Rectangle 55"/>
            <p:cNvSpPr>
              <a:spLocks noChangeArrowheads="1"/>
            </p:cNvSpPr>
            <p:nvPr/>
          </p:nvSpPr>
          <p:spPr bwMode="auto">
            <a:xfrm>
              <a:off x="3363" y="3971"/>
              <a:ext cx="42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Boston</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8" name="Rectangle 56"/>
            <p:cNvSpPr>
              <a:spLocks noChangeArrowheads="1"/>
            </p:cNvSpPr>
            <p:nvPr/>
          </p:nvSpPr>
          <p:spPr bwMode="auto">
            <a:xfrm>
              <a:off x="4231" y="3971"/>
              <a:ext cx="505"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Chicago</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9" name="Rectangle 57"/>
            <p:cNvSpPr>
              <a:spLocks noChangeArrowheads="1"/>
            </p:cNvSpPr>
            <p:nvPr/>
          </p:nvSpPr>
          <p:spPr bwMode="auto">
            <a:xfrm>
              <a:off x="5185" y="3971"/>
              <a:ext cx="16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LA</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60" name="Rectangle 58"/>
            <p:cNvSpPr>
              <a:spLocks noChangeArrowheads="1"/>
            </p:cNvSpPr>
            <p:nvPr/>
          </p:nvSpPr>
          <p:spPr bwMode="auto">
            <a:xfrm>
              <a:off x="5753" y="3971"/>
              <a:ext cx="191"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NY</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61" name="Rectangle 59"/>
            <p:cNvSpPr>
              <a:spLocks noChangeArrowheads="1"/>
            </p:cNvSpPr>
            <p:nvPr/>
          </p:nvSpPr>
          <p:spPr bwMode="auto">
            <a:xfrm>
              <a:off x="4015" y="123"/>
              <a:ext cx="68"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700" b="0" i="0" u="none" strike="noStrike" cap="none" normalizeH="0" baseline="0">
                  <a:ln>
                    <a:noFill/>
                  </a:ln>
                  <a:solidFill>
                    <a:srgbClr val="1E2D53"/>
                  </a:solidFill>
                  <a:effectLst/>
                  <a:latin typeface="+mj-lt"/>
                </a:rPr>
                <a:t> </a:t>
              </a:r>
              <a:endParaRPr kumimoji="0" lang="en-US" altLang="en-US" sz="1800" b="0" i="0" u="none" strike="noStrike" cap="none" normalizeH="0" baseline="0">
                <a:ln>
                  <a:noFill/>
                </a:ln>
                <a:solidFill>
                  <a:schemeClr val="tx1"/>
                </a:solidFill>
                <a:effectLst/>
                <a:latin typeface="+mj-lt"/>
              </a:endParaRPr>
            </a:p>
          </p:txBody>
        </p:sp>
      </p:grpSp>
      <p:sp>
        <p:nvSpPr>
          <p:cNvPr id="109" name="Oval 12"/>
          <p:cNvSpPr>
            <a:spLocks noChangeArrowheads="1"/>
          </p:cNvSpPr>
          <p:nvPr/>
        </p:nvSpPr>
        <p:spPr bwMode="auto">
          <a:xfrm>
            <a:off x="2494568" y="990628"/>
            <a:ext cx="136525" cy="136525"/>
          </a:xfrm>
          <a:prstGeom prst="ellipse">
            <a:avLst/>
          </a:prstGeom>
          <a:solidFill>
            <a:srgbClr val="000000"/>
          </a:solidFill>
          <a:ln w="22225">
            <a:solidFill>
              <a:srgbClr val="000000"/>
            </a:solidFill>
            <a:prstDash val="solid"/>
            <a:round/>
            <a:headEnd/>
            <a:tailEnd/>
          </a:ln>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mj-lt"/>
              <a:ea typeface="+mn-ea"/>
              <a:cs typeface="+mn-cs"/>
            </a:endParaRPr>
          </a:p>
        </p:txBody>
      </p:sp>
      <p:sp>
        <p:nvSpPr>
          <p:cNvPr id="110" name="Freeform 17"/>
          <p:cNvSpPr>
            <a:spLocks/>
          </p:cNvSpPr>
          <p:nvPr/>
        </p:nvSpPr>
        <p:spPr bwMode="auto">
          <a:xfrm>
            <a:off x="2472454" y="1226859"/>
            <a:ext cx="188913" cy="166688"/>
          </a:xfrm>
          <a:custGeom>
            <a:avLst/>
            <a:gdLst>
              <a:gd name="T0" fmla="*/ 58 w 119"/>
              <a:gd name="T1" fmla="*/ 0 h 105"/>
              <a:gd name="T2" fmla="*/ 0 w 119"/>
              <a:gd name="T3" fmla="*/ 105 h 105"/>
              <a:gd name="T4" fmla="*/ 119 w 119"/>
              <a:gd name="T5" fmla="*/ 105 h 105"/>
              <a:gd name="T6" fmla="*/ 58 w 119"/>
              <a:gd name="T7" fmla="*/ 0 h 105"/>
            </a:gdLst>
            <a:ahLst/>
            <a:cxnLst>
              <a:cxn ang="0">
                <a:pos x="T0" y="T1"/>
              </a:cxn>
              <a:cxn ang="0">
                <a:pos x="T2" y="T3"/>
              </a:cxn>
              <a:cxn ang="0">
                <a:pos x="T4" y="T5"/>
              </a:cxn>
              <a:cxn ang="0">
                <a:pos x="T6" y="T7"/>
              </a:cxn>
            </a:cxnLst>
            <a:rect l="0" t="0" r="r" b="b"/>
            <a:pathLst>
              <a:path w="119" h="105">
                <a:moveTo>
                  <a:pt x="58" y="0"/>
                </a:moveTo>
                <a:lnTo>
                  <a:pt x="0" y="105"/>
                </a:lnTo>
                <a:lnTo>
                  <a:pt x="119" y="105"/>
                </a:lnTo>
                <a:lnTo>
                  <a:pt x="58" y="0"/>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mj-lt"/>
              <a:ea typeface="+mn-ea"/>
              <a:cs typeface="+mn-cs"/>
            </a:endParaRPr>
          </a:p>
        </p:txBody>
      </p:sp>
      <p:sp>
        <p:nvSpPr>
          <p:cNvPr id="111" name="Freeform 22"/>
          <p:cNvSpPr>
            <a:spLocks/>
          </p:cNvSpPr>
          <p:nvPr/>
        </p:nvSpPr>
        <p:spPr bwMode="auto">
          <a:xfrm>
            <a:off x="2459721" y="1439149"/>
            <a:ext cx="222251" cy="222251"/>
          </a:xfrm>
          <a:custGeom>
            <a:avLst/>
            <a:gdLst>
              <a:gd name="T0" fmla="*/ 72 w 140"/>
              <a:gd name="T1" fmla="*/ 0 h 140"/>
              <a:gd name="T2" fmla="*/ 0 w 140"/>
              <a:gd name="T3" fmla="*/ 68 h 140"/>
              <a:gd name="T4" fmla="*/ 72 w 140"/>
              <a:gd name="T5" fmla="*/ 140 h 140"/>
              <a:gd name="T6" fmla="*/ 140 w 140"/>
              <a:gd name="T7" fmla="*/ 68 h 140"/>
              <a:gd name="T8" fmla="*/ 72 w 140"/>
              <a:gd name="T9" fmla="*/ 0 h 140"/>
            </a:gdLst>
            <a:ahLst/>
            <a:cxnLst>
              <a:cxn ang="0">
                <a:pos x="T0" y="T1"/>
              </a:cxn>
              <a:cxn ang="0">
                <a:pos x="T2" y="T3"/>
              </a:cxn>
              <a:cxn ang="0">
                <a:pos x="T4" y="T5"/>
              </a:cxn>
              <a:cxn ang="0">
                <a:pos x="T6" y="T7"/>
              </a:cxn>
              <a:cxn ang="0">
                <a:pos x="T8" y="T9"/>
              </a:cxn>
            </a:cxnLst>
            <a:rect l="0" t="0" r="r" b="b"/>
            <a:pathLst>
              <a:path w="140" h="140">
                <a:moveTo>
                  <a:pt x="72" y="0"/>
                </a:moveTo>
                <a:lnTo>
                  <a:pt x="0" y="68"/>
                </a:lnTo>
                <a:lnTo>
                  <a:pt x="72" y="140"/>
                </a:lnTo>
                <a:lnTo>
                  <a:pt x="140" y="68"/>
                </a:lnTo>
                <a:lnTo>
                  <a:pt x="72" y="0"/>
                </a:lnTo>
                <a:close/>
              </a:path>
            </a:pathLst>
          </a:custGeom>
          <a:solidFill>
            <a:srgbClr val="000000"/>
          </a:solidFill>
          <a:ln w="22225">
            <a:solidFill>
              <a:srgbClr val="000000"/>
            </a:solidFill>
            <a:prstDash val="solid"/>
            <a:round/>
            <a:headEnd/>
            <a:tailEnd/>
          </a:ln>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latin typeface="+mj-lt"/>
              <a:ea typeface="+mn-ea"/>
              <a:cs typeface="+mn-cs"/>
            </a:endParaRPr>
          </a:p>
        </p:txBody>
      </p:sp>
      <p:sp>
        <p:nvSpPr>
          <p:cNvPr id="132" name="Rectangle 32"/>
          <p:cNvSpPr>
            <a:spLocks noChangeArrowheads="1"/>
          </p:cNvSpPr>
          <p:nvPr/>
        </p:nvSpPr>
        <p:spPr bwMode="auto">
          <a:xfrm>
            <a:off x="2455864" y="965202"/>
            <a:ext cx="125675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Control</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133" name="Rectangle 33"/>
          <p:cNvSpPr>
            <a:spLocks noChangeArrowheads="1"/>
          </p:cNvSpPr>
          <p:nvPr/>
        </p:nvSpPr>
        <p:spPr bwMode="auto">
          <a:xfrm>
            <a:off x="2197100" y="1211263"/>
            <a:ext cx="170880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Section 8</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134" name="Rectangle 34"/>
          <p:cNvSpPr>
            <a:spLocks noChangeArrowheads="1"/>
          </p:cNvSpPr>
          <p:nvPr/>
        </p:nvSpPr>
        <p:spPr bwMode="auto">
          <a:xfrm>
            <a:off x="2198689" y="1463675"/>
            <a:ext cx="20710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Experimental</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66" name="TextBox 65"/>
          <p:cNvSpPr txBox="1"/>
          <p:nvPr/>
        </p:nvSpPr>
        <p:spPr>
          <a:xfrm>
            <a:off x="0" y="6543900"/>
            <a:ext cx="9493252" cy="369328"/>
          </a:xfrm>
          <a:prstGeom prst="rect">
            <a:avLst/>
          </a:prstGeom>
          <a:noFill/>
        </p:spPr>
        <p:txBody>
          <a:bodyPr wrap="square" lIns="91368" tIns="45718" rIns="91368" bIns="45718" rtlCol="0">
            <a:spAutoFit/>
          </a:bodyPr>
          <a:lstStyle/>
          <a:p>
            <a:pPr lvl="0" defTabSz="913584">
              <a:defRPr/>
            </a:pPr>
            <a:r>
              <a:rPr lang="en-US" sz="1600" dirty="0">
                <a:solidFill>
                  <a:prstClr val="black"/>
                </a:solidFill>
                <a:latin typeface="Arial" panose="020B0604020202020204" pitchFamily="34" charset="0"/>
                <a:cs typeface="Arial" panose="020B0604020202020204" pitchFamily="34" charset="0"/>
              </a:rPr>
              <a:t>Chetty</a:t>
            </a:r>
            <a:r>
              <a:rPr lang="en-US" dirty="0">
                <a:solidFill>
                  <a:prstClr val="black"/>
                </a:solidFill>
                <a:cs typeface="Arial" panose="020B0604020202020204" pitchFamily="34" charset="0"/>
              </a:rPr>
              <a:t>, Hendren, and Katz (2016, Online Appendix Table 7, Panel B)</a:t>
            </a:r>
            <a:endParaRPr kumimoji="0" lang="en-US" b="0" i="0" u="none" strike="noStrike" kern="1200" cap="none" spc="0" normalizeH="0" baseline="0" noProof="0" dirty="0">
              <a:ln>
                <a:noFill/>
              </a:ln>
              <a:solidFill>
                <a:prstClr val="black"/>
              </a:solidFill>
              <a:effectLst/>
              <a:uLnTx/>
              <a:uFillTx/>
              <a:ea typeface="+mn-ea"/>
              <a:cs typeface="Arial" panose="020B0604020202020204" pitchFamily="34" charset="0"/>
            </a:endParaRPr>
          </a:p>
        </p:txBody>
      </p:sp>
      <p:sp>
        <p:nvSpPr>
          <p:cNvPr id="99" name="TextBox 92"/>
          <p:cNvSpPr txBox="1"/>
          <p:nvPr/>
        </p:nvSpPr>
        <p:spPr>
          <a:xfrm>
            <a:off x="0" y="87880"/>
            <a:ext cx="12192000"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Earnings of </a:t>
            </a:r>
            <a:r>
              <a:rPr kumimoji="0" lang="en-US" sz="2000" b="1" i="0" u="sng"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Young</a:t>
            </a: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 Children in MTO Experiment vs. Observational Predictions from </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Opportunity Atlas</a:t>
            </a:r>
          </a:p>
        </p:txBody>
      </p:sp>
    </p:spTree>
    <p:extLst>
      <p:ext uri="{BB962C8B-B14F-4D97-AF65-F5344CB8AC3E}">
        <p14:creationId xmlns:p14="http://schemas.microsoft.com/office/powerpoint/2010/main" val="32526279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7026" y="1295525"/>
            <a:ext cx="9843247" cy="5181600"/>
          </a:xfrm>
        </p:spPr>
        <p:txBody>
          <a:bodyPr>
            <a:normAutofit/>
          </a:bodyPr>
          <a:lstStyle/>
          <a:p>
            <a:pPr marL="342610" indent="-342610">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MTO experiment shows that observational estimates predict causal effects of moving in a small set of neighborhoods.</a:t>
            </a:r>
          </a:p>
          <a:p>
            <a:pPr marL="0" indent="0">
              <a:lnSpc>
                <a:spcPct val="100000"/>
              </a:lnSpc>
              <a:spcBef>
                <a:spcPct val="20000"/>
              </a:spcBef>
              <a:buClr>
                <a:srgbClr val="1F497D"/>
              </a:buClr>
              <a:buNone/>
            </a:pPr>
            <a:endParaRPr lang="en-US" sz="2300" dirty="0">
              <a:solidFill>
                <a:srgbClr val="000000"/>
              </a:solidFill>
              <a:latin typeface="Arial" panose="020B0604020202020204" pitchFamily="34" charset="0"/>
              <a:cs typeface="Arial" panose="020B0604020202020204" pitchFamily="34" charset="0"/>
            </a:endParaRPr>
          </a:p>
          <a:p>
            <a:pPr marL="342610" indent="-342610">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Now extend this approach to all areas using a quasi-experimental design in observational data, following Chetty and Hendren (2018a).</a:t>
            </a:r>
          </a:p>
          <a:p>
            <a:pPr marL="342610" indent="-342610">
              <a:lnSpc>
                <a:spcPct val="100000"/>
              </a:lnSpc>
              <a:spcBef>
                <a:spcPct val="20000"/>
              </a:spcBef>
              <a:buClr>
                <a:srgbClr val="1F497D"/>
              </a:buClr>
              <a:buFont typeface="Wingdings" panose="05000000000000000000" pitchFamily="2" charset="2"/>
              <a:buChar char="§"/>
            </a:pPr>
            <a:endParaRPr lang="en-US" sz="2300" dirty="0">
              <a:solidFill>
                <a:srgbClr val="000000"/>
              </a:solidFill>
              <a:latin typeface="Arial" panose="020B0604020202020204" pitchFamily="34" charset="0"/>
              <a:cs typeface="Arial" panose="020B0604020202020204" pitchFamily="34" charset="0"/>
            </a:endParaRPr>
          </a:p>
          <a:p>
            <a:pPr marL="742279" lvl="1" indent="-285510">
              <a:lnSpc>
                <a:spcPct val="100000"/>
              </a:lnSpc>
              <a:spcBef>
                <a:spcPct val="20000"/>
              </a:spcBef>
              <a:buClr>
                <a:srgbClr val="1F497D"/>
              </a:buClr>
              <a:buFont typeface="Arial" pitchFamily="34" charset="0"/>
              <a:buChar char="–"/>
            </a:pPr>
            <a:r>
              <a:rPr lang="en-US" sz="2000" dirty="0">
                <a:solidFill>
                  <a:srgbClr val="000000"/>
                </a:solidFill>
                <a:latin typeface="Arial" panose="020B0604020202020204" pitchFamily="34" charset="0"/>
                <a:cs typeface="Arial" panose="020B0604020202020204" pitchFamily="34" charset="0"/>
              </a:rPr>
              <a:t>Much larger sample size permits a more precise characterization of how neighborhoods affect outcomes.</a:t>
            </a:r>
          </a:p>
          <a:p>
            <a:pPr marL="742279" lvl="1" indent="-285510">
              <a:lnSpc>
                <a:spcPct val="100000"/>
              </a:lnSpc>
              <a:spcBef>
                <a:spcPct val="20000"/>
              </a:spcBef>
              <a:buClr>
                <a:srgbClr val="1F497D"/>
              </a:buClr>
              <a:buFont typeface="Arial" pitchFamily="34" charset="0"/>
              <a:buChar char="–"/>
            </a:pPr>
            <a:endParaRPr lang="en-US" sz="2000" dirty="0">
              <a:solidFill>
                <a:srgbClr val="000000"/>
              </a:solidFill>
              <a:latin typeface="Arial" panose="020B0604020202020204" pitchFamily="34" charset="0"/>
              <a:cs typeface="Arial" panose="020B0604020202020204" pitchFamily="34" charset="0"/>
            </a:endParaRPr>
          </a:p>
          <a:p>
            <a:pPr marL="742279" lvl="1" indent="-285510">
              <a:lnSpc>
                <a:spcPct val="100000"/>
              </a:lnSpc>
              <a:spcBef>
                <a:spcPct val="20000"/>
              </a:spcBef>
              <a:buClr>
                <a:srgbClr val="1F497D"/>
              </a:buClr>
              <a:buFont typeface="Arial" pitchFamily="34" charset="0"/>
              <a:buChar char="–"/>
            </a:pPr>
            <a:r>
              <a:rPr lang="en-US" sz="2000" dirty="0">
                <a:solidFill>
                  <a:srgbClr val="000000"/>
                </a:solidFill>
                <a:latin typeface="Arial" panose="020B0604020202020204" pitchFamily="34" charset="0"/>
                <a:cs typeface="Arial" panose="020B0604020202020204" pitchFamily="34" charset="0"/>
              </a:rPr>
              <a:t>Briefly summarize key results here.</a:t>
            </a:r>
          </a:p>
        </p:txBody>
      </p:sp>
      <p:sp>
        <p:nvSpPr>
          <p:cNvPr id="4"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992">
              <a:defRPr/>
            </a:pPr>
            <a:r>
              <a:rPr lang="en-US" sz="2400" dirty="0">
                <a:solidFill>
                  <a:srgbClr val="002060"/>
                </a:solidFill>
                <a:latin typeface="Arial" panose="020B0604020202020204" pitchFamily="34" charset="0"/>
                <a:cs typeface="Arial" panose="020B0604020202020204" pitchFamily="34" charset="0"/>
              </a:rPr>
              <a:t>Quasi-Experimental Estimates</a:t>
            </a:r>
          </a:p>
        </p:txBody>
      </p:sp>
    </p:spTree>
    <p:extLst>
      <p:ext uri="{BB962C8B-B14F-4D97-AF65-F5344CB8AC3E}">
        <p14:creationId xmlns:p14="http://schemas.microsoft.com/office/powerpoint/2010/main" val="11226286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377002" y="1295525"/>
                <a:ext cx="9843247" cy="5181600"/>
              </a:xfrm>
            </p:spPr>
            <p:txBody>
              <a:bodyPr>
                <a:normAutofit/>
              </a:bodyPr>
              <a:lstStyle/>
              <a:p>
                <a:pPr marL="342754" indent="-34275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To begin, consider families who move when their child is exactly 5 years old.</a:t>
                </a:r>
              </a:p>
              <a:p>
                <a:pPr marL="342754" indent="-342754">
                  <a:lnSpc>
                    <a:spcPct val="100000"/>
                  </a:lnSpc>
                  <a:spcBef>
                    <a:spcPct val="20000"/>
                  </a:spcBef>
                  <a:buClr>
                    <a:srgbClr val="1F497D"/>
                  </a:buClr>
                  <a:buFont typeface="Wingdings" panose="05000000000000000000" pitchFamily="2" charset="2"/>
                  <a:buChar char="§"/>
                </a:pPr>
                <a:endParaRPr lang="en-US" sz="2300" dirty="0">
                  <a:solidFill>
                    <a:srgbClr val="000000"/>
                  </a:solidFill>
                  <a:latin typeface="Arial" panose="020B0604020202020204" pitchFamily="34" charset="0"/>
                  <a:cs typeface="Arial" panose="020B0604020202020204" pitchFamily="34" charset="0"/>
                </a:endParaRPr>
              </a:p>
              <a:p>
                <a:pPr marL="342754" indent="-342754">
                  <a:lnSpc>
                    <a:spcPct val="100000"/>
                  </a:lnSpc>
                  <a:spcBef>
                    <a:spcPct val="20000"/>
                  </a:spcBef>
                  <a:buClr>
                    <a:srgbClr val="1F497D"/>
                  </a:buClr>
                  <a:buFont typeface="Wingdings" panose="05000000000000000000" pitchFamily="2" charset="2"/>
                  <a:buChar char="§"/>
                </a:pPr>
                <a:endParaRPr lang="en-US" sz="2300" dirty="0">
                  <a:solidFill>
                    <a:srgbClr val="000000"/>
                  </a:solidFill>
                  <a:latin typeface="Arial" panose="020B0604020202020204" pitchFamily="34" charset="0"/>
                  <a:cs typeface="Arial" panose="020B0604020202020204" pitchFamily="34" charset="0"/>
                </a:endParaRPr>
              </a:p>
              <a:p>
                <a:pPr marL="342754" indent="-34275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Regress child’s income rank in adulthood</a:t>
                </a:r>
                <a14:m>
                  <m:oMath xmlns:m="http://schemas.openxmlformats.org/officeDocument/2006/math">
                    <m:sSub>
                      <m:sSubPr>
                        <m:ctrlPr>
                          <a:rPr lang="en-US" sz="2300" i="1">
                            <a:solidFill>
                              <a:srgbClr val="000000"/>
                            </a:solidFill>
                            <a:latin typeface="Cambria Math" panose="02040503050406030204" pitchFamily="18" charset="0"/>
                            <a:cs typeface="Arial" panose="020B0604020202020204" pitchFamily="34" charset="0"/>
                          </a:rPr>
                        </m:ctrlPr>
                      </m:sSubPr>
                      <m:e>
                        <m:r>
                          <a:rPr lang="en-US" sz="2300" i="1">
                            <a:solidFill>
                              <a:srgbClr val="000000"/>
                            </a:solidFill>
                            <a:latin typeface="Cambria Math" panose="02040503050406030204" pitchFamily="18" charset="0"/>
                            <a:cs typeface="Arial" panose="020B0604020202020204" pitchFamily="34" charset="0"/>
                          </a:rPr>
                          <m:t> </m:t>
                        </m:r>
                        <m:r>
                          <a:rPr lang="en-US" sz="2300" b="0" i="1" smtClean="0">
                            <a:solidFill>
                              <a:srgbClr val="000000"/>
                            </a:solidFill>
                            <a:latin typeface="Cambria Math" panose="02040503050406030204" pitchFamily="18" charset="0"/>
                            <a:cs typeface="Arial" panose="020B0604020202020204" pitchFamily="34" charset="0"/>
                          </a:rPr>
                          <m:t>(</m:t>
                        </m:r>
                        <m:r>
                          <a:rPr lang="en-US" sz="2300" i="1">
                            <a:solidFill>
                              <a:srgbClr val="000000"/>
                            </a:solidFill>
                            <a:latin typeface="Cambria Math" panose="02040503050406030204" pitchFamily="18" charset="0"/>
                            <a:cs typeface="Arial" panose="020B0604020202020204" pitchFamily="34" charset="0"/>
                          </a:rPr>
                          <m:t>𝑦</m:t>
                        </m:r>
                      </m:e>
                      <m:sub>
                        <m:r>
                          <a:rPr lang="en-US" sz="2300" i="1">
                            <a:solidFill>
                              <a:srgbClr val="000000"/>
                            </a:solidFill>
                            <a:latin typeface="Cambria Math" panose="02040503050406030204" pitchFamily="18" charset="0"/>
                            <a:cs typeface="Arial" panose="020B0604020202020204" pitchFamily="34" charset="0"/>
                          </a:rPr>
                          <m:t>𝑖</m:t>
                        </m:r>
                      </m:sub>
                    </m:sSub>
                    <m:r>
                      <a:rPr lang="en-US" sz="2300" b="0" i="1" smtClean="0">
                        <a:solidFill>
                          <a:srgbClr val="000000"/>
                        </a:solidFill>
                        <a:latin typeface="Cambria Math" panose="02040503050406030204" pitchFamily="18" charset="0"/>
                        <a:cs typeface="Arial" panose="020B0604020202020204" pitchFamily="34" charset="0"/>
                      </a:rPr>
                      <m:t>)</m:t>
                    </m:r>
                  </m:oMath>
                </a14:m>
                <a:r>
                  <a:rPr lang="en-US" sz="2300" dirty="0">
                    <a:solidFill>
                      <a:srgbClr val="000000"/>
                    </a:solidFill>
                    <a:latin typeface="Arial" panose="020B0604020202020204" pitchFamily="34" charset="0"/>
                    <a:cs typeface="Arial" panose="020B0604020202020204" pitchFamily="34" charset="0"/>
                  </a:rPr>
                  <a:t> on mean rank of children with same parental income level in destination:</a:t>
                </a:r>
              </a:p>
              <a:p>
                <a:pPr marL="342754" indent="-342754">
                  <a:lnSpc>
                    <a:spcPct val="100000"/>
                  </a:lnSpc>
                  <a:spcBef>
                    <a:spcPct val="20000"/>
                  </a:spcBef>
                  <a:buClr>
                    <a:srgbClr val="1F497D"/>
                  </a:buClr>
                  <a:buFont typeface="Wingdings" panose="05000000000000000000" pitchFamily="2" charset="2"/>
                  <a:buChar char="§"/>
                </a:pPr>
                <a:endParaRPr lang="en-US" sz="2300" dirty="0">
                  <a:solidFill>
                    <a:srgbClr val="000000"/>
                  </a:solidFill>
                  <a:latin typeface="Arial" panose="020B0604020202020204" pitchFamily="34" charset="0"/>
                  <a:cs typeface="Arial" panose="020B0604020202020204" pitchFamily="34" charset="0"/>
                </a:endParaRPr>
              </a:p>
              <a:p>
                <a:pPr marL="0" indent="0">
                  <a:lnSpc>
                    <a:spcPct val="100000"/>
                  </a:lnSpc>
                  <a:spcBef>
                    <a:spcPct val="20000"/>
                  </a:spcBef>
                  <a:buClr>
                    <a:srgbClr val="1F497D"/>
                  </a:buClr>
                  <a:buNone/>
                </a:pPr>
                <a14:m>
                  <m:oMathPara xmlns:m="http://schemas.openxmlformats.org/officeDocument/2006/math">
                    <m:oMathParaPr>
                      <m:jc m:val="centerGroup"/>
                    </m:oMathParaPr>
                    <m:oMath xmlns:m="http://schemas.openxmlformats.org/officeDocument/2006/math">
                      <m:sSub>
                        <m:sSubPr>
                          <m:ctrlP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𝑦</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𝑖</m:t>
                          </m:r>
                        </m:sub>
                      </m:s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sSub>
                        <m:sSubPr>
                          <m:ctrlP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m:rPr>
                              <m:sty m:val="p"/>
                            </m:r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α</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𝑞𝑜</m:t>
                          </m:r>
                        </m:sub>
                      </m:s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sSub>
                        <m:sSubPr>
                          <m:ctrlP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𝑏</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𝑚</m:t>
                          </m:r>
                        </m:sub>
                      </m:sSub>
                      <m:sSub>
                        <m:sSubPr>
                          <m:ctrlP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acc>
                            <m:accPr>
                              <m:chr m:val="̅"/>
                              <m:ctrlP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accPr>
                            <m:e>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𝑦</m:t>
                              </m:r>
                            </m:e>
                          </m:acc>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𝑝𝑑</m:t>
                          </m:r>
                        </m:sub>
                      </m:s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sSub>
                        <m:sSubPr>
                          <m:ctrlP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m:rPr>
                              <m:sty m:val="p"/>
                            </m:rPr>
                            <a:rPr lang="el-GR"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η</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𝑖</m:t>
                          </m:r>
                        </m:sub>
                      </m:sSub>
                    </m:oMath>
                  </m:oMathPara>
                </a14:m>
                <a:endParaRPr lang="en-US" sz="2400" dirty="0">
                  <a:solidFill>
                    <a:srgbClr val="000000"/>
                  </a:solidFill>
                  <a:latin typeface="Arial" panose="020B0604020202020204" pitchFamily="34" charset="0"/>
                  <a:ea typeface="Cambria Math" panose="02040503050406030204" pitchFamily="18" charset="0"/>
                  <a:cs typeface="Arial" panose="020B0604020202020204" pitchFamily="34" charset="0"/>
                </a:endParaRPr>
              </a:p>
              <a:p>
                <a:pPr marL="342754" indent="-342754">
                  <a:lnSpc>
                    <a:spcPct val="100000"/>
                  </a:lnSpc>
                  <a:spcBef>
                    <a:spcPct val="20000"/>
                  </a:spcBef>
                  <a:buClr>
                    <a:srgbClr val="1F497D"/>
                  </a:buClr>
                  <a:buFont typeface="Wingdings" panose="05000000000000000000" pitchFamily="2" charset="2"/>
                  <a:buChar char="§"/>
                </a:pPr>
                <a:endParaRPr lang="en-US" sz="2300" dirty="0">
                  <a:solidFill>
                    <a:srgbClr val="000000"/>
                  </a:solidFill>
                  <a:latin typeface="Arial" panose="020B0604020202020204" pitchFamily="34" charset="0"/>
                  <a:cs typeface="Arial" panose="020B0604020202020204" pitchFamily="34" charset="0"/>
                </a:endParaRPr>
              </a:p>
              <a:p>
                <a:pPr marL="342754" indent="-342754">
                  <a:lnSpc>
                    <a:spcPct val="100000"/>
                  </a:lnSpc>
                  <a:spcBef>
                    <a:spcPct val="20000"/>
                  </a:spcBef>
                  <a:buClr>
                    <a:srgbClr val="1F497D"/>
                  </a:buClr>
                  <a:buFont typeface="Wingdings" panose="05000000000000000000" pitchFamily="2" charset="2"/>
                  <a:buChar char="§"/>
                </a:pPr>
                <a:endParaRPr lang="en-US" sz="2300" dirty="0">
                  <a:solidFill>
                    <a:srgbClr val="000000"/>
                  </a:solidFill>
                  <a:latin typeface="Arial" panose="020B0604020202020204" pitchFamily="34" charset="0"/>
                  <a:cs typeface="Arial" panose="020B0604020202020204" pitchFamily="34" charset="0"/>
                </a:endParaRPr>
              </a:p>
              <a:p>
                <a:pPr marL="342754" indent="-34275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Include parent decile (</a:t>
                </a:r>
                <a:r>
                  <a:rPr lang="en-US" sz="2300" i="1" dirty="0">
                    <a:solidFill>
                      <a:srgbClr val="000000"/>
                    </a:solidFill>
                    <a:latin typeface="Arial" panose="020B0604020202020204" pitchFamily="34" charset="0"/>
                    <a:cs typeface="Arial" panose="020B0604020202020204" pitchFamily="34" charset="0"/>
                  </a:rPr>
                  <a:t>q</a:t>
                </a:r>
                <a:r>
                  <a:rPr lang="en-US" sz="2300" dirty="0">
                    <a:solidFill>
                      <a:srgbClr val="000000"/>
                    </a:solidFill>
                    <a:latin typeface="Arial" panose="020B0604020202020204" pitchFamily="34" charset="0"/>
                    <a:cs typeface="Arial" panose="020B0604020202020204" pitchFamily="34" charset="0"/>
                  </a:rPr>
                  <a:t>) by origin (</a:t>
                </a:r>
                <a:r>
                  <a:rPr lang="en-US" sz="2300" i="1" dirty="0">
                    <a:solidFill>
                      <a:srgbClr val="000000"/>
                    </a:solidFill>
                    <a:latin typeface="Arial" panose="020B0604020202020204" pitchFamily="34" charset="0"/>
                    <a:cs typeface="Arial" panose="020B0604020202020204" pitchFamily="34" charset="0"/>
                  </a:rPr>
                  <a:t>o</a:t>
                </a:r>
                <a:r>
                  <a:rPr lang="en-US" sz="2300" dirty="0">
                    <a:solidFill>
                      <a:srgbClr val="000000"/>
                    </a:solidFill>
                    <a:latin typeface="Arial" panose="020B0604020202020204" pitchFamily="34" charset="0"/>
                    <a:cs typeface="Arial" panose="020B0604020202020204" pitchFamily="34" charset="0"/>
                  </a:rPr>
                  <a:t>) fixed effects to identify </a:t>
                </a:r>
                <a14:m>
                  <m:oMath xmlns:m="http://schemas.openxmlformats.org/officeDocument/2006/math">
                    <m:sSub>
                      <m:sSubPr>
                        <m:ctrlPr>
                          <a:rPr lang="en-US" sz="2300" i="1">
                            <a:solidFill>
                              <a:srgbClr val="000000"/>
                            </a:solidFill>
                            <a:latin typeface="Cambria Math" panose="02040503050406030204" pitchFamily="18" charset="0"/>
                            <a:cs typeface="Arial" panose="020B0604020202020204" pitchFamily="34" charset="0"/>
                          </a:rPr>
                        </m:ctrlPr>
                      </m:sSubPr>
                      <m:e>
                        <m:r>
                          <a:rPr lang="en-US" sz="2300" i="1">
                            <a:solidFill>
                              <a:srgbClr val="000000"/>
                            </a:solidFill>
                            <a:latin typeface="Cambria Math" panose="02040503050406030204" pitchFamily="18" charset="0"/>
                            <a:cs typeface="Arial" panose="020B0604020202020204" pitchFamily="34" charset="0"/>
                          </a:rPr>
                          <m:t>𝑏</m:t>
                        </m:r>
                      </m:e>
                      <m:sub>
                        <m:r>
                          <a:rPr lang="en-US" sz="2300" i="1">
                            <a:solidFill>
                              <a:srgbClr val="000000"/>
                            </a:solidFill>
                            <a:latin typeface="Cambria Math" panose="02040503050406030204" pitchFamily="18" charset="0"/>
                            <a:cs typeface="Arial" panose="020B0604020202020204" pitchFamily="34" charset="0"/>
                          </a:rPr>
                          <m:t>𝑚</m:t>
                        </m:r>
                      </m:sub>
                    </m:sSub>
                  </m:oMath>
                </a14:m>
                <a:r>
                  <a:rPr lang="en-US" sz="2300" dirty="0">
                    <a:solidFill>
                      <a:srgbClr val="000000"/>
                    </a:solidFill>
                    <a:latin typeface="Arial" panose="020B0604020202020204" pitchFamily="34" charset="0"/>
                    <a:cs typeface="Arial" panose="020B0604020202020204" pitchFamily="34" charset="0"/>
                  </a:rPr>
                  <a:t> purely from differences in destinations.</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377002" y="1295525"/>
                <a:ext cx="9843247" cy="5181600"/>
              </a:xfrm>
              <a:blipFill>
                <a:blip r:embed="rId3"/>
                <a:stretch>
                  <a:fillRect l="-743" t="-941" r="-1176"/>
                </a:stretch>
              </a:blipFill>
            </p:spPr>
            <p:txBody>
              <a:bodyPr/>
              <a:lstStyle/>
              <a:p>
                <a:r>
                  <a:rPr lang="en-US">
                    <a:noFill/>
                  </a:rPr>
                  <a:t> </a:t>
                </a:r>
              </a:p>
            </p:txBody>
          </p:sp>
        </mc:Fallback>
      </mc:AlternateContent>
      <p:sp>
        <p:nvSpPr>
          <p:cNvPr id="4" name="Title 1"/>
          <p:cNvSpPr txBox="1">
            <a:spLocks/>
          </p:cNvSpPr>
          <p:nvPr/>
        </p:nvSpPr>
        <p:spPr>
          <a:xfrm>
            <a:off x="1524000" y="90713"/>
            <a:ext cx="9144000" cy="1020763"/>
          </a:xfrm>
          <a:prstGeom prst="rect">
            <a:avLst/>
          </a:prstGeom>
        </p:spPr>
        <p:txBody>
          <a:bodyPr vert="horz" lIns="91404" tIns="45718" rIns="91404"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992">
              <a:defRPr/>
            </a:pPr>
            <a:r>
              <a:rPr lang="en-US" sz="2400" dirty="0">
                <a:solidFill>
                  <a:srgbClr val="002060"/>
                </a:solidFill>
                <a:latin typeface="Arial" panose="020B0604020202020204" pitchFamily="34" charset="0"/>
                <a:cs typeface="Arial" panose="020B0604020202020204" pitchFamily="34" charset="0"/>
              </a:rPr>
              <a:t>Estimating Exposure Effects in Observational Data</a:t>
            </a:r>
          </a:p>
        </p:txBody>
      </p:sp>
    </p:spTree>
    <p:extLst>
      <p:ext uri="{BB962C8B-B14F-4D97-AF65-F5344CB8AC3E}">
        <p14:creationId xmlns:p14="http://schemas.microsoft.com/office/powerpoint/2010/main" val="202763792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7" name="Group 58">
            <a:extLst>
              <a:ext uri="{FF2B5EF4-FFF2-40B4-BE49-F238E27FC236}">
                <a16:creationId xmlns:a16="http://schemas.microsoft.com/office/drawing/2014/main" id="{A7D1342D-ABA8-4201-9348-6369EB36137E}"/>
              </a:ext>
            </a:extLst>
          </p:cNvPr>
          <p:cNvGrpSpPr>
            <a:grpSpLocks noChangeAspect="1"/>
          </p:cNvGrpSpPr>
          <p:nvPr/>
        </p:nvGrpSpPr>
        <p:grpSpPr bwMode="auto">
          <a:xfrm>
            <a:off x="1374775" y="-6350"/>
            <a:ext cx="9442450" cy="6870700"/>
            <a:chOff x="866" y="-4"/>
            <a:chExt cx="5948" cy="4328"/>
          </a:xfrm>
        </p:grpSpPr>
        <p:sp>
          <p:nvSpPr>
            <p:cNvPr id="628" name="AutoShape 57">
              <a:extLst>
                <a:ext uri="{FF2B5EF4-FFF2-40B4-BE49-F238E27FC236}">
                  <a16:creationId xmlns:a16="http://schemas.microsoft.com/office/drawing/2014/main" id="{A6482B84-BECC-4A7C-B088-73A5E2683CC1}"/>
                </a:ext>
              </a:extLst>
            </p:cNvPr>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9" name="Rectangle 59">
              <a:extLst>
                <a:ext uri="{FF2B5EF4-FFF2-40B4-BE49-F238E27FC236}">
                  <a16:creationId xmlns:a16="http://schemas.microsoft.com/office/drawing/2014/main" id="{5F2D513A-1BF3-4D92-BF93-C25EF40AA724}"/>
                </a:ext>
              </a:extLst>
            </p:cNvPr>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0" name="Rectangle 60">
              <a:extLst>
                <a:ext uri="{FF2B5EF4-FFF2-40B4-BE49-F238E27FC236}">
                  <a16:creationId xmlns:a16="http://schemas.microsoft.com/office/drawing/2014/main" id="{B7D682AF-D95E-4E33-A3F2-CD94D21D854F}"/>
                </a:ext>
              </a:extLst>
            </p:cNvPr>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631" name="Rectangle 61">
              <a:extLst>
                <a:ext uri="{FF2B5EF4-FFF2-40B4-BE49-F238E27FC236}">
                  <a16:creationId xmlns:a16="http://schemas.microsoft.com/office/drawing/2014/main" id="{C08670DF-FE4B-470E-8119-8B98870E55D7}"/>
                </a:ext>
              </a:extLst>
            </p:cNvPr>
            <p:cNvSpPr>
              <a:spLocks noChangeArrowheads="1"/>
            </p:cNvSpPr>
            <p:nvPr/>
          </p:nvSpPr>
          <p:spPr bwMode="auto">
            <a:xfrm>
              <a:off x="1435" y="601"/>
              <a:ext cx="5242" cy="3107"/>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2" name="Line 62">
              <a:extLst>
                <a:ext uri="{FF2B5EF4-FFF2-40B4-BE49-F238E27FC236}">
                  <a16:creationId xmlns:a16="http://schemas.microsoft.com/office/drawing/2014/main" id="{79E53B68-19A6-47CD-A50D-5ABDDE00A90E}"/>
                </a:ext>
              </a:extLst>
            </p:cNvPr>
            <p:cNvSpPr>
              <a:spLocks noChangeShapeType="1"/>
            </p:cNvSpPr>
            <p:nvPr/>
          </p:nvSpPr>
          <p:spPr bwMode="auto">
            <a:xfrm>
              <a:off x="1435" y="3611"/>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3" name="Line 63">
              <a:extLst>
                <a:ext uri="{FF2B5EF4-FFF2-40B4-BE49-F238E27FC236}">
                  <a16:creationId xmlns:a16="http://schemas.microsoft.com/office/drawing/2014/main" id="{072CB62F-B8B3-4FBC-BCDC-D72812BF5777}"/>
                </a:ext>
              </a:extLst>
            </p:cNvPr>
            <p:cNvSpPr>
              <a:spLocks noChangeShapeType="1"/>
            </p:cNvSpPr>
            <p:nvPr/>
          </p:nvSpPr>
          <p:spPr bwMode="auto">
            <a:xfrm>
              <a:off x="1435" y="2639"/>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4" name="Line 64">
              <a:extLst>
                <a:ext uri="{FF2B5EF4-FFF2-40B4-BE49-F238E27FC236}">
                  <a16:creationId xmlns:a16="http://schemas.microsoft.com/office/drawing/2014/main" id="{A4726E6E-86F0-4048-8F11-EEA622D68310}"/>
                </a:ext>
              </a:extLst>
            </p:cNvPr>
            <p:cNvSpPr>
              <a:spLocks noChangeShapeType="1"/>
            </p:cNvSpPr>
            <p:nvPr/>
          </p:nvSpPr>
          <p:spPr bwMode="auto">
            <a:xfrm>
              <a:off x="1435" y="1667"/>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5" name="Line 65">
              <a:extLst>
                <a:ext uri="{FF2B5EF4-FFF2-40B4-BE49-F238E27FC236}">
                  <a16:creationId xmlns:a16="http://schemas.microsoft.com/office/drawing/2014/main" id="{3FB73AE2-D8AD-4247-8A48-88B1E52344A6}"/>
                </a:ext>
              </a:extLst>
            </p:cNvPr>
            <p:cNvSpPr>
              <a:spLocks noChangeShapeType="1"/>
            </p:cNvSpPr>
            <p:nvPr/>
          </p:nvSpPr>
          <p:spPr bwMode="auto">
            <a:xfrm>
              <a:off x="1435" y="695"/>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6" name="Oval 66">
              <a:extLst>
                <a:ext uri="{FF2B5EF4-FFF2-40B4-BE49-F238E27FC236}">
                  <a16:creationId xmlns:a16="http://schemas.microsoft.com/office/drawing/2014/main" id="{944B86AE-F86B-4E20-B848-879C6F1CFB64}"/>
                </a:ext>
              </a:extLst>
            </p:cNvPr>
            <p:cNvSpPr>
              <a:spLocks noChangeArrowheads="1"/>
            </p:cNvSpPr>
            <p:nvPr/>
          </p:nvSpPr>
          <p:spPr bwMode="auto">
            <a:xfrm>
              <a:off x="1496" y="2938"/>
              <a:ext cx="69"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7" name="Oval 67">
              <a:extLst>
                <a:ext uri="{FF2B5EF4-FFF2-40B4-BE49-F238E27FC236}">
                  <a16:creationId xmlns:a16="http://schemas.microsoft.com/office/drawing/2014/main" id="{979DB8A1-D960-45B7-9FC0-BD008C22E0F0}"/>
                </a:ext>
              </a:extLst>
            </p:cNvPr>
            <p:cNvSpPr>
              <a:spLocks noChangeArrowheads="1"/>
            </p:cNvSpPr>
            <p:nvPr/>
          </p:nvSpPr>
          <p:spPr bwMode="auto">
            <a:xfrm>
              <a:off x="2270" y="2516"/>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8" name="Oval 68">
              <a:extLst>
                <a:ext uri="{FF2B5EF4-FFF2-40B4-BE49-F238E27FC236}">
                  <a16:creationId xmlns:a16="http://schemas.microsoft.com/office/drawing/2014/main" id="{DEF08AAA-A3C1-4DA8-A815-13336BF2E90A}"/>
                </a:ext>
              </a:extLst>
            </p:cNvPr>
            <p:cNvSpPr>
              <a:spLocks noChangeArrowheads="1"/>
            </p:cNvSpPr>
            <p:nvPr/>
          </p:nvSpPr>
          <p:spPr bwMode="auto">
            <a:xfrm>
              <a:off x="2594" y="2192"/>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9" name="Oval 69">
              <a:extLst>
                <a:ext uri="{FF2B5EF4-FFF2-40B4-BE49-F238E27FC236}">
                  <a16:creationId xmlns:a16="http://schemas.microsoft.com/office/drawing/2014/main" id="{A1B00AA0-C874-422C-9740-5FE6456E8B8E}"/>
                </a:ext>
              </a:extLst>
            </p:cNvPr>
            <p:cNvSpPr>
              <a:spLocks noChangeArrowheads="1"/>
            </p:cNvSpPr>
            <p:nvPr/>
          </p:nvSpPr>
          <p:spPr bwMode="auto">
            <a:xfrm>
              <a:off x="2821" y="2189"/>
              <a:ext cx="69"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0" name="Oval 70">
              <a:extLst>
                <a:ext uri="{FF2B5EF4-FFF2-40B4-BE49-F238E27FC236}">
                  <a16:creationId xmlns:a16="http://schemas.microsoft.com/office/drawing/2014/main" id="{AF318EDF-B8D7-4E2C-B88B-2E3EF77931F6}"/>
                </a:ext>
              </a:extLst>
            </p:cNvPr>
            <p:cNvSpPr>
              <a:spLocks noChangeArrowheads="1"/>
            </p:cNvSpPr>
            <p:nvPr/>
          </p:nvSpPr>
          <p:spPr bwMode="auto">
            <a:xfrm>
              <a:off x="3001" y="2160"/>
              <a:ext cx="69"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1" name="Oval 71">
              <a:extLst>
                <a:ext uri="{FF2B5EF4-FFF2-40B4-BE49-F238E27FC236}">
                  <a16:creationId xmlns:a16="http://schemas.microsoft.com/office/drawing/2014/main" id="{FCBBE4DE-066A-4CB0-B646-7BFCD6F0AB70}"/>
                </a:ext>
              </a:extLst>
            </p:cNvPr>
            <p:cNvSpPr>
              <a:spLocks noChangeArrowheads="1"/>
            </p:cNvSpPr>
            <p:nvPr/>
          </p:nvSpPr>
          <p:spPr bwMode="auto">
            <a:xfrm>
              <a:off x="3156" y="1973"/>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2" name="Oval 72">
              <a:extLst>
                <a:ext uri="{FF2B5EF4-FFF2-40B4-BE49-F238E27FC236}">
                  <a16:creationId xmlns:a16="http://schemas.microsoft.com/office/drawing/2014/main" id="{C4F7828E-C89A-41EC-8595-DA41FEA2CD44}"/>
                </a:ext>
              </a:extLst>
            </p:cNvPr>
            <p:cNvSpPr>
              <a:spLocks noChangeArrowheads="1"/>
            </p:cNvSpPr>
            <p:nvPr/>
          </p:nvSpPr>
          <p:spPr bwMode="auto">
            <a:xfrm>
              <a:off x="3293" y="2030"/>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3" name="Oval 73">
              <a:extLst>
                <a:ext uri="{FF2B5EF4-FFF2-40B4-BE49-F238E27FC236}">
                  <a16:creationId xmlns:a16="http://schemas.microsoft.com/office/drawing/2014/main" id="{B32A7285-6D03-4BEE-827B-F3EDED0D3118}"/>
                </a:ext>
              </a:extLst>
            </p:cNvPr>
            <p:cNvSpPr>
              <a:spLocks noChangeArrowheads="1"/>
            </p:cNvSpPr>
            <p:nvPr/>
          </p:nvSpPr>
          <p:spPr bwMode="auto">
            <a:xfrm>
              <a:off x="3426" y="1976"/>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 name="Oval 74">
              <a:extLst>
                <a:ext uri="{FF2B5EF4-FFF2-40B4-BE49-F238E27FC236}">
                  <a16:creationId xmlns:a16="http://schemas.microsoft.com/office/drawing/2014/main" id="{507CCB60-AC01-48AE-B981-11EA99E631FE}"/>
                </a:ext>
              </a:extLst>
            </p:cNvPr>
            <p:cNvSpPr>
              <a:spLocks noChangeArrowheads="1"/>
            </p:cNvSpPr>
            <p:nvPr/>
          </p:nvSpPr>
          <p:spPr bwMode="auto">
            <a:xfrm>
              <a:off x="3548" y="1865"/>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5" name="Oval 75">
              <a:extLst>
                <a:ext uri="{FF2B5EF4-FFF2-40B4-BE49-F238E27FC236}">
                  <a16:creationId xmlns:a16="http://schemas.microsoft.com/office/drawing/2014/main" id="{1347D05B-A274-405E-A410-813F837E66B5}"/>
                </a:ext>
              </a:extLst>
            </p:cNvPr>
            <p:cNvSpPr>
              <a:spLocks noChangeArrowheads="1"/>
            </p:cNvSpPr>
            <p:nvPr/>
          </p:nvSpPr>
          <p:spPr bwMode="auto">
            <a:xfrm>
              <a:off x="3671" y="1793"/>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6" name="Oval 76">
              <a:extLst>
                <a:ext uri="{FF2B5EF4-FFF2-40B4-BE49-F238E27FC236}">
                  <a16:creationId xmlns:a16="http://schemas.microsoft.com/office/drawing/2014/main" id="{BE93E1C7-7DE2-4DF9-8079-2E02A0AC3AF7}"/>
                </a:ext>
              </a:extLst>
            </p:cNvPr>
            <p:cNvSpPr>
              <a:spLocks noChangeArrowheads="1"/>
            </p:cNvSpPr>
            <p:nvPr/>
          </p:nvSpPr>
          <p:spPr bwMode="auto">
            <a:xfrm>
              <a:off x="3790" y="1804"/>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7" name="Oval 77">
              <a:extLst>
                <a:ext uri="{FF2B5EF4-FFF2-40B4-BE49-F238E27FC236}">
                  <a16:creationId xmlns:a16="http://schemas.microsoft.com/office/drawing/2014/main" id="{1E3A2F7C-AFD4-4A64-9A89-71D9A5268DD9}"/>
                </a:ext>
              </a:extLst>
            </p:cNvPr>
            <p:cNvSpPr>
              <a:spLocks noChangeArrowheads="1"/>
            </p:cNvSpPr>
            <p:nvPr/>
          </p:nvSpPr>
          <p:spPr bwMode="auto">
            <a:xfrm>
              <a:off x="3912" y="1638"/>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8" name="Oval 78">
              <a:extLst>
                <a:ext uri="{FF2B5EF4-FFF2-40B4-BE49-F238E27FC236}">
                  <a16:creationId xmlns:a16="http://schemas.microsoft.com/office/drawing/2014/main" id="{97F2F2AA-9976-4AAF-9E42-A16350AAD983}"/>
                </a:ext>
              </a:extLst>
            </p:cNvPr>
            <p:cNvSpPr>
              <a:spLocks noChangeArrowheads="1"/>
            </p:cNvSpPr>
            <p:nvPr/>
          </p:nvSpPr>
          <p:spPr bwMode="auto">
            <a:xfrm>
              <a:off x="4042" y="156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9" name="Oval 79">
              <a:extLst>
                <a:ext uri="{FF2B5EF4-FFF2-40B4-BE49-F238E27FC236}">
                  <a16:creationId xmlns:a16="http://schemas.microsoft.com/office/drawing/2014/main" id="{B5C5B3A9-3D31-4A82-B1D2-1BC5FA5F2956}"/>
                </a:ext>
              </a:extLst>
            </p:cNvPr>
            <p:cNvSpPr>
              <a:spLocks noChangeArrowheads="1"/>
            </p:cNvSpPr>
            <p:nvPr/>
          </p:nvSpPr>
          <p:spPr bwMode="auto">
            <a:xfrm>
              <a:off x="4171" y="1541"/>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0" name="Oval 80">
              <a:extLst>
                <a:ext uri="{FF2B5EF4-FFF2-40B4-BE49-F238E27FC236}">
                  <a16:creationId xmlns:a16="http://schemas.microsoft.com/office/drawing/2014/main" id="{CC88EDBE-5EE7-447A-AD2B-4E0926FF5F5F}"/>
                </a:ext>
              </a:extLst>
            </p:cNvPr>
            <p:cNvSpPr>
              <a:spLocks noChangeArrowheads="1"/>
            </p:cNvSpPr>
            <p:nvPr/>
          </p:nvSpPr>
          <p:spPr bwMode="auto">
            <a:xfrm>
              <a:off x="4315" y="1487"/>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1" name="Oval 81">
              <a:extLst>
                <a:ext uri="{FF2B5EF4-FFF2-40B4-BE49-F238E27FC236}">
                  <a16:creationId xmlns:a16="http://schemas.microsoft.com/office/drawing/2014/main" id="{43A38A73-0F4E-4F66-BC93-AD0802845ED3}"/>
                </a:ext>
              </a:extLst>
            </p:cNvPr>
            <p:cNvSpPr>
              <a:spLocks noChangeArrowheads="1"/>
            </p:cNvSpPr>
            <p:nvPr/>
          </p:nvSpPr>
          <p:spPr bwMode="auto">
            <a:xfrm>
              <a:off x="4474" y="1440"/>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2" name="Oval 82">
              <a:extLst>
                <a:ext uri="{FF2B5EF4-FFF2-40B4-BE49-F238E27FC236}">
                  <a16:creationId xmlns:a16="http://schemas.microsoft.com/office/drawing/2014/main" id="{98BA9929-464C-4EE2-BD43-5036C9C9300A}"/>
                </a:ext>
              </a:extLst>
            </p:cNvPr>
            <p:cNvSpPr>
              <a:spLocks noChangeArrowheads="1"/>
            </p:cNvSpPr>
            <p:nvPr/>
          </p:nvSpPr>
          <p:spPr bwMode="auto">
            <a:xfrm>
              <a:off x="4657" y="1282"/>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3" name="Oval 83">
              <a:extLst>
                <a:ext uri="{FF2B5EF4-FFF2-40B4-BE49-F238E27FC236}">
                  <a16:creationId xmlns:a16="http://schemas.microsoft.com/office/drawing/2014/main" id="{C3E8632B-0733-4ABE-9179-1D2B481D5D77}"/>
                </a:ext>
              </a:extLst>
            </p:cNvPr>
            <p:cNvSpPr>
              <a:spLocks noChangeArrowheads="1"/>
            </p:cNvSpPr>
            <p:nvPr/>
          </p:nvSpPr>
          <p:spPr bwMode="auto">
            <a:xfrm>
              <a:off x="4888" y="1361"/>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4" name="Oval 84">
              <a:extLst>
                <a:ext uri="{FF2B5EF4-FFF2-40B4-BE49-F238E27FC236}">
                  <a16:creationId xmlns:a16="http://schemas.microsoft.com/office/drawing/2014/main" id="{D0A0FC4C-AE6D-4A14-92D4-0218A78149C0}"/>
                </a:ext>
              </a:extLst>
            </p:cNvPr>
            <p:cNvSpPr>
              <a:spLocks noChangeArrowheads="1"/>
            </p:cNvSpPr>
            <p:nvPr/>
          </p:nvSpPr>
          <p:spPr bwMode="auto">
            <a:xfrm>
              <a:off x="5215" y="1058"/>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5" name="Oval 85">
              <a:extLst>
                <a:ext uri="{FF2B5EF4-FFF2-40B4-BE49-F238E27FC236}">
                  <a16:creationId xmlns:a16="http://schemas.microsoft.com/office/drawing/2014/main" id="{0D743DB9-E64F-4559-9748-FB416FD98084}"/>
                </a:ext>
              </a:extLst>
            </p:cNvPr>
            <p:cNvSpPr>
              <a:spLocks noChangeArrowheads="1"/>
            </p:cNvSpPr>
            <p:nvPr/>
          </p:nvSpPr>
          <p:spPr bwMode="auto">
            <a:xfrm>
              <a:off x="5975" y="756"/>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6" name="Freeform 86">
              <a:extLst>
                <a:ext uri="{FF2B5EF4-FFF2-40B4-BE49-F238E27FC236}">
                  <a16:creationId xmlns:a16="http://schemas.microsoft.com/office/drawing/2014/main" id="{A9FF7527-6EF0-41D4-80CF-A36745606319}"/>
                </a:ext>
              </a:extLst>
            </p:cNvPr>
            <p:cNvSpPr>
              <a:spLocks/>
            </p:cNvSpPr>
            <p:nvPr/>
          </p:nvSpPr>
          <p:spPr bwMode="auto">
            <a:xfrm>
              <a:off x="1532" y="749"/>
              <a:ext cx="4479" cy="2127"/>
            </a:xfrm>
            <a:custGeom>
              <a:avLst/>
              <a:gdLst>
                <a:gd name="T0" fmla="*/ 0 w 1244"/>
                <a:gd name="T1" fmla="*/ 591 h 591"/>
                <a:gd name="T2" fmla="*/ 622 w 1244"/>
                <a:gd name="T3" fmla="*/ 296 h 591"/>
                <a:gd name="T4" fmla="*/ 1244 w 1244"/>
                <a:gd name="T5" fmla="*/ 0 h 591"/>
              </a:gdLst>
              <a:ahLst/>
              <a:cxnLst>
                <a:cxn ang="0">
                  <a:pos x="T0" y="T1"/>
                </a:cxn>
                <a:cxn ang="0">
                  <a:pos x="T2" y="T3"/>
                </a:cxn>
                <a:cxn ang="0">
                  <a:pos x="T4" y="T5"/>
                </a:cxn>
              </a:cxnLst>
              <a:rect l="0" t="0" r="r" b="b"/>
              <a:pathLst>
                <a:path w="1244" h="591">
                  <a:moveTo>
                    <a:pt x="0" y="591"/>
                  </a:moveTo>
                  <a:lnTo>
                    <a:pt x="622" y="296"/>
                  </a:lnTo>
                  <a:lnTo>
                    <a:pt x="1244" y="0"/>
                  </a:lnTo>
                </a:path>
              </a:pathLst>
            </a:custGeom>
            <a:noFill/>
            <a:ln w="2222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7" name="Rectangle 87">
              <a:extLst>
                <a:ext uri="{FF2B5EF4-FFF2-40B4-BE49-F238E27FC236}">
                  <a16:creationId xmlns:a16="http://schemas.microsoft.com/office/drawing/2014/main" id="{C803975F-4D4E-465E-A048-1889B52FD14A}"/>
                </a:ext>
              </a:extLst>
            </p:cNvPr>
            <p:cNvSpPr>
              <a:spLocks noChangeArrowheads="1"/>
            </p:cNvSpPr>
            <p:nvPr/>
          </p:nvSpPr>
          <p:spPr bwMode="auto">
            <a:xfrm>
              <a:off x="5161" y="2758"/>
              <a:ext cx="774"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Slope: 0.815</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58" name="Rectangle 88">
              <a:extLst>
                <a:ext uri="{FF2B5EF4-FFF2-40B4-BE49-F238E27FC236}">
                  <a16:creationId xmlns:a16="http://schemas.microsoft.com/office/drawing/2014/main" id="{3089F08E-12E0-4A05-B5BD-3E286BE47EF8}"/>
                </a:ext>
              </a:extLst>
            </p:cNvPr>
            <p:cNvSpPr>
              <a:spLocks noChangeArrowheads="1"/>
            </p:cNvSpPr>
            <p:nvPr/>
          </p:nvSpPr>
          <p:spPr bwMode="auto">
            <a:xfrm>
              <a:off x="5579" y="2952"/>
              <a:ext cx="43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(0.031)</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59" name="Line 89">
              <a:extLst>
                <a:ext uri="{FF2B5EF4-FFF2-40B4-BE49-F238E27FC236}">
                  <a16:creationId xmlns:a16="http://schemas.microsoft.com/office/drawing/2014/main" id="{8CEE7EE7-C2E0-4D17-AB5D-F670B37661FB}"/>
                </a:ext>
              </a:extLst>
            </p:cNvPr>
            <p:cNvSpPr>
              <a:spLocks noChangeShapeType="1"/>
            </p:cNvSpPr>
            <p:nvPr/>
          </p:nvSpPr>
          <p:spPr bwMode="auto">
            <a:xfrm flipV="1">
              <a:off x="1435" y="601"/>
              <a:ext cx="0" cy="310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0" name="Line 90">
              <a:extLst>
                <a:ext uri="{FF2B5EF4-FFF2-40B4-BE49-F238E27FC236}">
                  <a16:creationId xmlns:a16="http://schemas.microsoft.com/office/drawing/2014/main" id="{B28812D0-403E-4107-A525-59D1FB7C9F96}"/>
                </a:ext>
              </a:extLst>
            </p:cNvPr>
            <p:cNvSpPr>
              <a:spLocks noChangeShapeType="1"/>
            </p:cNvSpPr>
            <p:nvPr/>
          </p:nvSpPr>
          <p:spPr bwMode="auto">
            <a:xfrm flipH="1">
              <a:off x="1378" y="3611"/>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 name="Rectangle 91">
              <a:extLst>
                <a:ext uri="{FF2B5EF4-FFF2-40B4-BE49-F238E27FC236}">
                  <a16:creationId xmlns:a16="http://schemas.microsoft.com/office/drawing/2014/main" id="{F0F6BFF7-CF40-4D6F-A3A6-0698D8D84AD6}"/>
                </a:ext>
              </a:extLst>
            </p:cNvPr>
            <p:cNvSpPr>
              <a:spLocks noChangeArrowheads="1"/>
            </p:cNvSpPr>
            <p:nvPr/>
          </p:nvSpPr>
          <p:spPr bwMode="auto">
            <a:xfrm rot="16200000">
              <a:off x="1193" y="3495"/>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45</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62" name="Line 92">
              <a:extLst>
                <a:ext uri="{FF2B5EF4-FFF2-40B4-BE49-F238E27FC236}">
                  <a16:creationId xmlns:a16="http://schemas.microsoft.com/office/drawing/2014/main" id="{E449EF4A-09A2-485D-89F0-21E6EA82BC3F}"/>
                </a:ext>
              </a:extLst>
            </p:cNvPr>
            <p:cNvSpPr>
              <a:spLocks noChangeShapeType="1"/>
            </p:cNvSpPr>
            <p:nvPr/>
          </p:nvSpPr>
          <p:spPr bwMode="auto">
            <a:xfrm flipH="1">
              <a:off x="1378" y="2639"/>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3" name="Rectangle 93">
              <a:extLst>
                <a:ext uri="{FF2B5EF4-FFF2-40B4-BE49-F238E27FC236}">
                  <a16:creationId xmlns:a16="http://schemas.microsoft.com/office/drawing/2014/main" id="{743E5155-3CCE-437C-B85E-C0634F070461}"/>
                </a:ext>
              </a:extLst>
            </p:cNvPr>
            <p:cNvSpPr>
              <a:spLocks noChangeArrowheads="1"/>
            </p:cNvSpPr>
            <p:nvPr/>
          </p:nvSpPr>
          <p:spPr bwMode="auto">
            <a:xfrm rot="16200000">
              <a:off x="1193" y="2523"/>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50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64" name="Line 94">
              <a:extLst>
                <a:ext uri="{FF2B5EF4-FFF2-40B4-BE49-F238E27FC236}">
                  <a16:creationId xmlns:a16="http://schemas.microsoft.com/office/drawing/2014/main" id="{FADF339D-7437-471B-A6B3-4B0B1153BEB7}"/>
                </a:ext>
              </a:extLst>
            </p:cNvPr>
            <p:cNvSpPr>
              <a:spLocks noChangeShapeType="1"/>
            </p:cNvSpPr>
            <p:nvPr/>
          </p:nvSpPr>
          <p:spPr bwMode="auto">
            <a:xfrm flipH="1">
              <a:off x="1378" y="1667"/>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5" name="Rectangle 95">
              <a:extLst>
                <a:ext uri="{FF2B5EF4-FFF2-40B4-BE49-F238E27FC236}">
                  <a16:creationId xmlns:a16="http://schemas.microsoft.com/office/drawing/2014/main" id="{5BE59818-C525-4828-929A-6D05159D462E}"/>
                </a:ext>
              </a:extLst>
            </p:cNvPr>
            <p:cNvSpPr>
              <a:spLocks noChangeArrowheads="1"/>
            </p:cNvSpPr>
            <p:nvPr/>
          </p:nvSpPr>
          <p:spPr bwMode="auto">
            <a:xfrm rot="16200000">
              <a:off x="1193" y="1550"/>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55</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66" name="Line 96">
              <a:extLst>
                <a:ext uri="{FF2B5EF4-FFF2-40B4-BE49-F238E27FC236}">
                  <a16:creationId xmlns:a16="http://schemas.microsoft.com/office/drawing/2014/main" id="{2174E556-1874-402D-8037-94CAAB2B79C0}"/>
                </a:ext>
              </a:extLst>
            </p:cNvPr>
            <p:cNvSpPr>
              <a:spLocks noChangeShapeType="1"/>
            </p:cNvSpPr>
            <p:nvPr/>
          </p:nvSpPr>
          <p:spPr bwMode="auto">
            <a:xfrm flipH="1">
              <a:off x="1378" y="69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7" name="Rectangle 97">
              <a:extLst>
                <a:ext uri="{FF2B5EF4-FFF2-40B4-BE49-F238E27FC236}">
                  <a16:creationId xmlns:a16="http://schemas.microsoft.com/office/drawing/2014/main" id="{EE728F45-15FD-43F3-A1F9-CE66EAAEA910}"/>
                </a:ext>
              </a:extLst>
            </p:cNvPr>
            <p:cNvSpPr>
              <a:spLocks noChangeArrowheads="1"/>
            </p:cNvSpPr>
            <p:nvPr/>
          </p:nvSpPr>
          <p:spPr bwMode="auto">
            <a:xfrm rot="16200000">
              <a:off x="1193" y="57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60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68" name="Rectangle 98">
              <a:extLst>
                <a:ext uri="{FF2B5EF4-FFF2-40B4-BE49-F238E27FC236}">
                  <a16:creationId xmlns:a16="http://schemas.microsoft.com/office/drawing/2014/main" id="{47470C58-AC17-47CB-B7C1-59957E49BA96}"/>
                </a:ext>
              </a:extLst>
            </p:cNvPr>
            <p:cNvSpPr>
              <a:spLocks noChangeArrowheads="1"/>
            </p:cNvSpPr>
            <p:nvPr/>
          </p:nvSpPr>
          <p:spPr bwMode="auto">
            <a:xfrm rot="16200000">
              <a:off x="222" y="2032"/>
              <a:ext cx="16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Mean Child Rank at Age 24</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69" name="Line 99">
              <a:extLst>
                <a:ext uri="{FF2B5EF4-FFF2-40B4-BE49-F238E27FC236}">
                  <a16:creationId xmlns:a16="http://schemas.microsoft.com/office/drawing/2014/main" id="{C02743D1-F172-4DCB-A1C7-3743A8989EB5}"/>
                </a:ext>
              </a:extLst>
            </p:cNvPr>
            <p:cNvSpPr>
              <a:spLocks noChangeShapeType="1"/>
            </p:cNvSpPr>
            <p:nvPr/>
          </p:nvSpPr>
          <p:spPr bwMode="auto">
            <a:xfrm>
              <a:off x="1435" y="3708"/>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0" name="Line 100">
              <a:extLst>
                <a:ext uri="{FF2B5EF4-FFF2-40B4-BE49-F238E27FC236}">
                  <a16:creationId xmlns:a16="http://schemas.microsoft.com/office/drawing/2014/main" id="{4AA704D6-C8AB-49B0-BE43-0FED1B87D747}"/>
                </a:ext>
              </a:extLst>
            </p:cNvPr>
            <p:cNvSpPr>
              <a:spLocks noChangeShapeType="1"/>
            </p:cNvSpPr>
            <p:nvPr/>
          </p:nvSpPr>
          <p:spPr bwMode="auto">
            <a:xfrm>
              <a:off x="1590"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1" name="Rectangle 101">
              <a:extLst>
                <a:ext uri="{FF2B5EF4-FFF2-40B4-BE49-F238E27FC236}">
                  <a16:creationId xmlns:a16="http://schemas.microsoft.com/office/drawing/2014/main" id="{F65B31F6-530B-4999-82CE-FF1C11F9CF00}"/>
                </a:ext>
              </a:extLst>
            </p:cNvPr>
            <p:cNvSpPr>
              <a:spLocks noChangeArrowheads="1"/>
            </p:cNvSpPr>
            <p:nvPr/>
          </p:nvSpPr>
          <p:spPr bwMode="auto">
            <a:xfrm>
              <a:off x="1525" y="3798"/>
              <a:ext cx="1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-5</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72" name="Line 102">
              <a:extLst>
                <a:ext uri="{FF2B5EF4-FFF2-40B4-BE49-F238E27FC236}">
                  <a16:creationId xmlns:a16="http://schemas.microsoft.com/office/drawing/2014/main" id="{A1C52A78-0552-4C4B-A09B-6A7773252CD0}"/>
                </a:ext>
              </a:extLst>
            </p:cNvPr>
            <p:cNvSpPr>
              <a:spLocks noChangeShapeType="1"/>
            </p:cNvSpPr>
            <p:nvPr/>
          </p:nvSpPr>
          <p:spPr bwMode="auto">
            <a:xfrm>
              <a:off x="3253"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3" name="Rectangle 103">
              <a:extLst>
                <a:ext uri="{FF2B5EF4-FFF2-40B4-BE49-F238E27FC236}">
                  <a16:creationId xmlns:a16="http://schemas.microsoft.com/office/drawing/2014/main" id="{A98C3149-460E-4050-BF0F-62874B7AD193}"/>
                </a:ext>
              </a:extLst>
            </p:cNvPr>
            <p:cNvSpPr>
              <a:spLocks noChangeArrowheads="1"/>
            </p:cNvSpPr>
            <p:nvPr/>
          </p:nvSpPr>
          <p:spPr bwMode="auto">
            <a:xfrm>
              <a:off x="3214" y="3798"/>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74" name="Line 104">
              <a:extLst>
                <a:ext uri="{FF2B5EF4-FFF2-40B4-BE49-F238E27FC236}">
                  <a16:creationId xmlns:a16="http://schemas.microsoft.com/office/drawing/2014/main" id="{D24EDAB0-AAF4-4DBF-AD94-F101E3431807}"/>
                </a:ext>
              </a:extLst>
            </p:cNvPr>
            <p:cNvSpPr>
              <a:spLocks noChangeShapeType="1"/>
            </p:cNvSpPr>
            <p:nvPr/>
          </p:nvSpPr>
          <p:spPr bwMode="auto">
            <a:xfrm>
              <a:off x="4916"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5" name="Rectangle 105">
              <a:extLst>
                <a:ext uri="{FF2B5EF4-FFF2-40B4-BE49-F238E27FC236}">
                  <a16:creationId xmlns:a16="http://schemas.microsoft.com/office/drawing/2014/main" id="{5DB62628-D280-40C7-92BD-5FAE1A9743A1}"/>
                </a:ext>
              </a:extLst>
            </p:cNvPr>
            <p:cNvSpPr>
              <a:spLocks noChangeArrowheads="1"/>
            </p:cNvSpPr>
            <p:nvPr/>
          </p:nvSpPr>
          <p:spPr bwMode="auto">
            <a:xfrm>
              <a:off x="4877" y="3798"/>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5</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76" name="Line 106">
              <a:extLst>
                <a:ext uri="{FF2B5EF4-FFF2-40B4-BE49-F238E27FC236}">
                  <a16:creationId xmlns:a16="http://schemas.microsoft.com/office/drawing/2014/main" id="{DD94BA61-39C5-4D05-BB98-5E99B054A4D4}"/>
                </a:ext>
              </a:extLst>
            </p:cNvPr>
            <p:cNvSpPr>
              <a:spLocks noChangeShapeType="1"/>
            </p:cNvSpPr>
            <p:nvPr/>
          </p:nvSpPr>
          <p:spPr bwMode="auto">
            <a:xfrm>
              <a:off x="6583"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7" name="Rectangle 107">
              <a:extLst>
                <a:ext uri="{FF2B5EF4-FFF2-40B4-BE49-F238E27FC236}">
                  <a16:creationId xmlns:a16="http://schemas.microsoft.com/office/drawing/2014/main" id="{44152F76-B9DF-464C-9BC2-F347F091CE4C}"/>
                </a:ext>
              </a:extLst>
            </p:cNvPr>
            <p:cNvSpPr>
              <a:spLocks noChangeArrowheads="1"/>
            </p:cNvSpPr>
            <p:nvPr/>
          </p:nvSpPr>
          <p:spPr bwMode="auto">
            <a:xfrm>
              <a:off x="6500"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10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78" name="Rectangle 108">
              <a:extLst>
                <a:ext uri="{FF2B5EF4-FFF2-40B4-BE49-F238E27FC236}">
                  <a16:creationId xmlns:a16="http://schemas.microsoft.com/office/drawing/2014/main" id="{D152FDC8-0AAB-43F6-8C05-9ABFD81C80AE}"/>
                </a:ext>
              </a:extLst>
            </p:cNvPr>
            <p:cNvSpPr>
              <a:spLocks noChangeArrowheads="1"/>
            </p:cNvSpPr>
            <p:nvPr/>
          </p:nvSpPr>
          <p:spPr bwMode="auto">
            <a:xfrm>
              <a:off x="1439" y="3989"/>
              <a:ext cx="475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Predicted Diff. in Child Rank Based on Permanent Residents in </a:t>
              </a:r>
              <a:r>
                <a:rPr kumimoji="0" lang="en-US" altLang="en-US" sz="1700" b="0" i="0" u="none" strike="noStrike" cap="none" normalizeH="0" baseline="0" dirty="0" err="1">
                  <a:ln>
                    <a:noFill/>
                  </a:ln>
                  <a:solidFill>
                    <a:srgbClr val="000000"/>
                  </a:solidFill>
                  <a:effectLst/>
                  <a:cs typeface="Arial" panose="020B0604020202020204" pitchFamily="34" charset="0"/>
                </a:rPr>
                <a:t>Dest</a:t>
              </a:r>
              <a:r>
                <a:rPr kumimoji="0" lang="en-US" altLang="en-US" sz="1700" b="0" i="0" u="none" strike="noStrike" cap="none" normalizeH="0" baseline="0" dirty="0">
                  <a:ln>
                    <a:noFill/>
                  </a:ln>
                  <a:solidFill>
                    <a:srgbClr val="000000"/>
                  </a:solidFill>
                  <a:effectLst/>
                  <a:cs typeface="Arial" panose="020B0604020202020204" pitchFamily="34" charset="0"/>
                </a:rPr>
                <a:t>. vs. Orig.</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79" name="Rectangle 109">
              <a:extLst>
                <a:ext uri="{FF2B5EF4-FFF2-40B4-BE49-F238E27FC236}">
                  <a16:creationId xmlns:a16="http://schemas.microsoft.com/office/drawing/2014/main" id="{0977BBF8-C0F9-4173-ABEC-D573601D0F8B}"/>
                </a:ext>
              </a:extLst>
            </p:cNvPr>
            <p:cNvSpPr>
              <a:spLocks noChangeArrowheads="1"/>
            </p:cNvSpPr>
            <p:nvPr/>
          </p:nvSpPr>
          <p:spPr bwMode="auto">
            <a:xfrm>
              <a:off x="3998" y="104"/>
              <a:ext cx="306" cy="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577" name="TextBox 92"/>
          <p:cNvSpPr txBox="1"/>
          <p:nvPr/>
        </p:nvSpPr>
        <p:spPr>
          <a:xfrm>
            <a:off x="1801758" y="45723"/>
            <a:ext cx="9228500"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Movers’ Income Ranks vs. Mean Ranks of Children in Destination</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For Children Who Move at Age 5</a:t>
            </a:r>
          </a:p>
        </p:txBody>
      </p:sp>
    </p:spTree>
    <p:extLst>
      <p:ext uri="{BB962C8B-B14F-4D97-AF65-F5344CB8AC3E}">
        <p14:creationId xmlns:p14="http://schemas.microsoft.com/office/powerpoint/2010/main" val="36958033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374775" y="-6350"/>
            <a:ext cx="9442450" cy="6870700"/>
            <a:chOff x="866" y="-4"/>
            <a:chExt cx="5948" cy="4328"/>
          </a:xfrm>
        </p:grpSpPr>
        <p:sp>
          <p:nvSpPr>
            <p:cNvPr id="4" name="AutoShape 3"/>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6" name="Rectangle 5"/>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7" name="Rectangle 6"/>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8" name="Rectangle 7"/>
            <p:cNvSpPr>
              <a:spLocks noChangeArrowheads="1"/>
            </p:cNvSpPr>
            <p:nvPr/>
          </p:nvSpPr>
          <p:spPr bwMode="auto">
            <a:xfrm>
              <a:off x="1435" y="482"/>
              <a:ext cx="5242" cy="322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9" name="Line 8"/>
            <p:cNvSpPr>
              <a:spLocks noChangeShapeType="1"/>
            </p:cNvSpPr>
            <p:nvPr/>
          </p:nvSpPr>
          <p:spPr bwMode="auto">
            <a:xfrm>
              <a:off x="1435" y="3611"/>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 name="Line 9"/>
            <p:cNvSpPr>
              <a:spLocks noChangeShapeType="1"/>
            </p:cNvSpPr>
            <p:nvPr/>
          </p:nvSpPr>
          <p:spPr bwMode="auto">
            <a:xfrm>
              <a:off x="1435" y="2855"/>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 name="Line 10"/>
            <p:cNvSpPr>
              <a:spLocks noChangeShapeType="1"/>
            </p:cNvSpPr>
            <p:nvPr/>
          </p:nvSpPr>
          <p:spPr bwMode="auto">
            <a:xfrm>
              <a:off x="1435" y="2095"/>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 name="Line 11"/>
            <p:cNvSpPr>
              <a:spLocks noChangeShapeType="1"/>
            </p:cNvSpPr>
            <p:nvPr/>
          </p:nvSpPr>
          <p:spPr bwMode="auto">
            <a:xfrm>
              <a:off x="1435" y="1336"/>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 name="Line 12"/>
            <p:cNvSpPr>
              <a:spLocks noChangeShapeType="1"/>
            </p:cNvSpPr>
            <p:nvPr/>
          </p:nvSpPr>
          <p:spPr bwMode="auto">
            <a:xfrm>
              <a:off x="1435" y="576"/>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4" name="Oval 79"/>
            <p:cNvSpPr>
              <a:spLocks noChangeArrowheads="1"/>
            </p:cNvSpPr>
            <p:nvPr/>
          </p:nvSpPr>
          <p:spPr bwMode="auto">
            <a:xfrm>
              <a:off x="1831" y="954"/>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5" name="Oval 80"/>
            <p:cNvSpPr>
              <a:spLocks noChangeArrowheads="1"/>
            </p:cNvSpPr>
            <p:nvPr/>
          </p:nvSpPr>
          <p:spPr bwMode="auto">
            <a:xfrm>
              <a:off x="2000" y="824"/>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6" name="Oval 81"/>
            <p:cNvSpPr>
              <a:spLocks noChangeArrowheads="1"/>
            </p:cNvSpPr>
            <p:nvPr/>
          </p:nvSpPr>
          <p:spPr bwMode="auto">
            <a:xfrm>
              <a:off x="2170" y="1008"/>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7" name="Oval 82"/>
            <p:cNvSpPr>
              <a:spLocks noChangeArrowheads="1"/>
            </p:cNvSpPr>
            <p:nvPr/>
          </p:nvSpPr>
          <p:spPr bwMode="auto">
            <a:xfrm>
              <a:off x="2339" y="124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8" name="Oval 83"/>
            <p:cNvSpPr>
              <a:spLocks noChangeArrowheads="1"/>
            </p:cNvSpPr>
            <p:nvPr/>
          </p:nvSpPr>
          <p:spPr bwMode="auto">
            <a:xfrm>
              <a:off x="2508" y="1278"/>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9" name="Oval 84"/>
            <p:cNvSpPr>
              <a:spLocks noChangeArrowheads="1"/>
            </p:cNvSpPr>
            <p:nvPr/>
          </p:nvSpPr>
          <p:spPr bwMode="auto">
            <a:xfrm>
              <a:off x="2674" y="1271"/>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0" name="Oval 85"/>
            <p:cNvSpPr>
              <a:spLocks noChangeArrowheads="1"/>
            </p:cNvSpPr>
            <p:nvPr/>
          </p:nvSpPr>
          <p:spPr bwMode="auto">
            <a:xfrm>
              <a:off x="2843" y="1300"/>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1" name="Oval 86"/>
            <p:cNvSpPr>
              <a:spLocks noChangeArrowheads="1"/>
            </p:cNvSpPr>
            <p:nvPr/>
          </p:nvSpPr>
          <p:spPr bwMode="auto">
            <a:xfrm>
              <a:off x="3012" y="1559"/>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2" name="Oval 87"/>
            <p:cNvSpPr>
              <a:spLocks noChangeArrowheads="1"/>
            </p:cNvSpPr>
            <p:nvPr/>
          </p:nvSpPr>
          <p:spPr bwMode="auto">
            <a:xfrm>
              <a:off x="3181" y="1411"/>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3" name="Oval 88"/>
            <p:cNvSpPr>
              <a:spLocks noChangeArrowheads="1"/>
            </p:cNvSpPr>
            <p:nvPr/>
          </p:nvSpPr>
          <p:spPr bwMode="auto">
            <a:xfrm>
              <a:off x="3347" y="1440"/>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4" name="Oval 89"/>
            <p:cNvSpPr>
              <a:spLocks noChangeArrowheads="1"/>
            </p:cNvSpPr>
            <p:nvPr/>
          </p:nvSpPr>
          <p:spPr bwMode="auto">
            <a:xfrm>
              <a:off x="3516" y="1469"/>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5" name="Oval 90"/>
            <p:cNvSpPr>
              <a:spLocks noChangeArrowheads="1"/>
            </p:cNvSpPr>
            <p:nvPr/>
          </p:nvSpPr>
          <p:spPr bwMode="auto">
            <a:xfrm>
              <a:off x="3685" y="1642"/>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8" name="Oval 91"/>
            <p:cNvSpPr>
              <a:spLocks noChangeArrowheads="1"/>
            </p:cNvSpPr>
            <p:nvPr/>
          </p:nvSpPr>
          <p:spPr bwMode="auto">
            <a:xfrm>
              <a:off x="3854" y="1692"/>
              <a:ext cx="69"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9" name="Oval 92"/>
            <p:cNvSpPr>
              <a:spLocks noChangeArrowheads="1"/>
            </p:cNvSpPr>
            <p:nvPr/>
          </p:nvSpPr>
          <p:spPr bwMode="auto">
            <a:xfrm>
              <a:off x="4020" y="1843"/>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0" name="Oval 93"/>
            <p:cNvSpPr>
              <a:spLocks noChangeArrowheads="1"/>
            </p:cNvSpPr>
            <p:nvPr/>
          </p:nvSpPr>
          <p:spPr bwMode="auto">
            <a:xfrm>
              <a:off x="4189" y="1854"/>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1" name="Oval 94"/>
            <p:cNvSpPr>
              <a:spLocks noChangeArrowheads="1"/>
            </p:cNvSpPr>
            <p:nvPr/>
          </p:nvSpPr>
          <p:spPr bwMode="auto">
            <a:xfrm>
              <a:off x="4358" y="2138"/>
              <a:ext cx="69"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2" name="Oval 95"/>
            <p:cNvSpPr>
              <a:spLocks noChangeArrowheads="1"/>
            </p:cNvSpPr>
            <p:nvPr/>
          </p:nvSpPr>
          <p:spPr bwMode="auto">
            <a:xfrm>
              <a:off x="4528" y="2329"/>
              <a:ext cx="68"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3" name="Oval 96"/>
            <p:cNvSpPr>
              <a:spLocks noChangeArrowheads="1"/>
            </p:cNvSpPr>
            <p:nvPr/>
          </p:nvSpPr>
          <p:spPr bwMode="auto">
            <a:xfrm>
              <a:off x="4693" y="2437"/>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4" name="Oval 97"/>
            <p:cNvSpPr>
              <a:spLocks noChangeArrowheads="1"/>
            </p:cNvSpPr>
            <p:nvPr/>
          </p:nvSpPr>
          <p:spPr bwMode="auto">
            <a:xfrm>
              <a:off x="4862" y="2689"/>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6" name="Oval 98"/>
            <p:cNvSpPr>
              <a:spLocks noChangeArrowheads="1"/>
            </p:cNvSpPr>
            <p:nvPr/>
          </p:nvSpPr>
          <p:spPr bwMode="auto">
            <a:xfrm>
              <a:off x="5032" y="2920"/>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7" name="Oval 99"/>
            <p:cNvSpPr>
              <a:spLocks noChangeArrowheads="1"/>
            </p:cNvSpPr>
            <p:nvPr/>
          </p:nvSpPr>
          <p:spPr bwMode="auto">
            <a:xfrm>
              <a:off x="5201" y="2794"/>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8" name="Oval 100"/>
            <p:cNvSpPr>
              <a:spLocks noChangeArrowheads="1"/>
            </p:cNvSpPr>
            <p:nvPr/>
          </p:nvSpPr>
          <p:spPr bwMode="auto">
            <a:xfrm>
              <a:off x="5370" y="286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9" name="Oval 101"/>
            <p:cNvSpPr>
              <a:spLocks noChangeArrowheads="1"/>
            </p:cNvSpPr>
            <p:nvPr/>
          </p:nvSpPr>
          <p:spPr bwMode="auto">
            <a:xfrm>
              <a:off x="5536" y="2977"/>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0" name="Oval 102"/>
            <p:cNvSpPr>
              <a:spLocks noChangeArrowheads="1"/>
            </p:cNvSpPr>
            <p:nvPr/>
          </p:nvSpPr>
          <p:spPr bwMode="auto">
            <a:xfrm>
              <a:off x="5705" y="3024"/>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1" name="Oval 103"/>
            <p:cNvSpPr>
              <a:spLocks noChangeArrowheads="1"/>
            </p:cNvSpPr>
            <p:nvPr/>
          </p:nvSpPr>
          <p:spPr bwMode="auto">
            <a:xfrm>
              <a:off x="5874" y="2927"/>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2" name="Oval 104"/>
            <p:cNvSpPr>
              <a:spLocks noChangeArrowheads="1"/>
            </p:cNvSpPr>
            <p:nvPr/>
          </p:nvSpPr>
          <p:spPr bwMode="auto">
            <a:xfrm>
              <a:off x="6043" y="3103"/>
              <a:ext cx="69"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3" name="Oval 105"/>
            <p:cNvSpPr>
              <a:spLocks noChangeArrowheads="1"/>
            </p:cNvSpPr>
            <p:nvPr/>
          </p:nvSpPr>
          <p:spPr bwMode="auto">
            <a:xfrm>
              <a:off x="6209" y="3085"/>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2" name="Line 114"/>
            <p:cNvSpPr>
              <a:spLocks noChangeShapeType="1"/>
            </p:cNvSpPr>
            <p:nvPr/>
          </p:nvSpPr>
          <p:spPr bwMode="auto">
            <a:xfrm flipV="1">
              <a:off x="1435" y="482"/>
              <a:ext cx="0" cy="3226"/>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3" name="Line 115"/>
            <p:cNvSpPr>
              <a:spLocks noChangeShapeType="1"/>
            </p:cNvSpPr>
            <p:nvPr/>
          </p:nvSpPr>
          <p:spPr bwMode="auto">
            <a:xfrm flipH="1">
              <a:off x="1378" y="3611"/>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4" name="Rectangle 116"/>
            <p:cNvSpPr>
              <a:spLocks noChangeArrowheads="1"/>
            </p:cNvSpPr>
            <p:nvPr/>
          </p:nvSpPr>
          <p:spPr bwMode="auto">
            <a:xfrm rot="16200000">
              <a:off x="1174" y="3494"/>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0.2</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5" name="Line 117"/>
            <p:cNvSpPr>
              <a:spLocks noChangeShapeType="1"/>
            </p:cNvSpPr>
            <p:nvPr/>
          </p:nvSpPr>
          <p:spPr bwMode="auto">
            <a:xfrm flipH="1">
              <a:off x="1378" y="285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6" name="Rectangle 118"/>
            <p:cNvSpPr>
              <a:spLocks noChangeArrowheads="1"/>
            </p:cNvSpPr>
            <p:nvPr/>
          </p:nvSpPr>
          <p:spPr bwMode="auto">
            <a:xfrm rot="16200000">
              <a:off x="1174" y="2737"/>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0.4</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7" name="Line 119"/>
            <p:cNvSpPr>
              <a:spLocks noChangeShapeType="1"/>
            </p:cNvSpPr>
            <p:nvPr/>
          </p:nvSpPr>
          <p:spPr bwMode="auto">
            <a:xfrm flipH="1">
              <a:off x="1378" y="209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8" name="Rectangle 120"/>
            <p:cNvSpPr>
              <a:spLocks noChangeArrowheads="1"/>
            </p:cNvSpPr>
            <p:nvPr/>
          </p:nvSpPr>
          <p:spPr bwMode="auto">
            <a:xfrm rot="16200000">
              <a:off x="1174" y="1979"/>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0.6</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9" name="Line 121"/>
            <p:cNvSpPr>
              <a:spLocks noChangeShapeType="1"/>
            </p:cNvSpPr>
            <p:nvPr/>
          </p:nvSpPr>
          <p:spPr bwMode="auto">
            <a:xfrm flipH="1">
              <a:off x="1378" y="133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76" name="Rectangle 122"/>
            <p:cNvSpPr>
              <a:spLocks noChangeArrowheads="1"/>
            </p:cNvSpPr>
            <p:nvPr/>
          </p:nvSpPr>
          <p:spPr bwMode="auto">
            <a:xfrm rot="16200000">
              <a:off x="1174" y="1218"/>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0.8</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78" name="Line 123"/>
            <p:cNvSpPr>
              <a:spLocks noChangeShapeType="1"/>
            </p:cNvSpPr>
            <p:nvPr/>
          </p:nvSpPr>
          <p:spPr bwMode="auto">
            <a:xfrm flipH="1">
              <a:off x="1378" y="57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79" name="Rectangle 124"/>
            <p:cNvSpPr>
              <a:spLocks noChangeArrowheads="1"/>
            </p:cNvSpPr>
            <p:nvPr/>
          </p:nvSpPr>
          <p:spPr bwMode="auto">
            <a:xfrm rot="16200000">
              <a:off x="1174" y="459"/>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0" name="Rectangle 125"/>
            <p:cNvSpPr>
              <a:spLocks noChangeArrowheads="1"/>
            </p:cNvSpPr>
            <p:nvPr/>
          </p:nvSpPr>
          <p:spPr bwMode="auto">
            <a:xfrm rot="16200000">
              <a:off x="-539" y="1961"/>
              <a:ext cx="319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Coefficient on Observational Outcome in Destination</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581" name="Line 126"/>
            <p:cNvSpPr>
              <a:spLocks noChangeShapeType="1"/>
            </p:cNvSpPr>
            <p:nvPr/>
          </p:nvSpPr>
          <p:spPr bwMode="auto">
            <a:xfrm>
              <a:off x="1435" y="3708"/>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2" name="Line 127"/>
            <p:cNvSpPr>
              <a:spLocks noChangeShapeType="1"/>
            </p:cNvSpPr>
            <p:nvPr/>
          </p:nvSpPr>
          <p:spPr bwMode="auto">
            <a:xfrm>
              <a:off x="1532"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3" name="Rectangle 128"/>
            <p:cNvSpPr>
              <a:spLocks noChangeArrowheads="1"/>
            </p:cNvSpPr>
            <p:nvPr/>
          </p:nvSpPr>
          <p:spPr bwMode="auto">
            <a:xfrm>
              <a:off x="1489" y="3798"/>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4" name="Line 129"/>
            <p:cNvSpPr>
              <a:spLocks noChangeShapeType="1"/>
            </p:cNvSpPr>
            <p:nvPr/>
          </p:nvSpPr>
          <p:spPr bwMode="auto">
            <a:xfrm>
              <a:off x="2371"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5" name="Rectangle 130"/>
            <p:cNvSpPr>
              <a:spLocks noChangeArrowheads="1"/>
            </p:cNvSpPr>
            <p:nvPr/>
          </p:nvSpPr>
          <p:spPr bwMode="auto">
            <a:xfrm>
              <a:off x="2332" y="3798"/>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5</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586" name="Line 131"/>
            <p:cNvSpPr>
              <a:spLocks noChangeShapeType="1"/>
            </p:cNvSpPr>
            <p:nvPr/>
          </p:nvSpPr>
          <p:spPr bwMode="auto">
            <a:xfrm>
              <a:off x="3214"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7" name="Rectangle 132"/>
            <p:cNvSpPr>
              <a:spLocks noChangeArrowheads="1"/>
            </p:cNvSpPr>
            <p:nvPr/>
          </p:nvSpPr>
          <p:spPr bwMode="auto">
            <a:xfrm>
              <a:off x="3131"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8" name="Line 133"/>
            <p:cNvSpPr>
              <a:spLocks noChangeShapeType="1"/>
            </p:cNvSpPr>
            <p:nvPr/>
          </p:nvSpPr>
          <p:spPr bwMode="auto">
            <a:xfrm>
              <a:off x="4056"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9" name="Rectangle 134"/>
            <p:cNvSpPr>
              <a:spLocks noChangeArrowheads="1"/>
            </p:cNvSpPr>
            <p:nvPr/>
          </p:nvSpPr>
          <p:spPr bwMode="auto">
            <a:xfrm>
              <a:off x="3973"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0" name="Line 135"/>
            <p:cNvSpPr>
              <a:spLocks noChangeShapeType="1"/>
            </p:cNvSpPr>
            <p:nvPr/>
          </p:nvSpPr>
          <p:spPr bwMode="auto">
            <a:xfrm>
              <a:off x="4898"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91" name="Rectangle 136"/>
            <p:cNvSpPr>
              <a:spLocks noChangeArrowheads="1"/>
            </p:cNvSpPr>
            <p:nvPr/>
          </p:nvSpPr>
          <p:spPr bwMode="auto">
            <a:xfrm>
              <a:off x="4816"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20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2" name="Line 137"/>
            <p:cNvSpPr>
              <a:spLocks noChangeShapeType="1"/>
            </p:cNvSpPr>
            <p:nvPr/>
          </p:nvSpPr>
          <p:spPr bwMode="auto">
            <a:xfrm>
              <a:off x="5741"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93" name="Rectangle 138"/>
            <p:cNvSpPr>
              <a:spLocks noChangeArrowheads="1"/>
            </p:cNvSpPr>
            <p:nvPr/>
          </p:nvSpPr>
          <p:spPr bwMode="auto">
            <a:xfrm>
              <a:off x="5658"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25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4" name="Line 139"/>
            <p:cNvSpPr>
              <a:spLocks noChangeShapeType="1"/>
            </p:cNvSpPr>
            <p:nvPr/>
          </p:nvSpPr>
          <p:spPr bwMode="auto">
            <a:xfrm>
              <a:off x="6583"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95" name="Rectangle 140"/>
            <p:cNvSpPr>
              <a:spLocks noChangeArrowheads="1"/>
            </p:cNvSpPr>
            <p:nvPr/>
          </p:nvSpPr>
          <p:spPr bwMode="auto">
            <a:xfrm>
              <a:off x="6500"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30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6" name="Rectangle 141"/>
            <p:cNvSpPr>
              <a:spLocks noChangeArrowheads="1"/>
            </p:cNvSpPr>
            <p:nvPr/>
          </p:nvSpPr>
          <p:spPr bwMode="auto">
            <a:xfrm>
              <a:off x="2933" y="3989"/>
              <a:ext cx="203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Age of Child When Parents Move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597" name="Rectangle 142"/>
            <p:cNvSpPr>
              <a:spLocks noChangeArrowheads="1"/>
            </p:cNvSpPr>
            <p:nvPr/>
          </p:nvSpPr>
          <p:spPr bwMode="auto">
            <a:xfrm>
              <a:off x="4016" y="123"/>
              <a:ext cx="68"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700" b="0" i="0" u="none" strike="noStrike" cap="none" normalizeH="0" baseline="0">
                  <a:ln>
                    <a:noFill/>
                  </a:ln>
                  <a:solidFill>
                    <a:srgbClr val="1E2D53"/>
                  </a:solidFill>
                  <a:effectLst/>
                  <a:latin typeface="+mj-lt"/>
                </a:rPr>
                <a:t> </a:t>
              </a:r>
              <a:endParaRPr kumimoji="0" lang="en-US" altLang="en-US" sz="1800" b="0" i="0" u="none" strike="noStrike" cap="none" normalizeH="0" baseline="0">
                <a:ln>
                  <a:noFill/>
                </a:ln>
                <a:solidFill>
                  <a:schemeClr val="tx1"/>
                </a:solidFill>
                <a:effectLst/>
                <a:latin typeface="+mj-lt"/>
              </a:endParaRPr>
            </a:p>
          </p:txBody>
        </p:sp>
      </p:grpSp>
      <p:sp>
        <p:nvSpPr>
          <p:cNvPr id="577" name="TextBox 92"/>
          <p:cNvSpPr txBox="1"/>
          <p:nvPr/>
        </p:nvSpPr>
        <p:spPr>
          <a:xfrm>
            <a:off x="1710075" y="87880"/>
            <a:ext cx="9228500" cy="400105"/>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Childhood Exposure Effects on Household Income Rank at Age 24</a:t>
            </a:r>
          </a:p>
        </p:txBody>
      </p:sp>
    </p:spTree>
    <p:extLst>
      <p:ext uri="{BB962C8B-B14F-4D97-AF65-F5344CB8AC3E}">
        <p14:creationId xmlns:p14="http://schemas.microsoft.com/office/powerpoint/2010/main" val="2859464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374775" y="-6350"/>
            <a:ext cx="9442450" cy="6870700"/>
            <a:chOff x="866" y="-4"/>
            <a:chExt cx="5948" cy="4328"/>
          </a:xfrm>
        </p:grpSpPr>
        <p:sp>
          <p:nvSpPr>
            <p:cNvPr id="4" name="AutoShape 3"/>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6" name="Rectangle 5"/>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7" name="Rectangle 6"/>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8" name="Rectangle 7"/>
            <p:cNvSpPr>
              <a:spLocks noChangeArrowheads="1"/>
            </p:cNvSpPr>
            <p:nvPr/>
          </p:nvSpPr>
          <p:spPr bwMode="auto">
            <a:xfrm>
              <a:off x="1435" y="482"/>
              <a:ext cx="5242" cy="322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9" name="Line 8"/>
            <p:cNvSpPr>
              <a:spLocks noChangeShapeType="1"/>
            </p:cNvSpPr>
            <p:nvPr/>
          </p:nvSpPr>
          <p:spPr bwMode="auto">
            <a:xfrm>
              <a:off x="1435" y="3611"/>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 name="Line 9"/>
            <p:cNvSpPr>
              <a:spLocks noChangeShapeType="1"/>
            </p:cNvSpPr>
            <p:nvPr/>
          </p:nvSpPr>
          <p:spPr bwMode="auto">
            <a:xfrm>
              <a:off x="1435" y="2855"/>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 name="Line 10"/>
            <p:cNvSpPr>
              <a:spLocks noChangeShapeType="1"/>
            </p:cNvSpPr>
            <p:nvPr/>
          </p:nvSpPr>
          <p:spPr bwMode="auto">
            <a:xfrm>
              <a:off x="1435" y="2095"/>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 name="Line 11"/>
            <p:cNvSpPr>
              <a:spLocks noChangeShapeType="1"/>
            </p:cNvSpPr>
            <p:nvPr/>
          </p:nvSpPr>
          <p:spPr bwMode="auto">
            <a:xfrm>
              <a:off x="1435" y="1336"/>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 name="Line 12"/>
            <p:cNvSpPr>
              <a:spLocks noChangeShapeType="1"/>
            </p:cNvSpPr>
            <p:nvPr/>
          </p:nvSpPr>
          <p:spPr bwMode="auto">
            <a:xfrm>
              <a:off x="1435" y="576"/>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 name="Line 13"/>
            <p:cNvSpPr>
              <a:spLocks noChangeShapeType="1"/>
            </p:cNvSpPr>
            <p:nvPr/>
          </p:nvSpPr>
          <p:spPr bwMode="auto">
            <a:xfrm flipV="1">
              <a:off x="5489" y="3622"/>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 name="Line 14"/>
            <p:cNvSpPr>
              <a:spLocks noChangeShapeType="1"/>
            </p:cNvSpPr>
            <p:nvPr/>
          </p:nvSpPr>
          <p:spPr bwMode="auto">
            <a:xfrm flipV="1">
              <a:off x="5489" y="3492"/>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6" name="Line 15"/>
            <p:cNvSpPr>
              <a:spLocks noChangeShapeType="1"/>
            </p:cNvSpPr>
            <p:nvPr/>
          </p:nvSpPr>
          <p:spPr bwMode="auto">
            <a:xfrm flipV="1">
              <a:off x="5489" y="3362"/>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7" name="Line 16"/>
            <p:cNvSpPr>
              <a:spLocks noChangeShapeType="1"/>
            </p:cNvSpPr>
            <p:nvPr/>
          </p:nvSpPr>
          <p:spPr bwMode="auto">
            <a:xfrm flipV="1">
              <a:off x="5489" y="3233"/>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8" name="Line 17"/>
            <p:cNvSpPr>
              <a:spLocks noChangeShapeType="1"/>
            </p:cNvSpPr>
            <p:nvPr/>
          </p:nvSpPr>
          <p:spPr bwMode="auto">
            <a:xfrm flipV="1">
              <a:off x="5489" y="3103"/>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9" name="Line 18"/>
            <p:cNvSpPr>
              <a:spLocks noChangeShapeType="1"/>
            </p:cNvSpPr>
            <p:nvPr/>
          </p:nvSpPr>
          <p:spPr bwMode="auto">
            <a:xfrm flipV="1">
              <a:off x="5489" y="297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0" name="Line 19"/>
            <p:cNvSpPr>
              <a:spLocks noChangeShapeType="1"/>
            </p:cNvSpPr>
            <p:nvPr/>
          </p:nvSpPr>
          <p:spPr bwMode="auto">
            <a:xfrm flipV="1">
              <a:off x="5489" y="284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1" name="Line 20"/>
            <p:cNvSpPr>
              <a:spLocks noChangeShapeType="1"/>
            </p:cNvSpPr>
            <p:nvPr/>
          </p:nvSpPr>
          <p:spPr bwMode="auto">
            <a:xfrm flipV="1">
              <a:off x="5489" y="2714"/>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2" name="Line 21"/>
            <p:cNvSpPr>
              <a:spLocks noChangeShapeType="1"/>
            </p:cNvSpPr>
            <p:nvPr/>
          </p:nvSpPr>
          <p:spPr bwMode="auto">
            <a:xfrm flipV="1">
              <a:off x="5489" y="2585"/>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Line 22"/>
            <p:cNvSpPr>
              <a:spLocks noChangeShapeType="1"/>
            </p:cNvSpPr>
            <p:nvPr/>
          </p:nvSpPr>
          <p:spPr bwMode="auto">
            <a:xfrm flipV="1">
              <a:off x="5489" y="2455"/>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Line 23"/>
            <p:cNvSpPr>
              <a:spLocks noChangeShapeType="1"/>
            </p:cNvSpPr>
            <p:nvPr/>
          </p:nvSpPr>
          <p:spPr bwMode="auto">
            <a:xfrm flipV="1">
              <a:off x="5489" y="2326"/>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Line 24"/>
            <p:cNvSpPr>
              <a:spLocks noChangeShapeType="1"/>
            </p:cNvSpPr>
            <p:nvPr/>
          </p:nvSpPr>
          <p:spPr bwMode="auto">
            <a:xfrm flipV="1">
              <a:off x="5489" y="2196"/>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Line 25"/>
            <p:cNvSpPr>
              <a:spLocks noChangeShapeType="1"/>
            </p:cNvSpPr>
            <p:nvPr/>
          </p:nvSpPr>
          <p:spPr bwMode="auto">
            <a:xfrm flipV="1">
              <a:off x="5489" y="2066"/>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Line 26"/>
            <p:cNvSpPr>
              <a:spLocks noChangeShapeType="1"/>
            </p:cNvSpPr>
            <p:nvPr/>
          </p:nvSpPr>
          <p:spPr bwMode="auto">
            <a:xfrm flipV="1">
              <a:off x="5489" y="1937"/>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Line 27"/>
            <p:cNvSpPr>
              <a:spLocks noChangeShapeType="1"/>
            </p:cNvSpPr>
            <p:nvPr/>
          </p:nvSpPr>
          <p:spPr bwMode="auto">
            <a:xfrm flipV="1">
              <a:off x="5489" y="1807"/>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Line 28"/>
            <p:cNvSpPr>
              <a:spLocks noChangeShapeType="1"/>
            </p:cNvSpPr>
            <p:nvPr/>
          </p:nvSpPr>
          <p:spPr bwMode="auto">
            <a:xfrm flipV="1">
              <a:off x="5489" y="1678"/>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Line 29"/>
            <p:cNvSpPr>
              <a:spLocks noChangeShapeType="1"/>
            </p:cNvSpPr>
            <p:nvPr/>
          </p:nvSpPr>
          <p:spPr bwMode="auto">
            <a:xfrm flipV="1">
              <a:off x="5489" y="1548"/>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Line 30"/>
            <p:cNvSpPr>
              <a:spLocks noChangeShapeType="1"/>
            </p:cNvSpPr>
            <p:nvPr/>
          </p:nvSpPr>
          <p:spPr bwMode="auto">
            <a:xfrm flipV="1">
              <a:off x="5489" y="1418"/>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48" name="Line 31"/>
            <p:cNvSpPr>
              <a:spLocks noChangeShapeType="1"/>
            </p:cNvSpPr>
            <p:nvPr/>
          </p:nvSpPr>
          <p:spPr bwMode="auto">
            <a:xfrm flipV="1">
              <a:off x="5489" y="1289"/>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49" name="Line 32"/>
            <p:cNvSpPr>
              <a:spLocks noChangeShapeType="1"/>
            </p:cNvSpPr>
            <p:nvPr/>
          </p:nvSpPr>
          <p:spPr bwMode="auto">
            <a:xfrm flipV="1">
              <a:off x="5489" y="1159"/>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0" name="Line 33"/>
            <p:cNvSpPr>
              <a:spLocks noChangeShapeType="1"/>
            </p:cNvSpPr>
            <p:nvPr/>
          </p:nvSpPr>
          <p:spPr bwMode="auto">
            <a:xfrm flipV="1">
              <a:off x="5489" y="1033"/>
              <a:ext cx="0" cy="8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1" name="Line 34"/>
            <p:cNvSpPr>
              <a:spLocks noChangeShapeType="1"/>
            </p:cNvSpPr>
            <p:nvPr/>
          </p:nvSpPr>
          <p:spPr bwMode="auto">
            <a:xfrm flipV="1">
              <a:off x="5489" y="90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2" name="Line 35"/>
            <p:cNvSpPr>
              <a:spLocks noChangeShapeType="1"/>
            </p:cNvSpPr>
            <p:nvPr/>
          </p:nvSpPr>
          <p:spPr bwMode="auto">
            <a:xfrm flipV="1">
              <a:off x="5489" y="77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3" name="Line 36"/>
            <p:cNvSpPr>
              <a:spLocks noChangeShapeType="1"/>
            </p:cNvSpPr>
            <p:nvPr/>
          </p:nvSpPr>
          <p:spPr bwMode="auto">
            <a:xfrm flipV="1">
              <a:off x="5489" y="644"/>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4" name="Line 37"/>
            <p:cNvSpPr>
              <a:spLocks noChangeShapeType="1"/>
            </p:cNvSpPr>
            <p:nvPr/>
          </p:nvSpPr>
          <p:spPr bwMode="auto">
            <a:xfrm flipV="1">
              <a:off x="5489" y="515"/>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4" name="Oval 79"/>
            <p:cNvSpPr>
              <a:spLocks noChangeArrowheads="1"/>
            </p:cNvSpPr>
            <p:nvPr/>
          </p:nvSpPr>
          <p:spPr bwMode="auto">
            <a:xfrm>
              <a:off x="1831" y="954"/>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5" name="Oval 80"/>
            <p:cNvSpPr>
              <a:spLocks noChangeArrowheads="1"/>
            </p:cNvSpPr>
            <p:nvPr/>
          </p:nvSpPr>
          <p:spPr bwMode="auto">
            <a:xfrm>
              <a:off x="2000" y="824"/>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6" name="Oval 81"/>
            <p:cNvSpPr>
              <a:spLocks noChangeArrowheads="1"/>
            </p:cNvSpPr>
            <p:nvPr/>
          </p:nvSpPr>
          <p:spPr bwMode="auto">
            <a:xfrm>
              <a:off x="2170" y="1008"/>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7" name="Oval 82"/>
            <p:cNvSpPr>
              <a:spLocks noChangeArrowheads="1"/>
            </p:cNvSpPr>
            <p:nvPr/>
          </p:nvSpPr>
          <p:spPr bwMode="auto">
            <a:xfrm>
              <a:off x="2339" y="124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8" name="Oval 83"/>
            <p:cNvSpPr>
              <a:spLocks noChangeArrowheads="1"/>
            </p:cNvSpPr>
            <p:nvPr/>
          </p:nvSpPr>
          <p:spPr bwMode="auto">
            <a:xfrm>
              <a:off x="2508" y="1278"/>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9" name="Oval 84"/>
            <p:cNvSpPr>
              <a:spLocks noChangeArrowheads="1"/>
            </p:cNvSpPr>
            <p:nvPr/>
          </p:nvSpPr>
          <p:spPr bwMode="auto">
            <a:xfrm>
              <a:off x="2674" y="1271"/>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0" name="Oval 85"/>
            <p:cNvSpPr>
              <a:spLocks noChangeArrowheads="1"/>
            </p:cNvSpPr>
            <p:nvPr/>
          </p:nvSpPr>
          <p:spPr bwMode="auto">
            <a:xfrm>
              <a:off x="2843" y="1300"/>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1" name="Oval 86"/>
            <p:cNvSpPr>
              <a:spLocks noChangeArrowheads="1"/>
            </p:cNvSpPr>
            <p:nvPr/>
          </p:nvSpPr>
          <p:spPr bwMode="auto">
            <a:xfrm>
              <a:off x="3012" y="1559"/>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2" name="Oval 87"/>
            <p:cNvSpPr>
              <a:spLocks noChangeArrowheads="1"/>
            </p:cNvSpPr>
            <p:nvPr/>
          </p:nvSpPr>
          <p:spPr bwMode="auto">
            <a:xfrm>
              <a:off x="3181" y="1411"/>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3" name="Oval 88"/>
            <p:cNvSpPr>
              <a:spLocks noChangeArrowheads="1"/>
            </p:cNvSpPr>
            <p:nvPr/>
          </p:nvSpPr>
          <p:spPr bwMode="auto">
            <a:xfrm>
              <a:off x="3347" y="1440"/>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4" name="Oval 89"/>
            <p:cNvSpPr>
              <a:spLocks noChangeArrowheads="1"/>
            </p:cNvSpPr>
            <p:nvPr/>
          </p:nvSpPr>
          <p:spPr bwMode="auto">
            <a:xfrm>
              <a:off x="3516" y="1469"/>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5" name="Oval 90"/>
            <p:cNvSpPr>
              <a:spLocks noChangeArrowheads="1"/>
            </p:cNvSpPr>
            <p:nvPr/>
          </p:nvSpPr>
          <p:spPr bwMode="auto">
            <a:xfrm>
              <a:off x="3685" y="1642"/>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8" name="Oval 91"/>
            <p:cNvSpPr>
              <a:spLocks noChangeArrowheads="1"/>
            </p:cNvSpPr>
            <p:nvPr/>
          </p:nvSpPr>
          <p:spPr bwMode="auto">
            <a:xfrm>
              <a:off x="3854" y="1692"/>
              <a:ext cx="69"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9" name="Oval 92"/>
            <p:cNvSpPr>
              <a:spLocks noChangeArrowheads="1"/>
            </p:cNvSpPr>
            <p:nvPr/>
          </p:nvSpPr>
          <p:spPr bwMode="auto">
            <a:xfrm>
              <a:off x="4020" y="1843"/>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0" name="Oval 93"/>
            <p:cNvSpPr>
              <a:spLocks noChangeArrowheads="1"/>
            </p:cNvSpPr>
            <p:nvPr/>
          </p:nvSpPr>
          <p:spPr bwMode="auto">
            <a:xfrm>
              <a:off x="4189" y="1854"/>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1" name="Oval 94"/>
            <p:cNvSpPr>
              <a:spLocks noChangeArrowheads="1"/>
            </p:cNvSpPr>
            <p:nvPr/>
          </p:nvSpPr>
          <p:spPr bwMode="auto">
            <a:xfrm>
              <a:off x="4358" y="2138"/>
              <a:ext cx="69"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2" name="Oval 95"/>
            <p:cNvSpPr>
              <a:spLocks noChangeArrowheads="1"/>
            </p:cNvSpPr>
            <p:nvPr/>
          </p:nvSpPr>
          <p:spPr bwMode="auto">
            <a:xfrm>
              <a:off x="4528" y="2329"/>
              <a:ext cx="68"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3" name="Oval 96"/>
            <p:cNvSpPr>
              <a:spLocks noChangeArrowheads="1"/>
            </p:cNvSpPr>
            <p:nvPr/>
          </p:nvSpPr>
          <p:spPr bwMode="auto">
            <a:xfrm>
              <a:off x="4693" y="2437"/>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4" name="Oval 97"/>
            <p:cNvSpPr>
              <a:spLocks noChangeArrowheads="1"/>
            </p:cNvSpPr>
            <p:nvPr/>
          </p:nvSpPr>
          <p:spPr bwMode="auto">
            <a:xfrm>
              <a:off x="4862" y="2689"/>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6" name="Oval 98"/>
            <p:cNvSpPr>
              <a:spLocks noChangeArrowheads="1"/>
            </p:cNvSpPr>
            <p:nvPr/>
          </p:nvSpPr>
          <p:spPr bwMode="auto">
            <a:xfrm>
              <a:off x="5032" y="2920"/>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7" name="Oval 99"/>
            <p:cNvSpPr>
              <a:spLocks noChangeArrowheads="1"/>
            </p:cNvSpPr>
            <p:nvPr/>
          </p:nvSpPr>
          <p:spPr bwMode="auto">
            <a:xfrm>
              <a:off x="5201" y="2794"/>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8" name="Oval 100"/>
            <p:cNvSpPr>
              <a:spLocks noChangeArrowheads="1"/>
            </p:cNvSpPr>
            <p:nvPr/>
          </p:nvSpPr>
          <p:spPr bwMode="auto">
            <a:xfrm>
              <a:off x="5370" y="286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9" name="Oval 101"/>
            <p:cNvSpPr>
              <a:spLocks noChangeArrowheads="1"/>
            </p:cNvSpPr>
            <p:nvPr/>
          </p:nvSpPr>
          <p:spPr bwMode="auto">
            <a:xfrm>
              <a:off x="5536" y="2977"/>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0" name="Oval 102"/>
            <p:cNvSpPr>
              <a:spLocks noChangeArrowheads="1"/>
            </p:cNvSpPr>
            <p:nvPr/>
          </p:nvSpPr>
          <p:spPr bwMode="auto">
            <a:xfrm>
              <a:off x="5705" y="3024"/>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1" name="Oval 103"/>
            <p:cNvSpPr>
              <a:spLocks noChangeArrowheads="1"/>
            </p:cNvSpPr>
            <p:nvPr/>
          </p:nvSpPr>
          <p:spPr bwMode="auto">
            <a:xfrm>
              <a:off x="5874" y="2927"/>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2" name="Oval 104"/>
            <p:cNvSpPr>
              <a:spLocks noChangeArrowheads="1"/>
            </p:cNvSpPr>
            <p:nvPr/>
          </p:nvSpPr>
          <p:spPr bwMode="auto">
            <a:xfrm>
              <a:off x="6043" y="3103"/>
              <a:ext cx="69"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3" name="Oval 105"/>
            <p:cNvSpPr>
              <a:spLocks noChangeArrowheads="1"/>
            </p:cNvSpPr>
            <p:nvPr/>
          </p:nvSpPr>
          <p:spPr bwMode="auto">
            <a:xfrm>
              <a:off x="6209" y="3085"/>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2" name="Line 114"/>
            <p:cNvSpPr>
              <a:spLocks noChangeShapeType="1"/>
            </p:cNvSpPr>
            <p:nvPr/>
          </p:nvSpPr>
          <p:spPr bwMode="auto">
            <a:xfrm flipV="1">
              <a:off x="1435" y="482"/>
              <a:ext cx="0" cy="3226"/>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3" name="Line 115"/>
            <p:cNvSpPr>
              <a:spLocks noChangeShapeType="1"/>
            </p:cNvSpPr>
            <p:nvPr/>
          </p:nvSpPr>
          <p:spPr bwMode="auto">
            <a:xfrm flipH="1">
              <a:off x="1378" y="3611"/>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4" name="Rectangle 116"/>
            <p:cNvSpPr>
              <a:spLocks noChangeArrowheads="1"/>
            </p:cNvSpPr>
            <p:nvPr/>
          </p:nvSpPr>
          <p:spPr bwMode="auto">
            <a:xfrm rot="16200000">
              <a:off x="1174" y="3494"/>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0.2</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5" name="Line 117"/>
            <p:cNvSpPr>
              <a:spLocks noChangeShapeType="1"/>
            </p:cNvSpPr>
            <p:nvPr/>
          </p:nvSpPr>
          <p:spPr bwMode="auto">
            <a:xfrm flipH="1">
              <a:off x="1378" y="285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6" name="Rectangle 118"/>
            <p:cNvSpPr>
              <a:spLocks noChangeArrowheads="1"/>
            </p:cNvSpPr>
            <p:nvPr/>
          </p:nvSpPr>
          <p:spPr bwMode="auto">
            <a:xfrm rot="16200000">
              <a:off x="1174" y="2737"/>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0.4</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7" name="Line 119"/>
            <p:cNvSpPr>
              <a:spLocks noChangeShapeType="1"/>
            </p:cNvSpPr>
            <p:nvPr/>
          </p:nvSpPr>
          <p:spPr bwMode="auto">
            <a:xfrm flipH="1">
              <a:off x="1378" y="209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8" name="Rectangle 120"/>
            <p:cNvSpPr>
              <a:spLocks noChangeArrowheads="1"/>
            </p:cNvSpPr>
            <p:nvPr/>
          </p:nvSpPr>
          <p:spPr bwMode="auto">
            <a:xfrm rot="16200000">
              <a:off x="1174" y="1979"/>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0.6</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9" name="Line 121"/>
            <p:cNvSpPr>
              <a:spLocks noChangeShapeType="1"/>
            </p:cNvSpPr>
            <p:nvPr/>
          </p:nvSpPr>
          <p:spPr bwMode="auto">
            <a:xfrm flipH="1">
              <a:off x="1378" y="133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76" name="Rectangle 122"/>
            <p:cNvSpPr>
              <a:spLocks noChangeArrowheads="1"/>
            </p:cNvSpPr>
            <p:nvPr/>
          </p:nvSpPr>
          <p:spPr bwMode="auto">
            <a:xfrm rot="16200000">
              <a:off x="1174" y="1218"/>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0.8</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78" name="Line 123"/>
            <p:cNvSpPr>
              <a:spLocks noChangeShapeType="1"/>
            </p:cNvSpPr>
            <p:nvPr/>
          </p:nvSpPr>
          <p:spPr bwMode="auto">
            <a:xfrm flipH="1">
              <a:off x="1378" y="57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79" name="Rectangle 124"/>
            <p:cNvSpPr>
              <a:spLocks noChangeArrowheads="1"/>
            </p:cNvSpPr>
            <p:nvPr/>
          </p:nvSpPr>
          <p:spPr bwMode="auto">
            <a:xfrm rot="16200000">
              <a:off x="1174" y="459"/>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0" name="Rectangle 125"/>
            <p:cNvSpPr>
              <a:spLocks noChangeArrowheads="1"/>
            </p:cNvSpPr>
            <p:nvPr/>
          </p:nvSpPr>
          <p:spPr bwMode="auto">
            <a:xfrm rot="16200000">
              <a:off x="-539" y="1961"/>
              <a:ext cx="319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Coefficient on Observational Outcome in Destination</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581" name="Line 126"/>
            <p:cNvSpPr>
              <a:spLocks noChangeShapeType="1"/>
            </p:cNvSpPr>
            <p:nvPr/>
          </p:nvSpPr>
          <p:spPr bwMode="auto">
            <a:xfrm>
              <a:off x="1435" y="3708"/>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2" name="Line 127"/>
            <p:cNvSpPr>
              <a:spLocks noChangeShapeType="1"/>
            </p:cNvSpPr>
            <p:nvPr/>
          </p:nvSpPr>
          <p:spPr bwMode="auto">
            <a:xfrm>
              <a:off x="1532"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3" name="Rectangle 128"/>
            <p:cNvSpPr>
              <a:spLocks noChangeArrowheads="1"/>
            </p:cNvSpPr>
            <p:nvPr/>
          </p:nvSpPr>
          <p:spPr bwMode="auto">
            <a:xfrm>
              <a:off x="1489" y="3798"/>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4" name="Line 129"/>
            <p:cNvSpPr>
              <a:spLocks noChangeShapeType="1"/>
            </p:cNvSpPr>
            <p:nvPr/>
          </p:nvSpPr>
          <p:spPr bwMode="auto">
            <a:xfrm>
              <a:off x="2371"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5" name="Rectangle 130"/>
            <p:cNvSpPr>
              <a:spLocks noChangeArrowheads="1"/>
            </p:cNvSpPr>
            <p:nvPr/>
          </p:nvSpPr>
          <p:spPr bwMode="auto">
            <a:xfrm>
              <a:off x="2332" y="3798"/>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6" name="Line 131"/>
            <p:cNvSpPr>
              <a:spLocks noChangeShapeType="1"/>
            </p:cNvSpPr>
            <p:nvPr/>
          </p:nvSpPr>
          <p:spPr bwMode="auto">
            <a:xfrm>
              <a:off x="3214"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7" name="Rectangle 132"/>
            <p:cNvSpPr>
              <a:spLocks noChangeArrowheads="1"/>
            </p:cNvSpPr>
            <p:nvPr/>
          </p:nvSpPr>
          <p:spPr bwMode="auto">
            <a:xfrm>
              <a:off x="3131"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8" name="Line 133"/>
            <p:cNvSpPr>
              <a:spLocks noChangeShapeType="1"/>
            </p:cNvSpPr>
            <p:nvPr/>
          </p:nvSpPr>
          <p:spPr bwMode="auto">
            <a:xfrm>
              <a:off x="4056"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9" name="Rectangle 134"/>
            <p:cNvSpPr>
              <a:spLocks noChangeArrowheads="1"/>
            </p:cNvSpPr>
            <p:nvPr/>
          </p:nvSpPr>
          <p:spPr bwMode="auto">
            <a:xfrm>
              <a:off x="3973"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0" name="Line 135"/>
            <p:cNvSpPr>
              <a:spLocks noChangeShapeType="1"/>
            </p:cNvSpPr>
            <p:nvPr/>
          </p:nvSpPr>
          <p:spPr bwMode="auto">
            <a:xfrm>
              <a:off x="4898"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91" name="Rectangle 136"/>
            <p:cNvSpPr>
              <a:spLocks noChangeArrowheads="1"/>
            </p:cNvSpPr>
            <p:nvPr/>
          </p:nvSpPr>
          <p:spPr bwMode="auto">
            <a:xfrm>
              <a:off x="4816"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20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2" name="Line 137"/>
            <p:cNvSpPr>
              <a:spLocks noChangeShapeType="1"/>
            </p:cNvSpPr>
            <p:nvPr/>
          </p:nvSpPr>
          <p:spPr bwMode="auto">
            <a:xfrm>
              <a:off x="5741"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93" name="Rectangle 138"/>
            <p:cNvSpPr>
              <a:spLocks noChangeArrowheads="1"/>
            </p:cNvSpPr>
            <p:nvPr/>
          </p:nvSpPr>
          <p:spPr bwMode="auto">
            <a:xfrm>
              <a:off x="5658"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25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4" name="Line 139"/>
            <p:cNvSpPr>
              <a:spLocks noChangeShapeType="1"/>
            </p:cNvSpPr>
            <p:nvPr/>
          </p:nvSpPr>
          <p:spPr bwMode="auto">
            <a:xfrm>
              <a:off x="6583"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95" name="Rectangle 140"/>
            <p:cNvSpPr>
              <a:spLocks noChangeArrowheads="1"/>
            </p:cNvSpPr>
            <p:nvPr/>
          </p:nvSpPr>
          <p:spPr bwMode="auto">
            <a:xfrm>
              <a:off x="6500"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30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6" name="Rectangle 141"/>
            <p:cNvSpPr>
              <a:spLocks noChangeArrowheads="1"/>
            </p:cNvSpPr>
            <p:nvPr/>
          </p:nvSpPr>
          <p:spPr bwMode="auto">
            <a:xfrm>
              <a:off x="2933" y="3989"/>
              <a:ext cx="203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Age of Child When Parents Move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597" name="Rectangle 142"/>
            <p:cNvSpPr>
              <a:spLocks noChangeArrowheads="1"/>
            </p:cNvSpPr>
            <p:nvPr/>
          </p:nvSpPr>
          <p:spPr bwMode="auto">
            <a:xfrm>
              <a:off x="4016" y="123"/>
              <a:ext cx="68"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700" b="0" i="0" u="none" strike="noStrike" cap="none" normalizeH="0" baseline="0">
                  <a:ln>
                    <a:noFill/>
                  </a:ln>
                  <a:solidFill>
                    <a:srgbClr val="1E2D53"/>
                  </a:solidFill>
                  <a:effectLst/>
                  <a:latin typeface="+mj-lt"/>
                </a:rPr>
                <a:t> </a:t>
              </a:r>
              <a:endParaRPr kumimoji="0" lang="en-US" altLang="en-US" sz="1800" b="0" i="0" u="none" strike="noStrike" cap="none" normalizeH="0" baseline="0">
                <a:ln>
                  <a:noFill/>
                </a:ln>
                <a:solidFill>
                  <a:schemeClr val="tx1"/>
                </a:solidFill>
                <a:effectLst/>
                <a:latin typeface="+mj-lt"/>
              </a:endParaRPr>
            </a:p>
          </p:txBody>
        </p:sp>
      </p:grpSp>
      <p:sp>
        <p:nvSpPr>
          <p:cNvPr id="577" name="TextBox 92"/>
          <p:cNvSpPr txBox="1"/>
          <p:nvPr/>
        </p:nvSpPr>
        <p:spPr>
          <a:xfrm>
            <a:off x="1710075" y="87880"/>
            <a:ext cx="9228500" cy="400105"/>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Childhood Exposure Effects on Household Income Rank at Age 24</a:t>
            </a:r>
          </a:p>
        </p:txBody>
      </p:sp>
      <p:cxnSp>
        <p:nvCxnSpPr>
          <p:cNvPr id="146" name="Straight Arrow Connector 145"/>
          <p:cNvCxnSpPr/>
          <p:nvPr/>
        </p:nvCxnSpPr>
        <p:spPr>
          <a:xfrm flipH="1">
            <a:off x="9439438" y="4090988"/>
            <a:ext cx="153825" cy="420694"/>
          </a:xfrm>
          <a:prstGeom prst="straightConnector1">
            <a:avLst/>
          </a:prstGeom>
          <a:ln w="25400">
            <a:tailEnd type="triangle"/>
          </a:ln>
        </p:spPr>
        <p:style>
          <a:lnRef idx="3">
            <a:schemeClr val="dk1"/>
          </a:lnRef>
          <a:fillRef idx="0">
            <a:schemeClr val="dk1"/>
          </a:fillRef>
          <a:effectRef idx="2">
            <a:schemeClr val="dk1"/>
          </a:effectRef>
          <a:fontRef idx="minor">
            <a:schemeClr val="tx1"/>
          </a:fontRef>
        </p:style>
      </p:cxnSp>
      <p:sp>
        <p:nvSpPr>
          <p:cNvPr id="96" name="Rectangle 112"/>
          <p:cNvSpPr>
            <a:spLocks noChangeArrowheads="1"/>
          </p:cNvSpPr>
          <p:nvPr/>
        </p:nvSpPr>
        <p:spPr bwMode="auto">
          <a:xfrm>
            <a:off x="8885238" y="3829050"/>
            <a:ext cx="151606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Selection Effect</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Tree>
    <p:extLst>
      <p:ext uri="{BB962C8B-B14F-4D97-AF65-F5344CB8AC3E}">
        <p14:creationId xmlns:p14="http://schemas.microsoft.com/office/powerpoint/2010/main" val="2264459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33028" y="1111500"/>
            <a:ext cx="10082965" cy="5586047"/>
          </a:xfrm>
        </p:spPr>
        <p:txBody>
          <a:bodyPr>
            <a:no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Parents’ pre-tax household incomes: mean Adjusted Gross Income from 1994-2000, assigning non-filers zeros.</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Children’s pre-tax incomes measured in 2014-15 (ages 31-37).</a:t>
            </a:r>
          </a:p>
          <a:p>
            <a:pPr marL="342900" lvl="1" indent="-342900">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marL="742569" lvl="2" indent="-342900">
              <a:buClr>
                <a:schemeClr val="tx2"/>
              </a:buClr>
              <a:buFont typeface="System Font Regular"/>
              <a:buChar char="–"/>
            </a:pPr>
            <a:r>
              <a:rPr lang="en-US" dirty="0">
                <a:solidFill>
                  <a:srgbClr val="000000"/>
                </a:solidFill>
                <a:latin typeface="Arial" panose="020B0604020202020204" pitchFamily="34" charset="0"/>
                <a:cs typeface="Arial" panose="020B0604020202020204" pitchFamily="34" charset="0"/>
              </a:rPr>
              <a:t>Non-filers assigned incomes based on W-2’s (available since 2005).</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To mitigate lifecycle bias, focus on percentile ranks: rank children relative to others in their birth cohort and parents relative to other parents.</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Also examine other outcomes: marriage, teenage birth, incarceration, …</a:t>
            </a:r>
          </a:p>
          <a:p>
            <a:endParaRPr lang="en-US" sz="2300" dirty="0">
              <a:solidFill>
                <a:srgbClr val="000000"/>
              </a:solidFill>
              <a:latin typeface="Arial" panose="020B0604020202020204" pitchFamily="34" charset="0"/>
              <a:cs typeface="Arial" panose="020B0604020202020204" pitchFamily="34" charset="0"/>
            </a:endParaRPr>
          </a:p>
        </p:txBody>
      </p:sp>
      <p:sp>
        <p:nvSpPr>
          <p:cNvPr id="9"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584">
              <a:defRPr/>
            </a:pPr>
            <a:r>
              <a:rPr lang="en-US" sz="2400" dirty="0">
                <a:solidFill>
                  <a:srgbClr val="002060"/>
                </a:solidFill>
                <a:latin typeface="Arial" panose="020B0604020202020204" pitchFamily="34" charset="0"/>
                <a:cs typeface="Arial" panose="020B0604020202020204" pitchFamily="34" charset="0"/>
              </a:rPr>
              <a:t>Variable Definitions</a:t>
            </a:r>
          </a:p>
        </p:txBody>
      </p:sp>
    </p:spTree>
    <p:extLst>
      <p:ext uri="{BB962C8B-B14F-4D97-AF65-F5344CB8AC3E}">
        <p14:creationId xmlns:p14="http://schemas.microsoft.com/office/powerpoint/2010/main" val="155429379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374775" y="-6350"/>
            <a:ext cx="9442450" cy="6870700"/>
            <a:chOff x="866" y="-4"/>
            <a:chExt cx="5948" cy="4328"/>
          </a:xfrm>
        </p:grpSpPr>
        <p:sp>
          <p:nvSpPr>
            <p:cNvPr id="4" name="AutoShape 3"/>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6" name="Rectangle 5"/>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7" name="Rectangle 6"/>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8" name="Rectangle 7"/>
            <p:cNvSpPr>
              <a:spLocks noChangeArrowheads="1"/>
            </p:cNvSpPr>
            <p:nvPr/>
          </p:nvSpPr>
          <p:spPr bwMode="auto">
            <a:xfrm>
              <a:off x="1435" y="482"/>
              <a:ext cx="5242" cy="322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9" name="Line 8"/>
            <p:cNvSpPr>
              <a:spLocks noChangeShapeType="1"/>
            </p:cNvSpPr>
            <p:nvPr/>
          </p:nvSpPr>
          <p:spPr bwMode="auto">
            <a:xfrm>
              <a:off x="1435" y="3611"/>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 name="Line 9"/>
            <p:cNvSpPr>
              <a:spLocks noChangeShapeType="1"/>
            </p:cNvSpPr>
            <p:nvPr/>
          </p:nvSpPr>
          <p:spPr bwMode="auto">
            <a:xfrm>
              <a:off x="1435" y="2855"/>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 name="Line 10"/>
            <p:cNvSpPr>
              <a:spLocks noChangeShapeType="1"/>
            </p:cNvSpPr>
            <p:nvPr/>
          </p:nvSpPr>
          <p:spPr bwMode="auto">
            <a:xfrm>
              <a:off x="1435" y="2095"/>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 name="Line 11"/>
            <p:cNvSpPr>
              <a:spLocks noChangeShapeType="1"/>
            </p:cNvSpPr>
            <p:nvPr/>
          </p:nvSpPr>
          <p:spPr bwMode="auto">
            <a:xfrm>
              <a:off x="1435" y="1336"/>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 name="Line 12"/>
            <p:cNvSpPr>
              <a:spLocks noChangeShapeType="1"/>
            </p:cNvSpPr>
            <p:nvPr/>
          </p:nvSpPr>
          <p:spPr bwMode="auto">
            <a:xfrm>
              <a:off x="1435" y="576"/>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 name="Line 13"/>
            <p:cNvSpPr>
              <a:spLocks noChangeShapeType="1"/>
            </p:cNvSpPr>
            <p:nvPr/>
          </p:nvSpPr>
          <p:spPr bwMode="auto">
            <a:xfrm flipV="1">
              <a:off x="5489" y="3622"/>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 name="Line 14"/>
            <p:cNvSpPr>
              <a:spLocks noChangeShapeType="1"/>
            </p:cNvSpPr>
            <p:nvPr/>
          </p:nvSpPr>
          <p:spPr bwMode="auto">
            <a:xfrm flipV="1">
              <a:off x="5489" y="3492"/>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6" name="Line 15"/>
            <p:cNvSpPr>
              <a:spLocks noChangeShapeType="1"/>
            </p:cNvSpPr>
            <p:nvPr/>
          </p:nvSpPr>
          <p:spPr bwMode="auto">
            <a:xfrm flipV="1">
              <a:off x="5489" y="3362"/>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7" name="Line 16"/>
            <p:cNvSpPr>
              <a:spLocks noChangeShapeType="1"/>
            </p:cNvSpPr>
            <p:nvPr/>
          </p:nvSpPr>
          <p:spPr bwMode="auto">
            <a:xfrm flipV="1">
              <a:off x="5489" y="3233"/>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8" name="Line 17"/>
            <p:cNvSpPr>
              <a:spLocks noChangeShapeType="1"/>
            </p:cNvSpPr>
            <p:nvPr/>
          </p:nvSpPr>
          <p:spPr bwMode="auto">
            <a:xfrm flipV="1">
              <a:off x="5489" y="3103"/>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9" name="Line 18"/>
            <p:cNvSpPr>
              <a:spLocks noChangeShapeType="1"/>
            </p:cNvSpPr>
            <p:nvPr/>
          </p:nvSpPr>
          <p:spPr bwMode="auto">
            <a:xfrm flipV="1">
              <a:off x="5489" y="297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0" name="Line 19"/>
            <p:cNvSpPr>
              <a:spLocks noChangeShapeType="1"/>
            </p:cNvSpPr>
            <p:nvPr/>
          </p:nvSpPr>
          <p:spPr bwMode="auto">
            <a:xfrm flipV="1">
              <a:off x="5489" y="284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1" name="Line 20"/>
            <p:cNvSpPr>
              <a:spLocks noChangeShapeType="1"/>
            </p:cNvSpPr>
            <p:nvPr/>
          </p:nvSpPr>
          <p:spPr bwMode="auto">
            <a:xfrm flipV="1">
              <a:off x="5489" y="2714"/>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2" name="Line 21"/>
            <p:cNvSpPr>
              <a:spLocks noChangeShapeType="1"/>
            </p:cNvSpPr>
            <p:nvPr/>
          </p:nvSpPr>
          <p:spPr bwMode="auto">
            <a:xfrm flipV="1">
              <a:off x="5489" y="2585"/>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Line 22"/>
            <p:cNvSpPr>
              <a:spLocks noChangeShapeType="1"/>
            </p:cNvSpPr>
            <p:nvPr/>
          </p:nvSpPr>
          <p:spPr bwMode="auto">
            <a:xfrm flipV="1">
              <a:off x="5489" y="2455"/>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Line 23"/>
            <p:cNvSpPr>
              <a:spLocks noChangeShapeType="1"/>
            </p:cNvSpPr>
            <p:nvPr/>
          </p:nvSpPr>
          <p:spPr bwMode="auto">
            <a:xfrm flipV="1">
              <a:off x="5489" y="2326"/>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Line 24"/>
            <p:cNvSpPr>
              <a:spLocks noChangeShapeType="1"/>
            </p:cNvSpPr>
            <p:nvPr/>
          </p:nvSpPr>
          <p:spPr bwMode="auto">
            <a:xfrm flipV="1">
              <a:off x="5489" y="2196"/>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Line 25"/>
            <p:cNvSpPr>
              <a:spLocks noChangeShapeType="1"/>
            </p:cNvSpPr>
            <p:nvPr/>
          </p:nvSpPr>
          <p:spPr bwMode="auto">
            <a:xfrm flipV="1">
              <a:off x="5489" y="2066"/>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Line 26"/>
            <p:cNvSpPr>
              <a:spLocks noChangeShapeType="1"/>
            </p:cNvSpPr>
            <p:nvPr/>
          </p:nvSpPr>
          <p:spPr bwMode="auto">
            <a:xfrm flipV="1">
              <a:off x="5489" y="1937"/>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Line 27"/>
            <p:cNvSpPr>
              <a:spLocks noChangeShapeType="1"/>
            </p:cNvSpPr>
            <p:nvPr/>
          </p:nvSpPr>
          <p:spPr bwMode="auto">
            <a:xfrm flipV="1">
              <a:off x="5489" y="1807"/>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Line 28"/>
            <p:cNvSpPr>
              <a:spLocks noChangeShapeType="1"/>
            </p:cNvSpPr>
            <p:nvPr/>
          </p:nvSpPr>
          <p:spPr bwMode="auto">
            <a:xfrm flipV="1">
              <a:off x="5489" y="1678"/>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Line 29"/>
            <p:cNvSpPr>
              <a:spLocks noChangeShapeType="1"/>
            </p:cNvSpPr>
            <p:nvPr/>
          </p:nvSpPr>
          <p:spPr bwMode="auto">
            <a:xfrm flipV="1">
              <a:off x="5489" y="1548"/>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Line 30"/>
            <p:cNvSpPr>
              <a:spLocks noChangeShapeType="1"/>
            </p:cNvSpPr>
            <p:nvPr/>
          </p:nvSpPr>
          <p:spPr bwMode="auto">
            <a:xfrm flipV="1">
              <a:off x="5489" y="1418"/>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48" name="Line 31"/>
            <p:cNvSpPr>
              <a:spLocks noChangeShapeType="1"/>
            </p:cNvSpPr>
            <p:nvPr/>
          </p:nvSpPr>
          <p:spPr bwMode="auto">
            <a:xfrm flipV="1">
              <a:off x="5489" y="1289"/>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49" name="Line 32"/>
            <p:cNvSpPr>
              <a:spLocks noChangeShapeType="1"/>
            </p:cNvSpPr>
            <p:nvPr/>
          </p:nvSpPr>
          <p:spPr bwMode="auto">
            <a:xfrm flipV="1">
              <a:off x="5489" y="1159"/>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0" name="Line 33"/>
            <p:cNvSpPr>
              <a:spLocks noChangeShapeType="1"/>
            </p:cNvSpPr>
            <p:nvPr/>
          </p:nvSpPr>
          <p:spPr bwMode="auto">
            <a:xfrm flipV="1">
              <a:off x="5489" y="1033"/>
              <a:ext cx="0" cy="8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1" name="Line 34"/>
            <p:cNvSpPr>
              <a:spLocks noChangeShapeType="1"/>
            </p:cNvSpPr>
            <p:nvPr/>
          </p:nvSpPr>
          <p:spPr bwMode="auto">
            <a:xfrm flipV="1">
              <a:off x="5489" y="90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2" name="Line 35"/>
            <p:cNvSpPr>
              <a:spLocks noChangeShapeType="1"/>
            </p:cNvSpPr>
            <p:nvPr/>
          </p:nvSpPr>
          <p:spPr bwMode="auto">
            <a:xfrm flipV="1">
              <a:off x="5489" y="77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3" name="Line 36"/>
            <p:cNvSpPr>
              <a:spLocks noChangeShapeType="1"/>
            </p:cNvSpPr>
            <p:nvPr/>
          </p:nvSpPr>
          <p:spPr bwMode="auto">
            <a:xfrm flipV="1">
              <a:off x="5489" y="644"/>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4" name="Line 37"/>
            <p:cNvSpPr>
              <a:spLocks noChangeShapeType="1"/>
            </p:cNvSpPr>
            <p:nvPr/>
          </p:nvSpPr>
          <p:spPr bwMode="auto">
            <a:xfrm flipV="1">
              <a:off x="5489" y="515"/>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5" name="Line 38"/>
            <p:cNvSpPr>
              <a:spLocks noChangeShapeType="1"/>
            </p:cNvSpPr>
            <p:nvPr/>
          </p:nvSpPr>
          <p:spPr bwMode="auto">
            <a:xfrm>
              <a:off x="1435"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6" name="Line 39"/>
            <p:cNvSpPr>
              <a:spLocks noChangeShapeType="1"/>
            </p:cNvSpPr>
            <p:nvPr/>
          </p:nvSpPr>
          <p:spPr bwMode="auto">
            <a:xfrm>
              <a:off x="1565"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7" name="Line 40"/>
            <p:cNvSpPr>
              <a:spLocks noChangeShapeType="1"/>
            </p:cNvSpPr>
            <p:nvPr/>
          </p:nvSpPr>
          <p:spPr bwMode="auto">
            <a:xfrm>
              <a:off x="1694"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8" name="Line 41"/>
            <p:cNvSpPr>
              <a:spLocks noChangeShapeType="1"/>
            </p:cNvSpPr>
            <p:nvPr/>
          </p:nvSpPr>
          <p:spPr bwMode="auto">
            <a:xfrm>
              <a:off x="1824"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9" name="Line 42"/>
            <p:cNvSpPr>
              <a:spLocks noChangeShapeType="1"/>
            </p:cNvSpPr>
            <p:nvPr/>
          </p:nvSpPr>
          <p:spPr bwMode="auto">
            <a:xfrm>
              <a:off x="1954"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0" name="Line 43"/>
            <p:cNvSpPr>
              <a:spLocks noChangeShapeType="1"/>
            </p:cNvSpPr>
            <p:nvPr/>
          </p:nvSpPr>
          <p:spPr bwMode="auto">
            <a:xfrm>
              <a:off x="2083"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1" name="Line 44"/>
            <p:cNvSpPr>
              <a:spLocks noChangeShapeType="1"/>
            </p:cNvSpPr>
            <p:nvPr/>
          </p:nvSpPr>
          <p:spPr bwMode="auto">
            <a:xfrm>
              <a:off x="2213"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4" name="Line 45"/>
            <p:cNvSpPr>
              <a:spLocks noChangeShapeType="1"/>
            </p:cNvSpPr>
            <p:nvPr/>
          </p:nvSpPr>
          <p:spPr bwMode="auto">
            <a:xfrm>
              <a:off x="2342"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5" name="Line 46"/>
            <p:cNvSpPr>
              <a:spLocks noChangeShapeType="1"/>
            </p:cNvSpPr>
            <p:nvPr/>
          </p:nvSpPr>
          <p:spPr bwMode="auto">
            <a:xfrm>
              <a:off x="2472"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6" name="Line 47"/>
            <p:cNvSpPr>
              <a:spLocks noChangeShapeType="1"/>
            </p:cNvSpPr>
            <p:nvPr/>
          </p:nvSpPr>
          <p:spPr bwMode="auto">
            <a:xfrm>
              <a:off x="2602"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7" name="Line 48"/>
            <p:cNvSpPr>
              <a:spLocks noChangeShapeType="1"/>
            </p:cNvSpPr>
            <p:nvPr/>
          </p:nvSpPr>
          <p:spPr bwMode="auto">
            <a:xfrm>
              <a:off x="2731"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8" name="Line 49"/>
            <p:cNvSpPr>
              <a:spLocks noChangeShapeType="1"/>
            </p:cNvSpPr>
            <p:nvPr/>
          </p:nvSpPr>
          <p:spPr bwMode="auto">
            <a:xfrm>
              <a:off x="2861"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9" name="Line 50"/>
            <p:cNvSpPr>
              <a:spLocks noChangeShapeType="1"/>
            </p:cNvSpPr>
            <p:nvPr/>
          </p:nvSpPr>
          <p:spPr bwMode="auto">
            <a:xfrm>
              <a:off x="2990"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0" name="Line 51"/>
            <p:cNvSpPr>
              <a:spLocks noChangeShapeType="1"/>
            </p:cNvSpPr>
            <p:nvPr/>
          </p:nvSpPr>
          <p:spPr bwMode="auto">
            <a:xfrm>
              <a:off x="3120"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1" name="Line 52"/>
            <p:cNvSpPr>
              <a:spLocks noChangeShapeType="1"/>
            </p:cNvSpPr>
            <p:nvPr/>
          </p:nvSpPr>
          <p:spPr bwMode="auto">
            <a:xfrm>
              <a:off x="3250"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2" name="Line 53"/>
            <p:cNvSpPr>
              <a:spLocks noChangeShapeType="1"/>
            </p:cNvSpPr>
            <p:nvPr/>
          </p:nvSpPr>
          <p:spPr bwMode="auto">
            <a:xfrm>
              <a:off x="3379"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3" name="Line 54"/>
            <p:cNvSpPr>
              <a:spLocks noChangeShapeType="1"/>
            </p:cNvSpPr>
            <p:nvPr/>
          </p:nvSpPr>
          <p:spPr bwMode="auto">
            <a:xfrm>
              <a:off x="3509"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4" name="Line 55"/>
            <p:cNvSpPr>
              <a:spLocks noChangeShapeType="1"/>
            </p:cNvSpPr>
            <p:nvPr/>
          </p:nvSpPr>
          <p:spPr bwMode="auto">
            <a:xfrm>
              <a:off x="3638"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5" name="Line 56"/>
            <p:cNvSpPr>
              <a:spLocks noChangeShapeType="1"/>
            </p:cNvSpPr>
            <p:nvPr/>
          </p:nvSpPr>
          <p:spPr bwMode="auto">
            <a:xfrm>
              <a:off x="3768"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6" name="Line 57"/>
            <p:cNvSpPr>
              <a:spLocks noChangeShapeType="1"/>
            </p:cNvSpPr>
            <p:nvPr/>
          </p:nvSpPr>
          <p:spPr bwMode="auto">
            <a:xfrm>
              <a:off x="3898"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7" name="Line 58"/>
            <p:cNvSpPr>
              <a:spLocks noChangeShapeType="1"/>
            </p:cNvSpPr>
            <p:nvPr/>
          </p:nvSpPr>
          <p:spPr bwMode="auto">
            <a:xfrm>
              <a:off x="4027"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8" name="Line 59"/>
            <p:cNvSpPr>
              <a:spLocks noChangeShapeType="1"/>
            </p:cNvSpPr>
            <p:nvPr/>
          </p:nvSpPr>
          <p:spPr bwMode="auto">
            <a:xfrm>
              <a:off x="4157"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9" name="Line 60"/>
            <p:cNvSpPr>
              <a:spLocks noChangeShapeType="1"/>
            </p:cNvSpPr>
            <p:nvPr/>
          </p:nvSpPr>
          <p:spPr bwMode="auto">
            <a:xfrm>
              <a:off x="4286"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0" name="Line 61"/>
            <p:cNvSpPr>
              <a:spLocks noChangeShapeType="1"/>
            </p:cNvSpPr>
            <p:nvPr/>
          </p:nvSpPr>
          <p:spPr bwMode="auto">
            <a:xfrm>
              <a:off x="4416"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1" name="Line 62"/>
            <p:cNvSpPr>
              <a:spLocks noChangeShapeType="1"/>
            </p:cNvSpPr>
            <p:nvPr/>
          </p:nvSpPr>
          <p:spPr bwMode="auto">
            <a:xfrm>
              <a:off x="4546"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2" name="Line 63"/>
            <p:cNvSpPr>
              <a:spLocks noChangeShapeType="1"/>
            </p:cNvSpPr>
            <p:nvPr/>
          </p:nvSpPr>
          <p:spPr bwMode="auto">
            <a:xfrm>
              <a:off x="4675"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3" name="Line 64"/>
            <p:cNvSpPr>
              <a:spLocks noChangeShapeType="1"/>
            </p:cNvSpPr>
            <p:nvPr/>
          </p:nvSpPr>
          <p:spPr bwMode="auto">
            <a:xfrm>
              <a:off x="4805" y="3060"/>
              <a:ext cx="83"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08" name="Line 65"/>
            <p:cNvSpPr>
              <a:spLocks noChangeShapeType="1"/>
            </p:cNvSpPr>
            <p:nvPr/>
          </p:nvSpPr>
          <p:spPr bwMode="auto">
            <a:xfrm>
              <a:off x="4931"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09" name="Line 66"/>
            <p:cNvSpPr>
              <a:spLocks noChangeShapeType="1"/>
            </p:cNvSpPr>
            <p:nvPr/>
          </p:nvSpPr>
          <p:spPr bwMode="auto">
            <a:xfrm>
              <a:off x="5060"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10" name="Line 67"/>
            <p:cNvSpPr>
              <a:spLocks noChangeShapeType="1"/>
            </p:cNvSpPr>
            <p:nvPr/>
          </p:nvSpPr>
          <p:spPr bwMode="auto">
            <a:xfrm>
              <a:off x="5190"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11" name="Line 68"/>
            <p:cNvSpPr>
              <a:spLocks noChangeShapeType="1"/>
            </p:cNvSpPr>
            <p:nvPr/>
          </p:nvSpPr>
          <p:spPr bwMode="auto">
            <a:xfrm>
              <a:off x="5320"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12" name="Line 69"/>
            <p:cNvSpPr>
              <a:spLocks noChangeShapeType="1"/>
            </p:cNvSpPr>
            <p:nvPr/>
          </p:nvSpPr>
          <p:spPr bwMode="auto">
            <a:xfrm>
              <a:off x="5449"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24" name="Line 70"/>
            <p:cNvSpPr>
              <a:spLocks noChangeShapeType="1"/>
            </p:cNvSpPr>
            <p:nvPr/>
          </p:nvSpPr>
          <p:spPr bwMode="auto">
            <a:xfrm>
              <a:off x="5579"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36" name="Line 71"/>
            <p:cNvSpPr>
              <a:spLocks noChangeShapeType="1"/>
            </p:cNvSpPr>
            <p:nvPr/>
          </p:nvSpPr>
          <p:spPr bwMode="auto">
            <a:xfrm>
              <a:off x="5708"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37" name="Line 72"/>
            <p:cNvSpPr>
              <a:spLocks noChangeShapeType="1"/>
            </p:cNvSpPr>
            <p:nvPr/>
          </p:nvSpPr>
          <p:spPr bwMode="auto">
            <a:xfrm>
              <a:off x="5838"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38" name="Line 73"/>
            <p:cNvSpPr>
              <a:spLocks noChangeShapeType="1"/>
            </p:cNvSpPr>
            <p:nvPr/>
          </p:nvSpPr>
          <p:spPr bwMode="auto">
            <a:xfrm>
              <a:off x="5968"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39" name="Line 74"/>
            <p:cNvSpPr>
              <a:spLocks noChangeShapeType="1"/>
            </p:cNvSpPr>
            <p:nvPr/>
          </p:nvSpPr>
          <p:spPr bwMode="auto">
            <a:xfrm>
              <a:off x="6097"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0" name="Line 75"/>
            <p:cNvSpPr>
              <a:spLocks noChangeShapeType="1"/>
            </p:cNvSpPr>
            <p:nvPr/>
          </p:nvSpPr>
          <p:spPr bwMode="auto">
            <a:xfrm>
              <a:off x="6227"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1" name="Line 76"/>
            <p:cNvSpPr>
              <a:spLocks noChangeShapeType="1"/>
            </p:cNvSpPr>
            <p:nvPr/>
          </p:nvSpPr>
          <p:spPr bwMode="auto">
            <a:xfrm>
              <a:off x="6356"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2" name="Line 77"/>
            <p:cNvSpPr>
              <a:spLocks noChangeShapeType="1"/>
            </p:cNvSpPr>
            <p:nvPr/>
          </p:nvSpPr>
          <p:spPr bwMode="auto">
            <a:xfrm>
              <a:off x="6486"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3" name="Line 78"/>
            <p:cNvSpPr>
              <a:spLocks noChangeShapeType="1"/>
            </p:cNvSpPr>
            <p:nvPr/>
          </p:nvSpPr>
          <p:spPr bwMode="auto">
            <a:xfrm>
              <a:off x="6616" y="3060"/>
              <a:ext cx="61"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4" name="Oval 79"/>
            <p:cNvSpPr>
              <a:spLocks noChangeArrowheads="1"/>
            </p:cNvSpPr>
            <p:nvPr/>
          </p:nvSpPr>
          <p:spPr bwMode="auto">
            <a:xfrm>
              <a:off x="1831" y="954"/>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5" name="Oval 80"/>
            <p:cNvSpPr>
              <a:spLocks noChangeArrowheads="1"/>
            </p:cNvSpPr>
            <p:nvPr/>
          </p:nvSpPr>
          <p:spPr bwMode="auto">
            <a:xfrm>
              <a:off x="2000" y="824"/>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6" name="Oval 81"/>
            <p:cNvSpPr>
              <a:spLocks noChangeArrowheads="1"/>
            </p:cNvSpPr>
            <p:nvPr/>
          </p:nvSpPr>
          <p:spPr bwMode="auto">
            <a:xfrm>
              <a:off x="2170" y="1008"/>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7" name="Oval 82"/>
            <p:cNvSpPr>
              <a:spLocks noChangeArrowheads="1"/>
            </p:cNvSpPr>
            <p:nvPr/>
          </p:nvSpPr>
          <p:spPr bwMode="auto">
            <a:xfrm>
              <a:off x="2339" y="124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8" name="Oval 83"/>
            <p:cNvSpPr>
              <a:spLocks noChangeArrowheads="1"/>
            </p:cNvSpPr>
            <p:nvPr/>
          </p:nvSpPr>
          <p:spPr bwMode="auto">
            <a:xfrm>
              <a:off x="2508" y="1278"/>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9" name="Oval 84"/>
            <p:cNvSpPr>
              <a:spLocks noChangeArrowheads="1"/>
            </p:cNvSpPr>
            <p:nvPr/>
          </p:nvSpPr>
          <p:spPr bwMode="auto">
            <a:xfrm>
              <a:off x="2674" y="1271"/>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0" name="Oval 85"/>
            <p:cNvSpPr>
              <a:spLocks noChangeArrowheads="1"/>
            </p:cNvSpPr>
            <p:nvPr/>
          </p:nvSpPr>
          <p:spPr bwMode="auto">
            <a:xfrm>
              <a:off x="2843" y="1300"/>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1" name="Oval 86"/>
            <p:cNvSpPr>
              <a:spLocks noChangeArrowheads="1"/>
            </p:cNvSpPr>
            <p:nvPr/>
          </p:nvSpPr>
          <p:spPr bwMode="auto">
            <a:xfrm>
              <a:off x="3012" y="1559"/>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2" name="Oval 87"/>
            <p:cNvSpPr>
              <a:spLocks noChangeArrowheads="1"/>
            </p:cNvSpPr>
            <p:nvPr/>
          </p:nvSpPr>
          <p:spPr bwMode="auto">
            <a:xfrm>
              <a:off x="3181" y="1411"/>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3" name="Oval 88"/>
            <p:cNvSpPr>
              <a:spLocks noChangeArrowheads="1"/>
            </p:cNvSpPr>
            <p:nvPr/>
          </p:nvSpPr>
          <p:spPr bwMode="auto">
            <a:xfrm>
              <a:off x="3347" y="1440"/>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4" name="Oval 89"/>
            <p:cNvSpPr>
              <a:spLocks noChangeArrowheads="1"/>
            </p:cNvSpPr>
            <p:nvPr/>
          </p:nvSpPr>
          <p:spPr bwMode="auto">
            <a:xfrm>
              <a:off x="3516" y="1469"/>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5" name="Oval 90"/>
            <p:cNvSpPr>
              <a:spLocks noChangeArrowheads="1"/>
            </p:cNvSpPr>
            <p:nvPr/>
          </p:nvSpPr>
          <p:spPr bwMode="auto">
            <a:xfrm>
              <a:off x="3685" y="1642"/>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8" name="Oval 91"/>
            <p:cNvSpPr>
              <a:spLocks noChangeArrowheads="1"/>
            </p:cNvSpPr>
            <p:nvPr/>
          </p:nvSpPr>
          <p:spPr bwMode="auto">
            <a:xfrm>
              <a:off x="3854" y="1692"/>
              <a:ext cx="69"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9" name="Oval 92"/>
            <p:cNvSpPr>
              <a:spLocks noChangeArrowheads="1"/>
            </p:cNvSpPr>
            <p:nvPr/>
          </p:nvSpPr>
          <p:spPr bwMode="auto">
            <a:xfrm>
              <a:off x="4020" y="1843"/>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0" name="Oval 93"/>
            <p:cNvSpPr>
              <a:spLocks noChangeArrowheads="1"/>
            </p:cNvSpPr>
            <p:nvPr/>
          </p:nvSpPr>
          <p:spPr bwMode="auto">
            <a:xfrm>
              <a:off x="4189" y="1854"/>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1" name="Oval 94"/>
            <p:cNvSpPr>
              <a:spLocks noChangeArrowheads="1"/>
            </p:cNvSpPr>
            <p:nvPr/>
          </p:nvSpPr>
          <p:spPr bwMode="auto">
            <a:xfrm>
              <a:off x="4358" y="2138"/>
              <a:ext cx="69"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2" name="Oval 95"/>
            <p:cNvSpPr>
              <a:spLocks noChangeArrowheads="1"/>
            </p:cNvSpPr>
            <p:nvPr/>
          </p:nvSpPr>
          <p:spPr bwMode="auto">
            <a:xfrm>
              <a:off x="4528" y="2329"/>
              <a:ext cx="68"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3" name="Oval 96"/>
            <p:cNvSpPr>
              <a:spLocks noChangeArrowheads="1"/>
            </p:cNvSpPr>
            <p:nvPr/>
          </p:nvSpPr>
          <p:spPr bwMode="auto">
            <a:xfrm>
              <a:off x="4693" y="2437"/>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4" name="Oval 97"/>
            <p:cNvSpPr>
              <a:spLocks noChangeArrowheads="1"/>
            </p:cNvSpPr>
            <p:nvPr/>
          </p:nvSpPr>
          <p:spPr bwMode="auto">
            <a:xfrm>
              <a:off x="4862" y="2689"/>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6" name="Oval 98"/>
            <p:cNvSpPr>
              <a:spLocks noChangeArrowheads="1"/>
            </p:cNvSpPr>
            <p:nvPr/>
          </p:nvSpPr>
          <p:spPr bwMode="auto">
            <a:xfrm>
              <a:off x="5032" y="2920"/>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7" name="Oval 99"/>
            <p:cNvSpPr>
              <a:spLocks noChangeArrowheads="1"/>
            </p:cNvSpPr>
            <p:nvPr/>
          </p:nvSpPr>
          <p:spPr bwMode="auto">
            <a:xfrm>
              <a:off x="5201" y="2794"/>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8" name="Oval 100"/>
            <p:cNvSpPr>
              <a:spLocks noChangeArrowheads="1"/>
            </p:cNvSpPr>
            <p:nvPr/>
          </p:nvSpPr>
          <p:spPr bwMode="auto">
            <a:xfrm>
              <a:off x="5370" y="286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9" name="Oval 101"/>
            <p:cNvSpPr>
              <a:spLocks noChangeArrowheads="1"/>
            </p:cNvSpPr>
            <p:nvPr/>
          </p:nvSpPr>
          <p:spPr bwMode="auto">
            <a:xfrm>
              <a:off x="5536" y="2977"/>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0" name="Oval 102"/>
            <p:cNvSpPr>
              <a:spLocks noChangeArrowheads="1"/>
            </p:cNvSpPr>
            <p:nvPr/>
          </p:nvSpPr>
          <p:spPr bwMode="auto">
            <a:xfrm>
              <a:off x="5705" y="3024"/>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1" name="Oval 103"/>
            <p:cNvSpPr>
              <a:spLocks noChangeArrowheads="1"/>
            </p:cNvSpPr>
            <p:nvPr/>
          </p:nvSpPr>
          <p:spPr bwMode="auto">
            <a:xfrm>
              <a:off x="5874" y="2927"/>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2" name="Oval 104"/>
            <p:cNvSpPr>
              <a:spLocks noChangeArrowheads="1"/>
            </p:cNvSpPr>
            <p:nvPr/>
          </p:nvSpPr>
          <p:spPr bwMode="auto">
            <a:xfrm>
              <a:off x="6043" y="3103"/>
              <a:ext cx="69"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3" name="Oval 105"/>
            <p:cNvSpPr>
              <a:spLocks noChangeArrowheads="1"/>
            </p:cNvSpPr>
            <p:nvPr/>
          </p:nvSpPr>
          <p:spPr bwMode="auto">
            <a:xfrm>
              <a:off x="6209" y="3085"/>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4" name="Freeform 106"/>
            <p:cNvSpPr>
              <a:spLocks/>
            </p:cNvSpPr>
            <p:nvPr/>
          </p:nvSpPr>
          <p:spPr bwMode="auto">
            <a:xfrm>
              <a:off x="1867" y="904"/>
              <a:ext cx="3535" cy="2091"/>
            </a:xfrm>
            <a:custGeom>
              <a:avLst/>
              <a:gdLst>
                <a:gd name="T0" fmla="*/ 0 w 982"/>
                <a:gd name="T1" fmla="*/ 0 h 581"/>
                <a:gd name="T2" fmla="*/ 47 w 982"/>
                <a:gd name="T3" fmla="*/ 26 h 581"/>
                <a:gd name="T4" fmla="*/ 94 w 982"/>
                <a:gd name="T5" fmla="*/ 50 h 581"/>
                <a:gd name="T6" fmla="*/ 140 w 982"/>
                <a:gd name="T7" fmla="*/ 72 h 581"/>
                <a:gd name="T8" fmla="*/ 187 w 982"/>
                <a:gd name="T9" fmla="*/ 92 h 581"/>
                <a:gd name="T10" fmla="*/ 234 w 982"/>
                <a:gd name="T11" fmla="*/ 110 h 581"/>
                <a:gd name="T12" fmla="*/ 281 w 982"/>
                <a:gd name="T13" fmla="*/ 128 h 581"/>
                <a:gd name="T14" fmla="*/ 327 w 982"/>
                <a:gd name="T15" fmla="*/ 145 h 581"/>
                <a:gd name="T16" fmla="*/ 374 w 982"/>
                <a:gd name="T17" fmla="*/ 164 h 581"/>
                <a:gd name="T18" fmla="*/ 421 w 982"/>
                <a:gd name="T19" fmla="*/ 182 h 581"/>
                <a:gd name="T20" fmla="*/ 468 w 982"/>
                <a:gd name="T21" fmla="*/ 203 h 581"/>
                <a:gd name="T22" fmla="*/ 515 w 982"/>
                <a:gd name="T23" fmla="*/ 227 h 581"/>
                <a:gd name="T24" fmla="*/ 561 w 982"/>
                <a:gd name="T25" fmla="*/ 254 h 581"/>
                <a:gd name="T26" fmla="*/ 608 w 982"/>
                <a:gd name="T27" fmla="*/ 286 h 581"/>
                <a:gd name="T28" fmla="*/ 655 w 982"/>
                <a:gd name="T29" fmla="*/ 322 h 581"/>
                <a:gd name="T30" fmla="*/ 702 w 982"/>
                <a:gd name="T31" fmla="*/ 359 h 581"/>
                <a:gd name="T32" fmla="*/ 748 w 982"/>
                <a:gd name="T33" fmla="*/ 397 h 581"/>
                <a:gd name="T34" fmla="*/ 795 w 982"/>
                <a:gd name="T35" fmla="*/ 437 h 581"/>
                <a:gd name="T36" fmla="*/ 842 w 982"/>
                <a:gd name="T37" fmla="*/ 477 h 581"/>
                <a:gd name="T38" fmla="*/ 889 w 982"/>
                <a:gd name="T39" fmla="*/ 516 h 581"/>
                <a:gd name="T40" fmla="*/ 935 w 982"/>
                <a:gd name="T41" fmla="*/ 552 h 581"/>
                <a:gd name="T42" fmla="*/ 982 w 982"/>
                <a:gd name="T43" fmla="*/ 581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2" h="581">
                  <a:moveTo>
                    <a:pt x="0" y="0"/>
                  </a:moveTo>
                  <a:lnTo>
                    <a:pt x="47" y="26"/>
                  </a:lnTo>
                  <a:lnTo>
                    <a:pt x="94" y="50"/>
                  </a:lnTo>
                  <a:lnTo>
                    <a:pt x="140" y="72"/>
                  </a:lnTo>
                  <a:lnTo>
                    <a:pt x="187" y="92"/>
                  </a:lnTo>
                  <a:lnTo>
                    <a:pt x="234" y="110"/>
                  </a:lnTo>
                  <a:lnTo>
                    <a:pt x="281" y="128"/>
                  </a:lnTo>
                  <a:lnTo>
                    <a:pt x="327" y="145"/>
                  </a:lnTo>
                  <a:lnTo>
                    <a:pt x="374" y="164"/>
                  </a:lnTo>
                  <a:lnTo>
                    <a:pt x="421" y="182"/>
                  </a:lnTo>
                  <a:lnTo>
                    <a:pt x="468" y="203"/>
                  </a:lnTo>
                  <a:lnTo>
                    <a:pt x="515" y="227"/>
                  </a:lnTo>
                  <a:lnTo>
                    <a:pt x="561" y="254"/>
                  </a:lnTo>
                  <a:lnTo>
                    <a:pt x="608" y="286"/>
                  </a:lnTo>
                  <a:lnTo>
                    <a:pt x="655" y="322"/>
                  </a:lnTo>
                  <a:lnTo>
                    <a:pt x="702" y="359"/>
                  </a:lnTo>
                  <a:lnTo>
                    <a:pt x="748" y="397"/>
                  </a:lnTo>
                  <a:lnTo>
                    <a:pt x="795" y="437"/>
                  </a:lnTo>
                  <a:lnTo>
                    <a:pt x="842" y="477"/>
                  </a:lnTo>
                  <a:lnTo>
                    <a:pt x="889" y="516"/>
                  </a:lnTo>
                  <a:lnTo>
                    <a:pt x="935" y="552"/>
                  </a:lnTo>
                  <a:lnTo>
                    <a:pt x="982" y="581"/>
                  </a:lnTo>
                </a:path>
              </a:pathLst>
            </a:custGeom>
            <a:noFill/>
            <a:ln w="2222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5" name="Freeform 107"/>
            <p:cNvSpPr>
              <a:spLocks/>
            </p:cNvSpPr>
            <p:nvPr/>
          </p:nvSpPr>
          <p:spPr bwMode="auto">
            <a:xfrm>
              <a:off x="5572" y="3060"/>
              <a:ext cx="673" cy="0"/>
            </a:xfrm>
            <a:custGeom>
              <a:avLst/>
              <a:gdLst>
                <a:gd name="T0" fmla="*/ 2 w 187"/>
                <a:gd name="T1" fmla="*/ 6 w 187"/>
                <a:gd name="T2" fmla="*/ 9 w 187"/>
                <a:gd name="T3" fmla="*/ 12 w 187"/>
                <a:gd name="T4" fmla="*/ 15 w 187"/>
                <a:gd name="T5" fmla="*/ 18 w 187"/>
                <a:gd name="T6" fmla="*/ 21 w 187"/>
                <a:gd name="T7" fmla="*/ 24 w 187"/>
                <a:gd name="T8" fmla="*/ 27 w 187"/>
                <a:gd name="T9" fmla="*/ 31 w 187"/>
                <a:gd name="T10" fmla="*/ 34 w 187"/>
                <a:gd name="T11" fmla="*/ 37 w 187"/>
                <a:gd name="T12" fmla="*/ 40 w 187"/>
                <a:gd name="T13" fmla="*/ 43 w 187"/>
                <a:gd name="T14" fmla="*/ 46 w 187"/>
                <a:gd name="T15" fmla="*/ 49 w 187"/>
                <a:gd name="T16" fmla="*/ 53 w 187"/>
                <a:gd name="T17" fmla="*/ 56 w 187"/>
                <a:gd name="T18" fmla="*/ 59 w 187"/>
                <a:gd name="T19" fmla="*/ 62 w 187"/>
                <a:gd name="T20" fmla="*/ 65 w 187"/>
                <a:gd name="T21" fmla="*/ 68 w 187"/>
                <a:gd name="T22" fmla="*/ 71 w 187"/>
                <a:gd name="T23" fmla="*/ 74 w 187"/>
                <a:gd name="T24" fmla="*/ 78 w 187"/>
                <a:gd name="T25" fmla="*/ 81 w 187"/>
                <a:gd name="T26" fmla="*/ 84 w 187"/>
                <a:gd name="T27" fmla="*/ 87 w 187"/>
                <a:gd name="T28" fmla="*/ 90 w 187"/>
                <a:gd name="T29" fmla="*/ 93 w 187"/>
                <a:gd name="T30" fmla="*/ 96 w 187"/>
                <a:gd name="T31" fmla="*/ 99 w 187"/>
                <a:gd name="T32" fmla="*/ 103 w 187"/>
                <a:gd name="T33" fmla="*/ 106 w 187"/>
                <a:gd name="T34" fmla="*/ 109 w 187"/>
                <a:gd name="T35" fmla="*/ 112 w 187"/>
                <a:gd name="T36" fmla="*/ 115 w 187"/>
                <a:gd name="T37" fmla="*/ 118 w 187"/>
                <a:gd name="T38" fmla="*/ 121 w 187"/>
                <a:gd name="T39" fmla="*/ 124 w 187"/>
                <a:gd name="T40" fmla="*/ 128 w 187"/>
                <a:gd name="T41" fmla="*/ 131 w 187"/>
                <a:gd name="T42" fmla="*/ 134 w 187"/>
                <a:gd name="T43" fmla="*/ 137 w 187"/>
                <a:gd name="T44" fmla="*/ 140 w 187"/>
                <a:gd name="T45" fmla="*/ 143 w 187"/>
                <a:gd name="T46" fmla="*/ 146 w 187"/>
                <a:gd name="T47" fmla="*/ 150 w 187"/>
                <a:gd name="T48" fmla="*/ 153 w 187"/>
                <a:gd name="T49" fmla="*/ 156 w 187"/>
                <a:gd name="T50" fmla="*/ 159 w 187"/>
                <a:gd name="T51" fmla="*/ 162 w 187"/>
                <a:gd name="T52" fmla="*/ 165 w 187"/>
                <a:gd name="T53" fmla="*/ 168 w 187"/>
                <a:gd name="T54" fmla="*/ 171 w 187"/>
                <a:gd name="T55" fmla="*/ 174 w 187"/>
                <a:gd name="T56" fmla="*/ 178 w 187"/>
                <a:gd name="T57" fmla="*/ 181 w 187"/>
                <a:gd name="T58" fmla="*/ 184 w 187"/>
                <a:gd name="T59" fmla="*/ 187 w 18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 ang="0">
                  <a:pos x="T36" y="0"/>
                </a:cxn>
                <a:cxn ang="0">
                  <a:pos x="T37" y="0"/>
                </a:cxn>
                <a:cxn ang="0">
                  <a:pos x="T38" y="0"/>
                </a:cxn>
                <a:cxn ang="0">
                  <a:pos x="T39" y="0"/>
                </a:cxn>
                <a:cxn ang="0">
                  <a:pos x="T40" y="0"/>
                </a:cxn>
                <a:cxn ang="0">
                  <a:pos x="T41" y="0"/>
                </a:cxn>
                <a:cxn ang="0">
                  <a:pos x="T42" y="0"/>
                </a:cxn>
                <a:cxn ang="0">
                  <a:pos x="T43" y="0"/>
                </a:cxn>
                <a:cxn ang="0">
                  <a:pos x="T44" y="0"/>
                </a:cxn>
                <a:cxn ang="0">
                  <a:pos x="T45" y="0"/>
                </a:cxn>
                <a:cxn ang="0">
                  <a:pos x="T46" y="0"/>
                </a:cxn>
                <a:cxn ang="0">
                  <a:pos x="T47" y="0"/>
                </a:cxn>
                <a:cxn ang="0">
                  <a:pos x="T48" y="0"/>
                </a:cxn>
                <a:cxn ang="0">
                  <a:pos x="T49" y="0"/>
                </a:cxn>
                <a:cxn ang="0">
                  <a:pos x="T50" y="0"/>
                </a:cxn>
                <a:cxn ang="0">
                  <a:pos x="T51" y="0"/>
                </a:cxn>
                <a:cxn ang="0">
                  <a:pos x="T52" y="0"/>
                </a:cxn>
                <a:cxn ang="0">
                  <a:pos x="T53" y="0"/>
                </a:cxn>
                <a:cxn ang="0">
                  <a:pos x="T54" y="0"/>
                </a:cxn>
                <a:cxn ang="0">
                  <a:pos x="T55" y="0"/>
                </a:cxn>
                <a:cxn ang="0">
                  <a:pos x="T56" y="0"/>
                </a:cxn>
                <a:cxn ang="0">
                  <a:pos x="T57" y="0"/>
                </a:cxn>
                <a:cxn ang="0">
                  <a:pos x="T58" y="0"/>
                </a:cxn>
                <a:cxn ang="0">
                  <a:pos x="T59" y="0"/>
                </a:cxn>
              </a:cxnLst>
              <a:rect l="0" t="0" r="r" b="b"/>
              <a:pathLst>
                <a:path w="187">
                  <a:moveTo>
                    <a:pt x="0" y="0"/>
                  </a:moveTo>
                  <a:lnTo>
                    <a:pt x="1" y="0"/>
                  </a:lnTo>
                  <a:lnTo>
                    <a:pt x="1" y="0"/>
                  </a:lnTo>
                  <a:lnTo>
                    <a:pt x="2" y="0"/>
                  </a:lnTo>
                  <a:lnTo>
                    <a:pt x="2" y="0"/>
                  </a:lnTo>
                  <a:lnTo>
                    <a:pt x="3" y="0"/>
                  </a:lnTo>
                  <a:lnTo>
                    <a:pt x="4" y="0"/>
                  </a:lnTo>
                  <a:lnTo>
                    <a:pt x="4" y="0"/>
                  </a:lnTo>
                  <a:lnTo>
                    <a:pt x="5" y="0"/>
                  </a:lnTo>
                  <a:lnTo>
                    <a:pt x="6" y="0"/>
                  </a:lnTo>
                  <a:lnTo>
                    <a:pt x="6" y="0"/>
                  </a:lnTo>
                  <a:lnTo>
                    <a:pt x="7" y="0"/>
                  </a:lnTo>
                  <a:lnTo>
                    <a:pt x="7" y="0"/>
                  </a:lnTo>
                  <a:lnTo>
                    <a:pt x="8" y="0"/>
                  </a:lnTo>
                  <a:lnTo>
                    <a:pt x="9" y="0"/>
                  </a:lnTo>
                  <a:lnTo>
                    <a:pt x="9" y="0"/>
                  </a:lnTo>
                  <a:lnTo>
                    <a:pt x="10" y="0"/>
                  </a:lnTo>
                  <a:lnTo>
                    <a:pt x="11" y="0"/>
                  </a:lnTo>
                  <a:lnTo>
                    <a:pt x="11" y="0"/>
                  </a:lnTo>
                  <a:lnTo>
                    <a:pt x="12" y="0"/>
                  </a:lnTo>
                  <a:lnTo>
                    <a:pt x="12" y="0"/>
                  </a:lnTo>
                  <a:lnTo>
                    <a:pt x="13" y="0"/>
                  </a:lnTo>
                  <a:lnTo>
                    <a:pt x="14" y="0"/>
                  </a:lnTo>
                  <a:lnTo>
                    <a:pt x="14" y="0"/>
                  </a:lnTo>
                  <a:lnTo>
                    <a:pt x="15" y="0"/>
                  </a:lnTo>
                  <a:lnTo>
                    <a:pt x="16" y="0"/>
                  </a:lnTo>
                  <a:lnTo>
                    <a:pt x="16" y="0"/>
                  </a:lnTo>
                  <a:lnTo>
                    <a:pt x="17" y="0"/>
                  </a:lnTo>
                  <a:lnTo>
                    <a:pt x="17" y="0"/>
                  </a:lnTo>
                  <a:lnTo>
                    <a:pt x="18" y="0"/>
                  </a:lnTo>
                  <a:lnTo>
                    <a:pt x="19" y="0"/>
                  </a:lnTo>
                  <a:lnTo>
                    <a:pt x="19" y="0"/>
                  </a:lnTo>
                  <a:lnTo>
                    <a:pt x="20" y="0"/>
                  </a:lnTo>
                  <a:lnTo>
                    <a:pt x="21" y="0"/>
                  </a:lnTo>
                  <a:lnTo>
                    <a:pt x="21" y="0"/>
                  </a:lnTo>
                  <a:lnTo>
                    <a:pt x="22" y="0"/>
                  </a:lnTo>
                  <a:lnTo>
                    <a:pt x="22" y="0"/>
                  </a:lnTo>
                  <a:lnTo>
                    <a:pt x="23" y="0"/>
                  </a:lnTo>
                  <a:lnTo>
                    <a:pt x="24" y="0"/>
                  </a:lnTo>
                  <a:lnTo>
                    <a:pt x="24" y="0"/>
                  </a:lnTo>
                  <a:lnTo>
                    <a:pt x="25" y="0"/>
                  </a:lnTo>
                  <a:lnTo>
                    <a:pt x="26" y="0"/>
                  </a:lnTo>
                  <a:lnTo>
                    <a:pt x="26" y="0"/>
                  </a:lnTo>
                  <a:lnTo>
                    <a:pt x="27" y="0"/>
                  </a:lnTo>
                  <a:lnTo>
                    <a:pt x="27" y="0"/>
                  </a:lnTo>
                  <a:lnTo>
                    <a:pt x="28" y="0"/>
                  </a:lnTo>
                  <a:lnTo>
                    <a:pt x="29" y="0"/>
                  </a:lnTo>
                  <a:lnTo>
                    <a:pt x="29" y="0"/>
                  </a:lnTo>
                  <a:lnTo>
                    <a:pt x="30" y="0"/>
                  </a:lnTo>
                  <a:lnTo>
                    <a:pt x="31" y="0"/>
                  </a:lnTo>
                  <a:lnTo>
                    <a:pt x="31" y="0"/>
                  </a:lnTo>
                  <a:lnTo>
                    <a:pt x="32" y="0"/>
                  </a:lnTo>
                  <a:lnTo>
                    <a:pt x="33" y="0"/>
                  </a:lnTo>
                  <a:lnTo>
                    <a:pt x="33" y="0"/>
                  </a:lnTo>
                  <a:lnTo>
                    <a:pt x="34" y="0"/>
                  </a:lnTo>
                  <a:lnTo>
                    <a:pt x="34" y="0"/>
                  </a:lnTo>
                  <a:lnTo>
                    <a:pt x="35" y="0"/>
                  </a:lnTo>
                  <a:lnTo>
                    <a:pt x="36" y="0"/>
                  </a:lnTo>
                  <a:lnTo>
                    <a:pt x="36" y="0"/>
                  </a:lnTo>
                  <a:lnTo>
                    <a:pt x="37" y="0"/>
                  </a:lnTo>
                  <a:lnTo>
                    <a:pt x="38" y="0"/>
                  </a:lnTo>
                  <a:lnTo>
                    <a:pt x="38" y="0"/>
                  </a:lnTo>
                  <a:lnTo>
                    <a:pt x="39" y="0"/>
                  </a:lnTo>
                  <a:lnTo>
                    <a:pt x="39" y="0"/>
                  </a:lnTo>
                  <a:lnTo>
                    <a:pt x="40" y="0"/>
                  </a:lnTo>
                  <a:lnTo>
                    <a:pt x="41" y="0"/>
                  </a:lnTo>
                  <a:lnTo>
                    <a:pt x="41" y="0"/>
                  </a:lnTo>
                  <a:lnTo>
                    <a:pt x="42" y="0"/>
                  </a:lnTo>
                  <a:lnTo>
                    <a:pt x="43" y="0"/>
                  </a:lnTo>
                  <a:lnTo>
                    <a:pt x="43" y="0"/>
                  </a:lnTo>
                  <a:lnTo>
                    <a:pt x="44" y="0"/>
                  </a:lnTo>
                  <a:lnTo>
                    <a:pt x="44" y="0"/>
                  </a:lnTo>
                  <a:lnTo>
                    <a:pt x="45" y="0"/>
                  </a:lnTo>
                  <a:lnTo>
                    <a:pt x="46" y="0"/>
                  </a:lnTo>
                  <a:lnTo>
                    <a:pt x="46" y="0"/>
                  </a:lnTo>
                  <a:lnTo>
                    <a:pt x="47" y="0"/>
                  </a:lnTo>
                  <a:lnTo>
                    <a:pt x="48" y="0"/>
                  </a:lnTo>
                  <a:lnTo>
                    <a:pt x="48" y="0"/>
                  </a:lnTo>
                  <a:lnTo>
                    <a:pt x="49" y="0"/>
                  </a:lnTo>
                  <a:lnTo>
                    <a:pt x="49" y="0"/>
                  </a:lnTo>
                  <a:lnTo>
                    <a:pt x="50" y="0"/>
                  </a:lnTo>
                  <a:lnTo>
                    <a:pt x="51" y="0"/>
                  </a:lnTo>
                  <a:lnTo>
                    <a:pt x="51" y="0"/>
                  </a:lnTo>
                  <a:lnTo>
                    <a:pt x="52" y="0"/>
                  </a:lnTo>
                  <a:lnTo>
                    <a:pt x="53" y="0"/>
                  </a:lnTo>
                  <a:lnTo>
                    <a:pt x="53" y="0"/>
                  </a:lnTo>
                  <a:lnTo>
                    <a:pt x="54" y="0"/>
                  </a:lnTo>
                  <a:lnTo>
                    <a:pt x="54" y="0"/>
                  </a:lnTo>
                  <a:lnTo>
                    <a:pt x="55" y="0"/>
                  </a:lnTo>
                  <a:lnTo>
                    <a:pt x="56" y="0"/>
                  </a:lnTo>
                  <a:lnTo>
                    <a:pt x="56" y="0"/>
                  </a:lnTo>
                  <a:lnTo>
                    <a:pt x="57" y="0"/>
                  </a:lnTo>
                  <a:lnTo>
                    <a:pt x="58" y="0"/>
                  </a:lnTo>
                  <a:lnTo>
                    <a:pt x="58" y="0"/>
                  </a:lnTo>
                  <a:lnTo>
                    <a:pt x="59" y="0"/>
                  </a:lnTo>
                  <a:lnTo>
                    <a:pt x="59" y="0"/>
                  </a:lnTo>
                  <a:lnTo>
                    <a:pt x="60" y="0"/>
                  </a:lnTo>
                  <a:lnTo>
                    <a:pt x="61" y="0"/>
                  </a:lnTo>
                  <a:lnTo>
                    <a:pt x="61" y="0"/>
                  </a:lnTo>
                  <a:lnTo>
                    <a:pt x="62" y="0"/>
                  </a:lnTo>
                  <a:lnTo>
                    <a:pt x="63" y="0"/>
                  </a:lnTo>
                  <a:lnTo>
                    <a:pt x="63" y="0"/>
                  </a:lnTo>
                  <a:lnTo>
                    <a:pt x="64" y="0"/>
                  </a:lnTo>
                  <a:lnTo>
                    <a:pt x="64" y="0"/>
                  </a:lnTo>
                  <a:lnTo>
                    <a:pt x="65" y="0"/>
                  </a:lnTo>
                  <a:lnTo>
                    <a:pt x="66" y="0"/>
                  </a:lnTo>
                  <a:lnTo>
                    <a:pt x="66" y="0"/>
                  </a:lnTo>
                  <a:lnTo>
                    <a:pt x="67" y="0"/>
                  </a:lnTo>
                  <a:lnTo>
                    <a:pt x="68" y="0"/>
                  </a:lnTo>
                  <a:lnTo>
                    <a:pt x="68" y="0"/>
                  </a:lnTo>
                  <a:lnTo>
                    <a:pt x="69" y="0"/>
                  </a:lnTo>
                  <a:lnTo>
                    <a:pt x="69" y="0"/>
                  </a:lnTo>
                  <a:lnTo>
                    <a:pt x="70" y="0"/>
                  </a:lnTo>
                  <a:lnTo>
                    <a:pt x="71" y="0"/>
                  </a:lnTo>
                  <a:lnTo>
                    <a:pt x="71" y="0"/>
                  </a:lnTo>
                  <a:lnTo>
                    <a:pt x="72" y="0"/>
                  </a:lnTo>
                  <a:lnTo>
                    <a:pt x="73" y="0"/>
                  </a:lnTo>
                  <a:lnTo>
                    <a:pt x="73" y="0"/>
                  </a:lnTo>
                  <a:lnTo>
                    <a:pt x="74" y="0"/>
                  </a:lnTo>
                  <a:lnTo>
                    <a:pt x="74" y="0"/>
                  </a:lnTo>
                  <a:lnTo>
                    <a:pt x="75" y="0"/>
                  </a:lnTo>
                  <a:lnTo>
                    <a:pt x="76" y="0"/>
                  </a:lnTo>
                  <a:lnTo>
                    <a:pt x="76" y="0"/>
                  </a:lnTo>
                  <a:lnTo>
                    <a:pt x="77" y="0"/>
                  </a:lnTo>
                  <a:lnTo>
                    <a:pt x="78" y="0"/>
                  </a:lnTo>
                  <a:lnTo>
                    <a:pt x="78" y="0"/>
                  </a:lnTo>
                  <a:lnTo>
                    <a:pt x="79" y="0"/>
                  </a:lnTo>
                  <a:lnTo>
                    <a:pt x="79" y="0"/>
                  </a:lnTo>
                  <a:lnTo>
                    <a:pt x="80" y="0"/>
                  </a:lnTo>
                  <a:lnTo>
                    <a:pt x="81" y="0"/>
                  </a:lnTo>
                  <a:lnTo>
                    <a:pt x="81" y="0"/>
                  </a:lnTo>
                  <a:lnTo>
                    <a:pt x="82" y="0"/>
                  </a:lnTo>
                  <a:lnTo>
                    <a:pt x="83" y="0"/>
                  </a:lnTo>
                  <a:lnTo>
                    <a:pt x="83" y="0"/>
                  </a:lnTo>
                  <a:lnTo>
                    <a:pt x="84" y="0"/>
                  </a:lnTo>
                  <a:lnTo>
                    <a:pt x="84" y="0"/>
                  </a:lnTo>
                  <a:lnTo>
                    <a:pt x="85" y="0"/>
                  </a:lnTo>
                  <a:lnTo>
                    <a:pt x="86" y="0"/>
                  </a:lnTo>
                  <a:lnTo>
                    <a:pt x="86" y="0"/>
                  </a:lnTo>
                  <a:lnTo>
                    <a:pt x="87" y="0"/>
                  </a:lnTo>
                  <a:lnTo>
                    <a:pt x="88" y="0"/>
                  </a:lnTo>
                  <a:lnTo>
                    <a:pt x="88" y="0"/>
                  </a:lnTo>
                  <a:lnTo>
                    <a:pt x="89" y="0"/>
                  </a:lnTo>
                  <a:lnTo>
                    <a:pt x="89" y="0"/>
                  </a:lnTo>
                  <a:lnTo>
                    <a:pt x="90" y="0"/>
                  </a:lnTo>
                  <a:lnTo>
                    <a:pt x="91" y="0"/>
                  </a:lnTo>
                  <a:lnTo>
                    <a:pt x="91" y="0"/>
                  </a:lnTo>
                  <a:lnTo>
                    <a:pt x="92" y="0"/>
                  </a:lnTo>
                  <a:lnTo>
                    <a:pt x="93" y="0"/>
                  </a:lnTo>
                  <a:lnTo>
                    <a:pt x="93" y="0"/>
                  </a:lnTo>
                  <a:lnTo>
                    <a:pt x="94" y="0"/>
                  </a:lnTo>
                  <a:lnTo>
                    <a:pt x="94" y="0"/>
                  </a:lnTo>
                  <a:lnTo>
                    <a:pt x="95" y="0"/>
                  </a:lnTo>
                  <a:lnTo>
                    <a:pt x="96" y="0"/>
                  </a:lnTo>
                  <a:lnTo>
                    <a:pt x="96" y="0"/>
                  </a:lnTo>
                  <a:lnTo>
                    <a:pt x="97" y="0"/>
                  </a:lnTo>
                  <a:lnTo>
                    <a:pt x="98" y="0"/>
                  </a:lnTo>
                  <a:lnTo>
                    <a:pt x="98" y="0"/>
                  </a:lnTo>
                  <a:lnTo>
                    <a:pt x="99" y="0"/>
                  </a:lnTo>
                  <a:lnTo>
                    <a:pt x="99" y="0"/>
                  </a:lnTo>
                  <a:lnTo>
                    <a:pt x="100" y="0"/>
                  </a:lnTo>
                  <a:lnTo>
                    <a:pt x="101" y="0"/>
                  </a:lnTo>
                  <a:lnTo>
                    <a:pt x="101" y="0"/>
                  </a:lnTo>
                  <a:lnTo>
                    <a:pt x="102" y="0"/>
                  </a:lnTo>
                  <a:lnTo>
                    <a:pt x="103" y="0"/>
                  </a:lnTo>
                  <a:lnTo>
                    <a:pt x="103" y="0"/>
                  </a:lnTo>
                  <a:lnTo>
                    <a:pt x="104" y="0"/>
                  </a:lnTo>
                  <a:lnTo>
                    <a:pt x="104" y="0"/>
                  </a:lnTo>
                  <a:lnTo>
                    <a:pt x="105" y="0"/>
                  </a:lnTo>
                  <a:lnTo>
                    <a:pt x="106" y="0"/>
                  </a:lnTo>
                  <a:lnTo>
                    <a:pt x="106" y="0"/>
                  </a:lnTo>
                  <a:lnTo>
                    <a:pt x="107" y="0"/>
                  </a:lnTo>
                  <a:lnTo>
                    <a:pt x="108" y="0"/>
                  </a:lnTo>
                  <a:lnTo>
                    <a:pt x="108" y="0"/>
                  </a:lnTo>
                  <a:lnTo>
                    <a:pt x="109" y="0"/>
                  </a:lnTo>
                  <a:lnTo>
                    <a:pt x="109" y="0"/>
                  </a:lnTo>
                  <a:lnTo>
                    <a:pt x="110" y="0"/>
                  </a:lnTo>
                  <a:lnTo>
                    <a:pt x="111" y="0"/>
                  </a:lnTo>
                  <a:lnTo>
                    <a:pt x="111" y="0"/>
                  </a:lnTo>
                  <a:lnTo>
                    <a:pt x="112" y="0"/>
                  </a:lnTo>
                  <a:lnTo>
                    <a:pt x="113" y="0"/>
                  </a:lnTo>
                  <a:lnTo>
                    <a:pt x="113" y="0"/>
                  </a:lnTo>
                  <a:lnTo>
                    <a:pt x="114" y="0"/>
                  </a:lnTo>
                  <a:lnTo>
                    <a:pt x="114" y="0"/>
                  </a:lnTo>
                  <a:lnTo>
                    <a:pt x="115" y="0"/>
                  </a:lnTo>
                  <a:lnTo>
                    <a:pt x="116" y="0"/>
                  </a:lnTo>
                  <a:lnTo>
                    <a:pt x="116" y="0"/>
                  </a:lnTo>
                  <a:lnTo>
                    <a:pt x="117" y="0"/>
                  </a:lnTo>
                  <a:lnTo>
                    <a:pt x="118" y="0"/>
                  </a:lnTo>
                  <a:lnTo>
                    <a:pt x="118" y="0"/>
                  </a:lnTo>
                  <a:lnTo>
                    <a:pt x="119" y="0"/>
                  </a:lnTo>
                  <a:lnTo>
                    <a:pt x="119" y="0"/>
                  </a:lnTo>
                  <a:lnTo>
                    <a:pt x="120" y="0"/>
                  </a:lnTo>
                  <a:lnTo>
                    <a:pt x="121" y="0"/>
                  </a:lnTo>
                  <a:lnTo>
                    <a:pt x="121" y="0"/>
                  </a:lnTo>
                  <a:lnTo>
                    <a:pt x="122" y="0"/>
                  </a:lnTo>
                  <a:lnTo>
                    <a:pt x="123" y="0"/>
                  </a:lnTo>
                  <a:lnTo>
                    <a:pt x="123" y="0"/>
                  </a:lnTo>
                  <a:lnTo>
                    <a:pt x="124" y="0"/>
                  </a:lnTo>
                  <a:lnTo>
                    <a:pt x="124" y="0"/>
                  </a:lnTo>
                  <a:lnTo>
                    <a:pt x="125" y="0"/>
                  </a:lnTo>
                  <a:lnTo>
                    <a:pt x="126" y="0"/>
                  </a:lnTo>
                  <a:lnTo>
                    <a:pt x="126" y="0"/>
                  </a:lnTo>
                  <a:lnTo>
                    <a:pt x="127" y="0"/>
                  </a:lnTo>
                  <a:lnTo>
                    <a:pt x="128" y="0"/>
                  </a:lnTo>
                  <a:lnTo>
                    <a:pt x="128" y="0"/>
                  </a:lnTo>
                  <a:lnTo>
                    <a:pt x="129" y="0"/>
                  </a:lnTo>
                  <a:lnTo>
                    <a:pt x="129" y="0"/>
                  </a:lnTo>
                  <a:lnTo>
                    <a:pt x="130" y="0"/>
                  </a:lnTo>
                  <a:lnTo>
                    <a:pt x="131" y="0"/>
                  </a:lnTo>
                  <a:lnTo>
                    <a:pt x="131" y="0"/>
                  </a:lnTo>
                  <a:lnTo>
                    <a:pt x="132" y="0"/>
                  </a:lnTo>
                  <a:lnTo>
                    <a:pt x="133" y="0"/>
                  </a:lnTo>
                  <a:lnTo>
                    <a:pt x="133" y="0"/>
                  </a:lnTo>
                  <a:lnTo>
                    <a:pt x="134" y="0"/>
                  </a:lnTo>
                  <a:lnTo>
                    <a:pt x="134" y="0"/>
                  </a:lnTo>
                  <a:lnTo>
                    <a:pt x="135" y="0"/>
                  </a:lnTo>
                  <a:lnTo>
                    <a:pt x="136" y="0"/>
                  </a:lnTo>
                  <a:lnTo>
                    <a:pt x="136" y="0"/>
                  </a:lnTo>
                  <a:lnTo>
                    <a:pt x="137" y="0"/>
                  </a:lnTo>
                  <a:lnTo>
                    <a:pt x="138" y="0"/>
                  </a:lnTo>
                  <a:lnTo>
                    <a:pt x="138" y="0"/>
                  </a:lnTo>
                  <a:lnTo>
                    <a:pt x="139" y="0"/>
                  </a:lnTo>
                  <a:lnTo>
                    <a:pt x="140" y="0"/>
                  </a:lnTo>
                  <a:lnTo>
                    <a:pt x="140" y="0"/>
                  </a:lnTo>
                  <a:lnTo>
                    <a:pt x="141" y="0"/>
                  </a:lnTo>
                  <a:lnTo>
                    <a:pt x="141" y="0"/>
                  </a:lnTo>
                  <a:lnTo>
                    <a:pt x="142" y="0"/>
                  </a:lnTo>
                  <a:lnTo>
                    <a:pt x="143" y="0"/>
                  </a:lnTo>
                  <a:lnTo>
                    <a:pt x="143" y="0"/>
                  </a:lnTo>
                  <a:lnTo>
                    <a:pt x="144" y="0"/>
                  </a:lnTo>
                  <a:lnTo>
                    <a:pt x="145" y="0"/>
                  </a:lnTo>
                  <a:lnTo>
                    <a:pt x="145" y="0"/>
                  </a:lnTo>
                  <a:lnTo>
                    <a:pt x="146" y="0"/>
                  </a:lnTo>
                  <a:lnTo>
                    <a:pt x="146" y="0"/>
                  </a:lnTo>
                  <a:lnTo>
                    <a:pt x="147" y="0"/>
                  </a:lnTo>
                  <a:lnTo>
                    <a:pt x="148" y="0"/>
                  </a:lnTo>
                  <a:lnTo>
                    <a:pt x="148" y="0"/>
                  </a:lnTo>
                  <a:lnTo>
                    <a:pt x="149" y="0"/>
                  </a:lnTo>
                  <a:lnTo>
                    <a:pt x="150" y="0"/>
                  </a:lnTo>
                  <a:lnTo>
                    <a:pt x="150" y="0"/>
                  </a:lnTo>
                  <a:lnTo>
                    <a:pt x="151" y="0"/>
                  </a:lnTo>
                  <a:lnTo>
                    <a:pt x="151" y="0"/>
                  </a:lnTo>
                  <a:lnTo>
                    <a:pt x="152" y="0"/>
                  </a:lnTo>
                  <a:lnTo>
                    <a:pt x="153" y="0"/>
                  </a:lnTo>
                  <a:lnTo>
                    <a:pt x="153" y="0"/>
                  </a:lnTo>
                  <a:lnTo>
                    <a:pt x="154" y="0"/>
                  </a:lnTo>
                  <a:lnTo>
                    <a:pt x="154" y="0"/>
                  </a:lnTo>
                  <a:lnTo>
                    <a:pt x="155" y="0"/>
                  </a:lnTo>
                  <a:lnTo>
                    <a:pt x="156" y="0"/>
                  </a:lnTo>
                  <a:lnTo>
                    <a:pt x="156" y="0"/>
                  </a:lnTo>
                  <a:lnTo>
                    <a:pt x="157" y="0"/>
                  </a:lnTo>
                  <a:lnTo>
                    <a:pt x="158" y="0"/>
                  </a:lnTo>
                  <a:lnTo>
                    <a:pt x="158" y="0"/>
                  </a:lnTo>
                  <a:lnTo>
                    <a:pt x="159" y="0"/>
                  </a:lnTo>
                  <a:lnTo>
                    <a:pt x="159" y="0"/>
                  </a:lnTo>
                  <a:lnTo>
                    <a:pt x="160" y="0"/>
                  </a:lnTo>
                  <a:lnTo>
                    <a:pt x="161" y="0"/>
                  </a:lnTo>
                  <a:lnTo>
                    <a:pt x="161" y="0"/>
                  </a:lnTo>
                  <a:lnTo>
                    <a:pt x="162" y="0"/>
                  </a:lnTo>
                  <a:lnTo>
                    <a:pt x="163" y="0"/>
                  </a:lnTo>
                  <a:lnTo>
                    <a:pt x="163" y="0"/>
                  </a:lnTo>
                  <a:lnTo>
                    <a:pt x="164" y="0"/>
                  </a:lnTo>
                  <a:lnTo>
                    <a:pt x="164" y="0"/>
                  </a:lnTo>
                  <a:lnTo>
                    <a:pt x="165" y="0"/>
                  </a:lnTo>
                  <a:lnTo>
                    <a:pt x="166" y="0"/>
                  </a:lnTo>
                  <a:lnTo>
                    <a:pt x="166" y="0"/>
                  </a:lnTo>
                  <a:lnTo>
                    <a:pt x="167" y="0"/>
                  </a:lnTo>
                  <a:lnTo>
                    <a:pt x="168" y="0"/>
                  </a:lnTo>
                  <a:lnTo>
                    <a:pt x="168" y="0"/>
                  </a:lnTo>
                  <a:lnTo>
                    <a:pt x="169" y="0"/>
                  </a:lnTo>
                  <a:lnTo>
                    <a:pt x="169" y="0"/>
                  </a:lnTo>
                  <a:lnTo>
                    <a:pt x="170" y="0"/>
                  </a:lnTo>
                  <a:lnTo>
                    <a:pt x="171" y="0"/>
                  </a:lnTo>
                  <a:lnTo>
                    <a:pt x="171" y="0"/>
                  </a:lnTo>
                  <a:lnTo>
                    <a:pt x="172" y="0"/>
                  </a:lnTo>
                  <a:lnTo>
                    <a:pt x="173" y="0"/>
                  </a:lnTo>
                  <a:lnTo>
                    <a:pt x="173" y="0"/>
                  </a:lnTo>
                  <a:lnTo>
                    <a:pt x="174" y="0"/>
                  </a:lnTo>
                  <a:lnTo>
                    <a:pt x="174" y="0"/>
                  </a:lnTo>
                  <a:lnTo>
                    <a:pt x="175" y="0"/>
                  </a:lnTo>
                  <a:lnTo>
                    <a:pt x="176" y="0"/>
                  </a:lnTo>
                  <a:lnTo>
                    <a:pt x="176" y="0"/>
                  </a:lnTo>
                  <a:lnTo>
                    <a:pt x="177" y="0"/>
                  </a:lnTo>
                  <a:lnTo>
                    <a:pt x="178" y="0"/>
                  </a:lnTo>
                  <a:lnTo>
                    <a:pt x="178" y="0"/>
                  </a:lnTo>
                  <a:lnTo>
                    <a:pt x="179" y="0"/>
                  </a:lnTo>
                  <a:lnTo>
                    <a:pt x="180" y="0"/>
                  </a:lnTo>
                  <a:lnTo>
                    <a:pt x="180" y="0"/>
                  </a:lnTo>
                  <a:lnTo>
                    <a:pt x="181" y="0"/>
                  </a:lnTo>
                  <a:lnTo>
                    <a:pt x="181" y="0"/>
                  </a:lnTo>
                  <a:lnTo>
                    <a:pt x="182" y="0"/>
                  </a:lnTo>
                  <a:lnTo>
                    <a:pt x="183" y="0"/>
                  </a:lnTo>
                  <a:lnTo>
                    <a:pt x="183" y="0"/>
                  </a:lnTo>
                  <a:lnTo>
                    <a:pt x="184" y="0"/>
                  </a:lnTo>
                  <a:lnTo>
                    <a:pt x="185" y="0"/>
                  </a:lnTo>
                  <a:lnTo>
                    <a:pt x="185" y="0"/>
                  </a:lnTo>
                  <a:lnTo>
                    <a:pt x="186" y="0"/>
                  </a:lnTo>
                  <a:lnTo>
                    <a:pt x="186" y="0"/>
                  </a:lnTo>
                  <a:lnTo>
                    <a:pt x="187" y="0"/>
                  </a:lnTo>
                </a:path>
              </a:pathLst>
            </a:custGeom>
            <a:noFill/>
            <a:ln w="2222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1" name="Rectangle 113"/>
            <p:cNvSpPr>
              <a:spLocks noChangeArrowheads="1"/>
            </p:cNvSpPr>
            <p:nvPr/>
          </p:nvSpPr>
          <p:spPr bwMode="auto">
            <a:xfrm>
              <a:off x="5809" y="2585"/>
              <a:ext cx="57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l-GR" altLang="en-US" sz="1700" dirty="0">
                  <a:solidFill>
                    <a:srgbClr val="000000"/>
                  </a:solidFill>
                  <a:cs typeface="Arial" panose="020B0604020202020204" pitchFamily="34" charset="0"/>
                </a:rPr>
                <a:t>δ</a:t>
              </a:r>
              <a:r>
                <a:rPr kumimoji="0" lang="en-US" altLang="en-US" sz="1700" b="0" i="0" u="none" strike="noStrike" cap="none" normalizeH="0" baseline="0" dirty="0">
                  <a:ln>
                    <a:noFill/>
                  </a:ln>
                  <a:solidFill>
                    <a:srgbClr val="000000"/>
                  </a:solidFill>
                  <a:effectLst/>
                  <a:cs typeface="Arial" panose="020B0604020202020204" pitchFamily="34" charset="0"/>
                </a:rPr>
                <a:t> = 0.346</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52" name="Line 114"/>
            <p:cNvSpPr>
              <a:spLocks noChangeShapeType="1"/>
            </p:cNvSpPr>
            <p:nvPr/>
          </p:nvSpPr>
          <p:spPr bwMode="auto">
            <a:xfrm flipV="1">
              <a:off x="1435" y="482"/>
              <a:ext cx="0" cy="3226"/>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3" name="Line 115"/>
            <p:cNvSpPr>
              <a:spLocks noChangeShapeType="1"/>
            </p:cNvSpPr>
            <p:nvPr/>
          </p:nvSpPr>
          <p:spPr bwMode="auto">
            <a:xfrm flipH="1">
              <a:off x="1378" y="3611"/>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4" name="Rectangle 116"/>
            <p:cNvSpPr>
              <a:spLocks noChangeArrowheads="1"/>
            </p:cNvSpPr>
            <p:nvPr/>
          </p:nvSpPr>
          <p:spPr bwMode="auto">
            <a:xfrm rot="16200000">
              <a:off x="1174" y="3494"/>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0.2</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5" name="Line 117"/>
            <p:cNvSpPr>
              <a:spLocks noChangeShapeType="1"/>
            </p:cNvSpPr>
            <p:nvPr/>
          </p:nvSpPr>
          <p:spPr bwMode="auto">
            <a:xfrm flipH="1">
              <a:off x="1378" y="285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6" name="Rectangle 118"/>
            <p:cNvSpPr>
              <a:spLocks noChangeArrowheads="1"/>
            </p:cNvSpPr>
            <p:nvPr/>
          </p:nvSpPr>
          <p:spPr bwMode="auto">
            <a:xfrm rot="16200000">
              <a:off x="1174" y="2737"/>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0.4</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7" name="Line 119"/>
            <p:cNvSpPr>
              <a:spLocks noChangeShapeType="1"/>
            </p:cNvSpPr>
            <p:nvPr/>
          </p:nvSpPr>
          <p:spPr bwMode="auto">
            <a:xfrm flipH="1">
              <a:off x="1378" y="209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8" name="Rectangle 120"/>
            <p:cNvSpPr>
              <a:spLocks noChangeArrowheads="1"/>
            </p:cNvSpPr>
            <p:nvPr/>
          </p:nvSpPr>
          <p:spPr bwMode="auto">
            <a:xfrm rot="16200000">
              <a:off x="1174" y="1979"/>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0.6</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9" name="Line 121"/>
            <p:cNvSpPr>
              <a:spLocks noChangeShapeType="1"/>
            </p:cNvSpPr>
            <p:nvPr/>
          </p:nvSpPr>
          <p:spPr bwMode="auto">
            <a:xfrm flipH="1">
              <a:off x="1378" y="133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76" name="Rectangle 122"/>
            <p:cNvSpPr>
              <a:spLocks noChangeArrowheads="1"/>
            </p:cNvSpPr>
            <p:nvPr/>
          </p:nvSpPr>
          <p:spPr bwMode="auto">
            <a:xfrm rot="16200000">
              <a:off x="1174" y="1218"/>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0.8</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78" name="Line 123"/>
            <p:cNvSpPr>
              <a:spLocks noChangeShapeType="1"/>
            </p:cNvSpPr>
            <p:nvPr/>
          </p:nvSpPr>
          <p:spPr bwMode="auto">
            <a:xfrm flipH="1">
              <a:off x="1378" y="57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79" name="Rectangle 124"/>
            <p:cNvSpPr>
              <a:spLocks noChangeArrowheads="1"/>
            </p:cNvSpPr>
            <p:nvPr/>
          </p:nvSpPr>
          <p:spPr bwMode="auto">
            <a:xfrm rot="16200000">
              <a:off x="1174" y="459"/>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0" name="Rectangle 125"/>
            <p:cNvSpPr>
              <a:spLocks noChangeArrowheads="1"/>
            </p:cNvSpPr>
            <p:nvPr/>
          </p:nvSpPr>
          <p:spPr bwMode="auto">
            <a:xfrm rot="16200000">
              <a:off x="-539" y="1961"/>
              <a:ext cx="319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Coefficient on Observational Outcome in Destination</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581" name="Line 126"/>
            <p:cNvSpPr>
              <a:spLocks noChangeShapeType="1"/>
            </p:cNvSpPr>
            <p:nvPr/>
          </p:nvSpPr>
          <p:spPr bwMode="auto">
            <a:xfrm>
              <a:off x="1435" y="3708"/>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2" name="Line 127"/>
            <p:cNvSpPr>
              <a:spLocks noChangeShapeType="1"/>
            </p:cNvSpPr>
            <p:nvPr/>
          </p:nvSpPr>
          <p:spPr bwMode="auto">
            <a:xfrm>
              <a:off x="1532"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3" name="Rectangle 128"/>
            <p:cNvSpPr>
              <a:spLocks noChangeArrowheads="1"/>
            </p:cNvSpPr>
            <p:nvPr/>
          </p:nvSpPr>
          <p:spPr bwMode="auto">
            <a:xfrm>
              <a:off x="1489" y="3798"/>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4" name="Line 129"/>
            <p:cNvSpPr>
              <a:spLocks noChangeShapeType="1"/>
            </p:cNvSpPr>
            <p:nvPr/>
          </p:nvSpPr>
          <p:spPr bwMode="auto">
            <a:xfrm>
              <a:off x="2371"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5" name="Rectangle 130"/>
            <p:cNvSpPr>
              <a:spLocks noChangeArrowheads="1"/>
            </p:cNvSpPr>
            <p:nvPr/>
          </p:nvSpPr>
          <p:spPr bwMode="auto">
            <a:xfrm>
              <a:off x="2332" y="3798"/>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6" name="Line 131"/>
            <p:cNvSpPr>
              <a:spLocks noChangeShapeType="1"/>
            </p:cNvSpPr>
            <p:nvPr/>
          </p:nvSpPr>
          <p:spPr bwMode="auto">
            <a:xfrm>
              <a:off x="3214"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7" name="Rectangle 132"/>
            <p:cNvSpPr>
              <a:spLocks noChangeArrowheads="1"/>
            </p:cNvSpPr>
            <p:nvPr/>
          </p:nvSpPr>
          <p:spPr bwMode="auto">
            <a:xfrm>
              <a:off x="3131"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8" name="Line 133"/>
            <p:cNvSpPr>
              <a:spLocks noChangeShapeType="1"/>
            </p:cNvSpPr>
            <p:nvPr/>
          </p:nvSpPr>
          <p:spPr bwMode="auto">
            <a:xfrm>
              <a:off x="4056"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9" name="Rectangle 134"/>
            <p:cNvSpPr>
              <a:spLocks noChangeArrowheads="1"/>
            </p:cNvSpPr>
            <p:nvPr/>
          </p:nvSpPr>
          <p:spPr bwMode="auto">
            <a:xfrm>
              <a:off x="3973"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0" name="Line 135"/>
            <p:cNvSpPr>
              <a:spLocks noChangeShapeType="1"/>
            </p:cNvSpPr>
            <p:nvPr/>
          </p:nvSpPr>
          <p:spPr bwMode="auto">
            <a:xfrm>
              <a:off x="4898"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91" name="Rectangle 136"/>
            <p:cNvSpPr>
              <a:spLocks noChangeArrowheads="1"/>
            </p:cNvSpPr>
            <p:nvPr/>
          </p:nvSpPr>
          <p:spPr bwMode="auto">
            <a:xfrm>
              <a:off x="4816"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20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2" name="Line 137"/>
            <p:cNvSpPr>
              <a:spLocks noChangeShapeType="1"/>
            </p:cNvSpPr>
            <p:nvPr/>
          </p:nvSpPr>
          <p:spPr bwMode="auto">
            <a:xfrm>
              <a:off x="5741"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93" name="Rectangle 138"/>
            <p:cNvSpPr>
              <a:spLocks noChangeArrowheads="1"/>
            </p:cNvSpPr>
            <p:nvPr/>
          </p:nvSpPr>
          <p:spPr bwMode="auto">
            <a:xfrm>
              <a:off x="5658"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25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4" name="Line 139"/>
            <p:cNvSpPr>
              <a:spLocks noChangeShapeType="1"/>
            </p:cNvSpPr>
            <p:nvPr/>
          </p:nvSpPr>
          <p:spPr bwMode="auto">
            <a:xfrm>
              <a:off x="6583"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95" name="Rectangle 140"/>
            <p:cNvSpPr>
              <a:spLocks noChangeArrowheads="1"/>
            </p:cNvSpPr>
            <p:nvPr/>
          </p:nvSpPr>
          <p:spPr bwMode="auto">
            <a:xfrm>
              <a:off x="6500"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30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6" name="Rectangle 141"/>
            <p:cNvSpPr>
              <a:spLocks noChangeArrowheads="1"/>
            </p:cNvSpPr>
            <p:nvPr/>
          </p:nvSpPr>
          <p:spPr bwMode="auto">
            <a:xfrm>
              <a:off x="2933" y="3989"/>
              <a:ext cx="203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Age of Child When Parents Move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597" name="Rectangle 142"/>
            <p:cNvSpPr>
              <a:spLocks noChangeArrowheads="1"/>
            </p:cNvSpPr>
            <p:nvPr/>
          </p:nvSpPr>
          <p:spPr bwMode="auto">
            <a:xfrm>
              <a:off x="4016" y="123"/>
              <a:ext cx="68"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700" b="0" i="0" u="none" strike="noStrike" cap="none" normalizeH="0" baseline="0">
                  <a:ln>
                    <a:noFill/>
                  </a:ln>
                  <a:solidFill>
                    <a:srgbClr val="1E2D53"/>
                  </a:solidFill>
                  <a:effectLst/>
                  <a:latin typeface="+mj-lt"/>
                </a:rPr>
                <a:t> </a:t>
              </a:r>
              <a:endParaRPr kumimoji="0" lang="en-US" altLang="en-US" sz="1800" b="0" i="0" u="none" strike="noStrike" cap="none" normalizeH="0" baseline="0">
                <a:ln>
                  <a:noFill/>
                </a:ln>
                <a:solidFill>
                  <a:schemeClr val="tx1"/>
                </a:solidFill>
                <a:effectLst/>
                <a:latin typeface="+mj-lt"/>
              </a:endParaRPr>
            </a:p>
          </p:txBody>
        </p:sp>
      </p:grpSp>
      <p:sp>
        <p:nvSpPr>
          <p:cNvPr id="577" name="TextBox 92"/>
          <p:cNvSpPr txBox="1"/>
          <p:nvPr/>
        </p:nvSpPr>
        <p:spPr>
          <a:xfrm>
            <a:off x="1710075" y="87880"/>
            <a:ext cx="9228500" cy="400105"/>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Childhood Exposure Effects on Household Income Rank at Age 24</a:t>
            </a:r>
          </a:p>
        </p:txBody>
      </p:sp>
      <p:sp>
        <p:nvSpPr>
          <p:cNvPr id="135" name="TextBox 134"/>
          <p:cNvSpPr txBox="1"/>
          <p:nvPr/>
        </p:nvSpPr>
        <p:spPr>
          <a:xfrm>
            <a:off x="2319059" y="4917498"/>
            <a:ext cx="5884799" cy="615549"/>
          </a:xfrm>
          <a:prstGeom prst="rect">
            <a:avLst/>
          </a:prstGeom>
          <a:noFill/>
        </p:spPr>
        <p:txBody>
          <a:bodyPr wrap="non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Ident. Assumption: Selection effect constant across ages</a:t>
            </a:r>
          </a:p>
          <a:p>
            <a:pPr marL="285510" marR="0" lvl="0" indent="-285510" algn="l" defTabSz="913584" rtl="0" eaLnBrk="1" fontAlgn="auto" latinLnBrk="0" hangingPunct="1">
              <a:lnSpc>
                <a:spcPct val="100000"/>
              </a:lnSpc>
              <a:spcBef>
                <a:spcPts val="0"/>
              </a:spcBef>
              <a:spcAft>
                <a:spcPts val="0"/>
              </a:spcAft>
              <a:buClrTx/>
              <a:buSzTx/>
              <a:buFont typeface="Wingdings" panose="05000000000000000000" pitchFamily="2" charset="2"/>
              <a:buChar char="à"/>
              <a:tabLst/>
              <a:defRPr/>
            </a:pPr>
            <a:r>
              <a:rPr kumimoji="0" lang="en-US" sz="1700"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Wingdings" panose="05000000000000000000" pitchFamily="2" charset="2"/>
              </a:rPr>
              <a:t>Shape before age 23 reflects causal effects of exposure</a:t>
            </a:r>
          </a:p>
        </p:txBody>
      </p:sp>
      <p:sp>
        <p:nvSpPr>
          <p:cNvPr id="146" name="Rectangle 112"/>
          <p:cNvSpPr>
            <a:spLocks noChangeArrowheads="1"/>
          </p:cNvSpPr>
          <p:nvPr/>
        </p:nvSpPr>
        <p:spPr bwMode="auto">
          <a:xfrm>
            <a:off x="8885238" y="3829050"/>
            <a:ext cx="151606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Selection Effect</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49" name="Rectangle 148"/>
          <p:cNvSpPr>
            <a:spLocks noChangeArrowheads="1"/>
          </p:cNvSpPr>
          <p:nvPr/>
        </p:nvSpPr>
        <p:spPr bwMode="auto">
          <a:xfrm>
            <a:off x="8774282" y="5092700"/>
            <a:ext cx="23916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Slope (Age&gt;23): -0.008</a:t>
            </a:r>
            <a:endParaRPr kumimoji="0" lang="en-US" alt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50" name="Rectangle 149"/>
          <p:cNvSpPr>
            <a:spLocks noChangeArrowheads="1"/>
          </p:cNvSpPr>
          <p:nvPr/>
        </p:nvSpPr>
        <p:spPr bwMode="auto">
          <a:xfrm>
            <a:off x="10495856" y="5321300"/>
            <a:ext cx="7309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(0.005)</a:t>
            </a:r>
            <a:endParaRPr kumimoji="0" lang="en-US" alt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8349103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374775" y="-6350"/>
            <a:ext cx="9442450" cy="6870700"/>
            <a:chOff x="866" y="-4"/>
            <a:chExt cx="5948" cy="4328"/>
          </a:xfrm>
        </p:grpSpPr>
        <p:sp>
          <p:nvSpPr>
            <p:cNvPr id="4" name="AutoShape 3"/>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6" name="Rectangle 5"/>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7" name="Rectangle 6"/>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8" name="Rectangle 7"/>
            <p:cNvSpPr>
              <a:spLocks noChangeArrowheads="1"/>
            </p:cNvSpPr>
            <p:nvPr/>
          </p:nvSpPr>
          <p:spPr bwMode="auto">
            <a:xfrm>
              <a:off x="1435" y="482"/>
              <a:ext cx="5242" cy="322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9" name="Line 8"/>
            <p:cNvSpPr>
              <a:spLocks noChangeShapeType="1"/>
            </p:cNvSpPr>
            <p:nvPr/>
          </p:nvSpPr>
          <p:spPr bwMode="auto">
            <a:xfrm>
              <a:off x="1435" y="3611"/>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 name="Line 9"/>
            <p:cNvSpPr>
              <a:spLocks noChangeShapeType="1"/>
            </p:cNvSpPr>
            <p:nvPr/>
          </p:nvSpPr>
          <p:spPr bwMode="auto">
            <a:xfrm>
              <a:off x="1435" y="2855"/>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 name="Line 10"/>
            <p:cNvSpPr>
              <a:spLocks noChangeShapeType="1"/>
            </p:cNvSpPr>
            <p:nvPr/>
          </p:nvSpPr>
          <p:spPr bwMode="auto">
            <a:xfrm>
              <a:off x="1435" y="2095"/>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 name="Line 11"/>
            <p:cNvSpPr>
              <a:spLocks noChangeShapeType="1"/>
            </p:cNvSpPr>
            <p:nvPr/>
          </p:nvSpPr>
          <p:spPr bwMode="auto">
            <a:xfrm>
              <a:off x="1435" y="1336"/>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 name="Line 12"/>
            <p:cNvSpPr>
              <a:spLocks noChangeShapeType="1"/>
            </p:cNvSpPr>
            <p:nvPr/>
          </p:nvSpPr>
          <p:spPr bwMode="auto">
            <a:xfrm>
              <a:off x="1435" y="576"/>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 name="Line 13"/>
            <p:cNvSpPr>
              <a:spLocks noChangeShapeType="1"/>
            </p:cNvSpPr>
            <p:nvPr/>
          </p:nvSpPr>
          <p:spPr bwMode="auto">
            <a:xfrm flipV="1">
              <a:off x="5489" y="3622"/>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 name="Line 14"/>
            <p:cNvSpPr>
              <a:spLocks noChangeShapeType="1"/>
            </p:cNvSpPr>
            <p:nvPr/>
          </p:nvSpPr>
          <p:spPr bwMode="auto">
            <a:xfrm flipV="1">
              <a:off x="5489" y="3492"/>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6" name="Line 15"/>
            <p:cNvSpPr>
              <a:spLocks noChangeShapeType="1"/>
            </p:cNvSpPr>
            <p:nvPr/>
          </p:nvSpPr>
          <p:spPr bwMode="auto">
            <a:xfrm flipV="1">
              <a:off x="5489" y="3362"/>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7" name="Line 16"/>
            <p:cNvSpPr>
              <a:spLocks noChangeShapeType="1"/>
            </p:cNvSpPr>
            <p:nvPr/>
          </p:nvSpPr>
          <p:spPr bwMode="auto">
            <a:xfrm flipV="1">
              <a:off x="5489" y="3233"/>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8" name="Line 17"/>
            <p:cNvSpPr>
              <a:spLocks noChangeShapeType="1"/>
            </p:cNvSpPr>
            <p:nvPr/>
          </p:nvSpPr>
          <p:spPr bwMode="auto">
            <a:xfrm flipV="1">
              <a:off x="5489" y="3103"/>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9" name="Line 18"/>
            <p:cNvSpPr>
              <a:spLocks noChangeShapeType="1"/>
            </p:cNvSpPr>
            <p:nvPr/>
          </p:nvSpPr>
          <p:spPr bwMode="auto">
            <a:xfrm flipV="1">
              <a:off x="5489" y="297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0" name="Line 19"/>
            <p:cNvSpPr>
              <a:spLocks noChangeShapeType="1"/>
            </p:cNvSpPr>
            <p:nvPr/>
          </p:nvSpPr>
          <p:spPr bwMode="auto">
            <a:xfrm flipV="1">
              <a:off x="5489" y="284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1" name="Line 20"/>
            <p:cNvSpPr>
              <a:spLocks noChangeShapeType="1"/>
            </p:cNvSpPr>
            <p:nvPr/>
          </p:nvSpPr>
          <p:spPr bwMode="auto">
            <a:xfrm flipV="1">
              <a:off x="5489" y="2714"/>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2" name="Line 21"/>
            <p:cNvSpPr>
              <a:spLocks noChangeShapeType="1"/>
            </p:cNvSpPr>
            <p:nvPr/>
          </p:nvSpPr>
          <p:spPr bwMode="auto">
            <a:xfrm flipV="1">
              <a:off x="5489" y="2585"/>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Line 22"/>
            <p:cNvSpPr>
              <a:spLocks noChangeShapeType="1"/>
            </p:cNvSpPr>
            <p:nvPr/>
          </p:nvSpPr>
          <p:spPr bwMode="auto">
            <a:xfrm flipV="1">
              <a:off x="5489" y="2455"/>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Line 23"/>
            <p:cNvSpPr>
              <a:spLocks noChangeShapeType="1"/>
            </p:cNvSpPr>
            <p:nvPr/>
          </p:nvSpPr>
          <p:spPr bwMode="auto">
            <a:xfrm flipV="1">
              <a:off x="5489" y="2326"/>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Line 24"/>
            <p:cNvSpPr>
              <a:spLocks noChangeShapeType="1"/>
            </p:cNvSpPr>
            <p:nvPr/>
          </p:nvSpPr>
          <p:spPr bwMode="auto">
            <a:xfrm flipV="1">
              <a:off x="5489" y="2196"/>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Line 25"/>
            <p:cNvSpPr>
              <a:spLocks noChangeShapeType="1"/>
            </p:cNvSpPr>
            <p:nvPr/>
          </p:nvSpPr>
          <p:spPr bwMode="auto">
            <a:xfrm flipV="1">
              <a:off x="5489" y="2066"/>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Line 26"/>
            <p:cNvSpPr>
              <a:spLocks noChangeShapeType="1"/>
            </p:cNvSpPr>
            <p:nvPr/>
          </p:nvSpPr>
          <p:spPr bwMode="auto">
            <a:xfrm flipV="1">
              <a:off x="5489" y="1937"/>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Line 27"/>
            <p:cNvSpPr>
              <a:spLocks noChangeShapeType="1"/>
            </p:cNvSpPr>
            <p:nvPr/>
          </p:nvSpPr>
          <p:spPr bwMode="auto">
            <a:xfrm flipV="1">
              <a:off x="5489" y="1807"/>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Line 28"/>
            <p:cNvSpPr>
              <a:spLocks noChangeShapeType="1"/>
            </p:cNvSpPr>
            <p:nvPr/>
          </p:nvSpPr>
          <p:spPr bwMode="auto">
            <a:xfrm flipV="1">
              <a:off x="5489" y="1678"/>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Line 29"/>
            <p:cNvSpPr>
              <a:spLocks noChangeShapeType="1"/>
            </p:cNvSpPr>
            <p:nvPr/>
          </p:nvSpPr>
          <p:spPr bwMode="auto">
            <a:xfrm flipV="1">
              <a:off x="5489" y="1548"/>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Line 30"/>
            <p:cNvSpPr>
              <a:spLocks noChangeShapeType="1"/>
            </p:cNvSpPr>
            <p:nvPr/>
          </p:nvSpPr>
          <p:spPr bwMode="auto">
            <a:xfrm flipV="1">
              <a:off x="5489" y="1418"/>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48" name="Line 31"/>
            <p:cNvSpPr>
              <a:spLocks noChangeShapeType="1"/>
            </p:cNvSpPr>
            <p:nvPr/>
          </p:nvSpPr>
          <p:spPr bwMode="auto">
            <a:xfrm flipV="1">
              <a:off x="5489" y="1289"/>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49" name="Line 32"/>
            <p:cNvSpPr>
              <a:spLocks noChangeShapeType="1"/>
            </p:cNvSpPr>
            <p:nvPr/>
          </p:nvSpPr>
          <p:spPr bwMode="auto">
            <a:xfrm flipV="1">
              <a:off x="5489" y="1159"/>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0" name="Line 33"/>
            <p:cNvSpPr>
              <a:spLocks noChangeShapeType="1"/>
            </p:cNvSpPr>
            <p:nvPr/>
          </p:nvSpPr>
          <p:spPr bwMode="auto">
            <a:xfrm flipV="1">
              <a:off x="5489" y="1033"/>
              <a:ext cx="0" cy="83"/>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1" name="Line 34"/>
            <p:cNvSpPr>
              <a:spLocks noChangeShapeType="1"/>
            </p:cNvSpPr>
            <p:nvPr/>
          </p:nvSpPr>
          <p:spPr bwMode="auto">
            <a:xfrm flipV="1">
              <a:off x="5489" y="90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2" name="Line 35"/>
            <p:cNvSpPr>
              <a:spLocks noChangeShapeType="1"/>
            </p:cNvSpPr>
            <p:nvPr/>
          </p:nvSpPr>
          <p:spPr bwMode="auto">
            <a:xfrm flipV="1">
              <a:off x="5489" y="774"/>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3" name="Line 36"/>
            <p:cNvSpPr>
              <a:spLocks noChangeShapeType="1"/>
            </p:cNvSpPr>
            <p:nvPr/>
          </p:nvSpPr>
          <p:spPr bwMode="auto">
            <a:xfrm flipV="1">
              <a:off x="5489" y="644"/>
              <a:ext cx="0" cy="87"/>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4" name="Line 37"/>
            <p:cNvSpPr>
              <a:spLocks noChangeShapeType="1"/>
            </p:cNvSpPr>
            <p:nvPr/>
          </p:nvSpPr>
          <p:spPr bwMode="auto">
            <a:xfrm flipV="1">
              <a:off x="5489" y="515"/>
              <a:ext cx="0" cy="86"/>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5" name="Line 38"/>
            <p:cNvSpPr>
              <a:spLocks noChangeShapeType="1"/>
            </p:cNvSpPr>
            <p:nvPr/>
          </p:nvSpPr>
          <p:spPr bwMode="auto">
            <a:xfrm>
              <a:off x="1435"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6" name="Line 39"/>
            <p:cNvSpPr>
              <a:spLocks noChangeShapeType="1"/>
            </p:cNvSpPr>
            <p:nvPr/>
          </p:nvSpPr>
          <p:spPr bwMode="auto">
            <a:xfrm>
              <a:off x="1565"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7" name="Line 40"/>
            <p:cNvSpPr>
              <a:spLocks noChangeShapeType="1"/>
            </p:cNvSpPr>
            <p:nvPr/>
          </p:nvSpPr>
          <p:spPr bwMode="auto">
            <a:xfrm>
              <a:off x="1694"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8" name="Line 41"/>
            <p:cNvSpPr>
              <a:spLocks noChangeShapeType="1"/>
            </p:cNvSpPr>
            <p:nvPr/>
          </p:nvSpPr>
          <p:spPr bwMode="auto">
            <a:xfrm>
              <a:off x="1824"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59" name="Line 42"/>
            <p:cNvSpPr>
              <a:spLocks noChangeShapeType="1"/>
            </p:cNvSpPr>
            <p:nvPr/>
          </p:nvSpPr>
          <p:spPr bwMode="auto">
            <a:xfrm>
              <a:off x="1954"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0" name="Line 43"/>
            <p:cNvSpPr>
              <a:spLocks noChangeShapeType="1"/>
            </p:cNvSpPr>
            <p:nvPr/>
          </p:nvSpPr>
          <p:spPr bwMode="auto">
            <a:xfrm>
              <a:off x="2083"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1" name="Line 44"/>
            <p:cNvSpPr>
              <a:spLocks noChangeShapeType="1"/>
            </p:cNvSpPr>
            <p:nvPr/>
          </p:nvSpPr>
          <p:spPr bwMode="auto">
            <a:xfrm>
              <a:off x="2213"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4" name="Line 45"/>
            <p:cNvSpPr>
              <a:spLocks noChangeShapeType="1"/>
            </p:cNvSpPr>
            <p:nvPr/>
          </p:nvSpPr>
          <p:spPr bwMode="auto">
            <a:xfrm>
              <a:off x="2342"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5" name="Line 46"/>
            <p:cNvSpPr>
              <a:spLocks noChangeShapeType="1"/>
            </p:cNvSpPr>
            <p:nvPr/>
          </p:nvSpPr>
          <p:spPr bwMode="auto">
            <a:xfrm>
              <a:off x="2472"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6" name="Line 47"/>
            <p:cNvSpPr>
              <a:spLocks noChangeShapeType="1"/>
            </p:cNvSpPr>
            <p:nvPr/>
          </p:nvSpPr>
          <p:spPr bwMode="auto">
            <a:xfrm>
              <a:off x="2602"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7" name="Line 48"/>
            <p:cNvSpPr>
              <a:spLocks noChangeShapeType="1"/>
            </p:cNvSpPr>
            <p:nvPr/>
          </p:nvSpPr>
          <p:spPr bwMode="auto">
            <a:xfrm>
              <a:off x="2731"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8" name="Line 49"/>
            <p:cNvSpPr>
              <a:spLocks noChangeShapeType="1"/>
            </p:cNvSpPr>
            <p:nvPr/>
          </p:nvSpPr>
          <p:spPr bwMode="auto">
            <a:xfrm>
              <a:off x="2861"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69" name="Line 50"/>
            <p:cNvSpPr>
              <a:spLocks noChangeShapeType="1"/>
            </p:cNvSpPr>
            <p:nvPr/>
          </p:nvSpPr>
          <p:spPr bwMode="auto">
            <a:xfrm>
              <a:off x="2990"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0" name="Line 51"/>
            <p:cNvSpPr>
              <a:spLocks noChangeShapeType="1"/>
            </p:cNvSpPr>
            <p:nvPr/>
          </p:nvSpPr>
          <p:spPr bwMode="auto">
            <a:xfrm>
              <a:off x="3120"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1" name="Line 52"/>
            <p:cNvSpPr>
              <a:spLocks noChangeShapeType="1"/>
            </p:cNvSpPr>
            <p:nvPr/>
          </p:nvSpPr>
          <p:spPr bwMode="auto">
            <a:xfrm>
              <a:off x="3250"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2" name="Line 53"/>
            <p:cNvSpPr>
              <a:spLocks noChangeShapeType="1"/>
            </p:cNvSpPr>
            <p:nvPr/>
          </p:nvSpPr>
          <p:spPr bwMode="auto">
            <a:xfrm>
              <a:off x="3379"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3" name="Line 54"/>
            <p:cNvSpPr>
              <a:spLocks noChangeShapeType="1"/>
            </p:cNvSpPr>
            <p:nvPr/>
          </p:nvSpPr>
          <p:spPr bwMode="auto">
            <a:xfrm>
              <a:off x="3509"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4" name="Line 55"/>
            <p:cNvSpPr>
              <a:spLocks noChangeShapeType="1"/>
            </p:cNvSpPr>
            <p:nvPr/>
          </p:nvSpPr>
          <p:spPr bwMode="auto">
            <a:xfrm>
              <a:off x="3638"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5" name="Line 56"/>
            <p:cNvSpPr>
              <a:spLocks noChangeShapeType="1"/>
            </p:cNvSpPr>
            <p:nvPr/>
          </p:nvSpPr>
          <p:spPr bwMode="auto">
            <a:xfrm>
              <a:off x="3768"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6" name="Line 57"/>
            <p:cNvSpPr>
              <a:spLocks noChangeShapeType="1"/>
            </p:cNvSpPr>
            <p:nvPr/>
          </p:nvSpPr>
          <p:spPr bwMode="auto">
            <a:xfrm>
              <a:off x="3898"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7" name="Line 58"/>
            <p:cNvSpPr>
              <a:spLocks noChangeShapeType="1"/>
            </p:cNvSpPr>
            <p:nvPr/>
          </p:nvSpPr>
          <p:spPr bwMode="auto">
            <a:xfrm>
              <a:off x="4027"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8" name="Line 59"/>
            <p:cNvSpPr>
              <a:spLocks noChangeShapeType="1"/>
            </p:cNvSpPr>
            <p:nvPr/>
          </p:nvSpPr>
          <p:spPr bwMode="auto">
            <a:xfrm>
              <a:off x="4157"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79" name="Line 60"/>
            <p:cNvSpPr>
              <a:spLocks noChangeShapeType="1"/>
            </p:cNvSpPr>
            <p:nvPr/>
          </p:nvSpPr>
          <p:spPr bwMode="auto">
            <a:xfrm>
              <a:off x="4286"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0" name="Line 61"/>
            <p:cNvSpPr>
              <a:spLocks noChangeShapeType="1"/>
            </p:cNvSpPr>
            <p:nvPr/>
          </p:nvSpPr>
          <p:spPr bwMode="auto">
            <a:xfrm>
              <a:off x="4416"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1" name="Line 62"/>
            <p:cNvSpPr>
              <a:spLocks noChangeShapeType="1"/>
            </p:cNvSpPr>
            <p:nvPr/>
          </p:nvSpPr>
          <p:spPr bwMode="auto">
            <a:xfrm>
              <a:off x="4546"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2" name="Line 63"/>
            <p:cNvSpPr>
              <a:spLocks noChangeShapeType="1"/>
            </p:cNvSpPr>
            <p:nvPr/>
          </p:nvSpPr>
          <p:spPr bwMode="auto">
            <a:xfrm>
              <a:off x="4675"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3" name="Line 64"/>
            <p:cNvSpPr>
              <a:spLocks noChangeShapeType="1"/>
            </p:cNvSpPr>
            <p:nvPr/>
          </p:nvSpPr>
          <p:spPr bwMode="auto">
            <a:xfrm>
              <a:off x="4805" y="3060"/>
              <a:ext cx="83"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08" name="Line 65"/>
            <p:cNvSpPr>
              <a:spLocks noChangeShapeType="1"/>
            </p:cNvSpPr>
            <p:nvPr/>
          </p:nvSpPr>
          <p:spPr bwMode="auto">
            <a:xfrm>
              <a:off x="4931"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09" name="Line 66"/>
            <p:cNvSpPr>
              <a:spLocks noChangeShapeType="1"/>
            </p:cNvSpPr>
            <p:nvPr/>
          </p:nvSpPr>
          <p:spPr bwMode="auto">
            <a:xfrm>
              <a:off x="5060"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10" name="Line 67"/>
            <p:cNvSpPr>
              <a:spLocks noChangeShapeType="1"/>
            </p:cNvSpPr>
            <p:nvPr/>
          </p:nvSpPr>
          <p:spPr bwMode="auto">
            <a:xfrm>
              <a:off x="5190"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11" name="Line 68"/>
            <p:cNvSpPr>
              <a:spLocks noChangeShapeType="1"/>
            </p:cNvSpPr>
            <p:nvPr/>
          </p:nvSpPr>
          <p:spPr bwMode="auto">
            <a:xfrm>
              <a:off x="5320"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12" name="Line 69"/>
            <p:cNvSpPr>
              <a:spLocks noChangeShapeType="1"/>
            </p:cNvSpPr>
            <p:nvPr/>
          </p:nvSpPr>
          <p:spPr bwMode="auto">
            <a:xfrm>
              <a:off x="5449"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24" name="Line 70"/>
            <p:cNvSpPr>
              <a:spLocks noChangeShapeType="1"/>
            </p:cNvSpPr>
            <p:nvPr/>
          </p:nvSpPr>
          <p:spPr bwMode="auto">
            <a:xfrm>
              <a:off x="5579"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36" name="Line 71"/>
            <p:cNvSpPr>
              <a:spLocks noChangeShapeType="1"/>
            </p:cNvSpPr>
            <p:nvPr/>
          </p:nvSpPr>
          <p:spPr bwMode="auto">
            <a:xfrm>
              <a:off x="5708"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37" name="Line 72"/>
            <p:cNvSpPr>
              <a:spLocks noChangeShapeType="1"/>
            </p:cNvSpPr>
            <p:nvPr/>
          </p:nvSpPr>
          <p:spPr bwMode="auto">
            <a:xfrm>
              <a:off x="5838"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38" name="Line 73"/>
            <p:cNvSpPr>
              <a:spLocks noChangeShapeType="1"/>
            </p:cNvSpPr>
            <p:nvPr/>
          </p:nvSpPr>
          <p:spPr bwMode="auto">
            <a:xfrm>
              <a:off x="5968"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39" name="Line 74"/>
            <p:cNvSpPr>
              <a:spLocks noChangeShapeType="1"/>
            </p:cNvSpPr>
            <p:nvPr/>
          </p:nvSpPr>
          <p:spPr bwMode="auto">
            <a:xfrm>
              <a:off x="6097"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0" name="Line 75"/>
            <p:cNvSpPr>
              <a:spLocks noChangeShapeType="1"/>
            </p:cNvSpPr>
            <p:nvPr/>
          </p:nvSpPr>
          <p:spPr bwMode="auto">
            <a:xfrm>
              <a:off x="6227"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1" name="Line 76"/>
            <p:cNvSpPr>
              <a:spLocks noChangeShapeType="1"/>
            </p:cNvSpPr>
            <p:nvPr/>
          </p:nvSpPr>
          <p:spPr bwMode="auto">
            <a:xfrm>
              <a:off x="6356" y="3060"/>
              <a:ext cx="87"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2" name="Line 77"/>
            <p:cNvSpPr>
              <a:spLocks noChangeShapeType="1"/>
            </p:cNvSpPr>
            <p:nvPr/>
          </p:nvSpPr>
          <p:spPr bwMode="auto">
            <a:xfrm>
              <a:off x="6486" y="3060"/>
              <a:ext cx="86"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3" name="Line 78"/>
            <p:cNvSpPr>
              <a:spLocks noChangeShapeType="1"/>
            </p:cNvSpPr>
            <p:nvPr/>
          </p:nvSpPr>
          <p:spPr bwMode="auto">
            <a:xfrm>
              <a:off x="6616" y="3060"/>
              <a:ext cx="61" cy="0"/>
            </a:xfrm>
            <a:prstGeom prst="line">
              <a:avLst/>
            </a:prstGeom>
            <a:noFill/>
            <a:ln w="22225">
              <a:solidFill>
                <a:srgbClr val="80808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4" name="Oval 79"/>
            <p:cNvSpPr>
              <a:spLocks noChangeArrowheads="1"/>
            </p:cNvSpPr>
            <p:nvPr/>
          </p:nvSpPr>
          <p:spPr bwMode="auto">
            <a:xfrm>
              <a:off x="1831" y="954"/>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5" name="Oval 80"/>
            <p:cNvSpPr>
              <a:spLocks noChangeArrowheads="1"/>
            </p:cNvSpPr>
            <p:nvPr/>
          </p:nvSpPr>
          <p:spPr bwMode="auto">
            <a:xfrm>
              <a:off x="2000" y="824"/>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6" name="Oval 81"/>
            <p:cNvSpPr>
              <a:spLocks noChangeArrowheads="1"/>
            </p:cNvSpPr>
            <p:nvPr/>
          </p:nvSpPr>
          <p:spPr bwMode="auto">
            <a:xfrm>
              <a:off x="2170" y="1008"/>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7" name="Oval 82"/>
            <p:cNvSpPr>
              <a:spLocks noChangeArrowheads="1"/>
            </p:cNvSpPr>
            <p:nvPr/>
          </p:nvSpPr>
          <p:spPr bwMode="auto">
            <a:xfrm>
              <a:off x="2339" y="124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8" name="Oval 83"/>
            <p:cNvSpPr>
              <a:spLocks noChangeArrowheads="1"/>
            </p:cNvSpPr>
            <p:nvPr/>
          </p:nvSpPr>
          <p:spPr bwMode="auto">
            <a:xfrm>
              <a:off x="2508" y="1278"/>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49" name="Oval 84"/>
            <p:cNvSpPr>
              <a:spLocks noChangeArrowheads="1"/>
            </p:cNvSpPr>
            <p:nvPr/>
          </p:nvSpPr>
          <p:spPr bwMode="auto">
            <a:xfrm>
              <a:off x="2674" y="1271"/>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0" name="Oval 85"/>
            <p:cNvSpPr>
              <a:spLocks noChangeArrowheads="1"/>
            </p:cNvSpPr>
            <p:nvPr/>
          </p:nvSpPr>
          <p:spPr bwMode="auto">
            <a:xfrm>
              <a:off x="2843" y="1300"/>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1" name="Oval 86"/>
            <p:cNvSpPr>
              <a:spLocks noChangeArrowheads="1"/>
            </p:cNvSpPr>
            <p:nvPr/>
          </p:nvSpPr>
          <p:spPr bwMode="auto">
            <a:xfrm>
              <a:off x="3012" y="1559"/>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2" name="Oval 87"/>
            <p:cNvSpPr>
              <a:spLocks noChangeArrowheads="1"/>
            </p:cNvSpPr>
            <p:nvPr/>
          </p:nvSpPr>
          <p:spPr bwMode="auto">
            <a:xfrm>
              <a:off x="3181" y="1411"/>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3" name="Oval 88"/>
            <p:cNvSpPr>
              <a:spLocks noChangeArrowheads="1"/>
            </p:cNvSpPr>
            <p:nvPr/>
          </p:nvSpPr>
          <p:spPr bwMode="auto">
            <a:xfrm>
              <a:off x="3347" y="1440"/>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4" name="Oval 89"/>
            <p:cNvSpPr>
              <a:spLocks noChangeArrowheads="1"/>
            </p:cNvSpPr>
            <p:nvPr/>
          </p:nvSpPr>
          <p:spPr bwMode="auto">
            <a:xfrm>
              <a:off x="3516" y="1469"/>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055" name="Oval 90"/>
            <p:cNvSpPr>
              <a:spLocks noChangeArrowheads="1"/>
            </p:cNvSpPr>
            <p:nvPr/>
          </p:nvSpPr>
          <p:spPr bwMode="auto">
            <a:xfrm>
              <a:off x="3685" y="1642"/>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8" name="Oval 91"/>
            <p:cNvSpPr>
              <a:spLocks noChangeArrowheads="1"/>
            </p:cNvSpPr>
            <p:nvPr/>
          </p:nvSpPr>
          <p:spPr bwMode="auto">
            <a:xfrm>
              <a:off x="3854" y="1692"/>
              <a:ext cx="69"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29" name="Oval 92"/>
            <p:cNvSpPr>
              <a:spLocks noChangeArrowheads="1"/>
            </p:cNvSpPr>
            <p:nvPr/>
          </p:nvSpPr>
          <p:spPr bwMode="auto">
            <a:xfrm>
              <a:off x="4020" y="1843"/>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0" name="Oval 93"/>
            <p:cNvSpPr>
              <a:spLocks noChangeArrowheads="1"/>
            </p:cNvSpPr>
            <p:nvPr/>
          </p:nvSpPr>
          <p:spPr bwMode="auto">
            <a:xfrm>
              <a:off x="4189" y="1854"/>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1" name="Oval 94"/>
            <p:cNvSpPr>
              <a:spLocks noChangeArrowheads="1"/>
            </p:cNvSpPr>
            <p:nvPr/>
          </p:nvSpPr>
          <p:spPr bwMode="auto">
            <a:xfrm>
              <a:off x="4358" y="2138"/>
              <a:ext cx="69"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2" name="Oval 95"/>
            <p:cNvSpPr>
              <a:spLocks noChangeArrowheads="1"/>
            </p:cNvSpPr>
            <p:nvPr/>
          </p:nvSpPr>
          <p:spPr bwMode="auto">
            <a:xfrm>
              <a:off x="4528" y="2329"/>
              <a:ext cx="68"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3" name="Oval 96"/>
            <p:cNvSpPr>
              <a:spLocks noChangeArrowheads="1"/>
            </p:cNvSpPr>
            <p:nvPr/>
          </p:nvSpPr>
          <p:spPr bwMode="auto">
            <a:xfrm>
              <a:off x="4693" y="2437"/>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4" name="Oval 97"/>
            <p:cNvSpPr>
              <a:spLocks noChangeArrowheads="1"/>
            </p:cNvSpPr>
            <p:nvPr/>
          </p:nvSpPr>
          <p:spPr bwMode="auto">
            <a:xfrm>
              <a:off x="4862" y="2689"/>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6" name="Oval 98"/>
            <p:cNvSpPr>
              <a:spLocks noChangeArrowheads="1"/>
            </p:cNvSpPr>
            <p:nvPr/>
          </p:nvSpPr>
          <p:spPr bwMode="auto">
            <a:xfrm>
              <a:off x="5032" y="2920"/>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7" name="Oval 99"/>
            <p:cNvSpPr>
              <a:spLocks noChangeArrowheads="1"/>
            </p:cNvSpPr>
            <p:nvPr/>
          </p:nvSpPr>
          <p:spPr bwMode="auto">
            <a:xfrm>
              <a:off x="5201" y="2794"/>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8" name="Oval 100"/>
            <p:cNvSpPr>
              <a:spLocks noChangeArrowheads="1"/>
            </p:cNvSpPr>
            <p:nvPr/>
          </p:nvSpPr>
          <p:spPr bwMode="auto">
            <a:xfrm>
              <a:off x="5370" y="286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39" name="Oval 101"/>
            <p:cNvSpPr>
              <a:spLocks noChangeArrowheads="1"/>
            </p:cNvSpPr>
            <p:nvPr/>
          </p:nvSpPr>
          <p:spPr bwMode="auto">
            <a:xfrm>
              <a:off x="5536" y="2977"/>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0" name="Oval 102"/>
            <p:cNvSpPr>
              <a:spLocks noChangeArrowheads="1"/>
            </p:cNvSpPr>
            <p:nvPr/>
          </p:nvSpPr>
          <p:spPr bwMode="auto">
            <a:xfrm>
              <a:off x="5705" y="3024"/>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1" name="Oval 103"/>
            <p:cNvSpPr>
              <a:spLocks noChangeArrowheads="1"/>
            </p:cNvSpPr>
            <p:nvPr/>
          </p:nvSpPr>
          <p:spPr bwMode="auto">
            <a:xfrm>
              <a:off x="5874" y="2927"/>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2" name="Oval 104"/>
            <p:cNvSpPr>
              <a:spLocks noChangeArrowheads="1"/>
            </p:cNvSpPr>
            <p:nvPr/>
          </p:nvSpPr>
          <p:spPr bwMode="auto">
            <a:xfrm>
              <a:off x="6043" y="3103"/>
              <a:ext cx="69"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3" name="Oval 105"/>
            <p:cNvSpPr>
              <a:spLocks noChangeArrowheads="1"/>
            </p:cNvSpPr>
            <p:nvPr/>
          </p:nvSpPr>
          <p:spPr bwMode="auto">
            <a:xfrm>
              <a:off x="6209" y="3085"/>
              <a:ext cx="72"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4" name="Freeform 106"/>
            <p:cNvSpPr>
              <a:spLocks/>
            </p:cNvSpPr>
            <p:nvPr/>
          </p:nvSpPr>
          <p:spPr bwMode="auto">
            <a:xfrm>
              <a:off x="1867" y="904"/>
              <a:ext cx="3535" cy="2091"/>
            </a:xfrm>
            <a:custGeom>
              <a:avLst/>
              <a:gdLst>
                <a:gd name="T0" fmla="*/ 0 w 982"/>
                <a:gd name="T1" fmla="*/ 0 h 581"/>
                <a:gd name="T2" fmla="*/ 47 w 982"/>
                <a:gd name="T3" fmla="*/ 26 h 581"/>
                <a:gd name="T4" fmla="*/ 94 w 982"/>
                <a:gd name="T5" fmla="*/ 50 h 581"/>
                <a:gd name="T6" fmla="*/ 140 w 982"/>
                <a:gd name="T7" fmla="*/ 72 h 581"/>
                <a:gd name="T8" fmla="*/ 187 w 982"/>
                <a:gd name="T9" fmla="*/ 92 h 581"/>
                <a:gd name="T10" fmla="*/ 234 w 982"/>
                <a:gd name="T11" fmla="*/ 110 h 581"/>
                <a:gd name="T12" fmla="*/ 281 w 982"/>
                <a:gd name="T13" fmla="*/ 128 h 581"/>
                <a:gd name="T14" fmla="*/ 327 w 982"/>
                <a:gd name="T15" fmla="*/ 145 h 581"/>
                <a:gd name="T16" fmla="*/ 374 w 982"/>
                <a:gd name="T17" fmla="*/ 164 h 581"/>
                <a:gd name="T18" fmla="*/ 421 w 982"/>
                <a:gd name="T19" fmla="*/ 182 h 581"/>
                <a:gd name="T20" fmla="*/ 468 w 982"/>
                <a:gd name="T21" fmla="*/ 203 h 581"/>
                <a:gd name="T22" fmla="*/ 515 w 982"/>
                <a:gd name="T23" fmla="*/ 227 h 581"/>
                <a:gd name="T24" fmla="*/ 561 w 982"/>
                <a:gd name="T25" fmla="*/ 254 h 581"/>
                <a:gd name="T26" fmla="*/ 608 w 982"/>
                <a:gd name="T27" fmla="*/ 286 h 581"/>
                <a:gd name="T28" fmla="*/ 655 w 982"/>
                <a:gd name="T29" fmla="*/ 322 h 581"/>
                <a:gd name="T30" fmla="*/ 702 w 982"/>
                <a:gd name="T31" fmla="*/ 359 h 581"/>
                <a:gd name="T32" fmla="*/ 748 w 982"/>
                <a:gd name="T33" fmla="*/ 397 h 581"/>
                <a:gd name="T34" fmla="*/ 795 w 982"/>
                <a:gd name="T35" fmla="*/ 437 h 581"/>
                <a:gd name="T36" fmla="*/ 842 w 982"/>
                <a:gd name="T37" fmla="*/ 477 h 581"/>
                <a:gd name="T38" fmla="*/ 889 w 982"/>
                <a:gd name="T39" fmla="*/ 516 h 581"/>
                <a:gd name="T40" fmla="*/ 935 w 982"/>
                <a:gd name="T41" fmla="*/ 552 h 581"/>
                <a:gd name="T42" fmla="*/ 982 w 982"/>
                <a:gd name="T43" fmla="*/ 581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82" h="581">
                  <a:moveTo>
                    <a:pt x="0" y="0"/>
                  </a:moveTo>
                  <a:lnTo>
                    <a:pt x="47" y="26"/>
                  </a:lnTo>
                  <a:lnTo>
                    <a:pt x="94" y="50"/>
                  </a:lnTo>
                  <a:lnTo>
                    <a:pt x="140" y="72"/>
                  </a:lnTo>
                  <a:lnTo>
                    <a:pt x="187" y="92"/>
                  </a:lnTo>
                  <a:lnTo>
                    <a:pt x="234" y="110"/>
                  </a:lnTo>
                  <a:lnTo>
                    <a:pt x="281" y="128"/>
                  </a:lnTo>
                  <a:lnTo>
                    <a:pt x="327" y="145"/>
                  </a:lnTo>
                  <a:lnTo>
                    <a:pt x="374" y="164"/>
                  </a:lnTo>
                  <a:lnTo>
                    <a:pt x="421" y="182"/>
                  </a:lnTo>
                  <a:lnTo>
                    <a:pt x="468" y="203"/>
                  </a:lnTo>
                  <a:lnTo>
                    <a:pt x="515" y="227"/>
                  </a:lnTo>
                  <a:lnTo>
                    <a:pt x="561" y="254"/>
                  </a:lnTo>
                  <a:lnTo>
                    <a:pt x="608" y="286"/>
                  </a:lnTo>
                  <a:lnTo>
                    <a:pt x="655" y="322"/>
                  </a:lnTo>
                  <a:lnTo>
                    <a:pt x="702" y="359"/>
                  </a:lnTo>
                  <a:lnTo>
                    <a:pt x="748" y="397"/>
                  </a:lnTo>
                  <a:lnTo>
                    <a:pt x="795" y="437"/>
                  </a:lnTo>
                  <a:lnTo>
                    <a:pt x="842" y="477"/>
                  </a:lnTo>
                  <a:lnTo>
                    <a:pt x="889" y="516"/>
                  </a:lnTo>
                  <a:lnTo>
                    <a:pt x="935" y="552"/>
                  </a:lnTo>
                  <a:lnTo>
                    <a:pt x="982" y="581"/>
                  </a:lnTo>
                </a:path>
              </a:pathLst>
            </a:custGeom>
            <a:noFill/>
            <a:ln w="2222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5" name="Freeform 107"/>
            <p:cNvSpPr>
              <a:spLocks/>
            </p:cNvSpPr>
            <p:nvPr/>
          </p:nvSpPr>
          <p:spPr bwMode="auto">
            <a:xfrm>
              <a:off x="5572" y="3060"/>
              <a:ext cx="673" cy="0"/>
            </a:xfrm>
            <a:custGeom>
              <a:avLst/>
              <a:gdLst>
                <a:gd name="T0" fmla="*/ 2 w 187"/>
                <a:gd name="T1" fmla="*/ 6 w 187"/>
                <a:gd name="T2" fmla="*/ 9 w 187"/>
                <a:gd name="T3" fmla="*/ 12 w 187"/>
                <a:gd name="T4" fmla="*/ 15 w 187"/>
                <a:gd name="T5" fmla="*/ 18 w 187"/>
                <a:gd name="T6" fmla="*/ 21 w 187"/>
                <a:gd name="T7" fmla="*/ 24 w 187"/>
                <a:gd name="T8" fmla="*/ 27 w 187"/>
                <a:gd name="T9" fmla="*/ 31 w 187"/>
                <a:gd name="T10" fmla="*/ 34 w 187"/>
                <a:gd name="T11" fmla="*/ 37 w 187"/>
                <a:gd name="T12" fmla="*/ 40 w 187"/>
                <a:gd name="T13" fmla="*/ 43 w 187"/>
                <a:gd name="T14" fmla="*/ 46 w 187"/>
                <a:gd name="T15" fmla="*/ 49 w 187"/>
                <a:gd name="T16" fmla="*/ 53 w 187"/>
                <a:gd name="T17" fmla="*/ 56 w 187"/>
                <a:gd name="T18" fmla="*/ 59 w 187"/>
                <a:gd name="T19" fmla="*/ 62 w 187"/>
                <a:gd name="T20" fmla="*/ 65 w 187"/>
                <a:gd name="T21" fmla="*/ 68 w 187"/>
                <a:gd name="T22" fmla="*/ 71 w 187"/>
                <a:gd name="T23" fmla="*/ 74 w 187"/>
                <a:gd name="T24" fmla="*/ 78 w 187"/>
                <a:gd name="T25" fmla="*/ 81 w 187"/>
                <a:gd name="T26" fmla="*/ 84 w 187"/>
                <a:gd name="T27" fmla="*/ 87 w 187"/>
                <a:gd name="T28" fmla="*/ 90 w 187"/>
                <a:gd name="T29" fmla="*/ 93 w 187"/>
                <a:gd name="T30" fmla="*/ 96 w 187"/>
                <a:gd name="T31" fmla="*/ 99 w 187"/>
                <a:gd name="T32" fmla="*/ 103 w 187"/>
                <a:gd name="T33" fmla="*/ 106 w 187"/>
                <a:gd name="T34" fmla="*/ 109 w 187"/>
                <a:gd name="T35" fmla="*/ 112 w 187"/>
                <a:gd name="T36" fmla="*/ 115 w 187"/>
                <a:gd name="T37" fmla="*/ 118 w 187"/>
                <a:gd name="T38" fmla="*/ 121 w 187"/>
                <a:gd name="T39" fmla="*/ 124 w 187"/>
                <a:gd name="T40" fmla="*/ 128 w 187"/>
                <a:gd name="T41" fmla="*/ 131 w 187"/>
                <a:gd name="T42" fmla="*/ 134 w 187"/>
                <a:gd name="T43" fmla="*/ 137 w 187"/>
                <a:gd name="T44" fmla="*/ 140 w 187"/>
                <a:gd name="T45" fmla="*/ 143 w 187"/>
                <a:gd name="T46" fmla="*/ 146 w 187"/>
                <a:gd name="T47" fmla="*/ 150 w 187"/>
                <a:gd name="T48" fmla="*/ 153 w 187"/>
                <a:gd name="T49" fmla="*/ 156 w 187"/>
                <a:gd name="T50" fmla="*/ 159 w 187"/>
                <a:gd name="T51" fmla="*/ 162 w 187"/>
                <a:gd name="T52" fmla="*/ 165 w 187"/>
                <a:gd name="T53" fmla="*/ 168 w 187"/>
                <a:gd name="T54" fmla="*/ 171 w 187"/>
                <a:gd name="T55" fmla="*/ 174 w 187"/>
                <a:gd name="T56" fmla="*/ 178 w 187"/>
                <a:gd name="T57" fmla="*/ 181 w 187"/>
                <a:gd name="T58" fmla="*/ 184 w 187"/>
                <a:gd name="T59" fmla="*/ 187 w 18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 ang="0">
                  <a:pos x="T36" y="0"/>
                </a:cxn>
                <a:cxn ang="0">
                  <a:pos x="T37" y="0"/>
                </a:cxn>
                <a:cxn ang="0">
                  <a:pos x="T38" y="0"/>
                </a:cxn>
                <a:cxn ang="0">
                  <a:pos x="T39" y="0"/>
                </a:cxn>
                <a:cxn ang="0">
                  <a:pos x="T40" y="0"/>
                </a:cxn>
                <a:cxn ang="0">
                  <a:pos x="T41" y="0"/>
                </a:cxn>
                <a:cxn ang="0">
                  <a:pos x="T42" y="0"/>
                </a:cxn>
                <a:cxn ang="0">
                  <a:pos x="T43" y="0"/>
                </a:cxn>
                <a:cxn ang="0">
                  <a:pos x="T44" y="0"/>
                </a:cxn>
                <a:cxn ang="0">
                  <a:pos x="T45" y="0"/>
                </a:cxn>
                <a:cxn ang="0">
                  <a:pos x="T46" y="0"/>
                </a:cxn>
                <a:cxn ang="0">
                  <a:pos x="T47" y="0"/>
                </a:cxn>
                <a:cxn ang="0">
                  <a:pos x="T48" y="0"/>
                </a:cxn>
                <a:cxn ang="0">
                  <a:pos x="T49" y="0"/>
                </a:cxn>
                <a:cxn ang="0">
                  <a:pos x="T50" y="0"/>
                </a:cxn>
                <a:cxn ang="0">
                  <a:pos x="T51" y="0"/>
                </a:cxn>
                <a:cxn ang="0">
                  <a:pos x="T52" y="0"/>
                </a:cxn>
                <a:cxn ang="0">
                  <a:pos x="T53" y="0"/>
                </a:cxn>
                <a:cxn ang="0">
                  <a:pos x="T54" y="0"/>
                </a:cxn>
                <a:cxn ang="0">
                  <a:pos x="T55" y="0"/>
                </a:cxn>
                <a:cxn ang="0">
                  <a:pos x="T56" y="0"/>
                </a:cxn>
                <a:cxn ang="0">
                  <a:pos x="T57" y="0"/>
                </a:cxn>
                <a:cxn ang="0">
                  <a:pos x="T58" y="0"/>
                </a:cxn>
                <a:cxn ang="0">
                  <a:pos x="T59" y="0"/>
                </a:cxn>
              </a:cxnLst>
              <a:rect l="0" t="0" r="r" b="b"/>
              <a:pathLst>
                <a:path w="187">
                  <a:moveTo>
                    <a:pt x="0" y="0"/>
                  </a:moveTo>
                  <a:lnTo>
                    <a:pt x="1" y="0"/>
                  </a:lnTo>
                  <a:lnTo>
                    <a:pt x="1" y="0"/>
                  </a:lnTo>
                  <a:lnTo>
                    <a:pt x="2" y="0"/>
                  </a:lnTo>
                  <a:lnTo>
                    <a:pt x="2" y="0"/>
                  </a:lnTo>
                  <a:lnTo>
                    <a:pt x="3" y="0"/>
                  </a:lnTo>
                  <a:lnTo>
                    <a:pt x="4" y="0"/>
                  </a:lnTo>
                  <a:lnTo>
                    <a:pt x="4" y="0"/>
                  </a:lnTo>
                  <a:lnTo>
                    <a:pt x="5" y="0"/>
                  </a:lnTo>
                  <a:lnTo>
                    <a:pt x="6" y="0"/>
                  </a:lnTo>
                  <a:lnTo>
                    <a:pt x="6" y="0"/>
                  </a:lnTo>
                  <a:lnTo>
                    <a:pt x="7" y="0"/>
                  </a:lnTo>
                  <a:lnTo>
                    <a:pt x="7" y="0"/>
                  </a:lnTo>
                  <a:lnTo>
                    <a:pt x="8" y="0"/>
                  </a:lnTo>
                  <a:lnTo>
                    <a:pt x="9" y="0"/>
                  </a:lnTo>
                  <a:lnTo>
                    <a:pt x="9" y="0"/>
                  </a:lnTo>
                  <a:lnTo>
                    <a:pt x="10" y="0"/>
                  </a:lnTo>
                  <a:lnTo>
                    <a:pt x="11" y="0"/>
                  </a:lnTo>
                  <a:lnTo>
                    <a:pt x="11" y="0"/>
                  </a:lnTo>
                  <a:lnTo>
                    <a:pt x="12" y="0"/>
                  </a:lnTo>
                  <a:lnTo>
                    <a:pt x="12" y="0"/>
                  </a:lnTo>
                  <a:lnTo>
                    <a:pt x="13" y="0"/>
                  </a:lnTo>
                  <a:lnTo>
                    <a:pt x="14" y="0"/>
                  </a:lnTo>
                  <a:lnTo>
                    <a:pt x="14" y="0"/>
                  </a:lnTo>
                  <a:lnTo>
                    <a:pt x="15" y="0"/>
                  </a:lnTo>
                  <a:lnTo>
                    <a:pt x="16" y="0"/>
                  </a:lnTo>
                  <a:lnTo>
                    <a:pt x="16" y="0"/>
                  </a:lnTo>
                  <a:lnTo>
                    <a:pt x="17" y="0"/>
                  </a:lnTo>
                  <a:lnTo>
                    <a:pt x="17" y="0"/>
                  </a:lnTo>
                  <a:lnTo>
                    <a:pt x="18" y="0"/>
                  </a:lnTo>
                  <a:lnTo>
                    <a:pt x="19" y="0"/>
                  </a:lnTo>
                  <a:lnTo>
                    <a:pt x="19" y="0"/>
                  </a:lnTo>
                  <a:lnTo>
                    <a:pt x="20" y="0"/>
                  </a:lnTo>
                  <a:lnTo>
                    <a:pt x="21" y="0"/>
                  </a:lnTo>
                  <a:lnTo>
                    <a:pt x="21" y="0"/>
                  </a:lnTo>
                  <a:lnTo>
                    <a:pt x="22" y="0"/>
                  </a:lnTo>
                  <a:lnTo>
                    <a:pt x="22" y="0"/>
                  </a:lnTo>
                  <a:lnTo>
                    <a:pt x="23" y="0"/>
                  </a:lnTo>
                  <a:lnTo>
                    <a:pt x="24" y="0"/>
                  </a:lnTo>
                  <a:lnTo>
                    <a:pt x="24" y="0"/>
                  </a:lnTo>
                  <a:lnTo>
                    <a:pt x="25" y="0"/>
                  </a:lnTo>
                  <a:lnTo>
                    <a:pt x="26" y="0"/>
                  </a:lnTo>
                  <a:lnTo>
                    <a:pt x="26" y="0"/>
                  </a:lnTo>
                  <a:lnTo>
                    <a:pt x="27" y="0"/>
                  </a:lnTo>
                  <a:lnTo>
                    <a:pt x="27" y="0"/>
                  </a:lnTo>
                  <a:lnTo>
                    <a:pt x="28" y="0"/>
                  </a:lnTo>
                  <a:lnTo>
                    <a:pt x="29" y="0"/>
                  </a:lnTo>
                  <a:lnTo>
                    <a:pt x="29" y="0"/>
                  </a:lnTo>
                  <a:lnTo>
                    <a:pt x="30" y="0"/>
                  </a:lnTo>
                  <a:lnTo>
                    <a:pt x="31" y="0"/>
                  </a:lnTo>
                  <a:lnTo>
                    <a:pt x="31" y="0"/>
                  </a:lnTo>
                  <a:lnTo>
                    <a:pt x="32" y="0"/>
                  </a:lnTo>
                  <a:lnTo>
                    <a:pt x="33" y="0"/>
                  </a:lnTo>
                  <a:lnTo>
                    <a:pt x="33" y="0"/>
                  </a:lnTo>
                  <a:lnTo>
                    <a:pt x="34" y="0"/>
                  </a:lnTo>
                  <a:lnTo>
                    <a:pt x="34" y="0"/>
                  </a:lnTo>
                  <a:lnTo>
                    <a:pt x="35" y="0"/>
                  </a:lnTo>
                  <a:lnTo>
                    <a:pt x="36" y="0"/>
                  </a:lnTo>
                  <a:lnTo>
                    <a:pt x="36" y="0"/>
                  </a:lnTo>
                  <a:lnTo>
                    <a:pt x="37" y="0"/>
                  </a:lnTo>
                  <a:lnTo>
                    <a:pt x="38" y="0"/>
                  </a:lnTo>
                  <a:lnTo>
                    <a:pt x="38" y="0"/>
                  </a:lnTo>
                  <a:lnTo>
                    <a:pt x="39" y="0"/>
                  </a:lnTo>
                  <a:lnTo>
                    <a:pt x="39" y="0"/>
                  </a:lnTo>
                  <a:lnTo>
                    <a:pt x="40" y="0"/>
                  </a:lnTo>
                  <a:lnTo>
                    <a:pt x="41" y="0"/>
                  </a:lnTo>
                  <a:lnTo>
                    <a:pt x="41" y="0"/>
                  </a:lnTo>
                  <a:lnTo>
                    <a:pt x="42" y="0"/>
                  </a:lnTo>
                  <a:lnTo>
                    <a:pt x="43" y="0"/>
                  </a:lnTo>
                  <a:lnTo>
                    <a:pt x="43" y="0"/>
                  </a:lnTo>
                  <a:lnTo>
                    <a:pt x="44" y="0"/>
                  </a:lnTo>
                  <a:lnTo>
                    <a:pt x="44" y="0"/>
                  </a:lnTo>
                  <a:lnTo>
                    <a:pt x="45" y="0"/>
                  </a:lnTo>
                  <a:lnTo>
                    <a:pt x="46" y="0"/>
                  </a:lnTo>
                  <a:lnTo>
                    <a:pt x="46" y="0"/>
                  </a:lnTo>
                  <a:lnTo>
                    <a:pt x="47" y="0"/>
                  </a:lnTo>
                  <a:lnTo>
                    <a:pt x="48" y="0"/>
                  </a:lnTo>
                  <a:lnTo>
                    <a:pt x="48" y="0"/>
                  </a:lnTo>
                  <a:lnTo>
                    <a:pt x="49" y="0"/>
                  </a:lnTo>
                  <a:lnTo>
                    <a:pt x="49" y="0"/>
                  </a:lnTo>
                  <a:lnTo>
                    <a:pt x="50" y="0"/>
                  </a:lnTo>
                  <a:lnTo>
                    <a:pt x="51" y="0"/>
                  </a:lnTo>
                  <a:lnTo>
                    <a:pt x="51" y="0"/>
                  </a:lnTo>
                  <a:lnTo>
                    <a:pt x="52" y="0"/>
                  </a:lnTo>
                  <a:lnTo>
                    <a:pt x="53" y="0"/>
                  </a:lnTo>
                  <a:lnTo>
                    <a:pt x="53" y="0"/>
                  </a:lnTo>
                  <a:lnTo>
                    <a:pt x="54" y="0"/>
                  </a:lnTo>
                  <a:lnTo>
                    <a:pt x="54" y="0"/>
                  </a:lnTo>
                  <a:lnTo>
                    <a:pt x="55" y="0"/>
                  </a:lnTo>
                  <a:lnTo>
                    <a:pt x="56" y="0"/>
                  </a:lnTo>
                  <a:lnTo>
                    <a:pt x="56" y="0"/>
                  </a:lnTo>
                  <a:lnTo>
                    <a:pt x="57" y="0"/>
                  </a:lnTo>
                  <a:lnTo>
                    <a:pt x="58" y="0"/>
                  </a:lnTo>
                  <a:lnTo>
                    <a:pt x="58" y="0"/>
                  </a:lnTo>
                  <a:lnTo>
                    <a:pt x="59" y="0"/>
                  </a:lnTo>
                  <a:lnTo>
                    <a:pt x="59" y="0"/>
                  </a:lnTo>
                  <a:lnTo>
                    <a:pt x="60" y="0"/>
                  </a:lnTo>
                  <a:lnTo>
                    <a:pt x="61" y="0"/>
                  </a:lnTo>
                  <a:lnTo>
                    <a:pt x="61" y="0"/>
                  </a:lnTo>
                  <a:lnTo>
                    <a:pt x="62" y="0"/>
                  </a:lnTo>
                  <a:lnTo>
                    <a:pt x="63" y="0"/>
                  </a:lnTo>
                  <a:lnTo>
                    <a:pt x="63" y="0"/>
                  </a:lnTo>
                  <a:lnTo>
                    <a:pt x="64" y="0"/>
                  </a:lnTo>
                  <a:lnTo>
                    <a:pt x="64" y="0"/>
                  </a:lnTo>
                  <a:lnTo>
                    <a:pt x="65" y="0"/>
                  </a:lnTo>
                  <a:lnTo>
                    <a:pt x="66" y="0"/>
                  </a:lnTo>
                  <a:lnTo>
                    <a:pt x="66" y="0"/>
                  </a:lnTo>
                  <a:lnTo>
                    <a:pt x="67" y="0"/>
                  </a:lnTo>
                  <a:lnTo>
                    <a:pt x="68" y="0"/>
                  </a:lnTo>
                  <a:lnTo>
                    <a:pt x="68" y="0"/>
                  </a:lnTo>
                  <a:lnTo>
                    <a:pt x="69" y="0"/>
                  </a:lnTo>
                  <a:lnTo>
                    <a:pt x="69" y="0"/>
                  </a:lnTo>
                  <a:lnTo>
                    <a:pt x="70" y="0"/>
                  </a:lnTo>
                  <a:lnTo>
                    <a:pt x="71" y="0"/>
                  </a:lnTo>
                  <a:lnTo>
                    <a:pt x="71" y="0"/>
                  </a:lnTo>
                  <a:lnTo>
                    <a:pt x="72" y="0"/>
                  </a:lnTo>
                  <a:lnTo>
                    <a:pt x="73" y="0"/>
                  </a:lnTo>
                  <a:lnTo>
                    <a:pt x="73" y="0"/>
                  </a:lnTo>
                  <a:lnTo>
                    <a:pt x="74" y="0"/>
                  </a:lnTo>
                  <a:lnTo>
                    <a:pt x="74" y="0"/>
                  </a:lnTo>
                  <a:lnTo>
                    <a:pt x="75" y="0"/>
                  </a:lnTo>
                  <a:lnTo>
                    <a:pt x="76" y="0"/>
                  </a:lnTo>
                  <a:lnTo>
                    <a:pt x="76" y="0"/>
                  </a:lnTo>
                  <a:lnTo>
                    <a:pt x="77" y="0"/>
                  </a:lnTo>
                  <a:lnTo>
                    <a:pt x="78" y="0"/>
                  </a:lnTo>
                  <a:lnTo>
                    <a:pt x="78" y="0"/>
                  </a:lnTo>
                  <a:lnTo>
                    <a:pt x="79" y="0"/>
                  </a:lnTo>
                  <a:lnTo>
                    <a:pt x="79" y="0"/>
                  </a:lnTo>
                  <a:lnTo>
                    <a:pt x="80" y="0"/>
                  </a:lnTo>
                  <a:lnTo>
                    <a:pt x="81" y="0"/>
                  </a:lnTo>
                  <a:lnTo>
                    <a:pt x="81" y="0"/>
                  </a:lnTo>
                  <a:lnTo>
                    <a:pt x="82" y="0"/>
                  </a:lnTo>
                  <a:lnTo>
                    <a:pt x="83" y="0"/>
                  </a:lnTo>
                  <a:lnTo>
                    <a:pt x="83" y="0"/>
                  </a:lnTo>
                  <a:lnTo>
                    <a:pt x="84" y="0"/>
                  </a:lnTo>
                  <a:lnTo>
                    <a:pt x="84" y="0"/>
                  </a:lnTo>
                  <a:lnTo>
                    <a:pt x="85" y="0"/>
                  </a:lnTo>
                  <a:lnTo>
                    <a:pt x="86" y="0"/>
                  </a:lnTo>
                  <a:lnTo>
                    <a:pt x="86" y="0"/>
                  </a:lnTo>
                  <a:lnTo>
                    <a:pt x="87" y="0"/>
                  </a:lnTo>
                  <a:lnTo>
                    <a:pt x="88" y="0"/>
                  </a:lnTo>
                  <a:lnTo>
                    <a:pt x="88" y="0"/>
                  </a:lnTo>
                  <a:lnTo>
                    <a:pt x="89" y="0"/>
                  </a:lnTo>
                  <a:lnTo>
                    <a:pt x="89" y="0"/>
                  </a:lnTo>
                  <a:lnTo>
                    <a:pt x="90" y="0"/>
                  </a:lnTo>
                  <a:lnTo>
                    <a:pt x="91" y="0"/>
                  </a:lnTo>
                  <a:lnTo>
                    <a:pt x="91" y="0"/>
                  </a:lnTo>
                  <a:lnTo>
                    <a:pt x="92" y="0"/>
                  </a:lnTo>
                  <a:lnTo>
                    <a:pt x="93" y="0"/>
                  </a:lnTo>
                  <a:lnTo>
                    <a:pt x="93" y="0"/>
                  </a:lnTo>
                  <a:lnTo>
                    <a:pt x="94" y="0"/>
                  </a:lnTo>
                  <a:lnTo>
                    <a:pt x="94" y="0"/>
                  </a:lnTo>
                  <a:lnTo>
                    <a:pt x="95" y="0"/>
                  </a:lnTo>
                  <a:lnTo>
                    <a:pt x="96" y="0"/>
                  </a:lnTo>
                  <a:lnTo>
                    <a:pt x="96" y="0"/>
                  </a:lnTo>
                  <a:lnTo>
                    <a:pt x="97" y="0"/>
                  </a:lnTo>
                  <a:lnTo>
                    <a:pt x="98" y="0"/>
                  </a:lnTo>
                  <a:lnTo>
                    <a:pt x="98" y="0"/>
                  </a:lnTo>
                  <a:lnTo>
                    <a:pt x="99" y="0"/>
                  </a:lnTo>
                  <a:lnTo>
                    <a:pt x="99" y="0"/>
                  </a:lnTo>
                  <a:lnTo>
                    <a:pt x="100" y="0"/>
                  </a:lnTo>
                  <a:lnTo>
                    <a:pt x="101" y="0"/>
                  </a:lnTo>
                  <a:lnTo>
                    <a:pt x="101" y="0"/>
                  </a:lnTo>
                  <a:lnTo>
                    <a:pt x="102" y="0"/>
                  </a:lnTo>
                  <a:lnTo>
                    <a:pt x="103" y="0"/>
                  </a:lnTo>
                  <a:lnTo>
                    <a:pt x="103" y="0"/>
                  </a:lnTo>
                  <a:lnTo>
                    <a:pt x="104" y="0"/>
                  </a:lnTo>
                  <a:lnTo>
                    <a:pt x="104" y="0"/>
                  </a:lnTo>
                  <a:lnTo>
                    <a:pt x="105" y="0"/>
                  </a:lnTo>
                  <a:lnTo>
                    <a:pt x="106" y="0"/>
                  </a:lnTo>
                  <a:lnTo>
                    <a:pt x="106" y="0"/>
                  </a:lnTo>
                  <a:lnTo>
                    <a:pt x="107" y="0"/>
                  </a:lnTo>
                  <a:lnTo>
                    <a:pt x="108" y="0"/>
                  </a:lnTo>
                  <a:lnTo>
                    <a:pt x="108" y="0"/>
                  </a:lnTo>
                  <a:lnTo>
                    <a:pt x="109" y="0"/>
                  </a:lnTo>
                  <a:lnTo>
                    <a:pt x="109" y="0"/>
                  </a:lnTo>
                  <a:lnTo>
                    <a:pt x="110" y="0"/>
                  </a:lnTo>
                  <a:lnTo>
                    <a:pt x="111" y="0"/>
                  </a:lnTo>
                  <a:lnTo>
                    <a:pt x="111" y="0"/>
                  </a:lnTo>
                  <a:lnTo>
                    <a:pt x="112" y="0"/>
                  </a:lnTo>
                  <a:lnTo>
                    <a:pt x="113" y="0"/>
                  </a:lnTo>
                  <a:lnTo>
                    <a:pt x="113" y="0"/>
                  </a:lnTo>
                  <a:lnTo>
                    <a:pt x="114" y="0"/>
                  </a:lnTo>
                  <a:lnTo>
                    <a:pt x="114" y="0"/>
                  </a:lnTo>
                  <a:lnTo>
                    <a:pt x="115" y="0"/>
                  </a:lnTo>
                  <a:lnTo>
                    <a:pt x="116" y="0"/>
                  </a:lnTo>
                  <a:lnTo>
                    <a:pt x="116" y="0"/>
                  </a:lnTo>
                  <a:lnTo>
                    <a:pt x="117" y="0"/>
                  </a:lnTo>
                  <a:lnTo>
                    <a:pt x="118" y="0"/>
                  </a:lnTo>
                  <a:lnTo>
                    <a:pt x="118" y="0"/>
                  </a:lnTo>
                  <a:lnTo>
                    <a:pt x="119" y="0"/>
                  </a:lnTo>
                  <a:lnTo>
                    <a:pt x="119" y="0"/>
                  </a:lnTo>
                  <a:lnTo>
                    <a:pt x="120" y="0"/>
                  </a:lnTo>
                  <a:lnTo>
                    <a:pt x="121" y="0"/>
                  </a:lnTo>
                  <a:lnTo>
                    <a:pt x="121" y="0"/>
                  </a:lnTo>
                  <a:lnTo>
                    <a:pt x="122" y="0"/>
                  </a:lnTo>
                  <a:lnTo>
                    <a:pt x="123" y="0"/>
                  </a:lnTo>
                  <a:lnTo>
                    <a:pt x="123" y="0"/>
                  </a:lnTo>
                  <a:lnTo>
                    <a:pt x="124" y="0"/>
                  </a:lnTo>
                  <a:lnTo>
                    <a:pt x="124" y="0"/>
                  </a:lnTo>
                  <a:lnTo>
                    <a:pt x="125" y="0"/>
                  </a:lnTo>
                  <a:lnTo>
                    <a:pt x="126" y="0"/>
                  </a:lnTo>
                  <a:lnTo>
                    <a:pt x="126" y="0"/>
                  </a:lnTo>
                  <a:lnTo>
                    <a:pt x="127" y="0"/>
                  </a:lnTo>
                  <a:lnTo>
                    <a:pt x="128" y="0"/>
                  </a:lnTo>
                  <a:lnTo>
                    <a:pt x="128" y="0"/>
                  </a:lnTo>
                  <a:lnTo>
                    <a:pt x="129" y="0"/>
                  </a:lnTo>
                  <a:lnTo>
                    <a:pt x="129" y="0"/>
                  </a:lnTo>
                  <a:lnTo>
                    <a:pt x="130" y="0"/>
                  </a:lnTo>
                  <a:lnTo>
                    <a:pt x="131" y="0"/>
                  </a:lnTo>
                  <a:lnTo>
                    <a:pt x="131" y="0"/>
                  </a:lnTo>
                  <a:lnTo>
                    <a:pt x="132" y="0"/>
                  </a:lnTo>
                  <a:lnTo>
                    <a:pt x="133" y="0"/>
                  </a:lnTo>
                  <a:lnTo>
                    <a:pt x="133" y="0"/>
                  </a:lnTo>
                  <a:lnTo>
                    <a:pt x="134" y="0"/>
                  </a:lnTo>
                  <a:lnTo>
                    <a:pt x="134" y="0"/>
                  </a:lnTo>
                  <a:lnTo>
                    <a:pt x="135" y="0"/>
                  </a:lnTo>
                  <a:lnTo>
                    <a:pt x="136" y="0"/>
                  </a:lnTo>
                  <a:lnTo>
                    <a:pt x="136" y="0"/>
                  </a:lnTo>
                  <a:lnTo>
                    <a:pt x="137" y="0"/>
                  </a:lnTo>
                  <a:lnTo>
                    <a:pt x="138" y="0"/>
                  </a:lnTo>
                  <a:lnTo>
                    <a:pt x="138" y="0"/>
                  </a:lnTo>
                  <a:lnTo>
                    <a:pt x="139" y="0"/>
                  </a:lnTo>
                  <a:lnTo>
                    <a:pt x="140" y="0"/>
                  </a:lnTo>
                  <a:lnTo>
                    <a:pt x="140" y="0"/>
                  </a:lnTo>
                  <a:lnTo>
                    <a:pt x="141" y="0"/>
                  </a:lnTo>
                  <a:lnTo>
                    <a:pt x="141" y="0"/>
                  </a:lnTo>
                  <a:lnTo>
                    <a:pt x="142" y="0"/>
                  </a:lnTo>
                  <a:lnTo>
                    <a:pt x="143" y="0"/>
                  </a:lnTo>
                  <a:lnTo>
                    <a:pt x="143" y="0"/>
                  </a:lnTo>
                  <a:lnTo>
                    <a:pt x="144" y="0"/>
                  </a:lnTo>
                  <a:lnTo>
                    <a:pt x="145" y="0"/>
                  </a:lnTo>
                  <a:lnTo>
                    <a:pt x="145" y="0"/>
                  </a:lnTo>
                  <a:lnTo>
                    <a:pt x="146" y="0"/>
                  </a:lnTo>
                  <a:lnTo>
                    <a:pt x="146" y="0"/>
                  </a:lnTo>
                  <a:lnTo>
                    <a:pt x="147" y="0"/>
                  </a:lnTo>
                  <a:lnTo>
                    <a:pt x="148" y="0"/>
                  </a:lnTo>
                  <a:lnTo>
                    <a:pt x="148" y="0"/>
                  </a:lnTo>
                  <a:lnTo>
                    <a:pt x="149" y="0"/>
                  </a:lnTo>
                  <a:lnTo>
                    <a:pt x="150" y="0"/>
                  </a:lnTo>
                  <a:lnTo>
                    <a:pt x="150" y="0"/>
                  </a:lnTo>
                  <a:lnTo>
                    <a:pt x="151" y="0"/>
                  </a:lnTo>
                  <a:lnTo>
                    <a:pt x="151" y="0"/>
                  </a:lnTo>
                  <a:lnTo>
                    <a:pt x="152" y="0"/>
                  </a:lnTo>
                  <a:lnTo>
                    <a:pt x="153" y="0"/>
                  </a:lnTo>
                  <a:lnTo>
                    <a:pt x="153" y="0"/>
                  </a:lnTo>
                  <a:lnTo>
                    <a:pt x="154" y="0"/>
                  </a:lnTo>
                  <a:lnTo>
                    <a:pt x="154" y="0"/>
                  </a:lnTo>
                  <a:lnTo>
                    <a:pt x="155" y="0"/>
                  </a:lnTo>
                  <a:lnTo>
                    <a:pt x="156" y="0"/>
                  </a:lnTo>
                  <a:lnTo>
                    <a:pt x="156" y="0"/>
                  </a:lnTo>
                  <a:lnTo>
                    <a:pt x="157" y="0"/>
                  </a:lnTo>
                  <a:lnTo>
                    <a:pt x="158" y="0"/>
                  </a:lnTo>
                  <a:lnTo>
                    <a:pt x="158" y="0"/>
                  </a:lnTo>
                  <a:lnTo>
                    <a:pt x="159" y="0"/>
                  </a:lnTo>
                  <a:lnTo>
                    <a:pt x="159" y="0"/>
                  </a:lnTo>
                  <a:lnTo>
                    <a:pt x="160" y="0"/>
                  </a:lnTo>
                  <a:lnTo>
                    <a:pt x="161" y="0"/>
                  </a:lnTo>
                  <a:lnTo>
                    <a:pt x="161" y="0"/>
                  </a:lnTo>
                  <a:lnTo>
                    <a:pt x="162" y="0"/>
                  </a:lnTo>
                  <a:lnTo>
                    <a:pt x="163" y="0"/>
                  </a:lnTo>
                  <a:lnTo>
                    <a:pt x="163" y="0"/>
                  </a:lnTo>
                  <a:lnTo>
                    <a:pt x="164" y="0"/>
                  </a:lnTo>
                  <a:lnTo>
                    <a:pt x="164" y="0"/>
                  </a:lnTo>
                  <a:lnTo>
                    <a:pt x="165" y="0"/>
                  </a:lnTo>
                  <a:lnTo>
                    <a:pt x="166" y="0"/>
                  </a:lnTo>
                  <a:lnTo>
                    <a:pt x="166" y="0"/>
                  </a:lnTo>
                  <a:lnTo>
                    <a:pt x="167" y="0"/>
                  </a:lnTo>
                  <a:lnTo>
                    <a:pt x="168" y="0"/>
                  </a:lnTo>
                  <a:lnTo>
                    <a:pt x="168" y="0"/>
                  </a:lnTo>
                  <a:lnTo>
                    <a:pt x="169" y="0"/>
                  </a:lnTo>
                  <a:lnTo>
                    <a:pt x="169" y="0"/>
                  </a:lnTo>
                  <a:lnTo>
                    <a:pt x="170" y="0"/>
                  </a:lnTo>
                  <a:lnTo>
                    <a:pt x="171" y="0"/>
                  </a:lnTo>
                  <a:lnTo>
                    <a:pt x="171" y="0"/>
                  </a:lnTo>
                  <a:lnTo>
                    <a:pt x="172" y="0"/>
                  </a:lnTo>
                  <a:lnTo>
                    <a:pt x="173" y="0"/>
                  </a:lnTo>
                  <a:lnTo>
                    <a:pt x="173" y="0"/>
                  </a:lnTo>
                  <a:lnTo>
                    <a:pt x="174" y="0"/>
                  </a:lnTo>
                  <a:lnTo>
                    <a:pt x="174" y="0"/>
                  </a:lnTo>
                  <a:lnTo>
                    <a:pt x="175" y="0"/>
                  </a:lnTo>
                  <a:lnTo>
                    <a:pt x="176" y="0"/>
                  </a:lnTo>
                  <a:lnTo>
                    <a:pt x="176" y="0"/>
                  </a:lnTo>
                  <a:lnTo>
                    <a:pt x="177" y="0"/>
                  </a:lnTo>
                  <a:lnTo>
                    <a:pt x="178" y="0"/>
                  </a:lnTo>
                  <a:lnTo>
                    <a:pt x="178" y="0"/>
                  </a:lnTo>
                  <a:lnTo>
                    <a:pt x="179" y="0"/>
                  </a:lnTo>
                  <a:lnTo>
                    <a:pt x="180" y="0"/>
                  </a:lnTo>
                  <a:lnTo>
                    <a:pt x="180" y="0"/>
                  </a:lnTo>
                  <a:lnTo>
                    <a:pt x="181" y="0"/>
                  </a:lnTo>
                  <a:lnTo>
                    <a:pt x="181" y="0"/>
                  </a:lnTo>
                  <a:lnTo>
                    <a:pt x="182" y="0"/>
                  </a:lnTo>
                  <a:lnTo>
                    <a:pt x="183" y="0"/>
                  </a:lnTo>
                  <a:lnTo>
                    <a:pt x="183" y="0"/>
                  </a:lnTo>
                  <a:lnTo>
                    <a:pt x="184" y="0"/>
                  </a:lnTo>
                  <a:lnTo>
                    <a:pt x="185" y="0"/>
                  </a:lnTo>
                  <a:lnTo>
                    <a:pt x="185" y="0"/>
                  </a:lnTo>
                  <a:lnTo>
                    <a:pt x="186" y="0"/>
                  </a:lnTo>
                  <a:lnTo>
                    <a:pt x="186" y="0"/>
                  </a:lnTo>
                  <a:lnTo>
                    <a:pt x="187" y="0"/>
                  </a:lnTo>
                </a:path>
              </a:pathLst>
            </a:custGeom>
            <a:noFill/>
            <a:ln w="2222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1" name="Rectangle 113"/>
            <p:cNvSpPr>
              <a:spLocks noChangeArrowheads="1"/>
            </p:cNvSpPr>
            <p:nvPr/>
          </p:nvSpPr>
          <p:spPr bwMode="auto">
            <a:xfrm>
              <a:off x="5809" y="2585"/>
              <a:ext cx="57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l-GR" altLang="en-US" sz="1700" dirty="0">
                  <a:solidFill>
                    <a:srgbClr val="000000"/>
                  </a:solidFill>
                  <a:cs typeface="Arial" panose="020B0604020202020204" pitchFamily="34" charset="0"/>
                </a:rPr>
                <a:t>δ</a:t>
              </a:r>
              <a:r>
                <a:rPr kumimoji="0" lang="en-US" altLang="en-US" sz="1700" b="0" i="0" u="none" strike="noStrike" cap="none" normalizeH="0" baseline="0" dirty="0">
                  <a:ln>
                    <a:noFill/>
                  </a:ln>
                  <a:solidFill>
                    <a:srgbClr val="000000"/>
                  </a:solidFill>
                  <a:effectLst/>
                  <a:cs typeface="Arial" panose="020B0604020202020204" pitchFamily="34" charset="0"/>
                </a:rPr>
                <a:t> = 0.346</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52" name="Line 114"/>
            <p:cNvSpPr>
              <a:spLocks noChangeShapeType="1"/>
            </p:cNvSpPr>
            <p:nvPr/>
          </p:nvSpPr>
          <p:spPr bwMode="auto">
            <a:xfrm flipV="1">
              <a:off x="1435" y="482"/>
              <a:ext cx="0" cy="3226"/>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3" name="Line 115"/>
            <p:cNvSpPr>
              <a:spLocks noChangeShapeType="1"/>
            </p:cNvSpPr>
            <p:nvPr/>
          </p:nvSpPr>
          <p:spPr bwMode="auto">
            <a:xfrm flipH="1">
              <a:off x="1378" y="3611"/>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4" name="Rectangle 116"/>
            <p:cNvSpPr>
              <a:spLocks noChangeArrowheads="1"/>
            </p:cNvSpPr>
            <p:nvPr/>
          </p:nvSpPr>
          <p:spPr bwMode="auto">
            <a:xfrm rot="16200000">
              <a:off x="1174" y="3494"/>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0.2</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5" name="Line 117"/>
            <p:cNvSpPr>
              <a:spLocks noChangeShapeType="1"/>
            </p:cNvSpPr>
            <p:nvPr/>
          </p:nvSpPr>
          <p:spPr bwMode="auto">
            <a:xfrm flipH="1">
              <a:off x="1378" y="285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6" name="Rectangle 118"/>
            <p:cNvSpPr>
              <a:spLocks noChangeArrowheads="1"/>
            </p:cNvSpPr>
            <p:nvPr/>
          </p:nvSpPr>
          <p:spPr bwMode="auto">
            <a:xfrm rot="16200000">
              <a:off x="1174" y="2737"/>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0.4</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7" name="Line 119"/>
            <p:cNvSpPr>
              <a:spLocks noChangeShapeType="1"/>
            </p:cNvSpPr>
            <p:nvPr/>
          </p:nvSpPr>
          <p:spPr bwMode="auto">
            <a:xfrm flipH="1">
              <a:off x="1378" y="209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58" name="Rectangle 120"/>
            <p:cNvSpPr>
              <a:spLocks noChangeArrowheads="1"/>
            </p:cNvSpPr>
            <p:nvPr/>
          </p:nvSpPr>
          <p:spPr bwMode="auto">
            <a:xfrm rot="16200000">
              <a:off x="1174" y="1979"/>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0.6</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9" name="Line 121"/>
            <p:cNvSpPr>
              <a:spLocks noChangeShapeType="1"/>
            </p:cNvSpPr>
            <p:nvPr/>
          </p:nvSpPr>
          <p:spPr bwMode="auto">
            <a:xfrm flipH="1">
              <a:off x="1378" y="133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76" name="Rectangle 122"/>
            <p:cNvSpPr>
              <a:spLocks noChangeArrowheads="1"/>
            </p:cNvSpPr>
            <p:nvPr/>
          </p:nvSpPr>
          <p:spPr bwMode="auto">
            <a:xfrm rot="16200000">
              <a:off x="1174" y="1218"/>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0.8</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78" name="Line 123"/>
            <p:cNvSpPr>
              <a:spLocks noChangeShapeType="1"/>
            </p:cNvSpPr>
            <p:nvPr/>
          </p:nvSpPr>
          <p:spPr bwMode="auto">
            <a:xfrm flipH="1">
              <a:off x="1378" y="57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79" name="Rectangle 124"/>
            <p:cNvSpPr>
              <a:spLocks noChangeArrowheads="1"/>
            </p:cNvSpPr>
            <p:nvPr/>
          </p:nvSpPr>
          <p:spPr bwMode="auto">
            <a:xfrm rot="16200000">
              <a:off x="1174" y="459"/>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0" name="Rectangle 125"/>
            <p:cNvSpPr>
              <a:spLocks noChangeArrowheads="1"/>
            </p:cNvSpPr>
            <p:nvPr/>
          </p:nvSpPr>
          <p:spPr bwMode="auto">
            <a:xfrm rot="16200000">
              <a:off x="-539" y="1961"/>
              <a:ext cx="319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Coefficient on Observational Outcome in Destination</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581" name="Line 126"/>
            <p:cNvSpPr>
              <a:spLocks noChangeShapeType="1"/>
            </p:cNvSpPr>
            <p:nvPr/>
          </p:nvSpPr>
          <p:spPr bwMode="auto">
            <a:xfrm>
              <a:off x="1435" y="3708"/>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2" name="Line 127"/>
            <p:cNvSpPr>
              <a:spLocks noChangeShapeType="1"/>
            </p:cNvSpPr>
            <p:nvPr/>
          </p:nvSpPr>
          <p:spPr bwMode="auto">
            <a:xfrm>
              <a:off x="1532"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3" name="Rectangle 128"/>
            <p:cNvSpPr>
              <a:spLocks noChangeArrowheads="1"/>
            </p:cNvSpPr>
            <p:nvPr/>
          </p:nvSpPr>
          <p:spPr bwMode="auto">
            <a:xfrm>
              <a:off x="1489" y="3798"/>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4" name="Line 129"/>
            <p:cNvSpPr>
              <a:spLocks noChangeShapeType="1"/>
            </p:cNvSpPr>
            <p:nvPr/>
          </p:nvSpPr>
          <p:spPr bwMode="auto">
            <a:xfrm>
              <a:off x="2371"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5" name="Rectangle 130"/>
            <p:cNvSpPr>
              <a:spLocks noChangeArrowheads="1"/>
            </p:cNvSpPr>
            <p:nvPr/>
          </p:nvSpPr>
          <p:spPr bwMode="auto">
            <a:xfrm>
              <a:off x="2332" y="3798"/>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6" name="Line 131"/>
            <p:cNvSpPr>
              <a:spLocks noChangeShapeType="1"/>
            </p:cNvSpPr>
            <p:nvPr/>
          </p:nvSpPr>
          <p:spPr bwMode="auto">
            <a:xfrm>
              <a:off x="3214"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7" name="Rectangle 132"/>
            <p:cNvSpPr>
              <a:spLocks noChangeArrowheads="1"/>
            </p:cNvSpPr>
            <p:nvPr/>
          </p:nvSpPr>
          <p:spPr bwMode="auto">
            <a:xfrm>
              <a:off x="3131"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8" name="Line 133"/>
            <p:cNvSpPr>
              <a:spLocks noChangeShapeType="1"/>
            </p:cNvSpPr>
            <p:nvPr/>
          </p:nvSpPr>
          <p:spPr bwMode="auto">
            <a:xfrm>
              <a:off x="4056"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89" name="Rectangle 134"/>
            <p:cNvSpPr>
              <a:spLocks noChangeArrowheads="1"/>
            </p:cNvSpPr>
            <p:nvPr/>
          </p:nvSpPr>
          <p:spPr bwMode="auto">
            <a:xfrm>
              <a:off x="3973"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0" name="Line 135"/>
            <p:cNvSpPr>
              <a:spLocks noChangeShapeType="1"/>
            </p:cNvSpPr>
            <p:nvPr/>
          </p:nvSpPr>
          <p:spPr bwMode="auto">
            <a:xfrm>
              <a:off x="4898"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91" name="Rectangle 136"/>
            <p:cNvSpPr>
              <a:spLocks noChangeArrowheads="1"/>
            </p:cNvSpPr>
            <p:nvPr/>
          </p:nvSpPr>
          <p:spPr bwMode="auto">
            <a:xfrm>
              <a:off x="4816"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20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2" name="Line 137"/>
            <p:cNvSpPr>
              <a:spLocks noChangeShapeType="1"/>
            </p:cNvSpPr>
            <p:nvPr/>
          </p:nvSpPr>
          <p:spPr bwMode="auto">
            <a:xfrm>
              <a:off x="5741"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93" name="Rectangle 138"/>
            <p:cNvSpPr>
              <a:spLocks noChangeArrowheads="1"/>
            </p:cNvSpPr>
            <p:nvPr/>
          </p:nvSpPr>
          <p:spPr bwMode="auto">
            <a:xfrm>
              <a:off x="5658"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25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4" name="Line 139"/>
            <p:cNvSpPr>
              <a:spLocks noChangeShapeType="1"/>
            </p:cNvSpPr>
            <p:nvPr/>
          </p:nvSpPr>
          <p:spPr bwMode="auto">
            <a:xfrm>
              <a:off x="6583"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595" name="Rectangle 140"/>
            <p:cNvSpPr>
              <a:spLocks noChangeArrowheads="1"/>
            </p:cNvSpPr>
            <p:nvPr/>
          </p:nvSpPr>
          <p:spPr bwMode="auto">
            <a:xfrm>
              <a:off x="6500" y="379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30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96" name="Rectangle 141"/>
            <p:cNvSpPr>
              <a:spLocks noChangeArrowheads="1"/>
            </p:cNvSpPr>
            <p:nvPr/>
          </p:nvSpPr>
          <p:spPr bwMode="auto">
            <a:xfrm>
              <a:off x="2933" y="3989"/>
              <a:ext cx="203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Age of Child When Parents Move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597" name="Rectangle 142"/>
            <p:cNvSpPr>
              <a:spLocks noChangeArrowheads="1"/>
            </p:cNvSpPr>
            <p:nvPr/>
          </p:nvSpPr>
          <p:spPr bwMode="auto">
            <a:xfrm>
              <a:off x="4016" y="123"/>
              <a:ext cx="68" cy="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700" b="0" i="0" u="none" strike="noStrike" cap="none" normalizeH="0" baseline="0">
                  <a:ln>
                    <a:noFill/>
                  </a:ln>
                  <a:solidFill>
                    <a:srgbClr val="1E2D53"/>
                  </a:solidFill>
                  <a:effectLst/>
                  <a:latin typeface="+mj-lt"/>
                </a:rPr>
                <a:t> </a:t>
              </a:r>
              <a:endParaRPr kumimoji="0" lang="en-US" altLang="en-US" sz="1800" b="0" i="0" u="none" strike="noStrike" cap="none" normalizeH="0" baseline="0">
                <a:ln>
                  <a:noFill/>
                </a:ln>
                <a:solidFill>
                  <a:schemeClr val="tx1"/>
                </a:solidFill>
                <a:effectLst/>
                <a:latin typeface="+mj-lt"/>
              </a:endParaRPr>
            </a:p>
          </p:txBody>
        </p:sp>
      </p:grpSp>
      <p:sp>
        <p:nvSpPr>
          <p:cNvPr id="577" name="TextBox 92"/>
          <p:cNvSpPr txBox="1"/>
          <p:nvPr/>
        </p:nvSpPr>
        <p:spPr>
          <a:xfrm>
            <a:off x="1710075" y="87880"/>
            <a:ext cx="9228500" cy="400105"/>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Childhood Exposure Effects on Household Income Rank at Age 24</a:t>
            </a:r>
          </a:p>
        </p:txBody>
      </p:sp>
      <p:sp>
        <p:nvSpPr>
          <p:cNvPr id="135" name="TextBox 134"/>
          <p:cNvSpPr txBox="1"/>
          <p:nvPr/>
        </p:nvSpPr>
        <p:spPr>
          <a:xfrm>
            <a:off x="2319059" y="4917498"/>
            <a:ext cx="5884799" cy="615549"/>
          </a:xfrm>
          <a:prstGeom prst="rect">
            <a:avLst/>
          </a:prstGeom>
          <a:noFill/>
        </p:spPr>
        <p:txBody>
          <a:bodyPr wrap="non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Ident. Assumption: Selection effect constant across ages</a:t>
            </a:r>
          </a:p>
          <a:p>
            <a:pPr marL="285510" marR="0" lvl="0" indent="-285510" algn="l" defTabSz="913584" rtl="0" eaLnBrk="1" fontAlgn="auto" latinLnBrk="0" hangingPunct="1">
              <a:lnSpc>
                <a:spcPct val="100000"/>
              </a:lnSpc>
              <a:spcBef>
                <a:spcPts val="0"/>
              </a:spcBef>
              <a:spcAft>
                <a:spcPts val="0"/>
              </a:spcAft>
              <a:buClrTx/>
              <a:buSzTx/>
              <a:buFont typeface="Wingdings" panose="05000000000000000000" pitchFamily="2" charset="2"/>
              <a:buChar char="à"/>
              <a:tabLst/>
              <a:defRPr/>
            </a:pPr>
            <a:r>
              <a:rPr kumimoji="0" lang="en-US" sz="1700" b="0" i="1"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Wingdings" panose="05000000000000000000" pitchFamily="2" charset="2"/>
              </a:rPr>
              <a:t>Shape before age 23 reflects causal effects of exposure</a:t>
            </a:r>
          </a:p>
        </p:txBody>
      </p:sp>
      <p:sp>
        <p:nvSpPr>
          <p:cNvPr id="146" name="Rectangle 112"/>
          <p:cNvSpPr>
            <a:spLocks noChangeArrowheads="1"/>
          </p:cNvSpPr>
          <p:nvPr/>
        </p:nvSpPr>
        <p:spPr bwMode="auto">
          <a:xfrm>
            <a:off x="8885238" y="3829050"/>
            <a:ext cx="151606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Selection Effect</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47" name="Rectangle 146"/>
          <p:cNvSpPr>
            <a:spLocks noChangeArrowheads="1"/>
          </p:cNvSpPr>
          <p:nvPr/>
        </p:nvSpPr>
        <p:spPr bwMode="auto">
          <a:xfrm>
            <a:off x="8774282" y="5092700"/>
            <a:ext cx="23916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Slope (Age&gt;23): -0.008</a:t>
            </a:r>
            <a:endParaRPr kumimoji="0" lang="en-US" alt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48" name="Rectangle 147"/>
          <p:cNvSpPr>
            <a:spLocks noChangeArrowheads="1"/>
          </p:cNvSpPr>
          <p:nvPr/>
        </p:nvSpPr>
        <p:spPr bwMode="auto">
          <a:xfrm>
            <a:off x="10495856" y="5321300"/>
            <a:ext cx="7309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(0.005)</a:t>
            </a:r>
            <a:endParaRPr kumimoji="0" lang="en-US" alt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49" name="Rectangle 148"/>
          <p:cNvSpPr>
            <a:spLocks noChangeArrowheads="1"/>
          </p:cNvSpPr>
          <p:nvPr/>
        </p:nvSpPr>
        <p:spPr bwMode="auto">
          <a:xfrm>
            <a:off x="3124200" y="2892425"/>
            <a:ext cx="25263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Arial" panose="020B0604020202020204" pitchFamily="34" charset="0"/>
              </a:rPr>
              <a:t>Slope (Age&lt;=23): -0.025</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
        <p:nvSpPr>
          <p:cNvPr id="150" name="Rectangle 149"/>
          <p:cNvSpPr>
            <a:spLocks noChangeArrowheads="1"/>
          </p:cNvSpPr>
          <p:nvPr/>
        </p:nvSpPr>
        <p:spPr bwMode="auto">
          <a:xfrm>
            <a:off x="4981290" y="3121025"/>
            <a:ext cx="7309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Arial" panose="020B0604020202020204" pitchFamily="34" charset="0"/>
              </a:rPr>
              <a:t>(0.002)</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1406058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7026" y="1295525"/>
            <a:ext cx="9843247" cy="5181600"/>
          </a:xfrm>
        </p:spPr>
        <p:txBody>
          <a:bodyPr>
            <a:normAutofit/>
          </a:bodyPr>
          <a:lstStyle/>
          <a:p>
            <a:pPr marL="342610" indent="-342610" defTabSz="91358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Use two approaches to evaluate validity of key assumption, following Chetty and Hendren (2018a):</a:t>
            </a:r>
          </a:p>
          <a:p>
            <a:pPr lvl="1">
              <a:buClr>
                <a:srgbClr val="1A466E"/>
              </a:buClr>
              <a:buFont typeface="Wingdings" panose="05000000000000000000" pitchFamily="2" charset="2"/>
              <a:buChar char="§"/>
            </a:pPr>
            <a:endParaRPr lang="en-US" sz="2300" dirty="0">
              <a:solidFill>
                <a:srgbClr val="000000"/>
              </a:solidFill>
              <a:latin typeface="Arial" panose="020B0604020202020204" pitchFamily="34" charset="0"/>
              <a:cs typeface="Arial" panose="020B0604020202020204" pitchFamily="34" charset="0"/>
            </a:endParaRPr>
          </a:p>
          <a:p>
            <a:pPr marL="799283" lvl="1" indent="-342610">
              <a:buClr>
                <a:srgbClr val="1A466E"/>
              </a:buClr>
              <a:buAutoNum type="arabicPeriod"/>
            </a:pPr>
            <a:r>
              <a:rPr lang="en-US" sz="2000" dirty="0">
                <a:solidFill>
                  <a:srgbClr val="000000"/>
                </a:solidFill>
                <a:latin typeface="Arial" panose="020B0604020202020204" pitchFamily="34" charset="0"/>
                <a:cs typeface="Arial" panose="020B0604020202020204" pitchFamily="34" charset="0"/>
              </a:rPr>
              <a:t>Sibling comparisons to control for family fixed effects.</a:t>
            </a:r>
          </a:p>
        </p:txBody>
      </p:sp>
      <p:sp>
        <p:nvSpPr>
          <p:cNvPr id="4"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a:defRPr/>
            </a:pPr>
            <a:r>
              <a:rPr lang="en-US" sz="2400" dirty="0">
                <a:solidFill>
                  <a:srgbClr val="002060"/>
                </a:solidFill>
                <a:latin typeface="Arial" panose="020B0604020202020204" pitchFamily="34" charset="0"/>
                <a:cs typeface="Arial" panose="020B0604020202020204" pitchFamily="34" charset="0"/>
              </a:rPr>
              <a:t>Identifying Causal Exposure Effects</a:t>
            </a:r>
          </a:p>
        </p:txBody>
      </p:sp>
    </p:spTree>
    <p:extLst>
      <p:ext uri="{BB962C8B-B14F-4D97-AF65-F5344CB8AC3E}">
        <p14:creationId xmlns:p14="http://schemas.microsoft.com/office/powerpoint/2010/main" val="29337239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1728370106"/>
              </p:ext>
            </p:extLst>
          </p:nvPr>
        </p:nvGraphicFramePr>
        <p:xfrm>
          <a:off x="1651000" y="417254"/>
          <a:ext cx="8864604" cy="5715919"/>
        </p:xfrm>
        <a:graphic>
          <a:graphicData uri="http://schemas.openxmlformats.org/drawingml/2006/table">
            <a:tbl>
              <a:tblPr/>
              <a:tblGrid>
                <a:gridCol w="1615059">
                  <a:extLst>
                    <a:ext uri="{9D8B030D-6E8A-4147-A177-3AD203B41FA5}">
                      <a16:colId xmlns:a16="http://schemas.microsoft.com/office/drawing/2014/main" val="1851680527"/>
                    </a:ext>
                  </a:extLst>
                </a:gridCol>
                <a:gridCol w="2210079">
                  <a:extLst>
                    <a:ext uri="{9D8B030D-6E8A-4147-A177-3AD203B41FA5}">
                      <a16:colId xmlns:a16="http://schemas.microsoft.com/office/drawing/2014/main" val="2826448511"/>
                    </a:ext>
                  </a:extLst>
                </a:gridCol>
                <a:gridCol w="2829387">
                  <a:extLst>
                    <a:ext uri="{9D8B030D-6E8A-4147-A177-3AD203B41FA5}">
                      <a16:colId xmlns:a16="http://schemas.microsoft.com/office/drawing/2014/main" val="1465906955"/>
                    </a:ext>
                  </a:extLst>
                </a:gridCol>
                <a:gridCol w="2210079">
                  <a:extLst>
                    <a:ext uri="{9D8B030D-6E8A-4147-A177-3AD203B41FA5}">
                      <a16:colId xmlns:a16="http://schemas.microsoft.com/office/drawing/2014/main" val="3338996284"/>
                    </a:ext>
                  </a:extLst>
                </a:gridCol>
              </a:tblGrid>
              <a:tr h="697767">
                <a:tc gridSpan="4">
                  <a:txBody>
                    <a:bodyPr/>
                    <a:lstStyle/>
                    <a:p>
                      <a:pPr algn="ctr" fontAlgn="ct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w="28575"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08895921"/>
                  </a:ext>
                </a:extLst>
              </a:tr>
              <a:tr h="354837">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w="28575" cap="flat" cmpd="sng" algn="ctr">
                      <a:solidFill>
                        <a:schemeClr val="tx1"/>
                      </a:solidFill>
                      <a:prstDash val="solid"/>
                      <a:round/>
                      <a:headEnd type="none" w="med" len="med"/>
                      <a:tailEnd type="none" w="med" len="med"/>
                    </a:lnT>
                    <a:lnB>
                      <a:noFill/>
                    </a:lnB>
                    <a:solidFill>
                      <a:srgbClr val="FFFFFF"/>
                    </a:solidFill>
                  </a:tcPr>
                </a:tc>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w="28575" cap="flat" cmpd="sng" algn="ctr">
                      <a:solidFill>
                        <a:schemeClr val="tx1"/>
                      </a:solidFill>
                      <a:prstDash val="solid"/>
                      <a:round/>
                      <a:headEnd type="none" w="med" len="med"/>
                      <a:tailEnd type="none" w="med" len="med"/>
                    </a:lnT>
                    <a:lnB>
                      <a:noFill/>
                    </a:lnB>
                    <a:solidFill>
                      <a:srgbClr val="FFFFFF"/>
                    </a:solidFill>
                  </a:tcPr>
                </a:tc>
                <a:tc>
                  <a:txBody>
                    <a:bodyPr/>
                    <a:lstStyle/>
                    <a:p>
                      <a:pPr algn="ctr" fontAlgn="ctr"/>
                      <a:r>
                        <a:rPr lang="en-US" sz="1800" b="0" i="0" u="none" strike="noStrike">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w="28575" cap="flat" cmpd="sng" algn="ctr">
                      <a:solidFill>
                        <a:schemeClr val="tx1"/>
                      </a:solidFill>
                      <a:prstDash val="solid"/>
                      <a:round/>
                      <a:headEnd type="none" w="med" len="med"/>
                      <a:tailEnd type="none" w="med" len="med"/>
                    </a:lnT>
                    <a:lnB>
                      <a:noFill/>
                    </a:lnB>
                    <a:solidFill>
                      <a:srgbClr val="FFFFFF"/>
                    </a:solidFill>
                  </a:tcPr>
                </a:tc>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w="28575" cap="flat" cmpd="sng" algn="ctr">
                      <a:solidFill>
                        <a:schemeClr val="tx1"/>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798447928"/>
                  </a:ext>
                </a:extLst>
              </a:tr>
              <a:tr h="588645">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cs typeface="Arial" panose="020B0604020202020204" pitchFamily="34" charset="0"/>
                        </a:rPr>
                        <a:t>Baseline</a:t>
                      </a:r>
                    </a:p>
                  </a:txBody>
                  <a:tcPr marL="9525" marR="9525" marT="9525" marB="0" anchor="b">
                    <a:lnL>
                      <a:noFill/>
                    </a:lnL>
                    <a:lnR>
                      <a:noFill/>
                    </a:lnR>
                    <a:lnT>
                      <a:noFill/>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cs typeface="Arial" panose="020B0604020202020204" pitchFamily="34" charset="0"/>
                        </a:rPr>
                        <a:t>No Age Interactions</a:t>
                      </a:r>
                    </a:p>
                  </a:txBody>
                  <a:tcPr marL="9525" marR="9525" marT="9525" marB="0" anchor="b">
                    <a:lnL>
                      <a:noFill/>
                    </a:lnL>
                    <a:lnR>
                      <a:noFill/>
                    </a:lnR>
                    <a:lnT>
                      <a:noFill/>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cs typeface="Arial" panose="020B0604020202020204" pitchFamily="34" charset="0"/>
                        </a:rPr>
                        <a:t>Family FEs</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4148638661"/>
                  </a:ext>
                </a:extLst>
              </a:tr>
              <a:tr h="299085">
                <a:tc>
                  <a:txBody>
                    <a:bodyPr/>
                    <a:lstStyle/>
                    <a:p>
                      <a:pPr algn="ctr" fontAlgn="ctr"/>
                      <a:r>
                        <a:rPr lang="en-US" sz="1800" b="0" i="0" u="none" strike="noStrike">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ct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31833793"/>
                  </a:ext>
                </a:extLst>
              </a:tr>
              <a:tr h="354837">
                <a:tc>
                  <a:txBody>
                    <a:bodyPr/>
                    <a:lstStyle/>
                    <a:p>
                      <a:pPr algn="ctr" fontAlgn="ct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a:noFill/>
                    </a:lnL>
                    <a:lnR>
                      <a:noFill/>
                    </a:lnR>
                    <a:lnT>
                      <a:noFill/>
                    </a:lnT>
                    <a:lnB>
                      <a:noFill/>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cs typeface="Arial" panose="020B0604020202020204" pitchFamily="34" charset="0"/>
                        </a:rPr>
                        <a:t>(1)</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cs typeface="Arial" panose="020B0604020202020204" pitchFamily="34" charset="0"/>
                        </a:rPr>
                        <a:t>(2)</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FFFFFF"/>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cs typeface="Arial" panose="020B0604020202020204" pitchFamily="34" charset="0"/>
                        </a:rPr>
                        <a:t>(3)</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solidFill>
                      <a:srgbClr val="FFFFFF"/>
                    </a:solidFill>
                  </a:tcPr>
                </a:tc>
                <a:extLst>
                  <a:ext uri="{0D108BD9-81ED-4DB2-BD59-A6C34878D82A}">
                    <a16:rowId xmlns:a16="http://schemas.microsoft.com/office/drawing/2014/main" val="722181050"/>
                  </a:ext>
                </a:extLst>
              </a:tr>
              <a:tr h="216347">
                <a:tc>
                  <a:txBody>
                    <a:bodyPr/>
                    <a:lstStyle/>
                    <a:p>
                      <a:pPr algn="ctr" fontAlgn="ctr"/>
                      <a:r>
                        <a:rPr lang="en-US" sz="7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ctr"/>
                      <a:r>
                        <a:rPr lang="en-US" sz="7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rgbClr val="FFFFFF"/>
                    </a:solidFill>
                  </a:tcPr>
                </a:tc>
                <a:tc>
                  <a:txBody>
                    <a:bodyPr/>
                    <a:lstStyle/>
                    <a:p>
                      <a:pPr algn="ctr" fontAlgn="ctr"/>
                      <a:r>
                        <a:rPr lang="en-US" sz="7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rgbClr val="FFFFFF"/>
                    </a:solidFill>
                  </a:tcPr>
                </a:tc>
                <a:tc>
                  <a:txBody>
                    <a:bodyPr/>
                    <a:lstStyle/>
                    <a:p>
                      <a:pPr algn="ctr" fontAlgn="ctr"/>
                      <a:r>
                        <a:rPr lang="en-US" sz="7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45676300"/>
                  </a:ext>
                </a:extLst>
              </a:tr>
              <a:tr h="354837">
                <a:tc>
                  <a:txBody>
                    <a:bodyPr/>
                    <a:lstStyle/>
                    <a:p>
                      <a:pPr algn="l" fontAlgn="ctr"/>
                      <a:r>
                        <a:rPr lang="en-US" sz="1800" b="0" i="0" u="none" strike="noStrike" dirty="0">
                          <a:solidFill>
                            <a:srgbClr val="000000"/>
                          </a:solidFill>
                          <a:effectLst/>
                          <a:latin typeface="Arial" panose="020B0604020202020204" pitchFamily="34" charset="0"/>
                          <a:cs typeface="Arial" panose="020B0604020202020204" pitchFamily="34" charset="0"/>
                        </a:rPr>
                        <a:t>Age &lt;= 23</a:t>
                      </a:r>
                    </a:p>
                  </a:txBody>
                  <a:tcPr marL="9525" marR="9525" marT="9525" marB="0" anchor="ctr">
                    <a:lnL>
                      <a:noFill/>
                    </a:lnL>
                    <a:lnR>
                      <a:noFill/>
                    </a:lnR>
                    <a:lnT>
                      <a:noFill/>
                    </a:lnT>
                    <a:lnB>
                      <a:noFill/>
                    </a:lnB>
                    <a:solidFill>
                      <a:srgbClr val="FFFFFF"/>
                    </a:solidFill>
                  </a:tcPr>
                </a:tc>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-0.027</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-0.026</a:t>
                      </a:r>
                    </a:p>
                  </a:txBody>
                  <a:tcPr marL="9525" marR="9525" marT="9525" marB="0" anchor="b">
                    <a:lnL>
                      <a:noFill/>
                    </a:lnL>
                    <a:lnR>
                      <a:noFill/>
                    </a:lnR>
                    <a:lnT>
                      <a:noFill/>
                    </a:lnT>
                    <a:lnB>
                      <a:noFill/>
                    </a:lnB>
                    <a:solidFill>
                      <a:srgbClr val="FFFFFF"/>
                    </a:solidFill>
                  </a:tcPr>
                </a:tc>
                <a:tc>
                  <a:txBody>
                    <a:bodyPr/>
                    <a:lstStyle/>
                    <a:p>
                      <a:pPr algn="ctr" fontAlgn="ctr"/>
                      <a:r>
                        <a:rPr lang="en-US" sz="1800" b="1" i="0" u="none" strike="noStrike" dirty="0">
                          <a:solidFill>
                            <a:srgbClr val="000000"/>
                          </a:solidFill>
                          <a:effectLst/>
                          <a:latin typeface="Arial" panose="020B0604020202020204" pitchFamily="34" charset="0"/>
                          <a:cs typeface="Arial" panose="020B0604020202020204" pitchFamily="34" charset="0"/>
                        </a:rPr>
                        <a:t>-0.021</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835468973"/>
                  </a:ext>
                </a:extLst>
              </a:tr>
              <a:tr h="354837">
                <a:tc>
                  <a:txBody>
                    <a:bodyPr/>
                    <a:lstStyle/>
                    <a:p>
                      <a:pPr algn="l" fontAlgn="ctr"/>
                      <a:r>
                        <a:rPr lang="en-US" sz="1800" b="0" i="0" u="none" strike="noStrike">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(0.001)</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(0.001)</a:t>
                      </a:r>
                    </a:p>
                  </a:txBody>
                  <a:tcPr marL="9525" marR="9525" marT="9525" marB="0" anchor="b">
                    <a:lnL>
                      <a:noFill/>
                    </a:lnL>
                    <a:lnR>
                      <a:noFill/>
                    </a:lnR>
                    <a:lnT>
                      <a:noFill/>
                    </a:lnT>
                    <a:lnB>
                      <a:noFill/>
                    </a:lnB>
                    <a:solidFill>
                      <a:srgbClr val="FFFFFF"/>
                    </a:solidFill>
                  </a:tcPr>
                </a:tc>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(0.002)</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1537546065"/>
                  </a:ext>
                </a:extLst>
              </a:tr>
              <a:tr h="354837">
                <a:tc>
                  <a:txBody>
                    <a:bodyPr/>
                    <a:lstStyle/>
                    <a:p>
                      <a:pPr algn="l" fontAlgn="ctr"/>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b">
                    <a:lnL>
                      <a:noFill/>
                    </a:lnL>
                    <a:lnR>
                      <a:noFill/>
                    </a:lnR>
                    <a:lnT>
                      <a:noFill/>
                    </a:lnT>
                    <a:lnB>
                      <a:noFill/>
                    </a:lnB>
                    <a:solidFill>
                      <a:srgbClr val="FFFFFF"/>
                    </a:solidFill>
                  </a:tcPr>
                </a:tc>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470680610"/>
                  </a:ext>
                </a:extLst>
              </a:tr>
              <a:tr h="354837">
                <a:tc>
                  <a:txBody>
                    <a:bodyPr/>
                    <a:lstStyle/>
                    <a:p>
                      <a:pPr algn="l" fontAlgn="ctr"/>
                      <a:r>
                        <a:rPr lang="en-US" sz="1800" b="0" i="0" u="none" strike="noStrike" dirty="0">
                          <a:solidFill>
                            <a:srgbClr val="000000"/>
                          </a:solidFill>
                          <a:effectLst/>
                          <a:latin typeface="Arial" panose="020B0604020202020204" pitchFamily="34" charset="0"/>
                          <a:cs typeface="Arial" panose="020B0604020202020204" pitchFamily="34" charset="0"/>
                        </a:rPr>
                        <a:t>Age &gt; 23</a:t>
                      </a:r>
                    </a:p>
                  </a:txBody>
                  <a:tcPr marL="9525" marR="9525" marT="9525" marB="0" anchor="ctr">
                    <a:lnL>
                      <a:noFill/>
                    </a:lnL>
                    <a:lnR>
                      <a:noFill/>
                    </a:lnR>
                    <a:lnT>
                      <a:noFill/>
                    </a:lnT>
                    <a:lnB>
                      <a:noFill/>
                    </a:lnB>
                    <a:solidFill>
                      <a:srgbClr val="FFFFFF"/>
                    </a:solidFill>
                  </a:tcPr>
                </a:tc>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-0.008</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-0.004</a:t>
                      </a:r>
                    </a:p>
                  </a:txBody>
                  <a:tcPr marL="9525" marR="9525" marT="9525" marB="0" anchor="b">
                    <a:lnL>
                      <a:noFill/>
                    </a:lnL>
                    <a:lnR>
                      <a:noFill/>
                    </a:lnR>
                    <a:lnT>
                      <a:noFill/>
                    </a:lnT>
                    <a:lnB>
                      <a:noFill/>
                    </a:lnB>
                    <a:solidFill>
                      <a:srgbClr val="FFFFFF"/>
                    </a:solidFill>
                  </a:tcPr>
                </a:tc>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-0.004</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1996593398"/>
                  </a:ext>
                </a:extLst>
              </a:tr>
              <a:tr h="354837">
                <a:tc>
                  <a:txBody>
                    <a:bodyPr/>
                    <a:lstStyle/>
                    <a:p>
                      <a:pPr algn="l" fontAlgn="ctr"/>
                      <a:r>
                        <a:rPr lang="en-US" sz="1800" b="0" i="0" u="none" strike="noStrike">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(0.009)</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(0.008)</a:t>
                      </a:r>
                    </a:p>
                  </a:txBody>
                  <a:tcPr marL="9525" marR="9525" marT="9525" marB="0" anchor="b">
                    <a:lnL>
                      <a:noFill/>
                    </a:lnL>
                    <a:lnR>
                      <a:noFill/>
                    </a:lnR>
                    <a:lnT>
                      <a:noFill/>
                    </a:lnT>
                    <a:lnB>
                      <a:noFill/>
                    </a:lnB>
                    <a:solidFill>
                      <a:srgbClr val="FFFFFF"/>
                    </a:solidFill>
                  </a:tcPr>
                </a:tc>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(0.009)</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4260151970"/>
                  </a:ext>
                </a:extLst>
              </a:tr>
              <a:tr h="365705">
                <a:tc>
                  <a:txBody>
                    <a:bodyPr/>
                    <a:lstStyle/>
                    <a:p>
                      <a:pPr algn="l" fontAlgn="ctr"/>
                      <a:r>
                        <a:rPr lang="en-US" sz="1800" b="0" i="0" u="none" strike="noStrike">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ctr"/>
                      <a:r>
                        <a:rPr lang="en-US" sz="1800" b="0" i="0" u="none" strike="noStrike">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b">
                    <a:lnL>
                      <a:noFill/>
                    </a:lnL>
                    <a:lnR>
                      <a:noFill/>
                    </a:lnR>
                    <a:lnT>
                      <a:noFill/>
                    </a:lnT>
                    <a:lnB>
                      <a:noFill/>
                    </a:lnB>
                    <a:solidFill>
                      <a:srgbClr val="FFFFFF"/>
                    </a:solidFill>
                  </a:tcPr>
                </a:tc>
                <a:tc>
                  <a:txBody>
                    <a:bodyPr/>
                    <a:lstStyle/>
                    <a:p>
                      <a:pPr algn="ctr" fontAlgn="ctr"/>
                      <a:r>
                        <a:rPr lang="en-US" sz="1800" b="0" i="0" u="none" strike="noStrike">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941866600"/>
                  </a:ext>
                </a:extLst>
              </a:tr>
              <a:tr h="354837">
                <a:tc>
                  <a:txBody>
                    <a:bodyPr/>
                    <a:lstStyle/>
                    <a:p>
                      <a:pPr algn="l" fontAlgn="ctr"/>
                      <a:r>
                        <a:rPr lang="en-US" sz="1800" b="0" i="0" u="none" strike="noStrike" dirty="0">
                          <a:solidFill>
                            <a:srgbClr val="000000"/>
                          </a:solidFill>
                          <a:effectLst/>
                          <a:latin typeface="Arial" panose="020B0604020202020204" pitchFamily="34" charset="0"/>
                          <a:cs typeface="Arial" panose="020B0604020202020204" pitchFamily="34" charset="0"/>
                        </a:rPr>
                        <a:t>Num. of Obs. </a:t>
                      </a:r>
                    </a:p>
                  </a:txBody>
                  <a:tcPr marL="9525" marR="9525" marT="9525" marB="0" anchor="ctr">
                    <a:lnL>
                      <a:noFill/>
                    </a:lnL>
                    <a:lnR>
                      <a:noFill/>
                    </a:lnR>
                    <a:lnT>
                      <a:noFill/>
                    </a:lnT>
                    <a:lnB>
                      <a:noFill/>
                    </a:lnB>
                    <a:solidFill>
                      <a:srgbClr val="FFFFFF"/>
                    </a:solidFill>
                  </a:tcPr>
                </a:tc>
                <a:tc>
                  <a:txBody>
                    <a:bodyPr/>
                    <a:lstStyle/>
                    <a:p>
                      <a:pPr algn="ctr" fontAlgn="ctr"/>
                      <a:r>
                        <a:rPr lang="en-US" sz="1800" b="0" i="0" u="none" strike="noStrike">
                          <a:solidFill>
                            <a:srgbClr val="000000"/>
                          </a:solidFill>
                          <a:effectLst/>
                          <a:latin typeface="Arial" panose="020B0604020202020204" pitchFamily="34" charset="0"/>
                          <a:cs typeface="Arial" panose="020B0604020202020204" pitchFamily="34" charset="0"/>
                        </a:rPr>
                        <a:t>2,814,000</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2,814,000</a:t>
                      </a:r>
                    </a:p>
                  </a:txBody>
                  <a:tcPr marL="9525" marR="9525" marT="9525" marB="0" anchor="b">
                    <a:lnL>
                      <a:noFill/>
                    </a:lnL>
                    <a:lnR>
                      <a:noFill/>
                    </a:lnR>
                    <a:lnT>
                      <a:noFill/>
                    </a:lnT>
                    <a:lnB>
                      <a:noFill/>
                    </a:lnB>
                    <a:solidFill>
                      <a:srgbClr val="FFFFFF"/>
                    </a:solidFill>
                  </a:tcPr>
                </a:tc>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2,814,000</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1220535653"/>
                  </a:ext>
                </a:extLst>
              </a:tr>
              <a:tr h="354837">
                <a:tc gridSpan="4">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b">
                    <a:lnL>
                      <a:noFill/>
                    </a:lnL>
                    <a:lnR>
                      <a:noFill/>
                    </a:lnR>
                    <a:lnT>
                      <a:noFill/>
                    </a:lnT>
                    <a:lnB w="28575"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80701233"/>
                  </a:ext>
                </a:extLst>
              </a:tr>
              <a:tr h="354837">
                <a:tc gridSpan="4">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Note: Standard errors in parentheses</a:t>
                      </a:r>
                    </a:p>
                  </a:txBody>
                  <a:tcPr marL="9525" marR="9525" marT="9525" marB="0" anchor="b">
                    <a:lnL w="25400" cap="flat" cmpd="dbl" algn="ctr">
                      <a:solidFill>
                        <a:srgbClr val="FFFFFF"/>
                      </a:solidFill>
                      <a:prstDash val="solid"/>
                      <a:round/>
                      <a:headEnd type="none" w="med" len="med"/>
                      <a:tailEnd type="none" w="med" len="med"/>
                    </a:lnL>
                    <a:lnR w="25400" cap="flat" cmpd="dbl" algn="ctr">
                      <a:solidFill>
                        <a:srgbClr val="FFFFFF"/>
                      </a:solidFill>
                      <a:prstDash val="solid"/>
                      <a:round/>
                      <a:headEnd type="none" w="med" len="med"/>
                      <a:tailEnd type="none" w="med" len="med"/>
                    </a:lnR>
                    <a:lnT w="28575" cap="flat" cmpd="sng" algn="ctr">
                      <a:solidFill>
                        <a:schemeClr val="tx1"/>
                      </a:solidFill>
                      <a:prstDash val="solid"/>
                      <a:round/>
                      <a:headEnd type="none" w="med" len="med"/>
                      <a:tailEnd type="none" w="med" len="med"/>
                    </a:lnT>
                    <a:lnB w="25400" cap="flat" cmpd="dbl" algn="ctr">
                      <a:solidFill>
                        <a:srgbClr val="FFFFFF"/>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86998740"/>
                  </a:ext>
                </a:extLst>
              </a:tr>
            </a:tbl>
          </a:graphicData>
        </a:graphic>
      </p:graphicFrame>
      <p:sp>
        <p:nvSpPr>
          <p:cNvPr id="2" name="Rectangle 1"/>
          <p:cNvSpPr/>
          <p:nvPr/>
        </p:nvSpPr>
        <p:spPr>
          <a:xfrm>
            <a:off x="1030806" y="233405"/>
            <a:ext cx="10104991" cy="692493"/>
          </a:xfrm>
          <a:prstGeom prst="rect">
            <a:avLst/>
          </a:prstGeom>
        </p:spPr>
        <p:txBody>
          <a:bodyPr wrap="square" lIns="91404" tIns="45718" rIns="91404" bIns="45718">
            <a:spAutoFit/>
          </a:bodyPr>
          <a:lstStyle/>
          <a:p>
            <a:pPr marL="0" marR="0" lvl="0" indent="0" algn="ctr" defTabSz="913584" rtl="0" eaLnBrk="1" fontAlgn="ctr" latinLnBrk="0" hangingPunct="1">
              <a:lnSpc>
                <a:spcPct val="100000"/>
              </a:lnSpc>
              <a:spcBef>
                <a:spcPts val="0"/>
              </a:spcBef>
              <a:spcAft>
                <a:spcPts val="0"/>
              </a:spcAft>
              <a:buClrTx/>
              <a:buSzTx/>
              <a:buFontTx/>
              <a:buNone/>
              <a:tabLst/>
              <a:defRPr/>
            </a:pPr>
            <a:r>
              <a:rPr lang="en-US" sz="1900" b="1" dirty="0">
                <a:solidFill>
                  <a:srgbClr val="002060"/>
                </a:solidFill>
                <a:latin typeface="Arial" panose="020B0604020202020204" pitchFamily="34" charset="0"/>
                <a:ea typeface="+mj-ea"/>
                <a:cs typeface="Arial" panose="020B0604020202020204" pitchFamily="34" charset="0"/>
              </a:rPr>
              <a:t>Childhood Exposure Effects on Household Income Rank at Age 24</a:t>
            </a:r>
            <a:br>
              <a:rPr lang="en-US" sz="2400" b="1" dirty="0">
                <a:solidFill>
                  <a:srgbClr val="002060"/>
                </a:solidFill>
                <a:latin typeface="Arial" panose="020B0604020202020204" pitchFamily="34" charset="0"/>
                <a:ea typeface="+mj-ea"/>
                <a:cs typeface="Arial" panose="020B0604020202020204" pitchFamily="34" charset="0"/>
              </a:rPr>
            </a:br>
            <a:r>
              <a:rPr lang="en-US" sz="1900" dirty="0">
                <a:solidFill>
                  <a:srgbClr val="002060"/>
                </a:solidFill>
                <a:latin typeface="Arial" panose="020B0604020202020204" pitchFamily="34" charset="0"/>
                <a:cs typeface="Arial" panose="020B0604020202020204" pitchFamily="34" charset="0"/>
              </a:rPr>
              <a:t>Regression Estimates Based on One-Time Movers Across Tracts</a:t>
            </a:r>
          </a:p>
        </p:txBody>
      </p:sp>
    </p:spTree>
    <p:extLst>
      <p:ext uri="{BB962C8B-B14F-4D97-AF65-F5344CB8AC3E}">
        <p14:creationId xmlns:p14="http://schemas.microsoft.com/office/powerpoint/2010/main" val="425256470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7026" y="1295525"/>
            <a:ext cx="9843247" cy="5181600"/>
          </a:xfrm>
        </p:spPr>
        <p:txBody>
          <a:bodyPr>
            <a:noAutofit/>
          </a:bodyPr>
          <a:lstStyle/>
          <a:p>
            <a:pPr marL="342610" indent="-342610" defTabSz="91358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Use two approaches to evaluate validity of key assumption, following Chetty and Hendren (2018a):</a:t>
            </a:r>
          </a:p>
          <a:p>
            <a:pPr lvl="1">
              <a:buClr>
                <a:srgbClr val="1A466E"/>
              </a:buClr>
              <a:buFont typeface="Wingdings" panose="05000000000000000000" pitchFamily="2" charset="2"/>
              <a:buChar char="§"/>
            </a:pPr>
            <a:endParaRPr lang="en-US" sz="2300" dirty="0">
              <a:solidFill>
                <a:srgbClr val="000000"/>
              </a:solidFill>
              <a:latin typeface="Arial" panose="020B0604020202020204" pitchFamily="34" charset="0"/>
              <a:cs typeface="Arial" panose="020B0604020202020204" pitchFamily="34" charset="0"/>
            </a:endParaRPr>
          </a:p>
          <a:p>
            <a:pPr marL="799283" lvl="1" indent="-342610">
              <a:buClr>
                <a:srgbClr val="1A466E"/>
              </a:buClr>
              <a:buAutoNum type="arabicPeriod"/>
            </a:pPr>
            <a:r>
              <a:rPr lang="en-US" sz="2000" dirty="0">
                <a:solidFill>
                  <a:srgbClr val="000000"/>
                </a:solidFill>
                <a:latin typeface="Arial" panose="020B0604020202020204" pitchFamily="34" charset="0"/>
                <a:cs typeface="Arial" panose="020B0604020202020204" pitchFamily="34" charset="0"/>
              </a:rPr>
              <a:t>Sibling comparisons to control for family fixed effects</a:t>
            </a:r>
          </a:p>
          <a:p>
            <a:pPr marL="799283" lvl="1" indent="-342610">
              <a:buClr>
                <a:srgbClr val="1A466E"/>
              </a:buClr>
              <a:buAutoNum type="arabicPeriod"/>
            </a:pPr>
            <a:endParaRPr lang="en-US" sz="2300" dirty="0">
              <a:solidFill>
                <a:srgbClr val="000000"/>
              </a:solidFill>
              <a:latin typeface="Arial" panose="020B0604020202020204" pitchFamily="34" charset="0"/>
              <a:cs typeface="Arial" panose="020B0604020202020204" pitchFamily="34" charset="0"/>
            </a:endParaRPr>
          </a:p>
          <a:p>
            <a:pPr marL="799283" lvl="1" indent="-342610">
              <a:buClr>
                <a:srgbClr val="1A466E"/>
              </a:buClr>
              <a:buAutoNum type="arabicPeriod"/>
            </a:pPr>
            <a:endParaRPr lang="en-US" sz="2300" dirty="0">
              <a:solidFill>
                <a:srgbClr val="000000"/>
              </a:solidFill>
              <a:latin typeface="Arial" panose="020B0604020202020204" pitchFamily="34" charset="0"/>
              <a:cs typeface="Arial" panose="020B0604020202020204" pitchFamily="34" charset="0"/>
            </a:endParaRPr>
          </a:p>
          <a:p>
            <a:pPr marL="799283" lvl="1" indent="-342610">
              <a:buClr>
                <a:srgbClr val="1A466E"/>
              </a:buClr>
              <a:buAutoNum type="arabicPeriod"/>
            </a:pPr>
            <a:r>
              <a:rPr lang="en-US" sz="2000" dirty="0">
                <a:solidFill>
                  <a:srgbClr val="000000"/>
                </a:solidFill>
                <a:latin typeface="Arial" panose="020B0604020202020204" pitchFamily="34" charset="0"/>
                <a:cs typeface="Arial" panose="020B0604020202020204" pitchFamily="34" charset="0"/>
              </a:rPr>
              <a:t>Outcome-based placebo tests exploiting heterogeneity in place effects by gender, quantile, and outcome.</a:t>
            </a:r>
          </a:p>
          <a:p>
            <a:pPr marL="799283" lvl="1" indent="-342610">
              <a:buClr>
                <a:srgbClr val="1A466E"/>
              </a:buClr>
              <a:buAutoNum type="arabicPeriod"/>
            </a:pPr>
            <a:endParaRPr lang="en-US" sz="2300" dirty="0">
              <a:solidFill>
                <a:srgbClr val="000000"/>
              </a:solidFill>
              <a:latin typeface="Arial" panose="020B0604020202020204" pitchFamily="34" charset="0"/>
              <a:cs typeface="Arial" panose="020B0604020202020204" pitchFamily="34" charset="0"/>
            </a:endParaRPr>
          </a:p>
          <a:p>
            <a:pPr lvl="2">
              <a:buClr>
                <a:srgbClr val="1A466E"/>
              </a:buClr>
              <a:buFont typeface="System Font Regular"/>
              <a:buChar char="–"/>
            </a:pPr>
            <a:r>
              <a:rPr lang="en-US" dirty="0">
                <a:solidFill>
                  <a:srgbClr val="000000"/>
                </a:solidFill>
                <a:latin typeface="Arial" panose="020B0604020202020204" pitchFamily="34" charset="0"/>
                <a:cs typeface="Arial" panose="020B0604020202020204" pitchFamily="34" charset="0"/>
              </a:rPr>
              <a:t>Ex: moving to a place where boys have high earnings </a:t>
            </a:r>
            <a:r>
              <a:rPr lang="en-US" dirty="0">
                <a:solidFill>
                  <a:srgbClr val="000000"/>
                </a:solidFill>
                <a:latin typeface="Arial" panose="020B0604020202020204" pitchFamily="34" charset="0"/>
                <a:cs typeface="Arial" panose="020B0604020202020204" pitchFamily="34" charset="0"/>
                <a:sym typeface="Wingdings" panose="05000000000000000000" pitchFamily="2" charset="2"/>
              </a:rPr>
              <a:t> </a:t>
            </a:r>
            <a:r>
              <a:rPr lang="en-US" dirty="0">
                <a:solidFill>
                  <a:srgbClr val="000000"/>
                </a:solidFill>
                <a:latin typeface="Arial" panose="020B0604020202020204" pitchFamily="34" charset="0"/>
                <a:cs typeface="Arial" panose="020B0604020202020204" pitchFamily="34" charset="0"/>
              </a:rPr>
              <a:t>son improves in proportion to exposure but daughter does not.</a:t>
            </a:r>
          </a:p>
        </p:txBody>
      </p:sp>
      <p:sp>
        <p:nvSpPr>
          <p:cNvPr id="4"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a:defRPr/>
            </a:pPr>
            <a:r>
              <a:rPr lang="en-US" sz="2400" dirty="0">
                <a:solidFill>
                  <a:srgbClr val="002060"/>
                </a:solidFill>
                <a:latin typeface="Arial" panose="020B0604020202020204" pitchFamily="34" charset="0"/>
                <a:cs typeface="Arial" panose="020B0604020202020204" pitchFamily="34" charset="0"/>
              </a:rPr>
              <a:t>Identifying Causal Exposure Effects</a:t>
            </a:r>
          </a:p>
        </p:txBody>
      </p:sp>
    </p:spTree>
    <p:extLst>
      <p:ext uri="{BB962C8B-B14F-4D97-AF65-F5344CB8AC3E}">
        <p14:creationId xmlns:p14="http://schemas.microsoft.com/office/powerpoint/2010/main" val="368409134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239864" y="686638"/>
          <a:ext cx="9763933" cy="5823275"/>
        </p:xfrm>
        <a:graphic>
          <a:graphicData uri="http://schemas.openxmlformats.org/drawingml/2006/table">
            <a:tbl>
              <a:tblPr/>
              <a:tblGrid>
                <a:gridCol w="3359632">
                  <a:extLst>
                    <a:ext uri="{9D8B030D-6E8A-4147-A177-3AD203B41FA5}">
                      <a16:colId xmlns:a16="http://schemas.microsoft.com/office/drawing/2014/main" val="119826354"/>
                    </a:ext>
                  </a:extLst>
                </a:gridCol>
                <a:gridCol w="2898696">
                  <a:extLst>
                    <a:ext uri="{9D8B030D-6E8A-4147-A177-3AD203B41FA5}">
                      <a16:colId xmlns:a16="http://schemas.microsoft.com/office/drawing/2014/main" val="2735067285"/>
                    </a:ext>
                  </a:extLst>
                </a:gridCol>
                <a:gridCol w="3505605">
                  <a:extLst>
                    <a:ext uri="{9D8B030D-6E8A-4147-A177-3AD203B41FA5}">
                      <a16:colId xmlns:a16="http://schemas.microsoft.com/office/drawing/2014/main" val="2113325487"/>
                    </a:ext>
                  </a:extLst>
                </a:gridCol>
              </a:tblGrid>
              <a:tr h="744588">
                <a:tc gridSpan="3">
                  <a:txBody>
                    <a:bodyPr/>
                    <a:lstStyle/>
                    <a:p>
                      <a:pPr algn="ctr" fontAlgn="ctr"/>
                      <a:endParaRPr lang="en-US" sz="1900" b="1" kern="1200" dirty="0">
                        <a:solidFill>
                          <a:srgbClr val="002060"/>
                        </a:solidFill>
                        <a:latin typeface="Arial" panose="020B0604020202020204" pitchFamily="34" charset="0"/>
                        <a:ea typeface="+mj-ea"/>
                        <a:cs typeface="Arial" panose="020B0604020202020204" pitchFamily="34" charset="0"/>
                      </a:endParaRPr>
                    </a:p>
                  </a:txBody>
                  <a:tcPr marL="9525" marR="9525" marT="9525" marB="0" anchor="ctr">
                    <a:lnL>
                      <a:noFill/>
                    </a:lnL>
                    <a:lnR>
                      <a:noFill/>
                    </a:lnR>
                    <a:lnT>
                      <a:noFill/>
                    </a:lnT>
                    <a:lnB w="28575"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5452244"/>
                  </a:ext>
                </a:extLst>
              </a:tr>
              <a:tr h="339333">
                <a:tc>
                  <a:txBody>
                    <a:bodyPr/>
                    <a:lstStyle/>
                    <a:p>
                      <a:pPr algn="ctr" fontAlgn="b"/>
                      <a:r>
                        <a:rPr lang="en-US" sz="1800" b="0" i="0" u="none" strike="noStrike">
                          <a:solidFill>
                            <a:srgbClr val="000000"/>
                          </a:solidFill>
                          <a:effectLst/>
                          <a:latin typeface="Arial" panose="020B0604020202020204" pitchFamily="34" charset="0"/>
                          <a:cs typeface="Arial" panose="020B0604020202020204" pitchFamily="34" charset="0"/>
                        </a:rPr>
                        <a:t> </a:t>
                      </a:r>
                    </a:p>
                  </a:txBody>
                  <a:tcPr marL="9525" marR="9525" marT="9525" marB="0" anchor="b">
                    <a:lnL>
                      <a:noFill/>
                    </a:lnL>
                    <a:lnR>
                      <a:noFill/>
                    </a:lnR>
                    <a:lnT w="28575" cap="flat" cmpd="sng" algn="ctr">
                      <a:solidFill>
                        <a:schemeClr val="tx1"/>
                      </a:solidFill>
                      <a:prstDash val="solid"/>
                      <a:round/>
                      <a:headEnd type="none" w="med" len="med"/>
                      <a:tailEnd type="none" w="med" len="med"/>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b">
                    <a:lnL>
                      <a:noFill/>
                    </a:lnL>
                    <a:lnR>
                      <a:noFill/>
                    </a:lnR>
                    <a:lnT w="28575" cap="flat" cmpd="sng" algn="ctr">
                      <a:solidFill>
                        <a:schemeClr val="tx1"/>
                      </a:solidFill>
                      <a:prstDash val="solid"/>
                      <a:round/>
                      <a:headEnd type="none" w="med" len="med"/>
                      <a:tailEnd type="none" w="med" len="med"/>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b">
                    <a:lnL>
                      <a:noFill/>
                    </a:lnL>
                    <a:lnR>
                      <a:noFill/>
                    </a:lnR>
                    <a:lnT w="28575" cap="flat" cmpd="sng" algn="ctr">
                      <a:solidFill>
                        <a:schemeClr val="tx1"/>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592655766"/>
                  </a:ext>
                </a:extLst>
              </a:tr>
              <a:tr h="455863">
                <a:tc>
                  <a:txBody>
                    <a:bodyPr/>
                    <a:lstStyle/>
                    <a:p>
                      <a:pPr algn="l" fontAlgn="b"/>
                      <a:r>
                        <a:rPr lang="en-US" sz="1800" b="0" i="0" u="none" strike="noStrike" dirty="0">
                          <a:solidFill>
                            <a:srgbClr val="000000"/>
                          </a:solidFill>
                          <a:effectLst/>
                          <a:latin typeface="Arial" panose="020B0604020202020204" pitchFamily="34" charset="0"/>
                          <a:cs typeface="Arial" panose="020B0604020202020204" pitchFamily="34" charset="0"/>
                        </a:rPr>
                        <a:t>Outcome:</a:t>
                      </a:r>
                    </a:p>
                  </a:txBody>
                  <a:tcPr marL="9525" marR="9525" marT="9525" marB="0" anchor="b">
                    <a:lnL>
                      <a:noFill/>
                    </a:lnL>
                    <a:lnR>
                      <a:noFill/>
                    </a:lnR>
                    <a:lnT>
                      <a:noFill/>
                    </a:lnT>
                    <a:lnB>
                      <a:noFill/>
                    </a:lnB>
                    <a:solidFill>
                      <a:srgbClr val="FFFFFF"/>
                    </a:solidFill>
                  </a:tcPr>
                </a:tc>
                <a:tc gridSpan="2">
                  <a:txBody>
                    <a:bodyPr/>
                    <a:lstStyle/>
                    <a:p>
                      <a:pPr algn="ctr" fontAlgn="b"/>
                      <a:r>
                        <a:rPr lang="en-US" sz="1800" b="1" i="0" u="none" strike="noStrike" dirty="0">
                          <a:solidFill>
                            <a:srgbClr val="000000"/>
                          </a:solidFill>
                          <a:effectLst/>
                          <a:latin typeface="Arial" panose="020B0604020202020204" pitchFamily="34" charset="0"/>
                          <a:cs typeface="Arial" panose="020B0604020202020204" pitchFamily="34" charset="0"/>
                        </a:rPr>
                        <a:t>Child Household Income Rank at Age 24</a:t>
                      </a:r>
                    </a:p>
                  </a:txBody>
                  <a:tcPr marL="9525" marR="9525" marT="9525" marB="0" anchor="b">
                    <a:lnL>
                      <a:noFill/>
                    </a:lnL>
                    <a:lnR>
                      <a:noFill/>
                    </a:lnR>
                    <a:lnT>
                      <a:noFill/>
                    </a:lnT>
                    <a:lnB>
                      <a:noFill/>
                    </a:lnB>
                    <a:solidFill>
                      <a:srgbClr val="FFFFFF"/>
                    </a:solidFill>
                  </a:tcPr>
                </a:tc>
                <a:tc hMerge="1">
                  <a:txBody>
                    <a:bodyPr/>
                    <a:lstStyle/>
                    <a:p>
                      <a:endParaRPr lang="en-US"/>
                    </a:p>
                  </a:txBody>
                  <a:tcPr/>
                </a:tc>
                <a:extLst>
                  <a:ext uri="{0D108BD9-81ED-4DB2-BD59-A6C34878D82A}">
                    <a16:rowId xmlns:a16="http://schemas.microsoft.com/office/drawing/2014/main" val="2757019546"/>
                  </a:ext>
                </a:extLst>
              </a:tr>
              <a:tr h="201106">
                <a:tc>
                  <a:txBody>
                    <a:bodyPr/>
                    <a:lstStyle/>
                    <a:p>
                      <a:pPr algn="l" fontAlgn="b"/>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a:noFill/>
                    </a:lnL>
                    <a:lnR>
                      <a:noFill/>
                    </a:lnR>
                    <a:lnT>
                      <a:noFill/>
                    </a:lnT>
                    <a:lnB>
                      <a:noFill/>
                    </a:lnB>
                    <a:solidFill>
                      <a:srgbClr val="FFFFFF"/>
                    </a:solidFill>
                  </a:tcPr>
                </a:tc>
                <a:tc>
                  <a:txBody>
                    <a:bodyPr/>
                    <a:lstStyle/>
                    <a:p>
                      <a:pPr algn="ctr" fontAlgn="b"/>
                      <a:endParaRPr lang="en-US" sz="11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a:noFill/>
                    </a:lnL>
                    <a:lnR>
                      <a:noFill/>
                    </a:lnR>
                    <a:lnT>
                      <a:noFill/>
                    </a:lnT>
                    <a:lnB>
                      <a:noFill/>
                    </a:lnB>
                    <a:solidFill>
                      <a:srgbClr val="FFFFFF"/>
                    </a:solidFill>
                  </a:tcPr>
                </a:tc>
                <a:tc>
                  <a:txBody>
                    <a:bodyPr/>
                    <a:lstStyle/>
                    <a:p>
                      <a:pPr algn="ctr" fontAlgn="b"/>
                      <a:endParaRPr lang="en-US" sz="11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3424613700"/>
                  </a:ext>
                </a:extLst>
              </a:tr>
              <a:tr h="410780">
                <a:tc>
                  <a:txBody>
                    <a:bodyPr/>
                    <a:lstStyle/>
                    <a:p>
                      <a:pPr algn="l"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cs typeface="Arial" panose="020B0604020202020204" pitchFamily="34" charset="0"/>
                        </a:rPr>
                        <a:t>Males</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cs typeface="Arial" panose="020B0604020202020204" pitchFamily="34" charset="0"/>
                        </a:rPr>
                        <a:t>Females</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992685333"/>
                  </a:ext>
                </a:extLst>
              </a:tr>
              <a:tr h="504425">
                <a:tc>
                  <a:txBody>
                    <a:bodyPr/>
                    <a:lstStyle/>
                    <a:p>
                      <a:pPr algn="l"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b">
                    <a:lnL>
                      <a:noFill/>
                    </a:lnL>
                    <a:lnR>
                      <a:noFill/>
                    </a:lnR>
                    <a:lnT>
                      <a:noFill/>
                    </a:lnT>
                    <a:lnB>
                      <a:noFill/>
                    </a:lnB>
                    <a:solidFill>
                      <a:srgbClr val="FFFFFF"/>
                    </a:solidFill>
                  </a:tcPr>
                </a:tc>
                <a:tc>
                  <a:txBody>
                    <a:bodyPr/>
                    <a:lstStyle/>
                    <a:p>
                      <a:pPr algn="ctr" fontAlgn="t"/>
                      <a:r>
                        <a:rPr lang="en-US" sz="1800" b="0" i="0" u="none" strike="noStrike" dirty="0">
                          <a:solidFill>
                            <a:srgbClr val="000000"/>
                          </a:solidFill>
                          <a:effectLst/>
                          <a:latin typeface="Arial" panose="020B0604020202020204" pitchFamily="34" charset="0"/>
                          <a:cs typeface="Arial" panose="020B0604020202020204" pitchFamily="34" charset="0"/>
                        </a:rPr>
                        <a:t>(1)</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fontAlgn="t"/>
                      <a:r>
                        <a:rPr lang="en-US" sz="1800" b="0" i="0" u="none" strike="noStrike" dirty="0">
                          <a:solidFill>
                            <a:srgbClr val="000000"/>
                          </a:solidFill>
                          <a:effectLst/>
                          <a:latin typeface="Arial" panose="020B0604020202020204" pitchFamily="34" charset="0"/>
                          <a:cs typeface="Arial" panose="020B0604020202020204" pitchFamily="34" charset="0"/>
                        </a:rPr>
                        <a:t>(2)</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58748098"/>
                  </a:ext>
                </a:extLst>
              </a:tr>
              <a:tr h="339333">
                <a:tc>
                  <a:txBody>
                    <a:bodyPr/>
                    <a:lstStyle/>
                    <a:p>
                      <a:pPr algn="l" fontAlgn="b"/>
                      <a:r>
                        <a:rPr lang="en-US" sz="1800" b="0" i="0" u="none" strike="noStrike" dirty="0">
                          <a:solidFill>
                            <a:srgbClr val="000000"/>
                          </a:solidFill>
                          <a:effectLst/>
                          <a:latin typeface="Arial" panose="020B0604020202020204" pitchFamily="34" charset="0"/>
                          <a:cs typeface="Arial" panose="020B0604020202020204" pitchFamily="34" charset="0"/>
                        </a:rPr>
                        <a:t>Prediction for Males</a:t>
                      </a:r>
                    </a:p>
                  </a:txBody>
                  <a:tcPr marL="9525" marR="9525" marT="9525" marB="0" anchor="b">
                    <a:lnL>
                      <a:noFill/>
                    </a:lnL>
                    <a:lnR>
                      <a:noFill/>
                    </a:lnR>
                    <a:lnT>
                      <a:noFill/>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cs typeface="Arial" panose="020B0604020202020204" pitchFamily="34" charset="0"/>
                        </a:rPr>
                        <a:t>-0.024</a:t>
                      </a:r>
                    </a:p>
                  </a:txBody>
                  <a:tcPr marL="9525" marR="9525" marT="9525" marB="0" anchor="b">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-0.003</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2731784510"/>
                  </a:ext>
                </a:extLst>
              </a:tr>
              <a:tr h="339333">
                <a:tc>
                  <a:txBody>
                    <a:bodyPr/>
                    <a:lstStyle/>
                    <a:p>
                      <a:pPr algn="l"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(0.002)</a:t>
                      </a:r>
                    </a:p>
                  </a:txBody>
                  <a:tcPr marL="9525" marR="9525" marT="9525" marB="0" anchor="b">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(0.002)</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2827918437"/>
                  </a:ext>
                </a:extLst>
              </a:tr>
              <a:tr h="339333">
                <a:tc>
                  <a:txBody>
                    <a:bodyPr/>
                    <a:lstStyle/>
                    <a:p>
                      <a:pPr algn="l"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442101397"/>
                  </a:ext>
                </a:extLst>
              </a:tr>
              <a:tr h="339333">
                <a:tc>
                  <a:txBody>
                    <a:bodyPr/>
                    <a:lstStyle/>
                    <a:p>
                      <a:pPr algn="l" fontAlgn="b"/>
                      <a:r>
                        <a:rPr lang="en-US" sz="1800" b="0" i="0" u="none" strike="noStrike" dirty="0">
                          <a:solidFill>
                            <a:srgbClr val="000000"/>
                          </a:solidFill>
                          <a:effectLst/>
                          <a:latin typeface="Arial" panose="020B0604020202020204" pitchFamily="34" charset="0"/>
                          <a:cs typeface="Arial" panose="020B0604020202020204" pitchFamily="34" charset="0"/>
                        </a:rPr>
                        <a:t>Prediction for Females</a:t>
                      </a:r>
                    </a:p>
                  </a:txBody>
                  <a:tcPr marL="9525" marR="9525" marT="9525" marB="0" anchor="b">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-0.001</a:t>
                      </a:r>
                    </a:p>
                  </a:txBody>
                  <a:tcPr marL="9525" marR="9525" marT="9525" marB="0" anchor="b">
                    <a:lnL>
                      <a:noFill/>
                    </a:lnL>
                    <a:lnR>
                      <a:noFill/>
                    </a:lnR>
                    <a:lnT>
                      <a:noFill/>
                    </a:lnT>
                    <a:lnB>
                      <a:noFill/>
                    </a:lnB>
                    <a:solidFill>
                      <a:srgbClr val="FFFFFF"/>
                    </a:solidFill>
                  </a:tcPr>
                </a:tc>
                <a:tc>
                  <a:txBody>
                    <a:bodyPr/>
                    <a:lstStyle/>
                    <a:p>
                      <a:pPr algn="ctr" fontAlgn="b"/>
                      <a:r>
                        <a:rPr lang="en-US" sz="1800" b="1" i="0" u="none" strike="noStrike">
                          <a:solidFill>
                            <a:srgbClr val="000000"/>
                          </a:solidFill>
                          <a:effectLst/>
                          <a:latin typeface="Arial" panose="020B0604020202020204" pitchFamily="34" charset="0"/>
                          <a:cs typeface="Arial" panose="020B0604020202020204" pitchFamily="34" charset="0"/>
                        </a:rPr>
                        <a:t>-0.027</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1439732597"/>
                  </a:ext>
                </a:extLst>
              </a:tr>
              <a:tr h="339333">
                <a:tc>
                  <a:txBody>
                    <a:bodyPr/>
                    <a:lstStyle/>
                    <a:p>
                      <a:pPr algn="l"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(0.003)</a:t>
                      </a:r>
                    </a:p>
                  </a:txBody>
                  <a:tcPr marL="9525" marR="9525" marT="9525" marB="0" anchor="b">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(0.003)</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164579963"/>
                  </a:ext>
                </a:extLst>
              </a:tr>
              <a:tr h="406893">
                <a:tc>
                  <a:txBody>
                    <a:bodyPr/>
                    <a:lstStyle/>
                    <a:p>
                      <a:pPr algn="l" fontAlgn="ctr"/>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ctr"/>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ctr"/>
                      <a:r>
                        <a:rPr lang="en-US" sz="1800" b="0" i="0" u="none" strike="noStrike">
                          <a:solidFill>
                            <a:srgbClr val="000000"/>
                          </a:solidFill>
                          <a:effectLst/>
                          <a:latin typeface="Arial" panose="020B0604020202020204" pitchFamily="34" charset="0"/>
                          <a:cs typeface="Arial" panose="020B0604020202020204" pitchFamily="34" charset="0"/>
                        </a:rPr>
                        <a:t> </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1132398837"/>
                  </a:ext>
                </a:extLst>
              </a:tr>
              <a:tr h="384956">
                <a:tc>
                  <a:txBody>
                    <a:bodyPr/>
                    <a:lstStyle/>
                    <a:p>
                      <a:pPr algn="l" fontAlgn="b"/>
                      <a:r>
                        <a:rPr lang="en-US" sz="1800" b="0" i="0" u="none" strike="noStrike" dirty="0">
                          <a:solidFill>
                            <a:srgbClr val="000000"/>
                          </a:solidFill>
                          <a:effectLst/>
                          <a:latin typeface="Arial" panose="020B0604020202020204" pitchFamily="34" charset="0"/>
                          <a:cs typeface="Arial" panose="020B0604020202020204" pitchFamily="34" charset="0"/>
                        </a:rPr>
                        <a:t>Num. of Obs. </a:t>
                      </a:r>
                    </a:p>
                  </a:txBody>
                  <a:tcPr marL="9525" marR="9525" marT="9525" marB="0" anchor="b">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1,146,000</a:t>
                      </a:r>
                    </a:p>
                  </a:txBody>
                  <a:tcPr marL="9525" marR="9525" marT="9525" marB="0" anchor="b">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1,082,000</a:t>
                      </a:r>
                    </a:p>
                  </a:txBody>
                  <a:tcPr marL="9525" marR="9525" marT="9525" marB="0" anchor="b">
                    <a:lnL>
                      <a:noFill/>
                    </a:lnL>
                    <a:lnR>
                      <a:noFill/>
                    </a:lnR>
                    <a:lnT>
                      <a:noFill/>
                    </a:lnT>
                    <a:lnB>
                      <a:noFill/>
                    </a:lnB>
                    <a:solidFill>
                      <a:srgbClr val="FFFFFF"/>
                    </a:solidFill>
                  </a:tcPr>
                </a:tc>
                <a:extLst>
                  <a:ext uri="{0D108BD9-81ED-4DB2-BD59-A6C34878D82A}">
                    <a16:rowId xmlns:a16="http://schemas.microsoft.com/office/drawing/2014/main" val="2138456458"/>
                  </a:ext>
                </a:extLst>
              </a:tr>
              <a:tr h="339333">
                <a:tc gridSpan="3">
                  <a:txBody>
                    <a:bodyPr/>
                    <a:lstStyle/>
                    <a:p>
                      <a:pPr algn="ctr"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9525" marR="9525" marT="9525" marB="0" anchor="b">
                    <a:lnL>
                      <a:noFill/>
                    </a:lnL>
                    <a:lnR>
                      <a:noFill/>
                    </a:lnR>
                    <a:lnT>
                      <a:noFill/>
                    </a:lnT>
                    <a:lnB w="28575"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7066408"/>
                  </a:ext>
                </a:extLst>
              </a:tr>
              <a:tr h="339333">
                <a:tc gridSpan="3">
                  <a:txBody>
                    <a:bodyPr/>
                    <a:lstStyle/>
                    <a:p>
                      <a:pPr algn="l" fontAlgn="b"/>
                      <a:r>
                        <a:rPr lang="en-US" sz="1400" b="0" i="0" u="none" strike="noStrike" dirty="0">
                          <a:solidFill>
                            <a:srgbClr val="000000"/>
                          </a:solidFill>
                          <a:effectLst/>
                          <a:latin typeface="Arial" panose="020B0604020202020204" pitchFamily="34" charset="0"/>
                          <a:cs typeface="Arial" panose="020B0604020202020204" pitchFamily="34" charset="0"/>
                        </a:rPr>
                        <a:t>Note: Standard errors in parentheses</a:t>
                      </a:r>
                    </a:p>
                  </a:txBody>
                  <a:tcPr marL="9525" marR="9525" marT="9525" marB="0" anchor="b">
                    <a:lnL w="25400" cap="flat" cmpd="dbl" algn="ctr">
                      <a:solidFill>
                        <a:srgbClr val="FFFFFF"/>
                      </a:solidFill>
                      <a:prstDash val="solid"/>
                      <a:round/>
                      <a:headEnd type="none" w="med" len="med"/>
                      <a:tailEnd type="none" w="med" len="med"/>
                    </a:lnL>
                    <a:lnR w="25400" cap="flat" cmpd="dbl" algn="ctr">
                      <a:solidFill>
                        <a:srgbClr val="FFFFFF"/>
                      </a:solidFill>
                      <a:prstDash val="solid"/>
                      <a:round/>
                      <a:headEnd type="none" w="med" len="med"/>
                      <a:tailEnd type="none" w="med" len="med"/>
                    </a:lnR>
                    <a:lnT w="28575" cap="flat" cmpd="sng" algn="ctr">
                      <a:solidFill>
                        <a:schemeClr val="tx1"/>
                      </a:solidFill>
                      <a:prstDash val="solid"/>
                      <a:round/>
                      <a:headEnd type="none" w="med" len="med"/>
                      <a:tailEnd type="none" w="med" len="med"/>
                    </a:lnT>
                    <a:lnB w="25400" cap="flat" cmpd="dbl" algn="ctr">
                      <a:solidFill>
                        <a:srgbClr val="FFFFFF"/>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03330805"/>
                  </a:ext>
                </a:extLst>
              </a:tr>
            </a:tbl>
          </a:graphicData>
        </a:graphic>
      </p:graphicFrame>
      <p:sp>
        <p:nvSpPr>
          <p:cNvPr id="3" name="Rectangle 2"/>
          <p:cNvSpPr/>
          <p:nvPr/>
        </p:nvSpPr>
        <p:spPr>
          <a:xfrm>
            <a:off x="1850339" y="348087"/>
            <a:ext cx="8850088" cy="677104"/>
          </a:xfrm>
          <a:prstGeom prst="rect">
            <a:avLst/>
          </a:prstGeom>
        </p:spPr>
        <p:txBody>
          <a:bodyPr wrap="square" lIns="91368" tIns="45718" rIns="91368" bIns="45718">
            <a:spAutoFit/>
          </a:bodyPr>
          <a:lstStyle/>
          <a:p>
            <a:pPr marL="0" marR="0" lvl="0" indent="0" algn="ctr" defTabSz="913584" rtl="0" eaLnBrk="1" fontAlgn="ctr" latinLnBrk="0" hangingPunct="1">
              <a:lnSpc>
                <a:spcPct val="100000"/>
              </a:lnSpc>
              <a:spcBef>
                <a:spcPts val="0"/>
              </a:spcBef>
              <a:spcAft>
                <a:spcPts val="0"/>
              </a:spcAft>
              <a:buClrTx/>
              <a:buSzTx/>
              <a:buFontTx/>
              <a:buNone/>
              <a:tabLst/>
              <a:defRPr/>
            </a:pPr>
            <a:r>
              <a:rPr lang="en-US" sz="1900" b="1" dirty="0">
                <a:solidFill>
                  <a:srgbClr val="002060"/>
                </a:solidFill>
                <a:latin typeface="Arial" panose="020B0604020202020204" pitchFamily="34" charset="0"/>
                <a:ea typeface="+mj-ea"/>
                <a:cs typeface="Arial" panose="020B0604020202020204" pitchFamily="34" charset="0"/>
              </a:rPr>
              <a:t>Gender-Specific Childhood Exposure Effects on Household Income Rank</a:t>
            </a:r>
            <a:br>
              <a:rPr kumimoji="0" lang="en-US" sz="1900" b="1" i="0" u="none" strike="noStrike" kern="1200" cap="none" spc="0" normalizeH="0" baseline="0" noProof="0" dirty="0">
                <a:ln>
                  <a:noFill/>
                </a:ln>
                <a:solidFill>
                  <a:srgbClr val="44546A"/>
                </a:solidFill>
                <a:effectLst/>
                <a:uLnTx/>
                <a:uFillTx/>
                <a:latin typeface="Arial" panose="020B0604020202020204" pitchFamily="34" charset="0"/>
                <a:cs typeface="Arial" panose="020B0604020202020204" pitchFamily="34" charset="0"/>
              </a:rPr>
            </a:br>
            <a:r>
              <a:rPr lang="en-US" sz="1900" dirty="0">
                <a:solidFill>
                  <a:srgbClr val="002060"/>
                </a:solidFill>
                <a:latin typeface="Arial" panose="020B0604020202020204" pitchFamily="34" charset="0"/>
                <a:cs typeface="Arial" panose="020B0604020202020204" pitchFamily="34" charset="0"/>
              </a:rPr>
              <a:t>Regression Estimates Based on One-Time Movers Across Tracts</a:t>
            </a:r>
          </a:p>
        </p:txBody>
      </p:sp>
    </p:spTree>
    <p:extLst>
      <p:ext uri="{BB962C8B-B14F-4D97-AF65-F5344CB8AC3E}">
        <p14:creationId xmlns:p14="http://schemas.microsoft.com/office/powerpoint/2010/main" val="20337841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61915" y="196468"/>
            <a:ext cx="8272631" cy="677104"/>
          </a:xfrm>
          <a:prstGeom prst="rect">
            <a:avLst/>
          </a:prstGeom>
        </p:spPr>
        <p:txBody>
          <a:bodyPr wrap="square" lIns="91368" tIns="45718" rIns="91368" bIns="45718">
            <a:spAutoFit/>
          </a:bodyPr>
          <a:lstStyle/>
          <a:p>
            <a:pPr marL="0" marR="0" lvl="0" indent="0" algn="ctr" defTabSz="913584" rtl="0" eaLnBrk="1" fontAlgn="ctr" latinLnBrk="0" hangingPunct="1">
              <a:lnSpc>
                <a:spcPct val="100000"/>
              </a:lnSpc>
              <a:spcBef>
                <a:spcPts val="0"/>
              </a:spcBef>
              <a:spcAft>
                <a:spcPts val="0"/>
              </a:spcAft>
              <a:buClrTx/>
              <a:buSzTx/>
              <a:buFontTx/>
              <a:buNone/>
              <a:tabLst/>
              <a:defRPr/>
            </a:pPr>
            <a:r>
              <a:rPr lang="en-US" sz="1900" b="1" dirty="0">
                <a:solidFill>
                  <a:srgbClr val="002060"/>
                </a:solidFill>
                <a:latin typeface="Arial" panose="020B0604020202020204" pitchFamily="34" charset="0"/>
                <a:ea typeface="+mj-ea"/>
                <a:cs typeface="Arial" panose="020B0604020202020204" pitchFamily="34" charset="0"/>
              </a:rPr>
              <a:t>Childhood Exposure Effects on Other Outcomes</a:t>
            </a:r>
          </a:p>
          <a:p>
            <a:pPr marL="0" marR="0" lvl="0" indent="0" algn="ctr" defTabSz="913584" rtl="0" eaLnBrk="1" fontAlgn="ctr" latinLnBrk="0" hangingPunct="1">
              <a:lnSpc>
                <a:spcPct val="100000"/>
              </a:lnSpc>
              <a:spcBef>
                <a:spcPts val="0"/>
              </a:spcBef>
              <a:spcAft>
                <a:spcPts val="0"/>
              </a:spcAft>
              <a:buClrTx/>
              <a:buSzTx/>
              <a:buFontTx/>
              <a:buNone/>
              <a:tabLst/>
              <a:defRPr/>
            </a:pPr>
            <a:r>
              <a:rPr lang="en-US" sz="1900" dirty="0">
                <a:solidFill>
                  <a:srgbClr val="002060"/>
                </a:solidFill>
                <a:latin typeface="Arial" panose="020B0604020202020204" pitchFamily="34" charset="0"/>
                <a:ea typeface="+mj-ea"/>
                <a:cs typeface="Arial" panose="020B0604020202020204" pitchFamily="34" charset="0"/>
              </a:rPr>
              <a:t>For </a:t>
            </a:r>
            <a:r>
              <a:rPr lang="en-US" sz="1900" u="sng" dirty="0">
                <a:solidFill>
                  <a:srgbClr val="002060"/>
                </a:solidFill>
                <a:latin typeface="Arial" panose="020B0604020202020204" pitchFamily="34" charset="0"/>
                <a:ea typeface="+mj-ea"/>
                <a:cs typeface="Arial" panose="020B0604020202020204" pitchFamily="34" charset="0"/>
              </a:rPr>
              <a:t>Male</a:t>
            </a:r>
            <a:r>
              <a:rPr lang="en-US" sz="1900" dirty="0">
                <a:solidFill>
                  <a:srgbClr val="002060"/>
                </a:solidFill>
                <a:latin typeface="Arial" panose="020B0604020202020204" pitchFamily="34" charset="0"/>
                <a:ea typeface="+mj-ea"/>
                <a:cs typeface="Arial" panose="020B0604020202020204" pitchFamily="34" charset="0"/>
              </a:rPr>
              <a:t> Children of All Races</a:t>
            </a:r>
          </a:p>
        </p:txBody>
      </p:sp>
      <p:graphicFrame>
        <p:nvGraphicFramePr>
          <p:cNvPr id="7" name="Table 6">
            <a:extLst>
              <a:ext uri="{FF2B5EF4-FFF2-40B4-BE49-F238E27FC236}">
                <a16:creationId xmlns:a16="http://schemas.microsoft.com/office/drawing/2014/main" id="{E3990BC9-999C-485C-9EA6-16F25A59DE03}"/>
              </a:ext>
            </a:extLst>
          </p:cNvPr>
          <p:cNvGraphicFramePr>
            <a:graphicFrameLocks noGrp="1"/>
          </p:cNvGraphicFramePr>
          <p:nvPr>
            <p:extLst>
              <p:ext uri="{D42A27DB-BD31-4B8C-83A1-F6EECF244321}">
                <p14:modId xmlns:p14="http://schemas.microsoft.com/office/powerpoint/2010/main" val="2724961360"/>
              </p:ext>
            </p:extLst>
          </p:nvPr>
        </p:nvGraphicFramePr>
        <p:xfrm>
          <a:off x="1236204" y="1125149"/>
          <a:ext cx="10124055" cy="5505387"/>
        </p:xfrm>
        <a:graphic>
          <a:graphicData uri="http://schemas.openxmlformats.org/drawingml/2006/table">
            <a:tbl>
              <a:tblPr/>
              <a:tblGrid>
                <a:gridCol w="3294074">
                  <a:extLst>
                    <a:ext uri="{9D8B030D-6E8A-4147-A177-3AD203B41FA5}">
                      <a16:colId xmlns:a16="http://schemas.microsoft.com/office/drawing/2014/main" val="3419995548"/>
                    </a:ext>
                  </a:extLst>
                </a:gridCol>
                <a:gridCol w="2490165">
                  <a:extLst>
                    <a:ext uri="{9D8B030D-6E8A-4147-A177-3AD203B41FA5}">
                      <a16:colId xmlns:a16="http://schemas.microsoft.com/office/drawing/2014/main" val="3537265754"/>
                    </a:ext>
                  </a:extLst>
                </a:gridCol>
                <a:gridCol w="2169908">
                  <a:extLst>
                    <a:ext uri="{9D8B030D-6E8A-4147-A177-3AD203B41FA5}">
                      <a16:colId xmlns:a16="http://schemas.microsoft.com/office/drawing/2014/main" val="3709755804"/>
                    </a:ext>
                  </a:extLst>
                </a:gridCol>
                <a:gridCol w="2169908">
                  <a:extLst>
                    <a:ext uri="{9D8B030D-6E8A-4147-A177-3AD203B41FA5}">
                      <a16:colId xmlns:a16="http://schemas.microsoft.com/office/drawing/2014/main" val="1729859118"/>
                    </a:ext>
                  </a:extLst>
                </a:gridCol>
              </a:tblGrid>
              <a:tr h="387159">
                <a:tc>
                  <a:txBody>
                    <a:bodyPr/>
                    <a:lstStyle/>
                    <a:p>
                      <a:pPr algn="l"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rPr>
                        <a:t>Income Rank at 24</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rPr>
                        <a:t>Married at 30</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rPr>
                        <a:t>Incarceration</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690034811"/>
                  </a:ext>
                </a:extLst>
              </a:tr>
              <a:tr h="367800">
                <a:tc>
                  <a:txBody>
                    <a:bodyPr/>
                    <a:lstStyle/>
                    <a:p>
                      <a:pPr algn="l"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(1)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(2)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(3)</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25738920"/>
                  </a:ext>
                </a:extLst>
              </a:tr>
              <a:tr h="360057">
                <a:tc>
                  <a:txBody>
                    <a:bodyPr/>
                    <a:lstStyle/>
                    <a:p>
                      <a:pPr algn="l"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2385788281"/>
                  </a:ext>
                </a:extLst>
              </a:tr>
              <a:tr h="367800">
                <a:tc>
                  <a:txBody>
                    <a:bodyPr/>
                    <a:lstStyle/>
                    <a:p>
                      <a:pPr algn="l" fontAlgn="b"/>
                      <a:r>
                        <a:rPr lang="en-US" sz="1800" b="0" i="0" u="none" strike="noStrike" dirty="0">
                          <a:solidFill>
                            <a:srgbClr val="000000"/>
                          </a:solidFill>
                          <a:effectLst/>
                          <a:latin typeface="Arial" panose="020B0604020202020204" pitchFamily="34" charset="0"/>
                        </a:rPr>
                        <a:t>Mean Income Rank at 24</a:t>
                      </a:r>
                    </a:p>
                  </a:txBody>
                  <a:tcPr marL="9525" marR="9525" marT="9525" marB="0" anchor="ctr">
                    <a:lnL>
                      <a:noFill/>
                    </a:lnL>
                    <a:lnR>
                      <a:noFill/>
                    </a:lnR>
                    <a:lnT>
                      <a:noFill/>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rPr>
                        <a:t>-0.024</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-0.005</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0.001</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652979437"/>
                  </a:ext>
                </a:extLst>
              </a:tr>
              <a:tr h="367800">
                <a:tc>
                  <a:txBody>
                    <a:bodyPr/>
                    <a:lstStyle/>
                    <a:p>
                      <a:pPr algn="l"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(0.002)</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(0.006)</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(0.002)</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899911709"/>
                  </a:ext>
                </a:extLst>
              </a:tr>
              <a:tr h="360057">
                <a:tc>
                  <a:txBody>
                    <a:bodyPr/>
                    <a:lstStyle/>
                    <a:p>
                      <a:pPr algn="l"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941590281"/>
                  </a:ext>
                </a:extLst>
              </a:tr>
              <a:tr h="367800">
                <a:tc>
                  <a:txBody>
                    <a:bodyPr/>
                    <a:lstStyle/>
                    <a:p>
                      <a:pPr algn="l" fontAlgn="b"/>
                      <a:r>
                        <a:rPr lang="en-US" sz="1800" b="0" i="0" u="none" strike="noStrike">
                          <a:solidFill>
                            <a:srgbClr val="000000"/>
                          </a:solidFill>
                          <a:effectLst/>
                          <a:latin typeface="Arial" panose="020B0604020202020204" pitchFamily="34" charset="0"/>
                        </a:rPr>
                        <a:t>Frac. Married at 30</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0.000</a:t>
                      </a:r>
                    </a:p>
                  </a:txBody>
                  <a:tcPr marL="9525" marR="9525" marT="9525" marB="0" anchor="ctr">
                    <a:lnL>
                      <a:noFill/>
                    </a:lnL>
                    <a:lnR>
                      <a:noFill/>
                    </a:lnR>
                    <a:lnT>
                      <a:noFill/>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rPr>
                        <a:t>-0.022</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0.000</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454040396"/>
                  </a:ext>
                </a:extLst>
              </a:tr>
              <a:tr h="367800">
                <a:tc>
                  <a:txBody>
                    <a:bodyPr/>
                    <a:lstStyle/>
                    <a:p>
                      <a:pPr algn="l"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(0.001)</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(0.003)</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(0.001)</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331731807"/>
                  </a:ext>
                </a:extLst>
              </a:tr>
              <a:tr h="360057">
                <a:tc>
                  <a:txBody>
                    <a:bodyPr/>
                    <a:lstStyle/>
                    <a:p>
                      <a:pPr algn="l"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114255842"/>
                  </a:ext>
                </a:extLst>
              </a:tr>
              <a:tr h="367800">
                <a:tc>
                  <a:txBody>
                    <a:bodyPr/>
                    <a:lstStyle/>
                    <a:p>
                      <a:pPr algn="l" fontAlgn="b"/>
                      <a:r>
                        <a:rPr lang="en-US" sz="1800" b="0" i="0" u="none" strike="noStrike">
                          <a:solidFill>
                            <a:srgbClr val="000000"/>
                          </a:solidFill>
                          <a:effectLst/>
                          <a:latin typeface="Arial" panose="020B0604020202020204" pitchFamily="34" charset="0"/>
                        </a:rPr>
                        <a:t>Incarceration Rate</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-0.001</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-0.009</a:t>
                      </a:r>
                    </a:p>
                  </a:txBody>
                  <a:tcPr marL="9525" marR="9525" marT="9525" marB="0" anchor="ctr">
                    <a:lnL>
                      <a:noFill/>
                    </a:lnL>
                    <a:lnR>
                      <a:noFill/>
                    </a:lnR>
                    <a:lnT>
                      <a:noFill/>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rPr>
                        <a:t>-0.032</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2126318450"/>
                  </a:ext>
                </a:extLst>
              </a:tr>
              <a:tr h="367800">
                <a:tc>
                  <a:txBody>
                    <a:bodyPr/>
                    <a:lstStyle/>
                    <a:p>
                      <a:pPr algn="l"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(0.007)</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(0.016)</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(0.005)</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450370879"/>
                  </a:ext>
                </a:extLst>
              </a:tr>
              <a:tr h="360057">
                <a:tc>
                  <a:txBody>
                    <a:bodyPr/>
                    <a:lstStyle/>
                    <a:p>
                      <a:pPr algn="l"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2909818141"/>
                  </a:ext>
                </a:extLst>
              </a:tr>
              <a:tr h="367800">
                <a:tc>
                  <a:txBody>
                    <a:bodyPr/>
                    <a:lstStyle/>
                    <a:p>
                      <a:pPr algn="l" fontAlgn="b"/>
                      <a:r>
                        <a:rPr lang="en-US" sz="1800" b="0" i="0" u="none" strike="noStrike">
                          <a:solidFill>
                            <a:srgbClr val="000000"/>
                          </a:solidFill>
                          <a:effectLst/>
                          <a:latin typeface="Arial" panose="020B0604020202020204" pitchFamily="34" charset="0"/>
                        </a:rPr>
                        <a:t>Num. of Obs. </a:t>
                      </a:r>
                    </a:p>
                  </a:txBody>
                  <a:tcPr marL="9525" marR="9525" marT="9525" marB="0" anchor="ctr">
                    <a:lnL>
                      <a:noFill/>
                    </a:lnL>
                    <a:lnR>
                      <a:noFill/>
                    </a:lnR>
                    <a:lnT>
                      <a:noFill/>
                    </a:lnT>
                    <a:lnB w="12700" cap="flat" cmpd="sng" algn="ctr">
                      <a:no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1,132,000</a:t>
                      </a:r>
                    </a:p>
                  </a:txBody>
                  <a:tcPr marL="9525" marR="9525" marT="9525" marB="0" anchor="ctr">
                    <a:lnL>
                      <a:noFill/>
                    </a:lnL>
                    <a:lnR>
                      <a:noFill/>
                    </a:lnR>
                    <a:lnT>
                      <a:noFill/>
                    </a:lnT>
                    <a:lnB w="12700" cap="flat" cmpd="sng" algn="ctr">
                      <a:no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824,000</a:t>
                      </a:r>
                    </a:p>
                  </a:txBody>
                  <a:tcPr marL="9525" marR="9525" marT="9525" marB="0" anchor="ctr">
                    <a:lnL>
                      <a:noFill/>
                    </a:lnL>
                    <a:lnR>
                      <a:noFill/>
                    </a:lnR>
                    <a:lnT>
                      <a:noFill/>
                    </a:lnT>
                    <a:lnB w="12700" cap="flat" cmpd="sng" algn="ctr">
                      <a:no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734,000</a:t>
                      </a:r>
                    </a:p>
                  </a:txBody>
                  <a:tcPr marL="9525" marR="9525" marT="9525" marB="0" anchor="ctr">
                    <a:lnL>
                      <a:noFill/>
                    </a:lnL>
                    <a:lnR>
                      <a:noFill/>
                    </a:lnR>
                    <a:lnT>
                      <a:noFill/>
                    </a:lnT>
                    <a:lnB w="12700" cap="flat" cmpd="sng" algn="ctr">
                      <a:noFill/>
                      <a:prstDash val="solid"/>
                      <a:round/>
                      <a:headEnd type="none" w="med" len="med"/>
                      <a:tailEnd type="none" w="med" len="med"/>
                    </a:lnB>
                    <a:solidFill>
                      <a:srgbClr val="FFFFFF"/>
                    </a:solidFill>
                  </a:tcPr>
                </a:tc>
                <a:extLst>
                  <a:ext uri="{0D108BD9-81ED-4DB2-BD59-A6C34878D82A}">
                    <a16:rowId xmlns:a16="http://schemas.microsoft.com/office/drawing/2014/main" val="3777538280"/>
                  </a:ext>
                </a:extLst>
              </a:tr>
              <a:tr h="367800">
                <a:tc>
                  <a:txBody>
                    <a:bodyPr/>
                    <a:lstStyle/>
                    <a:p>
                      <a:pPr algn="l"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284466023"/>
                  </a:ext>
                </a:extLst>
              </a:tr>
              <a:tr h="367800">
                <a:tc gridSpan="4">
                  <a:txBody>
                    <a:bodyPr/>
                    <a:lstStyle/>
                    <a:p>
                      <a:pPr algn="l" fontAlgn="b"/>
                      <a:r>
                        <a:rPr lang="en-US" sz="1400" b="0" i="0" u="none" strike="noStrike" dirty="0">
                          <a:solidFill>
                            <a:srgbClr val="000000"/>
                          </a:solidFill>
                          <a:effectLst/>
                          <a:latin typeface="Arial" panose="020B0604020202020204" pitchFamily="34" charset="0"/>
                        </a:rPr>
                        <a:t>Note: Standard errors in parentheses</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algn="ctr"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pPr algn="ctr"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pPr algn="ctr"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656003882"/>
                  </a:ext>
                </a:extLst>
              </a:tr>
            </a:tbl>
          </a:graphicData>
        </a:graphic>
      </p:graphicFrame>
    </p:spTree>
    <p:extLst>
      <p:ext uri="{BB962C8B-B14F-4D97-AF65-F5344CB8AC3E}">
        <p14:creationId xmlns:p14="http://schemas.microsoft.com/office/powerpoint/2010/main" val="13340689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61915" y="196468"/>
            <a:ext cx="8272631" cy="677104"/>
          </a:xfrm>
          <a:prstGeom prst="rect">
            <a:avLst/>
          </a:prstGeom>
        </p:spPr>
        <p:txBody>
          <a:bodyPr wrap="square" lIns="91368" tIns="45718" rIns="91368" bIns="45718">
            <a:spAutoFit/>
          </a:bodyPr>
          <a:lstStyle/>
          <a:p>
            <a:pPr marL="0" marR="0" lvl="0" indent="0" algn="ctr" defTabSz="913584" rtl="0" eaLnBrk="1" fontAlgn="ctr" latinLnBrk="0" hangingPunct="1">
              <a:lnSpc>
                <a:spcPct val="100000"/>
              </a:lnSpc>
              <a:spcBef>
                <a:spcPts val="0"/>
              </a:spcBef>
              <a:spcAft>
                <a:spcPts val="0"/>
              </a:spcAft>
              <a:buClrTx/>
              <a:buSzTx/>
              <a:buFontTx/>
              <a:buNone/>
              <a:tabLst/>
              <a:defRPr/>
            </a:pPr>
            <a:r>
              <a:rPr lang="en-US" sz="1900" b="1" dirty="0">
                <a:solidFill>
                  <a:srgbClr val="002060"/>
                </a:solidFill>
                <a:latin typeface="Arial" panose="020B0604020202020204" pitchFamily="34" charset="0"/>
                <a:ea typeface="+mj-ea"/>
                <a:cs typeface="Arial" panose="020B0604020202020204" pitchFamily="34" charset="0"/>
              </a:rPr>
              <a:t>Childhood Exposure Effects on Other Outcomes</a:t>
            </a:r>
          </a:p>
          <a:p>
            <a:pPr marL="0" marR="0" lvl="0" indent="0" algn="ctr" defTabSz="913584" rtl="0" eaLnBrk="1" fontAlgn="ctr" latinLnBrk="0" hangingPunct="1">
              <a:lnSpc>
                <a:spcPct val="100000"/>
              </a:lnSpc>
              <a:spcBef>
                <a:spcPts val="0"/>
              </a:spcBef>
              <a:spcAft>
                <a:spcPts val="0"/>
              </a:spcAft>
              <a:buClrTx/>
              <a:buSzTx/>
              <a:buFontTx/>
              <a:buNone/>
              <a:tabLst/>
              <a:defRPr/>
            </a:pPr>
            <a:r>
              <a:rPr lang="en-US" sz="1900" dirty="0">
                <a:solidFill>
                  <a:srgbClr val="002060"/>
                </a:solidFill>
                <a:latin typeface="Arial" panose="020B0604020202020204" pitchFamily="34" charset="0"/>
                <a:ea typeface="+mj-ea"/>
                <a:cs typeface="Arial" panose="020B0604020202020204" pitchFamily="34" charset="0"/>
              </a:rPr>
              <a:t>For </a:t>
            </a:r>
            <a:r>
              <a:rPr lang="en-US" sz="1900" u="sng" dirty="0">
                <a:solidFill>
                  <a:srgbClr val="002060"/>
                </a:solidFill>
                <a:latin typeface="Arial" panose="020B0604020202020204" pitchFamily="34" charset="0"/>
                <a:ea typeface="+mj-ea"/>
                <a:cs typeface="Arial" panose="020B0604020202020204" pitchFamily="34" charset="0"/>
              </a:rPr>
              <a:t>Female</a:t>
            </a:r>
            <a:r>
              <a:rPr lang="en-US" sz="1900" dirty="0">
                <a:solidFill>
                  <a:srgbClr val="002060"/>
                </a:solidFill>
                <a:latin typeface="Arial" panose="020B0604020202020204" pitchFamily="34" charset="0"/>
                <a:ea typeface="+mj-ea"/>
                <a:cs typeface="Arial" panose="020B0604020202020204" pitchFamily="34" charset="0"/>
              </a:rPr>
              <a:t> Children of All Races</a:t>
            </a:r>
          </a:p>
        </p:txBody>
      </p:sp>
      <p:graphicFrame>
        <p:nvGraphicFramePr>
          <p:cNvPr id="7" name="Table 6">
            <a:extLst>
              <a:ext uri="{FF2B5EF4-FFF2-40B4-BE49-F238E27FC236}">
                <a16:creationId xmlns:a16="http://schemas.microsoft.com/office/drawing/2014/main" id="{E3990BC9-999C-485C-9EA6-16F25A59DE03}"/>
              </a:ext>
            </a:extLst>
          </p:cNvPr>
          <p:cNvGraphicFramePr>
            <a:graphicFrameLocks noGrp="1"/>
          </p:cNvGraphicFramePr>
          <p:nvPr>
            <p:extLst>
              <p:ext uri="{D42A27DB-BD31-4B8C-83A1-F6EECF244321}">
                <p14:modId xmlns:p14="http://schemas.microsoft.com/office/powerpoint/2010/main" val="559394452"/>
              </p:ext>
            </p:extLst>
          </p:nvPr>
        </p:nvGraphicFramePr>
        <p:xfrm>
          <a:off x="1236204" y="1125149"/>
          <a:ext cx="10124055" cy="5505387"/>
        </p:xfrm>
        <a:graphic>
          <a:graphicData uri="http://schemas.openxmlformats.org/drawingml/2006/table">
            <a:tbl>
              <a:tblPr/>
              <a:tblGrid>
                <a:gridCol w="3294074">
                  <a:extLst>
                    <a:ext uri="{9D8B030D-6E8A-4147-A177-3AD203B41FA5}">
                      <a16:colId xmlns:a16="http://schemas.microsoft.com/office/drawing/2014/main" val="3419995548"/>
                    </a:ext>
                  </a:extLst>
                </a:gridCol>
                <a:gridCol w="2490165">
                  <a:extLst>
                    <a:ext uri="{9D8B030D-6E8A-4147-A177-3AD203B41FA5}">
                      <a16:colId xmlns:a16="http://schemas.microsoft.com/office/drawing/2014/main" val="3537265754"/>
                    </a:ext>
                  </a:extLst>
                </a:gridCol>
                <a:gridCol w="2169908">
                  <a:extLst>
                    <a:ext uri="{9D8B030D-6E8A-4147-A177-3AD203B41FA5}">
                      <a16:colId xmlns:a16="http://schemas.microsoft.com/office/drawing/2014/main" val="3709755804"/>
                    </a:ext>
                  </a:extLst>
                </a:gridCol>
                <a:gridCol w="2169908">
                  <a:extLst>
                    <a:ext uri="{9D8B030D-6E8A-4147-A177-3AD203B41FA5}">
                      <a16:colId xmlns:a16="http://schemas.microsoft.com/office/drawing/2014/main" val="1729859118"/>
                    </a:ext>
                  </a:extLst>
                </a:gridCol>
              </a:tblGrid>
              <a:tr h="387159">
                <a:tc>
                  <a:txBody>
                    <a:bodyPr/>
                    <a:lstStyle/>
                    <a:p>
                      <a:pPr algn="l"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rPr>
                        <a:t>Income Rank at 24</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rPr>
                        <a:t>Married at 30</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rPr>
                        <a:t>Teen Birth</a:t>
                      </a: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690034811"/>
                  </a:ext>
                </a:extLst>
              </a:tr>
              <a:tr h="367800">
                <a:tc>
                  <a:txBody>
                    <a:bodyPr/>
                    <a:lstStyle/>
                    <a:p>
                      <a:pPr algn="l"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(1)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(2)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(3)</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25738920"/>
                  </a:ext>
                </a:extLst>
              </a:tr>
              <a:tr h="360057">
                <a:tc>
                  <a:txBody>
                    <a:bodyPr/>
                    <a:lstStyle/>
                    <a:p>
                      <a:pPr algn="l"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2385788281"/>
                  </a:ext>
                </a:extLst>
              </a:tr>
              <a:tr h="367800">
                <a:tc>
                  <a:txBody>
                    <a:bodyPr/>
                    <a:lstStyle/>
                    <a:p>
                      <a:pPr algn="l" fontAlgn="b"/>
                      <a:r>
                        <a:rPr lang="en-US" sz="1800" b="0" i="0" u="none" strike="noStrike" dirty="0">
                          <a:solidFill>
                            <a:srgbClr val="000000"/>
                          </a:solidFill>
                          <a:effectLst/>
                          <a:latin typeface="Arial" panose="020B0604020202020204" pitchFamily="34" charset="0"/>
                        </a:rPr>
                        <a:t>Mean Income Rank at 24</a:t>
                      </a:r>
                    </a:p>
                  </a:txBody>
                  <a:tcPr marL="9525" marR="9525" marT="9525" marB="0" anchor="ctr">
                    <a:lnL>
                      <a:noFill/>
                    </a:lnL>
                    <a:lnR>
                      <a:noFill/>
                    </a:lnR>
                    <a:lnT>
                      <a:noFill/>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rPr>
                        <a:t>-0.032</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0.002</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-0.003</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652979437"/>
                  </a:ext>
                </a:extLst>
              </a:tr>
              <a:tr h="367800">
                <a:tc>
                  <a:txBody>
                    <a:bodyPr/>
                    <a:lstStyle/>
                    <a:p>
                      <a:pPr algn="l"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(0.003)</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(0.007)</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(0.003)</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899911709"/>
                  </a:ext>
                </a:extLst>
              </a:tr>
              <a:tr h="360057">
                <a:tc>
                  <a:txBody>
                    <a:bodyPr/>
                    <a:lstStyle/>
                    <a:p>
                      <a:pPr algn="l"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941590281"/>
                  </a:ext>
                </a:extLst>
              </a:tr>
              <a:tr h="367800">
                <a:tc>
                  <a:txBody>
                    <a:bodyPr/>
                    <a:lstStyle/>
                    <a:p>
                      <a:pPr algn="l" fontAlgn="b"/>
                      <a:r>
                        <a:rPr lang="en-US" sz="1800" b="0" i="0" u="none" strike="noStrike">
                          <a:solidFill>
                            <a:srgbClr val="000000"/>
                          </a:solidFill>
                          <a:effectLst/>
                          <a:latin typeface="Arial" panose="020B0604020202020204" pitchFamily="34" charset="0"/>
                        </a:rPr>
                        <a:t>Frac. Married at 30</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-0.003</a:t>
                      </a:r>
                    </a:p>
                  </a:txBody>
                  <a:tcPr marL="9525" marR="9525" marT="9525" marB="0" anchor="ctr">
                    <a:lnL>
                      <a:noFill/>
                    </a:lnL>
                    <a:lnR>
                      <a:noFill/>
                    </a:lnR>
                    <a:lnT>
                      <a:noFill/>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rPr>
                        <a:t>-0.029</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0.004</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454040396"/>
                  </a:ext>
                </a:extLst>
              </a:tr>
              <a:tr h="367800">
                <a:tc>
                  <a:txBody>
                    <a:bodyPr/>
                    <a:lstStyle/>
                    <a:p>
                      <a:pPr algn="l"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(0.001)</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(0.002)</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(0.001)</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331731807"/>
                  </a:ext>
                </a:extLst>
              </a:tr>
              <a:tr h="360057">
                <a:tc>
                  <a:txBody>
                    <a:bodyPr/>
                    <a:lstStyle/>
                    <a:p>
                      <a:pPr algn="l"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114255842"/>
                  </a:ext>
                </a:extLst>
              </a:tr>
              <a:tr h="367800">
                <a:tc>
                  <a:txBody>
                    <a:bodyPr/>
                    <a:lstStyle/>
                    <a:p>
                      <a:pPr algn="l" fontAlgn="b"/>
                      <a:r>
                        <a:rPr lang="en-US" sz="1800" b="0" i="0" u="none" strike="noStrike" dirty="0">
                          <a:solidFill>
                            <a:srgbClr val="000000"/>
                          </a:solidFill>
                          <a:effectLst/>
                          <a:latin typeface="Arial" panose="020B0604020202020204" pitchFamily="34" charset="0"/>
                        </a:rPr>
                        <a:t>Teen Birth</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-0.005</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-0.010</a:t>
                      </a:r>
                    </a:p>
                  </a:txBody>
                  <a:tcPr marL="9525" marR="9525" marT="9525" marB="0" anchor="ctr">
                    <a:lnL>
                      <a:noFill/>
                    </a:lnL>
                    <a:lnR>
                      <a:noFill/>
                    </a:lnR>
                    <a:lnT>
                      <a:noFill/>
                    </a:lnT>
                    <a:lnB>
                      <a:noFill/>
                    </a:lnB>
                    <a:solidFill>
                      <a:srgbClr val="FFFFFF"/>
                    </a:solidFill>
                  </a:tcPr>
                </a:tc>
                <a:tc>
                  <a:txBody>
                    <a:bodyPr/>
                    <a:lstStyle/>
                    <a:p>
                      <a:pPr algn="ctr" fontAlgn="b"/>
                      <a:r>
                        <a:rPr lang="en-US" sz="1800" b="1" i="0" u="none" strike="noStrike" dirty="0">
                          <a:solidFill>
                            <a:srgbClr val="000000"/>
                          </a:solidFill>
                          <a:effectLst/>
                          <a:latin typeface="Arial" panose="020B0604020202020204" pitchFamily="34" charset="0"/>
                        </a:rPr>
                        <a:t>-0.026</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2126318450"/>
                  </a:ext>
                </a:extLst>
              </a:tr>
              <a:tr h="367800">
                <a:tc>
                  <a:txBody>
                    <a:bodyPr/>
                    <a:lstStyle/>
                    <a:p>
                      <a:pPr algn="l"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(0.002)</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(0.004)</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(0.002)</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450370879"/>
                  </a:ext>
                </a:extLst>
              </a:tr>
              <a:tr h="360057">
                <a:tc>
                  <a:txBody>
                    <a:bodyPr/>
                    <a:lstStyle/>
                    <a:p>
                      <a:pPr algn="l"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 </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2909818141"/>
                  </a:ext>
                </a:extLst>
              </a:tr>
              <a:tr h="367800">
                <a:tc>
                  <a:txBody>
                    <a:bodyPr/>
                    <a:lstStyle/>
                    <a:p>
                      <a:pPr algn="l" fontAlgn="b"/>
                      <a:r>
                        <a:rPr lang="en-US" sz="1800" b="0" i="0" u="none" strike="noStrike">
                          <a:solidFill>
                            <a:srgbClr val="000000"/>
                          </a:solidFill>
                          <a:effectLst/>
                          <a:latin typeface="Arial" panose="020B0604020202020204" pitchFamily="34" charset="0"/>
                        </a:rPr>
                        <a:t>Num. of Obs. </a:t>
                      </a:r>
                    </a:p>
                  </a:txBody>
                  <a:tcPr marL="9525" marR="9525" marT="9525" marB="0" anchor="ctr">
                    <a:lnL>
                      <a:noFill/>
                    </a:lnL>
                    <a:lnR>
                      <a:noFill/>
                    </a:lnR>
                    <a:lnT>
                      <a:noFill/>
                    </a:lnT>
                    <a:lnB w="12700" cap="flat" cmpd="sng" algn="ctr">
                      <a:noFill/>
                      <a:prstDash val="solid"/>
                      <a:round/>
                      <a:headEnd type="none" w="med" len="med"/>
                      <a:tailEnd type="none" w="med" len="med"/>
                    </a:lnB>
                    <a:solidFill>
                      <a:srgbClr val="FFFFFF"/>
                    </a:solidFill>
                  </a:tcPr>
                </a:tc>
                <a:tc>
                  <a:txBody>
                    <a:bodyPr/>
                    <a:lstStyle/>
                    <a:p>
                      <a:pPr algn="ctr" fontAlgn="b"/>
                      <a:r>
                        <a:rPr lang="en-US" sz="1800" b="0" i="0" u="none" strike="noStrike">
                          <a:solidFill>
                            <a:srgbClr val="000000"/>
                          </a:solidFill>
                          <a:effectLst/>
                          <a:latin typeface="Arial" panose="020B0604020202020204" pitchFamily="34" charset="0"/>
                        </a:rPr>
                        <a:t>1,068,000</a:t>
                      </a:r>
                    </a:p>
                  </a:txBody>
                  <a:tcPr marL="9525" marR="9525" marT="9525" marB="0" anchor="ctr">
                    <a:lnL>
                      <a:noFill/>
                    </a:lnL>
                    <a:lnR>
                      <a:noFill/>
                    </a:lnR>
                    <a:lnT>
                      <a:noFill/>
                    </a:lnT>
                    <a:lnB w="12700" cap="flat" cmpd="sng" algn="ctr">
                      <a:no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776,000</a:t>
                      </a:r>
                    </a:p>
                  </a:txBody>
                  <a:tcPr marL="9525" marR="9525" marT="9525" marB="0" anchor="ctr">
                    <a:lnL>
                      <a:noFill/>
                    </a:lnL>
                    <a:lnR>
                      <a:noFill/>
                    </a:lnR>
                    <a:lnT>
                      <a:noFill/>
                    </a:lnT>
                    <a:lnB w="12700" cap="flat" cmpd="sng" algn="ctr">
                      <a:no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effectLst/>
                          <a:latin typeface="Arial" panose="020B0604020202020204" pitchFamily="34" charset="0"/>
                        </a:rPr>
                        <a:t>1,347,000</a:t>
                      </a:r>
                    </a:p>
                  </a:txBody>
                  <a:tcPr marL="9525" marR="9525" marT="9525" marB="0" anchor="ctr">
                    <a:lnL>
                      <a:noFill/>
                    </a:lnL>
                    <a:lnR>
                      <a:noFill/>
                    </a:lnR>
                    <a:lnT>
                      <a:noFill/>
                    </a:lnT>
                    <a:lnB w="12700" cap="flat" cmpd="sng" algn="ctr">
                      <a:noFill/>
                      <a:prstDash val="solid"/>
                      <a:round/>
                      <a:headEnd type="none" w="med" len="med"/>
                      <a:tailEnd type="none" w="med" len="med"/>
                    </a:lnB>
                    <a:solidFill>
                      <a:srgbClr val="FFFFFF"/>
                    </a:solidFill>
                  </a:tcPr>
                </a:tc>
                <a:extLst>
                  <a:ext uri="{0D108BD9-81ED-4DB2-BD59-A6C34878D82A}">
                    <a16:rowId xmlns:a16="http://schemas.microsoft.com/office/drawing/2014/main" val="3777538280"/>
                  </a:ext>
                </a:extLst>
              </a:tr>
              <a:tr h="367800">
                <a:tc>
                  <a:txBody>
                    <a:bodyPr/>
                    <a:lstStyle/>
                    <a:p>
                      <a:pPr algn="l"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284466023"/>
                  </a:ext>
                </a:extLst>
              </a:tr>
              <a:tr h="367800">
                <a:tc gridSpan="4">
                  <a:txBody>
                    <a:bodyPr/>
                    <a:lstStyle/>
                    <a:p>
                      <a:pPr algn="l" fontAlgn="b"/>
                      <a:r>
                        <a:rPr lang="en-US" sz="1400" b="0" i="0" u="none" strike="noStrike" dirty="0">
                          <a:solidFill>
                            <a:srgbClr val="000000"/>
                          </a:solidFill>
                          <a:effectLst/>
                          <a:latin typeface="Arial" panose="020B0604020202020204" pitchFamily="34" charset="0"/>
                        </a:rPr>
                        <a:t>Note: Standard errors in parentheses</a:t>
                      </a: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algn="ctr"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pPr algn="ctr"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pPr algn="ctr" fontAlgn="b"/>
                      <a:endParaRPr lang="en-US" sz="18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656003882"/>
                  </a:ext>
                </a:extLst>
              </a:tr>
            </a:tbl>
          </a:graphicData>
        </a:graphic>
      </p:graphicFrame>
    </p:spTree>
    <p:extLst>
      <p:ext uri="{BB962C8B-B14F-4D97-AF65-F5344CB8AC3E}">
        <p14:creationId xmlns:p14="http://schemas.microsoft.com/office/powerpoint/2010/main" val="32216794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87009" y="348065"/>
            <a:ext cx="8337151" cy="800215"/>
          </a:xfrm>
          <a:prstGeom prst="rect">
            <a:avLst/>
          </a:prstGeom>
        </p:spPr>
        <p:txBody>
          <a:bodyPr wrap="square" lIns="91404" tIns="45718" rIns="91404" bIns="45718">
            <a:spAutoFit/>
          </a:bodyPr>
          <a:lstStyle/>
          <a:p>
            <a:pPr marL="0" marR="0" lvl="0" indent="0" algn="ctr" defTabSz="913584" rtl="0" eaLnBrk="1" fontAlgn="ctr" latinLnBrk="0" hangingPunct="1">
              <a:lnSpc>
                <a:spcPct val="100000"/>
              </a:lnSpc>
              <a:spcBef>
                <a:spcPts val="0"/>
              </a:spcBef>
              <a:spcAft>
                <a:spcPts val="0"/>
              </a:spcAft>
              <a:buClrTx/>
              <a:buSzTx/>
              <a:buFontTx/>
              <a:buNone/>
              <a:tabLst/>
              <a:defRPr/>
            </a:pPr>
            <a:r>
              <a:rPr kumimoji="0" lang="en-US" sz="2300" b="1" i="0" u="none" strike="noStrike" kern="1200" cap="none" spc="0" normalizeH="0" baseline="0" noProof="0" dirty="0">
                <a:ln>
                  <a:noFill/>
                </a:ln>
                <a:solidFill>
                  <a:srgbClr val="44546A"/>
                </a:solidFill>
                <a:effectLst/>
                <a:uLnTx/>
                <a:uFillTx/>
                <a:ea typeface="+mn-ea"/>
                <a:cs typeface="Arial" panose="020B0604020202020204" pitchFamily="34" charset="0"/>
              </a:rPr>
              <a:t>Childhood Exposure Effects on Household Income Rank at Age 24</a:t>
            </a:r>
            <a:br>
              <a:rPr kumimoji="0" lang="en-US" sz="2300" b="1" i="0" u="none" strike="noStrike" kern="1200" cap="none" spc="0" normalizeH="0" baseline="0" noProof="0" dirty="0">
                <a:ln>
                  <a:noFill/>
                </a:ln>
                <a:solidFill>
                  <a:srgbClr val="44546A"/>
                </a:solidFill>
                <a:effectLst/>
                <a:uLnTx/>
                <a:uFillTx/>
                <a:ea typeface="+mn-ea"/>
                <a:cs typeface="Arial" panose="020B0604020202020204" pitchFamily="34" charset="0"/>
              </a:rPr>
            </a:br>
            <a:r>
              <a:rPr kumimoji="0" lang="en-US" sz="2300" b="0" i="0" u="none" strike="noStrike" kern="1200" cap="none" spc="0" normalizeH="0" baseline="0" noProof="0" dirty="0">
                <a:ln>
                  <a:noFill/>
                </a:ln>
                <a:solidFill>
                  <a:srgbClr val="44546A"/>
                </a:solidFill>
                <a:effectLst/>
                <a:uLnTx/>
                <a:uFillTx/>
                <a:ea typeface="+mn-ea"/>
                <a:cs typeface="Arial" panose="020B0604020202020204" pitchFamily="34" charset="0"/>
              </a:rPr>
              <a:t>Regression Estimates Based on One-Time Movers Across Tracts</a:t>
            </a:r>
          </a:p>
        </p:txBody>
      </p:sp>
      <p:graphicFrame>
        <p:nvGraphicFramePr>
          <p:cNvPr id="3" name="Table 2"/>
          <p:cNvGraphicFramePr>
            <a:graphicFrameLocks noGrp="1"/>
          </p:cNvGraphicFramePr>
          <p:nvPr>
            <p:extLst>
              <p:ext uri="{D42A27DB-BD31-4B8C-83A1-F6EECF244321}">
                <p14:modId xmlns:p14="http://schemas.microsoft.com/office/powerpoint/2010/main" val="2742968446"/>
              </p:ext>
            </p:extLst>
          </p:nvPr>
        </p:nvGraphicFramePr>
        <p:xfrm>
          <a:off x="1612809" y="348065"/>
          <a:ext cx="8966382" cy="6126482"/>
        </p:xfrm>
        <a:graphic>
          <a:graphicData uri="http://schemas.openxmlformats.org/drawingml/2006/table">
            <a:tbl>
              <a:tblPr/>
              <a:tblGrid>
                <a:gridCol w="1494073">
                  <a:extLst>
                    <a:ext uri="{9D8B030D-6E8A-4147-A177-3AD203B41FA5}">
                      <a16:colId xmlns:a16="http://schemas.microsoft.com/office/drawing/2014/main" val="3917587383"/>
                    </a:ext>
                  </a:extLst>
                </a:gridCol>
                <a:gridCol w="180884">
                  <a:extLst>
                    <a:ext uri="{9D8B030D-6E8A-4147-A177-3AD203B41FA5}">
                      <a16:colId xmlns:a16="http://schemas.microsoft.com/office/drawing/2014/main" val="120463561"/>
                    </a:ext>
                  </a:extLst>
                </a:gridCol>
                <a:gridCol w="1332360">
                  <a:extLst>
                    <a:ext uri="{9D8B030D-6E8A-4147-A177-3AD203B41FA5}">
                      <a16:colId xmlns:a16="http://schemas.microsoft.com/office/drawing/2014/main" val="169566137"/>
                    </a:ext>
                  </a:extLst>
                </a:gridCol>
                <a:gridCol w="1251285">
                  <a:extLst>
                    <a:ext uri="{9D8B030D-6E8A-4147-A177-3AD203B41FA5}">
                      <a16:colId xmlns:a16="http://schemas.microsoft.com/office/drawing/2014/main" val="3219143256"/>
                    </a:ext>
                  </a:extLst>
                </a:gridCol>
                <a:gridCol w="1215189">
                  <a:extLst>
                    <a:ext uri="{9D8B030D-6E8A-4147-A177-3AD203B41FA5}">
                      <a16:colId xmlns:a16="http://schemas.microsoft.com/office/drawing/2014/main" val="3843194734"/>
                    </a:ext>
                  </a:extLst>
                </a:gridCol>
                <a:gridCol w="1704109">
                  <a:extLst>
                    <a:ext uri="{9D8B030D-6E8A-4147-A177-3AD203B41FA5}">
                      <a16:colId xmlns:a16="http://schemas.microsoft.com/office/drawing/2014/main" val="209897436"/>
                    </a:ext>
                  </a:extLst>
                </a:gridCol>
                <a:gridCol w="1788482">
                  <a:extLst>
                    <a:ext uri="{9D8B030D-6E8A-4147-A177-3AD203B41FA5}">
                      <a16:colId xmlns:a16="http://schemas.microsoft.com/office/drawing/2014/main" val="3102652202"/>
                    </a:ext>
                  </a:extLst>
                </a:gridCol>
              </a:tblGrid>
              <a:tr h="835989">
                <a:tc>
                  <a:txBody>
                    <a:bodyPr/>
                    <a:lstStyle/>
                    <a:p>
                      <a:pPr algn="ctr" rtl="0" fontAlgn="b"/>
                      <a:r>
                        <a:rPr lang="en-US" sz="1900" b="1" kern="1200" dirty="0">
                          <a:solidFill>
                            <a:srgbClr val="FF0000"/>
                          </a:solidFill>
                          <a:latin typeface="Arial" panose="020B0604020202020204" pitchFamily="34" charset="0"/>
                          <a:ea typeface="+mj-ea"/>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ctr" rtl="0" fontAlgn="b"/>
                      <a:r>
                        <a:rPr lang="en-US" sz="1900" b="1" kern="1200" dirty="0">
                          <a:solidFill>
                            <a:srgbClr val="FF0000"/>
                          </a:solidFill>
                          <a:latin typeface="Arial" panose="020B0604020202020204" pitchFamily="34" charset="0"/>
                          <a:ea typeface="+mj-ea"/>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ctr" rtl="0" fontAlgn="b"/>
                      <a:r>
                        <a:rPr lang="en-US" sz="1900" b="1" kern="1200" dirty="0">
                          <a:solidFill>
                            <a:srgbClr val="FF0000"/>
                          </a:solidFill>
                          <a:latin typeface="Arial" panose="020B0604020202020204" pitchFamily="34" charset="0"/>
                          <a:ea typeface="+mj-ea"/>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ctr" rtl="0" fontAlgn="b"/>
                      <a:r>
                        <a:rPr lang="en-US" sz="1900" b="1" kern="1200" dirty="0">
                          <a:solidFill>
                            <a:srgbClr val="FF0000"/>
                          </a:solidFill>
                          <a:latin typeface="Arial" panose="020B0604020202020204" pitchFamily="34" charset="0"/>
                          <a:ea typeface="+mj-ea"/>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ctr" rtl="0" fontAlgn="b"/>
                      <a:r>
                        <a:rPr lang="en-US" sz="1900" b="1" kern="1200" dirty="0">
                          <a:solidFill>
                            <a:srgbClr val="FF0000"/>
                          </a:solidFill>
                          <a:latin typeface="Arial" panose="020B0604020202020204" pitchFamily="34" charset="0"/>
                          <a:ea typeface="+mj-ea"/>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ctr" rtl="0" fontAlgn="b"/>
                      <a:r>
                        <a:rPr lang="en-US" sz="1900" b="1" kern="1200" dirty="0">
                          <a:solidFill>
                            <a:srgbClr val="FF0000"/>
                          </a:solidFill>
                          <a:latin typeface="Arial" panose="020B0604020202020204" pitchFamily="34" charset="0"/>
                          <a:ea typeface="+mj-ea"/>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ctr" rtl="0" fontAlgn="b"/>
                      <a:r>
                        <a:rPr lang="en-US" sz="1900" b="1" kern="1200" dirty="0">
                          <a:solidFill>
                            <a:srgbClr val="FF0000"/>
                          </a:solidFill>
                          <a:latin typeface="Arial" panose="020B0604020202020204" pitchFamily="34" charset="0"/>
                          <a:ea typeface="+mj-ea"/>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59698342"/>
                  </a:ext>
                </a:extLst>
              </a:tr>
              <a:tr h="963808">
                <a:tc>
                  <a:txBody>
                    <a:bodyPr/>
                    <a:lstStyle/>
                    <a:p>
                      <a:pPr algn="l"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b"/>
                      <a:r>
                        <a:rPr lang="en-US" sz="1800" b="1" i="0" u="none" strike="noStrike" kern="1200" dirty="0">
                          <a:solidFill>
                            <a:srgbClr val="000000"/>
                          </a:solidFill>
                          <a:effectLst/>
                          <a:latin typeface="Arial" panose="020B0604020202020204" pitchFamily="34" charset="0"/>
                          <a:ea typeface="+mn-ea"/>
                          <a:cs typeface="Arial" panose="020B0604020202020204" pitchFamily="34" charset="0"/>
                        </a:rPr>
                        <a:t>Baseline</a:t>
                      </a:r>
                    </a:p>
                  </a:txBody>
                  <a:tcPr marL="9525" marR="9525" marT="9525"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b"/>
                      <a:r>
                        <a:rPr lang="en-US" sz="1800" b="1" i="0" u="none" strike="noStrike" kern="1200" dirty="0">
                          <a:solidFill>
                            <a:srgbClr val="000000"/>
                          </a:solidFill>
                          <a:effectLst/>
                          <a:latin typeface="Arial" panose="020B0604020202020204" pitchFamily="34" charset="0"/>
                          <a:ea typeface="+mn-ea"/>
                          <a:cs typeface="Arial" panose="020B0604020202020204" pitchFamily="34" charset="0"/>
                        </a:rPr>
                        <a:t>Good and Bad Moves</a:t>
                      </a:r>
                    </a:p>
                  </a:txBody>
                  <a:tcPr marL="9525" marR="9525" marT="9525"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b"/>
                      <a:r>
                        <a:rPr lang="en-US" sz="1800" b="1" i="0" u="none" strike="noStrike" kern="1200" dirty="0">
                          <a:solidFill>
                            <a:srgbClr val="000000"/>
                          </a:solidFill>
                          <a:effectLst/>
                          <a:latin typeface="Arial" panose="020B0604020202020204" pitchFamily="34" charset="0"/>
                          <a:ea typeface="+mn-ea"/>
                          <a:cs typeface="Arial" panose="020B0604020202020204" pitchFamily="34" charset="0"/>
                        </a:rPr>
                        <a:t>Large Moves</a:t>
                      </a:r>
                    </a:p>
                  </a:txBody>
                  <a:tcPr marL="9525" marR="9525" marT="9525"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b"/>
                      <a:r>
                        <a:rPr lang="en-US" sz="1800" b="1" i="0" u="none" strike="noStrike" kern="1200" dirty="0">
                          <a:solidFill>
                            <a:srgbClr val="000000"/>
                          </a:solidFill>
                          <a:effectLst/>
                          <a:latin typeface="Arial" panose="020B0604020202020204" pitchFamily="34" charset="0"/>
                          <a:ea typeface="+mn-ea"/>
                          <a:cs typeface="Arial" panose="020B0604020202020204" pitchFamily="34" charset="0"/>
                        </a:rPr>
                        <a:t>Observed Components</a:t>
                      </a:r>
                    </a:p>
                    <a:p>
                      <a:pPr algn="ctr" fontAlgn="b"/>
                      <a:r>
                        <a:rPr lang="en-US" sz="1800" b="1" i="0" u="none" strike="noStrike" kern="1200" dirty="0">
                          <a:solidFill>
                            <a:srgbClr val="000000"/>
                          </a:solidFill>
                          <a:effectLst/>
                          <a:latin typeface="Arial" panose="020B0604020202020204" pitchFamily="34" charset="0"/>
                          <a:ea typeface="+mn-ea"/>
                          <a:cs typeface="Arial" panose="020B0604020202020204" pitchFamily="34" charset="0"/>
                        </a:rPr>
                        <a:t> of Opportunity</a:t>
                      </a:r>
                    </a:p>
                  </a:txBody>
                  <a:tcPr marL="9525" marR="9525" marT="9525"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ctr" fontAlgn="b"/>
                      <a:r>
                        <a:rPr lang="en-US" sz="1800" b="1" i="0" u="none" strike="noStrike" kern="1200" dirty="0">
                          <a:solidFill>
                            <a:srgbClr val="000000"/>
                          </a:solidFill>
                          <a:effectLst/>
                          <a:latin typeface="Arial" panose="020B0604020202020204" pitchFamily="34" charset="0"/>
                          <a:ea typeface="+mn-ea"/>
                          <a:cs typeface="Arial" panose="020B0604020202020204" pitchFamily="34" charset="0"/>
                        </a:rPr>
                        <a:t>Unobserved Components of Opportunity</a:t>
                      </a:r>
                    </a:p>
                  </a:txBody>
                  <a:tcPr marL="9525" marR="9525" marT="9525" marB="0" anchor="b">
                    <a:lnL>
                      <a:noFill/>
                    </a:lnL>
                    <a:lnR>
                      <a:noFill/>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86231520"/>
                  </a:ext>
                </a:extLst>
              </a:tr>
              <a:tr h="290435">
                <a:tc>
                  <a:txBody>
                    <a:bodyPr/>
                    <a:lstStyle/>
                    <a:p>
                      <a:pPr algn="l"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l"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t"/>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9426107"/>
                  </a:ext>
                </a:extLst>
              </a:tr>
              <a:tr h="391144">
                <a:tc>
                  <a:txBody>
                    <a:bodyPr/>
                    <a:lstStyle/>
                    <a:p>
                      <a:pPr algn="l"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l"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t"/>
                      <a:r>
                        <a:rPr lang="en-US" sz="1800" b="0" i="0" u="none" strike="noStrike" dirty="0">
                          <a:solidFill>
                            <a:srgbClr val="000000"/>
                          </a:solidFill>
                          <a:effectLst/>
                          <a:latin typeface="Arial" panose="020B0604020202020204" pitchFamily="34" charset="0"/>
                          <a:cs typeface="Arial" panose="020B0604020202020204" pitchFamily="34" charset="0"/>
                        </a:rPr>
                        <a:t>(1)</a:t>
                      </a:r>
                    </a:p>
                  </a:txBody>
                  <a:tcPr marL="5556" marR="5556" marT="5556" marB="0">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tc>
                  <a:txBody>
                    <a:bodyPr/>
                    <a:lstStyle/>
                    <a:p>
                      <a:pPr algn="ctr" rtl="0" fontAlgn="t"/>
                      <a:r>
                        <a:rPr lang="en-US" sz="1800" b="0" i="0" u="none" strike="noStrike" dirty="0">
                          <a:solidFill>
                            <a:srgbClr val="000000"/>
                          </a:solidFill>
                          <a:effectLst/>
                          <a:latin typeface="Arial" panose="020B0604020202020204" pitchFamily="34" charset="0"/>
                          <a:cs typeface="Arial" panose="020B0604020202020204" pitchFamily="34" charset="0"/>
                        </a:rPr>
                        <a:t>(2)</a:t>
                      </a:r>
                    </a:p>
                  </a:txBody>
                  <a:tcPr marL="5556" marR="5556" marT="5556" marB="0">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tc>
                  <a:txBody>
                    <a:bodyPr/>
                    <a:lstStyle/>
                    <a:p>
                      <a:pPr algn="ctr" rtl="0" fontAlgn="t"/>
                      <a:r>
                        <a:rPr lang="en-US" sz="1800" b="0" i="0" u="none" strike="noStrike" dirty="0">
                          <a:solidFill>
                            <a:srgbClr val="000000"/>
                          </a:solidFill>
                          <a:effectLst/>
                          <a:latin typeface="Arial" panose="020B0604020202020204" pitchFamily="34" charset="0"/>
                          <a:cs typeface="Arial" panose="020B0604020202020204" pitchFamily="34" charset="0"/>
                        </a:rPr>
                        <a:t>(3)</a:t>
                      </a:r>
                    </a:p>
                  </a:txBody>
                  <a:tcPr marL="5556" marR="5556" marT="5556" marB="0">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tc>
                  <a:txBody>
                    <a:bodyPr/>
                    <a:lstStyle/>
                    <a:p>
                      <a:pPr algn="ctr" rtl="0" fontAlgn="t"/>
                      <a:r>
                        <a:rPr lang="en-US" sz="1800" b="0" i="0" u="none" strike="noStrike" dirty="0">
                          <a:solidFill>
                            <a:srgbClr val="000000"/>
                          </a:solidFill>
                          <a:effectLst/>
                          <a:latin typeface="Arial" panose="020B0604020202020204" pitchFamily="34" charset="0"/>
                          <a:cs typeface="Arial" panose="020B0604020202020204" pitchFamily="34" charset="0"/>
                        </a:rPr>
                        <a:t>(4)</a:t>
                      </a:r>
                    </a:p>
                  </a:txBody>
                  <a:tcPr marL="5556" marR="5556" marT="5556" marB="0">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tc>
                  <a:txBody>
                    <a:bodyPr/>
                    <a:lstStyle/>
                    <a:p>
                      <a:pPr algn="ctr" rtl="0" fontAlgn="t"/>
                      <a:r>
                        <a:rPr lang="en-US" sz="1800" b="0" i="0" u="none" strike="noStrike" dirty="0">
                          <a:solidFill>
                            <a:srgbClr val="000000"/>
                          </a:solidFill>
                          <a:effectLst/>
                          <a:latin typeface="Arial" panose="020B0604020202020204" pitchFamily="34" charset="0"/>
                          <a:cs typeface="Arial" panose="020B0604020202020204" pitchFamily="34" charset="0"/>
                        </a:rPr>
                        <a:t>(5)</a:t>
                      </a:r>
                    </a:p>
                  </a:txBody>
                  <a:tcPr marL="5556" marR="5556" marT="5556" marB="0">
                    <a:lnL>
                      <a:noFill/>
                    </a:lnL>
                    <a:lnR>
                      <a:noFill/>
                    </a:lnR>
                    <a:lnT w="6350" cap="flat" cmpd="sng" algn="ctr">
                      <a:solidFill>
                        <a:srgbClr val="000000"/>
                      </a:solidFill>
                      <a:prstDash val="solid"/>
                      <a:round/>
                      <a:headEnd type="none" w="med" len="med"/>
                      <a:tailEnd type="none" w="med" len="med"/>
                    </a:lnT>
                    <a:lnB w="6350" cap="flat" cmpd="sng" algn="ctr">
                      <a:noFill/>
                      <a:prstDash val="solid"/>
                      <a:round/>
                      <a:headEnd type="none" w="med" len="med"/>
                      <a:tailEnd type="none" w="med" len="med"/>
                    </a:lnB>
                  </a:tcPr>
                </a:tc>
                <a:extLst>
                  <a:ext uri="{0D108BD9-81ED-4DB2-BD59-A6C34878D82A}">
                    <a16:rowId xmlns:a16="http://schemas.microsoft.com/office/drawing/2014/main" val="249749412"/>
                  </a:ext>
                </a:extLst>
              </a:tr>
              <a:tr h="391144">
                <a:tc>
                  <a:txBody>
                    <a:bodyPr/>
                    <a:lstStyle/>
                    <a:p>
                      <a:pPr algn="l" rtl="0" fontAlgn="b"/>
                      <a:r>
                        <a:rPr lang="en-US" sz="1800" b="0" i="0" u="none" strike="noStrike" dirty="0">
                          <a:solidFill>
                            <a:srgbClr val="000000"/>
                          </a:solidFill>
                          <a:effectLst/>
                          <a:latin typeface="Arial" panose="020B0604020202020204" pitchFamily="34" charset="0"/>
                          <a:cs typeface="Arial" panose="020B0604020202020204" pitchFamily="34" charset="0"/>
                        </a:rPr>
                        <a:t>Age &lt;= 23</a:t>
                      </a:r>
                    </a:p>
                  </a:txBody>
                  <a:tcPr marL="5556" marR="5556" marT="5556" marB="0" anchor="b">
                    <a:lnL>
                      <a:noFill/>
                    </a:lnL>
                    <a:lnR>
                      <a:noFill/>
                    </a:lnR>
                    <a:lnT>
                      <a:noFill/>
                    </a:lnT>
                    <a:lnB>
                      <a:noFill/>
                    </a:lnB>
                  </a:tcPr>
                </a:tc>
                <a:tc>
                  <a:txBody>
                    <a:bodyPr/>
                    <a:lstStyle/>
                    <a:p>
                      <a:pPr algn="l"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marL="0" algn="ctr" defTabSz="913380" rtl="0" eaLnBrk="1" fontAlgn="b" latinLnBrk="0" hangingPunct="1"/>
                      <a:r>
                        <a:rPr lang="en-US" sz="1800" b="0" i="0" u="none" strike="noStrike" kern="1200">
                          <a:solidFill>
                            <a:srgbClr val="000000"/>
                          </a:solidFill>
                          <a:effectLst/>
                          <a:latin typeface="Arial" panose="020B0604020202020204" pitchFamily="34" charset="0"/>
                          <a:ea typeface="+mn-ea"/>
                          <a:cs typeface="Arial" panose="020B0604020202020204" pitchFamily="34" charset="0"/>
                        </a:rPr>
                        <a:t>-0.027</a:t>
                      </a:r>
                    </a:p>
                  </a:txBody>
                  <a:tcPr marL="9525" marR="9525" marT="9525"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endParaRPr lang="en-US" sz="1600" dirty="0">
                        <a:latin typeface="Arial" panose="020B0604020202020204" pitchFamily="34" charset="0"/>
                        <a:cs typeface="Arial" panose="020B0604020202020204" pitchFamily="34" charset="0"/>
                      </a:endParaRPr>
                    </a:p>
                  </a:txBody>
                  <a:tcPr marL="5556" marR="5556" marT="5556"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ctr" defTabSz="913380" rtl="0" eaLnBrk="1" fontAlgn="b"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-0.046</a:t>
                      </a:r>
                    </a:p>
                  </a:txBody>
                  <a:tcPr marL="9525" marR="9525" marT="9525"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ctr" defTabSz="913380" rtl="0" eaLnBrk="1" fontAlgn="b"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-0.020</a:t>
                      </a:r>
                    </a:p>
                  </a:txBody>
                  <a:tcPr marL="9525" marR="9525" marT="9525"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ctr" defTabSz="913380" rtl="0" eaLnBrk="1" fontAlgn="b"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-0.025</a:t>
                      </a:r>
                    </a:p>
                  </a:txBody>
                  <a:tcPr marL="9525" marR="9525" marT="9525" marB="0" anchor="b">
                    <a:lnL>
                      <a:noFill/>
                    </a:lnL>
                    <a:lnR>
                      <a:noFill/>
                    </a:lnR>
                    <a:lnT w="635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2683087790"/>
                  </a:ext>
                </a:extLst>
              </a:tr>
              <a:tr h="294341">
                <a:tc>
                  <a:txBody>
                    <a:bodyPr/>
                    <a:lstStyle/>
                    <a:p>
                      <a:pPr algn="l"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l"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marL="0" algn="ctr" defTabSz="913380" rtl="0" eaLnBrk="1" fontAlgn="b"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(0.001)</a:t>
                      </a:r>
                    </a:p>
                  </a:txBody>
                  <a:tcPr marL="9525" marR="9525" marT="9525" marB="0" anchor="b">
                    <a:lnL>
                      <a:noFill/>
                    </a:lnL>
                    <a:lnR>
                      <a:noFill/>
                    </a:lnR>
                    <a:lnT>
                      <a:noFill/>
                    </a:lnT>
                    <a:lnB>
                      <a:noFill/>
                    </a:lnB>
                  </a:tcPr>
                </a:tc>
                <a:tc>
                  <a:txBody>
                    <a:bodyPr/>
                    <a:lstStyle/>
                    <a:p>
                      <a:endParaRPr lang="en-US" sz="1600" dirty="0">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marL="0" algn="ctr" defTabSz="913380" rtl="0" eaLnBrk="1" fontAlgn="b"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(0.017)</a:t>
                      </a:r>
                    </a:p>
                  </a:txBody>
                  <a:tcPr marL="9525" marR="9525" marT="9525" marB="0" anchor="b">
                    <a:lnL>
                      <a:noFill/>
                    </a:lnL>
                    <a:lnR>
                      <a:noFill/>
                    </a:lnR>
                    <a:lnT>
                      <a:noFill/>
                    </a:lnT>
                    <a:lnB>
                      <a:noFill/>
                    </a:lnB>
                  </a:tcPr>
                </a:tc>
                <a:tc>
                  <a:txBody>
                    <a:bodyPr/>
                    <a:lstStyle/>
                    <a:p>
                      <a:pPr marL="0" algn="ctr" defTabSz="913380" rtl="0" eaLnBrk="1" fontAlgn="b"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(0.001)</a:t>
                      </a:r>
                    </a:p>
                  </a:txBody>
                  <a:tcPr marL="9525" marR="9525" marT="9525" marB="0" anchor="b">
                    <a:lnL>
                      <a:noFill/>
                    </a:lnL>
                    <a:lnR>
                      <a:noFill/>
                    </a:lnR>
                    <a:lnT>
                      <a:noFill/>
                    </a:lnT>
                    <a:lnB>
                      <a:noFill/>
                    </a:lnB>
                  </a:tcPr>
                </a:tc>
                <a:tc>
                  <a:txBody>
                    <a:bodyPr/>
                    <a:lstStyle/>
                    <a:p>
                      <a:pPr marL="0" algn="ctr" defTabSz="913380" rtl="0" eaLnBrk="1" fontAlgn="b"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(0.003)</a:t>
                      </a:r>
                    </a:p>
                  </a:txBody>
                  <a:tcPr marL="9525" marR="9525" marT="9525" marB="0" anchor="b">
                    <a:lnL>
                      <a:noFill/>
                    </a:lnL>
                    <a:lnR>
                      <a:noFill/>
                    </a:lnR>
                    <a:lnT>
                      <a:noFill/>
                    </a:lnT>
                    <a:lnB>
                      <a:noFill/>
                    </a:lnB>
                  </a:tcPr>
                </a:tc>
                <a:extLst>
                  <a:ext uri="{0D108BD9-81ED-4DB2-BD59-A6C34878D82A}">
                    <a16:rowId xmlns:a16="http://schemas.microsoft.com/office/drawing/2014/main" val="4049999740"/>
                  </a:ext>
                </a:extLst>
              </a:tr>
              <a:tr h="290435">
                <a:tc>
                  <a:txBody>
                    <a:bodyPr/>
                    <a:lstStyle/>
                    <a:p>
                      <a:pPr algn="l"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l"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extLst>
                  <a:ext uri="{0D108BD9-81ED-4DB2-BD59-A6C34878D82A}">
                    <a16:rowId xmlns:a16="http://schemas.microsoft.com/office/drawing/2014/main" val="3657968335"/>
                  </a:ext>
                </a:extLst>
              </a:tr>
              <a:tr h="294341">
                <a:tc>
                  <a:txBody>
                    <a:bodyPr/>
                    <a:lstStyle/>
                    <a:p>
                      <a:pPr algn="l" rtl="0" fontAlgn="b"/>
                      <a:r>
                        <a:rPr lang="en-US" sz="1800" b="0" i="0" u="none" strike="noStrike" dirty="0">
                          <a:solidFill>
                            <a:srgbClr val="000000"/>
                          </a:solidFill>
                          <a:effectLst/>
                          <a:latin typeface="Arial" panose="020B0604020202020204" pitchFamily="34" charset="0"/>
                          <a:cs typeface="Arial" panose="020B0604020202020204" pitchFamily="34" charset="0"/>
                        </a:rPr>
                        <a:t>Age &lt;= 23,</a:t>
                      </a:r>
                    </a:p>
                  </a:txBody>
                  <a:tcPr marL="5556" marR="5556" marT="5556" marB="0" anchor="b">
                    <a:lnL>
                      <a:noFill/>
                    </a:lnL>
                    <a:lnR>
                      <a:noFill/>
                    </a:lnR>
                    <a:lnT>
                      <a:noFill/>
                    </a:lnT>
                    <a:lnB>
                      <a:noFill/>
                    </a:lnB>
                  </a:tcPr>
                </a:tc>
                <a:tc>
                  <a:txBody>
                    <a:bodyPr/>
                    <a:lstStyle/>
                    <a:p>
                      <a:pPr algn="l"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marL="0" algn="ctr" defTabSz="913380" rtl="0" eaLnBrk="1" fontAlgn="b"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-0.031</a:t>
                      </a:r>
                    </a:p>
                  </a:txBody>
                  <a:tcPr marL="9525" marR="9525" marT="9525"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extLst>
                  <a:ext uri="{0D108BD9-81ED-4DB2-BD59-A6C34878D82A}">
                    <a16:rowId xmlns:a16="http://schemas.microsoft.com/office/drawing/2014/main" val="2925905026"/>
                  </a:ext>
                </a:extLst>
              </a:tr>
              <a:tr h="294341">
                <a:tc>
                  <a:txBody>
                    <a:bodyPr/>
                    <a:lstStyle/>
                    <a:p>
                      <a:pPr algn="l" rtl="0" fontAlgn="b"/>
                      <a:r>
                        <a:rPr lang="en-US" sz="1800" b="0" i="0" u="none" strike="noStrike" dirty="0">
                          <a:solidFill>
                            <a:srgbClr val="000000"/>
                          </a:solidFill>
                          <a:effectLst/>
                          <a:latin typeface="Arial" panose="020B0604020202020204" pitchFamily="34" charset="0"/>
                          <a:cs typeface="Arial" panose="020B0604020202020204" pitchFamily="34" charset="0"/>
                        </a:rPr>
                        <a:t>Good Moves</a:t>
                      </a:r>
                    </a:p>
                  </a:txBody>
                  <a:tcPr marL="5556" marR="5556" marT="5556" marB="0" anchor="b">
                    <a:lnL>
                      <a:noFill/>
                    </a:lnL>
                    <a:lnR>
                      <a:noFill/>
                    </a:lnR>
                    <a:lnT>
                      <a:noFill/>
                    </a:lnT>
                    <a:lnB>
                      <a:noFill/>
                    </a:lnB>
                  </a:tcPr>
                </a:tc>
                <a:tc>
                  <a:txBody>
                    <a:bodyPr/>
                    <a:lstStyle/>
                    <a:p>
                      <a:pPr algn="l"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marL="0" algn="ctr" defTabSz="913380" rtl="0" eaLnBrk="1" fontAlgn="b"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(0.002)</a:t>
                      </a:r>
                    </a:p>
                  </a:txBody>
                  <a:tcPr marL="9525" marR="9525" marT="9525"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extLst>
                  <a:ext uri="{0D108BD9-81ED-4DB2-BD59-A6C34878D82A}">
                    <a16:rowId xmlns:a16="http://schemas.microsoft.com/office/drawing/2014/main" val="864332397"/>
                  </a:ext>
                </a:extLst>
              </a:tr>
              <a:tr h="290435">
                <a:tc>
                  <a:txBody>
                    <a:bodyPr/>
                    <a:lstStyle/>
                    <a:p>
                      <a:pPr algn="l"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l"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extLst>
                  <a:ext uri="{0D108BD9-81ED-4DB2-BD59-A6C34878D82A}">
                    <a16:rowId xmlns:a16="http://schemas.microsoft.com/office/drawing/2014/main" val="3464469281"/>
                  </a:ext>
                </a:extLst>
              </a:tr>
              <a:tr h="294341">
                <a:tc>
                  <a:txBody>
                    <a:bodyPr/>
                    <a:lstStyle/>
                    <a:p>
                      <a:pPr algn="l" rtl="0" fontAlgn="b"/>
                      <a:r>
                        <a:rPr lang="en-US" sz="1800" b="0" i="0" u="none" strike="noStrike" dirty="0">
                          <a:solidFill>
                            <a:srgbClr val="000000"/>
                          </a:solidFill>
                          <a:effectLst/>
                          <a:latin typeface="Arial" panose="020B0604020202020204" pitchFamily="34" charset="0"/>
                          <a:cs typeface="Arial" panose="020B0604020202020204" pitchFamily="34" charset="0"/>
                        </a:rPr>
                        <a:t>Age &lt;= 23,</a:t>
                      </a:r>
                    </a:p>
                  </a:txBody>
                  <a:tcPr marL="5556" marR="5556" marT="5556" marB="0" anchor="b">
                    <a:lnL>
                      <a:noFill/>
                    </a:lnL>
                    <a:lnR>
                      <a:noFill/>
                    </a:lnR>
                    <a:lnT>
                      <a:noFill/>
                    </a:lnT>
                    <a:lnB>
                      <a:noFill/>
                    </a:lnB>
                  </a:tcPr>
                </a:tc>
                <a:tc>
                  <a:txBody>
                    <a:bodyPr/>
                    <a:lstStyle/>
                    <a:p>
                      <a:pPr algn="l"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marL="0" algn="ctr" defTabSz="913380" rtl="0" eaLnBrk="1" fontAlgn="b"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-0.027</a:t>
                      </a:r>
                    </a:p>
                  </a:txBody>
                  <a:tcPr marL="9525" marR="9525" marT="9525"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extLst>
                  <a:ext uri="{0D108BD9-81ED-4DB2-BD59-A6C34878D82A}">
                    <a16:rowId xmlns:a16="http://schemas.microsoft.com/office/drawing/2014/main" val="3825138668"/>
                  </a:ext>
                </a:extLst>
              </a:tr>
              <a:tr h="294341">
                <a:tc>
                  <a:txBody>
                    <a:bodyPr/>
                    <a:lstStyle/>
                    <a:p>
                      <a:pPr algn="l" rtl="0" fontAlgn="b"/>
                      <a:r>
                        <a:rPr lang="en-US" sz="1800" b="0" i="0" u="none" strike="noStrike" dirty="0">
                          <a:solidFill>
                            <a:srgbClr val="000000"/>
                          </a:solidFill>
                          <a:effectLst/>
                          <a:latin typeface="Arial" panose="020B0604020202020204" pitchFamily="34" charset="0"/>
                          <a:cs typeface="Arial" panose="020B0604020202020204" pitchFamily="34" charset="0"/>
                        </a:rPr>
                        <a:t>Bad Moves</a:t>
                      </a:r>
                    </a:p>
                  </a:txBody>
                  <a:tcPr marL="5556" marR="5556" marT="5556" marB="0" anchor="b">
                    <a:lnL>
                      <a:noFill/>
                    </a:lnL>
                    <a:lnR>
                      <a:noFill/>
                    </a:lnR>
                    <a:lnT>
                      <a:noFill/>
                    </a:lnT>
                    <a:lnB>
                      <a:noFill/>
                    </a:lnB>
                  </a:tcPr>
                </a:tc>
                <a:tc>
                  <a:txBody>
                    <a:bodyPr/>
                    <a:lstStyle/>
                    <a:p>
                      <a:pPr algn="l"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marL="0" algn="ctr" defTabSz="913380" rtl="0" eaLnBrk="1" fontAlgn="b"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(0.002)</a:t>
                      </a:r>
                    </a:p>
                  </a:txBody>
                  <a:tcPr marL="9525" marR="9525" marT="9525"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extLst>
                  <a:ext uri="{0D108BD9-81ED-4DB2-BD59-A6C34878D82A}">
                    <a16:rowId xmlns:a16="http://schemas.microsoft.com/office/drawing/2014/main" val="2303513041"/>
                  </a:ext>
                </a:extLst>
              </a:tr>
              <a:tr h="294341">
                <a:tc>
                  <a:txBody>
                    <a:bodyPr/>
                    <a:lstStyle/>
                    <a:p>
                      <a:pPr algn="l"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l"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marL="0" algn="ctr" defTabSz="913380" rtl="0" eaLnBrk="1" fontAlgn="b" latinLnBrk="0" hangingPunct="1"/>
                      <a:endParaRPr lang="en-US" sz="18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algn="ctr" rtl="0" fontAlgn="b"/>
                      <a:endParaRPr lang="en-US" sz="1800" b="0" i="0" u="none" strike="noStrike" dirty="0">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extLst>
                  <a:ext uri="{0D108BD9-81ED-4DB2-BD59-A6C34878D82A}">
                    <a16:rowId xmlns:a16="http://schemas.microsoft.com/office/drawing/2014/main" val="3020684893"/>
                  </a:ext>
                </a:extLst>
              </a:tr>
              <a:tr h="326176">
                <a:tc>
                  <a:txBody>
                    <a:bodyPr/>
                    <a:lstStyle/>
                    <a:p>
                      <a:pPr marL="0" marR="0" lvl="0" indent="0" algn="l" defTabSz="913380" rtl="0" eaLnBrk="1" fontAlgn="b"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cs typeface="Arial" panose="020B0604020202020204" pitchFamily="34" charset="0"/>
                        </a:rPr>
                        <a:t>Num. of Obs. </a:t>
                      </a:r>
                    </a:p>
                  </a:txBody>
                  <a:tcPr marL="5556" marR="5556" marT="5556" marB="0" anchor="b">
                    <a:lnL>
                      <a:noFill/>
                    </a:lnL>
                    <a:lnR>
                      <a:noFill/>
                    </a:lnR>
                    <a:lnT>
                      <a:noFill/>
                    </a:lnT>
                    <a:lnB>
                      <a:noFill/>
                    </a:lnB>
                  </a:tcPr>
                </a:tc>
                <a:tc>
                  <a:txBody>
                    <a:bodyPr/>
                    <a:lstStyle/>
                    <a:p>
                      <a:pPr algn="l" rtl="0" fontAlgn="b"/>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5556" marR="5556" marT="5556" marB="0" anchor="b">
                    <a:lnL>
                      <a:noFill/>
                    </a:lnL>
                    <a:lnR>
                      <a:noFill/>
                    </a:lnR>
                    <a:lnT>
                      <a:noFill/>
                    </a:lnT>
                    <a:lnB>
                      <a:noFill/>
                    </a:lnB>
                  </a:tcPr>
                </a:tc>
                <a:tc>
                  <a:txBody>
                    <a:bodyPr/>
                    <a:lstStyle/>
                    <a:p>
                      <a:pPr marL="0" algn="ctr" defTabSz="913380" rtl="0" eaLnBrk="1" fontAlgn="ctr"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2,814,000</a:t>
                      </a:r>
                    </a:p>
                  </a:txBody>
                  <a:tcPr marL="9525" marR="9525" marT="9525" marB="0" anchor="b">
                    <a:lnL>
                      <a:noFill/>
                    </a:lnL>
                    <a:lnR>
                      <a:noFill/>
                    </a:lnR>
                    <a:lnT>
                      <a:noFill/>
                    </a:lnT>
                    <a:lnB>
                      <a:noFill/>
                    </a:lnB>
                  </a:tcPr>
                </a:tc>
                <a:tc>
                  <a:txBody>
                    <a:bodyPr/>
                    <a:lstStyle/>
                    <a:p>
                      <a:pPr marL="0" algn="ctr" defTabSz="913380" rtl="0" eaLnBrk="1" fontAlgn="ctr"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2,814,000</a:t>
                      </a:r>
                    </a:p>
                  </a:txBody>
                  <a:tcPr marL="9525" marR="9525" marT="9525" marB="0" anchor="b">
                    <a:lnL>
                      <a:noFill/>
                    </a:lnL>
                    <a:lnR>
                      <a:noFill/>
                    </a:lnR>
                    <a:lnT>
                      <a:noFill/>
                    </a:lnT>
                    <a:lnB>
                      <a:noFill/>
                    </a:lnB>
                  </a:tcPr>
                </a:tc>
                <a:tc>
                  <a:txBody>
                    <a:bodyPr/>
                    <a:lstStyle/>
                    <a:p>
                      <a:pPr marL="0" algn="ctr" defTabSz="913380" rtl="0" eaLnBrk="1" fontAlgn="ctr"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22,500</a:t>
                      </a:r>
                    </a:p>
                  </a:txBody>
                  <a:tcPr marL="9525" marR="9525" marT="9525" marB="0" anchor="b">
                    <a:lnL>
                      <a:noFill/>
                    </a:lnL>
                    <a:lnR>
                      <a:noFill/>
                    </a:lnR>
                    <a:lnT>
                      <a:noFill/>
                    </a:lnT>
                    <a:lnB>
                      <a:noFill/>
                    </a:lnB>
                  </a:tcPr>
                </a:tc>
                <a:tc>
                  <a:txBody>
                    <a:bodyPr/>
                    <a:lstStyle/>
                    <a:p>
                      <a:pPr marL="0" algn="ctr" defTabSz="913380" rtl="0" eaLnBrk="1" fontAlgn="ctr"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2,692,000</a:t>
                      </a:r>
                    </a:p>
                  </a:txBody>
                  <a:tcPr marL="9525" marR="9525" marT="9525" marB="0" anchor="b">
                    <a:lnL>
                      <a:noFill/>
                    </a:lnL>
                    <a:lnR>
                      <a:noFill/>
                    </a:lnR>
                    <a:lnT>
                      <a:noFill/>
                    </a:lnT>
                    <a:lnB>
                      <a:noFill/>
                    </a:lnB>
                  </a:tcPr>
                </a:tc>
                <a:tc>
                  <a:txBody>
                    <a:bodyPr/>
                    <a:lstStyle/>
                    <a:p>
                      <a:pPr marL="0" algn="ctr" defTabSz="913380" rtl="0" eaLnBrk="1" fontAlgn="ctr" latinLnBrk="0" hangingPunct="1"/>
                      <a:r>
                        <a:rPr lang="en-US" sz="1800" b="0" i="0" u="none" strike="noStrike" kern="1200" dirty="0">
                          <a:solidFill>
                            <a:srgbClr val="000000"/>
                          </a:solidFill>
                          <a:effectLst/>
                          <a:latin typeface="Arial" panose="020B0604020202020204" pitchFamily="34" charset="0"/>
                          <a:ea typeface="+mn-ea"/>
                          <a:cs typeface="Arial" panose="020B0604020202020204" pitchFamily="34" charset="0"/>
                        </a:rPr>
                        <a:t>2,692,000</a:t>
                      </a:r>
                    </a:p>
                  </a:txBody>
                  <a:tcPr marL="9525" marR="9525" marT="9525" marB="0" anchor="b">
                    <a:lnL>
                      <a:noFill/>
                    </a:lnL>
                    <a:lnR>
                      <a:noFill/>
                    </a:lnR>
                    <a:lnT>
                      <a:noFill/>
                    </a:lnT>
                    <a:lnB>
                      <a:noFill/>
                    </a:lnB>
                  </a:tcPr>
                </a:tc>
                <a:extLst>
                  <a:ext uri="{0D108BD9-81ED-4DB2-BD59-A6C34878D82A}">
                    <a16:rowId xmlns:a16="http://schemas.microsoft.com/office/drawing/2014/main" val="2256384908"/>
                  </a:ext>
                </a:extLst>
              </a:tr>
              <a:tr h="290435">
                <a:tc>
                  <a:txBody>
                    <a:bodyPr/>
                    <a:lstStyle/>
                    <a:p>
                      <a:pPr algn="l" rtl="0"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rtl="0" fontAlgn="b"/>
                      <a:r>
                        <a:rPr lang="en-US" sz="1800" b="0" i="0" u="none" strike="noStrike">
                          <a:solidFill>
                            <a:srgbClr val="000000"/>
                          </a:solidFill>
                          <a:effectLst/>
                          <a:latin typeface="Arial" panose="020B0604020202020204" pitchFamily="34" charset="0"/>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ctr" rtl="0" fontAlgn="b"/>
                      <a:r>
                        <a:rPr lang="en-US" sz="1800" b="0" i="0" u="none" strike="noStrike">
                          <a:solidFill>
                            <a:srgbClr val="000000"/>
                          </a:solidFill>
                          <a:effectLst/>
                          <a:latin typeface="Arial" panose="020B0604020202020204" pitchFamily="34" charset="0"/>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ctr" rtl="0"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ctr" rtl="0" fontAlgn="b"/>
                      <a:r>
                        <a:rPr lang="en-US" sz="1800" b="0" i="0" u="none" strike="noStrike">
                          <a:solidFill>
                            <a:srgbClr val="000000"/>
                          </a:solidFill>
                          <a:effectLst/>
                          <a:latin typeface="Arial" panose="020B0604020202020204" pitchFamily="34" charset="0"/>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ctr" rtl="0"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ctr" rtl="0"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5556" marR="5556" marT="5556" marB="0" anchor="b">
                    <a:lnL>
                      <a:noFill/>
                    </a:lnL>
                    <a:lnR>
                      <a:noFill/>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2602590"/>
                  </a:ext>
                </a:extLst>
              </a:tr>
              <a:tr h="290435">
                <a:tc gridSpan="4">
                  <a:txBody>
                    <a:bodyPr/>
                    <a:lstStyle/>
                    <a:p>
                      <a:pPr algn="l" rtl="0" fontAlgn="b"/>
                      <a:r>
                        <a:rPr lang="en-US" sz="1400" b="0" i="0" u="none" strike="noStrike" dirty="0">
                          <a:solidFill>
                            <a:srgbClr val="000000"/>
                          </a:solidFill>
                          <a:effectLst/>
                          <a:latin typeface="Arial" panose="020B0604020202020204" pitchFamily="34" charset="0"/>
                          <a:cs typeface="Arial" panose="020B0604020202020204" pitchFamily="34" charset="0"/>
                        </a:rPr>
                        <a:t>Note: Standard errors in parentheses</a:t>
                      </a:r>
                    </a:p>
                  </a:txBody>
                  <a:tcPr marL="5556" marR="5556" marT="5556" marB="0" anchor="b">
                    <a:lnL w="25400" cap="flat" cmpd="dbl" algn="ctr">
                      <a:solidFill>
                        <a:srgbClr val="FFFFFF"/>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25400" cap="flat" cmpd="dbl" algn="ctr">
                      <a:solidFill>
                        <a:srgbClr val="FFFFFF"/>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5556" marR="5556" marT="5556" marB="0" anchor="b">
                    <a:lnL>
                      <a:noFill/>
                    </a:lnL>
                    <a:lnR>
                      <a:noFill/>
                    </a:lnR>
                    <a:lnT w="19050" cap="flat" cmpd="sng" algn="ctr">
                      <a:solidFill>
                        <a:srgbClr val="000000"/>
                      </a:solidFill>
                      <a:prstDash val="solid"/>
                      <a:round/>
                      <a:headEnd type="none" w="med" len="med"/>
                      <a:tailEnd type="none" w="med" len="med"/>
                    </a:lnT>
                    <a:lnB w="25400" cap="flat" cmpd="dbl" algn="ctr">
                      <a:solidFill>
                        <a:srgbClr val="FFFFFF"/>
                      </a:solidFill>
                      <a:prstDash val="solid"/>
                      <a:round/>
                      <a:headEnd type="none" w="med" len="med"/>
                      <a:tailEnd type="none" w="med" len="med"/>
                    </a:lnB>
                  </a:tcPr>
                </a:tc>
                <a:tc>
                  <a:txBody>
                    <a:bodyPr/>
                    <a:lstStyle/>
                    <a:p>
                      <a:pPr algn="l"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5556" marR="5556" marT="5556" marB="0" anchor="b">
                    <a:lnL>
                      <a:noFill/>
                    </a:lnL>
                    <a:lnR>
                      <a:noFill/>
                    </a:lnR>
                    <a:lnT w="19050" cap="flat" cmpd="sng" algn="ctr">
                      <a:solidFill>
                        <a:srgbClr val="000000"/>
                      </a:solidFill>
                      <a:prstDash val="solid"/>
                      <a:round/>
                      <a:headEnd type="none" w="med" len="med"/>
                      <a:tailEnd type="none" w="med" len="med"/>
                    </a:lnT>
                    <a:lnB w="25400" cap="flat" cmpd="dbl" algn="ctr">
                      <a:solidFill>
                        <a:srgbClr val="FFFFFF"/>
                      </a:solidFill>
                      <a:prstDash val="solid"/>
                      <a:round/>
                      <a:headEnd type="none" w="med" len="med"/>
                      <a:tailEnd type="none" w="med" len="med"/>
                    </a:lnB>
                  </a:tcPr>
                </a:tc>
                <a:tc>
                  <a:txBody>
                    <a:bodyPr/>
                    <a:lstStyle/>
                    <a:p>
                      <a:pPr algn="l" fontAlgn="b"/>
                      <a:r>
                        <a:rPr lang="en-US" sz="1800" b="0" i="0" u="none" strike="noStrike" dirty="0">
                          <a:solidFill>
                            <a:srgbClr val="000000"/>
                          </a:solidFill>
                          <a:effectLst/>
                          <a:latin typeface="Arial" panose="020B0604020202020204" pitchFamily="34" charset="0"/>
                          <a:cs typeface="Arial" panose="020B0604020202020204" pitchFamily="34" charset="0"/>
                        </a:rPr>
                        <a:t> </a:t>
                      </a:r>
                    </a:p>
                  </a:txBody>
                  <a:tcPr marL="5556" marR="5556" marT="5556" marB="0" anchor="b">
                    <a:lnL>
                      <a:noFill/>
                    </a:lnL>
                    <a:lnR>
                      <a:noFill/>
                    </a:lnR>
                    <a:lnT w="19050" cap="flat" cmpd="sng" algn="ctr">
                      <a:solidFill>
                        <a:srgbClr val="000000"/>
                      </a:solidFill>
                      <a:prstDash val="solid"/>
                      <a:round/>
                      <a:headEnd type="none" w="med" len="med"/>
                      <a:tailEnd type="none" w="med" len="med"/>
                    </a:lnT>
                    <a:lnB w="25400" cap="flat" cmpd="dbl" algn="ctr">
                      <a:solidFill>
                        <a:srgbClr val="FFFFFF"/>
                      </a:solidFill>
                      <a:prstDash val="solid"/>
                      <a:round/>
                      <a:headEnd type="none" w="med" len="med"/>
                      <a:tailEnd type="none" w="med" len="med"/>
                    </a:lnB>
                  </a:tcPr>
                </a:tc>
                <a:extLst>
                  <a:ext uri="{0D108BD9-81ED-4DB2-BD59-A6C34878D82A}">
                    <a16:rowId xmlns:a16="http://schemas.microsoft.com/office/drawing/2014/main" val="13115157"/>
                  </a:ext>
                </a:extLst>
              </a:tr>
            </a:tbl>
          </a:graphicData>
        </a:graphic>
      </p:graphicFrame>
      <p:grpSp>
        <p:nvGrpSpPr>
          <p:cNvPr id="6" name="Group 5">
            <a:extLst>
              <a:ext uri="{FF2B5EF4-FFF2-40B4-BE49-F238E27FC236}">
                <a16:creationId xmlns:a16="http://schemas.microsoft.com/office/drawing/2014/main" id="{E7640B2A-5BDC-174A-B870-08B1864CD8A8}"/>
              </a:ext>
            </a:extLst>
          </p:cNvPr>
          <p:cNvGrpSpPr/>
          <p:nvPr/>
        </p:nvGrpSpPr>
        <p:grpSpPr>
          <a:xfrm>
            <a:off x="547607" y="216976"/>
            <a:ext cx="11096786" cy="931304"/>
            <a:chOff x="805912" y="216976"/>
            <a:chExt cx="11096786" cy="931304"/>
          </a:xfrm>
        </p:grpSpPr>
        <p:sp>
          <p:nvSpPr>
            <p:cNvPr id="4" name="Rectangle 3">
              <a:extLst>
                <a:ext uri="{FF2B5EF4-FFF2-40B4-BE49-F238E27FC236}">
                  <a16:creationId xmlns:a16="http://schemas.microsoft.com/office/drawing/2014/main" id="{BBD64FBB-05C5-2A45-AD21-7E75AA3861D1}"/>
                </a:ext>
              </a:extLst>
            </p:cNvPr>
            <p:cNvSpPr/>
            <p:nvPr/>
          </p:nvSpPr>
          <p:spPr>
            <a:xfrm>
              <a:off x="805912" y="216976"/>
              <a:ext cx="11096786" cy="93130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 name="Rectangle 4">
              <a:extLst>
                <a:ext uri="{FF2B5EF4-FFF2-40B4-BE49-F238E27FC236}">
                  <a16:creationId xmlns:a16="http://schemas.microsoft.com/office/drawing/2014/main" id="{D3B52281-B0A8-4343-A036-ED13E56B056C}"/>
                </a:ext>
              </a:extLst>
            </p:cNvPr>
            <p:cNvSpPr/>
            <p:nvPr/>
          </p:nvSpPr>
          <p:spPr>
            <a:xfrm>
              <a:off x="1929261" y="344076"/>
              <a:ext cx="8850088" cy="677104"/>
            </a:xfrm>
            <a:prstGeom prst="rect">
              <a:avLst/>
            </a:prstGeom>
          </p:spPr>
          <p:txBody>
            <a:bodyPr wrap="square" lIns="91368" tIns="45718" rIns="91368" bIns="45718">
              <a:spAutoFit/>
            </a:bodyPr>
            <a:lstStyle/>
            <a:p>
              <a:pPr marL="0" marR="0" lvl="0" indent="0" algn="ctr" defTabSz="913584" rtl="0" eaLnBrk="1" fontAlgn="ctr" latinLnBrk="0" hangingPunct="1">
                <a:lnSpc>
                  <a:spcPct val="100000"/>
                </a:lnSpc>
                <a:spcBef>
                  <a:spcPts val="0"/>
                </a:spcBef>
                <a:spcAft>
                  <a:spcPts val="0"/>
                </a:spcAft>
                <a:buClrTx/>
                <a:buSzTx/>
                <a:buFontTx/>
                <a:buNone/>
                <a:tabLst/>
                <a:defRPr/>
              </a:pPr>
              <a:r>
                <a:rPr lang="en-US" sz="1900" b="1" dirty="0">
                  <a:solidFill>
                    <a:srgbClr val="002060"/>
                  </a:solidFill>
                  <a:latin typeface="Arial" panose="020B0604020202020204" pitchFamily="34" charset="0"/>
                  <a:ea typeface="+mj-ea"/>
                  <a:cs typeface="Arial" panose="020B0604020202020204" pitchFamily="34" charset="0"/>
                </a:rPr>
                <a:t>Childhood Exposure Effects on Household Income Rank at Age 24</a:t>
              </a:r>
              <a:br>
                <a:rPr kumimoji="0" lang="en-US" sz="1900" b="1" i="0" u="none" strike="noStrike" kern="1200" cap="none" spc="0" normalizeH="0" baseline="0" noProof="0" dirty="0">
                  <a:ln>
                    <a:noFill/>
                  </a:ln>
                  <a:solidFill>
                    <a:srgbClr val="44546A"/>
                  </a:solidFill>
                  <a:effectLst/>
                  <a:uLnTx/>
                  <a:uFillTx/>
                  <a:latin typeface="Arial" panose="020B0604020202020204" pitchFamily="34" charset="0"/>
                  <a:cs typeface="Arial" panose="020B0604020202020204" pitchFamily="34" charset="0"/>
                </a:rPr>
              </a:br>
              <a:r>
                <a:rPr lang="en-US" sz="1900" dirty="0">
                  <a:solidFill>
                    <a:srgbClr val="002060"/>
                  </a:solidFill>
                  <a:latin typeface="Arial" panose="020B0604020202020204" pitchFamily="34" charset="0"/>
                  <a:cs typeface="Arial" panose="020B0604020202020204" pitchFamily="34" charset="0"/>
                </a:rPr>
                <a:t>Regression Estimates Based on One-Time Movers Across Tracts</a:t>
              </a:r>
            </a:p>
          </p:txBody>
        </p:sp>
      </p:grpSp>
    </p:spTree>
    <p:extLst>
      <p:ext uri="{BB962C8B-B14F-4D97-AF65-F5344CB8AC3E}">
        <p14:creationId xmlns:p14="http://schemas.microsoft.com/office/powerpoint/2010/main" val="287103618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 name="TextBox 92"/>
          <p:cNvSpPr txBox="1"/>
          <p:nvPr/>
        </p:nvSpPr>
        <p:spPr>
          <a:xfrm>
            <a:off x="1710075" y="87880"/>
            <a:ext cx="9228500" cy="44627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1E2D53"/>
                </a:solidFill>
                <a:effectLst/>
                <a:uLnTx/>
                <a:uFillTx/>
                <a:ea typeface="+mn-ea"/>
                <a:cs typeface="+mn-cs"/>
              </a:rPr>
              <a:t>Predictive Power of Outcomes in Own Tract vs. Neighboring Tract</a:t>
            </a:r>
          </a:p>
        </p:txBody>
      </p:sp>
      <p:grpSp>
        <p:nvGrpSpPr>
          <p:cNvPr id="893" name="Group 193"/>
          <p:cNvGrpSpPr>
            <a:grpSpLocks noChangeAspect="1"/>
          </p:cNvGrpSpPr>
          <p:nvPr/>
        </p:nvGrpSpPr>
        <p:grpSpPr bwMode="auto">
          <a:xfrm>
            <a:off x="1374775" y="22225"/>
            <a:ext cx="9442450" cy="6870700"/>
            <a:chOff x="866" y="-4"/>
            <a:chExt cx="5948" cy="4328"/>
          </a:xfrm>
        </p:grpSpPr>
        <p:sp>
          <p:nvSpPr>
            <p:cNvPr id="894" name="AutoShape 192"/>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5" name="Rectangle 194"/>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Rectangle 195"/>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25" name="Rectangle 196"/>
            <p:cNvSpPr>
              <a:spLocks noChangeArrowheads="1"/>
            </p:cNvSpPr>
            <p:nvPr/>
          </p:nvSpPr>
          <p:spPr bwMode="auto">
            <a:xfrm>
              <a:off x="1435" y="482"/>
              <a:ext cx="5242" cy="2927"/>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6" name="Line 197"/>
            <p:cNvSpPr>
              <a:spLocks noChangeShapeType="1"/>
            </p:cNvSpPr>
            <p:nvPr/>
          </p:nvSpPr>
          <p:spPr bwMode="auto">
            <a:xfrm>
              <a:off x="1435" y="3067"/>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7" name="Line 198"/>
            <p:cNvSpPr>
              <a:spLocks noChangeShapeType="1"/>
            </p:cNvSpPr>
            <p:nvPr/>
          </p:nvSpPr>
          <p:spPr bwMode="auto">
            <a:xfrm>
              <a:off x="1435" y="2444"/>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8" name="Line 199"/>
            <p:cNvSpPr>
              <a:spLocks noChangeShapeType="1"/>
            </p:cNvSpPr>
            <p:nvPr/>
          </p:nvSpPr>
          <p:spPr bwMode="auto">
            <a:xfrm>
              <a:off x="1435" y="1822"/>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9" name="Line 200"/>
            <p:cNvSpPr>
              <a:spLocks noChangeShapeType="1"/>
            </p:cNvSpPr>
            <p:nvPr/>
          </p:nvSpPr>
          <p:spPr bwMode="auto">
            <a:xfrm>
              <a:off x="1435" y="1199"/>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0" name="Line 201"/>
            <p:cNvSpPr>
              <a:spLocks noChangeShapeType="1"/>
            </p:cNvSpPr>
            <p:nvPr/>
          </p:nvSpPr>
          <p:spPr bwMode="auto">
            <a:xfrm>
              <a:off x="1435" y="576"/>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1" name="Freeform 202"/>
            <p:cNvSpPr>
              <a:spLocks/>
            </p:cNvSpPr>
            <p:nvPr/>
          </p:nvSpPr>
          <p:spPr bwMode="auto">
            <a:xfrm>
              <a:off x="1532" y="1480"/>
              <a:ext cx="5051" cy="1382"/>
            </a:xfrm>
            <a:custGeom>
              <a:avLst/>
              <a:gdLst>
                <a:gd name="T0" fmla="*/ 0 w 1403"/>
                <a:gd name="T1" fmla="*/ 0 h 384"/>
                <a:gd name="T2" fmla="*/ 140 w 1403"/>
                <a:gd name="T3" fmla="*/ 338 h 384"/>
                <a:gd name="T4" fmla="*/ 280 w 1403"/>
                <a:gd name="T5" fmla="*/ 287 h 384"/>
                <a:gd name="T6" fmla="*/ 420 w 1403"/>
                <a:gd name="T7" fmla="*/ 280 h 384"/>
                <a:gd name="T8" fmla="*/ 561 w 1403"/>
                <a:gd name="T9" fmla="*/ 239 h 384"/>
                <a:gd name="T10" fmla="*/ 701 w 1403"/>
                <a:gd name="T11" fmla="*/ 384 h 384"/>
                <a:gd name="T12" fmla="*/ 841 w 1403"/>
                <a:gd name="T13" fmla="*/ 180 h 384"/>
                <a:gd name="T14" fmla="*/ 982 w 1403"/>
                <a:gd name="T15" fmla="*/ 184 h 384"/>
                <a:gd name="T16" fmla="*/ 1122 w 1403"/>
                <a:gd name="T17" fmla="*/ 204 h 384"/>
                <a:gd name="T18" fmla="*/ 1262 w 1403"/>
                <a:gd name="T19" fmla="*/ 307 h 384"/>
                <a:gd name="T20" fmla="*/ 1403 w 1403"/>
                <a:gd name="T21" fmla="*/ 236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3" h="384">
                  <a:moveTo>
                    <a:pt x="0" y="0"/>
                  </a:moveTo>
                  <a:lnTo>
                    <a:pt x="140" y="338"/>
                  </a:lnTo>
                  <a:lnTo>
                    <a:pt x="280" y="287"/>
                  </a:lnTo>
                  <a:lnTo>
                    <a:pt x="420" y="280"/>
                  </a:lnTo>
                  <a:lnTo>
                    <a:pt x="561" y="239"/>
                  </a:lnTo>
                  <a:lnTo>
                    <a:pt x="701" y="384"/>
                  </a:lnTo>
                  <a:lnTo>
                    <a:pt x="841" y="180"/>
                  </a:lnTo>
                  <a:lnTo>
                    <a:pt x="982" y="184"/>
                  </a:lnTo>
                  <a:lnTo>
                    <a:pt x="1122" y="204"/>
                  </a:lnTo>
                  <a:lnTo>
                    <a:pt x="1262" y="307"/>
                  </a:lnTo>
                  <a:lnTo>
                    <a:pt x="1403" y="236"/>
                  </a:lnTo>
                </a:path>
              </a:pathLst>
            </a:custGeom>
            <a:noFill/>
            <a:ln w="22225">
              <a:solidFill>
                <a:srgbClr val="1A476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2" name="Oval 203"/>
            <p:cNvSpPr>
              <a:spLocks noChangeArrowheads="1"/>
            </p:cNvSpPr>
            <p:nvPr/>
          </p:nvSpPr>
          <p:spPr bwMode="auto">
            <a:xfrm>
              <a:off x="1496" y="1444"/>
              <a:ext cx="69"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Oval 204"/>
            <p:cNvSpPr>
              <a:spLocks noChangeArrowheads="1"/>
            </p:cNvSpPr>
            <p:nvPr/>
          </p:nvSpPr>
          <p:spPr bwMode="auto">
            <a:xfrm>
              <a:off x="2000" y="2660"/>
              <a:ext cx="72"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4" name="Oval 205"/>
            <p:cNvSpPr>
              <a:spLocks noChangeArrowheads="1"/>
            </p:cNvSpPr>
            <p:nvPr/>
          </p:nvSpPr>
          <p:spPr bwMode="auto">
            <a:xfrm>
              <a:off x="2508" y="2480"/>
              <a:ext cx="68"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Oval 206"/>
            <p:cNvSpPr>
              <a:spLocks noChangeArrowheads="1"/>
            </p:cNvSpPr>
            <p:nvPr/>
          </p:nvSpPr>
          <p:spPr bwMode="auto">
            <a:xfrm>
              <a:off x="3012" y="245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Oval 207"/>
            <p:cNvSpPr>
              <a:spLocks noChangeArrowheads="1"/>
            </p:cNvSpPr>
            <p:nvPr/>
          </p:nvSpPr>
          <p:spPr bwMode="auto">
            <a:xfrm>
              <a:off x="3516" y="2304"/>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Oval 208"/>
            <p:cNvSpPr>
              <a:spLocks noChangeArrowheads="1"/>
            </p:cNvSpPr>
            <p:nvPr/>
          </p:nvSpPr>
          <p:spPr bwMode="auto">
            <a:xfrm>
              <a:off x="4020" y="2826"/>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8" name="Oval 209"/>
            <p:cNvSpPr>
              <a:spLocks noChangeArrowheads="1"/>
            </p:cNvSpPr>
            <p:nvPr/>
          </p:nvSpPr>
          <p:spPr bwMode="auto">
            <a:xfrm>
              <a:off x="4528" y="2092"/>
              <a:ext cx="68" cy="7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Oval 210"/>
            <p:cNvSpPr>
              <a:spLocks noChangeArrowheads="1"/>
            </p:cNvSpPr>
            <p:nvPr/>
          </p:nvSpPr>
          <p:spPr bwMode="auto">
            <a:xfrm>
              <a:off x="5032" y="2106"/>
              <a:ext cx="68"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Oval 211"/>
            <p:cNvSpPr>
              <a:spLocks noChangeArrowheads="1"/>
            </p:cNvSpPr>
            <p:nvPr/>
          </p:nvSpPr>
          <p:spPr bwMode="auto">
            <a:xfrm>
              <a:off x="5536" y="2182"/>
              <a:ext cx="72"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Oval 212"/>
            <p:cNvSpPr>
              <a:spLocks noChangeArrowheads="1"/>
            </p:cNvSpPr>
            <p:nvPr/>
          </p:nvSpPr>
          <p:spPr bwMode="auto">
            <a:xfrm>
              <a:off x="6043" y="2552"/>
              <a:ext cx="69" cy="6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2" name="Oval 213"/>
            <p:cNvSpPr>
              <a:spLocks noChangeArrowheads="1"/>
            </p:cNvSpPr>
            <p:nvPr/>
          </p:nvSpPr>
          <p:spPr bwMode="auto">
            <a:xfrm>
              <a:off x="6547" y="2297"/>
              <a:ext cx="69" cy="6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ln>
                  <a:solidFill>
                    <a:srgbClr val="1A476F"/>
                  </a:solidFill>
                </a:ln>
                <a:solidFill>
                  <a:srgbClr val="1A476F"/>
                </a:solidFill>
              </a:endParaRPr>
            </a:p>
          </p:txBody>
        </p:sp>
        <p:sp>
          <p:nvSpPr>
            <p:cNvPr id="244" name="Line 215"/>
            <p:cNvSpPr>
              <a:spLocks noChangeShapeType="1"/>
            </p:cNvSpPr>
            <p:nvPr/>
          </p:nvSpPr>
          <p:spPr bwMode="auto">
            <a:xfrm>
              <a:off x="1532" y="860"/>
              <a:ext cx="0" cy="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5" name="Line 216"/>
            <p:cNvSpPr>
              <a:spLocks noChangeShapeType="1"/>
            </p:cNvSpPr>
            <p:nvPr/>
          </p:nvSpPr>
          <p:spPr bwMode="auto">
            <a:xfrm>
              <a:off x="1532" y="860"/>
              <a:ext cx="29" cy="83"/>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6" name="Line 217"/>
            <p:cNvSpPr>
              <a:spLocks noChangeShapeType="1"/>
            </p:cNvSpPr>
            <p:nvPr/>
          </p:nvSpPr>
          <p:spPr bwMode="auto">
            <a:xfrm>
              <a:off x="1576" y="983"/>
              <a:ext cx="32" cy="7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7" name="Line 218"/>
            <p:cNvSpPr>
              <a:spLocks noChangeShapeType="1"/>
            </p:cNvSpPr>
            <p:nvPr/>
          </p:nvSpPr>
          <p:spPr bwMode="auto">
            <a:xfrm>
              <a:off x="1622" y="1105"/>
              <a:ext cx="33" cy="7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8" name="Line 219"/>
            <p:cNvSpPr>
              <a:spLocks noChangeShapeType="1"/>
            </p:cNvSpPr>
            <p:nvPr/>
          </p:nvSpPr>
          <p:spPr bwMode="auto">
            <a:xfrm>
              <a:off x="1669" y="1224"/>
              <a:ext cx="29" cy="83"/>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9" name="Line 220"/>
            <p:cNvSpPr>
              <a:spLocks noChangeShapeType="1"/>
            </p:cNvSpPr>
            <p:nvPr/>
          </p:nvSpPr>
          <p:spPr bwMode="auto">
            <a:xfrm>
              <a:off x="1716" y="1346"/>
              <a:ext cx="29" cy="8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0" name="Line 221"/>
            <p:cNvSpPr>
              <a:spLocks noChangeShapeType="1"/>
            </p:cNvSpPr>
            <p:nvPr/>
          </p:nvSpPr>
          <p:spPr bwMode="auto">
            <a:xfrm>
              <a:off x="1759" y="1465"/>
              <a:ext cx="33" cy="83"/>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1" name="Line 222"/>
            <p:cNvSpPr>
              <a:spLocks noChangeShapeType="1"/>
            </p:cNvSpPr>
            <p:nvPr/>
          </p:nvSpPr>
          <p:spPr bwMode="auto">
            <a:xfrm>
              <a:off x="1806" y="1588"/>
              <a:ext cx="32" cy="7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3" name="Line 223"/>
            <p:cNvSpPr>
              <a:spLocks noChangeShapeType="1"/>
            </p:cNvSpPr>
            <p:nvPr/>
          </p:nvSpPr>
          <p:spPr bwMode="auto">
            <a:xfrm>
              <a:off x="1853" y="1710"/>
              <a:ext cx="29" cy="7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4" name="Line 224"/>
            <p:cNvSpPr>
              <a:spLocks noChangeShapeType="1"/>
            </p:cNvSpPr>
            <p:nvPr/>
          </p:nvSpPr>
          <p:spPr bwMode="auto">
            <a:xfrm>
              <a:off x="1900" y="1829"/>
              <a:ext cx="28" cy="83"/>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5" name="Line 225"/>
            <p:cNvSpPr>
              <a:spLocks noChangeShapeType="1"/>
            </p:cNvSpPr>
            <p:nvPr/>
          </p:nvSpPr>
          <p:spPr bwMode="auto">
            <a:xfrm>
              <a:off x="1943" y="1951"/>
              <a:ext cx="32" cy="7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6" name="Line 226"/>
            <p:cNvSpPr>
              <a:spLocks noChangeShapeType="1"/>
            </p:cNvSpPr>
            <p:nvPr/>
          </p:nvSpPr>
          <p:spPr bwMode="auto">
            <a:xfrm>
              <a:off x="1990" y="2074"/>
              <a:ext cx="32" cy="7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7" name="Line 227"/>
            <p:cNvSpPr>
              <a:spLocks noChangeShapeType="1"/>
            </p:cNvSpPr>
            <p:nvPr/>
          </p:nvSpPr>
          <p:spPr bwMode="auto">
            <a:xfrm flipV="1">
              <a:off x="2036" y="2164"/>
              <a:ext cx="83" cy="28"/>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8" name="Line 228"/>
            <p:cNvSpPr>
              <a:spLocks noChangeShapeType="1"/>
            </p:cNvSpPr>
            <p:nvPr/>
          </p:nvSpPr>
          <p:spPr bwMode="auto">
            <a:xfrm flipV="1">
              <a:off x="2159" y="2120"/>
              <a:ext cx="83" cy="2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9" name="Line 229"/>
            <p:cNvSpPr>
              <a:spLocks noChangeShapeType="1"/>
            </p:cNvSpPr>
            <p:nvPr/>
          </p:nvSpPr>
          <p:spPr bwMode="auto">
            <a:xfrm flipV="1">
              <a:off x="2281" y="2077"/>
              <a:ext cx="83" cy="2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0" name="Line 230"/>
            <p:cNvSpPr>
              <a:spLocks noChangeShapeType="1"/>
            </p:cNvSpPr>
            <p:nvPr/>
          </p:nvSpPr>
          <p:spPr bwMode="auto">
            <a:xfrm flipV="1">
              <a:off x="2404" y="2038"/>
              <a:ext cx="82" cy="25"/>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1" name="Line 231"/>
            <p:cNvSpPr>
              <a:spLocks noChangeShapeType="1"/>
            </p:cNvSpPr>
            <p:nvPr/>
          </p:nvSpPr>
          <p:spPr bwMode="auto">
            <a:xfrm flipV="1">
              <a:off x="2526" y="2016"/>
              <a:ext cx="14" cy="7"/>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2" name="Line 232"/>
            <p:cNvSpPr>
              <a:spLocks noChangeShapeType="1"/>
            </p:cNvSpPr>
            <p:nvPr/>
          </p:nvSpPr>
          <p:spPr bwMode="auto">
            <a:xfrm>
              <a:off x="2540" y="2016"/>
              <a:ext cx="72" cy="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3" name="Line 233"/>
            <p:cNvSpPr>
              <a:spLocks noChangeShapeType="1"/>
            </p:cNvSpPr>
            <p:nvPr/>
          </p:nvSpPr>
          <p:spPr bwMode="auto">
            <a:xfrm flipV="1">
              <a:off x="2656" y="2012"/>
              <a:ext cx="86" cy="4"/>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4" name="Line 234"/>
            <p:cNvSpPr>
              <a:spLocks noChangeShapeType="1"/>
            </p:cNvSpPr>
            <p:nvPr/>
          </p:nvSpPr>
          <p:spPr bwMode="auto">
            <a:xfrm>
              <a:off x="2785" y="2012"/>
              <a:ext cx="87" cy="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5" name="Line 235"/>
            <p:cNvSpPr>
              <a:spLocks noChangeShapeType="1"/>
            </p:cNvSpPr>
            <p:nvPr/>
          </p:nvSpPr>
          <p:spPr bwMode="auto">
            <a:xfrm flipV="1">
              <a:off x="2915" y="2009"/>
              <a:ext cx="86" cy="3"/>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6" name="Line 236"/>
            <p:cNvSpPr>
              <a:spLocks noChangeShapeType="1"/>
            </p:cNvSpPr>
            <p:nvPr/>
          </p:nvSpPr>
          <p:spPr bwMode="auto">
            <a:xfrm>
              <a:off x="3044" y="2009"/>
              <a:ext cx="4" cy="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7" name="Line 237"/>
            <p:cNvSpPr>
              <a:spLocks noChangeShapeType="1"/>
            </p:cNvSpPr>
            <p:nvPr/>
          </p:nvSpPr>
          <p:spPr bwMode="auto">
            <a:xfrm flipV="1">
              <a:off x="3048" y="1987"/>
              <a:ext cx="79" cy="2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8" name="Line 238"/>
            <p:cNvSpPr>
              <a:spLocks noChangeShapeType="1"/>
            </p:cNvSpPr>
            <p:nvPr/>
          </p:nvSpPr>
          <p:spPr bwMode="auto">
            <a:xfrm flipV="1">
              <a:off x="3167" y="1955"/>
              <a:ext cx="86" cy="2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9" name="Line 239"/>
            <p:cNvSpPr>
              <a:spLocks noChangeShapeType="1"/>
            </p:cNvSpPr>
            <p:nvPr/>
          </p:nvSpPr>
          <p:spPr bwMode="auto">
            <a:xfrm flipV="1">
              <a:off x="3293" y="1922"/>
              <a:ext cx="83" cy="2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0" name="Line 240"/>
            <p:cNvSpPr>
              <a:spLocks noChangeShapeType="1"/>
            </p:cNvSpPr>
            <p:nvPr/>
          </p:nvSpPr>
          <p:spPr bwMode="auto">
            <a:xfrm flipV="1">
              <a:off x="3419" y="1890"/>
              <a:ext cx="83" cy="2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1" name="Line 241"/>
            <p:cNvSpPr>
              <a:spLocks noChangeShapeType="1"/>
            </p:cNvSpPr>
            <p:nvPr/>
          </p:nvSpPr>
          <p:spPr bwMode="auto">
            <a:xfrm flipV="1">
              <a:off x="3545" y="1876"/>
              <a:ext cx="7" cy="3"/>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2" name="Line 242"/>
            <p:cNvSpPr>
              <a:spLocks noChangeShapeType="1"/>
            </p:cNvSpPr>
            <p:nvPr/>
          </p:nvSpPr>
          <p:spPr bwMode="auto">
            <a:xfrm>
              <a:off x="3552" y="1876"/>
              <a:ext cx="54" cy="57"/>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3" name="Line 243"/>
            <p:cNvSpPr>
              <a:spLocks noChangeShapeType="1"/>
            </p:cNvSpPr>
            <p:nvPr/>
          </p:nvSpPr>
          <p:spPr bwMode="auto">
            <a:xfrm>
              <a:off x="3635" y="1966"/>
              <a:ext cx="61" cy="6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4" name="Line 244"/>
            <p:cNvSpPr>
              <a:spLocks noChangeShapeType="1"/>
            </p:cNvSpPr>
            <p:nvPr/>
          </p:nvSpPr>
          <p:spPr bwMode="auto">
            <a:xfrm>
              <a:off x="3725" y="2059"/>
              <a:ext cx="57" cy="6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5" name="Line 245"/>
            <p:cNvSpPr>
              <a:spLocks noChangeShapeType="1"/>
            </p:cNvSpPr>
            <p:nvPr/>
          </p:nvSpPr>
          <p:spPr bwMode="auto">
            <a:xfrm>
              <a:off x="3815" y="2153"/>
              <a:ext cx="57" cy="6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6" name="Line 246"/>
            <p:cNvSpPr>
              <a:spLocks noChangeShapeType="1"/>
            </p:cNvSpPr>
            <p:nvPr/>
          </p:nvSpPr>
          <p:spPr bwMode="auto">
            <a:xfrm>
              <a:off x="3901" y="2246"/>
              <a:ext cx="61" cy="6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7" name="Line 247"/>
            <p:cNvSpPr>
              <a:spLocks noChangeShapeType="1"/>
            </p:cNvSpPr>
            <p:nvPr/>
          </p:nvSpPr>
          <p:spPr bwMode="auto">
            <a:xfrm>
              <a:off x="3991" y="2340"/>
              <a:ext cx="61" cy="6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8" name="Line 248"/>
            <p:cNvSpPr>
              <a:spLocks noChangeShapeType="1"/>
            </p:cNvSpPr>
            <p:nvPr/>
          </p:nvSpPr>
          <p:spPr bwMode="auto">
            <a:xfrm flipV="1">
              <a:off x="4078" y="2311"/>
              <a:ext cx="46" cy="6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9" name="Line 249"/>
            <p:cNvSpPr>
              <a:spLocks noChangeShapeType="1"/>
            </p:cNvSpPr>
            <p:nvPr/>
          </p:nvSpPr>
          <p:spPr bwMode="auto">
            <a:xfrm flipV="1">
              <a:off x="4150" y="2203"/>
              <a:ext cx="50" cy="7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0" name="Line 250"/>
            <p:cNvSpPr>
              <a:spLocks noChangeShapeType="1"/>
            </p:cNvSpPr>
            <p:nvPr/>
          </p:nvSpPr>
          <p:spPr bwMode="auto">
            <a:xfrm flipV="1">
              <a:off x="4225" y="2095"/>
              <a:ext cx="47" cy="7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1" name="Line 251"/>
            <p:cNvSpPr>
              <a:spLocks noChangeShapeType="1"/>
            </p:cNvSpPr>
            <p:nvPr/>
          </p:nvSpPr>
          <p:spPr bwMode="auto">
            <a:xfrm flipV="1">
              <a:off x="4297" y="1991"/>
              <a:ext cx="51" cy="7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2" name="Line 252"/>
            <p:cNvSpPr>
              <a:spLocks noChangeShapeType="1"/>
            </p:cNvSpPr>
            <p:nvPr/>
          </p:nvSpPr>
          <p:spPr bwMode="auto">
            <a:xfrm flipV="1">
              <a:off x="4373" y="1883"/>
              <a:ext cx="47" cy="7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3" name="Line 253"/>
            <p:cNvSpPr>
              <a:spLocks noChangeShapeType="1"/>
            </p:cNvSpPr>
            <p:nvPr/>
          </p:nvSpPr>
          <p:spPr bwMode="auto">
            <a:xfrm flipV="1">
              <a:off x="4445" y="1778"/>
              <a:ext cx="50" cy="7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4" name="Line 254"/>
            <p:cNvSpPr>
              <a:spLocks noChangeShapeType="1"/>
            </p:cNvSpPr>
            <p:nvPr/>
          </p:nvSpPr>
          <p:spPr bwMode="auto">
            <a:xfrm flipV="1">
              <a:off x="4520" y="1681"/>
              <a:ext cx="40" cy="6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5" name="Line 255"/>
            <p:cNvSpPr>
              <a:spLocks noChangeShapeType="1"/>
            </p:cNvSpPr>
            <p:nvPr/>
          </p:nvSpPr>
          <p:spPr bwMode="auto">
            <a:xfrm>
              <a:off x="4560" y="1681"/>
              <a:ext cx="14" cy="4"/>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6" name="Line 256"/>
            <p:cNvSpPr>
              <a:spLocks noChangeShapeType="1"/>
            </p:cNvSpPr>
            <p:nvPr/>
          </p:nvSpPr>
          <p:spPr bwMode="auto">
            <a:xfrm>
              <a:off x="4618" y="1685"/>
              <a:ext cx="86" cy="7"/>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7" name="Line 257"/>
            <p:cNvSpPr>
              <a:spLocks noChangeShapeType="1"/>
            </p:cNvSpPr>
            <p:nvPr/>
          </p:nvSpPr>
          <p:spPr bwMode="auto">
            <a:xfrm>
              <a:off x="4747" y="1696"/>
              <a:ext cx="87" cy="3"/>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8" name="Line 258"/>
            <p:cNvSpPr>
              <a:spLocks noChangeShapeType="1"/>
            </p:cNvSpPr>
            <p:nvPr/>
          </p:nvSpPr>
          <p:spPr bwMode="auto">
            <a:xfrm>
              <a:off x="4877" y="1703"/>
              <a:ext cx="86" cy="3"/>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9" name="Line 259"/>
            <p:cNvSpPr>
              <a:spLocks noChangeShapeType="1"/>
            </p:cNvSpPr>
            <p:nvPr/>
          </p:nvSpPr>
          <p:spPr bwMode="auto">
            <a:xfrm>
              <a:off x="5006" y="1710"/>
              <a:ext cx="62" cy="4"/>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0" name="Line 260"/>
            <p:cNvSpPr>
              <a:spLocks noChangeShapeType="1"/>
            </p:cNvSpPr>
            <p:nvPr/>
          </p:nvSpPr>
          <p:spPr bwMode="auto">
            <a:xfrm>
              <a:off x="5068" y="1714"/>
              <a:ext cx="21" cy="3"/>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1" name="Line 261"/>
            <p:cNvSpPr>
              <a:spLocks noChangeShapeType="1"/>
            </p:cNvSpPr>
            <p:nvPr/>
          </p:nvSpPr>
          <p:spPr bwMode="auto">
            <a:xfrm>
              <a:off x="5132" y="1724"/>
              <a:ext cx="87" cy="15"/>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2" name="Line 262"/>
            <p:cNvSpPr>
              <a:spLocks noChangeShapeType="1"/>
            </p:cNvSpPr>
            <p:nvPr/>
          </p:nvSpPr>
          <p:spPr bwMode="auto">
            <a:xfrm>
              <a:off x="5262" y="1746"/>
              <a:ext cx="86" cy="1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3" name="Line 263"/>
            <p:cNvSpPr>
              <a:spLocks noChangeShapeType="1"/>
            </p:cNvSpPr>
            <p:nvPr/>
          </p:nvSpPr>
          <p:spPr bwMode="auto">
            <a:xfrm>
              <a:off x="5388" y="1764"/>
              <a:ext cx="86" cy="14"/>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4" name="Line 264"/>
            <p:cNvSpPr>
              <a:spLocks noChangeShapeType="1"/>
            </p:cNvSpPr>
            <p:nvPr/>
          </p:nvSpPr>
          <p:spPr bwMode="auto">
            <a:xfrm>
              <a:off x="5518" y="1786"/>
              <a:ext cx="54" cy="7"/>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5" name="Line 265"/>
            <p:cNvSpPr>
              <a:spLocks noChangeShapeType="1"/>
            </p:cNvSpPr>
            <p:nvPr/>
          </p:nvSpPr>
          <p:spPr bwMode="auto">
            <a:xfrm>
              <a:off x="5572" y="1793"/>
              <a:ext cx="25" cy="18"/>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6" name="Line 266"/>
            <p:cNvSpPr>
              <a:spLocks noChangeShapeType="1"/>
            </p:cNvSpPr>
            <p:nvPr/>
          </p:nvSpPr>
          <p:spPr bwMode="auto">
            <a:xfrm>
              <a:off x="5633" y="1840"/>
              <a:ext cx="68" cy="5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7" name="Line 267"/>
            <p:cNvSpPr>
              <a:spLocks noChangeShapeType="1"/>
            </p:cNvSpPr>
            <p:nvPr/>
          </p:nvSpPr>
          <p:spPr bwMode="auto">
            <a:xfrm>
              <a:off x="5734" y="1915"/>
              <a:ext cx="72" cy="5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8" name="Line 268"/>
            <p:cNvSpPr>
              <a:spLocks noChangeShapeType="1"/>
            </p:cNvSpPr>
            <p:nvPr/>
          </p:nvSpPr>
          <p:spPr bwMode="auto">
            <a:xfrm>
              <a:off x="5838" y="1994"/>
              <a:ext cx="68" cy="5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39" name="Line 269"/>
            <p:cNvSpPr>
              <a:spLocks noChangeShapeType="1"/>
            </p:cNvSpPr>
            <p:nvPr/>
          </p:nvSpPr>
          <p:spPr bwMode="auto">
            <a:xfrm>
              <a:off x="5942" y="2070"/>
              <a:ext cx="69" cy="54"/>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0" name="Line 270"/>
            <p:cNvSpPr>
              <a:spLocks noChangeShapeType="1"/>
            </p:cNvSpPr>
            <p:nvPr/>
          </p:nvSpPr>
          <p:spPr bwMode="auto">
            <a:xfrm>
              <a:off x="6047" y="2149"/>
              <a:ext cx="29" cy="2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1" name="Line 271"/>
            <p:cNvSpPr>
              <a:spLocks noChangeShapeType="1"/>
            </p:cNvSpPr>
            <p:nvPr/>
          </p:nvSpPr>
          <p:spPr bwMode="auto">
            <a:xfrm flipV="1">
              <a:off x="6076" y="2149"/>
              <a:ext cx="43" cy="2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2" name="Line 272"/>
            <p:cNvSpPr>
              <a:spLocks noChangeShapeType="1"/>
            </p:cNvSpPr>
            <p:nvPr/>
          </p:nvSpPr>
          <p:spPr bwMode="auto">
            <a:xfrm flipV="1">
              <a:off x="6158" y="2092"/>
              <a:ext cx="80" cy="3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3" name="Line 273"/>
            <p:cNvSpPr>
              <a:spLocks noChangeShapeType="1"/>
            </p:cNvSpPr>
            <p:nvPr/>
          </p:nvSpPr>
          <p:spPr bwMode="auto">
            <a:xfrm flipV="1">
              <a:off x="6274" y="2034"/>
              <a:ext cx="79" cy="4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4" name="Line 274"/>
            <p:cNvSpPr>
              <a:spLocks noChangeShapeType="1"/>
            </p:cNvSpPr>
            <p:nvPr/>
          </p:nvSpPr>
          <p:spPr bwMode="auto">
            <a:xfrm flipV="1">
              <a:off x="6392" y="1980"/>
              <a:ext cx="76" cy="36"/>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5" name="Line 275"/>
            <p:cNvSpPr>
              <a:spLocks noChangeShapeType="1"/>
            </p:cNvSpPr>
            <p:nvPr/>
          </p:nvSpPr>
          <p:spPr bwMode="auto">
            <a:xfrm flipV="1">
              <a:off x="6508" y="1922"/>
              <a:ext cx="75" cy="36"/>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6" name="Line 276"/>
            <p:cNvSpPr>
              <a:spLocks noChangeShapeType="1"/>
            </p:cNvSpPr>
            <p:nvPr/>
          </p:nvSpPr>
          <p:spPr bwMode="auto">
            <a:xfrm>
              <a:off x="6583" y="1922"/>
              <a:ext cx="0" cy="4"/>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3" name="Line 283"/>
            <p:cNvSpPr>
              <a:spLocks noChangeShapeType="1"/>
            </p:cNvSpPr>
            <p:nvPr/>
          </p:nvSpPr>
          <p:spPr bwMode="auto">
            <a:xfrm flipH="1">
              <a:off x="6497" y="2743"/>
              <a:ext cx="79" cy="4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4" name="Line 284"/>
            <p:cNvSpPr>
              <a:spLocks noChangeShapeType="1"/>
            </p:cNvSpPr>
            <p:nvPr/>
          </p:nvSpPr>
          <p:spPr bwMode="auto">
            <a:xfrm flipH="1">
              <a:off x="6382" y="2801"/>
              <a:ext cx="79" cy="3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5" name="Line 285"/>
            <p:cNvSpPr>
              <a:spLocks noChangeShapeType="1"/>
            </p:cNvSpPr>
            <p:nvPr/>
          </p:nvSpPr>
          <p:spPr bwMode="auto">
            <a:xfrm flipH="1">
              <a:off x="6270" y="2862"/>
              <a:ext cx="76" cy="4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6" name="Line 286"/>
            <p:cNvSpPr>
              <a:spLocks noChangeShapeType="1"/>
            </p:cNvSpPr>
            <p:nvPr/>
          </p:nvSpPr>
          <p:spPr bwMode="auto">
            <a:xfrm flipH="1">
              <a:off x="6155" y="2920"/>
              <a:ext cx="75" cy="3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7" name="Line 287"/>
            <p:cNvSpPr>
              <a:spLocks noChangeShapeType="1"/>
            </p:cNvSpPr>
            <p:nvPr/>
          </p:nvSpPr>
          <p:spPr bwMode="auto">
            <a:xfrm flipH="1">
              <a:off x="6076" y="2981"/>
              <a:ext cx="39" cy="18"/>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8" name="Line 288"/>
            <p:cNvSpPr>
              <a:spLocks noChangeShapeType="1"/>
            </p:cNvSpPr>
            <p:nvPr/>
          </p:nvSpPr>
          <p:spPr bwMode="auto">
            <a:xfrm flipH="1" flipV="1">
              <a:off x="6040" y="2974"/>
              <a:ext cx="36" cy="25"/>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9" name="Line 289"/>
            <p:cNvSpPr>
              <a:spLocks noChangeShapeType="1"/>
            </p:cNvSpPr>
            <p:nvPr/>
          </p:nvSpPr>
          <p:spPr bwMode="auto">
            <a:xfrm flipH="1" flipV="1">
              <a:off x="5935" y="2898"/>
              <a:ext cx="72" cy="5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0" name="Line 290"/>
            <p:cNvSpPr>
              <a:spLocks noChangeShapeType="1"/>
            </p:cNvSpPr>
            <p:nvPr/>
          </p:nvSpPr>
          <p:spPr bwMode="auto">
            <a:xfrm flipH="1" flipV="1">
              <a:off x="5831" y="2822"/>
              <a:ext cx="72" cy="5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1" name="Line 291"/>
            <p:cNvSpPr>
              <a:spLocks noChangeShapeType="1"/>
            </p:cNvSpPr>
            <p:nvPr/>
          </p:nvSpPr>
          <p:spPr bwMode="auto">
            <a:xfrm flipH="1" flipV="1">
              <a:off x="5726" y="2747"/>
              <a:ext cx="69" cy="5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2" name="Line 292"/>
            <p:cNvSpPr>
              <a:spLocks noChangeShapeType="1"/>
            </p:cNvSpPr>
            <p:nvPr/>
          </p:nvSpPr>
          <p:spPr bwMode="auto">
            <a:xfrm flipH="1" flipV="1">
              <a:off x="5622" y="2671"/>
              <a:ext cx="68" cy="5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3" name="Line 293"/>
            <p:cNvSpPr>
              <a:spLocks noChangeShapeType="1"/>
            </p:cNvSpPr>
            <p:nvPr/>
          </p:nvSpPr>
          <p:spPr bwMode="auto">
            <a:xfrm flipH="1" flipV="1">
              <a:off x="5572" y="2635"/>
              <a:ext cx="14" cy="1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4" name="Line 294"/>
            <p:cNvSpPr>
              <a:spLocks noChangeShapeType="1"/>
            </p:cNvSpPr>
            <p:nvPr/>
          </p:nvSpPr>
          <p:spPr bwMode="auto">
            <a:xfrm flipH="1" flipV="1">
              <a:off x="5503" y="2628"/>
              <a:ext cx="69" cy="7"/>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5" name="Line 295"/>
            <p:cNvSpPr>
              <a:spLocks noChangeShapeType="1"/>
            </p:cNvSpPr>
            <p:nvPr/>
          </p:nvSpPr>
          <p:spPr bwMode="auto">
            <a:xfrm flipH="1" flipV="1">
              <a:off x="5374" y="2610"/>
              <a:ext cx="86" cy="1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6" name="Line 296"/>
            <p:cNvSpPr>
              <a:spLocks noChangeShapeType="1"/>
            </p:cNvSpPr>
            <p:nvPr/>
          </p:nvSpPr>
          <p:spPr bwMode="auto">
            <a:xfrm flipH="1" flipV="1">
              <a:off x="5248" y="2592"/>
              <a:ext cx="86" cy="1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7" name="Line 297"/>
            <p:cNvSpPr>
              <a:spLocks noChangeShapeType="1"/>
            </p:cNvSpPr>
            <p:nvPr/>
          </p:nvSpPr>
          <p:spPr bwMode="auto">
            <a:xfrm flipH="1" flipV="1">
              <a:off x="5118" y="2574"/>
              <a:ext cx="86" cy="1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8" name="Line 298"/>
            <p:cNvSpPr>
              <a:spLocks noChangeShapeType="1"/>
            </p:cNvSpPr>
            <p:nvPr/>
          </p:nvSpPr>
          <p:spPr bwMode="auto">
            <a:xfrm flipH="1">
              <a:off x="5068" y="2567"/>
              <a:ext cx="7" cy="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9" name="Line 299"/>
            <p:cNvSpPr>
              <a:spLocks noChangeShapeType="1"/>
            </p:cNvSpPr>
            <p:nvPr/>
          </p:nvSpPr>
          <p:spPr bwMode="auto">
            <a:xfrm flipH="1">
              <a:off x="4988" y="2567"/>
              <a:ext cx="80" cy="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0" name="Line 300"/>
            <p:cNvSpPr>
              <a:spLocks noChangeShapeType="1"/>
            </p:cNvSpPr>
            <p:nvPr/>
          </p:nvSpPr>
          <p:spPr bwMode="auto">
            <a:xfrm flipH="1">
              <a:off x="4859" y="2567"/>
              <a:ext cx="86" cy="3"/>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1" name="Line 301"/>
            <p:cNvSpPr>
              <a:spLocks noChangeShapeType="1"/>
            </p:cNvSpPr>
            <p:nvPr/>
          </p:nvSpPr>
          <p:spPr bwMode="auto">
            <a:xfrm flipH="1">
              <a:off x="4729" y="2570"/>
              <a:ext cx="87" cy="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2" name="Line 302"/>
            <p:cNvSpPr>
              <a:spLocks noChangeShapeType="1"/>
            </p:cNvSpPr>
            <p:nvPr/>
          </p:nvSpPr>
          <p:spPr bwMode="auto">
            <a:xfrm flipH="1">
              <a:off x="4600" y="2570"/>
              <a:ext cx="86" cy="4"/>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3" name="Line 303"/>
            <p:cNvSpPr>
              <a:spLocks noChangeShapeType="1"/>
            </p:cNvSpPr>
            <p:nvPr/>
          </p:nvSpPr>
          <p:spPr bwMode="auto">
            <a:xfrm flipH="1">
              <a:off x="4510" y="2578"/>
              <a:ext cx="50" cy="7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4" name="Line 304"/>
            <p:cNvSpPr>
              <a:spLocks noChangeShapeType="1"/>
            </p:cNvSpPr>
            <p:nvPr/>
          </p:nvSpPr>
          <p:spPr bwMode="auto">
            <a:xfrm flipH="1">
              <a:off x="4438" y="2682"/>
              <a:ext cx="50" cy="7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5" name="Line 305"/>
            <p:cNvSpPr>
              <a:spLocks noChangeShapeType="1"/>
            </p:cNvSpPr>
            <p:nvPr/>
          </p:nvSpPr>
          <p:spPr bwMode="auto">
            <a:xfrm flipH="1">
              <a:off x="4366" y="2790"/>
              <a:ext cx="46" cy="7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6" name="Line 306"/>
            <p:cNvSpPr>
              <a:spLocks noChangeShapeType="1"/>
            </p:cNvSpPr>
            <p:nvPr/>
          </p:nvSpPr>
          <p:spPr bwMode="auto">
            <a:xfrm flipH="1">
              <a:off x="4290" y="2898"/>
              <a:ext cx="50" cy="7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7" name="Line 307"/>
            <p:cNvSpPr>
              <a:spLocks noChangeShapeType="1"/>
            </p:cNvSpPr>
            <p:nvPr/>
          </p:nvSpPr>
          <p:spPr bwMode="auto">
            <a:xfrm flipH="1">
              <a:off x="4218" y="3002"/>
              <a:ext cx="50" cy="7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8" name="Line 308"/>
            <p:cNvSpPr>
              <a:spLocks noChangeShapeType="1"/>
            </p:cNvSpPr>
            <p:nvPr/>
          </p:nvSpPr>
          <p:spPr bwMode="auto">
            <a:xfrm flipH="1">
              <a:off x="4146" y="3110"/>
              <a:ext cx="47" cy="7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9" name="Line 309"/>
            <p:cNvSpPr>
              <a:spLocks noChangeShapeType="1"/>
            </p:cNvSpPr>
            <p:nvPr/>
          </p:nvSpPr>
          <p:spPr bwMode="auto">
            <a:xfrm flipH="1">
              <a:off x="4074" y="3218"/>
              <a:ext cx="47" cy="7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0" name="Line 310"/>
            <p:cNvSpPr>
              <a:spLocks noChangeShapeType="1"/>
            </p:cNvSpPr>
            <p:nvPr/>
          </p:nvSpPr>
          <p:spPr bwMode="auto">
            <a:xfrm flipH="1" flipV="1">
              <a:off x="3984" y="3240"/>
              <a:ext cx="61" cy="6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1" name="Line 311"/>
            <p:cNvSpPr>
              <a:spLocks noChangeShapeType="1"/>
            </p:cNvSpPr>
            <p:nvPr/>
          </p:nvSpPr>
          <p:spPr bwMode="auto">
            <a:xfrm flipH="1" flipV="1">
              <a:off x="3894" y="3150"/>
              <a:ext cx="61" cy="6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2" name="Line 312"/>
            <p:cNvSpPr>
              <a:spLocks noChangeShapeType="1"/>
            </p:cNvSpPr>
            <p:nvPr/>
          </p:nvSpPr>
          <p:spPr bwMode="auto">
            <a:xfrm flipH="1" flipV="1">
              <a:off x="3804" y="3056"/>
              <a:ext cx="61" cy="6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3" name="Line 313"/>
            <p:cNvSpPr>
              <a:spLocks noChangeShapeType="1"/>
            </p:cNvSpPr>
            <p:nvPr/>
          </p:nvSpPr>
          <p:spPr bwMode="auto">
            <a:xfrm flipH="1" flipV="1">
              <a:off x="3710" y="2966"/>
              <a:ext cx="62" cy="6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4" name="Line 314"/>
            <p:cNvSpPr>
              <a:spLocks noChangeShapeType="1"/>
            </p:cNvSpPr>
            <p:nvPr/>
          </p:nvSpPr>
          <p:spPr bwMode="auto">
            <a:xfrm flipH="1" flipV="1">
              <a:off x="3620" y="2873"/>
              <a:ext cx="62" cy="6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5" name="Line 315"/>
            <p:cNvSpPr>
              <a:spLocks noChangeShapeType="1"/>
            </p:cNvSpPr>
            <p:nvPr/>
          </p:nvSpPr>
          <p:spPr bwMode="auto">
            <a:xfrm flipH="1" flipV="1">
              <a:off x="3552" y="2804"/>
              <a:ext cx="36" cy="4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6" name="Line 316"/>
            <p:cNvSpPr>
              <a:spLocks noChangeShapeType="1"/>
            </p:cNvSpPr>
            <p:nvPr/>
          </p:nvSpPr>
          <p:spPr bwMode="auto">
            <a:xfrm flipH="1">
              <a:off x="3520" y="2804"/>
              <a:ext cx="32" cy="1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7" name="Line 317"/>
            <p:cNvSpPr>
              <a:spLocks noChangeShapeType="1"/>
            </p:cNvSpPr>
            <p:nvPr/>
          </p:nvSpPr>
          <p:spPr bwMode="auto">
            <a:xfrm flipH="1">
              <a:off x="3397" y="2826"/>
              <a:ext cx="83" cy="25"/>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8" name="Line 318"/>
            <p:cNvSpPr>
              <a:spLocks noChangeShapeType="1"/>
            </p:cNvSpPr>
            <p:nvPr/>
          </p:nvSpPr>
          <p:spPr bwMode="auto">
            <a:xfrm flipH="1">
              <a:off x="3275" y="2866"/>
              <a:ext cx="83" cy="25"/>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9" name="Line 319"/>
            <p:cNvSpPr>
              <a:spLocks noChangeShapeType="1"/>
            </p:cNvSpPr>
            <p:nvPr/>
          </p:nvSpPr>
          <p:spPr bwMode="auto">
            <a:xfrm flipH="1">
              <a:off x="3152" y="2905"/>
              <a:ext cx="80" cy="25"/>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0" name="Line 320"/>
            <p:cNvSpPr>
              <a:spLocks noChangeShapeType="1"/>
            </p:cNvSpPr>
            <p:nvPr/>
          </p:nvSpPr>
          <p:spPr bwMode="auto">
            <a:xfrm flipH="1">
              <a:off x="3048" y="2945"/>
              <a:ext cx="61" cy="2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1" name="Line 321"/>
            <p:cNvSpPr>
              <a:spLocks noChangeShapeType="1"/>
            </p:cNvSpPr>
            <p:nvPr/>
          </p:nvSpPr>
          <p:spPr bwMode="auto">
            <a:xfrm flipH="1">
              <a:off x="3026" y="2966"/>
              <a:ext cx="22" cy="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2" name="Line 322"/>
            <p:cNvSpPr>
              <a:spLocks noChangeShapeType="1"/>
            </p:cNvSpPr>
            <p:nvPr/>
          </p:nvSpPr>
          <p:spPr bwMode="auto">
            <a:xfrm flipH="1">
              <a:off x="2897" y="2970"/>
              <a:ext cx="86" cy="7"/>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3" name="Line 323"/>
            <p:cNvSpPr>
              <a:spLocks noChangeShapeType="1"/>
            </p:cNvSpPr>
            <p:nvPr/>
          </p:nvSpPr>
          <p:spPr bwMode="auto">
            <a:xfrm flipH="1">
              <a:off x="2767" y="2981"/>
              <a:ext cx="87" cy="11"/>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4" name="Line 324"/>
            <p:cNvSpPr>
              <a:spLocks noChangeShapeType="1"/>
            </p:cNvSpPr>
            <p:nvPr/>
          </p:nvSpPr>
          <p:spPr bwMode="auto">
            <a:xfrm flipH="1">
              <a:off x="2641" y="2995"/>
              <a:ext cx="83" cy="7"/>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5" name="Line 325"/>
            <p:cNvSpPr>
              <a:spLocks noChangeShapeType="1"/>
            </p:cNvSpPr>
            <p:nvPr/>
          </p:nvSpPr>
          <p:spPr bwMode="auto">
            <a:xfrm flipH="1">
              <a:off x="2540" y="3006"/>
              <a:ext cx="58" cy="4"/>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6" name="Line 326"/>
            <p:cNvSpPr>
              <a:spLocks noChangeShapeType="1"/>
            </p:cNvSpPr>
            <p:nvPr/>
          </p:nvSpPr>
          <p:spPr bwMode="auto">
            <a:xfrm flipH="1">
              <a:off x="2512" y="3010"/>
              <a:ext cx="28" cy="1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7" name="Line 327"/>
            <p:cNvSpPr>
              <a:spLocks noChangeShapeType="1"/>
            </p:cNvSpPr>
            <p:nvPr/>
          </p:nvSpPr>
          <p:spPr bwMode="auto">
            <a:xfrm flipH="1">
              <a:off x="2393" y="3038"/>
              <a:ext cx="79" cy="2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8" name="Line 328"/>
            <p:cNvSpPr>
              <a:spLocks noChangeShapeType="1"/>
            </p:cNvSpPr>
            <p:nvPr/>
          </p:nvSpPr>
          <p:spPr bwMode="auto">
            <a:xfrm flipH="1">
              <a:off x="2270" y="3082"/>
              <a:ext cx="80" cy="32"/>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9" name="Line 329"/>
            <p:cNvSpPr>
              <a:spLocks noChangeShapeType="1"/>
            </p:cNvSpPr>
            <p:nvPr/>
          </p:nvSpPr>
          <p:spPr bwMode="auto">
            <a:xfrm flipH="1">
              <a:off x="2148" y="3128"/>
              <a:ext cx="83" cy="2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0" name="Line 330"/>
            <p:cNvSpPr>
              <a:spLocks noChangeShapeType="1"/>
            </p:cNvSpPr>
            <p:nvPr/>
          </p:nvSpPr>
          <p:spPr bwMode="auto">
            <a:xfrm flipH="1">
              <a:off x="2036" y="3175"/>
              <a:ext cx="72" cy="25"/>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1" name="Line 331"/>
            <p:cNvSpPr>
              <a:spLocks noChangeShapeType="1"/>
            </p:cNvSpPr>
            <p:nvPr/>
          </p:nvSpPr>
          <p:spPr bwMode="auto">
            <a:xfrm flipH="1" flipV="1">
              <a:off x="2033" y="3193"/>
              <a:ext cx="3" cy="7"/>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2" name="Line 332"/>
            <p:cNvSpPr>
              <a:spLocks noChangeShapeType="1"/>
            </p:cNvSpPr>
            <p:nvPr/>
          </p:nvSpPr>
          <p:spPr bwMode="auto">
            <a:xfrm flipH="1" flipV="1">
              <a:off x="1979" y="3074"/>
              <a:ext cx="36" cy="8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3" name="Line 333"/>
            <p:cNvSpPr>
              <a:spLocks noChangeShapeType="1"/>
            </p:cNvSpPr>
            <p:nvPr/>
          </p:nvSpPr>
          <p:spPr bwMode="auto">
            <a:xfrm flipH="1" flipV="1">
              <a:off x="1925" y="2959"/>
              <a:ext cx="36" cy="76"/>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4" name="Line 334"/>
            <p:cNvSpPr>
              <a:spLocks noChangeShapeType="1"/>
            </p:cNvSpPr>
            <p:nvPr/>
          </p:nvSpPr>
          <p:spPr bwMode="auto">
            <a:xfrm flipH="1" flipV="1">
              <a:off x="1871" y="2840"/>
              <a:ext cx="36" cy="80"/>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5" name="Line 335"/>
            <p:cNvSpPr>
              <a:spLocks noChangeShapeType="1"/>
            </p:cNvSpPr>
            <p:nvPr/>
          </p:nvSpPr>
          <p:spPr bwMode="auto">
            <a:xfrm flipH="1" flipV="1">
              <a:off x="1817" y="2722"/>
              <a:ext cx="36" cy="7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6" name="Line 336"/>
            <p:cNvSpPr>
              <a:spLocks noChangeShapeType="1"/>
            </p:cNvSpPr>
            <p:nvPr/>
          </p:nvSpPr>
          <p:spPr bwMode="auto">
            <a:xfrm flipH="1" flipV="1">
              <a:off x="1763" y="2606"/>
              <a:ext cx="36" cy="76"/>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7" name="Line 337"/>
            <p:cNvSpPr>
              <a:spLocks noChangeShapeType="1"/>
            </p:cNvSpPr>
            <p:nvPr/>
          </p:nvSpPr>
          <p:spPr bwMode="auto">
            <a:xfrm flipH="1" flipV="1">
              <a:off x="1709" y="2488"/>
              <a:ext cx="36" cy="7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8" name="Line 338"/>
            <p:cNvSpPr>
              <a:spLocks noChangeShapeType="1"/>
            </p:cNvSpPr>
            <p:nvPr/>
          </p:nvSpPr>
          <p:spPr bwMode="auto">
            <a:xfrm flipH="1" flipV="1">
              <a:off x="1655" y="2369"/>
              <a:ext cx="36" cy="7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09" name="Line 339"/>
            <p:cNvSpPr>
              <a:spLocks noChangeShapeType="1"/>
            </p:cNvSpPr>
            <p:nvPr/>
          </p:nvSpPr>
          <p:spPr bwMode="auto">
            <a:xfrm flipH="1" flipV="1">
              <a:off x="1601" y="2250"/>
              <a:ext cx="36" cy="79"/>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0" name="Line 340"/>
            <p:cNvSpPr>
              <a:spLocks noChangeShapeType="1"/>
            </p:cNvSpPr>
            <p:nvPr/>
          </p:nvSpPr>
          <p:spPr bwMode="auto">
            <a:xfrm flipH="1" flipV="1">
              <a:off x="1547" y="2135"/>
              <a:ext cx="36" cy="75"/>
            </a:xfrm>
            <a:prstGeom prst="line">
              <a:avLst/>
            </a:prstGeom>
            <a:noFill/>
            <a:ln w="22225">
              <a:solidFill>
                <a:srgbClr val="C0C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1" name="Line 351"/>
            <p:cNvSpPr>
              <a:spLocks noChangeShapeType="1"/>
            </p:cNvSpPr>
            <p:nvPr/>
          </p:nvSpPr>
          <p:spPr bwMode="auto">
            <a:xfrm flipV="1">
              <a:off x="1435" y="482"/>
              <a:ext cx="0" cy="292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2" name="Line 352"/>
            <p:cNvSpPr>
              <a:spLocks noChangeShapeType="1"/>
            </p:cNvSpPr>
            <p:nvPr/>
          </p:nvSpPr>
          <p:spPr bwMode="auto">
            <a:xfrm flipH="1">
              <a:off x="1378" y="3067"/>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3" name="Rectangle 353"/>
            <p:cNvSpPr>
              <a:spLocks noChangeArrowheads="1"/>
            </p:cNvSpPr>
            <p:nvPr/>
          </p:nvSpPr>
          <p:spPr bwMode="auto">
            <a:xfrm rot="16200000">
              <a:off x="1036" y="2953"/>
              <a:ext cx="468"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Arial" panose="020B0604020202020204" pitchFamily="34" charset="0"/>
                </a:rPr>
                <a:t>-0.0001</a:t>
              </a:r>
              <a:endParaRPr kumimoji="0" lang="en-US" altLang="en-US" sz="1700" b="0" i="0" u="none" strike="noStrike" cap="none" normalizeH="0" baseline="0">
                <a:ln>
                  <a:noFill/>
                </a:ln>
                <a:solidFill>
                  <a:schemeClr val="tx1"/>
                </a:solidFill>
                <a:effectLst/>
                <a:latin typeface="Arial" panose="020B0604020202020204" pitchFamily="34" charset="0"/>
              </a:endParaRPr>
            </a:p>
          </p:txBody>
        </p:sp>
        <p:sp>
          <p:nvSpPr>
            <p:cNvPr id="1024" name="Line 354"/>
            <p:cNvSpPr>
              <a:spLocks noChangeShapeType="1"/>
            </p:cNvSpPr>
            <p:nvPr/>
          </p:nvSpPr>
          <p:spPr bwMode="auto">
            <a:xfrm flipH="1">
              <a:off x="1378" y="2444"/>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5" name="Rectangle 355"/>
            <p:cNvSpPr>
              <a:spLocks noChangeArrowheads="1"/>
            </p:cNvSpPr>
            <p:nvPr/>
          </p:nvSpPr>
          <p:spPr bwMode="auto">
            <a:xfrm rot="16200000">
              <a:off x="1059" y="2330"/>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Arial" panose="020B0604020202020204" pitchFamily="34" charset="0"/>
                </a:rPr>
                <a:t>0.0000</a:t>
              </a:r>
              <a:endParaRPr kumimoji="0" lang="en-US" altLang="en-US" sz="1700" b="0" i="0" u="none" strike="noStrike" cap="none" normalizeH="0" baseline="0">
                <a:ln>
                  <a:noFill/>
                </a:ln>
                <a:solidFill>
                  <a:schemeClr val="tx1"/>
                </a:solidFill>
                <a:effectLst/>
                <a:latin typeface="Arial" panose="020B0604020202020204" pitchFamily="34" charset="0"/>
              </a:endParaRPr>
            </a:p>
          </p:txBody>
        </p:sp>
        <p:sp>
          <p:nvSpPr>
            <p:cNvPr id="1026" name="Line 356"/>
            <p:cNvSpPr>
              <a:spLocks noChangeShapeType="1"/>
            </p:cNvSpPr>
            <p:nvPr/>
          </p:nvSpPr>
          <p:spPr bwMode="auto">
            <a:xfrm flipH="1">
              <a:off x="1378" y="1822"/>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7" name="Rectangle 357"/>
            <p:cNvSpPr>
              <a:spLocks noChangeArrowheads="1"/>
            </p:cNvSpPr>
            <p:nvPr/>
          </p:nvSpPr>
          <p:spPr bwMode="auto">
            <a:xfrm rot="16200000">
              <a:off x="1059" y="1707"/>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Arial" panose="020B0604020202020204" pitchFamily="34" charset="0"/>
                </a:rPr>
                <a:t>0.0001</a:t>
              </a:r>
              <a:endParaRPr kumimoji="0" lang="en-US" altLang="en-US" sz="1700" b="0" i="0" u="none" strike="noStrike" cap="none" normalizeH="0" baseline="0">
                <a:ln>
                  <a:noFill/>
                </a:ln>
                <a:solidFill>
                  <a:schemeClr val="tx1"/>
                </a:solidFill>
                <a:effectLst/>
                <a:latin typeface="Arial" panose="020B0604020202020204" pitchFamily="34" charset="0"/>
              </a:endParaRPr>
            </a:p>
          </p:txBody>
        </p:sp>
        <p:sp>
          <p:nvSpPr>
            <p:cNvPr id="1028" name="Line 358"/>
            <p:cNvSpPr>
              <a:spLocks noChangeShapeType="1"/>
            </p:cNvSpPr>
            <p:nvPr/>
          </p:nvSpPr>
          <p:spPr bwMode="auto">
            <a:xfrm flipH="1">
              <a:off x="1378" y="1199"/>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29" name="Rectangle 359"/>
            <p:cNvSpPr>
              <a:spLocks noChangeArrowheads="1"/>
            </p:cNvSpPr>
            <p:nvPr/>
          </p:nvSpPr>
          <p:spPr bwMode="auto">
            <a:xfrm rot="16200000">
              <a:off x="1059" y="1083"/>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Arial" panose="020B0604020202020204" pitchFamily="34" charset="0"/>
                </a:rPr>
                <a:t>0.0002</a:t>
              </a:r>
              <a:endParaRPr kumimoji="0" lang="en-US" altLang="en-US" sz="1700" b="0" i="0" u="none" strike="noStrike" cap="none" normalizeH="0" baseline="0">
                <a:ln>
                  <a:noFill/>
                </a:ln>
                <a:solidFill>
                  <a:schemeClr val="tx1"/>
                </a:solidFill>
                <a:effectLst/>
                <a:latin typeface="Arial" panose="020B0604020202020204" pitchFamily="34" charset="0"/>
              </a:endParaRPr>
            </a:p>
          </p:txBody>
        </p:sp>
        <p:sp>
          <p:nvSpPr>
            <p:cNvPr id="1030" name="Line 360"/>
            <p:cNvSpPr>
              <a:spLocks noChangeShapeType="1"/>
            </p:cNvSpPr>
            <p:nvPr/>
          </p:nvSpPr>
          <p:spPr bwMode="auto">
            <a:xfrm flipH="1">
              <a:off x="1378" y="57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1" name="Rectangle 361"/>
            <p:cNvSpPr>
              <a:spLocks noChangeArrowheads="1"/>
            </p:cNvSpPr>
            <p:nvPr/>
          </p:nvSpPr>
          <p:spPr bwMode="auto">
            <a:xfrm rot="16200000">
              <a:off x="1059" y="460"/>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Arial" panose="020B0604020202020204" pitchFamily="34" charset="0"/>
                </a:rPr>
                <a:t>0.0003</a:t>
              </a:r>
              <a:endParaRPr kumimoji="0" lang="en-US" altLang="en-US" sz="1700" b="0" i="0" u="none" strike="noStrike" cap="none" normalizeH="0" baseline="0">
                <a:ln>
                  <a:noFill/>
                </a:ln>
                <a:solidFill>
                  <a:schemeClr val="tx1"/>
                </a:solidFill>
                <a:effectLst/>
                <a:latin typeface="Arial" panose="020B0604020202020204" pitchFamily="34" charset="0"/>
              </a:endParaRPr>
            </a:p>
          </p:txBody>
        </p:sp>
        <p:sp>
          <p:nvSpPr>
            <p:cNvPr id="1032" name="Rectangle 362"/>
            <p:cNvSpPr>
              <a:spLocks noChangeArrowheads="1"/>
            </p:cNvSpPr>
            <p:nvPr/>
          </p:nvSpPr>
          <p:spPr bwMode="auto">
            <a:xfrm rot="16200000">
              <a:off x="-29" y="1819"/>
              <a:ext cx="21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latin typeface="Arial" panose="020B0604020202020204" pitchFamily="34" charset="0"/>
                </a:rPr>
                <a:t>Average Childhood Exposure Effect</a:t>
              </a:r>
              <a:endParaRPr kumimoji="0" lang="en-US" altLang="en-US" sz="1700" b="0" i="0" u="none" strike="noStrike" cap="none" normalizeH="0" baseline="0" dirty="0">
                <a:ln>
                  <a:noFill/>
                </a:ln>
                <a:solidFill>
                  <a:schemeClr val="tx1"/>
                </a:solidFill>
                <a:effectLst/>
                <a:latin typeface="Arial" panose="020B0604020202020204" pitchFamily="34" charset="0"/>
              </a:endParaRPr>
            </a:p>
          </p:txBody>
        </p:sp>
        <p:sp>
          <p:nvSpPr>
            <p:cNvPr id="1033" name="Line 363"/>
            <p:cNvSpPr>
              <a:spLocks noChangeShapeType="1"/>
            </p:cNvSpPr>
            <p:nvPr/>
          </p:nvSpPr>
          <p:spPr bwMode="auto">
            <a:xfrm>
              <a:off x="1435" y="3409"/>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4" name="Line 364"/>
            <p:cNvSpPr>
              <a:spLocks noChangeShapeType="1"/>
            </p:cNvSpPr>
            <p:nvPr/>
          </p:nvSpPr>
          <p:spPr bwMode="auto">
            <a:xfrm>
              <a:off x="1532" y="3409"/>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5" name="Rectangle 365"/>
            <p:cNvSpPr>
              <a:spLocks noChangeArrowheads="1"/>
            </p:cNvSpPr>
            <p:nvPr/>
          </p:nvSpPr>
          <p:spPr bwMode="auto">
            <a:xfrm>
              <a:off x="1489" y="3499"/>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latin typeface="Arial" panose="020B0604020202020204" pitchFamily="34" charset="0"/>
                </a:rPr>
                <a:t>0</a:t>
              </a:r>
              <a:endParaRPr kumimoji="0" lang="en-US" altLang="en-US" sz="1700" b="0" i="0" u="none" strike="noStrike" cap="none" normalizeH="0" baseline="0" dirty="0">
                <a:ln>
                  <a:noFill/>
                </a:ln>
                <a:solidFill>
                  <a:schemeClr val="tx1"/>
                </a:solidFill>
                <a:effectLst/>
                <a:latin typeface="Arial" panose="020B0604020202020204" pitchFamily="34" charset="0"/>
              </a:endParaRPr>
            </a:p>
          </p:txBody>
        </p:sp>
        <p:sp>
          <p:nvSpPr>
            <p:cNvPr id="1036" name="Rectangle 366"/>
            <p:cNvSpPr>
              <a:spLocks noChangeArrowheads="1"/>
            </p:cNvSpPr>
            <p:nvPr/>
          </p:nvSpPr>
          <p:spPr bwMode="auto">
            <a:xfrm>
              <a:off x="1511" y="3647"/>
              <a:ext cx="11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37" name="Line 367"/>
            <p:cNvSpPr>
              <a:spLocks noChangeShapeType="1"/>
            </p:cNvSpPr>
            <p:nvPr/>
          </p:nvSpPr>
          <p:spPr bwMode="auto">
            <a:xfrm>
              <a:off x="2540" y="3409"/>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38" name="Rectangle 368"/>
            <p:cNvSpPr>
              <a:spLocks noChangeArrowheads="1"/>
            </p:cNvSpPr>
            <p:nvPr/>
          </p:nvSpPr>
          <p:spPr bwMode="auto">
            <a:xfrm>
              <a:off x="2501" y="3499"/>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latin typeface="Arial" panose="020B0604020202020204" pitchFamily="34" charset="0"/>
                </a:rPr>
                <a:t>2</a:t>
              </a:r>
              <a:endParaRPr kumimoji="0" lang="en-US" altLang="en-US" sz="1700" b="0" i="0" u="none" strike="noStrike" cap="none" normalizeH="0" baseline="0" dirty="0">
                <a:ln>
                  <a:noFill/>
                </a:ln>
                <a:solidFill>
                  <a:schemeClr val="tx1"/>
                </a:solidFill>
                <a:effectLst/>
                <a:latin typeface="Arial" panose="020B0604020202020204" pitchFamily="34" charset="0"/>
              </a:endParaRPr>
            </a:p>
          </p:txBody>
        </p:sp>
        <p:sp>
          <p:nvSpPr>
            <p:cNvPr id="1039" name="Rectangle 369"/>
            <p:cNvSpPr>
              <a:spLocks noChangeArrowheads="1"/>
            </p:cNvSpPr>
            <p:nvPr/>
          </p:nvSpPr>
          <p:spPr bwMode="auto">
            <a:xfrm>
              <a:off x="2386" y="3647"/>
              <a:ext cx="28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chemeClr val="bg1">
                      <a:lumMod val="50000"/>
                    </a:schemeClr>
                  </a:solidFill>
                  <a:effectLst/>
                  <a:latin typeface="Arial" panose="020B0604020202020204" pitchFamily="34" charset="0"/>
                </a:rPr>
                <a:t>(1.4)</a:t>
              </a:r>
            </a:p>
          </p:txBody>
        </p:sp>
        <p:sp>
          <p:nvSpPr>
            <p:cNvPr id="1040" name="Line 370"/>
            <p:cNvSpPr>
              <a:spLocks noChangeShapeType="1"/>
            </p:cNvSpPr>
            <p:nvPr/>
          </p:nvSpPr>
          <p:spPr bwMode="auto">
            <a:xfrm>
              <a:off x="3552" y="3409"/>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1" name="Rectangle 371"/>
            <p:cNvSpPr>
              <a:spLocks noChangeArrowheads="1"/>
            </p:cNvSpPr>
            <p:nvPr/>
          </p:nvSpPr>
          <p:spPr bwMode="auto">
            <a:xfrm>
              <a:off x="3509" y="3499"/>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Arial" panose="020B0604020202020204" pitchFamily="34" charset="0"/>
                </a:rPr>
                <a:t>4</a:t>
              </a:r>
              <a:endParaRPr kumimoji="0" lang="en-US" altLang="en-US" sz="1700" b="0" i="0" u="none" strike="noStrike" cap="none" normalizeH="0" baseline="0">
                <a:ln>
                  <a:noFill/>
                </a:ln>
                <a:solidFill>
                  <a:schemeClr val="tx1"/>
                </a:solidFill>
                <a:effectLst/>
                <a:latin typeface="Arial" panose="020B0604020202020204" pitchFamily="34" charset="0"/>
              </a:endParaRPr>
            </a:p>
          </p:txBody>
        </p:sp>
        <p:sp>
          <p:nvSpPr>
            <p:cNvPr id="1042" name="Rectangle 372"/>
            <p:cNvSpPr>
              <a:spLocks noChangeArrowheads="1"/>
            </p:cNvSpPr>
            <p:nvPr/>
          </p:nvSpPr>
          <p:spPr bwMode="auto">
            <a:xfrm>
              <a:off x="3397" y="3647"/>
              <a:ext cx="28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chemeClr val="bg1">
                      <a:lumMod val="50000"/>
                    </a:schemeClr>
                  </a:solidFill>
                  <a:effectLst/>
                  <a:latin typeface="Arial" panose="020B0604020202020204" pitchFamily="34" charset="0"/>
                </a:rPr>
                <a:t>(1.9)</a:t>
              </a:r>
            </a:p>
          </p:txBody>
        </p:sp>
        <p:sp>
          <p:nvSpPr>
            <p:cNvPr id="1043" name="Line 373"/>
            <p:cNvSpPr>
              <a:spLocks noChangeShapeType="1"/>
            </p:cNvSpPr>
            <p:nvPr/>
          </p:nvSpPr>
          <p:spPr bwMode="auto">
            <a:xfrm>
              <a:off x="4560" y="3409"/>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4" name="Rectangle 374"/>
            <p:cNvSpPr>
              <a:spLocks noChangeArrowheads="1"/>
            </p:cNvSpPr>
            <p:nvPr/>
          </p:nvSpPr>
          <p:spPr bwMode="auto">
            <a:xfrm>
              <a:off x="4520" y="3499"/>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Arial" panose="020B0604020202020204" pitchFamily="34" charset="0"/>
                </a:rPr>
                <a:t>6</a:t>
              </a:r>
              <a:endParaRPr kumimoji="0" lang="en-US" altLang="en-US" sz="1700" b="0" i="0" u="none" strike="noStrike" cap="none" normalizeH="0" baseline="0">
                <a:ln>
                  <a:noFill/>
                </a:ln>
                <a:solidFill>
                  <a:schemeClr val="tx1"/>
                </a:solidFill>
                <a:effectLst/>
                <a:latin typeface="Arial" panose="020B0604020202020204" pitchFamily="34" charset="0"/>
              </a:endParaRPr>
            </a:p>
          </p:txBody>
        </p:sp>
        <p:sp>
          <p:nvSpPr>
            <p:cNvPr id="1045" name="Rectangle 375"/>
            <p:cNvSpPr>
              <a:spLocks noChangeArrowheads="1"/>
            </p:cNvSpPr>
            <p:nvPr/>
          </p:nvSpPr>
          <p:spPr bwMode="auto">
            <a:xfrm>
              <a:off x="4405" y="3647"/>
              <a:ext cx="28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chemeClr val="bg1">
                      <a:lumMod val="50000"/>
                    </a:schemeClr>
                  </a:solidFill>
                  <a:effectLst/>
                  <a:latin typeface="Arial" panose="020B0604020202020204" pitchFamily="34" charset="0"/>
                </a:rPr>
                <a:t>(2.3)</a:t>
              </a:r>
            </a:p>
          </p:txBody>
        </p:sp>
        <p:sp>
          <p:nvSpPr>
            <p:cNvPr id="1046" name="Line 376"/>
            <p:cNvSpPr>
              <a:spLocks noChangeShapeType="1"/>
            </p:cNvSpPr>
            <p:nvPr/>
          </p:nvSpPr>
          <p:spPr bwMode="auto">
            <a:xfrm>
              <a:off x="5572" y="3409"/>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47" name="Rectangle 377"/>
            <p:cNvSpPr>
              <a:spLocks noChangeArrowheads="1"/>
            </p:cNvSpPr>
            <p:nvPr/>
          </p:nvSpPr>
          <p:spPr bwMode="auto">
            <a:xfrm>
              <a:off x="5532" y="3499"/>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Arial" panose="020B0604020202020204" pitchFamily="34" charset="0"/>
                </a:rPr>
                <a:t>8</a:t>
              </a:r>
              <a:endParaRPr kumimoji="0" lang="en-US" altLang="en-US" sz="1700" b="0" i="0" u="none" strike="noStrike" cap="none" normalizeH="0" baseline="0">
                <a:ln>
                  <a:noFill/>
                </a:ln>
                <a:solidFill>
                  <a:schemeClr val="tx1"/>
                </a:solidFill>
                <a:effectLst/>
                <a:latin typeface="Arial" panose="020B0604020202020204" pitchFamily="34" charset="0"/>
              </a:endParaRPr>
            </a:p>
          </p:txBody>
        </p:sp>
        <p:sp>
          <p:nvSpPr>
            <p:cNvPr id="1048" name="Rectangle 378"/>
            <p:cNvSpPr>
              <a:spLocks noChangeArrowheads="1"/>
            </p:cNvSpPr>
            <p:nvPr/>
          </p:nvSpPr>
          <p:spPr bwMode="auto">
            <a:xfrm>
              <a:off x="5417" y="3647"/>
              <a:ext cx="28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chemeClr val="bg1">
                      <a:lumMod val="50000"/>
                    </a:schemeClr>
                  </a:solidFill>
                  <a:effectLst/>
                  <a:latin typeface="Arial" panose="020B0604020202020204" pitchFamily="34" charset="0"/>
                </a:rPr>
                <a:t>(2.7)</a:t>
              </a:r>
            </a:p>
          </p:txBody>
        </p:sp>
        <p:sp>
          <p:nvSpPr>
            <p:cNvPr id="1049" name="Line 379"/>
            <p:cNvSpPr>
              <a:spLocks noChangeShapeType="1"/>
            </p:cNvSpPr>
            <p:nvPr/>
          </p:nvSpPr>
          <p:spPr bwMode="auto">
            <a:xfrm>
              <a:off x="6583" y="3409"/>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50" name="Rectangle 380"/>
            <p:cNvSpPr>
              <a:spLocks noChangeArrowheads="1"/>
            </p:cNvSpPr>
            <p:nvPr/>
          </p:nvSpPr>
          <p:spPr bwMode="auto">
            <a:xfrm>
              <a:off x="6500" y="3499"/>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Arial" panose="020B0604020202020204" pitchFamily="34" charset="0"/>
                </a:rPr>
                <a:t>10</a:t>
              </a:r>
              <a:endParaRPr kumimoji="0" lang="en-US" altLang="en-US" sz="1700" b="0" i="0" u="none" strike="noStrike" cap="none" normalizeH="0" baseline="0">
                <a:ln>
                  <a:noFill/>
                </a:ln>
                <a:solidFill>
                  <a:schemeClr val="tx1"/>
                </a:solidFill>
                <a:effectLst/>
                <a:latin typeface="Arial" panose="020B0604020202020204" pitchFamily="34" charset="0"/>
              </a:endParaRPr>
            </a:p>
          </p:txBody>
        </p:sp>
        <p:sp>
          <p:nvSpPr>
            <p:cNvPr id="1051" name="Rectangle 381"/>
            <p:cNvSpPr>
              <a:spLocks noChangeArrowheads="1"/>
            </p:cNvSpPr>
            <p:nvPr/>
          </p:nvSpPr>
          <p:spPr bwMode="auto">
            <a:xfrm>
              <a:off x="6428" y="3647"/>
              <a:ext cx="28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chemeClr val="bg1">
                      <a:lumMod val="50000"/>
                    </a:schemeClr>
                  </a:solidFill>
                  <a:effectLst/>
                  <a:latin typeface="Arial" panose="020B0604020202020204" pitchFamily="34" charset="0"/>
                </a:rPr>
                <a:t>(3.0)</a:t>
              </a:r>
            </a:p>
          </p:txBody>
        </p:sp>
        <p:sp>
          <p:nvSpPr>
            <p:cNvPr id="1052" name="Rectangle 382"/>
            <p:cNvSpPr>
              <a:spLocks noChangeArrowheads="1"/>
            </p:cNvSpPr>
            <p:nvPr/>
          </p:nvSpPr>
          <p:spPr bwMode="auto">
            <a:xfrm>
              <a:off x="3462" y="3838"/>
              <a:ext cx="1085"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latin typeface="Arial" panose="020B0604020202020204" pitchFamily="34" charset="0"/>
                </a:rPr>
                <a:t>Neighbor Number</a:t>
              </a:r>
              <a:endParaRPr kumimoji="0" lang="en-US" altLang="en-US" sz="1700" b="0" i="0" u="none" strike="noStrike" cap="none" normalizeH="0" baseline="0">
                <a:ln>
                  <a:noFill/>
                </a:ln>
                <a:solidFill>
                  <a:schemeClr val="tx1"/>
                </a:solidFill>
                <a:effectLst/>
                <a:latin typeface="Arial" panose="020B0604020202020204" pitchFamily="34" charset="0"/>
              </a:endParaRPr>
            </a:p>
          </p:txBody>
        </p:sp>
        <p:sp>
          <p:nvSpPr>
            <p:cNvPr id="1053" name="Rectangle 383"/>
            <p:cNvSpPr>
              <a:spLocks noChangeArrowheads="1"/>
            </p:cNvSpPr>
            <p:nvPr/>
          </p:nvSpPr>
          <p:spPr bwMode="auto">
            <a:xfrm>
              <a:off x="3167" y="3989"/>
              <a:ext cx="1620"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chemeClr val="bg1">
                      <a:lumMod val="50000"/>
                    </a:schemeClr>
                  </a:solidFill>
                  <a:effectLst/>
                  <a:latin typeface="Arial" panose="020B0604020202020204" pitchFamily="34" charset="0"/>
                </a:rPr>
                <a:t>(Median Distance in Miles)</a:t>
              </a:r>
            </a:p>
          </p:txBody>
        </p:sp>
        <p:sp>
          <p:nvSpPr>
            <p:cNvPr id="1054" name="Rectangle 384"/>
            <p:cNvSpPr>
              <a:spLocks noChangeArrowheads="1"/>
            </p:cNvSpPr>
            <p:nvPr/>
          </p:nvSpPr>
          <p:spPr bwMode="auto">
            <a:xfrm>
              <a:off x="4016" y="123"/>
              <a:ext cx="216"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700" b="0" i="0" u="none" strike="noStrike" cap="none" normalizeH="0" baseline="0">
                  <a:ln>
                    <a:noFill/>
                  </a:ln>
                  <a:solidFill>
                    <a:srgbClr val="1E2D53"/>
                  </a:solidFill>
                  <a:effectLst/>
                  <a:latin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447" name="TextBox 92"/>
          <p:cNvSpPr txBox="1"/>
          <p:nvPr/>
        </p:nvSpPr>
        <p:spPr>
          <a:xfrm>
            <a:off x="1514476" y="78355"/>
            <a:ext cx="9801224" cy="400105"/>
          </a:xfrm>
          <a:prstGeom prst="rect">
            <a:avLst/>
          </a:prstGeom>
          <a:noFill/>
        </p:spPr>
        <p:txBody>
          <a:bodyPr wrap="square" lIns="91350" tIns="45718" rIns="91350" bIns="45718" rtlCol="0">
            <a:spAutoFit/>
          </a:bodyPr>
          <a:lstStyle/>
          <a:p>
            <a:pPr lvl="0" algn="ctr" defTabSz="913380">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Predictive Power of </a:t>
            </a:r>
            <a:r>
              <a:rPr lang="en-US" sz="2000" b="1" kern="0" dirty="0">
                <a:solidFill>
                  <a:srgbClr val="1E2D53"/>
                </a:solidFill>
                <a:latin typeface="Arial" panose="020B0604020202020204" pitchFamily="34" charset="0"/>
                <a:cs typeface="Arial" panose="020B0604020202020204" pitchFamily="34" charset="0"/>
              </a:rPr>
              <a:t>Poverty Rates </a:t>
            </a: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in </a:t>
            </a:r>
            <a:r>
              <a:rPr lang="en-US" sz="2000" b="1" kern="0" dirty="0">
                <a:solidFill>
                  <a:srgbClr val="1E2D53"/>
                </a:solidFill>
                <a:latin typeface="Arial" panose="020B0604020202020204" pitchFamily="34" charset="0"/>
                <a:cs typeface="Arial" panose="020B0604020202020204" pitchFamily="34" charset="0"/>
              </a:rPr>
              <a:t>Actual Destination vs. Neighboring Tracts</a:t>
            </a:r>
          </a:p>
        </p:txBody>
      </p:sp>
      <p:sp>
        <p:nvSpPr>
          <p:cNvPr id="197" name="Line 363">
            <a:extLst>
              <a:ext uri="{FF2B5EF4-FFF2-40B4-BE49-F238E27FC236}">
                <a16:creationId xmlns:a16="http://schemas.microsoft.com/office/drawing/2014/main" id="{D3B53F20-D372-4DEB-9A64-CDD7832529AB}"/>
              </a:ext>
            </a:extLst>
          </p:cNvPr>
          <p:cNvSpPr>
            <a:spLocks noChangeShapeType="1"/>
          </p:cNvSpPr>
          <p:nvPr/>
        </p:nvSpPr>
        <p:spPr bwMode="auto">
          <a:xfrm>
            <a:off x="2278063" y="3908425"/>
            <a:ext cx="8321675" cy="0"/>
          </a:xfrm>
          <a:prstGeom prst="line">
            <a:avLst/>
          </a:prstGeom>
          <a:noFill/>
          <a:ln w="11113">
            <a:solidFill>
              <a:srgbClr val="FF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6379614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EE24BF63-0D79-4463-B408-122D2E2C3F4A}"/>
              </a:ext>
            </a:extLst>
          </p:cNvPr>
          <p:cNvSpPr/>
          <p:nvPr/>
        </p:nvSpPr>
        <p:spPr>
          <a:xfrm>
            <a:off x="2679648" y="731757"/>
            <a:ext cx="6858000" cy="1188720"/>
          </a:xfrm>
          <a:prstGeom prst="rect">
            <a:avLst/>
          </a:prstGeom>
          <a:solidFill>
            <a:schemeClr val="bg1">
              <a:lumMod val="85000"/>
            </a:schemeClr>
          </a:solidFill>
          <a:ln w="25400" cap="flat" cmpd="sng" algn="ctr">
            <a:noFill/>
            <a:prstDash val="solid"/>
          </a:ln>
          <a:effectLst/>
        </p:spPr>
        <p:txBody>
          <a:bodyPr lIns="91360" tIns="45718" rIns="91360" bIns="45718" rtlCol="0" anchor="ctr"/>
          <a:lstStyle/>
          <a:p>
            <a:pPr marL="456723" defTabSz="913584"/>
            <a:r>
              <a:rPr lang="en-US" sz="2300" b="1" kern="0" dirty="0">
                <a:solidFill>
                  <a:prstClr val="white"/>
                </a:solidFill>
                <a:latin typeface="+mj-lt"/>
                <a:cs typeface="Arial" panose="020B0604020202020204" pitchFamily="34" charset="0"/>
              </a:rPr>
              <a:t>   	</a:t>
            </a:r>
          </a:p>
        </p:txBody>
      </p:sp>
      <p:sp>
        <p:nvSpPr>
          <p:cNvPr id="35" name="Oval 34">
            <a:extLst>
              <a:ext uri="{FF2B5EF4-FFF2-40B4-BE49-F238E27FC236}">
                <a16:creationId xmlns:a16="http://schemas.microsoft.com/office/drawing/2014/main" id="{03FE699B-2454-44BF-929B-9136065CD605}"/>
              </a:ext>
            </a:extLst>
          </p:cNvPr>
          <p:cNvSpPr/>
          <p:nvPr/>
        </p:nvSpPr>
        <p:spPr>
          <a:xfrm>
            <a:off x="2515127" y="107171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472C4"/>
                </a:solidFill>
                <a:effectLst/>
                <a:uLnTx/>
                <a:uFillTx/>
                <a:latin typeface="Arial" panose="020B0604020202020204" pitchFamily="34" charset="0"/>
                <a:cs typeface="Arial" panose="020B0604020202020204" pitchFamily="34" charset="0"/>
              </a:rPr>
              <a:t>1</a:t>
            </a:r>
          </a:p>
        </p:txBody>
      </p:sp>
      <p:sp>
        <p:nvSpPr>
          <p:cNvPr id="36" name="Rectangle 35">
            <a:extLst>
              <a:ext uri="{FF2B5EF4-FFF2-40B4-BE49-F238E27FC236}">
                <a16:creationId xmlns:a16="http://schemas.microsoft.com/office/drawing/2014/main" id="{B1C5A068-A719-4A8D-89FD-134E047BFC1B}"/>
              </a:ext>
            </a:extLst>
          </p:cNvPr>
          <p:cNvSpPr/>
          <p:nvPr/>
        </p:nvSpPr>
        <p:spPr>
          <a:xfrm>
            <a:off x="2688923" y="2080921"/>
            <a:ext cx="6858000" cy="1188720"/>
          </a:xfrm>
          <a:prstGeom prst="rect">
            <a:avLst/>
          </a:prstGeom>
          <a:solidFill>
            <a:srgbClr val="44546A"/>
          </a:solidFill>
          <a:ln w="25400" cap="flat" cmpd="sng" algn="ctr">
            <a:noFill/>
            <a:prstDash val="solid"/>
          </a:ln>
          <a:effectLst/>
        </p:spPr>
        <p:txBody>
          <a:bodyPr lIns="91360" tIns="45718" rIns="91360" bIns="45718" rtlCol="0" anchor="ctr"/>
          <a:lstStyle/>
          <a:p>
            <a:pPr marL="456723" defTabSz="913584"/>
            <a:endParaRPr lang="en-US" sz="2300" b="1" kern="0" dirty="0">
              <a:solidFill>
                <a:prstClr val="white"/>
              </a:solidFill>
              <a:latin typeface="+mj-lt"/>
              <a:cs typeface="Arial" panose="020B0604020202020204" pitchFamily="34" charset="0"/>
            </a:endParaRPr>
          </a:p>
        </p:txBody>
      </p:sp>
      <p:sp>
        <p:nvSpPr>
          <p:cNvPr id="37" name="Oval 36">
            <a:extLst>
              <a:ext uri="{FF2B5EF4-FFF2-40B4-BE49-F238E27FC236}">
                <a16:creationId xmlns:a16="http://schemas.microsoft.com/office/drawing/2014/main" id="{47AAB757-AAB8-462E-9BE1-BA72378BBC87}"/>
              </a:ext>
            </a:extLst>
          </p:cNvPr>
          <p:cNvSpPr/>
          <p:nvPr/>
        </p:nvSpPr>
        <p:spPr>
          <a:xfrm>
            <a:off x="2515127" y="242536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2</a:t>
            </a:r>
          </a:p>
        </p:txBody>
      </p:sp>
      <p:sp>
        <p:nvSpPr>
          <p:cNvPr id="38" name="Rectangle 37">
            <a:extLst>
              <a:ext uri="{FF2B5EF4-FFF2-40B4-BE49-F238E27FC236}">
                <a16:creationId xmlns:a16="http://schemas.microsoft.com/office/drawing/2014/main" id="{5FCB39B9-1A3F-497B-B4EE-966ED1BFD01D}"/>
              </a:ext>
            </a:extLst>
          </p:cNvPr>
          <p:cNvSpPr/>
          <p:nvPr/>
        </p:nvSpPr>
        <p:spPr>
          <a:xfrm>
            <a:off x="2679648" y="3430085"/>
            <a:ext cx="6858000" cy="1188720"/>
          </a:xfrm>
          <a:prstGeom prst="rect">
            <a:avLst/>
          </a:prstGeom>
          <a:solidFill>
            <a:schemeClr val="bg1">
              <a:lumMod val="85000"/>
            </a:schemeClr>
          </a:solidFill>
          <a:ln w="25400" cap="flat" cmpd="sng" algn="ctr">
            <a:noFill/>
            <a:prstDash val="solid"/>
          </a:ln>
          <a:effectLst/>
        </p:spPr>
        <p:txBody>
          <a:bodyPr lIns="91360" tIns="45718" rIns="91360" bIns="45718" rtlCol="0" anchor="ctr"/>
          <a:lstStyle/>
          <a:p>
            <a:pPr marL="456723"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mj-lt"/>
              <a:cs typeface="Arial" panose="020B0604020202020204" pitchFamily="34" charset="0"/>
            </a:endParaRPr>
          </a:p>
        </p:txBody>
      </p:sp>
      <p:sp>
        <p:nvSpPr>
          <p:cNvPr id="39" name="Oval 38">
            <a:extLst>
              <a:ext uri="{FF2B5EF4-FFF2-40B4-BE49-F238E27FC236}">
                <a16:creationId xmlns:a16="http://schemas.microsoft.com/office/drawing/2014/main" id="{9C1B5CC7-7221-49F0-AAEB-68D6273AAD1F}"/>
              </a:ext>
            </a:extLst>
          </p:cNvPr>
          <p:cNvSpPr/>
          <p:nvPr/>
        </p:nvSpPr>
        <p:spPr>
          <a:xfrm>
            <a:off x="2515127" y="377901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3</a:t>
            </a:r>
          </a:p>
        </p:txBody>
      </p:sp>
      <p:sp>
        <p:nvSpPr>
          <p:cNvPr id="40" name="TextBox 39">
            <a:extLst>
              <a:ext uri="{FF2B5EF4-FFF2-40B4-BE49-F238E27FC236}">
                <a16:creationId xmlns:a16="http://schemas.microsoft.com/office/drawing/2014/main" id="{B53536C0-7D39-4DF6-8605-0AAD2D9F6E2F}"/>
              </a:ext>
            </a:extLst>
          </p:cNvPr>
          <p:cNvSpPr txBox="1"/>
          <p:nvPr/>
        </p:nvSpPr>
        <p:spPr>
          <a:xfrm>
            <a:off x="3179528" y="3482794"/>
            <a:ext cx="6659153" cy="1154159"/>
          </a:xfrm>
          <a:prstGeom prst="rect">
            <a:avLst/>
          </a:prstGeom>
          <a:noFill/>
        </p:spPr>
        <p:txBody>
          <a:bodyPr wrap="square" lIns="91368" tIns="45718" rIns="91368" bIns="45718" rtlCol="0">
            <a:spAutoFit/>
          </a:bodyPr>
          <a:lstStyle/>
          <a:p>
            <a:pPr defTabSz="913584">
              <a:defRPr/>
            </a:pPr>
            <a:endParaRPr lang="en-US" sz="2300" b="1" dirty="0">
              <a:solidFill>
                <a:prstClr val="white"/>
              </a:solidFill>
              <a:latin typeface="Arial" panose="020B0604020202020204" pitchFamily="34" charset="0"/>
              <a:cs typeface="Arial" panose="020B0604020202020204" pitchFamily="34" charset="0"/>
            </a:endParaRPr>
          </a:p>
          <a:p>
            <a:pPr defTabSz="913584">
              <a:defRPr/>
            </a:pPr>
            <a:r>
              <a:rPr lang="en-US" sz="2300" b="1" dirty="0">
                <a:solidFill>
                  <a:prstClr val="white"/>
                </a:solidFill>
                <a:latin typeface="Arial" panose="020B0604020202020204" pitchFamily="34" charset="0"/>
                <a:cs typeface="Arial" panose="020B0604020202020204" pitchFamily="34" charset="0"/>
              </a:rPr>
              <a:t>Observational Variation and Targeting</a:t>
            </a:r>
          </a:p>
          <a:p>
            <a:pPr defTabSz="913584">
              <a:defRPr/>
            </a:pPr>
            <a:endParaRPr lang="en-US" sz="2300" b="1" kern="0" dirty="0">
              <a:solidFill>
                <a:prstClr val="white"/>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853458C9-203C-48E2-B32C-F3256BC5B2B1}"/>
              </a:ext>
            </a:extLst>
          </p:cNvPr>
          <p:cNvSpPr txBox="1"/>
          <p:nvPr/>
        </p:nvSpPr>
        <p:spPr>
          <a:xfrm>
            <a:off x="3179505" y="1845115"/>
            <a:ext cx="6528699" cy="1619478"/>
          </a:xfrm>
          <a:prstGeom prst="rect">
            <a:avLst/>
          </a:prstGeom>
          <a:noFill/>
        </p:spPr>
        <p:txBody>
          <a:bodyPr wrap="square" lIns="91368" tIns="45718" rIns="91368" bIns="45718" rtlCol="0" anchor="ctr" anchorCtr="0">
            <a:spAutoFit/>
          </a:bodyPr>
          <a:lstStyle/>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0" marR="0" lvl="0" indent="0" algn="just" defTabSz="913584" eaLnBrk="1" fontAlgn="auto" latinLnBrk="0" hangingPunct="1">
              <a:lnSpc>
                <a:spcPct val="15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Methods to Construct Tract-Level Estimates</a:t>
            </a:r>
          </a:p>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42" name="Rectangle 41">
            <a:extLst>
              <a:ext uri="{FF2B5EF4-FFF2-40B4-BE49-F238E27FC236}">
                <a16:creationId xmlns:a16="http://schemas.microsoft.com/office/drawing/2014/main" id="{2C800A8A-9322-47BF-88DB-F8DE266ABD2E}"/>
              </a:ext>
            </a:extLst>
          </p:cNvPr>
          <p:cNvSpPr/>
          <p:nvPr/>
        </p:nvSpPr>
        <p:spPr>
          <a:xfrm>
            <a:off x="2676273" y="4779249"/>
            <a:ext cx="6858000" cy="1188720"/>
          </a:xfrm>
          <a:prstGeom prst="rect">
            <a:avLst/>
          </a:prstGeom>
          <a:solidFill>
            <a:schemeClr val="bg1">
              <a:lumMod val="85000"/>
            </a:schemeClr>
          </a:solidFill>
          <a:ln w="25400" cap="flat" cmpd="sng" algn="ctr">
            <a:noFill/>
            <a:prstDash val="solid"/>
          </a:ln>
          <a:effectLst/>
        </p:spPr>
        <p:txBody>
          <a:bodyPr lIns="91360" tIns="45718" rIns="91360" bIns="45718" rtlCol="0" anchor="ctr"/>
          <a:lstStyle/>
          <a:p>
            <a:pPr marL="456723"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mj-lt"/>
              <a:cs typeface="Arial" panose="020B0604020202020204" pitchFamily="34" charset="0"/>
            </a:endParaRPr>
          </a:p>
        </p:txBody>
      </p:sp>
      <p:sp>
        <p:nvSpPr>
          <p:cNvPr id="43" name="TextBox 42">
            <a:extLst>
              <a:ext uri="{FF2B5EF4-FFF2-40B4-BE49-F238E27FC236}">
                <a16:creationId xmlns:a16="http://schemas.microsoft.com/office/drawing/2014/main" id="{AA10DF66-3218-4AE3-AD3D-F4B7A2BB2621}"/>
              </a:ext>
            </a:extLst>
          </p:cNvPr>
          <p:cNvSpPr txBox="1"/>
          <p:nvPr/>
        </p:nvSpPr>
        <p:spPr>
          <a:xfrm>
            <a:off x="3179505" y="4780585"/>
            <a:ext cx="6528699" cy="1154159"/>
          </a:xfrm>
          <a:prstGeom prst="rect">
            <a:avLst/>
          </a:prstGeom>
          <a:noFill/>
        </p:spPr>
        <p:txBody>
          <a:bodyPr wrap="square" lIns="91368" tIns="45718" rIns="91368" bIns="45718" rtlCol="0">
            <a:spAutoFit/>
          </a:bodyPr>
          <a:lstStyle/>
          <a:p>
            <a:pPr marL="0" marR="0" lvl="0" indent="0" defTabSz="913584" eaLnBrk="1" fontAlgn="auto" latinLnBrk="0" hangingPunct="1">
              <a:lnSpc>
                <a:spcPct val="100000"/>
              </a:lnSpc>
              <a:spcBef>
                <a:spcPts val="0"/>
              </a:spcBef>
              <a:spcAft>
                <a:spcPts val="0"/>
              </a:spcAft>
              <a:buClrTx/>
              <a:buSzTx/>
              <a:buFontTx/>
              <a:buNone/>
              <a:tabLst/>
              <a:defRPr/>
            </a:pPr>
            <a:endPar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a:p>
            <a:pPr marL="0" marR="0" lvl="0" indent="0"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Causal Effects and Neighborhood Choice</a:t>
            </a:r>
          </a:p>
          <a:p>
            <a:pPr marL="0" marR="0" lvl="0" indent="0" defTabSz="913584" eaLnBrk="1" fontAlgn="auto" latinLnBrk="0" hangingPunct="1">
              <a:lnSpc>
                <a:spcPct val="10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endParaRPr>
          </a:p>
        </p:txBody>
      </p:sp>
      <p:sp>
        <p:nvSpPr>
          <p:cNvPr id="44" name="Oval 43">
            <a:extLst>
              <a:ext uri="{FF2B5EF4-FFF2-40B4-BE49-F238E27FC236}">
                <a16:creationId xmlns:a16="http://schemas.microsoft.com/office/drawing/2014/main" id="{FE69CE8B-020B-4BF7-AA00-95B207A1F42D}"/>
              </a:ext>
            </a:extLst>
          </p:cNvPr>
          <p:cNvSpPr/>
          <p:nvPr/>
        </p:nvSpPr>
        <p:spPr>
          <a:xfrm>
            <a:off x="2515127" y="5132661"/>
            <a:ext cx="548640" cy="548640"/>
          </a:xfrm>
          <a:prstGeom prst="ellipse">
            <a:avLst/>
          </a:prstGeom>
          <a:solidFill>
            <a:sysClr val="window" lastClr="FFFFFF"/>
          </a:solidFill>
          <a:ln w="38100" cap="flat" cmpd="sng" algn="ctr">
            <a:solidFill>
              <a:srgbClr val="4F81BD"/>
            </a:solidFill>
            <a:prstDash val="solid"/>
            <a:miter lim="800000"/>
          </a:ln>
          <a:effectLst/>
        </p:spPr>
        <p:txBody>
          <a:bodyPr lIns="91360" tIns="45718" rIns="91360" bIns="45718" rtlCol="0" anchor="ctr"/>
          <a:lstStyle/>
          <a:p>
            <a:pPr marL="0" marR="0" lvl="0" indent="0" algn="ctr" defTabSz="913584" eaLnBrk="1" fontAlgn="auto" latinLnBrk="0" hangingPunct="1">
              <a:lnSpc>
                <a:spcPct val="100000"/>
              </a:lnSpc>
              <a:spcBef>
                <a:spcPts val="0"/>
              </a:spcBef>
              <a:spcAft>
                <a:spcPts val="0"/>
              </a:spcAft>
              <a:buClrTx/>
              <a:buSzTx/>
              <a:buFontTx/>
              <a:buNone/>
              <a:tabLst/>
              <a:defRPr/>
            </a:pPr>
            <a:r>
              <a:rPr kumimoji="0" lang="en-US" sz="2300" b="1" i="0" u="none" strike="noStrike" kern="0" cap="none" spc="0" normalizeH="0" baseline="0" noProof="0" dirty="0">
                <a:ln>
                  <a:noFill/>
                </a:ln>
                <a:solidFill>
                  <a:srgbClr val="4F81BD"/>
                </a:solidFill>
                <a:effectLst/>
                <a:uLnTx/>
                <a:uFillTx/>
                <a:latin typeface="Arial" panose="020B0604020202020204" pitchFamily="34" charset="0"/>
                <a:cs typeface="Arial" panose="020B0604020202020204" pitchFamily="34" charset="0"/>
              </a:rPr>
              <a:t>4</a:t>
            </a:r>
          </a:p>
        </p:txBody>
      </p:sp>
      <p:sp>
        <p:nvSpPr>
          <p:cNvPr id="45" name="TextBox 44">
            <a:extLst>
              <a:ext uri="{FF2B5EF4-FFF2-40B4-BE49-F238E27FC236}">
                <a16:creationId xmlns:a16="http://schemas.microsoft.com/office/drawing/2014/main" id="{8EEED83C-B774-4BDB-B083-082F6602FF5E}"/>
              </a:ext>
            </a:extLst>
          </p:cNvPr>
          <p:cNvSpPr txBox="1"/>
          <p:nvPr/>
        </p:nvSpPr>
        <p:spPr>
          <a:xfrm>
            <a:off x="3179505" y="485075"/>
            <a:ext cx="6528699" cy="1619478"/>
          </a:xfrm>
          <a:prstGeom prst="rect">
            <a:avLst/>
          </a:prstGeom>
          <a:noFill/>
        </p:spPr>
        <p:txBody>
          <a:bodyPr wrap="square" lIns="91368" tIns="45718" rIns="91368" bIns="45718" rtlCol="0" anchor="ctr" anchorCtr="0">
            <a:spAutoFit/>
          </a:bodyPr>
          <a:lstStyle/>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1" i="0" u="none" strike="noStrike" kern="0" cap="none" spc="0" normalizeH="0" baseline="0" noProof="0" dirty="0">
              <a:ln>
                <a:noFill/>
              </a:ln>
              <a:solidFill>
                <a:srgbClr val="002060"/>
              </a:solidFill>
              <a:effectLst/>
              <a:uLnTx/>
              <a:uFillTx/>
              <a:latin typeface="Arial" panose="020B0604020202020204" pitchFamily="34" charset="0"/>
              <a:cs typeface="Arial" panose="020B0604020202020204" pitchFamily="34" charset="0"/>
            </a:endParaRPr>
          </a:p>
          <a:p>
            <a:pPr marL="0" marR="0" lvl="0" indent="0" algn="just" defTabSz="913584" eaLnBrk="1" fontAlgn="auto" latinLnBrk="0" hangingPunct="1">
              <a:lnSpc>
                <a:spcPct val="150000"/>
              </a:lnSpc>
              <a:spcBef>
                <a:spcPts val="0"/>
              </a:spcBef>
              <a:spcAft>
                <a:spcPts val="0"/>
              </a:spcAft>
              <a:buClrTx/>
              <a:buSzTx/>
              <a:buFontTx/>
              <a:buNone/>
              <a:tabLst/>
              <a:defRPr/>
            </a:pPr>
            <a:r>
              <a:rPr kumimoji="0" lang="en-US" sz="2300" b="1" i="0" u="none" strike="noStrike" kern="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Data</a:t>
            </a:r>
          </a:p>
          <a:p>
            <a:pPr marL="0" marR="0" lvl="0" indent="0" algn="just" defTabSz="913584" eaLnBrk="1" fontAlgn="auto" latinLnBrk="0" hangingPunct="1">
              <a:lnSpc>
                <a:spcPct val="150000"/>
              </a:lnSpc>
              <a:spcBef>
                <a:spcPts val="0"/>
              </a:spcBef>
              <a:spcAft>
                <a:spcPts val="0"/>
              </a:spcAft>
              <a:buClrTx/>
              <a:buSzTx/>
              <a:buFontTx/>
              <a:buNone/>
              <a:tabLst/>
              <a:defRPr/>
            </a:pPr>
            <a:endParaRPr kumimoji="0" lang="en-US" sz="2300" b="0" i="0" u="none" strike="noStrike" kern="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825545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1371" y="1230977"/>
            <a:ext cx="10522770" cy="5181600"/>
          </a:xfrm>
        </p:spPr>
        <p:txBody>
          <a:bodyPr>
            <a:norm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Moving at birth from tract at 25th percentile of distribution of upward mobility to a tract at 75th percentile within county </a:t>
            </a:r>
            <a:r>
              <a:rPr lang="en-US" sz="2300" dirty="0">
                <a:solidFill>
                  <a:srgbClr val="000000"/>
                </a:solidFill>
                <a:latin typeface="Arial" panose="020B0604020202020204" pitchFamily="34" charset="0"/>
                <a:cs typeface="Arial" panose="020B0604020202020204" pitchFamily="34" charset="0"/>
                <a:sym typeface="Wingdings" panose="05000000000000000000" pitchFamily="2" charset="2"/>
              </a:rPr>
              <a:t></a:t>
            </a:r>
            <a:r>
              <a:rPr lang="en-US" sz="2300" dirty="0">
                <a:solidFill>
                  <a:srgbClr val="000000"/>
                </a:solidFill>
                <a:latin typeface="Arial" panose="020B0604020202020204" pitchFamily="34" charset="0"/>
                <a:cs typeface="Arial" panose="020B0604020202020204" pitchFamily="34" charset="0"/>
              </a:rPr>
              <a:t> $198,000 gain in lifetime earnings.</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Feasibility of such moves relies on being able to find affordable housing in high-opportunity neighborhoods.</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How does the housing market price the amenity of better outcomes for children?</a:t>
            </a:r>
          </a:p>
        </p:txBody>
      </p:sp>
      <p:sp>
        <p:nvSpPr>
          <p:cNvPr id="9"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a:defRPr/>
            </a:pPr>
            <a:r>
              <a:rPr lang="en-US" sz="2400" dirty="0">
                <a:solidFill>
                  <a:srgbClr val="002060"/>
                </a:solidFill>
                <a:latin typeface="Arial" panose="020B0604020202020204" pitchFamily="34" charset="0"/>
                <a:cs typeface="Arial" panose="020B0604020202020204" pitchFamily="34" charset="0"/>
              </a:rPr>
              <a:t>The Price of Opportunity</a:t>
            </a:r>
          </a:p>
        </p:txBody>
      </p:sp>
    </p:spTree>
    <p:extLst>
      <p:ext uri="{BB962C8B-B14F-4D97-AF65-F5344CB8AC3E}">
        <p14:creationId xmlns:p14="http://schemas.microsoft.com/office/powerpoint/2010/main" val="269394649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a:extLst>
              <a:ext uri="{FF2B5EF4-FFF2-40B4-BE49-F238E27FC236}">
                <a16:creationId xmlns:a16="http://schemas.microsoft.com/office/drawing/2014/main" id="{8C300877-CB2B-4288-8C17-07723D36EA5F}"/>
              </a:ext>
            </a:extLst>
          </p:cNvPr>
          <p:cNvGrpSpPr>
            <a:grpSpLocks noChangeAspect="1"/>
          </p:cNvGrpSpPr>
          <p:nvPr/>
        </p:nvGrpSpPr>
        <p:grpSpPr bwMode="auto">
          <a:xfrm>
            <a:off x="1374775" y="-6350"/>
            <a:ext cx="9448800" cy="6870700"/>
            <a:chOff x="866" y="-4"/>
            <a:chExt cx="5952" cy="4328"/>
          </a:xfrm>
        </p:grpSpPr>
        <p:sp>
          <p:nvSpPr>
            <p:cNvPr id="5" name="AutoShape 3">
              <a:extLst>
                <a:ext uri="{FF2B5EF4-FFF2-40B4-BE49-F238E27FC236}">
                  <a16:creationId xmlns:a16="http://schemas.microsoft.com/office/drawing/2014/main" id="{A4F8997D-FE08-4600-B263-B3909091F530}"/>
                </a:ext>
              </a:extLst>
            </p:cNvPr>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 name="Group 205">
              <a:extLst>
                <a:ext uri="{FF2B5EF4-FFF2-40B4-BE49-F238E27FC236}">
                  <a16:creationId xmlns:a16="http://schemas.microsoft.com/office/drawing/2014/main" id="{3D5DEF70-D566-4841-987F-4A6F8E7C75E3}"/>
                </a:ext>
              </a:extLst>
            </p:cNvPr>
            <p:cNvGrpSpPr>
              <a:grpSpLocks/>
            </p:cNvGrpSpPr>
            <p:nvPr/>
          </p:nvGrpSpPr>
          <p:grpSpPr bwMode="auto">
            <a:xfrm>
              <a:off x="866" y="-4"/>
              <a:ext cx="5948" cy="4328"/>
              <a:chOff x="866" y="-4"/>
              <a:chExt cx="5948" cy="4328"/>
            </a:xfrm>
          </p:grpSpPr>
          <p:sp>
            <p:nvSpPr>
              <p:cNvPr id="6096" name="Rectangle 5">
                <a:extLst>
                  <a:ext uri="{FF2B5EF4-FFF2-40B4-BE49-F238E27FC236}">
                    <a16:creationId xmlns:a16="http://schemas.microsoft.com/office/drawing/2014/main" id="{7DBA8A21-1501-4478-BBE9-EC60CD83CAA6}"/>
                  </a:ext>
                </a:extLst>
              </p:cNvPr>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97" name="Rectangle 6">
                <a:extLst>
                  <a:ext uri="{FF2B5EF4-FFF2-40B4-BE49-F238E27FC236}">
                    <a16:creationId xmlns:a16="http://schemas.microsoft.com/office/drawing/2014/main" id="{67E52196-DA06-4E7C-9EA5-8891B8455ABA}"/>
                  </a:ext>
                </a:extLst>
              </p:cNvPr>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098" name="Rectangle 7">
                <a:extLst>
                  <a:ext uri="{FF2B5EF4-FFF2-40B4-BE49-F238E27FC236}">
                    <a16:creationId xmlns:a16="http://schemas.microsoft.com/office/drawing/2014/main" id="{95B548FD-3DFD-4342-A56D-464A7AF4C1A4}"/>
                  </a:ext>
                </a:extLst>
              </p:cNvPr>
              <p:cNvSpPr>
                <a:spLocks noChangeArrowheads="1"/>
              </p:cNvSpPr>
              <p:nvPr/>
            </p:nvSpPr>
            <p:spPr bwMode="auto">
              <a:xfrm>
                <a:off x="1586" y="601"/>
                <a:ext cx="5091" cy="3107"/>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099" name="Oval 8">
                <a:extLst>
                  <a:ext uri="{FF2B5EF4-FFF2-40B4-BE49-F238E27FC236}">
                    <a16:creationId xmlns:a16="http://schemas.microsoft.com/office/drawing/2014/main" id="{1B5DE26B-3065-47F8-9544-B500558E1B40}"/>
                  </a:ext>
                </a:extLst>
              </p:cNvPr>
              <p:cNvSpPr>
                <a:spLocks noChangeArrowheads="1"/>
              </p:cNvSpPr>
              <p:nvPr/>
            </p:nvSpPr>
            <p:spPr bwMode="auto">
              <a:xfrm>
                <a:off x="3617" y="23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00" name="Oval 9">
                <a:extLst>
                  <a:ext uri="{FF2B5EF4-FFF2-40B4-BE49-F238E27FC236}">
                    <a16:creationId xmlns:a16="http://schemas.microsoft.com/office/drawing/2014/main" id="{3759D666-3D44-4080-872C-78AA00660BE5}"/>
                  </a:ext>
                </a:extLst>
              </p:cNvPr>
              <p:cNvSpPr>
                <a:spLocks noChangeArrowheads="1"/>
              </p:cNvSpPr>
              <p:nvPr/>
            </p:nvSpPr>
            <p:spPr bwMode="auto">
              <a:xfrm>
                <a:off x="4369" y="234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01" name="Oval 10">
                <a:extLst>
                  <a:ext uri="{FF2B5EF4-FFF2-40B4-BE49-F238E27FC236}">
                    <a16:creationId xmlns:a16="http://schemas.microsoft.com/office/drawing/2014/main" id="{399EF279-DD00-4592-A72A-A859A6022DE6}"/>
                  </a:ext>
                </a:extLst>
              </p:cNvPr>
              <p:cNvSpPr>
                <a:spLocks noChangeArrowheads="1"/>
              </p:cNvSpPr>
              <p:nvPr/>
            </p:nvSpPr>
            <p:spPr bwMode="auto">
              <a:xfrm>
                <a:off x="4369" y="235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02" name="Oval 11">
                <a:extLst>
                  <a:ext uri="{FF2B5EF4-FFF2-40B4-BE49-F238E27FC236}">
                    <a16:creationId xmlns:a16="http://schemas.microsoft.com/office/drawing/2014/main" id="{350BED71-CAB6-4F44-A659-3696AFB9AB21}"/>
                  </a:ext>
                </a:extLst>
              </p:cNvPr>
              <p:cNvSpPr>
                <a:spLocks noChangeArrowheads="1"/>
              </p:cNvSpPr>
              <p:nvPr/>
            </p:nvSpPr>
            <p:spPr bwMode="auto">
              <a:xfrm>
                <a:off x="4412" y="234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03" name="Oval 12">
                <a:extLst>
                  <a:ext uri="{FF2B5EF4-FFF2-40B4-BE49-F238E27FC236}">
                    <a16:creationId xmlns:a16="http://schemas.microsoft.com/office/drawing/2014/main" id="{141C3801-932C-4ED5-B74B-C37C9BCCFB7B}"/>
                  </a:ext>
                </a:extLst>
              </p:cNvPr>
              <p:cNvSpPr>
                <a:spLocks noChangeArrowheads="1"/>
              </p:cNvSpPr>
              <p:nvPr/>
            </p:nvSpPr>
            <p:spPr bwMode="auto">
              <a:xfrm>
                <a:off x="4592" y="1966"/>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04" name="Oval 13">
                <a:extLst>
                  <a:ext uri="{FF2B5EF4-FFF2-40B4-BE49-F238E27FC236}">
                    <a16:creationId xmlns:a16="http://schemas.microsoft.com/office/drawing/2014/main" id="{368C410B-8852-43B1-8089-0B47666B01DE}"/>
                  </a:ext>
                </a:extLst>
              </p:cNvPr>
              <p:cNvSpPr>
                <a:spLocks noChangeArrowheads="1"/>
              </p:cNvSpPr>
              <p:nvPr/>
            </p:nvSpPr>
            <p:spPr bwMode="auto">
              <a:xfrm>
                <a:off x="4164" y="2405"/>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05" name="Oval 14">
                <a:extLst>
                  <a:ext uri="{FF2B5EF4-FFF2-40B4-BE49-F238E27FC236}">
                    <a16:creationId xmlns:a16="http://schemas.microsoft.com/office/drawing/2014/main" id="{A4A4CE4D-D7D9-4395-BF85-97A9B2423883}"/>
                  </a:ext>
                </a:extLst>
              </p:cNvPr>
              <p:cNvSpPr>
                <a:spLocks noChangeArrowheads="1"/>
              </p:cNvSpPr>
              <p:nvPr/>
            </p:nvSpPr>
            <p:spPr bwMode="auto">
              <a:xfrm>
                <a:off x="4164" y="214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06" name="Oval 15">
                <a:extLst>
                  <a:ext uri="{FF2B5EF4-FFF2-40B4-BE49-F238E27FC236}">
                    <a16:creationId xmlns:a16="http://schemas.microsoft.com/office/drawing/2014/main" id="{B462828A-6CC6-4CD0-8760-076F6DDE8DE3}"/>
                  </a:ext>
                </a:extLst>
              </p:cNvPr>
              <p:cNvSpPr>
                <a:spLocks noChangeArrowheads="1"/>
              </p:cNvSpPr>
              <p:nvPr/>
            </p:nvSpPr>
            <p:spPr bwMode="auto">
              <a:xfrm>
                <a:off x="4164" y="20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07" name="Oval 16">
                <a:extLst>
                  <a:ext uri="{FF2B5EF4-FFF2-40B4-BE49-F238E27FC236}">
                    <a16:creationId xmlns:a16="http://schemas.microsoft.com/office/drawing/2014/main" id="{1EB09FDB-E438-406B-BD02-FFB8AD0F6241}"/>
                  </a:ext>
                </a:extLst>
              </p:cNvPr>
              <p:cNvSpPr>
                <a:spLocks noChangeArrowheads="1"/>
              </p:cNvSpPr>
              <p:nvPr/>
            </p:nvSpPr>
            <p:spPr bwMode="auto">
              <a:xfrm>
                <a:off x="4391" y="227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08" name="Oval 17">
                <a:extLst>
                  <a:ext uri="{FF2B5EF4-FFF2-40B4-BE49-F238E27FC236}">
                    <a16:creationId xmlns:a16="http://schemas.microsoft.com/office/drawing/2014/main" id="{F9ADF470-B0D9-499D-89E6-62B45A0E04F3}"/>
                  </a:ext>
                </a:extLst>
              </p:cNvPr>
              <p:cNvSpPr>
                <a:spLocks noChangeArrowheads="1"/>
              </p:cNvSpPr>
              <p:nvPr/>
            </p:nvSpPr>
            <p:spPr bwMode="auto">
              <a:xfrm>
                <a:off x="4405" y="212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09" name="Oval 18">
                <a:extLst>
                  <a:ext uri="{FF2B5EF4-FFF2-40B4-BE49-F238E27FC236}">
                    <a16:creationId xmlns:a16="http://schemas.microsoft.com/office/drawing/2014/main" id="{BC4CD603-FB13-4BC8-99E8-A82EA0030521}"/>
                  </a:ext>
                </a:extLst>
              </p:cNvPr>
              <p:cNvSpPr>
                <a:spLocks noChangeArrowheads="1"/>
              </p:cNvSpPr>
              <p:nvPr/>
            </p:nvSpPr>
            <p:spPr bwMode="auto">
              <a:xfrm>
                <a:off x="4405" y="2282"/>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10" name="Oval 19">
                <a:extLst>
                  <a:ext uri="{FF2B5EF4-FFF2-40B4-BE49-F238E27FC236}">
                    <a16:creationId xmlns:a16="http://schemas.microsoft.com/office/drawing/2014/main" id="{D6A7A9A7-34F0-4AD5-BF82-AC7220FD98A4}"/>
                  </a:ext>
                </a:extLst>
              </p:cNvPr>
              <p:cNvSpPr>
                <a:spLocks noChangeArrowheads="1"/>
              </p:cNvSpPr>
              <p:nvPr/>
            </p:nvSpPr>
            <p:spPr bwMode="auto">
              <a:xfrm>
                <a:off x="4513" y="20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11" name="Oval 20">
                <a:extLst>
                  <a:ext uri="{FF2B5EF4-FFF2-40B4-BE49-F238E27FC236}">
                    <a16:creationId xmlns:a16="http://schemas.microsoft.com/office/drawing/2014/main" id="{509C14EE-93FD-4114-8701-20E287CC2854}"/>
                  </a:ext>
                </a:extLst>
              </p:cNvPr>
              <p:cNvSpPr>
                <a:spLocks noChangeArrowheads="1"/>
              </p:cNvSpPr>
              <p:nvPr/>
            </p:nvSpPr>
            <p:spPr bwMode="auto">
              <a:xfrm>
                <a:off x="4484" y="180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12" name="Oval 21">
                <a:extLst>
                  <a:ext uri="{FF2B5EF4-FFF2-40B4-BE49-F238E27FC236}">
                    <a16:creationId xmlns:a16="http://schemas.microsoft.com/office/drawing/2014/main" id="{BE1747F0-AE69-49E6-99DA-57417C04E18C}"/>
                  </a:ext>
                </a:extLst>
              </p:cNvPr>
              <p:cNvSpPr>
                <a:spLocks noChangeArrowheads="1"/>
              </p:cNvSpPr>
              <p:nvPr/>
            </p:nvSpPr>
            <p:spPr bwMode="auto">
              <a:xfrm>
                <a:off x="4531" y="1602"/>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13" name="Oval 22">
                <a:extLst>
                  <a:ext uri="{FF2B5EF4-FFF2-40B4-BE49-F238E27FC236}">
                    <a16:creationId xmlns:a16="http://schemas.microsoft.com/office/drawing/2014/main" id="{C1067236-450F-48F3-859F-630BA8C8EF16}"/>
                  </a:ext>
                </a:extLst>
              </p:cNvPr>
              <p:cNvSpPr>
                <a:spLocks noChangeArrowheads="1"/>
              </p:cNvSpPr>
              <p:nvPr/>
            </p:nvSpPr>
            <p:spPr bwMode="auto">
              <a:xfrm>
                <a:off x="4531" y="1883"/>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14" name="Oval 23">
                <a:extLst>
                  <a:ext uri="{FF2B5EF4-FFF2-40B4-BE49-F238E27FC236}">
                    <a16:creationId xmlns:a16="http://schemas.microsoft.com/office/drawing/2014/main" id="{C1E532A2-FD34-4A07-8EF6-01292D6BD06B}"/>
                  </a:ext>
                </a:extLst>
              </p:cNvPr>
              <p:cNvSpPr>
                <a:spLocks noChangeArrowheads="1"/>
              </p:cNvSpPr>
              <p:nvPr/>
            </p:nvSpPr>
            <p:spPr bwMode="auto">
              <a:xfrm>
                <a:off x="4459" y="2099"/>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15" name="Oval 24">
                <a:extLst>
                  <a:ext uri="{FF2B5EF4-FFF2-40B4-BE49-F238E27FC236}">
                    <a16:creationId xmlns:a16="http://schemas.microsoft.com/office/drawing/2014/main" id="{F08930EA-E971-4FDE-A3E3-1FE0BAA87899}"/>
                  </a:ext>
                </a:extLst>
              </p:cNvPr>
              <p:cNvSpPr>
                <a:spLocks noChangeArrowheads="1"/>
              </p:cNvSpPr>
              <p:nvPr/>
            </p:nvSpPr>
            <p:spPr bwMode="auto">
              <a:xfrm>
                <a:off x="4272" y="181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16" name="Oval 25">
                <a:extLst>
                  <a:ext uri="{FF2B5EF4-FFF2-40B4-BE49-F238E27FC236}">
                    <a16:creationId xmlns:a16="http://schemas.microsoft.com/office/drawing/2014/main" id="{E4127DE8-6EDB-4989-961C-600E984AFE86}"/>
                  </a:ext>
                </a:extLst>
              </p:cNvPr>
              <p:cNvSpPr>
                <a:spLocks noChangeArrowheads="1"/>
              </p:cNvSpPr>
              <p:nvPr/>
            </p:nvSpPr>
            <p:spPr bwMode="auto">
              <a:xfrm>
                <a:off x="4427" y="187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17" name="Oval 26">
                <a:extLst>
                  <a:ext uri="{FF2B5EF4-FFF2-40B4-BE49-F238E27FC236}">
                    <a16:creationId xmlns:a16="http://schemas.microsoft.com/office/drawing/2014/main" id="{F3155CD8-8B8A-4058-9D49-C9E79AF33945}"/>
                  </a:ext>
                </a:extLst>
              </p:cNvPr>
              <p:cNvSpPr>
                <a:spLocks noChangeArrowheads="1"/>
              </p:cNvSpPr>
              <p:nvPr/>
            </p:nvSpPr>
            <p:spPr bwMode="auto">
              <a:xfrm>
                <a:off x="4427" y="190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18" name="Oval 27">
                <a:extLst>
                  <a:ext uri="{FF2B5EF4-FFF2-40B4-BE49-F238E27FC236}">
                    <a16:creationId xmlns:a16="http://schemas.microsoft.com/office/drawing/2014/main" id="{F3D5A00A-EB82-4B83-B108-0EAD40ADFA9B}"/>
                  </a:ext>
                </a:extLst>
              </p:cNvPr>
              <p:cNvSpPr>
                <a:spLocks noChangeArrowheads="1"/>
              </p:cNvSpPr>
              <p:nvPr/>
            </p:nvSpPr>
            <p:spPr bwMode="auto">
              <a:xfrm>
                <a:off x="4391" y="181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19" name="Oval 28">
                <a:extLst>
                  <a:ext uri="{FF2B5EF4-FFF2-40B4-BE49-F238E27FC236}">
                    <a16:creationId xmlns:a16="http://schemas.microsoft.com/office/drawing/2014/main" id="{B61F2B73-992C-464C-9A36-9159AD1DFDE4}"/>
                  </a:ext>
                </a:extLst>
              </p:cNvPr>
              <p:cNvSpPr>
                <a:spLocks noChangeArrowheads="1"/>
              </p:cNvSpPr>
              <p:nvPr/>
            </p:nvSpPr>
            <p:spPr bwMode="auto">
              <a:xfrm>
                <a:off x="4391" y="1678"/>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20" name="Oval 29">
                <a:extLst>
                  <a:ext uri="{FF2B5EF4-FFF2-40B4-BE49-F238E27FC236}">
                    <a16:creationId xmlns:a16="http://schemas.microsoft.com/office/drawing/2014/main" id="{92C5A4EF-552E-4409-9C68-C5DD2945DF82}"/>
                  </a:ext>
                </a:extLst>
              </p:cNvPr>
              <p:cNvSpPr>
                <a:spLocks noChangeArrowheads="1"/>
              </p:cNvSpPr>
              <p:nvPr/>
            </p:nvSpPr>
            <p:spPr bwMode="auto">
              <a:xfrm>
                <a:off x="4348" y="195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21" name="Oval 30">
                <a:extLst>
                  <a:ext uri="{FF2B5EF4-FFF2-40B4-BE49-F238E27FC236}">
                    <a16:creationId xmlns:a16="http://schemas.microsoft.com/office/drawing/2014/main" id="{D721CD92-AE4C-416D-A3D4-DF18526EFCB7}"/>
                  </a:ext>
                </a:extLst>
              </p:cNvPr>
              <p:cNvSpPr>
                <a:spLocks noChangeArrowheads="1"/>
              </p:cNvSpPr>
              <p:nvPr/>
            </p:nvSpPr>
            <p:spPr bwMode="auto">
              <a:xfrm>
                <a:off x="4348" y="18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22" name="Oval 31">
                <a:extLst>
                  <a:ext uri="{FF2B5EF4-FFF2-40B4-BE49-F238E27FC236}">
                    <a16:creationId xmlns:a16="http://schemas.microsoft.com/office/drawing/2014/main" id="{181C9EBF-0D6F-4975-AE49-7062ACAAA200}"/>
                  </a:ext>
                </a:extLst>
              </p:cNvPr>
              <p:cNvSpPr>
                <a:spLocks noChangeArrowheads="1"/>
              </p:cNvSpPr>
              <p:nvPr/>
            </p:nvSpPr>
            <p:spPr bwMode="auto">
              <a:xfrm>
                <a:off x="4272" y="1973"/>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23" name="Oval 32">
                <a:extLst>
                  <a:ext uri="{FF2B5EF4-FFF2-40B4-BE49-F238E27FC236}">
                    <a16:creationId xmlns:a16="http://schemas.microsoft.com/office/drawing/2014/main" id="{B869D2F7-BAB3-44FF-9613-DE6C8181A2F9}"/>
                  </a:ext>
                </a:extLst>
              </p:cNvPr>
              <p:cNvSpPr>
                <a:spLocks noChangeArrowheads="1"/>
              </p:cNvSpPr>
              <p:nvPr/>
            </p:nvSpPr>
            <p:spPr bwMode="auto">
              <a:xfrm>
                <a:off x="4272" y="1825"/>
                <a:ext cx="22"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24" name="Oval 33">
                <a:extLst>
                  <a:ext uri="{FF2B5EF4-FFF2-40B4-BE49-F238E27FC236}">
                    <a16:creationId xmlns:a16="http://schemas.microsoft.com/office/drawing/2014/main" id="{A9C07BE2-1A3D-4A9F-A510-CEB0300017E3}"/>
                  </a:ext>
                </a:extLst>
              </p:cNvPr>
              <p:cNvSpPr>
                <a:spLocks noChangeArrowheads="1"/>
              </p:cNvSpPr>
              <p:nvPr/>
            </p:nvSpPr>
            <p:spPr bwMode="auto">
              <a:xfrm>
                <a:off x="4787" y="220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25" name="Oval 34">
                <a:extLst>
                  <a:ext uri="{FF2B5EF4-FFF2-40B4-BE49-F238E27FC236}">
                    <a16:creationId xmlns:a16="http://schemas.microsoft.com/office/drawing/2014/main" id="{16F06D5D-F009-4D44-9D86-4739FEE9BA46}"/>
                  </a:ext>
                </a:extLst>
              </p:cNvPr>
              <p:cNvSpPr>
                <a:spLocks noChangeArrowheads="1"/>
              </p:cNvSpPr>
              <p:nvPr/>
            </p:nvSpPr>
            <p:spPr bwMode="auto">
              <a:xfrm>
                <a:off x="4787" y="1994"/>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26" name="Oval 35">
                <a:extLst>
                  <a:ext uri="{FF2B5EF4-FFF2-40B4-BE49-F238E27FC236}">
                    <a16:creationId xmlns:a16="http://schemas.microsoft.com/office/drawing/2014/main" id="{B903339F-D8CD-4CB3-A528-1EA42DCD917D}"/>
                  </a:ext>
                </a:extLst>
              </p:cNvPr>
              <p:cNvSpPr>
                <a:spLocks noChangeArrowheads="1"/>
              </p:cNvSpPr>
              <p:nvPr/>
            </p:nvSpPr>
            <p:spPr bwMode="auto">
              <a:xfrm>
                <a:off x="4787" y="232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27" name="Oval 36">
                <a:extLst>
                  <a:ext uri="{FF2B5EF4-FFF2-40B4-BE49-F238E27FC236}">
                    <a16:creationId xmlns:a16="http://schemas.microsoft.com/office/drawing/2014/main" id="{E99653E0-6F83-470D-BDB4-BF63931EDD17}"/>
                  </a:ext>
                </a:extLst>
              </p:cNvPr>
              <p:cNvSpPr>
                <a:spLocks noChangeArrowheads="1"/>
              </p:cNvSpPr>
              <p:nvPr/>
            </p:nvSpPr>
            <p:spPr bwMode="auto">
              <a:xfrm>
                <a:off x="4787" y="184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28" name="Oval 37">
                <a:extLst>
                  <a:ext uri="{FF2B5EF4-FFF2-40B4-BE49-F238E27FC236}">
                    <a16:creationId xmlns:a16="http://schemas.microsoft.com/office/drawing/2014/main" id="{A38C6282-D416-4539-AE1C-2056A2AC6465}"/>
                  </a:ext>
                </a:extLst>
              </p:cNvPr>
              <p:cNvSpPr>
                <a:spLocks noChangeArrowheads="1"/>
              </p:cNvSpPr>
              <p:nvPr/>
            </p:nvSpPr>
            <p:spPr bwMode="auto">
              <a:xfrm>
                <a:off x="4283" y="20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29" name="Oval 38">
                <a:extLst>
                  <a:ext uri="{FF2B5EF4-FFF2-40B4-BE49-F238E27FC236}">
                    <a16:creationId xmlns:a16="http://schemas.microsoft.com/office/drawing/2014/main" id="{5C954C21-1E4B-4987-B5F4-5C5993850604}"/>
                  </a:ext>
                </a:extLst>
              </p:cNvPr>
              <p:cNvSpPr>
                <a:spLocks noChangeArrowheads="1"/>
              </p:cNvSpPr>
              <p:nvPr/>
            </p:nvSpPr>
            <p:spPr bwMode="auto">
              <a:xfrm>
                <a:off x="4384" y="201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30" name="Oval 39">
                <a:extLst>
                  <a:ext uri="{FF2B5EF4-FFF2-40B4-BE49-F238E27FC236}">
                    <a16:creationId xmlns:a16="http://schemas.microsoft.com/office/drawing/2014/main" id="{9D53FD71-57E7-404F-9616-4A0D21F1A171}"/>
                  </a:ext>
                </a:extLst>
              </p:cNvPr>
              <p:cNvSpPr>
                <a:spLocks noChangeArrowheads="1"/>
              </p:cNvSpPr>
              <p:nvPr/>
            </p:nvSpPr>
            <p:spPr bwMode="auto">
              <a:xfrm>
                <a:off x="3736" y="206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31" name="Oval 40">
                <a:extLst>
                  <a:ext uri="{FF2B5EF4-FFF2-40B4-BE49-F238E27FC236}">
                    <a16:creationId xmlns:a16="http://schemas.microsoft.com/office/drawing/2014/main" id="{F898D7FE-3EE3-4456-A92F-C3DBA40371F1}"/>
                  </a:ext>
                </a:extLst>
              </p:cNvPr>
              <p:cNvSpPr>
                <a:spLocks noChangeArrowheads="1"/>
              </p:cNvSpPr>
              <p:nvPr/>
            </p:nvSpPr>
            <p:spPr bwMode="auto">
              <a:xfrm>
                <a:off x="4006" y="207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32" name="Oval 41">
                <a:extLst>
                  <a:ext uri="{FF2B5EF4-FFF2-40B4-BE49-F238E27FC236}">
                    <a16:creationId xmlns:a16="http://schemas.microsoft.com/office/drawing/2014/main" id="{078B17A7-B89A-41C9-9DC7-FEBF8C77683A}"/>
                  </a:ext>
                </a:extLst>
              </p:cNvPr>
              <p:cNvSpPr>
                <a:spLocks noChangeArrowheads="1"/>
              </p:cNvSpPr>
              <p:nvPr/>
            </p:nvSpPr>
            <p:spPr bwMode="auto">
              <a:xfrm>
                <a:off x="4686" y="21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33" name="Oval 42">
                <a:extLst>
                  <a:ext uri="{FF2B5EF4-FFF2-40B4-BE49-F238E27FC236}">
                    <a16:creationId xmlns:a16="http://schemas.microsoft.com/office/drawing/2014/main" id="{E654F0F9-A091-4B58-AC51-5BA7B6820523}"/>
                  </a:ext>
                </a:extLst>
              </p:cNvPr>
              <p:cNvSpPr>
                <a:spLocks noChangeArrowheads="1"/>
              </p:cNvSpPr>
              <p:nvPr/>
            </p:nvSpPr>
            <p:spPr bwMode="auto">
              <a:xfrm>
                <a:off x="4686" y="222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34" name="Oval 43">
                <a:extLst>
                  <a:ext uri="{FF2B5EF4-FFF2-40B4-BE49-F238E27FC236}">
                    <a16:creationId xmlns:a16="http://schemas.microsoft.com/office/drawing/2014/main" id="{C55E0936-A88D-4550-B2E4-847D4F092D7C}"/>
                  </a:ext>
                </a:extLst>
              </p:cNvPr>
              <p:cNvSpPr>
                <a:spLocks noChangeArrowheads="1"/>
              </p:cNvSpPr>
              <p:nvPr/>
            </p:nvSpPr>
            <p:spPr bwMode="auto">
              <a:xfrm>
                <a:off x="4686" y="203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35" name="Oval 44">
                <a:extLst>
                  <a:ext uri="{FF2B5EF4-FFF2-40B4-BE49-F238E27FC236}">
                    <a16:creationId xmlns:a16="http://schemas.microsoft.com/office/drawing/2014/main" id="{3F469F99-B1A0-4324-98E1-A7A4B72917FF}"/>
                  </a:ext>
                </a:extLst>
              </p:cNvPr>
              <p:cNvSpPr>
                <a:spLocks noChangeArrowheads="1"/>
              </p:cNvSpPr>
              <p:nvPr/>
            </p:nvSpPr>
            <p:spPr bwMode="auto">
              <a:xfrm>
                <a:off x="4524" y="230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36" name="Oval 45">
                <a:extLst>
                  <a:ext uri="{FF2B5EF4-FFF2-40B4-BE49-F238E27FC236}">
                    <a16:creationId xmlns:a16="http://schemas.microsoft.com/office/drawing/2014/main" id="{7938238B-BFBB-481C-BE59-D313E7DD9A53}"/>
                  </a:ext>
                </a:extLst>
              </p:cNvPr>
              <p:cNvSpPr>
                <a:spLocks noChangeArrowheads="1"/>
              </p:cNvSpPr>
              <p:nvPr/>
            </p:nvSpPr>
            <p:spPr bwMode="auto">
              <a:xfrm>
                <a:off x="4524" y="21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37" name="Oval 46">
                <a:extLst>
                  <a:ext uri="{FF2B5EF4-FFF2-40B4-BE49-F238E27FC236}">
                    <a16:creationId xmlns:a16="http://schemas.microsoft.com/office/drawing/2014/main" id="{7800B454-36F6-424F-ABCA-5112C7960C51}"/>
                  </a:ext>
                </a:extLst>
              </p:cNvPr>
              <p:cNvSpPr>
                <a:spLocks noChangeArrowheads="1"/>
              </p:cNvSpPr>
              <p:nvPr/>
            </p:nvSpPr>
            <p:spPr bwMode="auto">
              <a:xfrm>
                <a:off x="4524" y="240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38" name="Oval 47">
                <a:extLst>
                  <a:ext uri="{FF2B5EF4-FFF2-40B4-BE49-F238E27FC236}">
                    <a16:creationId xmlns:a16="http://schemas.microsoft.com/office/drawing/2014/main" id="{3059DFB7-1E2D-4D7A-BA9B-0658CB30804B}"/>
                  </a:ext>
                </a:extLst>
              </p:cNvPr>
              <p:cNvSpPr>
                <a:spLocks noChangeArrowheads="1"/>
              </p:cNvSpPr>
              <p:nvPr/>
            </p:nvSpPr>
            <p:spPr bwMode="auto">
              <a:xfrm>
                <a:off x="4524" y="2120"/>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39" name="Oval 48">
                <a:extLst>
                  <a:ext uri="{FF2B5EF4-FFF2-40B4-BE49-F238E27FC236}">
                    <a16:creationId xmlns:a16="http://schemas.microsoft.com/office/drawing/2014/main" id="{B4F36A8A-30DF-41DD-9D6D-BD22CDBBC275}"/>
                  </a:ext>
                </a:extLst>
              </p:cNvPr>
              <p:cNvSpPr>
                <a:spLocks noChangeArrowheads="1"/>
              </p:cNvSpPr>
              <p:nvPr/>
            </p:nvSpPr>
            <p:spPr bwMode="auto">
              <a:xfrm>
                <a:off x="4297" y="1991"/>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40" name="Oval 49">
                <a:extLst>
                  <a:ext uri="{FF2B5EF4-FFF2-40B4-BE49-F238E27FC236}">
                    <a16:creationId xmlns:a16="http://schemas.microsoft.com/office/drawing/2014/main" id="{19B9C8DA-9849-44E5-99CC-A6C2E59D4A24}"/>
                  </a:ext>
                </a:extLst>
              </p:cNvPr>
              <p:cNvSpPr>
                <a:spLocks noChangeArrowheads="1"/>
              </p:cNvSpPr>
              <p:nvPr/>
            </p:nvSpPr>
            <p:spPr bwMode="auto">
              <a:xfrm>
                <a:off x="4164" y="200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41" name="Oval 50">
                <a:extLst>
                  <a:ext uri="{FF2B5EF4-FFF2-40B4-BE49-F238E27FC236}">
                    <a16:creationId xmlns:a16="http://schemas.microsoft.com/office/drawing/2014/main" id="{92509200-6D38-41F5-A4F6-5CFCF44C363A}"/>
                  </a:ext>
                </a:extLst>
              </p:cNvPr>
              <p:cNvSpPr>
                <a:spLocks noChangeArrowheads="1"/>
              </p:cNvSpPr>
              <p:nvPr/>
            </p:nvSpPr>
            <p:spPr bwMode="auto">
              <a:xfrm>
                <a:off x="4121" y="22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42" name="Oval 51">
                <a:extLst>
                  <a:ext uri="{FF2B5EF4-FFF2-40B4-BE49-F238E27FC236}">
                    <a16:creationId xmlns:a16="http://schemas.microsoft.com/office/drawing/2014/main" id="{8CCFBC5E-F0A9-4BC9-8D4B-C7FE68B41CB8}"/>
                  </a:ext>
                </a:extLst>
              </p:cNvPr>
              <p:cNvSpPr>
                <a:spLocks noChangeArrowheads="1"/>
              </p:cNvSpPr>
              <p:nvPr/>
            </p:nvSpPr>
            <p:spPr bwMode="auto">
              <a:xfrm>
                <a:off x="3869" y="186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43" name="Oval 52">
                <a:extLst>
                  <a:ext uri="{FF2B5EF4-FFF2-40B4-BE49-F238E27FC236}">
                    <a16:creationId xmlns:a16="http://schemas.microsoft.com/office/drawing/2014/main" id="{3B268501-3253-42F3-B3A6-DF97FE3867DF}"/>
                  </a:ext>
                </a:extLst>
              </p:cNvPr>
              <p:cNvSpPr>
                <a:spLocks noChangeArrowheads="1"/>
              </p:cNvSpPr>
              <p:nvPr/>
            </p:nvSpPr>
            <p:spPr bwMode="auto">
              <a:xfrm>
                <a:off x="3228" y="220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44" name="Oval 53">
                <a:extLst>
                  <a:ext uri="{FF2B5EF4-FFF2-40B4-BE49-F238E27FC236}">
                    <a16:creationId xmlns:a16="http://schemas.microsoft.com/office/drawing/2014/main" id="{9D559D9A-C827-42D2-A550-11D83782CB94}"/>
                  </a:ext>
                </a:extLst>
              </p:cNvPr>
              <p:cNvSpPr>
                <a:spLocks noChangeArrowheads="1"/>
              </p:cNvSpPr>
              <p:nvPr/>
            </p:nvSpPr>
            <p:spPr bwMode="auto">
              <a:xfrm>
                <a:off x="4056" y="2153"/>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45" name="Oval 54">
                <a:extLst>
                  <a:ext uri="{FF2B5EF4-FFF2-40B4-BE49-F238E27FC236}">
                    <a16:creationId xmlns:a16="http://schemas.microsoft.com/office/drawing/2014/main" id="{DC9142DA-DFBC-4293-8310-2945A9EB926E}"/>
                  </a:ext>
                </a:extLst>
              </p:cNvPr>
              <p:cNvSpPr>
                <a:spLocks noChangeArrowheads="1"/>
              </p:cNvSpPr>
              <p:nvPr/>
            </p:nvSpPr>
            <p:spPr bwMode="auto">
              <a:xfrm>
                <a:off x="5528" y="213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46" name="Oval 55">
                <a:extLst>
                  <a:ext uri="{FF2B5EF4-FFF2-40B4-BE49-F238E27FC236}">
                    <a16:creationId xmlns:a16="http://schemas.microsoft.com/office/drawing/2014/main" id="{FF5963EC-101C-4B53-99F2-C55029A71638}"/>
                  </a:ext>
                </a:extLst>
              </p:cNvPr>
              <p:cNvSpPr>
                <a:spLocks noChangeArrowheads="1"/>
              </p:cNvSpPr>
              <p:nvPr/>
            </p:nvSpPr>
            <p:spPr bwMode="auto">
              <a:xfrm>
                <a:off x="3732" y="207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47" name="Oval 56">
                <a:extLst>
                  <a:ext uri="{FF2B5EF4-FFF2-40B4-BE49-F238E27FC236}">
                    <a16:creationId xmlns:a16="http://schemas.microsoft.com/office/drawing/2014/main" id="{748FCD02-1426-4FEA-ACDE-97FE4F944A13}"/>
                  </a:ext>
                </a:extLst>
              </p:cNvPr>
              <p:cNvSpPr>
                <a:spLocks noChangeArrowheads="1"/>
              </p:cNvSpPr>
              <p:nvPr/>
            </p:nvSpPr>
            <p:spPr bwMode="auto">
              <a:xfrm>
                <a:off x="3732" y="227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48" name="Oval 57">
                <a:extLst>
                  <a:ext uri="{FF2B5EF4-FFF2-40B4-BE49-F238E27FC236}">
                    <a16:creationId xmlns:a16="http://schemas.microsoft.com/office/drawing/2014/main" id="{67E1F4FB-C5B2-4A06-98FE-472CEF568A33}"/>
                  </a:ext>
                </a:extLst>
              </p:cNvPr>
              <p:cNvSpPr>
                <a:spLocks noChangeArrowheads="1"/>
              </p:cNvSpPr>
              <p:nvPr/>
            </p:nvSpPr>
            <p:spPr bwMode="auto">
              <a:xfrm>
                <a:off x="4409" y="2279"/>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49" name="Oval 58">
                <a:extLst>
                  <a:ext uri="{FF2B5EF4-FFF2-40B4-BE49-F238E27FC236}">
                    <a16:creationId xmlns:a16="http://schemas.microsoft.com/office/drawing/2014/main" id="{5A6FECB7-2CD5-4B11-83F5-8193BAC72A69}"/>
                  </a:ext>
                </a:extLst>
              </p:cNvPr>
              <p:cNvSpPr>
                <a:spLocks noChangeArrowheads="1"/>
              </p:cNvSpPr>
              <p:nvPr/>
            </p:nvSpPr>
            <p:spPr bwMode="auto">
              <a:xfrm>
                <a:off x="4146" y="2282"/>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50" name="Oval 59">
                <a:extLst>
                  <a:ext uri="{FF2B5EF4-FFF2-40B4-BE49-F238E27FC236}">
                    <a16:creationId xmlns:a16="http://schemas.microsoft.com/office/drawing/2014/main" id="{1BA7BCAA-81D6-4945-B54C-6F7E5017CBBD}"/>
                  </a:ext>
                </a:extLst>
              </p:cNvPr>
              <p:cNvSpPr>
                <a:spLocks noChangeArrowheads="1"/>
              </p:cNvSpPr>
              <p:nvPr/>
            </p:nvSpPr>
            <p:spPr bwMode="auto">
              <a:xfrm>
                <a:off x="4074" y="20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51" name="Oval 60">
                <a:extLst>
                  <a:ext uri="{FF2B5EF4-FFF2-40B4-BE49-F238E27FC236}">
                    <a16:creationId xmlns:a16="http://schemas.microsoft.com/office/drawing/2014/main" id="{46D6232D-C266-4E8B-8C19-64FA8741B77E}"/>
                  </a:ext>
                </a:extLst>
              </p:cNvPr>
              <p:cNvSpPr>
                <a:spLocks noChangeArrowheads="1"/>
              </p:cNvSpPr>
              <p:nvPr/>
            </p:nvSpPr>
            <p:spPr bwMode="auto">
              <a:xfrm>
                <a:off x="4258" y="230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52" name="Oval 61">
                <a:extLst>
                  <a:ext uri="{FF2B5EF4-FFF2-40B4-BE49-F238E27FC236}">
                    <a16:creationId xmlns:a16="http://schemas.microsoft.com/office/drawing/2014/main" id="{E8773E2D-0D0B-4973-9B1E-5D54CE42B653}"/>
                  </a:ext>
                </a:extLst>
              </p:cNvPr>
              <p:cNvSpPr>
                <a:spLocks noChangeArrowheads="1"/>
              </p:cNvSpPr>
              <p:nvPr/>
            </p:nvSpPr>
            <p:spPr bwMode="auto">
              <a:xfrm>
                <a:off x="3962" y="184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53" name="Oval 62">
                <a:extLst>
                  <a:ext uri="{FF2B5EF4-FFF2-40B4-BE49-F238E27FC236}">
                    <a16:creationId xmlns:a16="http://schemas.microsoft.com/office/drawing/2014/main" id="{3EF92D4F-6B61-45FA-A62C-08A85619D964}"/>
                  </a:ext>
                </a:extLst>
              </p:cNvPr>
              <p:cNvSpPr>
                <a:spLocks noChangeArrowheads="1"/>
              </p:cNvSpPr>
              <p:nvPr/>
            </p:nvSpPr>
            <p:spPr bwMode="auto">
              <a:xfrm>
                <a:off x="4330" y="19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54" name="Oval 63">
                <a:extLst>
                  <a:ext uri="{FF2B5EF4-FFF2-40B4-BE49-F238E27FC236}">
                    <a16:creationId xmlns:a16="http://schemas.microsoft.com/office/drawing/2014/main" id="{ABD8C505-44B5-43A9-8479-84E1A35251B8}"/>
                  </a:ext>
                </a:extLst>
              </p:cNvPr>
              <p:cNvSpPr>
                <a:spLocks noChangeArrowheads="1"/>
              </p:cNvSpPr>
              <p:nvPr/>
            </p:nvSpPr>
            <p:spPr bwMode="auto">
              <a:xfrm>
                <a:off x="4330" y="183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55" name="Oval 64">
                <a:extLst>
                  <a:ext uri="{FF2B5EF4-FFF2-40B4-BE49-F238E27FC236}">
                    <a16:creationId xmlns:a16="http://schemas.microsoft.com/office/drawing/2014/main" id="{D0A9F96C-04A3-4233-B86E-AB86FD88E47B}"/>
                  </a:ext>
                </a:extLst>
              </p:cNvPr>
              <p:cNvSpPr>
                <a:spLocks noChangeArrowheads="1"/>
              </p:cNvSpPr>
              <p:nvPr/>
            </p:nvSpPr>
            <p:spPr bwMode="auto">
              <a:xfrm>
                <a:off x="4452" y="1865"/>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56" name="Oval 65">
                <a:extLst>
                  <a:ext uri="{FF2B5EF4-FFF2-40B4-BE49-F238E27FC236}">
                    <a16:creationId xmlns:a16="http://schemas.microsoft.com/office/drawing/2014/main" id="{1CCF8818-C6EA-40B7-BD3F-971B7AA2DD80}"/>
                  </a:ext>
                </a:extLst>
              </p:cNvPr>
              <p:cNvSpPr>
                <a:spLocks noChangeArrowheads="1"/>
              </p:cNvSpPr>
              <p:nvPr/>
            </p:nvSpPr>
            <p:spPr bwMode="auto">
              <a:xfrm>
                <a:off x="4160" y="217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57" name="Oval 66">
                <a:extLst>
                  <a:ext uri="{FF2B5EF4-FFF2-40B4-BE49-F238E27FC236}">
                    <a16:creationId xmlns:a16="http://schemas.microsoft.com/office/drawing/2014/main" id="{EA1E98ED-32D5-4923-B24B-F868E055F369}"/>
                  </a:ext>
                </a:extLst>
              </p:cNvPr>
              <p:cNvSpPr>
                <a:spLocks noChangeArrowheads="1"/>
              </p:cNvSpPr>
              <p:nvPr/>
            </p:nvSpPr>
            <p:spPr bwMode="auto">
              <a:xfrm>
                <a:off x="4160" y="19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58" name="Oval 67">
                <a:extLst>
                  <a:ext uri="{FF2B5EF4-FFF2-40B4-BE49-F238E27FC236}">
                    <a16:creationId xmlns:a16="http://schemas.microsoft.com/office/drawing/2014/main" id="{A98AB498-6656-48B2-A18A-8EDE68F73EEA}"/>
                  </a:ext>
                </a:extLst>
              </p:cNvPr>
              <p:cNvSpPr>
                <a:spLocks noChangeArrowheads="1"/>
              </p:cNvSpPr>
              <p:nvPr/>
            </p:nvSpPr>
            <p:spPr bwMode="auto">
              <a:xfrm>
                <a:off x="4171" y="199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59" name="Oval 68">
                <a:extLst>
                  <a:ext uri="{FF2B5EF4-FFF2-40B4-BE49-F238E27FC236}">
                    <a16:creationId xmlns:a16="http://schemas.microsoft.com/office/drawing/2014/main" id="{29DD0086-ED46-465E-A7D3-A92E7F3796BB}"/>
                  </a:ext>
                </a:extLst>
              </p:cNvPr>
              <p:cNvSpPr>
                <a:spLocks noChangeArrowheads="1"/>
              </p:cNvSpPr>
              <p:nvPr/>
            </p:nvSpPr>
            <p:spPr bwMode="auto">
              <a:xfrm>
                <a:off x="3962" y="2092"/>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0" name="Oval 69">
                <a:extLst>
                  <a:ext uri="{FF2B5EF4-FFF2-40B4-BE49-F238E27FC236}">
                    <a16:creationId xmlns:a16="http://schemas.microsoft.com/office/drawing/2014/main" id="{87A619FF-3E99-4737-A4CD-44C7A7F6DEF6}"/>
                  </a:ext>
                </a:extLst>
              </p:cNvPr>
              <p:cNvSpPr>
                <a:spLocks noChangeArrowheads="1"/>
              </p:cNvSpPr>
              <p:nvPr/>
            </p:nvSpPr>
            <p:spPr bwMode="auto">
              <a:xfrm>
                <a:off x="4211" y="17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1" name="Oval 70">
                <a:extLst>
                  <a:ext uri="{FF2B5EF4-FFF2-40B4-BE49-F238E27FC236}">
                    <a16:creationId xmlns:a16="http://schemas.microsoft.com/office/drawing/2014/main" id="{9C7030F9-432F-4757-AAC4-0B7009CA72CC}"/>
                  </a:ext>
                </a:extLst>
              </p:cNvPr>
              <p:cNvSpPr>
                <a:spLocks noChangeArrowheads="1"/>
              </p:cNvSpPr>
              <p:nvPr/>
            </p:nvSpPr>
            <p:spPr bwMode="auto">
              <a:xfrm>
                <a:off x="3854" y="191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2" name="Oval 71">
                <a:extLst>
                  <a:ext uri="{FF2B5EF4-FFF2-40B4-BE49-F238E27FC236}">
                    <a16:creationId xmlns:a16="http://schemas.microsoft.com/office/drawing/2014/main" id="{98CCDB4E-23DA-409B-A719-DF7C5CB4ED1B}"/>
                  </a:ext>
                </a:extLst>
              </p:cNvPr>
              <p:cNvSpPr>
                <a:spLocks noChangeArrowheads="1"/>
              </p:cNvSpPr>
              <p:nvPr/>
            </p:nvSpPr>
            <p:spPr bwMode="auto">
              <a:xfrm>
                <a:off x="4020" y="212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3" name="Oval 72">
                <a:extLst>
                  <a:ext uri="{FF2B5EF4-FFF2-40B4-BE49-F238E27FC236}">
                    <a16:creationId xmlns:a16="http://schemas.microsoft.com/office/drawing/2014/main" id="{21D58215-D541-4BA9-AEBE-28C86FC70E51}"/>
                  </a:ext>
                </a:extLst>
              </p:cNvPr>
              <p:cNvSpPr>
                <a:spLocks noChangeArrowheads="1"/>
              </p:cNvSpPr>
              <p:nvPr/>
            </p:nvSpPr>
            <p:spPr bwMode="auto">
              <a:xfrm>
                <a:off x="4092" y="208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4" name="Oval 73">
                <a:extLst>
                  <a:ext uri="{FF2B5EF4-FFF2-40B4-BE49-F238E27FC236}">
                    <a16:creationId xmlns:a16="http://schemas.microsoft.com/office/drawing/2014/main" id="{33883FC3-731C-43EE-BCF8-04F194ED67AB}"/>
                  </a:ext>
                </a:extLst>
              </p:cNvPr>
              <p:cNvSpPr>
                <a:spLocks noChangeArrowheads="1"/>
              </p:cNvSpPr>
              <p:nvPr/>
            </p:nvSpPr>
            <p:spPr bwMode="auto">
              <a:xfrm>
                <a:off x="3667" y="1940"/>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5" name="Oval 74">
                <a:extLst>
                  <a:ext uri="{FF2B5EF4-FFF2-40B4-BE49-F238E27FC236}">
                    <a16:creationId xmlns:a16="http://schemas.microsoft.com/office/drawing/2014/main" id="{F925E812-0199-44B0-9111-7E6A91ACE9EC}"/>
                  </a:ext>
                </a:extLst>
              </p:cNvPr>
              <p:cNvSpPr>
                <a:spLocks noChangeArrowheads="1"/>
              </p:cNvSpPr>
              <p:nvPr/>
            </p:nvSpPr>
            <p:spPr bwMode="auto">
              <a:xfrm>
                <a:off x="4045" y="1735"/>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6" name="Oval 75">
                <a:extLst>
                  <a:ext uri="{FF2B5EF4-FFF2-40B4-BE49-F238E27FC236}">
                    <a16:creationId xmlns:a16="http://schemas.microsoft.com/office/drawing/2014/main" id="{069D77C3-575B-49F8-9CA6-361ECEBB66C9}"/>
                  </a:ext>
                </a:extLst>
              </p:cNvPr>
              <p:cNvSpPr>
                <a:spLocks noChangeArrowheads="1"/>
              </p:cNvSpPr>
              <p:nvPr/>
            </p:nvSpPr>
            <p:spPr bwMode="auto">
              <a:xfrm>
                <a:off x="4128" y="2009"/>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7" name="Oval 76">
                <a:extLst>
                  <a:ext uri="{FF2B5EF4-FFF2-40B4-BE49-F238E27FC236}">
                    <a16:creationId xmlns:a16="http://schemas.microsoft.com/office/drawing/2014/main" id="{83569B7B-99CC-49EA-AF2D-BBC22E9E52E1}"/>
                  </a:ext>
                </a:extLst>
              </p:cNvPr>
              <p:cNvSpPr>
                <a:spLocks noChangeArrowheads="1"/>
              </p:cNvSpPr>
              <p:nvPr/>
            </p:nvSpPr>
            <p:spPr bwMode="auto">
              <a:xfrm>
                <a:off x="4070" y="222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8" name="Oval 77">
                <a:extLst>
                  <a:ext uri="{FF2B5EF4-FFF2-40B4-BE49-F238E27FC236}">
                    <a16:creationId xmlns:a16="http://schemas.microsoft.com/office/drawing/2014/main" id="{F7085257-53D8-4AE3-A9AC-82CE62AB8EB6}"/>
                  </a:ext>
                </a:extLst>
              </p:cNvPr>
              <p:cNvSpPr>
                <a:spLocks noChangeArrowheads="1"/>
              </p:cNvSpPr>
              <p:nvPr/>
            </p:nvSpPr>
            <p:spPr bwMode="auto">
              <a:xfrm>
                <a:off x="3826" y="224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9" name="Oval 78">
                <a:extLst>
                  <a:ext uri="{FF2B5EF4-FFF2-40B4-BE49-F238E27FC236}">
                    <a16:creationId xmlns:a16="http://schemas.microsoft.com/office/drawing/2014/main" id="{5F96F3BD-DF40-4314-B988-B9DF5675BB65}"/>
                  </a:ext>
                </a:extLst>
              </p:cNvPr>
              <p:cNvSpPr>
                <a:spLocks noChangeArrowheads="1"/>
              </p:cNvSpPr>
              <p:nvPr/>
            </p:nvSpPr>
            <p:spPr bwMode="auto">
              <a:xfrm>
                <a:off x="3890" y="209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0" name="Oval 79">
                <a:extLst>
                  <a:ext uri="{FF2B5EF4-FFF2-40B4-BE49-F238E27FC236}">
                    <a16:creationId xmlns:a16="http://schemas.microsoft.com/office/drawing/2014/main" id="{27E7D737-DEA8-4B7E-B4DF-9046D6B0CA4E}"/>
                  </a:ext>
                </a:extLst>
              </p:cNvPr>
              <p:cNvSpPr>
                <a:spLocks noChangeArrowheads="1"/>
              </p:cNvSpPr>
              <p:nvPr/>
            </p:nvSpPr>
            <p:spPr bwMode="auto">
              <a:xfrm>
                <a:off x="4031" y="220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1" name="Oval 80">
                <a:extLst>
                  <a:ext uri="{FF2B5EF4-FFF2-40B4-BE49-F238E27FC236}">
                    <a16:creationId xmlns:a16="http://schemas.microsoft.com/office/drawing/2014/main" id="{C3B03661-E398-46A7-B184-666FC455C628}"/>
                  </a:ext>
                </a:extLst>
              </p:cNvPr>
              <p:cNvSpPr>
                <a:spLocks noChangeArrowheads="1"/>
              </p:cNvSpPr>
              <p:nvPr/>
            </p:nvSpPr>
            <p:spPr bwMode="auto">
              <a:xfrm>
                <a:off x="4042" y="199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2" name="Oval 81">
                <a:extLst>
                  <a:ext uri="{FF2B5EF4-FFF2-40B4-BE49-F238E27FC236}">
                    <a16:creationId xmlns:a16="http://schemas.microsoft.com/office/drawing/2014/main" id="{415E68B9-2B82-4567-96AF-B93B9226154E}"/>
                  </a:ext>
                </a:extLst>
              </p:cNvPr>
              <p:cNvSpPr>
                <a:spLocks noChangeArrowheads="1"/>
              </p:cNvSpPr>
              <p:nvPr/>
            </p:nvSpPr>
            <p:spPr bwMode="auto">
              <a:xfrm>
                <a:off x="3638" y="2102"/>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3" name="Oval 82">
                <a:extLst>
                  <a:ext uri="{FF2B5EF4-FFF2-40B4-BE49-F238E27FC236}">
                    <a16:creationId xmlns:a16="http://schemas.microsoft.com/office/drawing/2014/main" id="{4033C33B-2D83-48A8-BC91-DA81611BF185}"/>
                  </a:ext>
                </a:extLst>
              </p:cNvPr>
              <p:cNvSpPr>
                <a:spLocks noChangeArrowheads="1"/>
              </p:cNvSpPr>
              <p:nvPr/>
            </p:nvSpPr>
            <p:spPr bwMode="auto">
              <a:xfrm>
                <a:off x="3739" y="195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4" name="Oval 83">
                <a:extLst>
                  <a:ext uri="{FF2B5EF4-FFF2-40B4-BE49-F238E27FC236}">
                    <a16:creationId xmlns:a16="http://schemas.microsoft.com/office/drawing/2014/main" id="{D555D821-440A-4879-961E-2685385141C2}"/>
                  </a:ext>
                </a:extLst>
              </p:cNvPr>
              <p:cNvSpPr>
                <a:spLocks noChangeArrowheads="1"/>
              </p:cNvSpPr>
              <p:nvPr/>
            </p:nvSpPr>
            <p:spPr bwMode="auto">
              <a:xfrm>
                <a:off x="3167" y="239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5" name="Oval 84">
                <a:extLst>
                  <a:ext uri="{FF2B5EF4-FFF2-40B4-BE49-F238E27FC236}">
                    <a16:creationId xmlns:a16="http://schemas.microsoft.com/office/drawing/2014/main" id="{802A888D-D28F-470E-8BD3-140CCAA3F962}"/>
                  </a:ext>
                </a:extLst>
              </p:cNvPr>
              <p:cNvSpPr>
                <a:spLocks noChangeArrowheads="1"/>
              </p:cNvSpPr>
              <p:nvPr/>
            </p:nvSpPr>
            <p:spPr bwMode="auto">
              <a:xfrm>
                <a:off x="4459" y="22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6" name="Oval 85">
                <a:extLst>
                  <a:ext uri="{FF2B5EF4-FFF2-40B4-BE49-F238E27FC236}">
                    <a16:creationId xmlns:a16="http://schemas.microsoft.com/office/drawing/2014/main" id="{E1FC719B-9F6C-4A6A-8FFE-CCEB27BBC7B4}"/>
                  </a:ext>
                </a:extLst>
              </p:cNvPr>
              <p:cNvSpPr>
                <a:spLocks noChangeArrowheads="1"/>
              </p:cNvSpPr>
              <p:nvPr/>
            </p:nvSpPr>
            <p:spPr bwMode="auto">
              <a:xfrm>
                <a:off x="3952" y="21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7" name="Oval 86">
                <a:extLst>
                  <a:ext uri="{FF2B5EF4-FFF2-40B4-BE49-F238E27FC236}">
                    <a16:creationId xmlns:a16="http://schemas.microsoft.com/office/drawing/2014/main" id="{76DF9BFE-3284-4C9B-B109-B05D1E1627FE}"/>
                  </a:ext>
                </a:extLst>
              </p:cNvPr>
              <p:cNvSpPr>
                <a:spLocks noChangeArrowheads="1"/>
              </p:cNvSpPr>
              <p:nvPr/>
            </p:nvSpPr>
            <p:spPr bwMode="auto">
              <a:xfrm>
                <a:off x="4189" y="195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8" name="Oval 87">
                <a:extLst>
                  <a:ext uri="{FF2B5EF4-FFF2-40B4-BE49-F238E27FC236}">
                    <a16:creationId xmlns:a16="http://schemas.microsoft.com/office/drawing/2014/main" id="{02732071-FCD9-4A38-A94B-CB01E17FF88E}"/>
                  </a:ext>
                </a:extLst>
              </p:cNvPr>
              <p:cNvSpPr>
                <a:spLocks noChangeArrowheads="1"/>
              </p:cNvSpPr>
              <p:nvPr/>
            </p:nvSpPr>
            <p:spPr bwMode="auto">
              <a:xfrm>
                <a:off x="4477" y="203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9" name="Oval 88">
                <a:extLst>
                  <a:ext uri="{FF2B5EF4-FFF2-40B4-BE49-F238E27FC236}">
                    <a16:creationId xmlns:a16="http://schemas.microsoft.com/office/drawing/2014/main" id="{746352BA-8929-41C0-A5A8-FBC8E6058C35}"/>
                  </a:ext>
                </a:extLst>
              </p:cNvPr>
              <p:cNvSpPr>
                <a:spLocks noChangeArrowheads="1"/>
              </p:cNvSpPr>
              <p:nvPr/>
            </p:nvSpPr>
            <p:spPr bwMode="auto">
              <a:xfrm>
                <a:off x="4376" y="243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0" name="Oval 89">
                <a:extLst>
                  <a:ext uri="{FF2B5EF4-FFF2-40B4-BE49-F238E27FC236}">
                    <a16:creationId xmlns:a16="http://schemas.microsoft.com/office/drawing/2014/main" id="{D488F450-E623-4D97-9A8F-331BA4772E41}"/>
                  </a:ext>
                </a:extLst>
              </p:cNvPr>
              <p:cNvSpPr>
                <a:spLocks noChangeArrowheads="1"/>
              </p:cNvSpPr>
              <p:nvPr/>
            </p:nvSpPr>
            <p:spPr bwMode="auto">
              <a:xfrm>
                <a:off x="5219" y="22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1" name="Oval 90">
                <a:extLst>
                  <a:ext uri="{FF2B5EF4-FFF2-40B4-BE49-F238E27FC236}">
                    <a16:creationId xmlns:a16="http://schemas.microsoft.com/office/drawing/2014/main" id="{67E99975-1A5A-4039-BF2F-03C7D36B616E}"/>
                  </a:ext>
                </a:extLst>
              </p:cNvPr>
              <p:cNvSpPr>
                <a:spLocks noChangeArrowheads="1"/>
              </p:cNvSpPr>
              <p:nvPr/>
            </p:nvSpPr>
            <p:spPr bwMode="auto">
              <a:xfrm>
                <a:off x="5006" y="215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2" name="Oval 91">
                <a:extLst>
                  <a:ext uri="{FF2B5EF4-FFF2-40B4-BE49-F238E27FC236}">
                    <a16:creationId xmlns:a16="http://schemas.microsoft.com/office/drawing/2014/main" id="{48D397EA-00A4-48E0-808D-6DD6D0269A40}"/>
                  </a:ext>
                </a:extLst>
              </p:cNvPr>
              <p:cNvSpPr>
                <a:spLocks noChangeArrowheads="1"/>
              </p:cNvSpPr>
              <p:nvPr/>
            </p:nvSpPr>
            <p:spPr bwMode="auto">
              <a:xfrm>
                <a:off x="4942" y="21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3" name="Oval 92">
                <a:extLst>
                  <a:ext uri="{FF2B5EF4-FFF2-40B4-BE49-F238E27FC236}">
                    <a16:creationId xmlns:a16="http://schemas.microsoft.com/office/drawing/2014/main" id="{85C0A6DD-DDBC-4653-A033-C2AE3DE3722A}"/>
                  </a:ext>
                </a:extLst>
              </p:cNvPr>
              <p:cNvSpPr>
                <a:spLocks noChangeArrowheads="1"/>
              </p:cNvSpPr>
              <p:nvPr/>
            </p:nvSpPr>
            <p:spPr bwMode="auto">
              <a:xfrm>
                <a:off x="5258" y="160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4" name="Oval 93">
                <a:extLst>
                  <a:ext uri="{FF2B5EF4-FFF2-40B4-BE49-F238E27FC236}">
                    <a16:creationId xmlns:a16="http://schemas.microsoft.com/office/drawing/2014/main" id="{C3A153E7-70F5-471C-9106-3FFB08D2BD3A}"/>
                  </a:ext>
                </a:extLst>
              </p:cNvPr>
              <p:cNvSpPr>
                <a:spLocks noChangeArrowheads="1"/>
              </p:cNvSpPr>
              <p:nvPr/>
            </p:nvSpPr>
            <p:spPr bwMode="auto">
              <a:xfrm>
                <a:off x="4614" y="21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5" name="Oval 94">
                <a:extLst>
                  <a:ext uri="{FF2B5EF4-FFF2-40B4-BE49-F238E27FC236}">
                    <a16:creationId xmlns:a16="http://schemas.microsoft.com/office/drawing/2014/main" id="{3FD14714-0C3E-4729-82C6-21B6196E09CF}"/>
                  </a:ext>
                </a:extLst>
              </p:cNvPr>
              <p:cNvSpPr>
                <a:spLocks noChangeArrowheads="1"/>
              </p:cNvSpPr>
              <p:nvPr/>
            </p:nvSpPr>
            <p:spPr bwMode="auto">
              <a:xfrm>
                <a:off x="4819" y="212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6" name="Oval 95">
                <a:extLst>
                  <a:ext uri="{FF2B5EF4-FFF2-40B4-BE49-F238E27FC236}">
                    <a16:creationId xmlns:a16="http://schemas.microsoft.com/office/drawing/2014/main" id="{E64B0204-E7B5-46D0-B60A-80104900FF11}"/>
                  </a:ext>
                </a:extLst>
              </p:cNvPr>
              <p:cNvSpPr>
                <a:spLocks noChangeArrowheads="1"/>
              </p:cNvSpPr>
              <p:nvPr/>
            </p:nvSpPr>
            <p:spPr bwMode="auto">
              <a:xfrm>
                <a:off x="4722" y="2099"/>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7" name="Oval 96">
                <a:extLst>
                  <a:ext uri="{FF2B5EF4-FFF2-40B4-BE49-F238E27FC236}">
                    <a16:creationId xmlns:a16="http://schemas.microsoft.com/office/drawing/2014/main" id="{E2644700-CBFB-4C05-89AF-91C14DD8A8CB}"/>
                  </a:ext>
                </a:extLst>
              </p:cNvPr>
              <p:cNvSpPr>
                <a:spLocks noChangeArrowheads="1"/>
              </p:cNvSpPr>
              <p:nvPr/>
            </p:nvSpPr>
            <p:spPr bwMode="auto">
              <a:xfrm>
                <a:off x="5917" y="220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8" name="Oval 97">
                <a:extLst>
                  <a:ext uri="{FF2B5EF4-FFF2-40B4-BE49-F238E27FC236}">
                    <a16:creationId xmlns:a16="http://schemas.microsoft.com/office/drawing/2014/main" id="{F5C83211-122C-49C3-B9C5-8A953A4218C9}"/>
                  </a:ext>
                </a:extLst>
              </p:cNvPr>
              <p:cNvSpPr>
                <a:spLocks noChangeArrowheads="1"/>
              </p:cNvSpPr>
              <p:nvPr/>
            </p:nvSpPr>
            <p:spPr bwMode="auto">
              <a:xfrm>
                <a:off x="5917" y="201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9" name="Oval 98">
                <a:extLst>
                  <a:ext uri="{FF2B5EF4-FFF2-40B4-BE49-F238E27FC236}">
                    <a16:creationId xmlns:a16="http://schemas.microsoft.com/office/drawing/2014/main" id="{A620A65E-C987-4212-904C-B1FB475AFCAC}"/>
                  </a:ext>
                </a:extLst>
              </p:cNvPr>
              <p:cNvSpPr>
                <a:spLocks noChangeArrowheads="1"/>
              </p:cNvSpPr>
              <p:nvPr/>
            </p:nvSpPr>
            <p:spPr bwMode="auto">
              <a:xfrm>
                <a:off x="5536" y="19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0" name="Oval 99">
                <a:extLst>
                  <a:ext uri="{FF2B5EF4-FFF2-40B4-BE49-F238E27FC236}">
                    <a16:creationId xmlns:a16="http://schemas.microsoft.com/office/drawing/2014/main" id="{36F09DFA-35BF-439D-B0C4-7789A3DA38E8}"/>
                  </a:ext>
                </a:extLst>
              </p:cNvPr>
              <p:cNvSpPr>
                <a:spLocks noChangeArrowheads="1"/>
              </p:cNvSpPr>
              <p:nvPr/>
            </p:nvSpPr>
            <p:spPr bwMode="auto">
              <a:xfrm>
                <a:off x="5168" y="22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1" name="Oval 100">
                <a:extLst>
                  <a:ext uri="{FF2B5EF4-FFF2-40B4-BE49-F238E27FC236}">
                    <a16:creationId xmlns:a16="http://schemas.microsoft.com/office/drawing/2014/main" id="{9C2DD556-7108-490A-8D7D-18A677A1B768}"/>
                  </a:ext>
                </a:extLst>
              </p:cNvPr>
              <p:cNvSpPr>
                <a:spLocks noChangeArrowheads="1"/>
              </p:cNvSpPr>
              <p:nvPr/>
            </p:nvSpPr>
            <p:spPr bwMode="auto">
              <a:xfrm>
                <a:off x="4610" y="220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2" name="Oval 101">
                <a:extLst>
                  <a:ext uri="{FF2B5EF4-FFF2-40B4-BE49-F238E27FC236}">
                    <a16:creationId xmlns:a16="http://schemas.microsoft.com/office/drawing/2014/main" id="{60BF995C-28B4-4F58-891C-937B05132DAD}"/>
                  </a:ext>
                </a:extLst>
              </p:cNvPr>
              <p:cNvSpPr>
                <a:spLocks noChangeArrowheads="1"/>
              </p:cNvSpPr>
              <p:nvPr/>
            </p:nvSpPr>
            <p:spPr bwMode="auto">
              <a:xfrm>
                <a:off x="4499" y="191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3" name="Oval 102">
                <a:extLst>
                  <a:ext uri="{FF2B5EF4-FFF2-40B4-BE49-F238E27FC236}">
                    <a16:creationId xmlns:a16="http://schemas.microsoft.com/office/drawing/2014/main" id="{3C0C905B-9888-4C28-B837-D331E5E32EBB}"/>
                  </a:ext>
                </a:extLst>
              </p:cNvPr>
              <p:cNvSpPr>
                <a:spLocks noChangeArrowheads="1"/>
              </p:cNvSpPr>
              <p:nvPr/>
            </p:nvSpPr>
            <p:spPr bwMode="auto">
              <a:xfrm>
                <a:off x="4394" y="22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4" name="Oval 103">
                <a:extLst>
                  <a:ext uri="{FF2B5EF4-FFF2-40B4-BE49-F238E27FC236}">
                    <a16:creationId xmlns:a16="http://schemas.microsoft.com/office/drawing/2014/main" id="{5F515F6C-E550-4254-9D88-1B12541ABFB9}"/>
                  </a:ext>
                </a:extLst>
              </p:cNvPr>
              <p:cNvSpPr>
                <a:spLocks noChangeArrowheads="1"/>
              </p:cNvSpPr>
              <p:nvPr/>
            </p:nvSpPr>
            <p:spPr bwMode="auto">
              <a:xfrm>
                <a:off x="4495" y="22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5" name="Oval 104">
                <a:extLst>
                  <a:ext uri="{FF2B5EF4-FFF2-40B4-BE49-F238E27FC236}">
                    <a16:creationId xmlns:a16="http://schemas.microsoft.com/office/drawing/2014/main" id="{B1C64A48-253E-4C0D-A229-59990D684227}"/>
                  </a:ext>
                </a:extLst>
              </p:cNvPr>
              <p:cNvSpPr>
                <a:spLocks noChangeArrowheads="1"/>
              </p:cNvSpPr>
              <p:nvPr/>
            </p:nvSpPr>
            <p:spPr bwMode="auto">
              <a:xfrm>
                <a:off x="4171" y="213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6" name="Oval 105">
                <a:extLst>
                  <a:ext uri="{FF2B5EF4-FFF2-40B4-BE49-F238E27FC236}">
                    <a16:creationId xmlns:a16="http://schemas.microsoft.com/office/drawing/2014/main" id="{049CFD19-E9E8-4C4F-8840-E6EA6B340D61}"/>
                  </a:ext>
                </a:extLst>
              </p:cNvPr>
              <p:cNvSpPr>
                <a:spLocks noChangeArrowheads="1"/>
              </p:cNvSpPr>
              <p:nvPr/>
            </p:nvSpPr>
            <p:spPr bwMode="auto">
              <a:xfrm>
                <a:off x="4283" y="23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7" name="Oval 106">
                <a:extLst>
                  <a:ext uri="{FF2B5EF4-FFF2-40B4-BE49-F238E27FC236}">
                    <a16:creationId xmlns:a16="http://schemas.microsoft.com/office/drawing/2014/main" id="{9385AC0B-1381-4747-A975-257E4E77C5B7}"/>
                  </a:ext>
                </a:extLst>
              </p:cNvPr>
              <p:cNvSpPr>
                <a:spLocks noChangeArrowheads="1"/>
              </p:cNvSpPr>
              <p:nvPr/>
            </p:nvSpPr>
            <p:spPr bwMode="auto">
              <a:xfrm>
                <a:off x="4362" y="227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8" name="Oval 107">
                <a:extLst>
                  <a:ext uri="{FF2B5EF4-FFF2-40B4-BE49-F238E27FC236}">
                    <a16:creationId xmlns:a16="http://schemas.microsoft.com/office/drawing/2014/main" id="{47EB2944-0016-4F2E-9377-5925F093601A}"/>
                  </a:ext>
                </a:extLst>
              </p:cNvPr>
              <p:cNvSpPr>
                <a:spLocks noChangeArrowheads="1"/>
              </p:cNvSpPr>
              <p:nvPr/>
            </p:nvSpPr>
            <p:spPr bwMode="auto">
              <a:xfrm>
                <a:off x="5114" y="19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9" name="Oval 108">
                <a:extLst>
                  <a:ext uri="{FF2B5EF4-FFF2-40B4-BE49-F238E27FC236}">
                    <a16:creationId xmlns:a16="http://schemas.microsoft.com/office/drawing/2014/main" id="{0C63AD98-45C9-4B73-9CE7-3C0CFA5D24DF}"/>
                  </a:ext>
                </a:extLst>
              </p:cNvPr>
              <p:cNvSpPr>
                <a:spLocks noChangeArrowheads="1"/>
              </p:cNvSpPr>
              <p:nvPr/>
            </p:nvSpPr>
            <p:spPr bwMode="auto">
              <a:xfrm>
                <a:off x="5057" y="21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00" name="Oval 109">
                <a:extLst>
                  <a:ext uri="{FF2B5EF4-FFF2-40B4-BE49-F238E27FC236}">
                    <a16:creationId xmlns:a16="http://schemas.microsoft.com/office/drawing/2014/main" id="{D02CA32D-69E6-40DA-AA23-7E788EE7528B}"/>
                  </a:ext>
                </a:extLst>
              </p:cNvPr>
              <p:cNvSpPr>
                <a:spLocks noChangeArrowheads="1"/>
              </p:cNvSpPr>
              <p:nvPr/>
            </p:nvSpPr>
            <p:spPr bwMode="auto">
              <a:xfrm>
                <a:off x="4675" y="184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01" name="Oval 110">
                <a:extLst>
                  <a:ext uri="{FF2B5EF4-FFF2-40B4-BE49-F238E27FC236}">
                    <a16:creationId xmlns:a16="http://schemas.microsoft.com/office/drawing/2014/main" id="{2B8239CB-4C00-427A-AE77-574A718BE7B8}"/>
                  </a:ext>
                </a:extLst>
              </p:cNvPr>
              <p:cNvSpPr>
                <a:spLocks noChangeArrowheads="1"/>
              </p:cNvSpPr>
              <p:nvPr/>
            </p:nvSpPr>
            <p:spPr bwMode="auto">
              <a:xfrm>
                <a:off x="5503" y="218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02" name="Oval 111">
                <a:extLst>
                  <a:ext uri="{FF2B5EF4-FFF2-40B4-BE49-F238E27FC236}">
                    <a16:creationId xmlns:a16="http://schemas.microsoft.com/office/drawing/2014/main" id="{DF0579B2-636E-4B19-8F07-4995778E7DCC}"/>
                  </a:ext>
                </a:extLst>
              </p:cNvPr>
              <p:cNvSpPr>
                <a:spLocks noChangeArrowheads="1"/>
              </p:cNvSpPr>
              <p:nvPr/>
            </p:nvSpPr>
            <p:spPr bwMode="auto">
              <a:xfrm>
                <a:off x="5618" y="199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03" name="Oval 112">
                <a:extLst>
                  <a:ext uri="{FF2B5EF4-FFF2-40B4-BE49-F238E27FC236}">
                    <a16:creationId xmlns:a16="http://schemas.microsoft.com/office/drawing/2014/main" id="{3FC36B6F-C584-4268-AC08-C29AB70B72D1}"/>
                  </a:ext>
                </a:extLst>
              </p:cNvPr>
              <p:cNvSpPr>
                <a:spLocks noChangeArrowheads="1"/>
              </p:cNvSpPr>
              <p:nvPr/>
            </p:nvSpPr>
            <p:spPr bwMode="auto">
              <a:xfrm>
                <a:off x="5618" y="210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04" name="Oval 113">
                <a:extLst>
                  <a:ext uri="{FF2B5EF4-FFF2-40B4-BE49-F238E27FC236}">
                    <a16:creationId xmlns:a16="http://schemas.microsoft.com/office/drawing/2014/main" id="{0E471915-5554-40BE-9C81-05C5D99727FD}"/>
                  </a:ext>
                </a:extLst>
              </p:cNvPr>
              <p:cNvSpPr>
                <a:spLocks noChangeArrowheads="1"/>
              </p:cNvSpPr>
              <p:nvPr/>
            </p:nvSpPr>
            <p:spPr bwMode="auto">
              <a:xfrm>
                <a:off x="5618" y="218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05" name="Oval 114">
                <a:extLst>
                  <a:ext uri="{FF2B5EF4-FFF2-40B4-BE49-F238E27FC236}">
                    <a16:creationId xmlns:a16="http://schemas.microsoft.com/office/drawing/2014/main" id="{0655FFF7-1FF9-4F22-AA2C-AFC820F765C3}"/>
                  </a:ext>
                </a:extLst>
              </p:cNvPr>
              <p:cNvSpPr>
                <a:spLocks noChangeArrowheads="1"/>
              </p:cNvSpPr>
              <p:nvPr/>
            </p:nvSpPr>
            <p:spPr bwMode="auto">
              <a:xfrm>
                <a:off x="5449" y="226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06" name="Oval 115">
                <a:extLst>
                  <a:ext uri="{FF2B5EF4-FFF2-40B4-BE49-F238E27FC236}">
                    <a16:creationId xmlns:a16="http://schemas.microsoft.com/office/drawing/2014/main" id="{CB50E8C6-9F80-4223-B13F-C31B1C3CF045}"/>
                  </a:ext>
                </a:extLst>
              </p:cNvPr>
              <p:cNvSpPr>
                <a:spLocks noChangeArrowheads="1"/>
              </p:cNvSpPr>
              <p:nvPr/>
            </p:nvSpPr>
            <p:spPr bwMode="auto">
              <a:xfrm>
                <a:off x="5910" y="150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07" name="Oval 116">
                <a:extLst>
                  <a:ext uri="{FF2B5EF4-FFF2-40B4-BE49-F238E27FC236}">
                    <a16:creationId xmlns:a16="http://schemas.microsoft.com/office/drawing/2014/main" id="{760CB375-68BC-4125-A230-FAB413F3DDAA}"/>
                  </a:ext>
                </a:extLst>
              </p:cNvPr>
              <p:cNvSpPr>
                <a:spLocks noChangeArrowheads="1"/>
              </p:cNvSpPr>
              <p:nvPr/>
            </p:nvSpPr>
            <p:spPr bwMode="auto">
              <a:xfrm>
                <a:off x="5910" y="16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08" name="Oval 117">
                <a:extLst>
                  <a:ext uri="{FF2B5EF4-FFF2-40B4-BE49-F238E27FC236}">
                    <a16:creationId xmlns:a16="http://schemas.microsoft.com/office/drawing/2014/main" id="{B55AC2B2-866B-4F31-B99A-78030D8E071A}"/>
                  </a:ext>
                </a:extLst>
              </p:cNvPr>
              <p:cNvSpPr>
                <a:spLocks noChangeArrowheads="1"/>
              </p:cNvSpPr>
              <p:nvPr/>
            </p:nvSpPr>
            <p:spPr bwMode="auto">
              <a:xfrm>
                <a:off x="5910" y="101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09" name="Oval 118">
                <a:extLst>
                  <a:ext uri="{FF2B5EF4-FFF2-40B4-BE49-F238E27FC236}">
                    <a16:creationId xmlns:a16="http://schemas.microsoft.com/office/drawing/2014/main" id="{24777EF7-21A7-494F-8800-918E51C2B3C5}"/>
                  </a:ext>
                </a:extLst>
              </p:cNvPr>
              <p:cNvSpPr>
                <a:spLocks noChangeArrowheads="1"/>
              </p:cNvSpPr>
              <p:nvPr/>
            </p:nvSpPr>
            <p:spPr bwMode="auto">
              <a:xfrm>
                <a:off x="5572" y="152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10" name="Oval 119">
                <a:extLst>
                  <a:ext uri="{FF2B5EF4-FFF2-40B4-BE49-F238E27FC236}">
                    <a16:creationId xmlns:a16="http://schemas.microsoft.com/office/drawing/2014/main" id="{B1AF8597-40EE-4B6F-915B-4CB8BFBF98FD}"/>
                  </a:ext>
                </a:extLst>
              </p:cNvPr>
              <p:cNvSpPr>
                <a:spLocks noChangeArrowheads="1"/>
              </p:cNvSpPr>
              <p:nvPr/>
            </p:nvSpPr>
            <p:spPr bwMode="auto">
              <a:xfrm>
                <a:off x="5442" y="20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11" name="Oval 120">
                <a:extLst>
                  <a:ext uri="{FF2B5EF4-FFF2-40B4-BE49-F238E27FC236}">
                    <a16:creationId xmlns:a16="http://schemas.microsoft.com/office/drawing/2014/main" id="{5655B208-8E8D-48DF-8074-10200BA11F10}"/>
                  </a:ext>
                </a:extLst>
              </p:cNvPr>
              <p:cNvSpPr>
                <a:spLocks noChangeArrowheads="1"/>
              </p:cNvSpPr>
              <p:nvPr/>
            </p:nvSpPr>
            <p:spPr bwMode="auto">
              <a:xfrm>
                <a:off x="5071" y="21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12" name="Oval 121">
                <a:extLst>
                  <a:ext uri="{FF2B5EF4-FFF2-40B4-BE49-F238E27FC236}">
                    <a16:creationId xmlns:a16="http://schemas.microsoft.com/office/drawing/2014/main" id="{F3A8E66C-2CEE-464B-91C4-57D4AE850DC9}"/>
                  </a:ext>
                </a:extLst>
              </p:cNvPr>
              <p:cNvSpPr>
                <a:spLocks noChangeArrowheads="1"/>
              </p:cNvSpPr>
              <p:nvPr/>
            </p:nvSpPr>
            <p:spPr bwMode="auto">
              <a:xfrm>
                <a:off x="4790" y="223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13" name="Oval 122">
                <a:extLst>
                  <a:ext uri="{FF2B5EF4-FFF2-40B4-BE49-F238E27FC236}">
                    <a16:creationId xmlns:a16="http://schemas.microsoft.com/office/drawing/2014/main" id="{4FA5BF2F-F1A9-48A8-B435-E458E4473C8E}"/>
                  </a:ext>
                </a:extLst>
              </p:cNvPr>
              <p:cNvSpPr>
                <a:spLocks noChangeArrowheads="1"/>
              </p:cNvSpPr>
              <p:nvPr/>
            </p:nvSpPr>
            <p:spPr bwMode="auto">
              <a:xfrm>
                <a:off x="4168" y="238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14" name="Oval 123">
                <a:extLst>
                  <a:ext uri="{FF2B5EF4-FFF2-40B4-BE49-F238E27FC236}">
                    <a16:creationId xmlns:a16="http://schemas.microsoft.com/office/drawing/2014/main" id="{E067E2B2-5978-4F67-8590-30E08CB83C15}"/>
                  </a:ext>
                </a:extLst>
              </p:cNvPr>
              <p:cNvSpPr>
                <a:spLocks noChangeArrowheads="1"/>
              </p:cNvSpPr>
              <p:nvPr/>
            </p:nvSpPr>
            <p:spPr bwMode="auto">
              <a:xfrm>
                <a:off x="3077" y="2380"/>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15" name="Oval 124">
                <a:extLst>
                  <a:ext uri="{FF2B5EF4-FFF2-40B4-BE49-F238E27FC236}">
                    <a16:creationId xmlns:a16="http://schemas.microsoft.com/office/drawing/2014/main" id="{C783BB84-391F-4CBA-B3F9-71DDAAB83211}"/>
                  </a:ext>
                </a:extLst>
              </p:cNvPr>
              <p:cNvSpPr>
                <a:spLocks noChangeArrowheads="1"/>
              </p:cNvSpPr>
              <p:nvPr/>
            </p:nvSpPr>
            <p:spPr bwMode="auto">
              <a:xfrm>
                <a:off x="5384" y="12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16" name="Oval 125">
                <a:extLst>
                  <a:ext uri="{FF2B5EF4-FFF2-40B4-BE49-F238E27FC236}">
                    <a16:creationId xmlns:a16="http://schemas.microsoft.com/office/drawing/2014/main" id="{B143D98F-187D-4F4A-B79F-81D21A1C8949}"/>
                  </a:ext>
                </a:extLst>
              </p:cNvPr>
              <p:cNvSpPr>
                <a:spLocks noChangeArrowheads="1"/>
              </p:cNvSpPr>
              <p:nvPr/>
            </p:nvSpPr>
            <p:spPr bwMode="auto">
              <a:xfrm>
                <a:off x="5406" y="3298"/>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17" name="Oval 126">
                <a:extLst>
                  <a:ext uri="{FF2B5EF4-FFF2-40B4-BE49-F238E27FC236}">
                    <a16:creationId xmlns:a16="http://schemas.microsoft.com/office/drawing/2014/main" id="{9BF75536-81B9-42FB-8614-578015EACBB9}"/>
                  </a:ext>
                </a:extLst>
              </p:cNvPr>
              <p:cNvSpPr>
                <a:spLocks noChangeArrowheads="1"/>
              </p:cNvSpPr>
              <p:nvPr/>
            </p:nvSpPr>
            <p:spPr bwMode="auto">
              <a:xfrm>
                <a:off x="5500" y="20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18" name="Oval 127">
                <a:extLst>
                  <a:ext uri="{FF2B5EF4-FFF2-40B4-BE49-F238E27FC236}">
                    <a16:creationId xmlns:a16="http://schemas.microsoft.com/office/drawing/2014/main" id="{2A6FD40C-50D6-4D46-924D-0AE022464BBE}"/>
                  </a:ext>
                </a:extLst>
              </p:cNvPr>
              <p:cNvSpPr>
                <a:spLocks noChangeArrowheads="1"/>
              </p:cNvSpPr>
              <p:nvPr/>
            </p:nvSpPr>
            <p:spPr bwMode="auto">
              <a:xfrm>
                <a:off x="5327" y="2002"/>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19" name="Oval 128">
                <a:extLst>
                  <a:ext uri="{FF2B5EF4-FFF2-40B4-BE49-F238E27FC236}">
                    <a16:creationId xmlns:a16="http://schemas.microsoft.com/office/drawing/2014/main" id="{F81F19C6-3551-49C1-ACEC-002B1FE84E7A}"/>
                  </a:ext>
                </a:extLst>
              </p:cNvPr>
              <p:cNvSpPr>
                <a:spLocks noChangeArrowheads="1"/>
              </p:cNvSpPr>
              <p:nvPr/>
            </p:nvSpPr>
            <p:spPr bwMode="auto">
              <a:xfrm>
                <a:off x="6058" y="225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20" name="Oval 129">
                <a:extLst>
                  <a:ext uri="{FF2B5EF4-FFF2-40B4-BE49-F238E27FC236}">
                    <a16:creationId xmlns:a16="http://schemas.microsoft.com/office/drawing/2014/main" id="{4FDFA98B-160E-4C26-AF7B-E9B6B610B1D5}"/>
                  </a:ext>
                </a:extLst>
              </p:cNvPr>
              <p:cNvSpPr>
                <a:spLocks noChangeArrowheads="1"/>
              </p:cNvSpPr>
              <p:nvPr/>
            </p:nvSpPr>
            <p:spPr bwMode="auto">
              <a:xfrm>
                <a:off x="6230" y="230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21" name="Oval 130">
                <a:extLst>
                  <a:ext uri="{FF2B5EF4-FFF2-40B4-BE49-F238E27FC236}">
                    <a16:creationId xmlns:a16="http://schemas.microsoft.com/office/drawing/2014/main" id="{BB1E4D1E-73BC-4249-8276-746B3866902B}"/>
                  </a:ext>
                </a:extLst>
              </p:cNvPr>
              <p:cNvSpPr>
                <a:spLocks noChangeArrowheads="1"/>
              </p:cNvSpPr>
              <p:nvPr/>
            </p:nvSpPr>
            <p:spPr bwMode="auto">
              <a:xfrm>
                <a:off x="5032" y="235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22" name="Oval 131">
                <a:extLst>
                  <a:ext uri="{FF2B5EF4-FFF2-40B4-BE49-F238E27FC236}">
                    <a16:creationId xmlns:a16="http://schemas.microsoft.com/office/drawing/2014/main" id="{3F0B72FB-2FAB-464A-B99A-AF59BC02412F}"/>
                  </a:ext>
                </a:extLst>
              </p:cNvPr>
              <p:cNvSpPr>
                <a:spLocks noChangeArrowheads="1"/>
              </p:cNvSpPr>
              <p:nvPr/>
            </p:nvSpPr>
            <p:spPr bwMode="auto">
              <a:xfrm>
                <a:off x="4895" y="24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23" name="Oval 132">
                <a:extLst>
                  <a:ext uri="{FF2B5EF4-FFF2-40B4-BE49-F238E27FC236}">
                    <a16:creationId xmlns:a16="http://schemas.microsoft.com/office/drawing/2014/main" id="{DF262B16-A346-430A-A034-FE5567BC8117}"/>
                  </a:ext>
                </a:extLst>
              </p:cNvPr>
              <p:cNvSpPr>
                <a:spLocks noChangeArrowheads="1"/>
              </p:cNvSpPr>
              <p:nvPr/>
            </p:nvSpPr>
            <p:spPr bwMode="auto">
              <a:xfrm>
                <a:off x="5539" y="20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24" name="Oval 133">
                <a:extLst>
                  <a:ext uri="{FF2B5EF4-FFF2-40B4-BE49-F238E27FC236}">
                    <a16:creationId xmlns:a16="http://schemas.microsoft.com/office/drawing/2014/main" id="{2622CF38-368A-4F79-A90F-8E2FD83930FC}"/>
                  </a:ext>
                </a:extLst>
              </p:cNvPr>
              <p:cNvSpPr>
                <a:spLocks noChangeArrowheads="1"/>
              </p:cNvSpPr>
              <p:nvPr/>
            </p:nvSpPr>
            <p:spPr bwMode="auto">
              <a:xfrm>
                <a:off x="3041" y="24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25" name="Oval 134">
                <a:extLst>
                  <a:ext uri="{FF2B5EF4-FFF2-40B4-BE49-F238E27FC236}">
                    <a16:creationId xmlns:a16="http://schemas.microsoft.com/office/drawing/2014/main" id="{A9A2564E-2FFF-42B8-96DE-9D0A30F45885}"/>
                  </a:ext>
                </a:extLst>
              </p:cNvPr>
              <p:cNvSpPr>
                <a:spLocks noChangeArrowheads="1"/>
              </p:cNvSpPr>
              <p:nvPr/>
            </p:nvSpPr>
            <p:spPr bwMode="auto">
              <a:xfrm>
                <a:off x="4470" y="224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26" name="Oval 135">
                <a:extLst>
                  <a:ext uri="{FF2B5EF4-FFF2-40B4-BE49-F238E27FC236}">
                    <a16:creationId xmlns:a16="http://schemas.microsoft.com/office/drawing/2014/main" id="{C095ECCC-EBD2-415F-BADE-418BF03FD0D4}"/>
                  </a:ext>
                </a:extLst>
              </p:cNvPr>
              <p:cNvSpPr>
                <a:spLocks noChangeArrowheads="1"/>
              </p:cNvSpPr>
              <p:nvPr/>
            </p:nvSpPr>
            <p:spPr bwMode="auto">
              <a:xfrm>
                <a:off x="3163" y="2408"/>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27" name="Oval 136">
                <a:extLst>
                  <a:ext uri="{FF2B5EF4-FFF2-40B4-BE49-F238E27FC236}">
                    <a16:creationId xmlns:a16="http://schemas.microsoft.com/office/drawing/2014/main" id="{77A23FD5-18C1-4A2D-83B8-D181C43014D7}"/>
                  </a:ext>
                </a:extLst>
              </p:cNvPr>
              <p:cNvSpPr>
                <a:spLocks noChangeArrowheads="1"/>
              </p:cNvSpPr>
              <p:nvPr/>
            </p:nvSpPr>
            <p:spPr bwMode="auto">
              <a:xfrm>
                <a:off x="2281" y="23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28" name="Oval 137">
                <a:extLst>
                  <a:ext uri="{FF2B5EF4-FFF2-40B4-BE49-F238E27FC236}">
                    <a16:creationId xmlns:a16="http://schemas.microsoft.com/office/drawing/2014/main" id="{350E8C03-AA94-48A9-80B6-ED3DD4FE77CB}"/>
                  </a:ext>
                </a:extLst>
              </p:cNvPr>
              <p:cNvSpPr>
                <a:spLocks noChangeArrowheads="1"/>
              </p:cNvSpPr>
              <p:nvPr/>
            </p:nvSpPr>
            <p:spPr bwMode="auto">
              <a:xfrm>
                <a:off x="4492" y="187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29" name="Oval 138">
                <a:extLst>
                  <a:ext uri="{FF2B5EF4-FFF2-40B4-BE49-F238E27FC236}">
                    <a16:creationId xmlns:a16="http://schemas.microsoft.com/office/drawing/2014/main" id="{2380E1C7-8044-47DD-BC07-9ED958C17FB2}"/>
                  </a:ext>
                </a:extLst>
              </p:cNvPr>
              <p:cNvSpPr>
                <a:spLocks noChangeArrowheads="1"/>
              </p:cNvSpPr>
              <p:nvPr/>
            </p:nvSpPr>
            <p:spPr bwMode="auto">
              <a:xfrm>
                <a:off x="4427" y="181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30" name="Oval 139">
                <a:extLst>
                  <a:ext uri="{FF2B5EF4-FFF2-40B4-BE49-F238E27FC236}">
                    <a16:creationId xmlns:a16="http://schemas.microsoft.com/office/drawing/2014/main" id="{50484FE4-FD16-4534-932A-A88B392E0664}"/>
                  </a:ext>
                </a:extLst>
              </p:cNvPr>
              <p:cNvSpPr>
                <a:spLocks noChangeArrowheads="1"/>
              </p:cNvSpPr>
              <p:nvPr/>
            </p:nvSpPr>
            <p:spPr bwMode="auto">
              <a:xfrm>
                <a:off x="4603" y="15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31" name="Oval 140">
                <a:extLst>
                  <a:ext uri="{FF2B5EF4-FFF2-40B4-BE49-F238E27FC236}">
                    <a16:creationId xmlns:a16="http://schemas.microsoft.com/office/drawing/2014/main" id="{AD067496-CE91-4098-9FB9-F85B6B629804}"/>
                  </a:ext>
                </a:extLst>
              </p:cNvPr>
              <p:cNvSpPr>
                <a:spLocks noChangeArrowheads="1"/>
              </p:cNvSpPr>
              <p:nvPr/>
            </p:nvSpPr>
            <p:spPr bwMode="auto">
              <a:xfrm>
                <a:off x="4391" y="1886"/>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32" name="Oval 141">
                <a:extLst>
                  <a:ext uri="{FF2B5EF4-FFF2-40B4-BE49-F238E27FC236}">
                    <a16:creationId xmlns:a16="http://schemas.microsoft.com/office/drawing/2014/main" id="{405A09DE-4781-4941-A231-3DCE4BF3E859}"/>
                  </a:ext>
                </a:extLst>
              </p:cNvPr>
              <p:cNvSpPr>
                <a:spLocks noChangeArrowheads="1"/>
              </p:cNvSpPr>
              <p:nvPr/>
            </p:nvSpPr>
            <p:spPr bwMode="auto">
              <a:xfrm>
                <a:off x="4405" y="186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33" name="Oval 142">
                <a:extLst>
                  <a:ext uri="{FF2B5EF4-FFF2-40B4-BE49-F238E27FC236}">
                    <a16:creationId xmlns:a16="http://schemas.microsoft.com/office/drawing/2014/main" id="{24A420B3-9566-40BC-B7F3-3F4C56A1C75C}"/>
                  </a:ext>
                </a:extLst>
              </p:cNvPr>
              <p:cNvSpPr>
                <a:spLocks noChangeArrowheads="1"/>
              </p:cNvSpPr>
              <p:nvPr/>
            </p:nvSpPr>
            <p:spPr bwMode="auto">
              <a:xfrm>
                <a:off x="5125" y="180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34" name="Oval 143">
                <a:extLst>
                  <a:ext uri="{FF2B5EF4-FFF2-40B4-BE49-F238E27FC236}">
                    <a16:creationId xmlns:a16="http://schemas.microsoft.com/office/drawing/2014/main" id="{6DE768DF-19C0-477A-B5C5-77956C68966B}"/>
                  </a:ext>
                </a:extLst>
              </p:cNvPr>
              <p:cNvSpPr>
                <a:spLocks noChangeArrowheads="1"/>
              </p:cNvSpPr>
              <p:nvPr/>
            </p:nvSpPr>
            <p:spPr bwMode="auto">
              <a:xfrm>
                <a:off x="4470" y="20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35" name="Oval 144">
                <a:extLst>
                  <a:ext uri="{FF2B5EF4-FFF2-40B4-BE49-F238E27FC236}">
                    <a16:creationId xmlns:a16="http://schemas.microsoft.com/office/drawing/2014/main" id="{3B778D83-BDCA-4A23-97C4-F3FCBD3FFAB7}"/>
                  </a:ext>
                </a:extLst>
              </p:cNvPr>
              <p:cNvSpPr>
                <a:spLocks noChangeArrowheads="1"/>
              </p:cNvSpPr>
              <p:nvPr/>
            </p:nvSpPr>
            <p:spPr bwMode="auto">
              <a:xfrm>
                <a:off x="4420" y="181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36" name="Oval 145">
                <a:extLst>
                  <a:ext uri="{FF2B5EF4-FFF2-40B4-BE49-F238E27FC236}">
                    <a16:creationId xmlns:a16="http://schemas.microsoft.com/office/drawing/2014/main" id="{0259461B-1483-4EEE-8AB7-3A5701E9D9C0}"/>
                  </a:ext>
                </a:extLst>
              </p:cNvPr>
              <p:cNvSpPr>
                <a:spLocks noChangeArrowheads="1"/>
              </p:cNvSpPr>
              <p:nvPr/>
            </p:nvSpPr>
            <p:spPr bwMode="auto">
              <a:xfrm>
                <a:off x="4445" y="17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37" name="Oval 146">
                <a:extLst>
                  <a:ext uri="{FF2B5EF4-FFF2-40B4-BE49-F238E27FC236}">
                    <a16:creationId xmlns:a16="http://schemas.microsoft.com/office/drawing/2014/main" id="{05CD11C6-85B1-4856-AB99-E373B86D5F9D}"/>
                  </a:ext>
                </a:extLst>
              </p:cNvPr>
              <p:cNvSpPr>
                <a:spLocks noChangeArrowheads="1"/>
              </p:cNvSpPr>
              <p:nvPr/>
            </p:nvSpPr>
            <p:spPr bwMode="auto">
              <a:xfrm>
                <a:off x="4394" y="180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38" name="Oval 147">
                <a:extLst>
                  <a:ext uri="{FF2B5EF4-FFF2-40B4-BE49-F238E27FC236}">
                    <a16:creationId xmlns:a16="http://schemas.microsoft.com/office/drawing/2014/main" id="{A3582F60-992B-40E1-9B29-C0B5AA239282}"/>
                  </a:ext>
                </a:extLst>
              </p:cNvPr>
              <p:cNvSpPr>
                <a:spLocks noChangeArrowheads="1"/>
              </p:cNvSpPr>
              <p:nvPr/>
            </p:nvSpPr>
            <p:spPr bwMode="auto">
              <a:xfrm>
                <a:off x="4272" y="184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39" name="Oval 148">
                <a:extLst>
                  <a:ext uri="{FF2B5EF4-FFF2-40B4-BE49-F238E27FC236}">
                    <a16:creationId xmlns:a16="http://schemas.microsoft.com/office/drawing/2014/main" id="{412BBE5F-A8AC-4984-A607-44B2DB7DCECB}"/>
                  </a:ext>
                </a:extLst>
              </p:cNvPr>
              <p:cNvSpPr>
                <a:spLocks noChangeArrowheads="1"/>
              </p:cNvSpPr>
              <p:nvPr/>
            </p:nvSpPr>
            <p:spPr bwMode="auto">
              <a:xfrm>
                <a:off x="3883" y="197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40" name="Oval 149">
                <a:extLst>
                  <a:ext uri="{FF2B5EF4-FFF2-40B4-BE49-F238E27FC236}">
                    <a16:creationId xmlns:a16="http://schemas.microsoft.com/office/drawing/2014/main" id="{7B75105F-04E3-4EE0-A2A7-6EDDE09AF149}"/>
                  </a:ext>
                </a:extLst>
              </p:cNvPr>
              <p:cNvSpPr>
                <a:spLocks noChangeArrowheads="1"/>
              </p:cNvSpPr>
              <p:nvPr/>
            </p:nvSpPr>
            <p:spPr bwMode="auto">
              <a:xfrm>
                <a:off x="3865" y="1850"/>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41" name="Oval 150">
                <a:extLst>
                  <a:ext uri="{FF2B5EF4-FFF2-40B4-BE49-F238E27FC236}">
                    <a16:creationId xmlns:a16="http://schemas.microsoft.com/office/drawing/2014/main" id="{E3B43E17-69B1-48AE-B221-8D0F65B7E35C}"/>
                  </a:ext>
                </a:extLst>
              </p:cNvPr>
              <p:cNvSpPr>
                <a:spLocks noChangeArrowheads="1"/>
              </p:cNvSpPr>
              <p:nvPr/>
            </p:nvSpPr>
            <p:spPr bwMode="auto">
              <a:xfrm>
                <a:off x="4326" y="190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42" name="Oval 151">
                <a:extLst>
                  <a:ext uri="{FF2B5EF4-FFF2-40B4-BE49-F238E27FC236}">
                    <a16:creationId xmlns:a16="http://schemas.microsoft.com/office/drawing/2014/main" id="{65500013-8FE8-4B7F-A1A7-0958CDF1509D}"/>
                  </a:ext>
                </a:extLst>
              </p:cNvPr>
              <p:cNvSpPr>
                <a:spLocks noChangeArrowheads="1"/>
              </p:cNvSpPr>
              <p:nvPr/>
            </p:nvSpPr>
            <p:spPr bwMode="auto">
              <a:xfrm>
                <a:off x="4240" y="1793"/>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43" name="Oval 152">
                <a:extLst>
                  <a:ext uri="{FF2B5EF4-FFF2-40B4-BE49-F238E27FC236}">
                    <a16:creationId xmlns:a16="http://schemas.microsoft.com/office/drawing/2014/main" id="{724B8E54-6DED-4167-BC6D-65F0C5715CB0}"/>
                  </a:ext>
                </a:extLst>
              </p:cNvPr>
              <p:cNvSpPr>
                <a:spLocks noChangeArrowheads="1"/>
              </p:cNvSpPr>
              <p:nvPr/>
            </p:nvSpPr>
            <p:spPr bwMode="auto">
              <a:xfrm>
                <a:off x="4240" y="2178"/>
                <a:ext cx="21"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44" name="Oval 153">
                <a:extLst>
                  <a:ext uri="{FF2B5EF4-FFF2-40B4-BE49-F238E27FC236}">
                    <a16:creationId xmlns:a16="http://schemas.microsoft.com/office/drawing/2014/main" id="{4BF8DD89-D59D-43FA-8833-239D8D18CB99}"/>
                  </a:ext>
                </a:extLst>
              </p:cNvPr>
              <p:cNvSpPr>
                <a:spLocks noChangeArrowheads="1"/>
              </p:cNvSpPr>
              <p:nvPr/>
            </p:nvSpPr>
            <p:spPr bwMode="auto">
              <a:xfrm>
                <a:off x="4322" y="145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45" name="Oval 154">
                <a:extLst>
                  <a:ext uri="{FF2B5EF4-FFF2-40B4-BE49-F238E27FC236}">
                    <a16:creationId xmlns:a16="http://schemas.microsoft.com/office/drawing/2014/main" id="{2D435FB7-FC06-486C-9D87-C88FA35E4245}"/>
                  </a:ext>
                </a:extLst>
              </p:cNvPr>
              <p:cNvSpPr>
                <a:spLocks noChangeArrowheads="1"/>
              </p:cNvSpPr>
              <p:nvPr/>
            </p:nvSpPr>
            <p:spPr bwMode="auto">
              <a:xfrm>
                <a:off x="4456" y="1584"/>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46" name="Oval 155">
                <a:extLst>
                  <a:ext uri="{FF2B5EF4-FFF2-40B4-BE49-F238E27FC236}">
                    <a16:creationId xmlns:a16="http://schemas.microsoft.com/office/drawing/2014/main" id="{73057B4A-C312-4EEF-8AB7-7D5A0F934667}"/>
                  </a:ext>
                </a:extLst>
              </p:cNvPr>
              <p:cNvSpPr>
                <a:spLocks noChangeArrowheads="1"/>
              </p:cNvSpPr>
              <p:nvPr/>
            </p:nvSpPr>
            <p:spPr bwMode="auto">
              <a:xfrm>
                <a:off x="4470" y="182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47" name="Oval 156">
                <a:extLst>
                  <a:ext uri="{FF2B5EF4-FFF2-40B4-BE49-F238E27FC236}">
                    <a16:creationId xmlns:a16="http://schemas.microsoft.com/office/drawing/2014/main" id="{FF037438-2D78-4A3C-A911-CB0BACB7AFB2}"/>
                  </a:ext>
                </a:extLst>
              </p:cNvPr>
              <p:cNvSpPr>
                <a:spLocks noChangeArrowheads="1"/>
              </p:cNvSpPr>
              <p:nvPr/>
            </p:nvSpPr>
            <p:spPr bwMode="auto">
              <a:xfrm>
                <a:off x="3840" y="194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48" name="Oval 157">
                <a:extLst>
                  <a:ext uri="{FF2B5EF4-FFF2-40B4-BE49-F238E27FC236}">
                    <a16:creationId xmlns:a16="http://schemas.microsoft.com/office/drawing/2014/main" id="{ABEAF1F9-66CC-45AE-B68B-518272EFFD6C}"/>
                  </a:ext>
                </a:extLst>
              </p:cNvPr>
              <p:cNvSpPr>
                <a:spLocks noChangeArrowheads="1"/>
              </p:cNvSpPr>
              <p:nvPr/>
            </p:nvSpPr>
            <p:spPr bwMode="auto">
              <a:xfrm>
                <a:off x="4470" y="181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49" name="Oval 158">
                <a:extLst>
                  <a:ext uri="{FF2B5EF4-FFF2-40B4-BE49-F238E27FC236}">
                    <a16:creationId xmlns:a16="http://schemas.microsoft.com/office/drawing/2014/main" id="{4B395992-BE09-4713-B877-CC8F4CF0C126}"/>
                  </a:ext>
                </a:extLst>
              </p:cNvPr>
              <p:cNvSpPr>
                <a:spLocks noChangeArrowheads="1"/>
              </p:cNvSpPr>
              <p:nvPr/>
            </p:nvSpPr>
            <p:spPr bwMode="auto">
              <a:xfrm>
                <a:off x="4034" y="186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50" name="Oval 159">
                <a:extLst>
                  <a:ext uri="{FF2B5EF4-FFF2-40B4-BE49-F238E27FC236}">
                    <a16:creationId xmlns:a16="http://schemas.microsoft.com/office/drawing/2014/main" id="{AEF1D63A-6E0F-49AD-A338-654E13342C03}"/>
                  </a:ext>
                </a:extLst>
              </p:cNvPr>
              <p:cNvSpPr>
                <a:spLocks noChangeArrowheads="1"/>
              </p:cNvSpPr>
              <p:nvPr/>
            </p:nvSpPr>
            <p:spPr bwMode="auto">
              <a:xfrm>
                <a:off x="4441" y="17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51" name="Oval 160">
                <a:extLst>
                  <a:ext uri="{FF2B5EF4-FFF2-40B4-BE49-F238E27FC236}">
                    <a16:creationId xmlns:a16="http://schemas.microsoft.com/office/drawing/2014/main" id="{294B16A2-BB60-4BD8-A7DD-B1DBDC544137}"/>
                  </a:ext>
                </a:extLst>
              </p:cNvPr>
              <p:cNvSpPr>
                <a:spLocks noChangeArrowheads="1"/>
              </p:cNvSpPr>
              <p:nvPr/>
            </p:nvSpPr>
            <p:spPr bwMode="auto">
              <a:xfrm>
                <a:off x="3757" y="2128"/>
                <a:ext cx="22"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52" name="Oval 161">
                <a:extLst>
                  <a:ext uri="{FF2B5EF4-FFF2-40B4-BE49-F238E27FC236}">
                    <a16:creationId xmlns:a16="http://schemas.microsoft.com/office/drawing/2014/main" id="{6A2E5022-DE52-4067-81D2-35E60697F573}"/>
                  </a:ext>
                </a:extLst>
              </p:cNvPr>
              <p:cNvSpPr>
                <a:spLocks noChangeArrowheads="1"/>
              </p:cNvSpPr>
              <p:nvPr/>
            </p:nvSpPr>
            <p:spPr bwMode="auto">
              <a:xfrm>
                <a:off x="3973" y="2012"/>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53" name="Oval 162">
                <a:extLst>
                  <a:ext uri="{FF2B5EF4-FFF2-40B4-BE49-F238E27FC236}">
                    <a16:creationId xmlns:a16="http://schemas.microsoft.com/office/drawing/2014/main" id="{2E878B43-B8DE-4408-B45E-39BE95FFACD8}"/>
                  </a:ext>
                </a:extLst>
              </p:cNvPr>
              <p:cNvSpPr>
                <a:spLocks noChangeArrowheads="1"/>
              </p:cNvSpPr>
              <p:nvPr/>
            </p:nvSpPr>
            <p:spPr bwMode="auto">
              <a:xfrm>
                <a:off x="3714" y="177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54" name="Oval 163">
                <a:extLst>
                  <a:ext uri="{FF2B5EF4-FFF2-40B4-BE49-F238E27FC236}">
                    <a16:creationId xmlns:a16="http://schemas.microsoft.com/office/drawing/2014/main" id="{430D0F04-D8A0-4795-934B-503308075CF5}"/>
                  </a:ext>
                </a:extLst>
              </p:cNvPr>
              <p:cNvSpPr>
                <a:spLocks noChangeArrowheads="1"/>
              </p:cNvSpPr>
              <p:nvPr/>
            </p:nvSpPr>
            <p:spPr bwMode="auto">
              <a:xfrm>
                <a:off x="3714" y="190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55" name="Oval 164">
                <a:extLst>
                  <a:ext uri="{FF2B5EF4-FFF2-40B4-BE49-F238E27FC236}">
                    <a16:creationId xmlns:a16="http://schemas.microsoft.com/office/drawing/2014/main" id="{27979BB5-F575-4319-B8D8-A12D8CBAD9B2}"/>
                  </a:ext>
                </a:extLst>
              </p:cNvPr>
              <p:cNvSpPr>
                <a:spLocks noChangeArrowheads="1"/>
              </p:cNvSpPr>
              <p:nvPr/>
            </p:nvSpPr>
            <p:spPr bwMode="auto">
              <a:xfrm>
                <a:off x="3973" y="191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56" name="Oval 165">
                <a:extLst>
                  <a:ext uri="{FF2B5EF4-FFF2-40B4-BE49-F238E27FC236}">
                    <a16:creationId xmlns:a16="http://schemas.microsoft.com/office/drawing/2014/main" id="{A24AB922-313C-4EC1-A978-2B1FF5E12437}"/>
                  </a:ext>
                </a:extLst>
              </p:cNvPr>
              <p:cNvSpPr>
                <a:spLocks noChangeArrowheads="1"/>
              </p:cNvSpPr>
              <p:nvPr/>
            </p:nvSpPr>
            <p:spPr bwMode="auto">
              <a:xfrm>
                <a:off x="3962" y="193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57" name="Oval 166">
                <a:extLst>
                  <a:ext uri="{FF2B5EF4-FFF2-40B4-BE49-F238E27FC236}">
                    <a16:creationId xmlns:a16="http://schemas.microsoft.com/office/drawing/2014/main" id="{881D156B-B79C-4054-B01F-A24335BF1A83}"/>
                  </a:ext>
                </a:extLst>
              </p:cNvPr>
              <p:cNvSpPr>
                <a:spLocks noChangeArrowheads="1"/>
              </p:cNvSpPr>
              <p:nvPr/>
            </p:nvSpPr>
            <p:spPr bwMode="auto">
              <a:xfrm>
                <a:off x="3836" y="204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58" name="Oval 167">
                <a:extLst>
                  <a:ext uri="{FF2B5EF4-FFF2-40B4-BE49-F238E27FC236}">
                    <a16:creationId xmlns:a16="http://schemas.microsoft.com/office/drawing/2014/main" id="{C4FEEF09-3785-4CAE-9737-8DD1765DB550}"/>
                  </a:ext>
                </a:extLst>
              </p:cNvPr>
              <p:cNvSpPr>
                <a:spLocks noChangeArrowheads="1"/>
              </p:cNvSpPr>
              <p:nvPr/>
            </p:nvSpPr>
            <p:spPr bwMode="auto">
              <a:xfrm>
                <a:off x="3836" y="2020"/>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59" name="Oval 168">
                <a:extLst>
                  <a:ext uri="{FF2B5EF4-FFF2-40B4-BE49-F238E27FC236}">
                    <a16:creationId xmlns:a16="http://schemas.microsoft.com/office/drawing/2014/main" id="{79C2005A-388C-4AE1-9BC1-324B81C72166}"/>
                  </a:ext>
                </a:extLst>
              </p:cNvPr>
              <p:cNvSpPr>
                <a:spLocks noChangeArrowheads="1"/>
              </p:cNvSpPr>
              <p:nvPr/>
            </p:nvSpPr>
            <p:spPr bwMode="auto">
              <a:xfrm>
                <a:off x="3692" y="20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60" name="Oval 169">
                <a:extLst>
                  <a:ext uri="{FF2B5EF4-FFF2-40B4-BE49-F238E27FC236}">
                    <a16:creationId xmlns:a16="http://schemas.microsoft.com/office/drawing/2014/main" id="{8E37F1D7-8B15-4D23-AB51-6DC7E445F7CD}"/>
                  </a:ext>
                </a:extLst>
              </p:cNvPr>
              <p:cNvSpPr>
                <a:spLocks noChangeArrowheads="1"/>
              </p:cNvSpPr>
              <p:nvPr/>
            </p:nvSpPr>
            <p:spPr bwMode="auto">
              <a:xfrm>
                <a:off x="3692" y="195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61" name="Oval 170">
                <a:extLst>
                  <a:ext uri="{FF2B5EF4-FFF2-40B4-BE49-F238E27FC236}">
                    <a16:creationId xmlns:a16="http://schemas.microsoft.com/office/drawing/2014/main" id="{28FAC658-5A3B-4649-995F-F71BC2502457}"/>
                  </a:ext>
                </a:extLst>
              </p:cNvPr>
              <p:cNvSpPr>
                <a:spLocks noChangeArrowheads="1"/>
              </p:cNvSpPr>
              <p:nvPr/>
            </p:nvSpPr>
            <p:spPr bwMode="auto">
              <a:xfrm>
                <a:off x="3725" y="208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62" name="Oval 171">
                <a:extLst>
                  <a:ext uri="{FF2B5EF4-FFF2-40B4-BE49-F238E27FC236}">
                    <a16:creationId xmlns:a16="http://schemas.microsoft.com/office/drawing/2014/main" id="{C334B9E4-65A3-4272-B7CD-FAA0A26A70B3}"/>
                  </a:ext>
                </a:extLst>
              </p:cNvPr>
              <p:cNvSpPr>
                <a:spLocks noChangeArrowheads="1"/>
              </p:cNvSpPr>
              <p:nvPr/>
            </p:nvSpPr>
            <p:spPr bwMode="auto">
              <a:xfrm>
                <a:off x="3844" y="19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63" name="Oval 172">
                <a:extLst>
                  <a:ext uri="{FF2B5EF4-FFF2-40B4-BE49-F238E27FC236}">
                    <a16:creationId xmlns:a16="http://schemas.microsoft.com/office/drawing/2014/main" id="{74DCDED4-BEBF-42D3-98BD-E288540BBCC0}"/>
                  </a:ext>
                </a:extLst>
              </p:cNvPr>
              <p:cNvSpPr>
                <a:spLocks noChangeArrowheads="1"/>
              </p:cNvSpPr>
              <p:nvPr/>
            </p:nvSpPr>
            <p:spPr bwMode="auto">
              <a:xfrm>
                <a:off x="4279" y="190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64" name="Oval 173">
                <a:extLst>
                  <a:ext uri="{FF2B5EF4-FFF2-40B4-BE49-F238E27FC236}">
                    <a16:creationId xmlns:a16="http://schemas.microsoft.com/office/drawing/2014/main" id="{641A86E7-3BED-41E9-A6BE-CB9F59C8676C}"/>
                  </a:ext>
                </a:extLst>
              </p:cNvPr>
              <p:cNvSpPr>
                <a:spLocks noChangeArrowheads="1"/>
              </p:cNvSpPr>
              <p:nvPr/>
            </p:nvSpPr>
            <p:spPr bwMode="auto">
              <a:xfrm>
                <a:off x="4150" y="16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65" name="Oval 174">
                <a:extLst>
                  <a:ext uri="{FF2B5EF4-FFF2-40B4-BE49-F238E27FC236}">
                    <a16:creationId xmlns:a16="http://schemas.microsoft.com/office/drawing/2014/main" id="{429DAB42-8177-4888-8DDD-EBFDE208F735}"/>
                  </a:ext>
                </a:extLst>
              </p:cNvPr>
              <p:cNvSpPr>
                <a:spLocks noChangeArrowheads="1"/>
              </p:cNvSpPr>
              <p:nvPr/>
            </p:nvSpPr>
            <p:spPr bwMode="auto">
              <a:xfrm>
                <a:off x="4150" y="17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66" name="Oval 175">
                <a:extLst>
                  <a:ext uri="{FF2B5EF4-FFF2-40B4-BE49-F238E27FC236}">
                    <a16:creationId xmlns:a16="http://schemas.microsoft.com/office/drawing/2014/main" id="{433F6A4B-9425-45DC-859F-AEB59C9D5CD4}"/>
                  </a:ext>
                </a:extLst>
              </p:cNvPr>
              <p:cNvSpPr>
                <a:spLocks noChangeArrowheads="1"/>
              </p:cNvSpPr>
              <p:nvPr/>
            </p:nvSpPr>
            <p:spPr bwMode="auto">
              <a:xfrm>
                <a:off x="4139" y="193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67" name="Oval 176">
                <a:extLst>
                  <a:ext uri="{FF2B5EF4-FFF2-40B4-BE49-F238E27FC236}">
                    <a16:creationId xmlns:a16="http://schemas.microsoft.com/office/drawing/2014/main" id="{60E5A7E9-84CB-431D-A6F4-A2E2B42A235E}"/>
                  </a:ext>
                </a:extLst>
              </p:cNvPr>
              <p:cNvSpPr>
                <a:spLocks noChangeArrowheads="1"/>
              </p:cNvSpPr>
              <p:nvPr/>
            </p:nvSpPr>
            <p:spPr bwMode="auto">
              <a:xfrm>
                <a:off x="4139" y="181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68" name="Oval 177">
                <a:extLst>
                  <a:ext uri="{FF2B5EF4-FFF2-40B4-BE49-F238E27FC236}">
                    <a16:creationId xmlns:a16="http://schemas.microsoft.com/office/drawing/2014/main" id="{EE45DA73-7F49-4F41-8557-235D6820E027}"/>
                  </a:ext>
                </a:extLst>
              </p:cNvPr>
              <p:cNvSpPr>
                <a:spLocks noChangeArrowheads="1"/>
              </p:cNvSpPr>
              <p:nvPr/>
            </p:nvSpPr>
            <p:spPr bwMode="auto">
              <a:xfrm>
                <a:off x="4250" y="19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69" name="Oval 178">
                <a:extLst>
                  <a:ext uri="{FF2B5EF4-FFF2-40B4-BE49-F238E27FC236}">
                    <a16:creationId xmlns:a16="http://schemas.microsoft.com/office/drawing/2014/main" id="{08087E63-DB0D-48F8-8095-1F4654B3613C}"/>
                  </a:ext>
                </a:extLst>
              </p:cNvPr>
              <p:cNvSpPr>
                <a:spLocks noChangeArrowheads="1"/>
              </p:cNvSpPr>
              <p:nvPr/>
            </p:nvSpPr>
            <p:spPr bwMode="auto">
              <a:xfrm>
                <a:off x="3818" y="184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70" name="Oval 179">
                <a:extLst>
                  <a:ext uri="{FF2B5EF4-FFF2-40B4-BE49-F238E27FC236}">
                    <a16:creationId xmlns:a16="http://schemas.microsoft.com/office/drawing/2014/main" id="{790E36FC-AF14-4AFF-9835-5F020613845C}"/>
                  </a:ext>
                </a:extLst>
              </p:cNvPr>
              <p:cNvSpPr>
                <a:spLocks noChangeArrowheads="1"/>
              </p:cNvSpPr>
              <p:nvPr/>
            </p:nvSpPr>
            <p:spPr bwMode="auto">
              <a:xfrm>
                <a:off x="4024" y="21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71" name="Oval 180">
                <a:extLst>
                  <a:ext uri="{FF2B5EF4-FFF2-40B4-BE49-F238E27FC236}">
                    <a16:creationId xmlns:a16="http://schemas.microsoft.com/office/drawing/2014/main" id="{9509660E-AD6C-464E-83B0-5E02D08BB32F}"/>
                  </a:ext>
                </a:extLst>
              </p:cNvPr>
              <p:cNvSpPr>
                <a:spLocks noChangeArrowheads="1"/>
              </p:cNvSpPr>
              <p:nvPr/>
            </p:nvSpPr>
            <p:spPr bwMode="auto">
              <a:xfrm>
                <a:off x="3829" y="188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72" name="Oval 181">
                <a:extLst>
                  <a:ext uri="{FF2B5EF4-FFF2-40B4-BE49-F238E27FC236}">
                    <a16:creationId xmlns:a16="http://schemas.microsoft.com/office/drawing/2014/main" id="{208D6434-7279-43B5-AB1A-FE095ECA3D5A}"/>
                  </a:ext>
                </a:extLst>
              </p:cNvPr>
              <p:cNvSpPr>
                <a:spLocks noChangeArrowheads="1"/>
              </p:cNvSpPr>
              <p:nvPr/>
            </p:nvSpPr>
            <p:spPr bwMode="auto">
              <a:xfrm>
                <a:off x="3829" y="206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73" name="Oval 182">
                <a:extLst>
                  <a:ext uri="{FF2B5EF4-FFF2-40B4-BE49-F238E27FC236}">
                    <a16:creationId xmlns:a16="http://schemas.microsoft.com/office/drawing/2014/main" id="{280A4923-33BB-4FF7-B49F-E4E47E8D5C7A}"/>
                  </a:ext>
                </a:extLst>
              </p:cNvPr>
              <p:cNvSpPr>
                <a:spLocks noChangeArrowheads="1"/>
              </p:cNvSpPr>
              <p:nvPr/>
            </p:nvSpPr>
            <p:spPr bwMode="auto">
              <a:xfrm>
                <a:off x="4024" y="191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74" name="Oval 183">
                <a:extLst>
                  <a:ext uri="{FF2B5EF4-FFF2-40B4-BE49-F238E27FC236}">
                    <a16:creationId xmlns:a16="http://schemas.microsoft.com/office/drawing/2014/main" id="{7668E11A-2087-4298-9BE4-C6AA23EBDC41}"/>
                  </a:ext>
                </a:extLst>
              </p:cNvPr>
              <p:cNvSpPr>
                <a:spLocks noChangeArrowheads="1"/>
              </p:cNvSpPr>
              <p:nvPr/>
            </p:nvSpPr>
            <p:spPr bwMode="auto">
              <a:xfrm>
                <a:off x="3628" y="195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75" name="Oval 184">
                <a:extLst>
                  <a:ext uri="{FF2B5EF4-FFF2-40B4-BE49-F238E27FC236}">
                    <a16:creationId xmlns:a16="http://schemas.microsoft.com/office/drawing/2014/main" id="{DADFD54A-86E5-46F8-ADAB-2E2D79B101E7}"/>
                  </a:ext>
                </a:extLst>
              </p:cNvPr>
              <p:cNvSpPr>
                <a:spLocks noChangeArrowheads="1"/>
              </p:cNvSpPr>
              <p:nvPr/>
            </p:nvSpPr>
            <p:spPr bwMode="auto">
              <a:xfrm>
                <a:off x="4024" y="186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76" name="Oval 185">
                <a:extLst>
                  <a:ext uri="{FF2B5EF4-FFF2-40B4-BE49-F238E27FC236}">
                    <a16:creationId xmlns:a16="http://schemas.microsoft.com/office/drawing/2014/main" id="{CE99F5D3-AD90-4DA1-B612-16C1ED6DC461}"/>
                  </a:ext>
                </a:extLst>
              </p:cNvPr>
              <p:cNvSpPr>
                <a:spLocks noChangeArrowheads="1"/>
              </p:cNvSpPr>
              <p:nvPr/>
            </p:nvSpPr>
            <p:spPr bwMode="auto">
              <a:xfrm>
                <a:off x="3746" y="194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77" name="Oval 186">
                <a:extLst>
                  <a:ext uri="{FF2B5EF4-FFF2-40B4-BE49-F238E27FC236}">
                    <a16:creationId xmlns:a16="http://schemas.microsoft.com/office/drawing/2014/main" id="{DE4CA64A-3A17-4DEB-B57E-0E1D194FFFAE}"/>
                  </a:ext>
                </a:extLst>
              </p:cNvPr>
              <p:cNvSpPr>
                <a:spLocks noChangeArrowheads="1"/>
              </p:cNvSpPr>
              <p:nvPr/>
            </p:nvSpPr>
            <p:spPr bwMode="auto">
              <a:xfrm>
                <a:off x="4196" y="20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78" name="Oval 187">
                <a:extLst>
                  <a:ext uri="{FF2B5EF4-FFF2-40B4-BE49-F238E27FC236}">
                    <a16:creationId xmlns:a16="http://schemas.microsoft.com/office/drawing/2014/main" id="{FC6A9193-43F0-48B7-813B-1F0D52788103}"/>
                  </a:ext>
                </a:extLst>
              </p:cNvPr>
              <p:cNvSpPr>
                <a:spLocks noChangeArrowheads="1"/>
              </p:cNvSpPr>
              <p:nvPr/>
            </p:nvSpPr>
            <p:spPr bwMode="auto">
              <a:xfrm>
                <a:off x="3696" y="1987"/>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79" name="Oval 188">
                <a:extLst>
                  <a:ext uri="{FF2B5EF4-FFF2-40B4-BE49-F238E27FC236}">
                    <a16:creationId xmlns:a16="http://schemas.microsoft.com/office/drawing/2014/main" id="{90C669AD-D01A-46B7-9AFA-24570120742B}"/>
                  </a:ext>
                </a:extLst>
              </p:cNvPr>
              <p:cNvSpPr>
                <a:spLocks noChangeArrowheads="1"/>
              </p:cNvSpPr>
              <p:nvPr/>
            </p:nvSpPr>
            <p:spPr bwMode="auto">
              <a:xfrm>
                <a:off x="3790" y="209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80" name="Oval 189">
                <a:extLst>
                  <a:ext uri="{FF2B5EF4-FFF2-40B4-BE49-F238E27FC236}">
                    <a16:creationId xmlns:a16="http://schemas.microsoft.com/office/drawing/2014/main" id="{3F4EDEF5-D3B3-4BAC-954B-FBF1E2E5CB65}"/>
                  </a:ext>
                </a:extLst>
              </p:cNvPr>
              <p:cNvSpPr>
                <a:spLocks noChangeArrowheads="1"/>
              </p:cNvSpPr>
              <p:nvPr/>
            </p:nvSpPr>
            <p:spPr bwMode="auto">
              <a:xfrm>
                <a:off x="3790" y="20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81" name="Oval 190">
                <a:extLst>
                  <a:ext uri="{FF2B5EF4-FFF2-40B4-BE49-F238E27FC236}">
                    <a16:creationId xmlns:a16="http://schemas.microsoft.com/office/drawing/2014/main" id="{0BF515D4-4320-456A-9B78-3DA293E9AB92}"/>
                  </a:ext>
                </a:extLst>
              </p:cNvPr>
              <p:cNvSpPr>
                <a:spLocks noChangeArrowheads="1"/>
              </p:cNvSpPr>
              <p:nvPr/>
            </p:nvSpPr>
            <p:spPr bwMode="auto">
              <a:xfrm>
                <a:off x="3941" y="201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82" name="Oval 191">
                <a:extLst>
                  <a:ext uri="{FF2B5EF4-FFF2-40B4-BE49-F238E27FC236}">
                    <a16:creationId xmlns:a16="http://schemas.microsoft.com/office/drawing/2014/main" id="{F0937DEF-8CC7-432C-8E1D-CBE46C589DA6}"/>
                  </a:ext>
                </a:extLst>
              </p:cNvPr>
              <p:cNvSpPr>
                <a:spLocks noChangeArrowheads="1"/>
              </p:cNvSpPr>
              <p:nvPr/>
            </p:nvSpPr>
            <p:spPr bwMode="auto">
              <a:xfrm>
                <a:off x="3941" y="207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83" name="Oval 192">
                <a:extLst>
                  <a:ext uri="{FF2B5EF4-FFF2-40B4-BE49-F238E27FC236}">
                    <a16:creationId xmlns:a16="http://schemas.microsoft.com/office/drawing/2014/main" id="{AF69145C-AABD-4804-A2BE-E0E8210A63D0}"/>
                  </a:ext>
                </a:extLst>
              </p:cNvPr>
              <p:cNvSpPr>
                <a:spLocks noChangeArrowheads="1"/>
              </p:cNvSpPr>
              <p:nvPr/>
            </p:nvSpPr>
            <p:spPr bwMode="auto">
              <a:xfrm>
                <a:off x="3865" y="202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84" name="Oval 193">
                <a:extLst>
                  <a:ext uri="{FF2B5EF4-FFF2-40B4-BE49-F238E27FC236}">
                    <a16:creationId xmlns:a16="http://schemas.microsoft.com/office/drawing/2014/main" id="{6ABD4807-928E-4E37-A838-FB506C0D4A71}"/>
                  </a:ext>
                </a:extLst>
              </p:cNvPr>
              <p:cNvSpPr>
                <a:spLocks noChangeArrowheads="1"/>
              </p:cNvSpPr>
              <p:nvPr/>
            </p:nvSpPr>
            <p:spPr bwMode="auto">
              <a:xfrm>
                <a:off x="3703" y="2092"/>
                <a:ext cx="22"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85" name="Oval 194">
                <a:extLst>
                  <a:ext uri="{FF2B5EF4-FFF2-40B4-BE49-F238E27FC236}">
                    <a16:creationId xmlns:a16="http://schemas.microsoft.com/office/drawing/2014/main" id="{AD82EDDD-403C-4EEA-BB3B-4307647FA76A}"/>
                  </a:ext>
                </a:extLst>
              </p:cNvPr>
              <p:cNvSpPr>
                <a:spLocks noChangeArrowheads="1"/>
              </p:cNvSpPr>
              <p:nvPr/>
            </p:nvSpPr>
            <p:spPr bwMode="auto">
              <a:xfrm>
                <a:off x="4002" y="201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86" name="Oval 195">
                <a:extLst>
                  <a:ext uri="{FF2B5EF4-FFF2-40B4-BE49-F238E27FC236}">
                    <a16:creationId xmlns:a16="http://schemas.microsoft.com/office/drawing/2014/main" id="{88EC43FD-C552-4FAC-B4DA-69193ABB519D}"/>
                  </a:ext>
                </a:extLst>
              </p:cNvPr>
              <p:cNvSpPr>
                <a:spLocks noChangeArrowheads="1"/>
              </p:cNvSpPr>
              <p:nvPr/>
            </p:nvSpPr>
            <p:spPr bwMode="auto">
              <a:xfrm>
                <a:off x="4042" y="181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87" name="Oval 196">
                <a:extLst>
                  <a:ext uri="{FF2B5EF4-FFF2-40B4-BE49-F238E27FC236}">
                    <a16:creationId xmlns:a16="http://schemas.microsoft.com/office/drawing/2014/main" id="{67CA159A-9066-4BA6-A93A-D9DF56A70E6C}"/>
                  </a:ext>
                </a:extLst>
              </p:cNvPr>
              <p:cNvSpPr>
                <a:spLocks noChangeArrowheads="1"/>
              </p:cNvSpPr>
              <p:nvPr/>
            </p:nvSpPr>
            <p:spPr bwMode="auto">
              <a:xfrm>
                <a:off x="3606" y="20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88" name="Oval 197">
                <a:extLst>
                  <a:ext uri="{FF2B5EF4-FFF2-40B4-BE49-F238E27FC236}">
                    <a16:creationId xmlns:a16="http://schemas.microsoft.com/office/drawing/2014/main" id="{2705C658-90EE-4A36-A740-C59B65A9576F}"/>
                  </a:ext>
                </a:extLst>
              </p:cNvPr>
              <p:cNvSpPr>
                <a:spLocks noChangeArrowheads="1"/>
              </p:cNvSpPr>
              <p:nvPr/>
            </p:nvSpPr>
            <p:spPr bwMode="auto">
              <a:xfrm>
                <a:off x="4128" y="194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89" name="Oval 198">
                <a:extLst>
                  <a:ext uri="{FF2B5EF4-FFF2-40B4-BE49-F238E27FC236}">
                    <a16:creationId xmlns:a16="http://schemas.microsoft.com/office/drawing/2014/main" id="{1FA597FF-44CB-430D-8F34-94AFAF1A1858}"/>
                  </a:ext>
                </a:extLst>
              </p:cNvPr>
              <p:cNvSpPr>
                <a:spLocks noChangeArrowheads="1"/>
              </p:cNvSpPr>
              <p:nvPr/>
            </p:nvSpPr>
            <p:spPr bwMode="auto">
              <a:xfrm>
                <a:off x="3667" y="213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90" name="Oval 199">
                <a:extLst>
                  <a:ext uri="{FF2B5EF4-FFF2-40B4-BE49-F238E27FC236}">
                    <a16:creationId xmlns:a16="http://schemas.microsoft.com/office/drawing/2014/main" id="{EDF07C77-F7A4-4A4A-BD49-380755F8CFC4}"/>
                  </a:ext>
                </a:extLst>
              </p:cNvPr>
              <p:cNvSpPr>
                <a:spLocks noChangeArrowheads="1"/>
              </p:cNvSpPr>
              <p:nvPr/>
            </p:nvSpPr>
            <p:spPr bwMode="auto">
              <a:xfrm>
                <a:off x="5590" y="177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91" name="Oval 200">
                <a:extLst>
                  <a:ext uri="{FF2B5EF4-FFF2-40B4-BE49-F238E27FC236}">
                    <a16:creationId xmlns:a16="http://schemas.microsoft.com/office/drawing/2014/main" id="{BABAB36C-454D-4CCF-89AC-1696A3A7D562}"/>
                  </a:ext>
                </a:extLst>
              </p:cNvPr>
              <p:cNvSpPr>
                <a:spLocks noChangeArrowheads="1"/>
              </p:cNvSpPr>
              <p:nvPr/>
            </p:nvSpPr>
            <p:spPr bwMode="auto">
              <a:xfrm>
                <a:off x="4034" y="184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92" name="Oval 201">
                <a:extLst>
                  <a:ext uri="{FF2B5EF4-FFF2-40B4-BE49-F238E27FC236}">
                    <a16:creationId xmlns:a16="http://schemas.microsoft.com/office/drawing/2014/main" id="{E437FF44-C448-457B-8B8E-AB63A2BC06CE}"/>
                  </a:ext>
                </a:extLst>
              </p:cNvPr>
              <p:cNvSpPr>
                <a:spLocks noChangeArrowheads="1"/>
              </p:cNvSpPr>
              <p:nvPr/>
            </p:nvSpPr>
            <p:spPr bwMode="auto">
              <a:xfrm>
                <a:off x="4214" y="190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93" name="Oval 202">
                <a:extLst>
                  <a:ext uri="{FF2B5EF4-FFF2-40B4-BE49-F238E27FC236}">
                    <a16:creationId xmlns:a16="http://schemas.microsoft.com/office/drawing/2014/main" id="{AB961490-CD50-4D91-8714-D046B0AE67B7}"/>
                  </a:ext>
                </a:extLst>
              </p:cNvPr>
              <p:cNvSpPr>
                <a:spLocks noChangeArrowheads="1"/>
              </p:cNvSpPr>
              <p:nvPr/>
            </p:nvSpPr>
            <p:spPr bwMode="auto">
              <a:xfrm>
                <a:off x="4326" y="191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94" name="Oval 203">
                <a:extLst>
                  <a:ext uri="{FF2B5EF4-FFF2-40B4-BE49-F238E27FC236}">
                    <a16:creationId xmlns:a16="http://schemas.microsoft.com/office/drawing/2014/main" id="{7EA1A023-A61F-482E-9291-99339CDEF655}"/>
                  </a:ext>
                </a:extLst>
              </p:cNvPr>
              <p:cNvSpPr>
                <a:spLocks noChangeArrowheads="1"/>
              </p:cNvSpPr>
              <p:nvPr/>
            </p:nvSpPr>
            <p:spPr bwMode="auto">
              <a:xfrm>
                <a:off x="4333" y="16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95" name="Oval 204">
                <a:extLst>
                  <a:ext uri="{FF2B5EF4-FFF2-40B4-BE49-F238E27FC236}">
                    <a16:creationId xmlns:a16="http://schemas.microsoft.com/office/drawing/2014/main" id="{FCB0DF86-A804-4A5D-8BB5-68ED1DA0FA14}"/>
                  </a:ext>
                </a:extLst>
              </p:cNvPr>
              <p:cNvSpPr>
                <a:spLocks noChangeArrowheads="1"/>
              </p:cNvSpPr>
              <p:nvPr/>
            </p:nvSpPr>
            <p:spPr bwMode="auto">
              <a:xfrm>
                <a:off x="4470" y="15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 name="Group 406">
              <a:extLst>
                <a:ext uri="{FF2B5EF4-FFF2-40B4-BE49-F238E27FC236}">
                  <a16:creationId xmlns:a16="http://schemas.microsoft.com/office/drawing/2014/main" id="{C418CB07-FE2B-4326-9B8D-C3C413D98378}"/>
                </a:ext>
              </a:extLst>
            </p:cNvPr>
            <p:cNvGrpSpPr>
              <a:grpSpLocks/>
            </p:cNvGrpSpPr>
            <p:nvPr/>
          </p:nvGrpSpPr>
          <p:grpSpPr bwMode="auto">
            <a:xfrm>
              <a:off x="2137" y="1544"/>
              <a:ext cx="4086" cy="1271"/>
              <a:chOff x="2137" y="1544"/>
              <a:chExt cx="4086" cy="1271"/>
            </a:xfrm>
          </p:grpSpPr>
          <p:sp>
            <p:nvSpPr>
              <p:cNvPr id="5896" name="Oval 206">
                <a:extLst>
                  <a:ext uri="{FF2B5EF4-FFF2-40B4-BE49-F238E27FC236}">
                    <a16:creationId xmlns:a16="http://schemas.microsoft.com/office/drawing/2014/main" id="{40147669-256E-4DE3-995F-284BDE23AE70}"/>
                  </a:ext>
                </a:extLst>
              </p:cNvPr>
              <p:cNvSpPr>
                <a:spLocks noChangeArrowheads="1"/>
              </p:cNvSpPr>
              <p:nvPr/>
            </p:nvSpPr>
            <p:spPr bwMode="auto">
              <a:xfrm>
                <a:off x="4247" y="179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97" name="Oval 207">
                <a:extLst>
                  <a:ext uri="{FF2B5EF4-FFF2-40B4-BE49-F238E27FC236}">
                    <a16:creationId xmlns:a16="http://schemas.microsoft.com/office/drawing/2014/main" id="{4FC0B30B-991C-4F95-829C-FE5E73DF3937}"/>
                  </a:ext>
                </a:extLst>
              </p:cNvPr>
              <p:cNvSpPr>
                <a:spLocks noChangeArrowheads="1"/>
              </p:cNvSpPr>
              <p:nvPr/>
            </p:nvSpPr>
            <p:spPr bwMode="auto">
              <a:xfrm>
                <a:off x="4330" y="185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98" name="Oval 208">
                <a:extLst>
                  <a:ext uri="{FF2B5EF4-FFF2-40B4-BE49-F238E27FC236}">
                    <a16:creationId xmlns:a16="http://schemas.microsoft.com/office/drawing/2014/main" id="{1945E023-17DE-48F1-A308-4A9EF24375B2}"/>
                  </a:ext>
                </a:extLst>
              </p:cNvPr>
              <p:cNvSpPr>
                <a:spLocks noChangeArrowheads="1"/>
              </p:cNvSpPr>
              <p:nvPr/>
            </p:nvSpPr>
            <p:spPr bwMode="auto">
              <a:xfrm>
                <a:off x="4297" y="176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99" name="Oval 209">
                <a:extLst>
                  <a:ext uri="{FF2B5EF4-FFF2-40B4-BE49-F238E27FC236}">
                    <a16:creationId xmlns:a16="http://schemas.microsoft.com/office/drawing/2014/main" id="{97843D99-AF97-4312-9919-DDD27E6D696E}"/>
                  </a:ext>
                </a:extLst>
              </p:cNvPr>
              <p:cNvSpPr>
                <a:spLocks noChangeArrowheads="1"/>
              </p:cNvSpPr>
              <p:nvPr/>
            </p:nvSpPr>
            <p:spPr bwMode="auto">
              <a:xfrm>
                <a:off x="4384" y="199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00" name="Oval 210">
                <a:extLst>
                  <a:ext uri="{FF2B5EF4-FFF2-40B4-BE49-F238E27FC236}">
                    <a16:creationId xmlns:a16="http://schemas.microsoft.com/office/drawing/2014/main" id="{65BA9CCA-CDAA-4D31-B339-10A404ABBB5B}"/>
                  </a:ext>
                </a:extLst>
              </p:cNvPr>
              <p:cNvSpPr>
                <a:spLocks noChangeArrowheads="1"/>
              </p:cNvSpPr>
              <p:nvPr/>
            </p:nvSpPr>
            <p:spPr bwMode="auto">
              <a:xfrm>
                <a:off x="4056" y="1876"/>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01" name="Oval 211">
                <a:extLst>
                  <a:ext uri="{FF2B5EF4-FFF2-40B4-BE49-F238E27FC236}">
                    <a16:creationId xmlns:a16="http://schemas.microsoft.com/office/drawing/2014/main" id="{25CC555E-7390-43A1-BE59-D8FFD831933B}"/>
                  </a:ext>
                </a:extLst>
              </p:cNvPr>
              <p:cNvSpPr>
                <a:spLocks noChangeArrowheads="1"/>
              </p:cNvSpPr>
              <p:nvPr/>
            </p:nvSpPr>
            <p:spPr bwMode="auto">
              <a:xfrm>
                <a:off x="4204" y="188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02" name="Oval 212">
                <a:extLst>
                  <a:ext uri="{FF2B5EF4-FFF2-40B4-BE49-F238E27FC236}">
                    <a16:creationId xmlns:a16="http://schemas.microsoft.com/office/drawing/2014/main" id="{49082998-16DE-4619-9C0F-3F7E923C10B6}"/>
                  </a:ext>
                </a:extLst>
              </p:cNvPr>
              <p:cNvSpPr>
                <a:spLocks noChangeArrowheads="1"/>
              </p:cNvSpPr>
              <p:nvPr/>
            </p:nvSpPr>
            <p:spPr bwMode="auto">
              <a:xfrm>
                <a:off x="4099" y="221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03" name="Oval 213">
                <a:extLst>
                  <a:ext uri="{FF2B5EF4-FFF2-40B4-BE49-F238E27FC236}">
                    <a16:creationId xmlns:a16="http://schemas.microsoft.com/office/drawing/2014/main" id="{8E9A46D9-7027-4789-90D3-36596D530A2F}"/>
                  </a:ext>
                </a:extLst>
              </p:cNvPr>
              <p:cNvSpPr>
                <a:spLocks noChangeArrowheads="1"/>
              </p:cNvSpPr>
              <p:nvPr/>
            </p:nvSpPr>
            <p:spPr bwMode="auto">
              <a:xfrm>
                <a:off x="3998" y="204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04" name="Oval 214">
                <a:extLst>
                  <a:ext uri="{FF2B5EF4-FFF2-40B4-BE49-F238E27FC236}">
                    <a16:creationId xmlns:a16="http://schemas.microsoft.com/office/drawing/2014/main" id="{DACBB79C-F840-47B4-ADAB-3F8413A2EBA6}"/>
                  </a:ext>
                </a:extLst>
              </p:cNvPr>
              <p:cNvSpPr>
                <a:spLocks noChangeArrowheads="1"/>
              </p:cNvSpPr>
              <p:nvPr/>
            </p:nvSpPr>
            <p:spPr bwMode="auto">
              <a:xfrm>
                <a:off x="3836" y="19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05" name="Oval 215">
                <a:extLst>
                  <a:ext uri="{FF2B5EF4-FFF2-40B4-BE49-F238E27FC236}">
                    <a16:creationId xmlns:a16="http://schemas.microsoft.com/office/drawing/2014/main" id="{AEF67DE7-C01B-4C17-933C-5A789B8035E8}"/>
                  </a:ext>
                </a:extLst>
              </p:cNvPr>
              <p:cNvSpPr>
                <a:spLocks noChangeArrowheads="1"/>
              </p:cNvSpPr>
              <p:nvPr/>
            </p:nvSpPr>
            <p:spPr bwMode="auto">
              <a:xfrm>
                <a:off x="4063" y="194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06" name="Oval 216">
                <a:extLst>
                  <a:ext uri="{FF2B5EF4-FFF2-40B4-BE49-F238E27FC236}">
                    <a16:creationId xmlns:a16="http://schemas.microsoft.com/office/drawing/2014/main" id="{9067EEA0-98D0-402D-8981-9EB064BDE3B6}"/>
                  </a:ext>
                </a:extLst>
              </p:cNvPr>
              <p:cNvSpPr>
                <a:spLocks noChangeArrowheads="1"/>
              </p:cNvSpPr>
              <p:nvPr/>
            </p:nvSpPr>
            <p:spPr bwMode="auto">
              <a:xfrm>
                <a:off x="4063" y="20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07" name="Oval 217">
                <a:extLst>
                  <a:ext uri="{FF2B5EF4-FFF2-40B4-BE49-F238E27FC236}">
                    <a16:creationId xmlns:a16="http://schemas.microsoft.com/office/drawing/2014/main" id="{C0418A2A-BF1F-4517-8A76-B3B4397C9E87}"/>
                  </a:ext>
                </a:extLst>
              </p:cNvPr>
              <p:cNvSpPr>
                <a:spLocks noChangeArrowheads="1"/>
              </p:cNvSpPr>
              <p:nvPr/>
            </p:nvSpPr>
            <p:spPr bwMode="auto">
              <a:xfrm>
                <a:off x="3952" y="2142"/>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08" name="Oval 218">
                <a:extLst>
                  <a:ext uri="{FF2B5EF4-FFF2-40B4-BE49-F238E27FC236}">
                    <a16:creationId xmlns:a16="http://schemas.microsoft.com/office/drawing/2014/main" id="{02385DAD-C520-4188-9EC3-E1919605C775}"/>
                  </a:ext>
                </a:extLst>
              </p:cNvPr>
              <p:cNvSpPr>
                <a:spLocks noChangeArrowheads="1"/>
              </p:cNvSpPr>
              <p:nvPr/>
            </p:nvSpPr>
            <p:spPr bwMode="auto">
              <a:xfrm>
                <a:off x="3952" y="1940"/>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09" name="Oval 219">
                <a:extLst>
                  <a:ext uri="{FF2B5EF4-FFF2-40B4-BE49-F238E27FC236}">
                    <a16:creationId xmlns:a16="http://schemas.microsoft.com/office/drawing/2014/main" id="{FCC31FF1-4761-4948-B930-132CACFD21C5}"/>
                  </a:ext>
                </a:extLst>
              </p:cNvPr>
              <p:cNvSpPr>
                <a:spLocks noChangeArrowheads="1"/>
              </p:cNvSpPr>
              <p:nvPr/>
            </p:nvSpPr>
            <p:spPr bwMode="auto">
              <a:xfrm>
                <a:off x="3678" y="187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10" name="Oval 220">
                <a:extLst>
                  <a:ext uri="{FF2B5EF4-FFF2-40B4-BE49-F238E27FC236}">
                    <a16:creationId xmlns:a16="http://schemas.microsoft.com/office/drawing/2014/main" id="{5EE8A90C-16D5-4E5D-937A-9D1D76553291}"/>
                  </a:ext>
                </a:extLst>
              </p:cNvPr>
              <p:cNvSpPr>
                <a:spLocks noChangeArrowheads="1"/>
              </p:cNvSpPr>
              <p:nvPr/>
            </p:nvSpPr>
            <p:spPr bwMode="auto">
              <a:xfrm>
                <a:off x="3678" y="204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11" name="Oval 221">
                <a:extLst>
                  <a:ext uri="{FF2B5EF4-FFF2-40B4-BE49-F238E27FC236}">
                    <a16:creationId xmlns:a16="http://schemas.microsoft.com/office/drawing/2014/main" id="{910EE082-4088-449D-8F0D-35B100DBD805}"/>
                  </a:ext>
                </a:extLst>
              </p:cNvPr>
              <p:cNvSpPr>
                <a:spLocks noChangeArrowheads="1"/>
              </p:cNvSpPr>
              <p:nvPr/>
            </p:nvSpPr>
            <p:spPr bwMode="auto">
              <a:xfrm>
                <a:off x="3869" y="207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12" name="Oval 222">
                <a:extLst>
                  <a:ext uri="{FF2B5EF4-FFF2-40B4-BE49-F238E27FC236}">
                    <a16:creationId xmlns:a16="http://schemas.microsoft.com/office/drawing/2014/main" id="{8E457AE2-8517-4A32-8353-182DFAF14481}"/>
                  </a:ext>
                </a:extLst>
              </p:cNvPr>
              <p:cNvSpPr>
                <a:spLocks noChangeArrowheads="1"/>
              </p:cNvSpPr>
              <p:nvPr/>
            </p:nvSpPr>
            <p:spPr bwMode="auto">
              <a:xfrm>
                <a:off x="4078" y="21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13" name="Oval 223">
                <a:extLst>
                  <a:ext uri="{FF2B5EF4-FFF2-40B4-BE49-F238E27FC236}">
                    <a16:creationId xmlns:a16="http://schemas.microsoft.com/office/drawing/2014/main" id="{888330BB-C7F5-4000-8237-44FCC13A8AD5}"/>
                  </a:ext>
                </a:extLst>
              </p:cNvPr>
              <p:cNvSpPr>
                <a:spLocks noChangeArrowheads="1"/>
              </p:cNvSpPr>
              <p:nvPr/>
            </p:nvSpPr>
            <p:spPr bwMode="auto">
              <a:xfrm>
                <a:off x="3728" y="208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14" name="Oval 224">
                <a:extLst>
                  <a:ext uri="{FF2B5EF4-FFF2-40B4-BE49-F238E27FC236}">
                    <a16:creationId xmlns:a16="http://schemas.microsoft.com/office/drawing/2014/main" id="{ACEADA44-4BD5-475C-98F7-2704FD228789}"/>
                  </a:ext>
                </a:extLst>
              </p:cNvPr>
              <p:cNvSpPr>
                <a:spLocks noChangeArrowheads="1"/>
              </p:cNvSpPr>
              <p:nvPr/>
            </p:nvSpPr>
            <p:spPr bwMode="auto">
              <a:xfrm>
                <a:off x="3721" y="217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15" name="Oval 225">
                <a:extLst>
                  <a:ext uri="{FF2B5EF4-FFF2-40B4-BE49-F238E27FC236}">
                    <a16:creationId xmlns:a16="http://schemas.microsoft.com/office/drawing/2014/main" id="{8FA6CB79-B44A-42C7-89AA-A39AC43AD894}"/>
                  </a:ext>
                </a:extLst>
              </p:cNvPr>
              <p:cNvSpPr>
                <a:spLocks noChangeArrowheads="1"/>
              </p:cNvSpPr>
              <p:nvPr/>
            </p:nvSpPr>
            <p:spPr bwMode="auto">
              <a:xfrm>
                <a:off x="3538" y="21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16" name="Oval 226">
                <a:extLst>
                  <a:ext uri="{FF2B5EF4-FFF2-40B4-BE49-F238E27FC236}">
                    <a16:creationId xmlns:a16="http://schemas.microsoft.com/office/drawing/2014/main" id="{396E0560-1237-4336-8E73-678D47E69EED}"/>
                  </a:ext>
                </a:extLst>
              </p:cNvPr>
              <p:cNvSpPr>
                <a:spLocks noChangeArrowheads="1"/>
              </p:cNvSpPr>
              <p:nvPr/>
            </p:nvSpPr>
            <p:spPr bwMode="auto">
              <a:xfrm>
                <a:off x="3790" y="2164"/>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17" name="Oval 227">
                <a:extLst>
                  <a:ext uri="{FF2B5EF4-FFF2-40B4-BE49-F238E27FC236}">
                    <a16:creationId xmlns:a16="http://schemas.microsoft.com/office/drawing/2014/main" id="{53587636-A6D4-439D-BCFF-A6B00DB722F5}"/>
                  </a:ext>
                </a:extLst>
              </p:cNvPr>
              <p:cNvSpPr>
                <a:spLocks noChangeArrowheads="1"/>
              </p:cNvSpPr>
              <p:nvPr/>
            </p:nvSpPr>
            <p:spPr bwMode="auto">
              <a:xfrm>
                <a:off x="3790" y="2200"/>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18" name="Oval 228">
                <a:extLst>
                  <a:ext uri="{FF2B5EF4-FFF2-40B4-BE49-F238E27FC236}">
                    <a16:creationId xmlns:a16="http://schemas.microsoft.com/office/drawing/2014/main" id="{9812E678-826C-4076-BCE2-D6D64F256EEB}"/>
                  </a:ext>
                </a:extLst>
              </p:cNvPr>
              <p:cNvSpPr>
                <a:spLocks noChangeArrowheads="1"/>
              </p:cNvSpPr>
              <p:nvPr/>
            </p:nvSpPr>
            <p:spPr bwMode="auto">
              <a:xfrm>
                <a:off x="3880" y="2074"/>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19" name="Oval 229">
                <a:extLst>
                  <a:ext uri="{FF2B5EF4-FFF2-40B4-BE49-F238E27FC236}">
                    <a16:creationId xmlns:a16="http://schemas.microsoft.com/office/drawing/2014/main" id="{8CCF3FBC-9CD0-4D0D-B215-AB7145CC0B3D}"/>
                  </a:ext>
                </a:extLst>
              </p:cNvPr>
              <p:cNvSpPr>
                <a:spLocks noChangeArrowheads="1"/>
              </p:cNvSpPr>
              <p:nvPr/>
            </p:nvSpPr>
            <p:spPr bwMode="auto">
              <a:xfrm>
                <a:off x="3977" y="215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20" name="Oval 230">
                <a:extLst>
                  <a:ext uri="{FF2B5EF4-FFF2-40B4-BE49-F238E27FC236}">
                    <a16:creationId xmlns:a16="http://schemas.microsoft.com/office/drawing/2014/main" id="{47035B25-42D3-4B8F-9F29-EC0AAE9C6D18}"/>
                  </a:ext>
                </a:extLst>
              </p:cNvPr>
              <p:cNvSpPr>
                <a:spLocks noChangeArrowheads="1"/>
              </p:cNvSpPr>
              <p:nvPr/>
            </p:nvSpPr>
            <p:spPr bwMode="auto">
              <a:xfrm>
                <a:off x="4042" y="21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21" name="Oval 231">
                <a:extLst>
                  <a:ext uri="{FF2B5EF4-FFF2-40B4-BE49-F238E27FC236}">
                    <a16:creationId xmlns:a16="http://schemas.microsoft.com/office/drawing/2014/main" id="{CBB7F7AB-E60D-48C6-8D1B-8ACCC565DE98}"/>
                  </a:ext>
                </a:extLst>
              </p:cNvPr>
              <p:cNvSpPr>
                <a:spLocks noChangeArrowheads="1"/>
              </p:cNvSpPr>
              <p:nvPr/>
            </p:nvSpPr>
            <p:spPr bwMode="auto">
              <a:xfrm>
                <a:off x="3534" y="21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22" name="Oval 232">
                <a:extLst>
                  <a:ext uri="{FF2B5EF4-FFF2-40B4-BE49-F238E27FC236}">
                    <a16:creationId xmlns:a16="http://schemas.microsoft.com/office/drawing/2014/main" id="{50E54129-BA9C-4F84-91A8-BAB3E43E9D5D}"/>
                  </a:ext>
                </a:extLst>
              </p:cNvPr>
              <p:cNvSpPr>
                <a:spLocks noChangeArrowheads="1"/>
              </p:cNvSpPr>
              <p:nvPr/>
            </p:nvSpPr>
            <p:spPr bwMode="auto">
              <a:xfrm>
                <a:off x="3534" y="216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23" name="Oval 233">
                <a:extLst>
                  <a:ext uri="{FF2B5EF4-FFF2-40B4-BE49-F238E27FC236}">
                    <a16:creationId xmlns:a16="http://schemas.microsoft.com/office/drawing/2014/main" id="{438F2F8F-2790-430F-A3C2-639CBD2E62BF}"/>
                  </a:ext>
                </a:extLst>
              </p:cNvPr>
              <p:cNvSpPr>
                <a:spLocks noChangeArrowheads="1"/>
              </p:cNvSpPr>
              <p:nvPr/>
            </p:nvSpPr>
            <p:spPr bwMode="auto">
              <a:xfrm>
                <a:off x="3613" y="21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24" name="Oval 234">
                <a:extLst>
                  <a:ext uri="{FF2B5EF4-FFF2-40B4-BE49-F238E27FC236}">
                    <a16:creationId xmlns:a16="http://schemas.microsoft.com/office/drawing/2014/main" id="{8B5FDE3A-D414-4846-BF70-2E5A1792DA92}"/>
                  </a:ext>
                </a:extLst>
              </p:cNvPr>
              <p:cNvSpPr>
                <a:spLocks noChangeArrowheads="1"/>
              </p:cNvSpPr>
              <p:nvPr/>
            </p:nvSpPr>
            <p:spPr bwMode="auto">
              <a:xfrm>
                <a:off x="3941" y="2041"/>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25" name="Oval 235">
                <a:extLst>
                  <a:ext uri="{FF2B5EF4-FFF2-40B4-BE49-F238E27FC236}">
                    <a16:creationId xmlns:a16="http://schemas.microsoft.com/office/drawing/2014/main" id="{5CE8970D-6A61-41FB-8F93-0C24D377D559}"/>
                  </a:ext>
                </a:extLst>
              </p:cNvPr>
              <p:cNvSpPr>
                <a:spLocks noChangeArrowheads="1"/>
              </p:cNvSpPr>
              <p:nvPr/>
            </p:nvSpPr>
            <p:spPr bwMode="auto">
              <a:xfrm>
                <a:off x="3574" y="209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26" name="Oval 236">
                <a:extLst>
                  <a:ext uri="{FF2B5EF4-FFF2-40B4-BE49-F238E27FC236}">
                    <a16:creationId xmlns:a16="http://schemas.microsoft.com/office/drawing/2014/main" id="{5E0CEA78-9F6D-44CB-B20F-CDF68F46BFC3}"/>
                  </a:ext>
                </a:extLst>
              </p:cNvPr>
              <p:cNvSpPr>
                <a:spLocks noChangeArrowheads="1"/>
              </p:cNvSpPr>
              <p:nvPr/>
            </p:nvSpPr>
            <p:spPr bwMode="auto">
              <a:xfrm>
                <a:off x="3574" y="214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27" name="Oval 237">
                <a:extLst>
                  <a:ext uri="{FF2B5EF4-FFF2-40B4-BE49-F238E27FC236}">
                    <a16:creationId xmlns:a16="http://schemas.microsoft.com/office/drawing/2014/main" id="{77B5608A-71CB-4EB8-9935-36960C1917B8}"/>
                  </a:ext>
                </a:extLst>
              </p:cNvPr>
              <p:cNvSpPr>
                <a:spLocks noChangeArrowheads="1"/>
              </p:cNvSpPr>
              <p:nvPr/>
            </p:nvSpPr>
            <p:spPr bwMode="auto">
              <a:xfrm>
                <a:off x="3509" y="20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28" name="Oval 238">
                <a:extLst>
                  <a:ext uri="{FF2B5EF4-FFF2-40B4-BE49-F238E27FC236}">
                    <a16:creationId xmlns:a16="http://schemas.microsoft.com/office/drawing/2014/main" id="{73B5E5C4-48F8-48BB-AA1B-CFE0CC2AAF65}"/>
                  </a:ext>
                </a:extLst>
              </p:cNvPr>
              <p:cNvSpPr>
                <a:spLocks noChangeArrowheads="1"/>
              </p:cNvSpPr>
              <p:nvPr/>
            </p:nvSpPr>
            <p:spPr bwMode="auto">
              <a:xfrm>
                <a:off x="3509" y="213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29" name="Oval 239">
                <a:extLst>
                  <a:ext uri="{FF2B5EF4-FFF2-40B4-BE49-F238E27FC236}">
                    <a16:creationId xmlns:a16="http://schemas.microsoft.com/office/drawing/2014/main" id="{F2295D7A-449B-438A-AA9E-562109B71067}"/>
                  </a:ext>
                </a:extLst>
              </p:cNvPr>
              <p:cNvSpPr>
                <a:spLocks noChangeArrowheads="1"/>
              </p:cNvSpPr>
              <p:nvPr/>
            </p:nvSpPr>
            <p:spPr bwMode="auto">
              <a:xfrm>
                <a:off x="3566" y="2084"/>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30" name="Oval 240">
                <a:extLst>
                  <a:ext uri="{FF2B5EF4-FFF2-40B4-BE49-F238E27FC236}">
                    <a16:creationId xmlns:a16="http://schemas.microsoft.com/office/drawing/2014/main" id="{A07DD26D-9540-4307-9936-8FF5975A4F8D}"/>
                  </a:ext>
                </a:extLst>
              </p:cNvPr>
              <p:cNvSpPr>
                <a:spLocks noChangeArrowheads="1"/>
              </p:cNvSpPr>
              <p:nvPr/>
            </p:nvSpPr>
            <p:spPr bwMode="auto">
              <a:xfrm>
                <a:off x="3577" y="201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31" name="Oval 241">
                <a:extLst>
                  <a:ext uri="{FF2B5EF4-FFF2-40B4-BE49-F238E27FC236}">
                    <a16:creationId xmlns:a16="http://schemas.microsoft.com/office/drawing/2014/main" id="{96E662B0-1F3B-41CF-A8A2-7C25274A1D7A}"/>
                  </a:ext>
                </a:extLst>
              </p:cNvPr>
              <p:cNvSpPr>
                <a:spLocks noChangeArrowheads="1"/>
              </p:cNvSpPr>
              <p:nvPr/>
            </p:nvSpPr>
            <p:spPr bwMode="auto">
              <a:xfrm>
                <a:off x="3574" y="21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32" name="Oval 242">
                <a:extLst>
                  <a:ext uri="{FF2B5EF4-FFF2-40B4-BE49-F238E27FC236}">
                    <a16:creationId xmlns:a16="http://schemas.microsoft.com/office/drawing/2014/main" id="{96529F9F-22D0-42FA-9E0D-62C01A75CCBB}"/>
                  </a:ext>
                </a:extLst>
              </p:cNvPr>
              <p:cNvSpPr>
                <a:spLocks noChangeArrowheads="1"/>
              </p:cNvSpPr>
              <p:nvPr/>
            </p:nvSpPr>
            <p:spPr bwMode="auto">
              <a:xfrm>
                <a:off x="3743" y="22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33" name="Oval 243">
                <a:extLst>
                  <a:ext uri="{FF2B5EF4-FFF2-40B4-BE49-F238E27FC236}">
                    <a16:creationId xmlns:a16="http://schemas.microsoft.com/office/drawing/2014/main" id="{1FB45B36-E242-4F43-A683-AB83B79171EC}"/>
                  </a:ext>
                </a:extLst>
              </p:cNvPr>
              <p:cNvSpPr>
                <a:spLocks noChangeArrowheads="1"/>
              </p:cNvSpPr>
              <p:nvPr/>
            </p:nvSpPr>
            <p:spPr bwMode="auto">
              <a:xfrm>
                <a:off x="3944" y="21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34" name="Oval 244">
                <a:extLst>
                  <a:ext uri="{FF2B5EF4-FFF2-40B4-BE49-F238E27FC236}">
                    <a16:creationId xmlns:a16="http://schemas.microsoft.com/office/drawing/2014/main" id="{C98D9DAA-5EB1-4C7F-8DB7-D1DE79C86D49}"/>
                  </a:ext>
                </a:extLst>
              </p:cNvPr>
              <p:cNvSpPr>
                <a:spLocks noChangeArrowheads="1"/>
              </p:cNvSpPr>
              <p:nvPr/>
            </p:nvSpPr>
            <p:spPr bwMode="auto">
              <a:xfrm>
                <a:off x="3563" y="2099"/>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35" name="Oval 245">
                <a:extLst>
                  <a:ext uri="{FF2B5EF4-FFF2-40B4-BE49-F238E27FC236}">
                    <a16:creationId xmlns:a16="http://schemas.microsoft.com/office/drawing/2014/main" id="{793395DB-3D82-4661-B918-28CFFC742704}"/>
                  </a:ext>
                </a:extLst>
              </p:cNvPr>
              <p:cNvSpPr>
                <a:spLocks noChangeArrowheads="1"/>
              </p:cNvSpPr>
              <p:nvPr/>
            </p:nvSpPr>
            <p:spPr bwMode="auto">
              <a:xfrm>
                <a:off x="3869" y="230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36" name="Oval 246">
                <a:extLst>
                  <a:ext uri="{FF2B5EF4-FFF2-40B4-BE49-F238E27FC236}">
                    <a16:creationId xmlns:a16="http://schemas.microsoft.com/office/drawing/2014/main" id="{D14CF485-F283-4AFA-8DC6-944FB2E5DE37}"/>
                  </a:ext>
                </a:extLst>
              </p:cNvPr>
              <p:cNvSpPr>
                <a:spLocks noChangeArrowheads="1"/>
              </p:cNvSpPr>
              <p:nvPr/>
            </p:nvSpPr>
            <p:spPr bwMode="auto">
              <a:xfrm>
                <a:off x="3869" y="21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37" name="Oval 247">
                <a:extLst>
                  <a:ext uri="{FF2B5EF4-FFF2-40B4-BE49-F238E27FC236}">
                    <a16:creationId xmlns:a16="http://schemas.microsoft.com/office/drawing/2014/main" id="{79CDBFCE-D4AE-403D-9224-69A5F529AA3D}"/>
                  </a:ext>
                </a:extLst>
              </p:cNvPr>
              <p:cNvSpPr>
                <a:spLocks noChangeArrowheads="1"/>
              </p:cNvSpPr>
              <p:nvPr/>
            </p:nvSpPr>
            <p:spPr bwMode="auto">
              <a:xfrm>
                <a:off x="3566" y="21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38" name="Oval 248">
                <a:extLst>
                  <a:ext uri="{FF2B5EF4-FFF2-40B4-BE49-F238E27FC236}">
                    <a16:creationId xmlns:a16="http://schemas.microsoft.com/office/drawing/2014/main" id="{6B3144D6-F58D-48CF-8AEF-1C1F57EE8FDB}"/>
                  </a:ext>
                </a:extLst>
              </p:cNvPr>
              <p:cNvSpPr>
                <a:spLocks noChangeArrowheads="1"/>
              </p:cNvSpPr>
              <p:nvPr/>
            </p:nvSpPr>
            <p:spPr bwMode="auto">
              <a:xfrm>
                <a:off x="3566" y="225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39" name="Oval 249">
                <a:extLst>
                  <a:ext uri="{FF2B5EF4-FFF2-40B4-BE49-F238E27FC236}">
                    <a16:creationId xmlns:a16="http://schemas.microsoft.com/office/drawing/2014/main" id="{F0C0A83F-800C-435A-B553-6DDCF6555D66}"/>
                  </a:ext>
                </a:extLst>
              </p:cNvPr>
              <p:cNvSpPr>
                <a:spLocks noChangeArrowheads="1"/>
              </p:cNvSpPr>
              <p:nvPr/>
            </p:nvSpPr>
            <p:spPr bwMode="auto">
              <a:xfrm>
                <a:off x="3606" y="218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0" name="Oval 250">
                <a:extLst>
                  <a:ext uri="{FF2B5EF4-FFF2-40B4-BE49-F238E27FC236}">
                    <a16:creationId xmlns:a16="http://schemas.microsoft.com/office/drawing/2014/main" id="{6EB4B92C-9275-49FC-90AA-393C4E4376CB}"/>
                  </a:ext>
                </a:extLst>
              </p:cNvPr>
              <p:cNvSpPr>
                <a:spLocks noChangeArrowheads="1"/>
              </p:cNvSpPr>
              <p:nvPr/>
            </p:nvSpPr>
            <p:spPr bwMode="auto">
              <a:xfrm>
                <a:off x="3606" y="21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1" name="Oval 251">
                <a:extLst>
                  <a:ext uri="{FF2B5EF4-FFF2-40B4-BE49-F238E27FC236}">
                    <a16:creationId xmlns:a16="http://schemas.microsoft.com/office/drawing/2014/main" id="{706684BE-692A-4487-AF1F-7116C6B20458}"/>
                  </a:ext>
                </a:extLst>
              </p:cNvPr>
              <p:cNvSpPr>
                <a:spLocks noChangeArrowheads="1"/>
              </p:cNvSpPr>
              <p:nvPr/>
            </p:nvSpPr>
            <p:spPr bwMode="auto">
              <a:xfrm>
                <a:off x="3746" y="220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2" name="Oval 252">
                <a:extLst>
                  <a:ext uri="{FF2B5EF4-FFF2-40B4-BE49-F238E27FC236}">
                    <a16:creationId xmlns:a16="http://schemas.microsoft.com/office/drawing/2014/main" id="{2583A1A5-681E-423A-86D2-04008B94DF93}"/>
                  </a:ext>
                </a:extLst>
              </p:cNvPr>
              <p:cNvSpPr>
                <a:spLocks noChangeArrowheads="1"/>
              </p:cNvSpPr>
              <p:nvPr/>
            </p:nvSpPr>
            <p:spPr bwMode="auto">
              <a:xfrm>
                <a:off x="3466" y="226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3" name="Oval 253">
                <a:extLst>
                  <a:ext uri="{FF2B5EF4-FFF2-40B4-BE49-F238E27FC236}">
                    <a16:creationId xmlns:a16="http://schemas.microsoft.com/office/drawing/2014/main" id="{7EEB98F7-2FDF-42A0-97E9-2CC35CA61020}"/>
                  </a:ext>
                </a:extLst>
              </p:cNvPr>
              <p:cNvSpPr>
                <a:spLocks noChangeArrowheads="1"/>
              </p:cNvSpPr>
              <p:nvPr/>
            </p:nvSpPr>
            <p:spPr bwMode="auto">
              <a:xfrm>
                <a:off x="3707" y="21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4" name="Oval 254">
                <a:extLst>
                  <a:ext uri="{FF2B5EF4-FFF2-40B4-BE49-F238E27FC236}">
                    <a16:creationId xmlns:a16="http://schemas.microsoft.com/office/drawing/2014/main" id="{FC1036A4-475D-44B2-B5DE-EC7476757FF1}"/>
                  </a:ext>
                </a:extLst>
              </p:cNvPr>
              <p:cNvSpPr>
                <a:spLocks noChangeArrowheads="1"/>
              </p:cNvSpPr>
              <p:nvPr/>
            </p:nvSpPr>
            <p:spPr bwMode="auto">
              <a:xfrm>
                <a:off x="3545" y="2095"/>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5" name="Oval 255">
                <a:extLst>
                  <a:ext uri="{FF2B5EF4-FFF2-40B4-BE49-F238E27FC236}">
                    <a16:creationId xmlns:a16="http://schemas.microsoft.com/office/drawing/2014/main" id="{978A2ACD-B834-422C-B616-6185CDD718C5}"/>
                  </a:ext>
                </a:extLst>
              </p:cNvPr>
              <p:cNvSpPr>
                <a:spLocks noChangeArrowheads="1"/>
              </p:cNvSpPr>
              <p:nvPr/>
            </p:nvSpPr>
            <p:spPr bwMode="auto">
              <a:xfrm>
                <a:off x="3487" y="212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6" name="Oval 256">
                <a:extLst>
                  <a:ext uri="{FF2B5EF4-FFF2-40B4-BE49-F238E27FC236}">
                    <a16:creationId xmlns:a16="http://schemas.microsoft.com/office/drawing/2014/main" id="{52919A44-73D9-47B8-A3DA-E377A15088B3}"/>
                  </a:ext>
                </a:extLst>
              </p:cNvPr>
              <p:cNvSpPr>
                <a:spLocks noChangeArrowheads="1"/>
              </p:cNvSpPr>
              <p:nvPr/>
            </p:nvSpPr>
            <p:spPr bwMode="auto">
              <a:xfrm>
                <a:off x="3581" y="211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7" name="Oval 257">
                <a:extLst>
                  <a:ext uri="{FF2B5EF4-FFF2-40B4-BE49-F238E27FC236}">
                    <a16:creationId xmlns:a16="http://schemas.microsoft.com/office/drawing/2014/main" id="{6428D245-05E4-45B1-898B-3C5A6226AA07}"/>
                  </a:ext>
                </a:extLst>
              </p:cNvPr>
              <p:cNvSpPr>
                <a:spLocks noChangeArrowheads="1"/>
              </p:cNvSpPr>
              <p:nvPr/>
            </p:nvSpPr>
            <p:spPr bwMode="auto">
              <a:xfrm>
                <a:off x="3548" y="216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8" name="Oval 258">
                <a:extLst>
                  <a:ext uri="{FF2B5EF4-FFF2-40B4-BE49-F238E27FC236}">
                    <a16:creationId xmlns:a16="http://schemas.microsoft.com/office/drawing/2014/main" id="{1D8A50D5-8BA7-4722-81BC-0AB15370E151}"/>
                  </a:ext>
                </a:extLst>
              </p:cNvPr>
              <p:cNvSpPr>
                <a:spLocks noChangeArrowheads="1"/>
              </p:cNvSpPr>
              <p:nvPr/>
            </p:nvSpPr>
            <p:spPr bwMode="auto">
              <a:xfrm>
                <a:off x="3437" y="237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9" name="Oval 259">
                <a:extLst>
                  <a:ext uri="{FF2B5EF4-FFF2-40B4-BE49-F238E27FC236}">
                    <a16:creationId xmlns:a16="http://schemas.microsoft.com/office/drawing/2014/main" id="{14DA1A3A-09DA-4352-94FA-4F56382F1648}"/>
                  </a:ext>
                </a:extLst>
              </p:cNvPr>
              <p:cNvSpPr>
                <a:spLocks noChangeArrowheads="1"/>
              </p:cNvSpPr>
              <p:nvPr/>
            </p:nvSpPr>
            <p:spPr bwMode="auto">
              <a:xfrm>
                <a:off x="3440" y="219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50" name="Oval 260">
                <a:extLst>
                  <a:ext uri="{FF2B5EF4-FFF2-40B4-BE49-F238E27FC236}">
                    <a16:creationId xmlns:a16="http://schemas.microsoft.com/office/drawing/2014/main" id="{B5BF04B5-FE4E-4CA8-9B27-A1D0FE27B58C}"/>
                  </a:ext>
                </a:extLst>
              </p:cNvPr>
              <p:cNvSpPr>
                <a:spLocks noChangeArrowheads="1"/>
              </p:cNvSpPr>
              <p:nvPr/>
            </p:nvSpPr>
            <p:spPr bwMode="auto">
              <a:xfrm>
                <a:off x="3700" y="226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51" name="Oval 261">
                <a:extLst>
                  <a:ext uri="{FF2B5EF4-FFF2-40B4-BE49-F238E27FC236}">
                    <a16:creationId xmlns:a16="http://schemas.microsoft.com/office/drawing/2014/main" id="{28335FBD-8284-4C2A-9DAF-33D3C573C370}"/>
                  </a:ext>
                </a:extLst>
              </p:cNvPr>
              <p:cNvSpPr>
                <a:spLocks noChangeArrowheads="1"/>
              </p:cNvSpPr>
              <p:nvPr/>
            </p:nvSpPr>
            <p:spPr bwMode="auto">
              <a:xfrm>
                <a:off x="3451" y="229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52" name="Oval 262">
                <a:extLst>
                  <a:ext uri="{FF2B5EF4-FFF2-40B4-BE49-F238E27FC236}">
                    <a16:creationId xmlns:a16="http://schemas.microsoft.com/office/drawing/2014/main" id="{32DD156A-9BCF-439B-8150-0D8C17B76EA5}"/>
                  </a:ext>
                </a:extLst>
              </p:cNvPr>
              <p:cNvSpPr>
                <a:spLocks noChangeArrowheads="1"/>
              </p:cNvSpPr>
              <p:nvPr/>
            </p:nvSpPr>
            <p:spPr bwMode="auto">
              <a:xfrm>
                <a:off x="3386" y="2372"/>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53" name="Oval 263">
                <a:extLst>
                  <a:ext uri="{FF2B5EF4-FFF2-40B4-BE49-F238E27FC236}">
                    <a16:creationId xmlns:a16="http://schemas.microsoft.com/office/drawing/2014/main" id="{97446189-6A03-45E7-A4BC-9CE3C4005BBD}"/>
                  </a:ext>
                </a:extLst>
              </p:cNvPr>
              <p:cNvSpPr>
                <a:spLocks noChangeArrowheads="1"/>
              </p:cNvSpPr>
              <p:nvPr/>
            </p:nvSpPr>
            <p:spPr bwMode="auto">
              <a:xfrm>
                <a:off x="3336" y="21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54" name="Oval 264">
                <a:extLst>
                  <a:ext uri="{FF2B5EF4-FFF2-40B4-BE49-F238E27FC236}">
                    <a16:creationId xmlns:a16="http://schemas.microsoft.com/office/drawing/2014/main" id="{E71041B3-6DC1-4E54-9D73-B8704BD9940B}"/>
                  </a:ext>
                </a:extLst>
              </p:cNvPr>
              <p:cNvSpPr>
                <a:spLocks noChangeArrowheads="1"/>
              </p:cNvSpPr>
              <p:nvPr/>
            </p:nvSpPr>
            <p:spPr bwMode="auto">
              <a:xfrm>
                <a:off x="3408" y="236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55" name="Oval 265">
                <a:extLst>
                  <a:ext uri="{FF2B5EF4-FFF2-40B4-BE49-F238E27FC236}">
                    <a16:creationId xmlns:a16="http://schemas.microsoft.com/office/drawing/2014/main" id="{9357B671-AA05-4406-8B0D-E71C536700B3}"/>
                  </a:ext>
                </a:extLst>
              </p:cNvPr>
              <p:cNvSpPr>
                <a:spLocks noChangeArrowheads="1"/>
              </p:cNvSpPr>
              <p:nvPr/>
            </p:nvSpPr>
            <p:spPr bwMode="auto">
              <a:xfrm>
                <a:off x="3448" y="225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56" name="Oval 266">
                <a:extLst>
                  <a:ext uri="{FF2B5EF4-FFF2-40B4-BE49-F238E27FC236}">
                    <a16:creationId xmlns:a16="http://schemas.microsoft.com/office/drawing/2014/main" id="{7649B03C-632B-48D8-A1B3-D5C3B24F5298}"/>
                  </a:ext>
                </a:extLst>
              </p:cNvPr>
              <p:cNvSpPr>
                <a:spLocks noChangeArrowheads="1"/>
              </p:cNvSpPr>
              <p:nvPr/>
            </p:nvSpPr>
            <p:spPr bwMode="auto">
              <a:xfrm>
                <a:off x="3415" y="225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57" name="Oval 267">
                <a:extLst>
                  <a:ext uri="{FF2B5EF4-FFF2-40B4-BE49-F238E27FC236}">
                    <a16:creationId xmlns:a16="http://schemas.microsoft.com/office/drawing/2014/main" id="{41C77E07-61D9-49AB-B23C-A301454BF603}"/>
                  </a:ext>
                </a:extLst>
              </p:cNvPr>
              <p:cNvSpPr>
                <a:spLocks noChangeArrowheads="1"/>
              </p:cNvSpPr>
              <p:nvPr/>
            </p:nvSpPr>
            <p:spPr bwMode="auto">
              <a:xfrm>
                <a:off x="3941" y="229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58" name="Oval 268">
                <a:extLst>
                  <a:ext uri="{FF2B5EF4-FFF2-40B4-BE49-F238E27FC236}">
                    <a16:creationId xmlns:a16="http://schemas.microsoft.com/office/drawing/2014/main" id="{FF6A85A9-CA27-4993-969E-3C87ECA710B7}"/>
                  </a:ext>
                </a:extLst>
              </p:cNvPr>
              <p:cNvSpPr>
                <a:spLocks noChangeArrowheads="1"/>
              </p:cNvSpPr>
              <p:nvPr/>
            </p:nvSpPr>
            <p:spPr bwMode="auto">
              <a:xfrm>
                <a:off x="3354" y="230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59" name="Oval 269">
                <a:extLst>
                  <a:ext uri="{FF2B5EF4-FFF2-40B4-BE49-F238E27FC236}">
                    <a16:creationId xmlns:a16="http://schemas.microsoft.com/office/drawing/2014/main" id="{4147D957-27C8-4EB8-BE1B-8C993A5CB651}"/>
                  </a:ext>
                </a:extLst>
              </p:cNvPr>
              <p:cNvSpPr>
                <a:spLocks noChangeArrowheads="1"/>
              </p:cNvSpPr>
              <p:nvPr/>
            </p:nvSpPr>
            <p:spPr bwMode="auto">
              <a:xfrm>
                <a:off x="3577" y="239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60" name="Oval 270">
                <a:extLst>
                  <a:ext uri="{FF2B5EF4-FFF2-40B4-BE49-F238E27FC236}">
                    <a16:creationId xmlns:a16="http://schemas.microsoft.com/office/drawing/2014/main" id="{B3814F72-33BF-4217-8449-5328C7DE3D10}"/>
                  </a:ext>
                </a:extLst>
              </p:cNvPr>
              <p:cNvSpPr>
                <a:spLocks noChangeArrowheads="1"/>
              </p:cNvSpPr>
              <p:nvPr/>
            </p:nvSpPr>
            <p:spPr bwMode="auto">
              <a:xfrm>
                <a:off x="3498" y="223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61" name="Oval 271">
                <a:extLst>
                  <a:ext uri="{FF2B5EF4-FFF2-40B4-BE49-F238E27FC236}">
                    <a16:creationId xmlns:a16="http://schemas.microsoft.com/office/drawing/2014/main" id="{7EC7FB56-B210-4950-86BF-69123426323D}"/>
                  </a:ext>
                </a:extLst>
              </p:cNvPr>
              <p:cNvSpPr>
                <a:spLocks noChangeArrowheads="1"/>
              </p:cNvSpPr>
              <p:nvPr/>
            </p:nvSpPr>
            <p:spPr bwMode="auto">
              <a:xfrm>
                <a:off x="3329" y="2185"/>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62" name="Oval 272">
                <a:extLst>
                  <a:ext uri="{FF2B5EF4-FFF2-40B4-BE49-F238E27FC236}">
                    <a16:creationId xmlns:a16="http://schemas.microsoft.com/office/drawing/2014/main" id="{8C70CFE1-92C8-41F1-AE47-5AE82CACA260}"/>
                  </a:ext>
                </a:extLst>
              </p:cNvPr>
              <p:cNvSpPr>
                <a:spLocks noChangeArrowheads="1"/>
              </p:cNvSpPr>
              <p:nvPr/>
            </p:nvSpPr>
            <p:spPr bwMode="auto">
              <a:xfrm>
                <a:off x="3520" y="230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63" name="Oval 273">
                <a:extLst>
                  <a:ext uri="{FF2B5EF4-FFF2-40B4-BE49-F238E27FC236}">
                    <a16:creationId xmlns:a16="http://schemas.microsoft.com/office/drawing/2014/main" id="{52DCCBA6-FA95-4068-B434-5C88BC231F01}"/>
                  </a:ext>
                </a:extLst>
              </p:cNvPr>
              <p:cNvSpPr>
                <a:spLocks noChangeArrowheads="1"/>
              </p:cNvSpPr>
              <p:nvPr/>
            </p:nvSpPr>
            <p:spPr bwMode="auto">
              <a:xfrm>
                <a:off x="4344" y="255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64" name="Oval 274">
                <a:extLst>
                  <a:ext uri="{FF2B5EF4-FFF2-40B4-BE49-F238E27FC236}">
                    <a16:creationId xmlns:a16="http://schemas.microsoft.com/office/drawing/2014/main" id="{787521DC-0B87-40B3-A4EC-48F2880B7A7D}"/>
                  </a:ext>
                </a:extLst>
              </p:cNvPr>
              <p:cNvSpPr>
                <a:spLocks noChangeArrowheads="1"/>
              </p:cNvSpPr>
              <p:nvPr/>
            </p:nvSpPr>
            <p:spPr bwMode="auto">
              <a:xfrm>
                <a:off x="3988" y="25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65" name="Oval 275">
                <a:extLst>
                  <a:ext uri="{FF2B5EF4-FFF2-40B4-BE49-F238E27FC236}">
                    <a16:creationId xmlns:a16="http://schemas.microsoft.com/office/drawing/2014/main" id="{DD49DF03-3ED1-416D-A9D9-048F76902D92}"/>
                  </a:ext>
                </a:extLst>
              </p:cNvPr>
              <p:cNvSpPr>
                <a:spLocks noChangeArrowheads="1"/>
              </p:cNvSpPr>
              <p:nvPr/>
            </p:nvSpPr>
            <p:spPr bwMode="auto">
              <a:xfrm>
                <a:off x="3642" y="263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66" name="Oval 276">
                <a:extLst>
                  <a:ext uri="{FF2B5EF4-FFF2-40B4-BE49-F238E27FC236}">
                    <a16:creationId xmlns:a16="http://schemas.microsoft.com/office/drawing/2014/main" id="{ACFB74C1-3036-41DE-A311-0686920F27FF}"/>
                  </a:ext>
                </a:extLst>
              </p:cNvPr>
              <p:cNvSpPr>
                <a:spLocks noChangeArrowheads="1"/>
              </p:cNvSpPr>
              <p:nvPr/>
            </p:nvSpPr>
            <p:spPr bwMode="auto">
              <a:xfrm>
                <a:off x="3509" y="224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67" name="Oval 277">
                <a:extLst>
                  <a:ext uri="{FF2B5EF4-FFF2-40B4-BE49-F238E27FC236}">
                    <a16:creationId xmlns:a16="http://schemas.microsoft.com/office/drawing/2014/main" id="{F3DD30E5-6DDD-4835-A07B-81664C37562D}"/>
                  </a:ext>
                </a:extLst>
              </p:cNvPr>
              <p:cNvSpPr>
                <a:spLocks noChangeArrowheads="1"/>
              </p:cNvSpPr>
              <p:nvPr/>
            </p:nvSpPr>
            <p:spPr bwMode="auto">
              <a:xfrm>
                <a:off x="3487" y="228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68" name="Oval 278">
                <a:extLst>
                  <a:ext uri="{FF2B5EF4-FFF2-40B4-BE49-F238E27FC236}">
                    <a16:creationId xmlns:a16="http://schemas.microsoft.com/office/drawing/2014/main" id="{31EBE628-8DB4-419E-9833-BFAD731DC5F4}"/>
                  </a:ext>
                </a:extLst>
              </p:cNvPr>
              <p:cNvSpPr>
                <a:spLocks noChangeArrowheads="1"/>
              </p:cNvSpPr>
              <p:nvPr/>
            </p:nvSpPr>
            <p:spPr bwMode="auto">
              <a:xfrm>
                <a:off x="3768" y="20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69" name="Oval 279">
                <a:extLst>
                  <a:ext uri="{FF2B5EF4-FFF2-40B4-BE49-F238E27FC236}">
                    <a16:creationId xmlns:a16="http://schemas.microsoft.com/office/drawing/2014/main" id="{5429B4FC-B2F0-4AF5-8F7B-1ECB7CCDEFD0}"/>
                  </a:ext>
                </a:extLst>
              </p:cNvPr>
              <p:cNvSpPr>
                <a:spLocks noChangeArrowheads="1"/>
              </p:cNvSpPr>
              <p:nvPr/>
            </p:nvSpPr>
            <p:spPr bwMode="auto">
              <a:xfrm>
                <a:off x="3336" y="235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70" name="Oval 280">
                <a:extLst>
                  <a:ext uri="{FF2B5EF4-FFF2-40B4-BE49-F238E27FC236}">
                    <a16:creationId xmlns:a16="http://schemas.microsoft.com/office/drawing/2014/main" id="{10D5D8AD-09B1-493E-B0E2-6D5159B15CD9}"/>
                  </a:ext>
                </a:extLst>
              </p:cNvPr>
              <p:cNvSpPr>
                <a:spLocks noChangeArrowheads="1"/>
              </p:cNvSpPr>
              <p:nvPr/>
            </p:nvSpPr>
            <p:spPr bwMode="auto">
              <a:xfrm>
                <a:off x="3340" y="2113"/>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71" name="Oval 281">
                <a:extLst>
                  <a:ext uri="{FF2B5EF4-FFF2-40B4-BE49-F238E27FC236}">
                    <a16:creationId xmlns:a16="http://schemas.microsoft.com/office/drawing/2014/main" id="{EE74D9EA-822C-4286-B1EB-BAA01FEAE447}"/>
                  </a:ext>
                </a:extLst>
              </p:cNvPr>
              <p:cNvSpPr>
                <a:spLocks noChangeArrowheads="1"/>
              </p:cNvSpPr>
              <p:nvPr/>
            </p:nvSpPr>
            <p:spPr bwMode="auto">
              <a:xfrm>
                <a:off x="3440" y="231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72" name="Oval 282">
                <a:extLst>
                  <a:ext uri="{FF2B5EF4-FFF2-40B4-BE49-F238E27FC236}">
                    <a16:creationId xmlns:a16="http://schemas.microsoft.com/office/drawing/2014/main" id="{94B9EEC0-6E52-4581-9715-0EC4EDA85F71}"/>
                  </a:ext>
                </a:extLst>
              </p:cNvPr>
              <p:cNvSpPr>
                <a:spLocks noChangeArrowheads="1"/>
              </p:cNvSpPr>
              <p:nvPr/>
            </p:nvSpPr>
            <p:spPr bwMode="auto">
              <a:xfrm>
                <a:off x="3541" y="217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73" name="Oval 283">
                <a:extLst>
                  <a:ext uri="{FF2B5EF4-FFF2-40B4-BE49-F238E27FC236}">
                    <a16:creationId xmlns:a16="http://schemas.microsoft.com/office/drawing/2014/main" id="{82858C1A-1815-4978-9562-97DCBAE3756E}"/>
                  </a:ext>
                </a:extLst>
              </p:cNvPr>
              <p:cNvSpPr>
                <a:spLocks noChangeArrowheads="1"/>
              </p:cNvSpPr>
              <p:nvPr/>
            </p:nvSpPr>
            <p:spPr bwMode="auto">
              <a:xfrm>
                <a:off x="3440" y="241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74" name="Oval 284">
                <a:extLst>
                  <a:ext uri="{FF2B5EF4-FFF2-40B4-BE49-F238E27FC236}">
                    <a16:creationId xmlns:a16="http://schemas.microsoft.com/office/drawing/2014/main" id="{25E926FE-DD8D-4E5F-B3C1-0618C2F90875}"/>
                  </a:ext>
                </a:extLst>
              </p:cNvPr>
              <p:cNvSpPr>
                <a:spLocks noChangeArrowheads="1"/>
              </p:cNvSpPr>
              <p:nvPr/>
            </p:nvSpPr>
            <p:spPr bwMode="auto">
              <a:xfrm>
                <a:off x="3494" y="229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75" name="Oval 285">
                <a:extLst>
                  <a:ext uri="{FF2B5EF4-FFF2-40B4-BE49-F238E27FC236}">
                    <a16:creationId xmlns:a16="http://schemas.microsoft.com/office/drawing/2014/main" id="{01E76FFE-BA37-4248-B2C3-8C19AA26451F}"/>
                  </a:ext>
                </a:extLst>
              </p:cNvPr>
              <p:cNvSpPr>
                <a:spLocks noChangeArrowheads="1"/>
              </p:cNvSpPr>
              <p:nvPr/>
            </p:nvSpPr>
            <p:spPr bwMode="auto">
              <a:xfrm>
                <a:off x="3718" y="236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76" name="Oval 286">
                <a:extLst>
                  <a:ext uri="{FF2B5EF4-FFF2-40B4-BE49-F238E27FC236}">
                    <a16:creationId xmlns:a16="http://schemas.microsoft.com/office/drawing/2014/main" id="{E51A4057-A148-4DAF-82F2-820981B0FE3E}"/>
                  </a:ext>
                </a:extLst>
              </p:cNvPr>
              <p:cNvSpPr>
                <a:spLocks noChangeArrowheads="1"/>
              </p:cNvSpPr>
              <p:nvPr/>
            </p:nvSpPr>
            <p:spPr bwMode="auto">
              <a:xfrm>
                <a:off x="3750" y="235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77" name="Oval 287">
                <a:extLst>
                  <a:ext uri="{FF2B5EF4-FFF2-40B4-BE49-F238E27FC236}">
                    <a16:creationId xmlns:a16="http://schemas.microsoft.com/office/drawing/2014/main" id="{E9D39838-A1E6-46ED-997E-29E30B4AC425}"/>
                  </a:ext>
                </a:extLst>
              </p:cNvPr>
              <p:cNvSpPr>
                <a:spLocks noChangeArrowheads="1"/>
              </p:cNvSpPr>
              <p:nvPr/>
            </p:nvSpPr>
            <p:spPr bwMode="auto">
              <a:xfrm>
                <a:off x="3574" y="2390"/>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78" name="Oval 288">
                <a:extLst>
                  <a:ext uri="{FF2B5EF4-FFF2-40B4-BE49-F238E27FC236}">
                    <a16:creationId xmlns:a16="http://schemas.microsoft.com/office/drawing/2014/main" id="{3AEA5127-D2BA-4DFC-856D-21C9C9143902}"/>
                  </a:ext>
                </a:extLst>
              </p:cNvPr>
              <p:cNvSpPr>
                <a:spLocks noChangeArrowheads="1"/>
              </p:cNvSpPr>
              <p:nvPr/>
            </p:nvSpPr>
            <p:spPr bwMode="auto">
              <a:xfrm>
                <a:off x="3455" y="205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79" name="Oval 289">
                <a:extLst>
                  <a:ext uri="{FF2B5EF4-FFF2-40B4-BE49-F238E27FC236}">
                    <a16:creationId xmlns:a16="http://schemas.microsoft.com/office/drawing/2014/main" id="{EBFF32B9-6541-403B-9B05-B6F0E521F603}"/>
                  </a:ext>
                </a:extLst>
              </p:cNvPr>
              <p:cNvSpPr>
                <a:spLocks noChangeArrowheads="1"/>
              </p:cNvSpPr>
              <p:nvPr/>
            </p:nvSpPr>
            <p:spPr bwMode="auto">
              <a:xfrm>
                <a:off x="3293" y="22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80" name="Oval 290">
                <a:extLst>
                  <a:ext uri="{FF2B5EF4-FFF2-40B4-BE49-F238E27FC236}">
                    <a16:creationId xmlns:a16="http://schemas.microsoft.com/office/drawing/2014/main" id="{844F3656-3099-43C0-9699-17242D25609F}"/>
                  </a:ext>
                </a:extLst>
              </p:cNvPr>
              <p:cNvSpPr>
                <a:spLocks noChangeArrowheads="1"/>
              </p:cNvSpPr>
              <p:nvPr/>
            </p:nvSpPr>
            <p:spPr bwMode="auto">
              <a:xfrm>
                <a:off x="3361" y="227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81" name="Oval 291">
                <a:extLst>
                  <a:ext uri="{FF2B5EF4-FFF2-40B4-BE49-F238E27FC236}">
                    <a16:creationId xmlns:a16="http://schemas.microsoft.com/office/drawing/2014/main" id="{7A2286E8-1DF1-42EE-9481-AC6F158D4F42}"/>
                  </a:ext>
                </a:extLst>
              </p:cNvPr>
              <p:cNvSpPr>
                <a:spLocks noChangeArrowheads="1"/>
              </p:cNvSpPr>
              <p:nvPr/>
            </p:nvSpPr>
            <p:spPr bwMode="auto">
              <a:xfrm>
                <a:off x="3336" y="225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82" name="Oval 292">
                <a:extLst>
                  <a:ext uri="{FF2B5EF4-FFF2-40B4-BE49-F238E27FC236}">
                    <a16:creationId xmlns:a16="http://schemas.microsoft.com/office/drawing/2014/main" id="{CA78439A-C017-425B-9C41-2647EB34CFFC}"/>
                  </a:ext>
                </a:extLst>
              </p:cNvPr>
              <p:cNvSpPr>
                <a:spLocks noChangeArrowheads="1"/>
              </p:cNvSpPr>
              <p:nvPr/>
            </p:nvSpPr>
            <p:spPr bwMode="auto">
              <a:xfrm>
                <a:off x="3473" y="209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83" name="Oval 293">
                <a:extLst>
                  <a:ext uri="{FF2B5EF4-FFF2-40B4-BE49-F238E27FC236}">
                    <a16:creationId xmlns:a16="http://schemas.microsoft.com/office/drawing/2014/main" id="{DE93872C-DAD1-4B48-BDC9-82656D61F78D}"/>
                  </a:ext>
                </a:extLst>
              </p:cNvPr>
              <p:cNvSpPr>
                <a:spLocks noChangeArrowheads="1"/>
              </p:cNvSpPr>
              <p:nvPr/>
            </p:nvSpPr>
            <p:spPr bwMode="auto">
              <a:xfrm>
                <a:off x="3325" y="2210"/>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84" name="Oval 294">
                <a:extLst>
                  <a:ext uri="{FF2B5EF4-FFF2-40B4-BE49-F238E27FC236}">
                    <a16:creationId xmlns:a16="http://schemas.microsoft.com/office/drawing/2014/main" id="{21A53884-94AD-44E5-AA86-CD48AB9C5E89}"/>
                  </a:ext>
                </a:extLst>
              </p:cNvPr>
              <p:cNvSpPr>
                <a:spLocks noChangeArrowheads="1"/>
              </p:cNvSpPr>
              <p:nvPr/>
            </p:nvSpPr>
            <p:spPr bwMode="auto">
              <a:xfrm>
                <a:off x="3505" y="187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85" name="Oval 295">
                <a:extLst>
                  <a:ext uri="{FF2B5EF4-FFF2-40B4-BE49-F238E27FC236}">
                    <a16:creationId xmlns:a16="http://schemas.microsoft.com/office/drawing/2014/main" id="{B3A3B1FE-C733-4023-A9C7-2D542033B7FE}"/>
                  </a:ext>
                </a:extLst>
              </p:cNvPr>
              <p:cNvSpPr>
                <a:spLocks noChangeArrowheads="1"/>
              </p:cNvSpPr>
              <p:nvPr/>
            </p:nvSpPr>
            <p:spPr bwMode="auto">
              <a:xfrm>
                <a:off x="3350" y="2138"/>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86" name="Oval 296">
                <a:extLst>
                  <a:ext uri="{FF2B5EF4-FFF2-40B4-BE49-F238E27FC236}">
                    <a16:creationId xmlns:a16="http://schemas.microsoft.com/office/drawing/2014/main" id="{1651C85D-96E2-4C9D-979A-723122F83A95}"/>
                  </a:ext>
                </a:extLst>
              </p:cNvPr>
              <p:cNvSpPr>
                <a:spLocks noChangeArrowheads="1"/>
              </p:cNvSpPr>
              <p:nvPr/>
            </p:nvSpPr>
            <p:spPr bwMode="auto">
              <a:xfrm>
                <a:off x="3354" y="232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87" name="Oval 297">
                <a:extLst>
                  <a:ext uri="{FF2B5EF4-FFF2-40B4-BE49-F238E27FC236}">
                    <a16:creationId xmlns:a16="http://schemas.microsoft.com/office/drawing/2014/main" id="{8B79404B-0BF7-475A-82BC-FB10662ACC94}"/>
                  </a:ext>
                </a:extLst>
              </p:cNvPr>
              <p:cNvSpPr>
                <a:spLocks noChangeArrowheads="1"/>
              </p:cNvSpPr>
              <p:nvPr/>
            </p:nvSpPr>
            <p:spPr bwMode="auto">
              <a:xfrm>
                <a:off x="3476" y="23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88" name="Oval 298">
                <a:extLst>
                  <a:ext uri="{FF2B5EF4-FFF2-40B4-BE49-F238E27FC236}">
                    <a16:creationId xmlns:a16="http://schemas.microsoft.com/office/drawing/2014/main" id="{3D670296-60EF-4267-8EE1-BB4BFBE9DE41}"/>
                  </a:ext>
                </a:extLst>
              </p:cNvPr>
              <p:cNvSpPr>
                <a:spLocks noChangeArrowheads="1"/>
              </p:cNvSpPr>
              <p:nvPr/>
            </p:nvSpPr>
            <p:spPr bwMode="auto">
              <a:xfrm>
                <a:off x="3512" y="212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89" name="Oval 299">
                <a:extLst>
                  <a:ext uri="{FF2B5EF4-FFF2-40B4-BE49-F238E27FC236}">
                    <a16:creationId xmlns:a16="http://schemas.microsoft.com/office/drawing/2014/main" id="{EF5C44EE-9E3F-4853-983A-72B3C3570378}"/>
                  </a:ext>
                </a:extLst>
              </p:cNvPr>
              <p:cNvSpPr>
                <a:spLocks noChangeArrowheads="1"/>
              </p:cNvSpPr>
              <p:nvPr/>
            </p:nvSpPr>
            <p:spPr bwMode="auto">
              <a:xfrm>
                <a:off x="3523" y="209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90" name="Oval 300">
                <a:extLst>
                  <a:ext uri="{FF2B5EF4-FFF2-40B4-BE49-F238E27FC236}">
                    <a16:creationId xmlns:a16="http://schemas.microsoft.com/office/drawing/2014/main" id="{F6CCD58A-7CD2-433E-AAAF-5DCD71B8F551}"/>
                  </a:ext>
                </a:extLst>
              </p:cNvPr>
              <p:cNvSpPr>
                <a:spLocks noChangeArrowheads="1"/>
              </p:cNvSpPr>
              <p:nvPr/>
            </p:nvSpPr>
            <p:spPr bwMode="auto">
              <a:xfrm>
                <a:off x="3426" y="201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91" name="Oval 301">
                <a:extLst>
                  <a:ext uri="{FF2B5EF4-FFF2-40B4-BE49-F238E27FC236}">
                    <a16:creationId xmlns:a16="http://schemas.microsoft.com/office/drawing/2014/main" id="{8C1A44E4-9DE5-46AB-B7D9-0DD668FF388D}"/>
                  </a:ext>
                </a:extLst>
              </p:cNvPr>
              <p:cNvSpPr>
                <a:spLocks noChangeArrowheads="1"/>
              </p:cNvSpPr>
              <p:nvPr/>
            </p:nvSpPr>
            <p:spPr bwMode="auto">
              <a:xfrm>
                <a:off x="3440" y="21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92" name="Oval 302">
                <a:extLst>
                  <a:ext uri="{FF2B5EF4-FFF2-40B4-BE49-F238E27FC236}">
                    <a16:creationId xmlns:a16="http://schemas.microsoft.com/office/drawing/2014/main" id="{80ED6DF7-744E-4F86-A9B0-FD42C0503A64}"/>
                  </a:ext>
                </a:extLst>
              </p:cNvPr>
              <p:cNvSpPr>
                <a:spLocks noChangeArrowheads="1"/>
              </p:cNvSpPr>
              <p:nvPr/>
            </p:nvSpPr>
            <p:spPr bwMode="auto">
              <a:xfrm>
                <a:off x="3390" y="225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93" name="Oval 303">
                <a:extLst>
                  <a:ext uri="{FF2B5EF4-FFF2-40B4-BE49-F238E27FC236}">
                    <a16:creationId xmlns:a16="http://schemas.microsoft.com/office/drawing/2014/main" id="{7D6EC12F-D756-4D50-967C-80BE6BB36C85}"/>
                  </a:ext>
                </a:extLst>
              </p:cNvPr>
              <p:cNvSpPr>
                <a:spLocks noChangeArrowheads="1"/>
              </p:cNvSpPr>
              <p:nvPr/>
            </p:nvSpPr>
            <p:spPr bwMode="auto">
              <a:xfrm>
                <a:off x="3293" y="22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94" name="Oval 304">
                <a:extLst>
                  <a:ext uri="{FF2B5EF4-FFF2-40B4-BE49-F238E27FC236}">
                    <a16:creationId xmlns:a16="http://schemas.microsoft.com/office/drawing/2014/main" id="{76553D33-0ED7-4AEC-AA0C-18438D799CAD}"/>
                  </a:ext>
                </a:extLst>
              </p:cNvPr>
              <p:cNvSpPr>
                <a:spLocks noChangeArrowheads="1"/>
              </p:cNvSpPr>
              <p:nvPr/>
            </p:nvSpPr>
            <p:spPr bwMode="auto">
              <a:xfrm>
                <a:off x="3437" y="21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95" name="Oval 305">
                <a:extLst>
                  <a:ext uri="{FF2B5EF4-FFF2-40B4-BE49-F238E27FC236}">
                    <a16:creationId xmlns:a16="http://schemas.microsoft.com/office/drawing/2014/main" id="{B67B812C-48E0-489D-BBBD-47F374319F07}"/>
                  </a:ext>
                </a:extLst>
              </p:cNvPr>
              <p:cNvSpPr>
                <a:spLocks noChangeArrowheads="1"/>
              </p:cNvSpPr>
              <p:nvPr/>
            </p:nvSpPr>
            <p:spPr bwMode="auto">
              <a:xfrm>
                <a:off x="3487" y="253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96" name="Oval 306">
                <a:extLst>
                  <a:ext uri="{FF2B5EF4-FFF2-40B4-BE49-F238E27FC236}">
                    <a16:creationId xmlns:a16="http://schemas.microsoft.com/office/drawing/2014/main" id="{F5A421F5-6EAE-449F-A723-70BEAA2FA5C8}"/>
                  </a:ext>
                </a:extLst>
              </p:cNvPr>
              <p:cNvSpPr>
                <a:spLocks noChangeArrowheads="1"/>
              </p:cNvSpPr>
              <p:nvPr/>
            </p:nvSpPr>
            <p:spPr bwMode="auto">
              <a:xfrm>
                <a:off x="3840" y="2585"/>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97" name="Oval 307">
                <a:extLst>
                  <a:ext uri="{FF2B5EF4-FFF2-40B4-BE49-F238E27FC236}">
                    <a16:creationId xmlns:a16="http://schemas.microsoft.com/office/drawing/2014/main" id="{B925CEEA-B445-4905-966B-B4BC8B9673F7}"/>
                  </a:ext>
                </a:extLst>
              </p:cNvPr>
              <p:cNvSpPr>
                <a:spLocks noChangeArrowheads="1"/>
              </p:cNvSpPr>
              <p:nvPr/>
            </p:nvSpPr>
            <p:spPr bwMode="auto">
              <a:xfrm>
                <a:off x="4225" y="25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98" name="Oval 308">
                <a:extLst>
                  <a:ext uri="{FF2B5EF4-FFF2-40B4-BE49-F238E27FC236}">
                    <a16:creationId xmlns:a16="http://schemas.microsoft.com/office/drawing/2014/main" id="{59A8FCCC-BFB5-4E87-912E-A8E6312C8ED8}"/>
                  </a:ext>
                </a:extLst>
              </p:cNvPr>
              <p:cNvSpPr>
                <a:spLocks noChangeArrowheads="1"/>
              </p:cNvSpPr>
              <p:nvPr/>
            </p:nvSpPr>
            <p:spPr bwMode="auto">
              <a:xfrm>
                <a:off x="4355" y="2462"/>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99" name="Oval 309">
                <a:extLst>
                  <a:ext uri="{FF2B5EF4-FFF2-40B4-BE49-F238E27FC236}">
                    <a16:creationId xmlns:a16="http://schemas.microsoft.com/office/drawing/2014/main" id="{28BCA356-1D86-4995-A2A9-76E9B90975BB}"/>
                  </a:ext>
                </a:extLst>
              </p:cNvPr>
              <p:cNvSpPr>
                <a:spLocks noChangeArrowheads="1"/>
              </p:cNvSpPr>
              <p:nvPr/>
            </p:nvSpPr>
            <p:spPr bwMode="auto">
              <a:xfrm>
                <a:off x="4078" y="223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00" name="Oval 310">
                <a:extLst>
                  <a:ext uri="{FF2B5EF4-FFF2-40B4-BE49-F238E27FC236}">
                    <a16:creationId xmlns:a16="http://schemas.microsoft.com/office/drawing/2014/main" id="{B2D9A7CA-8579-419A-9EBF-8FC9165AB909}"/>
                  </a:ext>
                </a:extLst>
              </p:cNvPr>
              <p:cNvSpPr>
                <a:spLocks noChangeArrowheads="1"/>
              </p:cNvSpPr>
              <p:nvPr/>
            </p:nvSpPr>
            <p:spPr bwMode="auto">
              <a:xfrm>
                <a:off x="4384" y="2506"/>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01" name="Oval 311">
                <a:extLst>
                  <a:ext uri="{FF2B5EF4-FFF2-40B4-BE49-F238E27FC236}">
                    <a16:creationId xmlns:a16="http://schemas.microsoft.com/office/drawing/2014/main" id="{4372AF5E-3FA9-4FC9-9E12-2CADCF889390}"/>
                  </a:ext>
                </a:extLst>
              </p:cNvPr>
              <p:cNvSpPr>
                <a:spLocks noChangeArrowheads="1"/>
              </p:cNvSpPr>
              <p:nvPr/>
            </p:nvSpPr>
            <p:spPr bwMode="auto">
              <a:xfrm>
                <a:off x="4153" y="249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02" name="Oval 312">
                <a:extLst>
                  <a:ext uri="{FF2B5EF4-FFF2-40B4-BE49-F238E27FC236}">
                    <a16:creationId xmlns:a16="http://schemas.microsoft.com/office/drawing/2014/main" id="{818E23DC-2B77-43E3-893F-25DED7E2CFB5}"/>
                  </a:ext>
                </a:extLst>
              </p:cNvPr>
              <p:cNvSpPr>
                <a:spLocks noChangeArrowheads="1"/>
              </p:cNvSpPr>
              <p:nvPr/>
            </p:nvSpPr>
            <p:spPr bwMode="auto">
              <a:xfrm>
                <a:off x="4398" y="251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03" name="Oval 313">
                <a:extLst>
                  <a:ext uri="{FF2B5EF4-FFF2-40B4-BE49-F238E27FC236}">
                    <a16:creationId xmlns:a16="http://schemas.microsoft.com/office/drawing/2014/main" id="{C0600A4C-E86D-4AFC-BA3E-BE0B5D97EBB5}"/>
                  </a:ext>
                </a:extLst>
              </p:cNvPr>
              <p:cNvSpPr>
                <a:spLocks noChangeArrowheads="1"/>
              </p:cNvSpPr>
              <p:nvPr/>
            </p:nvSpPr>
            <p:spPr bwMode="auto">
              <a:xfrm>
                <a:off x="3512" y="2635"/>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04" name="Oval 314">
                <a:extLst>
                  <a:ext uri="{FF2B5EF4-FFF2-40B4-BE49-F238E27FC236}">
                    <a16:creationId xmlns:a16="http://schemas.microsoft.com/office/drawing/2014/main" id="{30529523-BA1F-451B-8375-B9DB95ACCE5B}"/>
                  </a:ext>
                </a:extLst>
              </p:cNvPr>
              <p:cNvSpPr>
                <a:spLocks noChangeArrowheads="1"/>
              </p:cNvSpPr>
              <p:nvPr/>
            </p:nvSpPr>
            <p:spPr bwMode="auto">
              <a:xfrm>
                <a:off x="3786" y="25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05" name="Oval 315">
                <a:extLst>
                  <a:ext uri="{FF2B5EF4-FFF2-40B4-BE49-F238E27FC236}">
                    <a16:creationId xmlns:a16="http://schemas.microsoft.com/office/drawing/2014/main" id="{0461864F-155F-4501-A052-42F9B8A7E59C}"/>
                  </a:ext>
                </a:extLst>
              </p:cNvPr>
              <p:cNvSpPr>
                <a:spLocks noChangeArrowheads="1"/>
              </p:cNvSpPr>
              <p:nvPr/>
            </p:nvSpPr>
            <p:spPr bwMode="auto">
              <a:xfrm>
                <a:off x="3595" y="2527"/>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06" name="Oval 316">
                <a:extLst>
                  <a:ext uri="{FF2B5EF4-FFF2-40B4-BE49-F238E27FC236}">
                    <a16:creationId xmlns:a16="http://schemas.microsoft.com/office/drawing/2014/main" id="{4685F6C6-E424-4CA6-B6F2-1FC265AC1BB4}"/>
                  </a:ext>
                </a:extLst>
              </p:cNvPr>
              <p:cNvSpPr>
                <a:spLocks noChangeArrowheads="1"/>
              </p:cNvSpPr>
              <p:nvPr/>
            </p:nvSpPr>
            <p:spPr bwMode="auto">
              <a:xfrm>
                <a:off x="4247" y="2498"/>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07" name="Oval 317">
                <a:extLst>
                  <a:ext uri="{FF2B5EF4-FFF2-40B4-BE49-F238E27FC236}">
                    <a16:creationId xmlns:a16="http://schemas.microsoft.com/office/drawing/2014/main" id="{197555F8-7199-4C73-AFC7-9B6391837EB1}"/>
                  </a:ext>
                </a:extLst>
              </p:cNvPr>
              <p:cNvSpPr>
                <a:spLocks noChangeArrowheads="1"/>
              </p:cNvSpPr>
              <p:nvPr/>
            </p:nvSpPr>
            <p:spPr bwMode="auto">
              <a:xfrm>
                <a:off x="4232" y="251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08" name="Oval 318">
                <a:extLst>
                  <a:ext uri="{FF2B5EF4-FFF2-40B4-BE49-F238E27FC236}">
                    <a16:creationId xmlns:a16="http://schemas.microsoft.com/office/drawing/2014/main" id="{2EE604FB-EB63-40BF-9304-3277D8419027}"/>
                  </a:ext>
                </a:extLst>
              </p:cNvPr>
              <p:cNvSpPr>
                <a:spLocks noChangeArrowheads="1"/>
              </p:cNvSpPr>
              <p:nvPr/>
            </p:nvSpPr>
            <p:spPr bwMode="auto">
              <a:xfrm>
                <a:off x="3602" y="256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09" name="Oval 319">
                <a:extLst>
                  <a:ext uri="{FF2B5EF4-FFF2-40B4-BE49-F238E27FC236}">
                    <a16:creationId xmlns:a16="http://schemas.microsoft.com/office/drawing/2014/main" id="{D8658B6D-A570-4F11-A3D5-485ADD660645}"/>
                  </a:ext>
                </a:extLst>
              </p:cNvPr>
              <p:cNvSpPr>
                <a:spLocks noChangeArrowheads="1"/>
              </p:cNvSpPr>
              <p:nvPr/>
            </p:nvSpPr>
            <p:spPr bwMode="auto">
              <a:xfrm>
                <a:off x="3674" y="25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0" name="Oval 320">
                <a:extLst>
                  <a:ext uri="{FF2B5EF4-FFF2-40B4-BE49-F238E27FC236}">
                    <a16:creationId xmlns:a16="http://schemas.microsoft.com/office/drawing/2014/main" id="{A3D67867-CAB7-4126-9C09-7740B768110D}"/>
                  </a:ext>
                </a:extLst>
              </p:cNvPr>
              <p:cNvSpPr>
                <a:spLocks noChangeArrowheads="1"/>
              </p:cNvSpPr>
              <p:nvPr/>
            </p:nvSpPr>
            <p:spPr bwMode="auto">
              <a:xfrm>
                <a:off x="3541" y="24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1" name="Oval 321">
                <a:extLst>
                  <a:ext uri="{FF2B5EF4-FFF2-40B4-BE49-F238E27FC236}">
                    <a16:creationId xmlns:a16="http://schemas.microsoft.com/office/drawing/2014/main" id="{01559F07-9A36-4EE6-8175-5682725F201A}"/>
                  </a:ext>
                </a:extLst>
              </p:cNvPr>
              <p:cNvSpPr>
                <a:spLocks noChangeArrowheads="1"/>
              </p:cNvSpPr>
              <p:nvPr/>
            </p:nvSpPr>
            <p:spPr bwMode="auto">
              <a:xfrm>
                <a:off x="3685" y="257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2" name="Oval 322">
                <a:extLst>
                  <a:ext uri="{FF2B5EF4-FFF2-40B4-BE49-F238E27FC236}">
                    <a16:creationId xmlns:a16="http://schemas.microsoft.com/office/drawing/2014/main" id="{FDA774A7-337E-4303-BA7E-F7FDD67D14CB}"/>
                  </a:ext>
                </a:extLst>
              </p:cNvPr>
              <p:cNvSpPr>
                <a:spLocks noChangeArrowheads="1"/>
              </p:cNvSpPr>
              <p:nvPr/>
            </p:nvSpPr>
            <p:spPr bwMode="auto">
              <a:xfrm>
                <a:off x="3516" y="25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3" name="Oval 323">
                <a:extLst>
                  <a:ext uri="{FF2B5EF4-FFF2-40B4-BE49-F238E27FC236}">
                    <a16:creationId xmlns:a16="http://schemas.microsoft.com/office/drawing/2014/main" id="{24C17095-42DC-4CDF-8366-3B5C6A19BB18}"/>
                  </a:ext>
                </a:extLst>
              </p:cNvPr>
              <p:cNvSpPr>
                <a:spLocks noChangeArrowheads="1"/>
              </p:cNvSpPr>
              <p:nvPr/>
            </p:nvSpPr>
            <p:spPr bwMode="auto">
              <a:xfrm>
                <a:off x="3620" y="26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4" name="Oval 324">
                <a:extLst>
                  <a:ext uri="{FF2B5EF4-FFF2-40B4-BE49-F238E27FC236}">
                    <a16:creationId xmlns:a16="http://schemas.microsoft.com/office/drawing/2014/main" id="{73757CBF-E8D9-4445-B818-921B145D2F3A}"/>
                  </a:ext>
                </a:extLst>
              </p:cNvPr>
              <p:cNvSpPr>
                <a:spLocks noChangeArrowheads="1"/>
              </p:cNvSpPr>
              <p:nvPr/>
            </p:nvSpPr>
            <p:spPr bwMode="auto">
              <a:xfrm>
                <a:off x="3541" y="257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5" name="Oval 325">
                <a:extLst>
                  <a:ext uri="{FF2B5EF4-FFF2-40B4-BE49-F238E27FC236}">
                    <a16:creationId xmlns:a16="http://schemas.microsoft.com/office/drawing/2014/main" id="{4940B760-31D5-41EC-A748-8DC1AA184C1F}"/>
                  </a:ext>
                </a:extLst>
              </p:cNvPr>
              <p:cNvSpPr>
                <a:spLocks noChangeArrowheads="1"/>
              </p:cNvSpPr>
              <p:nvPr/>
            </p:nvSpPr>
            <p:spPr bwMode="auto">
              <a:xfrm>
                <a:off x="3541" y="2524"/>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6" name="Oval 326">
                <a:extLst>
                  <a:ext uri="{FF2B5EF4-FFF2-40B4-BE49-F238E27FC236}">
                    <a16:creationId xmlns:a16="http://schemas.microsoft.com/office/drawing/2014/main" id="{153E0560-CBE2-478C-98AA-A41FE356FFB4}"/>
                  </a:ext>
                </a:extLst>
              </p:cNvPr>
              <p:cNvSpPr>
                <a:spLocks noChangeArrowheads="1"/>
              </p:cNvSpPr>
              <p:nvPr/>
            </p:nvSpPr>
            <p:spPr bwMode="auto">
              <a:xfrm>
                <a:off x="3620" y="251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7" name="Oval 327">
                <a:extLst>
                  <a:ext uri="{FF2B5EF4-FFF2-40B4-BE49-F238E27FC236}">
                    <a16:creationId xmlns:a16="http://schemas.microsoft.com/office/drawing/2014/main" id="{1C5CB76F-5FE4-4C24-9A1A-CDCBB26951DA}"/>
                  </a:ext>
                </a:extLst>
              </p:cNvPr>
              <p:cNvSpPr>
                <a:spLocks noChangeArrowheads="1"/>
              </p:cNvSpPr>
              <p:nvPr/>
            </p:nvSpPr>
            <p:spPr bwMode="auto">
              <a:xfrm>
                <a:off x="3620" y="255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8" name="Oval 328">
                <a:extLst>
                  <a:ext uri="{FF2B5EF4-FFF2-40B4-BE49-F238E27FC236}">
                    <a16:creationId xmlns:a16="http://schemas.microsoft.com/office/drawing/2014/main" id="{5DD6C634-815C-490D-AB6E-63F221A57DD1}"/>
                  </a:ext>
                </a:extLst>
              </p:cNvPr>
              <p:cNvSpPr>
                <a:spLocks noChangeArrowheads="1"/>
              </p:cNvSpPr>
              <p:nvPr/>
            </p:nvSpPr>
            <p:spPr bwMode="auto">
              <a:xfrm>
                <a:off x="3988" y="2704"/>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9" name="Oval 329">
                <a:extLst>
                  <a:ext uri="{FF2B5EF4-FFF2-40B4-BE49-F238E27FC236}">
                    <a16:creationId xmlns:a16="http://schemas.microsoft.com/office/drawing/2014/main" id="{2095F969-21E2-494D-A481-143B2F6649FB}"/>
                  </a:ext>
                </a:extLst>
              </p:cNvPr>
              <p:cNvSpPr>
                <a:spLocks noChangeArrowheads="1"/>
              </p:cNvSpPr>
              <p:nvPr/>
            </p:nvSpPr>
            <p:spPr bwMode="auto">
              <a:xfrm>
                <a:off x="3552" y="25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20" name="Oval 330">
                <a:extLst>
                  <a:ext uri="{FF2B5EF4-FFF2-40B4-BE49-F238E27FC236}">
                    <a16:creationId xmlns:a16="http://schemas.microsoft.com/office/drawing/2014/main" id="{D1AABCBF-E239-4549-87D1-4F22647D0875}"/>
                  </a:ext>
                </a:extLst>
              </p:cNvPr>
              <p:cNvSpPr>
                <a:spLocks noChangeArrowheads="1"/>
              </p:cNvSpPr>
              <p:nvPr/>
            </p:nvSpPr>
            <p:spPr bwMode="auto">
              <a:xfrm>
                <a:off x="3480" y="267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21" name="Oval 331">
                <a:extLst>
                  <a:ext uri="{FF2B5EF4-FFF2-40B4-BE49-F238E27FC236}">
                    <a16:creationId xmlns:a16="http://schemas.microsoft.com/office/drawing/2014/main" id="{ED273A92-F736-4CA7-AAC6-463B2DAEB192}"/>
                  </a:ext>
                </a:extLst>
              </p:cNvPr>
              <p:cNvSpPr>
                <a:spLocks noChangeArrowheads="1"/>
              </p:cNvSpPr>
              <p:nvPr/>
            </p:nvSpPr>
            <p:spPr bwMode="auto">
              <a:xfrm>
                <a:off x="3487" y="26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22" name="Oval 332">
                <a:extLst>
                  <a:ext uri="{FF2B5EF4-FFF2-40B4-BE49-F238E27FC236}">
                    <a16:creationId xmlns:a16="http://schemas.microsoft.com/office/drawing/2014/main" id="{9C5E869B-08E2-4712-A8C3-EBC8149AC9ED}"/>
                  </a:ext>
                </a:extLst>
              </p:cNvPr>
              <p:cNvSpPr>
                <a:spLocks noChangeArrowheads="1"/>
              </p:cNvSpPr>
              <p:nvPr/>
            </p:nvSpPr>
            <p:spPr bwMode="auto">
              <a:xfrm>
                <a:off x="3527" y="2657"/>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23" name="Oval 333">
                <a:extLst>
                  <a:ext uri="{FF2B5EF4-FFF2-40B4-BE49-F238E27FC236}">
                    <a16:creationId xmlns:a16="http://schemas.microsoft.com/office/drawing/2014/main" id="{D95C5910-BD75-49A9-A369-57D0FBDEFB30}"/>
                  </a:ext>
                </a:extLst>
              </p:cNvPr>
              <p:cNvSpPr>
                <a:spLocks noChangeArrowheads="1"/>
              </p:cNvSpPr>
              <p:nvPr/>
            </p:nvSpPr>
            <p:spPr bwMode="auto">
              <a:xfrm>
                <a:off x="3390" y="2624"/>
                <a:ext cx="22"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24" name="Oval 334">
                <a:extLst>
                  <a:ext uri="{FF2B5EF4-FFF2-40B4-BE49-F238E27FC236}">
                    <a16:creationId xmlns:a16="http://schemas.microsoft.com/office/drawing/2014/main" id="{5E439760-21DC-47D2-B23C-C6164AB396CD}"/>
                  </a:ext>
                </a:extLst>
              </p:cNvPr>
              <p:cNvSpPr>
                <a:spLocks noChangeArrowheads="1"/>
              </p:cNvSpPr>
              <p:nvPr/>
            </p:nvSpPr>
            <p:spPr bwMode="auto">
              <a:xfrm>
                <a:off x="3397" y="26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25" name="Oval 335">
                <a:extLst>
                  <a:ext uri="{FF2B5EF4-FFF2-40B4-BE49-F238E27FC236}">
                    <a16:creationId xmlns:a16="http://schemas.microsoft.com/office/drawing/2014/main" id="{1CBF99DD-972D-4ACD-8184-127AAF8668F4}"/>
                  </a:ext>
                </a:extLst>
              </p:cNvPr>
              <p:cNvSpPr>
                <a:spLocks noChangeArrowheads="1"/>
              </p:cNvSpPr>
              <p:nvPr/>
            </p:nvSpPr>
            <p:spPr bwMode="auto">
              <a:xfrm>
                <a:off x="3548" y="26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26" name="Oval 336">
                <a:extLst>
                  <a:ext uri="{FF2B5EF4-FFF2-40B4-BE49-F238E27FC236}">
                    <a16:creationId xmlns:a16="http://schemas.microsoft.com/office/drawing/2014/main" id="{2867E372-EDBA-481F-ACF0-87E2F30EBB53}"/>
                  </a:ext>
                </a:extLst>
              </p:cNvPr>
              <p:cNvSpPr>
                <a:spLocks noChangeArrowheads="1"/>
              </p:cNvSpPr>
              <p:nvPr/>
            </p:nvSpPr>
            <p:spPr bwMode="auto">
              <a:xfrm>
                <a:off x="3293" y="265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27" name="Oval 337">
                <a:extLst>
                  <a:ext uri="{FF2B5EF4-FFF2-40B4-BE49-F238E27FC236}">
                    <a16:creationId xmlns:a16="http://schemas.microsoft.com/office/drawing/2014/main" id="{0455A3A0-DCEF-40B9-B6AE-75808DE67650}"/>
                  </a:ext>
                </a:extLst>
              </p:cNvPr>
              <p:cNvSpPr>
                <a:spLocks noChangeArrowheads="1"/>
              </p:cNvSpPr>
              <p:nvPr/>
            </p:nvSpPr>
            <p:spPr bwMode="auto">
              <a:xfrm>
                <a:off x="3217" y="253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28" name="Oval 338">
                <a:extLst>
                  <a:ext uri="{FF2B5EF4-FFF2-40B4-BE49-F238E27FC236}">
                    <a16:creationId xmlns:a16="http://schemas.microsoft.com/office/drawing/2014/main" id="{C259C636-2EF1-4096-940C-358F1994542B}"/>
                  </a:ext>
                </a:extLst>
              </p:cNvPr>
              <p:cNvSpPr>
                <a:spLocks noChangeArrowheads="1"/>
              </p:cNvSpPr>
              <p:nvPr/>
            </p:nvSpPr>
            <p:spPr bwMode="auto">
              <a:xfrm>
                <a:off x="3325" y="2614"/>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29" name="Oval 339">
                <a:extLst>
                  <a:ext uri="{FF2B5EF4-FFF2-40B4-BE49-F238E27FC236}">
                    <a16:creationId xmlns:a16="http://schemas.microsoft.com/office/drawing/2014/main" id="{F36A349D-1B44-4E43-BCCF-256DAA827821}"/>
                  </a:ext>
                </a:extLst>
              </p:cNvPr>
              <p:cNvSpPr>
                <a:spLocks noChangeArrowheads="1"/>
              </p:cNvSpPr>
              <p:nvPr/>
            </p:nvSpPr>
            <p:spPr bwMode="auto">
              <a:xfrm>
                <a:off x="3534" y="263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0" name="Oval 340">
                <a:extLst>
                  <a:ext uri="{FF2B5EF4-FFF2-40B4-BE49-F238E27FC236}">
                    <a16:creationId xmlns:a16="http://schemas.microsoft.com/office/drawing/2014/main" id="{09CBB483-5145-4CB2-8A1F-1E622DF62BE5}"/>
                  </a:ext>
                </a:extLst>
              </p:cNvPr>
              <p:cNvSpPr>
                <a:spLocks noChangeArrowheads="1"/>
              </p:cNvSpPr>
              <p:nvPr/>
            </p:nvSpPr>
            <p:spPr bwMode="auto">
              <a:xfrm>
                <a:off x="3466" y="270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1" name="Oval 341">
                <a:extLst>
                  <a:ext uri="{FF2B5EF4-FFF2-40B4-BE49-F238E27FC236}">
                    <a16:creationId xmlns:a16="http://schemas.microsoft.com/office/drawing/2014/main" id="{CDD8D419-716E-42CA-A5FE-274F922930F2}"/>
                  </a:ext>
                </a:extLst>
              </p:cNvPr>
              <p:cNvSpPr>
                <a:spLocks noChangeArrowheads="1"/>
              </p:cNvSpPr>
              <p:nvPr/>
            </p:nvSpPr>
            <p:spPr bwMode="auto">
              <a:xfrm>
                <a:off x="3397" y="2524"/>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2" name="Oval 342">
                <a:extLst>
                  <a:ext uri="{FF2B5EF4-FFF2-40B4-BE49-F238E27FC236}">
                    <a16:creationId xmlns:a16="http://schemas.microsoft.com/office/drawing/2014/main" id="{0C15B9DD-D28E-4284-AD21-1EE560188EF4}"/>
                  </a:ext>
                </a:extLst>
              </p:cNvPr>
              <p:cNvSpPr>
                <a:spLocks noChangeArrowheads="1"/>
              </p:cNvSpPr>
              <p:nvPr/>
            </p:nvSpPr>
            <p:spPr bwMode="auto">
              <a:xfrm>
                <a:off x="3599" y="2581"/>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3" name="Oval 343">
                <a:extLst>
                  <a:ext uri="{FF2B5EF4-FFF2-40B4-BE49-F238E27FC236}">
                    <a16:creationId xmlns:a16="http://schemas.microsoft.com/office/drawing/2014/main" id="{5285F76A-BC9E-4B5D-8C72-814E98165B53}"/>
                  </a:ext>
                </a:extLst>
              </p:cNvPr>
              <p:cNvSpPr>
                <a:spLocks noChangeArrowheads="1"/>
              </p:cNvSpPr>
              <p:nvPr/>
            </p:nvSpPr>
            <p:spPr bwMode="auto">
              <a:xfrm>
                <a:off x="3372" y="263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4" name="Oval 344">
                <a:extLst>
                  <a:ext uri="{FF2B5EF4-FFF2-40B4-BE49-F238E27FC236}">
                    <a16:creationId xmlns:a16="http://schemas.microsoft.com/office/drawing/2014/main" id="{660693B6-995B-4907-8532-E76BC1A05755}"/>
                  </a:ext>
                </a:extLst>
              </p:cNvPr>
              <p:cNvSpPr>
                <a:spLocks noChangeArrowheads="1"/>
              </p:cNvSpPr>
              <p:nvPr/>
            </p:nvSpPr>
            <p:spPr bwMode="auto">
              <a:xfrm>
                <a:off x="2188" y="265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5" name="Oval 345">
                <a:extLst>
                  <a:ext uri="{FF2B5EF4-FFF2-40B4-BE49-F238E27FC236}">
                    <a16:creationId xmlns:a16="http://schemas.microsoft.com/office/drawing/2014/main" id="{E6D44295-09A1-4B65-B034-15299E4954F0}"/>
                  </a:ext>
                </a:extLst>
              </p:cNvPr>
              <p:cNvSpPr>
                <a:spLocks noChangeArrowheads="1"/>
              </p:cNvSpPr>
              <p:nvPr/>
            </p:nvSpPr>
            <p:spPr bwMode="auto">
              <a:xfrm>
                <a:off x="2227" y="271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6" name="Oval 346">
                <a:extLst>
                  <a:ext uri="{FF2B5EF4-FFF2-40B4-BE49-F238E27FC236}">
                    <a16:creationId xmlns:a16="http://schemas.microsoft.com/office/drawing/2014/main" id="{17E7459E-012B-42B9-A67F-8AA8BE8FA792}"/>
                  </a:ext>
                </a:extLst>
              </p:cNvPr>
              <p:cNvSpPr>
                <a:spLocks noChangeArrowheads="1"/>
              </p:cNvSpPr>
              <p:nvPr/>
            </p:nvSpPr>
            <p:spPr bwMode="auto">
              <a:xfrm>
                <a:off x="2375" y="26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7" name="Oval 347">
                <a:extLst>
                  <a:ext uri="{FF2B5EF4-FFF2-40B4-BE49-F238E27FC236}">
                    <a16:creationId xmlns:a16="http://schemas.microsoft.com/office/drawing/2014/main" id="{E2A9B1B9-7370-4A10-9EFA-26B0A853F4A6}"/>
                  </a:ext>
                </a:extLst>
              </p:cNvPr>
              <p:cNvSpPr>
                <a:spLocks noChangeArrowheads="1"/>
              </p:cNvSpPr>
              <p:nvPr/>
            </p:nvSpPr>
            <p:spPr bwMode="auto">
              <a:xfrm>
                <a:off x="3491" y="222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8" name="Oval 348">
                <a:extLst>
                  <a:ext uri="{FF2B5EF4-FFF2-40B4-BE49-F238E27FC236}">
                    <a16:creationId xmlns:a16="http://schemas.microsoft.com/office/drawing/2014/main" id="{BB7CD09A-1895-490C-96E3-F88E3CFA8881}"/>
                  </a:ext>
                </a:extLst>
              </p:cNvPr>
              <p:cNvSpPr>
                <a:spLocks noChangeArrowheads="1"/>
              </p:cNvSpPr>
              <p:nvPr/>
            </p:nvSpPr>
            <p:spPr bwMode="auto">
              <a:xfrm>
                <a:off x="3653" y="21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9" name="Oval 349">
                <a:extLst>
                  <a:ext uri="{FF2B5EF4-FFF2-40B4-BE49-F238E27FC236}">
                    <a16:creationId xmlns:a16="http://schemas.microsoft.com/office/drawing/2014/main" id="{8B5B08FC-D94E-42BD-9324-00555E4FC5B3}"/>
                  </a:ext>
                </a:extLst>
              </p:cNvPr>
              <p:cNvSpPr>
                <a:spLocks noChangeArrowheads="1"/>
              </p:cNvSpPr>
              <p:nvPr/>
            </p:nvSpPr>
            <p:spPr bwMode="auto">
              <a:xfrm>
                <a:off x="4315" y="238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40" name="Oval 350">
                <a:extLst>
                  <a:ext uri="{FF2B5EF4-FFF2-40B4-BE49-F238E27FC236}">
                    <a16:creationId xmlns:a16="http://schemas.microsoft.com/office/drawing/2014/main" id="{31851159-3F91-4939-88F9-184AE0FED989}"/>
                  </a:ext>
                </a:extLst>
              </p:cNvPr>
              <p:cNvSpPr>
                <a:spLocks noChangeArrowheads="1"/>
              </p:cNvSpPr>
              <p:nvPr/>
            </p:nvSpPr>
            <p:spPr bwMode="auto">
              <a:xfrm>
                <a:off x="2249" y="24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41" name="Oval 351">
                <a:extLst>
                  <a:ext uri="{FF2B5EF4-FFF2-40B4-BE49-F238E27FC236}">
                    <a16:creationId xmlns:a16="http://schemas.microsoft.com/office/drawing/2014/main" id="{1A91FB09-9BC5-4611-8CC9-E59E2ED24D6C}"/>
                  </a:ext>
                </a:extLst>
              </p:cNvPr>
              <p:cNvSpPr>
                <a:spLocks noChangeArrowheads="1"/>
              </p:cNvSpPr>
              <p:nvPr/>
            </p:nvSpPr>
            <p:spPr bwMode="auto">
              <a:xfrm>
                <a:off x="2429" y="25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42" name="Oval 352">
                <a:extLst>
                  <a:ext uri="{FF2B5EF4-FFF2-40B4-BE49-F238E27FC236}">
                    <a16:creationId xmlns:a16="http://schemas.microsoft.com/office/drawing/2014/main" id="{0C9F629F-B943-447D-9C7B-8EE3BC524B48}"/>
                  </a:ext>
                </a:extLst>
              </p:cNvPr>
              <p:cNvSpPr>
                <a:spLocks noChangeArrowheads="1"/>
              </p:cNvSpPr>
              <p:nvPr/>
            </p:nvSpPr>
            <p:spPr bwMode="auto">
              <a:xfrm>
                <a:off x="3444" y="262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43" name="Oval 353">
                <a:extLst>
                  <a:ext uri="{FF2B5EF4-FFF2-40B4-BE49-F238E27FC236}">
                    <a16:creationId xmlns:a16="http://schemas.microsoft.com/office/drawing/2014/main" id="{6F14CA09-94DC-4759-97C6-900C46849EFB}"/>
                  </a:ext>
                </a:extLst>
              </p:cNvPr>
              <p:cNvSpPr>
                <a:spLocks noChangeArrowheads="1"/>
              </p:cNvSpPr>
              <p:nvPr/>
            </p:nvSpPr>
            <p:spPr bwMode="auto">
              <a:xfrm>
                <a:off x="3156" y="26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44" name="Oval 354">
                <a:extLst>
                  <a:ext uri="{FF2B5EF4-FFF2-40B4-BE49-F238E27FC236}">
                    <a16:creationId xmlns:a16="http://schemas.microsoft.com/office/drawing/2014/main" id="{1566CE28-FABD-4FE7-A265-FCBC0DE2F182}"/>
                  </a:ext>
                </a:extLst>
              </p:cNvPr>
              <p:cNvSpPr>
                <a:spLocks noChangeArrowheads="1"/>
              </p:cNvSpPr>
              <p:nvPr/>
            </p:nvSpPr>
            <p:spPr bwMode="auto">
              <a:xfrm>
                <a:off x="2926" y="226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45" name="Oval 355">
                <a:extLst>
                  <a:ext uri="{FF2B5EF4-FFF2-40B4-BE49-F238E27FC236}">
                    <a16:creationId xmlns:a16="http://schemas.microsoft.com/office/drawing/2014/main" id="{B13E94BA-19DA-4879-89E7-E89D294EDBBB}"/>
                  </a:ext>
                </a:extLst>
              </p:cNvPr>
              <p:cNvSpPr>
                <a:spLocks noChangeArrowheads="1"/>
              </p:cNvSpPr>
              <p:nvPr/>
            </p:nvSpPr>
            <p:spPr bwMode="auto">
              <a:xfrm>
                <a:off x="3394" y="256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46" name="Oval 356">
                <a:extLst>
                  <a:ext uri="{FF2B5EF4-FFF2-40B4-BE49-F238E27FC236}">
                    <a16:creationId xmlns:a16="http://schemas.microsoft.com/office/drawing/2014/main" id="{BCE3CAA9-FCDC-4222-865F-B7A6FCE7D4DA}"/>
                  </a:ext>
                </a:extLst>
              </p:cNvPr>
              <p:cNvSpPr>
                <a:spLocks noChangeArrowheads="1"/>
              </p:cNvSpPr>
              <p:nvPr/>
            </p:nvSpPr>
            <p:spPr bwMode="auto">
              <a:xfrm>
                <a:off x="3620" y="266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47" name="Oval 357">
                <a:extLst>
                  <a:ext uri="{FF2B5EF4-FFF2-40B4-BE49-F238E27FC236}">
                    <a16:creationId xmlns:a16="http://schemas.microsoft.com/office/drawing/2014/main" id="{A5B4134B-FEDA-44E4-87C9-650753A00654}"/>
                  </a:ext>
                </a:extLst>
              </p:cNvPr>
              <p:cNvSpPr>
                <a:spLocks noChangeArrowheads="1"/>
              </p:cNvSpPr>
              <p:nvPr/>
            </p:nvSpPr>
            <p:spPr bwMode="auto">
              <a:xfrm>
                <a:off x="3239" y="26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48" name="Oval 358">
                <a:extLst>
                  <a:ext uri="{FF2B5EF4-FFF2-40B4-BE49-F238E27FC236}">
                    <a16:creationId xmlns:a16="http://schemas.microsoft.com/office/drawing/2014/main" id="{2F587385-58DD-43D4-9048-F8878EC212D3}"/>
                  </a:ext>
                </a:extLst>
              </p:cNvPr>
              <p:cNvSpPr>
                <a:spLocks noChangeArrowheads="1"/>
              </p:cNvSpPr>
              <p:nvPr/>
            </p:nvSpPr>
            <p:spPr bwMode="auto">
              <a:xfrm>
                <a:off x="3368" y="224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49" name="Oval 359">
                <a:extLst>
                  <a:ext uri="{FF2B5EF4-FFF2-40B4-BE49-F238E27FC236}">
                    <a16:creationId xmlns:a16="http://schemas.microsoft.com/office/drawing/2014/main" id="{CC975BD7-824D-4F3A-8EEB-230C0E9CE51F}"/>
                  </a:ext>
                </a:extLst>
              </p:cNvPr>
              <p:cNvSpPr>
                <a:spLocks noChangeArrowheads="1"/>
              </p:cNvSpPr>
              <p:nvPr/>
            </p:nvSpPr>
            <p:spPr bwMode="auto">
              <a:xfrm>
                <a:off x="3502" y="235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0" name="Oval 360">
                <a:extLst>
                  <a:ext uri="{FF2B5EF4-FFF2-40B4-BE49-F238E27FC236}">
                    <a16:creationId xmlns:a16="http://schemas.microsoft.com/office/drawing/2014/main" id="{BF37E443-AF04-4487-A21C-B09B1244BE01}"/>
                  </a:ext>
                </a:extLst>
              </p:cNvPr>
              <p:cNvSpPr>
                <a:spLocks noChangeArrowheads="1"/>
              </p:cNvSpPr>
              <p:nvPr/>
            </p:nvSpPr>
            <p:spPr bwMode="auto">
              <a:xfrm>
                <a:off x="3354" y="2243"/>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1" name="Oval 361">
                <a:extLst>
                  <a:ext uri="{FF2B5EF4-FFF2-40B4-BE49-F238E27FC236}">
                    <a16:creationId xmlns:a16="http://schemas.microsoft.com/office/drawing/2014/main" id="{716F6DB4-9752-425F-AF20-BDC9F57A223B}"/>
                  </a:ext>
                </a:extLst>
              </p:cNvPr>
              <p:cNvSpPr>
                <a:spLocks noChangeArrowheads="1"/>
              </p:cNvSpPr>
              <p:nvPr/>
            </p:nvSpPr>
            <p:spPr bwMode="auto">
              <a:xfrm>
                <a:off x="3390" y="218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2" name="Oval 362">
                <a:extLst>
                  <a:ext uri="{FF2B5EF4-FFF2-40B4-BE49-F238E27FC236}">
                    <a16:creationId xmlns:a16="http://schemas.microsoft.com/office/drawing/2014/main" id="{00611A33-5D48-4D32-8B08-1A9A6B1AD966}"/>
                  </a:ext>
                </a:extLst>
              </p:cNvPr>
              <p:cNvSpPr>
                <a:spLocks noChangeArrowheads="1"/>
              </p:cNvSpPr>
              <p:nvPr/>
            </p:nvSpPr>
            <p:spPr bwMode="auto">
              <a:xfrm>
                <a:off x="3264" y="216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3" name="Oval 363">
                <a:extLst>
                  <a:ext uri="{FF2B5EF4-FFF2-40B4-BE49-F238E27FC236}">
                    <a16:creationId xmlns:a16="http://schemas.microsoft.com/office/drawing/2014/main" id="{28B5A767-AEA4-4B5C-823A-93CAB2F8E56D}"/>
                  </a:ext>
                </a:extLst>
              </p:cNvPr>
              <p:cNvSpPr>
                <a:spLocks noChangeArrowheads="1"/>
              </p:cNvSpPr>
              <p:nvPr/>
            </p:nvSpPr>
            <p:spPr bwMode="auto">
              <a:xfrm>
                <a:off x="3296" y="21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4" name="Oval 364">
                <a:extLst>
                  <a:ext uri="{FF2B5EF4-FFF2-40B4-BE49-F238E27FC236}">
                    <a16:creationId xmlns:a16="http://schemas.microsoft.com/office/drawing/2014/main" id="{56618C8C-0526-4BCF-AB3E-E41FF1A0B54A}"/>
                  </a:ext>
                </a:extLst>
              </p:cNvPr>
              <p:cNvSpPr>
                <a:spLocks noChangeArrowheads="1"/>
              </p:cNvSpPr>
              <p:nvPr/>
            </p:nvSpPr>
            <p:spPr bwMode="auto">
              <a:xfrm>
                <a:off x="3214" y="222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5" name="Oval 365">
                <a:extLst>
                  <a:ext uri="{FF2B5EF4-FFF2-40B4-BE49-F238E27FC236}">
                    <a16:creationId xmlns:a16="http://schemas.microsoft.com/office/drawing/2014/main" id="{99B0EE56-C421-482E-8FD5-36C8E6F6A9C0}"/>
                  </a:ext>
                </a:extLst>
              </p:cNvPr>
              <p:cNvSpPr>
                <a:spLocks noChangeArrowheads="1"/>
              </p:cNvSpPr>
              <p:nvPr/>
            </p:nvSpPr>
            <p:spPr bwMode="auto">
              <a:xfrm>
                <a:off x="3397" y="226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6" name="Oval 366">
                <a:extLst>
                  <a:ext uri="{FF2B5EF4-FFF2-40B4-BE49-F238E27FC236}">
                    <a16:creationId xmlns:a16="http://schemas.microsoft.com/office/drawing/2014/main" id="{5F938FF5-7A95-4C73-859A-653666B3F6C1}"/>
                  </a:ext>
                </a:extLst>
              </p:cNvPr>
              <p:cNvSpPr>
                <a:spLocks noChangeArrowheads="1"/>
              </p:cNvSpPr>
              <p:nvPr/>
            </p:nvSpPr>
            <p:spPr bwMode="auto">
              <a:xfrm>
                <a:off x="3401" y="2128"/>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7" name="Oval 367">
                <a:extLst>
                  <a:ext uri="{FF2B5EF4-FFF2-40B4-BE49-F238E27FC236}">
                    <a16:creationId xmlns:a16="http://schemas.microsoft.com/office/drawing/2014/main" id="{E376371C-78F1-45D2-B587-959A7FABA9BF}"/>
                  </a:ext>
                </a:extLst>
              </p:cNvPr>
              <p:cNvSpPr>
                <a:spLocks noChangeArrowheads="1"/>
              </p:cNvSpPr>
              <p:nvPr/>
            </p:nvSpPr>
            <p:spPr bwMode="auto">
              <a:xfrm>
                <a:off x="3401" y="205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8" name="Oval 368">
                <a:extLst>
                  <a:ext uri="{FF2B5EF4-FFF2-40B4-BE49-F238E27FC236}">
                    <a16:creationId xmlns:a16="http://schemas.microsoft.com/office/drawing/2014/main" id="{50A1D8F3-964F-422F-B488-008314430575}"/>
                  </a:ext>
                </a:extLst>
              </p:cNvPr>
              <p:cNvSpPr>
                <a:spLocks noChangeArrowheads="1"/>
              </p:cNvSpPr>
              <p:nvPr/>
            </p:nvSpPr>
            <p:spPr bwMode="auto">
              <a:xfrm>
                <a:off x="3379" y="21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9" name="Oval 369">
                <a:extLst>
                  <a:ext uri="{FF2B5EF4-FFF2-40B4-BE49-F238E27FC236}">
                    <a16:creationId xmlns:a16="http://schemas.microsoft.com/office/drawing/2014/main" id="{9E164269-A286-4F36-A7B5-3F181FB1F040}"/>
                  </a:ext>
                </a:extLst>
              </p:cNvPr>
              <p:cNvSpPr>
                <a:spLocks noChangeArrowheads="1"/>
              </p:cNvSpPr>
              <p:nvPr/>
            </p:nvSpPr>
            <p:spPr bwMode="auto">
              <a:xfrm>
                <a:off x="3379" y="21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60" name="Oval 370">
                <a:extLst>
                  <a:ext uri="{FF2B5EF4-FFF2-40B4-BE49-F238E27FC236}">
                    <a16:creationId xmlns:a16="http://schemas.microsoft.com/office/drawing/2014/main" id="{FCEDA5EF-9279-48EE-BCDA-775A4B8F02B7}"/>
                  </a:ext>
                </a:extLst>
              </p:cNvPr>
              <p:cNvSpPr>
                <a:spLocks noChangeArrowheads="1"/>
              </p:cNvSpPr>
              <p:nvPr/>
            </p:nvSpPr>
            <p:spPr bwMode="auto">
              <a:xfrm>
                <a:off x="3379" y="21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61" name="Oval 371">
                <a:extLst>
                  <a:ext uri="{FF2B5EF4-FFF2-40B4-BE49-F238E27FC236}">
                    <a16:creationId xmlns:a16="http://schemas.microsoft.com/office/drawing/2014/main" id="{EFCFB266-6624-4947-9846-77812E27DF8A}"/>
                  </a:ext>
                </a:extLst>
              </p:cNvPr>
              <p:cNvSpPr>
                <a:spLocks noChangeArrowheads="1"/>
              </p:cNvSpPr>
              <p:nvPr/>
            </p:nvSpPr>
            <p:spPr bwMode="auto">
              <a:xfrm>
                <a:off x="3440" y="2012"/>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62" name="Oval 372">
                <a:extLst>
                  <a:ext uri="{FF2B5EF4-FFF2-40B4-BE49-F238E27FC236}">
                    <a16:creationId xmlns:a16="http://schemas.microsoft.com/office/drawing/2014/main" id="{2F49EA9A-B8CA-48B0-BABE-43D7454C6CBC}"/>
                  </a:ext>
                </a:extLst>
              </p:cNvPr>
              <p:cNvSpPr>
                <a:spLocks noChangeArrowheads="1"/>
              </p:cNvSpPr>
              <p:nvPr/>
            </p:nvSpPr>
            <p:spPr bwMode="auto">
              <a:xfrm>
                <a:off x="3440" y="203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63" name="Oval 373">
                <a:extLst>
                  <a:ext uri="{FF2B5EF4-FFF2-40B4-BE49-F238E27FC236}">
                    <a16:creationId xmlns:a16="http://schemas.microsoft.com/office/drawing/2014/main" id="{1A142C43-A3F7-48CD-910A-F38CA4E8BF53}"/>
                  </a:ext>
                </a:extLst>
              </p:cNvPr>
              <p:cNvSpPr>
                <a:spLocks noChangeArrowheads="1"/>
              </p:cNvSpPr>
              <p:nvPr/>
            </p:nvSpPr>
            <p:spPr bwMode="auto">
              <a:xfrm>
                <a:off x="2882" y="223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64" name="Oval 374">
                <a:extLst>
                  <a:ext uri="{FF2B5EF4-FFF2-40B4-BE49-F238E27FC236}">
                    <a16:creationId xmlns:a16="http://schemas.microsoft.com/office/drawing/2014/main" id="{C9140D5A-EFBF-42E1-AA4D-17EDBEA6AB46}"/>
                  </a:ext>
                </a:extLst>
              </p:cNvPr>
              <p:cNvSpPr>
                <a:spLocks noChangeArrowheads="1"/>
              </p:cNvSpPr>
              <p:nvPr/>
            </p:nvSpPr>
            <p:spPr bwMode="auto">
              <a:xfrm>
                <a:off x="2936" y="221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65" name="Oval 375">
                <a:extLst>
                  <a:ext uri="{FF2B5EF4-FFF2-40B4-BE49-F238E27FC236}">
                    <a16:creationId xmlns:a16="http://schemas.microsoft.com/office/drawing/2014/main" id="{433A1E2A-DD74-4B15-9D2F-EA8D40B98872}"/>
                  </a:ext>
                </a:extLst>
              </p:cNvPr>
              <p:cNvSpPr>
                <a:spLocks noChangeArrowheads="1"/>
              </p:cNvSpPr>
              <p:nvPr/>
            </p:nvSpPr>
            <p:spPr bwMode="auto">
              <a:xfrm>
                <a:off x="3124" y="220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66" name="Oval 376">
                <a:extLst>
                  <a:ext uri="{FF2B5EF4-FFF2-40B4-BE49-F238E27FC236}">
                    <a16:creationId xmlns:a16="http://schemas.microsoft.com/office/drawing/2014/main" id="{D5FA68B0-F19E-427C-BDF8-05196DF33F5E}"/>
                  </a:ext>
                </a:extLst>
              </p:cNvPr>
              <p:cNvSpPr>
                <a:spLocks noChangeArrowheads="1"/>
              </p:cNvSpPr>
              <p:nvPr/>
            </p:nvSpPr>
            <p:spPr bwMode="auto">
              <a:xfrm>
                <a:off x="3221" y="218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67" name="Oval 377">
                <a:extLst>
                  <a:ext uri="{FF2B5EF4-FFF2-40B4-BE49-F238E27FC236}">
                    <a16:creationId xmlns:a16="http://schemas.microsoft.com/office/drawing/2014/main" id="{297EBA63-3D86-49FB-921B-A1244358C3AB}"/>
                  </a:ext>
                </a:extLst>
              </p:cNvPr>
              <p:cNvSpPr>
                <a:spLocks noChangeArrowheads="1"/>
              </p:cNvSpPr>
              <p:nvPr/>
            </p:nvSpPr>
            <p:spPr bwMode="auto">
              <a:xfrm>
                <a:off x="3109" y="21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68" name="Oval 378">
                <a:extLst>
                  <a:ext uri="{FF2B5EF4-FFF2-40B4-BE49-F238E27FC236}">
                    <a16:creationId xmlns:a16="http://schemas.microsoft.com/office/drawing/2014/main" id="{C3558806-FAF4-4B19-8B7E-920669CAB124}"/>
                  </a:ext>
                </a:extLst>
              </p:cNvPr>
              <p:cNvSpPr>
                <a:spLocks noChangeArrowheads="1"/>
              </p:cNvSpPr>
              <p:nvPr/>
            </p:nvSpPr>
            <p:spPr bwMode="auto">
              <a:xfrm>
                <a:off x="3188" y="215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69" name="Oval 379">
                <a:extLst>
                  <a:ext uri="{FF2B5EF4-FFF2-40B4-BE49-F238E27FC236}">
                    <a16:creationId xmlns:a16="http://schemas.microsoft.com/office/drawing/2014/main" id="{504508BF-5A38-4325-8DC7-50052728E6E7}"/>
                  </a:ext>
                </a:extLst>
              </p:cNvPr>
              <p:cNvSpPr>
                <a:spLocks noChangeArrowheads="1"/>
              </p:cNvSpPr>
              <p:nvPr/>
            </p:nvSpPr>
            <p:spPr bwMode="auto">
              <a:xfrm>
                <a:off x="6205" y="2164"/>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0" name="Oval 380">
                <a:extLst>
                  <a:ext uri="{FF2B5EF4-FFF2-40B4-BE49-F238E27FC236}">
                    <a16:creationId xmlns:a16="http://schemas.microsoft.com/office/drawing/2014/main" id="{B9D209A5-A5AD-4EF4-9EE8-812A8F41C47A}"/>
                  </a:ext>
                </a:extLst>
              </p:cNvPr>
              <p:cNvSpPr>
                <a:spLocks noChangeArrowheads="1"/>
              </p:cNvSpPr>
              <p:nvPr/>
            </p:nvSpPr>
            <p:spPr bwMode="auto">
              <a:xfrm>
                <a:off x="3804" y="2390"/>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1" name="Oval 381">
                <a:extLst>
                  <a:ext uri="{FF2B5EF4-FFF2-40B4-BE49-F238E27FC236}">
                    <a16:creationId xmlns:a16="http://schemas.microsoft.com/office/drawing/2014/main" id="{735438A6-27CE-44FC-9C71-257DA9CAC7DB}"/>
                  </a:ext>
                </a:extLst>
              </p:cNvPr>
              <p:cNvSpPr>
                <a:spLocks noChangeArrowheads="1"/>
              </p:cNvSpPr>
              <p:nvPr/>
            </p:nvSpPr>
            <p:spPr bwMode="auto">
              <a:xfrm>
                <a:off x="2206" y="241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2" name="Oval 382">
                <a:extLst>
                  <a:ext uri="{FF2B5EF4-FFF2-40B4-BE49-F238E27FC236}">
                    <a16:creationId xmlns:a16="http://schemas.microsoft.com/office/drawing/2014/main" id="{CA0CCE01-3554-4C86-A8D4-6077AB815F58}"/>
                  </a:ext>
                </a:extLst>
              </p:cNvPr>
              <p:cNvSpPr>
                <a:spLocks noChangeArrowheads="1"/>
              </p:cNvSpPr>
              <p:nvPr/>
            </p:nvSpPr>
            <p:spPr bwMode="auto">
              <a:xfrm>
                <a:off x="2998" y="154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3" name="Oval 383">
                <a:extLst>
                  <a:ext uri="{FF2B5EF4-FFF2-40B4-BE49-F238E27FC236}">
                    <a16:creationId xmlns:a16="http://schemas.microsoft.com/office/drawing/2014/main" id="{0FC7075C-86B3-41AE-95A7-A5894532B486}"/>
                  </a:ext>
                </a:extLst>
              </p:cNvPr>
              <p:cNvSpPr>
                <a:spLocks noChangeArrowheads="1"/>
              </p:cNvSpPr>
              <p:nvPr/>
            </p:nvSpPr>
            <p:spPr bwMode="auto">
              <a:xfrm>
                <a:off x="3192" y="159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4" name="Oval 384">
                <a:extLst>
                  <a:ext uri="{FF2B5EF4-FFF2-40B4-BE49-F238E27FC236}">
                    <a16:creationId xmlns:a16="http://schemas.microsoft.com/office/drawing/2014/main" id="{68EC8786-C87A-4B84-AAC7-892B7D892518}"/>
                  </a:ext>
                </a:extLst>
              </p:cNvPr>
              <p:cNvSpPr>
                <a:spLocks noChangeArrowheads="1"/>
              </p:cNvSpPr>
              <p:nvPr/>
            </p:nvSpPr>
            <p:spPr bwMode="auto">
              <a:xfrm>
                <a:off x="3260" y="1944"/>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5" name="Oval 385">
                <a:extLst>
                  <a:ext uri="{FF2B5EF4-FFF2-40B4-BE49-F238E27FC236}">
                    <a16:creationId xmlns:a16="http://schemas.microsoft.com/office/drawing/2014/main" id="{476B8D09-2F4A-4823-9745-4A7720618852}"/>
                  </a:ext>
                </a:extLst>
              </p:cNvPr>
              <p:cNvSpPr>
                <a:spLocks noChangeArrowheads="1"/>
              </p:cNvSpPr>
              <p:nvPr/>
            </p:nvSpPr>
            <p:spPr bwMode="auto">
              <a:xfrm>
                <a:off x="2267" y="270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6" name="Oval 386">
                <a:extLst>
                  <a:ext uri="{FF2B5EF4-FFF2-40B4-BE49-F238E27FC236}">
                    <a16:creationId xmlns:a16="http://schemas.microsoft.com/office/drawing/2014/main" id="{44734676-4818-4D19-BF3D-F62CAF043EF9}"/>
                  </a:ext>
                </a:extLst>
              </p:cNvPr>
              <p:cNvSpPr>
                <a:spLocks noChangeArrowheads="1"/>
              </p:cNvSpPr>
              <p:nvPr/>
            </p:nvSpPr>
            <p:spPr bwMode="auto">
              <a:xfrm>
                <a:off x="4942" y="235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7" name="Oval 387">
                <a:extLst>
                  <a:ext uri="{FF2B5EF4-FFF2-40B4-BE49-F238E27FC236}">
                    <a16:creationId xmlns:a16="http://schemas.microsoft.com/office/drawing/2014/main" id="{91A008E2-328F-4061-9DC4-BF9020709CCF}"/>
                  </a:ext>
                </a:extLst>
              </p:cNvPr>
              <p:cNvSpPr>
                <a:spLocks noChangeArrowheads="1"/>
              </p:cNvSpPr>
              <p:nvPr/>
            </p:nvSpPr>
            <p:spPr bwMode="auto">
              <a:xfrm>
                <a:off x="2209" y="275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8" name="Oval 388">
                <a:extLst>
                  <a:ext uri="{FF2B5EF4-FFF2-40B4-BE49-F238E27FC236}">
                    <a16:creationId xmlns:a16="http://schemas.microsoft.com/office/drawing/2014/main" id="{9B61E13A-4761-451C-9054-6992AA82057F}"/>
                  </a:ext>
                </a:extLst>
              </p:cNvPr>
              <p:cNvSpPr>
                <a:spLocks noChangeArrowheads="1"/>
              </p:cNvSpPr>
              <p:nvPr/>
            </p:nvSpPr>
            <p:spPr bwMode="auto">
              <a:xfrm>
                <a:off x="4610" y="241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9" name="Oval 389">
                <a:extLst>
                  <a:ext uri="{FF2B5EF4-FFF2-40B4-BE49-F238E27FC236}">
                    <a16:creationId xmlns:a16="http://schemas.microsoft.com/office/drawing/2014/main" id="{43F5AC03-736D-432D-BE2F-910C6AB9C9E2}"/>
                  </a:ext>
                </a:extLst>
              </p:cNvPr>
              <p:cNvSpPr>
                <a:spLocks noChangeArrowheads="1"/>
              </p:cNvSpPr>
              <p:nvPr/>
            </p:nvSpPr>
            <p:spPr bwMode="auto">
              <a:xfrm>
                <a:off x="2414" y="26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80" name="Oval 390">
                <a:extLst>
                  <a:ext uri="{FF2B5EF4-FFF2-40B4-BE49-F238E27FC236}">
                    <a16:creationId xmlns:a16="http://schemas.microsoft.com/office/drawing/2014/main" id="{36FC814E-F9C3-4CED-90EE-597B23385CA5}"/>
                  </a:ext>
                </a:extLst>
              </p:cNvPr>
              <p:cNvSpPr>
                <a:spLocks noChangeArrowheads="1"/>
              </p:cNvSpPr>
              <p:nvPr/>
            </p:nvSpPr>
            <p:spPr bwMode="auto">
              <a:xfrm>
                <a:off x="3037" y="2531"/>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81" name="Oval 391">
                <a:extLst>
                  <a:ext uri="{FF2B5EF4-FFF2-40B4-BE49-F238E27FC236}">
                    <a16:creationId xmlns:a16="http://schemas.microsoft.com/office/drawing/2014/main" id="{5D19E1DF-4099-4BF7-BD77-97E4F490283C}"/>
                  </a:ext>
                </a:extLst>
              </p:cNvPr>
              <p:cNvSpPr>
                <a:spLocks noChangeArrowheads="1"/>
              </p:cNvSpPr>
              <p:nvPr/>
            </p:nvSpPr>
            <p:spPr bwMode="auto">
              <a:xfrm>
                <a:off x="2137" y="26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82" name="Oval 392">
                <a:extLst>
                  <a:ext uri="{FF2B5EF4-FFF2-40B4-BE49-F238E27FC236}">
                    <a16:creationId xmlns:a16="http://schemas.microsoft.com/office/drawing/2014/main" id="{C4FE15E8-7661-483E-A83D-174E8DCF44D5}"/>
                  </a:ext>
                </a:extLst>
              </p:cNvPr>
              <p:cNvSpPr>
                <a:spLocks noChangeArrowheads="1"/>
              </p:cNvSpPr>
              <p:nvPr/>
            </p:nvSpPr>
            <p:spPr bwMode="auto">
              <a:xfrm>
                <a:off x="2414" y="26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83" name="Oval 393">
                <a:extLst>
                  <a:ext uri="{FF2B5EF4-FFF2-40B4-BE49-F238E27FC236}">
                    <a16:creationId xmlns:a16="http://schemas.microsoft.com/office/drawing/2014/main" id="{DFDDB51F-D426-4E56-8127-DF189BF236BE}"/>
                  </a:ext>
                </a:extLst>
              </p:cNvPr>
              <p:cNvSpPr>
                <a:spLocks noChangeArrowheads="1"/>
              </p:cNvSpPr>
              <p:nvPr/>
            </p:nvSpPr>
            <p:spPr bwMode="auto">
              <a:xfrm>
                <a:off x="3246" y="258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84" name="Oval 394">
                <a:extLst>
                  <a:ext uri="{FF2B5EF4-FFF2-40B4-BE49-F238E27FC236}">
                    <a16:creationId xmlns:a16="http://schemas.microsoft.com/office/drawing/2014/main" id="{139E545B-D6C0-4601-91E4-7B825A906E5A}"/>
                  </a:ext>
                </a:extLst>
              </p:cNvPr>
              <p:cNvSpPr>
                <a:spLocks noChangeArrowheads="1"/>
              </p:cNvSpPr>
              <p:nvPr/>
            </p:nvSpPr>
            <p:spPr bwMode="auto">
              <a:xfrm>
                <a:off x="3350" y="25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85" name="Oval 395">
                <a:extLst>
                  <a:ext uri="{FF2B5EF4-FFF2-40B4-BE49-F238E27FC236}">
                    <a16:creationId xmlns:a16="http://schemas.microsoft.com/office/drawing/2014/main" id="{9152459E-BFF5-4C71-9E04-DD295BFD9E67}"/>
                  </a:ext>
                </a:extLst>
              </p:cNvPr>
              <p:cNvSpPr>
                <a:spLocks noChangeArrowheads="1"/>
              </p:cNvSpPr>
              <p:nvPr/>
            </p:nvSpPr>
            <p:spPr bwMode="auto">
              <a:xfrm>
                <a:off x="2148" y="279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86" name="Oval 396">
                <a:extLst>
                  <a:ext uri="{FF2B5EF4-FFF2-40B4-BE49-F238E27FC236}">
                    <a16:creationId xmlns:a16="http://schemas.microsoft.com/office/drawing/2014/main" id="{C1547235-9DBE-4CEE-945A-BD9CEB31EB80}"/>
                  </a:ext>
                </a:extLst>
              </p:cNvPr>
              <p:cNvSpPr>
                <a:spLocks noChangeArrowheads="1"/>
              </p:cNvSpPr>
              <p:nvPr/>
            </p:nvSpPr>
            <p:spPr bwMode="auto">
              <a:xfrm>
                <a:off x="3199" y="259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87" name="Oval 397">
                <a:extLst>
                  <a:ext uri="{FF2B5EF4-FFF2-40B4-BE49-F238E27FC236}">
                    <a16:creationId xmlns:a16="http://schemas.microsoft.com/office/drawing/2014/main" id="{E8FCC977-AC58-4CC1-AD55-4F7F8D323312}"/>
                  </a:ext>
                </a:extLst>
              </p:cNvPr>
              <p:cNvSpPr>
                <a:spLocks noChangeArrowheads="1"/>
              </p:cNvSpPr>
              <p:nvPr/>
            </p:nvSpPr>
            <p:spPr bwMode="auto">
              <a:xfrm>
                <a:off x="3440" y="253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88" name="Oval 398">
                <a:extLst>
                  <a:ext uri="{FF2B5EF4-FFF2-40B4-BE49-F238E27FC236}">
                    <a16:creationId xmlns:a16="http://schemas.microsoft.com/office/drawing/2014/main" id="{6707CDAF-8C63-4C3E-A88E-1E550320F3EF}"/>
                  </a:ext>
                </a:extLst>
              </p:cNvPr>
              <p:cNvSpPr>
                <a:spLocks noChangeArrowheads="1"/>
              </p:cNvSpPr>
              <p:nvPr/>
            </p:nvSpPr>
            <p:spPr bwMode="auto">
              <a:xfrm>
                <a:off x="3476" y="250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89" name="Oval 399">
                <a:extLst>
                  <a:ext uri="{FF2B5EF4-FFF2-40B4-BE49-F238E27FC236}">
                    <a16:creationId xmlns:a16="http://schemas.microsoft.com/office/drawing/2014/main" id="{86448A6B-2500-463C-BAEE-B200A957B89B}"/>
                  </a:ext>
                </a:extLst>
              </p:cNvPr>
              <p:cNvSpPr>
                <a:spLocks noChangeArrowheads="1"/>
              </p:cNvSpPr>
              <p:nvPr/>
            </p:nvSpPr>
            <p:spPr bwMode="auto">
              <a:xfrm>
                <a:off x="2267" y="2448"/>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90" name="Oval 400">
                <a:extLst>
                  <a:ext uri="{FF2B5EF4-FFF2-40B4-BE49-F238E27FC236}">
                    <a16:creationId xmlns:a16="http://schemas.microsoft.com/office/drawing/2014/main" id="{BC707062-8F30-44F6-949F-E6956E3BC58F}"/>
                  </a:ext>
                </a:extLst>
              </p:cNvPr>
              <p:cNvSpPr>
                <a:spLocks noChangeArrowheads="1"/>
              </p:cNvSpPr>
              <p:nvPr/>
            </p:nvSpPr>
            <p:spPr bwMode="auto">
              <a:xfrm>
                <a:off x="3689" y="258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91" name="Oval 401">
                <a:extLst>
                  <a:ext uri="{FF2B5EF4-FFF2-40B4-BE49-F238E27FC236}">
                    <a16:creationId xmlns:a16="http://schemas.microsoft.com/office/drawing/2014/main" id="{EB2CCE3D-92E8-4548-A024-F80CD925A742}"/>
                  </a:ext>
                </a:extLst>
              </p:cNvPr>
              <p:cNvSpPr>
                <a:spLocks noChangeArrowheads="1"/>
              </p:cNvSpPr>
              <p:nvPr/>
            </p:nvSpPr>
            <p:spPr bwMode="auto">
              <a:xfrm>
                <a:off x="3703" y="24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92" name="Oval 402">
                <a:extLst>
                  <a:ext uri="{FF2B5EF4-FFF2-40B4-BE49-F238E27FC236}">
                    <a16:creationId xmlns:a16="http://schemas.microsoft.com/office/drawing/2014/main" id="{3F3CDCA2-01EA-4F52-8709-97EAF4FBE508}"/>
                  </a:ext>
                </a:extLst>
              </p:cNvPr>
              <p:cNvSpPr>
                <a:spLocks noChangeArrowheads="1"/>
              </p:cNvSpPr>
              <p:nvPr/>
            </p:nvSpPr>
            <p:spPr bwMode="auto">
              <a:xfrm>
                <a:off x="3851" y="26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93" name="Oval 403">
                <a:extLst>
                  <a:ext uri="{FF2B5EF4-FFF2-40B4-BE49-F238E27FC236}">
                    <a16:creationId xmlns:a16="http://schemas.microsoft.com/office/drawing/2014/main" id="{6A08B58A-0602-4A11-BAA5-A1DDB41D3D9C}"/>
                  </a:ext>
                </a:extLst>
              </p:cNvPr>
              <p:cNvSpPr>
                <a:spLocks noChangeArrowheads="1"/>
              </p:cNvSpPr>
              <p:nvPr/>
            </p:nvSpPr>
            <p:spPr bwMode="auto">
              <a:xfrm>
                <a:off x="3588" y="266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94" name="Oval 404">
                <a:extLst>
                  <a:ext uri="{FF2B5EF4-FFF2-40B4-BE49-F238E27FC236}">
                    <a16:creationId xmlns:a16="http://schemas.microsoft.com/office/drawing/2014/main" id="{371892CF-536C-4D97-B4E2-B19DFEA66419}"/>
                  </a:ext>
                </a:extLst>
              </p:cNvPr>
              <p:cNvSpPr>
                <a:spLocks noChangeArrowheads="1"/>
              </p:cNvSpPr>
              <p:nvPr/>
            </p:nvSpPr>
            <p:spPr bwMode="auto">
              <a:xfrm>
                <a:off x="3322" y="258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95" name="Oval 405">
                <a:extLst>
                  <a:ext uri="{FF2B5EF4-FFF2-40B4-BE49-F238E27FC236}">
                    <a16:creationId xmlns:a16="http://schemas.microsoft.com/office/drawing/2014/main" id="{182C6100-732E-4465-9852-DD9768B6D819}"/>
                  </a:ext>
                </a:extLst>
              </p:cNvPr>
              <p:cNvSpPr>
                <a:spLocks noChangeArrowheads="1"/>
              </p:cNvSpPr>
              <p:nvPr/>
            </p:nvSpPr>
            <p:spPr bwMode="auto">
              <a:xfrm>
                <a:off x="3444" y="254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 name="Group 607">
              <a:extLst>
                <a:ext uri="{FF2B5EF4-FFF2-40B4-BE49-F238E27FC236}">
                  <a16:creationId xmlns:a16="http://schemas.microsoft.com/office/drawing/2014/main" id="{F70A612A-3DA7-4371-95AC-29070DD6A542}"/>
                </a:ext>
              </a:extLst>
            </p:cNvPr>
            <p:cNvGrpSpPr>
              <a:grpSpLocks/>
            </p:cNvGrpSpPr>
            <p:nvPr/>
          </p:nvGrpSpPr>
          <p:grpSpPr bwMode="auto">
            <a:xfrm>
              <a:off x="2346" y="1710"/>
              <a:ext cx="3305" cy="1022"/>
              <a:chOff x="2346" y="1710"/>
              <a:chExt cx="3305" cy="1022"/>
            </a:xfrm>
          </p:grpSpPr>
          <p:sp>
            <p:nvSpPr>
              <p:cNvPr id="5696" name="Oval 407">
                <a:extLst>
                  <a:ext uri="{FF2B5EF4-FFF2-40B4-BE49-F238E27FC236}">
                    <a16:creationId xmlns:a16="http://schemas.microsoft.com/office/drawing/2014/main" id="{B868299A-6AD8-4856-BA88-B328DE6360DE}"/>
                  </a:ext>
                </a:extLst>
              </p:cNvPr>
              <p:cNvSpPr>
                <a:spLocks noChangeArrowheads="1"/>
              </p:cNvSpPr>
              <p:nvPr/>
            </p:nvSpPr>
            <p:spPr bwMode="auto">
              <a:xfrm>
                <a:off x="4211" y="247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97" name="Oval 408">
                <a:extLst>
                  <a:ext uri="{FF2B5EF4-FFF2-40B4-BE49-F238E27FC236}">
                    <a16:creationId xmlns:a16="http://schemas.microsoft.com/office/drawing/2014/main" id="{DDA5CCDE-7083-45F5-A8AE-CF06193E4384}"/>
                  </a:ext>
                </a:extLst>
              </p:cNvPr>
              <p:cNvSpPr>
                <a:spLocks noChangeArrowheads="1"/>
              </p:cNvSpPr>
              <p:nvPr/>
            </p:nvSpPr>
            <p:spPr bwMode="auto">
              <a:xfrm>
                <a:off x="4434" y="2246"/>
                <a:ext cx="22"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98" name="Oval 409">
                <a:extLst>
                  <a:ext uri="{FF2B5EF4-FFF2-40B4-BE49-F238E27FC236}">
                    <a16:creationId xmlns:a16="http://schemas.microsoft.com/office/drawing/2014/main" id="{5BE93D65-0CF2-4EC0-A998-DC6B25F257CA}"/>
                  </a:ext>
                </a:extLst>
              </p:cNvPr>
              <p:cNvSpPr>
                <a:spLocks noChangeArrowheads="1"/>
              </p:cNvSpPr>
              <p:nvPr/>
            </p:nvSpPr>
            <p:spPr bwMode="auto">
              <a:xfrm>
                <a:off x="4938" y="227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99" name="Oval 410">
                <a:extLst>
                  <a:ext uri="{FF2B5EF4-FFF2-40B4-BE49-F238E27FC236}">
                    <a16:creationId xmlns:a16="http://schemas.microsoft.com/office/drawing/2014/main" id="{D772F02D-7AF9-4FA6-9366-C9554B62D107}"/>
                  </a:ext>
                </a:extLst>
              </p:cNvPr>
              <p:cNvSpPr>
                <a:spLocks noChangeArrowheads="1"/>
              </p:cNvSpPr>
              <p:nvPr/>
            </p:nvSpPr>
            <p:spPr bwMode="auto">
              <a:xfrm>
                <a:off x="3509" y="263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00" name="Oval 411">
                <a:extLst>
                  <a:ext uri="{FF2B5EF4-FFF2-40B4-BE49-F238E27FC236}">
                    <a16:creationId xmlns:a16="http://schemas.microsoft.com/office/drawing/2014/main" id="{74B807F5-3701-41CC-B81D-1AB0E0E3EC12}"/>
                  </a:ext>
                </a:extLst>
              </p:cNvPr>
              <p:cNvSpPr>
                <a:spLocks noChangeArrowheads="1"/>
              </p:cNvSpPr>
              <p:nvPr/>
            </p:nvSpPr>
            <p:spPr bwMode="auto">
              <a:xfrm>
                <a:off x="3502" y="260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01" name="Oval 412">
                <a:extLst>
                  <a:ext uri="{FF2B5EF4-FFF2-40B4-BE49-F238E27FC236}">
                    <a16:creationId xmlns:a16="http://schemas.microsoft.com/office/drawing/2014/main" id="{80F8BC31-693D-4A47-A5AE-C04F2A304871}"/>
                  </a:ext>
                </a:extLst>
              </p:cNvPr>
              <p:cNvSpPr>
                <a:spLocks noChangeArrowheads="1"/>
              </p:cNvSpPr>
              <p:nvPr/>
            </p:nvSpPr>
            <p:spPr bwMode="auto">
              <a:xfrm>
                <a:off x="3487" y="26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02" name="Oval 413">
                <a:extLst>
                  <a:ext uri="{FF2B5EF4-FFF2-40B4-BE49-F238E27FC236}">
                    <a16:creationId xmlns:a16="http://schemas.microsoft.com/office/drawing/2014/main" id="{B214E449-8D11-4415-B41E-C68D2B4ED5BF}"/>
                  </a:ext>
                </a:extLst>
              </p:cNvPr>
              <p:cNvSpPr>
                <a:spLocks noChangeArrowheads="1"/>
              </p:cNvSpPr>
              <p:nvPr/>
            </p:nvSpPr>
            <p:spPr bwMode="auto">
              <a:xfrm>
                <a:off x="3358" y="26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03" name="Oval 414">
                <a:extLst>
                  <a:ext uri="{FF2B5EF4-FFF2-40B4-BE49-F238E27FC236}">
                    <a16:creationId xmlns:a16="http://schemas.microsoft.com/office/drawing/2014/main" id="{9FA0EB9C-E86A-4311-B3B6-84D4EEB550C4}"/>
                  </a:ext>
                </a:extLst>
              </p:cNvPr>
              <p:cNvSpPr>
                <a:spLocks noChangeArrowheads="1"/>
              </p:cNvSpPr>
              <p:nvPr/>
            </p:nvSpPr>
            <p:spPr bwMode="auto">
              <a:xfrm>
                <a:off x="4704" y="24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04" name="Oval 415">
                <a:extLst>
                  <a:ext uri="{FF2B5EF4-FFF2-40B4-BE49-F238E27FC236}">
                    <a16:creationId xmlns:a16="http://schemas.microsoft.com/office/drawing/2014/main" id="{A81DA334-150D-401D-9895-13F5A9D9E16E}"/>
                  </a:ext>
                </a:extLst>
              </p:cNvPr>
              <p:cNvSpPr>
                <a:spLocks noChangeArrowheads="1"/>
              </p:cNvSpPr>
              <p:nvPr/>
            </p:nvSpPr>
            <p:spPr bwMode="auto">
              <a:xfrm>
                <a:off x="4330" y="2714"/>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05" name="Oval 416">
                <a:extLst>
                  <a:ext uri="{FF2B5EF4-FFF2-40B4-BE49-F238E27FC236}">
                    <a16:creationId xmlns:a16="http://schemas.microsoft.com/office/drawing/2014/main" id="{6CDC782E-D104-4A4E-B330-C2A5C68CACDC}"/>
                  </a:ext>
                </a:extLst>
              </p:cNvPr>
              <p:cNvSpPr>
                <a:spLocks noChangeArrowheads="1"/>
              </p:cNvSpPr>
              <p:nvPr/>
            </p:nvSpPr>
            <p:spPr bwMode="auto">
              <a:xfrm>
                <a:off x="4153" y="235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06" name="Oval 417">
                <a:extLst>
                  <a:ext uri="{FF2B5EF4-FFF2-40B4-BE49-F238E27FC236}">
                    <a16:creationId xmlns:a16="http://schemas.microsoft.com/office/drawing/2014/main" id="{7D0FBC7F-2E71-469E-9F51-F325F92577C0}"/>
                  </a:ext>
                </a:extLst>
              </p:cNvPr>
              <p:cNvSpPr>
                <a:spLocks noChangeArrowheads="1"/>
              </p:cNvSpPr>
              <p:nvPr/>
            </p:nvSpPr>
            <p:spPr bwMode="auto">
              <a:xfrm>
                <a:off x="4243" y="223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07" name="Oval 418">
                <a:extLst>
                  <a:ext uri="{FF2B5EF4-FFF2-40B4-BE49-F238E27FC236}">
                    <a16:creationId xmlns:a16="http://schemas.microsoft.com/office/drawing/2014/main" id="{E28D57DE-FD30-4E80-A549-FC06146309F4}"/>
                  </a:ext>
                </a:extLst>
              </p:cNvPr>
              <p:cNvSpPr>
                <a:spLocks noChangeArrowheads="1"/>
              </p:cNvSpPr>
              <p:nvPr/>
            </p:nvSpPr>
            <p:spPr bwMode="auto">
              <a:xfrm>
                <a:off x="4391" y="2448"/>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08" name="Oval 419">
                <a:extLst>
                  <a:ext uri="{FF2B5EF4-FFF2-40B4-BE49-F238E27FC236}">
                    <a16:creationId xmlns:a16="http://schemas.microsoft.com/office/drawing/2014/main" id="{F8D637FC-ECE1-4695-B70E-35A6CCA719DA}"/>
                  </a:ext>
                </a:extLst>
              </p:cNvPr>
              <p:cNvSpPr>
                <a:spLocks noChangeArrowheads="1"/>
              </p:cNvSpPr>
              <p:nvPr/>
            </p:nvSpPr>
            <p:spPr bwMode="auto">
              <a:xfrm>
                <a:off x="4679" y="2293"/>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09" name="Oval 420">
                <a:extLst>
                  <a:ext uri="{FF2B5EF4-FFF2-40B4-BE49-F238E27FC236}">
                    <a16:creationId xmlns:a16="http://schemas.microsoft.com/office/drawing/2014/main" id="{F88A803B-9D48-4D73-8966-F389730D34D0}"/>
                  </a:ext>
                </a:extLst>
              </p:cNvPr>
              <p:cNvSpPr>
                <a:spLocks noChangeArrowheads="1"/>
              </p:cNvSpPr>
              <p:nvPr/>
            </p:nvSpPr>
            <p:spPr bwMode="auto">
              <a:xfrm>
                <a:off x="4675" y="2542"/>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10" name="Oval 421">
                <a:extLst>
                  <a:ext uri="{FF2B5EF4-FFF2-40B4-BE49-F238E27FC236}">
                    <a16:creationId xmlns:a16="http://schemas.microsoft.com/office/drawing/2014/main" id="{A1AB6BBC-761F-409A-9F1D-EA3588F8F4BC}"/>
                  </a:ext>
                </a:extLst>
              </p:cNvPr>
              <p:cNvSpPr>
                <a:spLocks noChangeArrowheads="1"/>
              </p:cNvSpPr>
              <p:nvPr/>
            </p:nvSpPr>
            <p:spPr bwMode="auto">
              <a:xfrm>
                <a:off x="5633" y="2282"/>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11" name="Oval 422">
                <a:extLst>
                  <a:ext uri="{FF2B5EF4-FFF2-40B4-BE49-F238E27FC236}">
                    <a16:creationId xmlns:a16="http://schemas.microsoft.com/office/drawing/2014/main" id="{7D04941B-2146-4E1C-BC73-C01B0EA51EDC}"/>
                  </a:ext>
                </a:extLst>
              </p:cNvPr>
              <p:cNvSpPr>
                <a:spLocks noChangeArrowheads="1"/>
              </p:cNvSpPr>
              <p:nvPr/>
            </p:nvSpPr>
            <p:spPr bwMode="auto">
              <a:xfrm>
                <a:off x="4715" y="195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12" name="Oval 423">
                <a:extLst>
                  <a:ext uri="{FF2B5EF4-FFF2-40B4-BE49-F238E27FC236}">
                    <a16:creationId xmlns:a16="http://schemas.microsoft.com/office/drawing/2014/main" id="{493BAC7F-48CC-4765-BBB7-B46737D4A1FB}"/>
                  </a:ext>
                </a:extLst>
              </p:cNvPr>
              <p:cNvSpPr>
                <a:spLocks noChangeArrowheads="1"/>
              </p:cNvSpPr>
              <p:nvPr/>
            </p:nvSpPr>
            <p:spPr bwMode="auto">
              <a:xfrm>
                <a:off x="4740" y="225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13" name="Oval 424">
                <a:extLst>
                  <a:ext uri="{FF2B5EF4-FFF2-40B4-BE49-F238E27FC236}">
                    <a16:creationId xmlns:a16="http://schemas.microsoft.com/office/drawing/2014/main" id="{E1870E10-50E5-4BEA-9BB3-CBD9BEBEFC71}"/>
                  </a:ext>
                </a:extLst>
              </p:cNvPr>
              <p:cNvSpPr>
                <a:spLocks noChangeArrowheads="1"/>
              </p:cNvSpPr>
              <p:nvPr/>
            </p:nvSpPr>
            <p:spPr bwMode="auto">
              <a:xfrm>
                <a:off x="4236" y="2387"/>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14" name="Oval 425">
                <a:extLst>
                  <a:ext uri="{FF2B5EF4-FFF2-40B4-BE49-F238E27FC236}">
                    <a16:creationId xmlns:a16="http://schemas.microsoft.com/office/drawing/2014/main" id="{20D34FF9-D564-4EDE-803E-B9F53DBCCEC3}"/>
                  </a:ext>
                </a:extLst>
              </p:cNvPr>
              <p:cNvSpPr>
                <a:spLocks noChangeArrowheads="1"/>
              </p:cNvSpPr>
              <p:nvPr/>
            </p:nvSpPr>
            <p:spPr bwMode="auto">
              <a:xfrm>
                <a:off x="3534" y="24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15" name="Oval 426">
                <a:extLst>
                  <a:ext uri="{FF2B5EF4-FFF2-40B4-BE49-F238E27FC236}">
                    <a16:creationId xmlns:a16="http://schemas.microsoft.com/office/drawing/2014/main" id="{C88B18C7-81DC-4E6B-A618-C33DAEDE9601}"/>
                  </a:ext>
                </a:extLst>
              </p:cNvPr>
              <p:cNvSpPr>
                <a:spLocks noChangeArrowheads="1"/>
              </p:cNvSpPr>
              <p:nvPr/>
            </p:nvSpPr>
            <p:spPr bwMode="auto">
              <a:xfrm>
                <a:off x="3401" y="247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16" name="Oval 427">
                <a:extLst>
                  <a:ext uri="{FF2B5EF4-FFF2-40B4-BE49-F238E27FC236}">
                    <a16:creationId xmlns:a16="http://schemas.microsoft.com/office/drawing/2014/main" id="{17BCD7D9-3213-486D-96C0-C2DD24A20365}"/>
                  </a:ext>
                </a:extLst>
              </p:cNvPr>
              <p:cNvSpPr>
                <a:spLocks noChangeArrowheads="1"/>
              </p:cNvSpPr>
              <p:nvPr/>
            </p:nvSpPr>
            <p:spPr bwMode="auto">
              <a:xfrm>
                <a:off x="3494" y="2531"/>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17" name="Oval 428">
                <a:extLst>
                  <a:ext uri="{FF2B5EF4-FFF2-40B4-BE49-F238E27FC236}">
                    <a16:creationId xmlns:a16="http://schemas.microsoft.com/office/drawing/2014/main" id="{5F642077-F12A-4011-ADEC-F49C5A4AF218}"/>
                  </a:ext>
                </a:extLst>
              </p:cNvPr>
              <p:cNvSpPr>
                <a:spLocks noChangeArrowheads="1"/>
              </p:cNvSpPr>
              <p:nvPr/>
            </p:nvSpPr>
            <p:spPr bwMode="auto">
              <a:xfrm>
                <a:off x="3635" y="258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18" name="Oval 429">
                <a:extLst>
                  <a:ext uri="{FF2B5EF4-FFF2-40B4-BE49-F238E27FC236}">
                    <a16:creationId xmlns:a16="http://schemas.microsoft.com/office/drawing/2014/main" id="{024D2994-E30B-4ECE-9DA1-93E0FDF70901}"/>
                  </a:ext>
                </a:extLst>
              </p:cNvPr>
              <p:cNvSpPr>
                <a:spLocks noChangeArrowheads="1"/>
              </p:cNvSpPr>
              <p:nvPr/>
            </p:nvSpPr>
            <p:spPr bwMode="auto">
              <a:xfrm>
                <a:off x="3487" y="25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19" name="Oval 430">
                <a:extLst>
                  <a:ext uri="{FF2B5EF4-FFF2-40B4-BE49-F238E27FC236}">
                    <a16:creationId xmlns:a16="http://schemas.microsoft.com/office/drawing/2014/main" id="{CCB8CFAB-6EAE-401D-BD1E-F982CF60769E}"/>
                  </a:ext>
                </a:extLst>
              </p:cNvPr>
              <p:cNvSpPr>
                <a:spLocks noChangeArrowheads="1"/>
              </p:cNvSpPr>
              <p:nvPr/>
            </p:nvSpPr>
            <p:spPr bwMode="auto">
              <a:xfrm>
                <a:off x="3484" y="25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20" name="Oval 431">
                <a:extLst>
                  <a:ext uri="{FF2B5EF4-FFF2-40B4-BE49-F238E27FC236}">
                    <a16:creationId xmlns:a16="http://schemas.microsoft.com/office/drawing/2014/main" id="{453878F4-72CA-4B68-8D0E-29EDC7014E61}"/>
                  </a:ext>
                </a:extLst>
              </p:cNvPr>
              <p:cNvSpPr>
                <a:spLocks noChangeArrowheads="1"/>
              </p:cNvSpPr>
              <p:nvPr/>
            </p:nvSpPr>
            <p:spPr bwMode="auto">
              <a:xfrm>
                <a:off x="3422" y="2542"/>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21" name="Oval 432">
                <a:extLst>
                  <a:ext uri="{FF2B5EF4-FFF2-40B4-BE49-F238E27FC236}">
                    <a16:creationId xmlns:a16="http://schemas.microsoft.com/office/drawing/2014/main" id="{4EB0654C-13E2-47EA-8FF9-B90DB24E3C80}"/>
                  </a:ext>
                </a:extLst>
              </p:cNvPr>
              <p:cNvSpPr>
                <a:spLocks noChangeArrowheads="1"/>
              </p:cNvSpPr>
              <p:nvPr/>
            </p:nvSpPr>
            <p:spPr bwMode="auto">
              <a:xfrm>
                <a:off x="3599" y="251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22" name="Oval 433">
                <a:extLst>
                  <a:ext uri="{FF2B5EF4-FFF2-40B4-BE49-F238E27FC236}">
                    <a16:creationId xmlns:a16="http://schemas.microsoft.com/office/drawing/2014/main" id="{CBCF7CAC-C823-432D-B345-66603A3B6BE9}"/>
                  </a:ext>
                </a:extLst>
              </p:cNvPr>
              <p:cNvSpPr>
                <a:spLocks noChangeArrowheads="1"/>
              </p:cNvSpPr>
              <p:nvPr/>
            </p:nvSpPr>
            <p:spPr bwMode="auto">
              <a:xfrm>
                <a:off x="4135" y="24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23" name="Oval 434">
                <a:extLst>
                  <a:ext uri="{FF2B5EF4-FFF2-40B4-BE49-F238E27FC236}">
                    <a16:creationId xmlns:a16="http://schemas.microsoft.com/office/drawing/2014/main" id="{7B9896F1-A052-411F-B4EF-1992AC16779D}"/>
                  </a:ext>
                </a:extLst>
              </p:cNvPr>
              <p:cNvSpPr>
                <a:spLocks noChangeArrowheads="1"/>
              </p:cNvSpPr>
              <p:nvPr/>
            </p:nvSpPr>
            <p:spPr bwMode="auto">
              <a:xfrm>
                <a:off x="4135" y="242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24" name="Oval 435">
                <a:extLst>
                  <a:ext uri="{FF2B5EF4-FFF2-40B4-BE49-F238E27FC236}">
                    <a16:creationId xmlns:a16="http://schemas.microsoft.com/office/drawing/2014/main" id="{ED281DD1-80B3-4972-9CFF-E02EE57FBD05}"/>
                  </a:ext>
                </a:extLst>
              </p:cNvPr>
              <p:cNvSpPr>
                <a:spLocks noChangeArrowheads="1"/>
              </p:cNvSpPr>
              <p:nvPr/>
            </p:nvSpPr>
            <p:spPr bwMode="auto">
              <a:xfrm>
                <a:off x="3815" y="251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25" name="Oval 436">
                <a:extLst>
                  <a:ext uri="{FF2B5EF4-FFF2-40B4-BE49-F238E27FC236}">
                    <a16:creationId xmlns:a16="http://schemas.microsoft.com/office/drawing/2014/main" id="{BE958E3D-FE89-4F33-B583-0E24BF72210B}"/>
                  </a:ext>
                </a:extLst>
              </p:cNvPr>
              <p:cNvSpPr>
                <a:spLocks noChangeArrowheads="1"/>
              </p:cNvSpPr>
              <p:nvPr/>
            </p:nvSpPr>
            <p:spPr bwMode="auto">
              <a:xfrm>
                <a:off x="3703" y="256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26" name="Oval 437">
                <a:extLst>
                  <a:ext uri="{FF2B5EF4-FFF2-40B4-BE49-F238E27FC236}">
                    <a16:creationId xmlns:a16="http://schemas.microsoft.com/office/drawing/2014/main" id="{B41E9FB9-D089-4D71-AC79-99984092B30B}"/>
                  </a:ext>
                </a:extLst>
              </p:cNvPr>
              <p:cNvSpPr>
                <a:spLocks noChangeArrowheads="1"/>
              </p:cNvSpPr>
              <p:nvPr/>
            </p:nvSpPr>
            <p:spPr bwMode="auto">
              <a:xfrm>
                <a:off x="3642" y="255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27" name="Oval 438">
                <a:extLst>
                  <a:ext uri="{FF2B5EF4-FFF2-40B4-BE49-F238E27FC236}">
                    <a16:creationId xmlns:a16="http://schemas.microsoft.com/office/drawing/2014/main" id="{47A06A6B-2D0F-4877-A81D-39CB4675395A}"/>
                  </a:ext>
                </a:extLst>
              </p:cNvPr>
              <p:cNvSpPr>
                <a:spLocks noChangeArrowheads="1"/>
              </p:cNvSpPr>
              <p:nvPr/>
            </p:nvSpPr>
            <p:spPr bwMode="auto">
              <a:xfrm>
                <a:off x="3646" y="250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28" name="Oval 439">
                <a:extLst>
                  <a:ext uri="{FF2B5EF4-FFF2-40B4-BE49-F238E27FC236}">
                    <a16:creationId xmlns:a16="http://schemas.microsoft.com/office/drawing/2014/main" id="{9920A298-404B-4A81-9DC1-356178CB6F63}"/>
                  </a:ext>
                </a:extLst>
              </p:cNvPr>
              <p:cNvSpPr>
                <a:spLocks noChangeArrowheads="1"/>
              </p:cNvSpPr>
              <p:nvPr/>
            </p:nvSpPr>
            <p:spPr bwMode="auto">
              <a:xfrm>
                <a:off x="3703" y="239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29" name="Oval 440">
                <a:extLst>
                  <a:ext uri="{FF2B5EF4-FFF2-40B4-BE49-F238E27FC236}">
                    <a16:creationId xmlns:a16="http://schemas.microsoft.com/office/drawing/2014/main" id="{2D2F58FE-D26B-4CA8-B4E0-3244713C36B8}"/>
                  </a:ext>
                </a:extLst>
              </p:cNvPr>
              <p:cNvSpPr>
                <a:spLocks noChangeArrowheads="1"/>
              </p:cNvSpPr>
              <p:nvPr/>
            </p:nvSpPr>
            <p:spPr bwMode="auto">
              <a:xfrm>
                <a:off x="4304" y="2434"/>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0" name="Oval 441">
                <a:extLst>
                  <a:ext uri="{FF2B5EF4-FFF2-40B4-BE49-F238E27FC236}">
                    <a16:creationId xmlns:a16="http://schemas.microsoft.com/office/drawing/2014/main" id="{DBD05A10-0CF3-49C3-B0F9-5DCB531F3A48}"/>
                  </a:ext>
                </a:extLst>
              </p:cNvPr>
              <p:cNvSpPr>
                <a:spLocks noChangeArrowheads="1"/>
              </p:cNvSpPr>
              <p:nvPr/>
            </p:nvSpPr>
            <p:spPr bwMode="auto">
              <a:xfrm>
                <a:off x="4222" y="2430"/>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1" name="Oval 442">
                <a:extLst>
                  <a:ext uri="{FF2B5EF4-FFF2-40B4-BE49-F238E27FC236}">
                    <a16:creationId xmlns:a16="http://schemas.microsoft.com/office/drawing/2014/main" id="{7F0ED8E1-2632-496B-BAFC-81B96AB3D9C0}"/>
                  </a:ext>
                </a:extLst>
              </p:cNvPr>
              <p:cNvSpPr>
                <a:spLocks noChangeArrowheads="1"/>
              </p:cNvSpPr>
              <p:nvPr/>
            </p:nvSpPr>
            <p:spPr bwMode="auto">
              <a:xfrm>
                <a:off x="3656" y="25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2" name="Oval 443">
                <a:extLst>
                  <a:ext uri="{FF2B5EF4-FFF2-40B4-BE49-F238E27FC236}">
                    <a16:creationId xmlns:a16="http://schemas.microsoft.com/office/drawing/2014/main" id="{DE75176B-6902-46BF-96C9-A229C95AE34E}"/>
                  </a:ext>
                </a:extLst>
              </p:cNvPr>
              <p:cNvSpPr>
                <a:spLocks noChangeArrowheads="1"/>
              </p:cNvSpPr>
              <p:nvPr/>
            </p:nvSpPr>
            <p:spPr bwMode="auto">
              <a:xfrm>
                <a:off x="4020" y="24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3" name="Oval 444">
                <a:extLst>
                  <a:ext uri="{FF2B5EF4-FFF2-40B4-BE49-F238E27FC236}">
                    <a16:creationId xmlns:a16="http://schemas.microsoft.com/office/drawing/2014/main" id="{59411217-542C-4441-83DD-312A5838B6C2}"/>
                  </a:ext>
                </a:extLst>
              </p:cNvPr>
              <p:cNvSpPr>
                <a:spLocks noChangeArrowheads="1"/>
              </p:cNvSpPr>
              <p:nvPr/>
            </p:nvSpPr>
            <p:spPr bwMode="auto">
              <a:xfrm>
                <a:off x="3919" y="2596"/>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4" name="Oval 445">
                <a:extLst>
                  <a:ext uri="{FF2B5EF4-FFF2-40B4-BE49-F238E27FC236}">
                    <a16:creationId xmlns:a16="http://schemas.microsoft.com/office/drawing/2014/main" id="{FE459A89-BBB2-4E37-B886-33C96D2C4F65}"/>
                  </a:ext>
                </a:extLst>
              </p:cNvPr>
              <p:cNvSpPr>
                <a:spLocks noChangeArrowheads="1"/>
              </p:cNvSpPr>
              <p:nvPr/>
            </p:nvSpPr>
            <p:spPr bwMode="auto">
              <a:xfrm>
                <a:off x="3919" y="2585"/>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5" name="Oval 446">
                <a:extLst>
                  <a:ext uri="{FF2B5EF4-FFF2-40B4-BE49-F238E27FC236}">
                    <a16:creationId xmlns:a16="http://schemas.microsoft.com/office/drawing/2014/main" id="{0ED0ECFA-A717-4E01-BD50-285BE2E093A8}"/>
                  </a:ext>
                </a:extLst>
              </p:cNvPr>
              <p:cNvSpPr>
                <a:spLocks noChangeArrowheads="1"/>
              </p:cNvSpPr>
              <p:nvPr/>
            </p:nvSpPr>
            <p:spPr bwMode="auto">
              <a:xfrm>
                <a:off x="4355" y="25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6" name="Oval 447">
                <a:extLst>
                  <a:ext uri="{FF2B5EF4-FFF2-40B4-BE49-F238E27FC236}">
                    <a16:creationId xmlns:a16="http://schemas.microsoft.com/office/drawing/2014/main" id="{2FE68AF2-E740-4B57-AF7F-87D08A2D2E28}"/>
                  </a:ext>
                </a:extLst>
              </p:cNvPr>
              <p:cNvSpPr>
                <a:spLocks noChangeArrowheads="1"/>
              </p:cNvSpPr>
              <p:nvPr/>
            </p:nvSpPr>
            <p:spPr bwMode="auto">
              <a:xfrm>
                <a:off x="3786" y="25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7" name="Oval 448">
                <a:extLst>
                  <a:ext uri="{FF2B5EF4-FFF2-40B4-BE49-F238E27FC236}">
                    <a16:creationId xmlns:a16="http://schemas.microsoft.com/office/drawing/2014/main" id="{9FCE70FE-B284-4AFC-9773-DA1192A46861}"/>
                  </a:ext>
                </a:extLst>
              </p:cNvPr>
              <p:cNvSpPr>
                <a:spLocks noChangeArrowheads="1"/>
              </p:cNvSpPr>
              <p:nvPr/>
            </p:nvSpPr>
            <p:spPr bwMode="auto">
              <a:xfrm>
                <a:off x="3786" y="250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8" name="Oval 449">
                <a:extLst>
                  <a:ext uri="{FF2B5EF4-FFF2-40B4-BE49-F238E27FC236}">
                    <a16:creationId xmlns:a16="http://schemas.microsoft.com/office/drawing/2014/main" id="{D25CB838-436A-478A-BF9D-A4DEF8C7B052}"/>
                  </a:ext>
                </a:extLst>
              </p:cNvPr>
              <p:cNvSpPr>
                <a:spLocks noChangeArrowheads="1"/>
              </p:cNvSpPr>
              <p:nvPr/>
            </p:nvSpPr>
            <p:spPr bwMode="auto">
              <a:xfrm>
                <a:off x="3671" y="2480"/>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9" name="Oval 450">
                <a:extLst>
                  <a:ext uri="{FF2B5EF4-FFF2-40B4-BE49-F238E27FC236}">
                    <a16:creationId xmlns:a16="http://schemas.microsoft.com/office/drawing/2014/main" id="{71DEBC58-76C1-4CF5-A88B-758FDEF1A41E}"/>
                  </a:ext>
                </a:extLst>
              </p:cNvPr>
              <p:cNvSpPr>
                <a:spLocks noChangeArrowheads="1"/>
              </p:cNvSpPr>
              <p:nvPr/>
            </p:nvSpPr>
            <p:spPr bwMode="auto">
              <a:xfrm>
                <a:off x="3671" y="2466"/>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40" name="Oval 451">
                <a:extLst>
                  <a:ext uri="{FF2B5EF4-FFF2-40B4-BE49-F238E27FC236}">
                    <a16:creationId xmlns:a16="http://schemas.microsoft.com/office/drawing/2014/main" id="{4ACC9B86-FE33-47CF-BAC8-18813AB58E7D}"/>
                  </a:ext>
                </a:extLst>
              </p:cNvPr>
              <p:cNvSpPr>
                <a:spLocks noChangeArrowheads="1"/>
              </p:cNvSpPr>
              <p:nvPr/>
            </p:nvSpPr>
            <p:spPr bwMode="auto">
              <a:xfrm>
                <a:off x="4024" y="2390"/>
                <a:ext cx="21"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41" name="Oval 452">
                <a:extLst>
                  <a:ext uri="{FF2B5EF4-FFF2-40B4-BE49-F238E27FC236}">
                    <a16:creationId xmlns:a16="http://schemas.microsoft.com/office/drawing/2014/main" id="{A03C7B7F-5C18-4A54-ADB0-35BE582358D4}"/>
                  </a:ext>
                </a:extLst>
              </p:cNvPr>
              <p:cNvSpPr>
                <a:spLocks noChangeArrowheads="1"/>
              </p:cNvSpPr>
              <p:nvPr/>
            </p:nvSpPr>
            <p:spPr bwMode="auto">
              <a:xfrm>
                <a:off x="3462" y="243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42" name="Oval 453">
                <a:extLst>
                  <a:ext uri="{FF2B5EF4-FFF2-40B4-BE49-F238E27FC236}">
                    <a16:creationId xmlns:a16="http://schemas.microsoft.com/office/drawing/2014/main" id="{BC9D4280-88CD-4604-8A43-3E342CF2382C}"/>
                  </a:ext>
                </a:extLst>
              </p:cNvPr>
              <p:cNvSpPr>
                <a:spLocks noChangeArrowheads="1"/>
              </p:cNvSpPr>
              <p:nvPr/>
            </p:nvSpPr>
            <p:spPr bwMode="auto">
              <a:xfrm>
                <a:off x="3674" y="243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43" name="Oval 454">
                <a:extLst>
                  <a:ext uri="{FF2B5EF4-FFF2-40B4-BE49-F238E27FC236}">
                    <a16:creationId xmlns:a16="http://schemas.microsoft.com/office/drawing/2014/main" id="{96A7F812-6E52-4752-BFEA-9E8BA99B5080}"/>
                  </a:ext>
                </a:extLst>
              </p:cNvPr>
              <p:cNvSpPr>
                <a:spLocks noChangeArrowheads="1"/>
              </p:cNvSpPr>
              <p:nvPr/>
            </p:nvSpPr>
            <p:spPr bwMode="auto">
              <a:xfrm>
                <a:off x="3718" y="248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44" name="Oval 455">
                <a:extLst>
                  <a:ext uri="{FF2B5EF4-FFF2-40B4-BE49-F238E27FC236}">
                    <a16:creationId xmlns:a16="http://schemas.microsoft.com/office/drawing/2014/main" id="{682F8062-9832-4A40-9F7B-DC47A513D472}"/>
                  </a:ext>
                </a:extLst>
              </p:cNvPr>
              <p:cNvSpPr>
                <a:spLocks noChangeArrowheads="1"/>
              </p:cNvSpPr>
              <p:nvPr/>
            </p:nvSpPr>
            <p:spPr bwMode="auto">
              <a:xfrm>
                <a:off x="3599" y="24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45" name="Oval 456">
                <a:extLst>
                  <a:ext uri="{FF2B5EF4-FFF2-40B4-BE49-F238E27FC236}">
                    <a16:creationId xmlns:a16="http://schemas.microsoft.com/office/drawing/2014/main" id="{02CA7BEB-0D7D-4EEF-B068-E382BF709D29}"/>
                  </a:ext>
                </a:extLst>
              </p:cNvPr>
              <p:cNvSpPr>
                <a:spLocks noChangeArrowheads="1"/>
              </p:cNvSpPr>
              <p:nvPr/>
            </p:nvSpPr>
            <p:spPr bwMode="auto">
              <a:xfrm>
                <a:off x="4157" y="24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46" name="Oval 457">
                <a:extLst>
                  <a:ext uri="{FF2B5EF4-FFF2-40B4-BE49-F238E27FC236}">
                    <a16:creationId xmlns:a16="http://schemas.microsoft.com/office/drawing/2014/main" id="{2CD5BB41-C1EB-49EC-87E3-CB01E7292154}"/>
                  </a:ext>
                </a:extLst>
              </p:cNvPr>
              <p:cNvSpPr>
                <a:spLocks noChangeArrowheads="1"/>
              </p:cNvSpPr>
              <p:nvPr/>
            </p:nvSpPr>
            <p:spPr bwMode="auto">
              <a:xfrm>
                <a:off x="3692" y="239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47" name="Oval 458">
                <a:extLst>
                  <a:ext uri="{FF2B5EF4-FFF2-40B4-BE49-F238E27FC236}">
                    <a16:creationId xmlns:a16="http://schemas.microsoft.com/office/drawing/2014/main" id="{13683184-EA8C-4AAA-8908-0D77A135A337}"/>
                  </a:ext>
                </a:extLst>
              </p:cNvPr>
              <p:cNvSpPr>
                <a:spLocks noChangeArrowheads="1"/>
              </p:cNvSpPr>
              <p:nvPr/>
            </p:nvSpPr>
            <p:spPr bwMode="auto">
              <a:xfrm>
                <a:off x="3088" y="225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48" name="Oval 459">
                <a:extLst>
                  <a:ext uri="{FF2B5EF4-FFF2-40B4-BE49-F238E27FC236}">
                    <a16:creationId xmlns:a16="http://schemas.microsoft.com/office/drawing/2014/main" id="{FDDA074A-A74E-472A-B569-C2A74079412C}"/>
                  </a:ext>
                </a:extLst>
              </p:cNvPr>
              <p:cNvSpPr>
                <a:spLocks noChangeArrowheads="1"/>
              </p:cNvSpPr>
              <p:nvPr/>
            </p:nvSpPr>
            <p:spPr bwMode="auto">
              <a:xfrm>
                <a:off x="3516" y="244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49" name="Oval 460">
                <a:extLst>
                  <a:ext uri="{FF2B5EF4-FFF2-40B4-BE49-F238E27FC236}">
                    <a16:creationId xmlns:a16="http://schemas.microsoft.com/office/drawing/2014/main" id="{6B0F9D3E-6BB7-471D-90D7-65B3906C48E4}"/>
                  </a:ext>
                </a:extLst>
              </p:cNvPr>
              <p:cNvSpPr>
                <a:spLocks noChangeArrowheads="1"/>
              </p:cNvSpPr>
              <p:nvPr/>
            </p:nvSpPr>
            <p:spPr bwMode="auto">
              <a:xfrm>
                <a:off x="3516" y="25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50" name="Oval 461">
                <a:extLst>
                  <a:ext uri="{FF2B5EF4-FFF2-40B4-BE49-F238E27FC236}">
                    <a16:creationId xmlns:a16="http://schemas.microsoft.com/office/drawing/2014/main" id="{9A78BB6D-5F1A-4B9F-BAFF-BCCFD341F4BA}"/>
                  </a:ext>
                </a:extLst>
              </p:cNvPr>
              <p:cNvSpPr>
                <a:spLocks noChangeArrowheads="1"/>
              </p:cNvSpPr>
              <p:nvPr/>
            </p:nvSpPr>
            <p:spPr bwMode="auto">
              <a:xfrm>
                <a:off x="4182" y="241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51" name="Oval 462">
                <a:extLst>
                  <a:ext uri="{FF2B5EF4-FFF2-40B4-BE49-F238E27FC236}">
                    <a16:creationId xmlns:a16="http://schemas.microsoft.com/office/drawing/2014/main" id="{D51FE23A-B334-46B1-8646-3AE7E6B0E52E}"/>
                  </a:ext>
                </a:extLst>
              </p:cNvPr>
              <p:cNvSpPr>
                <a:spLocks noChangeArrowheads="1"/>
              </p:cNvSpPr>
              <p:nvPr/>
            </p:nvSpPr>
            <p:spPr bwMode="auto">
              <a:xfrm>
                <a:off x="3948" y="2491"/>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52" name="Oval 463">
                <a:extLst>
                  <a:ext uri="{FF2B5EF4-FFF2-40B4-BE49-F238E27FC236}">
                    <a16:creationId xmlns:a16="http://schemas.microsoft.com/office/drawing/2014/main" id="{9B82377D-8234-46B7-8DDF-89F1015C1DE8}"/>
                  </a:ext>
                </a:extLst>
              </p:cNvPr>
              <p:cNvSpPr>
                <a:spLocks noChangeArrowheads="1"/>
              </p:cNvSpPr>
              <p:nvPr/>
            </p:nvSpPr>
            <p:spPr bwMode="auto">
              <a:xfrm>
                <a:off x="3343" y="2434"/>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53" name="Oval 464">
                <a:extLst>
                  <a:ext uri="{FF2B5EF4-FFF2-40B4-BE49-F238E27FC236}">
                    <a16:creationId xmlns:a16="http://schemas.microsoft.com/office/drawing/2014/main" id="{22D50D9D-1631-44B5-B112-74B70CA94573}"/>
                  </a:ext>
                </a:extLst>
              </p:cNvPr>
              <p:cNvSpPr>
                <a:spLocks noChangeArrowheads="1"/>
              </p:cNvSpPr>
              <p:nvPr/>
            </p:nvSpPr>
            <p:spPr bwMode="auto">
              <a:xfrm>
                <a:off x="3098" y="235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54" name="Oval 465">
                <a:extLst>
                  <a:ext uri="{FF2B5EF4-FFF2-40B4-BE49-F238E27FC236}">
                    <a16:creationId xmlns:a16="http://schemas.microsoft.com/office/drawing/2014/main" id="{AE0B3C7A-016B-460A-A8A2-6D5814C8B1FD}"/>
                  </a:ext>
                </a:extLst>
              </p:cNvPr>
              <p:cNvSpPr>
                <a:spLocks noChangeArrowheads="1"/>
              </p:cNvSpPr>
              <p:nvPr/>
            </p:nvSpPr>
            <p:spPr bwMode="auto">
              <a:xfrm>
                <a:off x="3433" y="236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55" name="Oval 466">
                <a:extLst>
                  <a:ext uri="{FF2B5EF4-FFF2-40B4-BE49-F238E27FC236}">
                    <a16:creationId xmlns:a16="http://schemas.microsoft.com/office/drawing/2014/main" id="{6C44E510-3F2E-45AB-9B44-A21E2CFAF5E1}"/>
                  </a:ext>
                </a:extLst>
              </p:cNvPr>
              <p:cNvSpPr>
                <a:spLocks noChangeArrowheads="1"/>
              </p:cNvSpPr>
              <p:nvPr/>
            </p:nvSpPr>
            <p:spPr bwMode="auto">
              <a:xfrm>
                <a:off x="3545" y="256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56" name="Oval 467">
                <a:extLst>
                  <a:ext uri="{FF2B5EF4-FFF2-40B4-BE49-F238E27FC236}">
                    <a16:creationId xmlns:a16="http://schemas.microsoft.com/office/drawing/2014/main" id="{F6B91920-D465-4246-ACAD-9B276024C802}"/>
                  </a:ext>
                </a:extLst>
              </p:cNvPr>
              <p:cNvSpPr>
                <a:spLocks noChangeArrowheads="1"/>
              </p:cNvSpPr>
              <p:nvPr/>
            </p:nvSpPr>
            <p:spPr bwMode="auto">
              <a:xfrm>
                <a:off x="4272" y="226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57" name="Oval 468">
                <a:extLst>
                  <a:ext uri="{FF2B5EF4-FFF2-40B4-BE49-F238E27FC236}">
                    <a16:creationId xmlns:a16="http://schemas.microsoft.com/office/drawing/2014/main" id="{53E971CB-05D0-413B-8AFA-E37013C803CA}"/>
                  </a:ext>
                </a:extLst>
              </p:cNvPr>
              <p:cNvSpPr>
                <a:spLocks noChangeArrowheads="1"/>
              </p:cNvSpPr>
              <p:nvPr/>
            </p:nvSpPr>
            <p:spPr bwMode="auto">
              <a:xfrm>
                <a:off x="4243" y="232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58" name="Oval 469">
                <a:extLst>
                  <a:ext uri="{FF2B5EF4-FFF2-40B4-BE49-F238E27FC236}">
                    <a16:creationId xmlns:a16="http://schemas.microsoft.com/office/drawing/2014/main" id="{566A9EC9-826F-43E8-A1A4-EEA545B68CD1}"/>
                  </a:ext>
                </a:extLst>
              </p:cNvPr>
              <p:cNvSpPr>
                <a:spLocks noChangeArrowheads="1"/>
              </p:cNvSpPr>
              <p:nvPr/>
            </p:nvSpPr>
            <p:spPr bwMode="auto">
              <a:xfrm>
                <a:off x="4117" y="242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59" name="Oval 470">
                <a:extLst>
                  <a:ext uri="{FF2B5EF4-FFF2-40B4-BE49-F238E27FC236}">
                    <a16:creationId xmlns:a16="http://schemas.microsoft.com/office/drawing/2014/main" id="{071BDFEB-7B2B-47C9-B5AB-113044B93238}"/>
                  </a:ext>
                </a:extLst>
              </p:cNvPr>
              <p:cNvSpPr>
                <a:spLocks noChangeArrowheads="1"/>
              </p:cNvSpPr>
              <p:nvPr/>
            </p:nvSpPr>
            <p:spPr bwMode="auto">
              <a:xfrm>
                <a:off x="3462" y="241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60" name="Oval 471">
                <a:extLst>
                  <a:ext uri="{FF2B5EF4-FFF2-40B4-BE49-F238E27FC236}">
                    <a16:creationId xmlns:a16="http://schemas.microsoft.com/office/drawing/2014/main" id="{AE4BADF6-53EB-4D6D-AE45-9C3769DC3DDF}"/>
                  </a:ext>
                </a:extLst>
              </p:cNvPr>
              <p:cNvSpPr>
                <a:spLocks noChangeArrowheads="1"/>
              </p:cNvSpPr>
              <p:nvPr/>
            </p:nvSpPr>
            <p:spPr bwMode="auto">
              <a:xfrm>
                <a:off x="3800" y="23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61" name="Oval 472">
                <a:extLst>
                  <a:ext uri="{FF2B5EF4-FFF2-40B4-BE49-F238E27FC236}">
                    <a16:creationId xmlns:a16="http://schemas.microsoft.com/office/drawing/2014/main" id="{976EFD47-2C62-46D8-8EBD-690AF1F06098}"/>
                  </a:ext>
                </a:extLst>
              </p:cNvPr>
              <p:cNvSpPr>
                <a:spLocks noChangeArrowheads="1"/>
              </p:cNvSpPr>
              <p:nvPr/>
            </p:nvSpPr>
            <p:spPr bwMode="auto">
              <a:xfrm>
                <a:off x="3926" y="242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62" name="Oval 473">
                <a:extLst>
                  <a:ext uri="{FF2B5EF4-FFF2-40B4-BE49-F238E27FC236}">
                    <a16:creationId xmlns:a16="http://schemas.microsoft.com/office/drawing/2014/main" id="{2368E455-875B-4E5E-AAB9-AB7C23E2C22D}"/>
                  </a:ext>
                </a:extLst>
              </p:cNvPr>
              <p:cNvSpPr>
                <a:spLocks noChangeArrowheads="1"/>
              </p:cNvSpPr>
              <p:nvPr/>
            </p:nvSpPr>
            <p:spPr bwMode="auto">
              <a:xfrm>
                <a:off x="3642" y="249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63" name="Oval 474">
                <a:extLst>
                  <a:ext uri="{FF2B5EF4-FFF2-40B4-BE49-F238E27FC236}">
                    <a16:creationId xmlns:a16="http://schemas.microsoft.com/office/drawing/2014/main" id="{9C6936D6-20F1-4C42-BCE8-A78A45D2E46C}"/>
                  </a:ext>
                </a:extLst>
              </p:cNvPr>
              <p:cNvSpPr>
                <a:spLocks noChangeArrowheads="1"/>
              </p:cNvSpPr>
              <p:nvPr/>
            </p:nvSpPr>
            <p:spPr bwMode="auto">
              <a:xfrm>
                <a:off x="3502" y="2401"/>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64" name="Oval 475">
                <a:extLst>
                  <a:ext uri="{FF2B5EF4-FFF2-40B4-BE49-F238E27FC236}">
                    <a16:creationId xmlns:a16="http://schemas.microsoft.com/office/drawing/2014/main" id="{3A8D653A-ACD0-404A-9D78-28AC9FECD14B}"/>
                  </a:ext>
                </a:extLst>
              </p:cNvPr>
              <p:cNvSpPr>
                <a:spLocks noChangeArrowheads="1"/>
              </p:cNvSpPr>
              <p:nvPr/>
            </p:nvSpPr>
            <p:spPr bwMode="auto">
              <a:xfrm>
                <a:off x="3674" y="243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65" name="Oval 476">
                <a:extLst>
                  <a:ext uri="{FF2B5EF4-FFF2-40B4-BE49-F238E27FC236}">
                    <a16:creationId xmlns:a16="http://schemas.microsoft.com/office/drawing/2014/main" id="{25E888CB-5218-4230-B4D5-1F2C7556DE56}"/>
                  </a:ext>
                </a:extLst>
              </p:cNvPr>
              <p:cNvSpPr>
                <a:spLocks noChangeArrowheads="1"/>
              </p:cNvSpPr>
              <p:nvPr/>
            </p:nvSpPr>
            <p:spPr bwMode="auto">
              <a:xfrm>
                <a:off x="4430" y="2603"/>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66" name="Oval 477">
                <a:extLst>
                  <a:ext uri="{FF2B5EF4-FFF2-40B4-BE49-F238E27FC236}">
                    <a16:creationId xmlns:a16="http://schemas.microsoft.com/office/drawing/2014/main" id="{6715116A-AB76-4482-A1B3-D54FF0DA134D}"/>
                  </a:ext>
                </a:extLst>
              </p:cNvPr>
              <p:cNvSpPr>
                <a:spLocks noChangeArrowheads="1"/>
              </p:cNvSpPr>
              <p:nvPr/>
            </p:nvSpPr>
            <p:spPr bwMode="auto">
              <a:xfrm>
                <a:off x="3678" y="256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67" name="Oval 478">
                <a:extLst>
                  <a:ext uri="{FF2B5EF4-FFF2-40B4-BE49-F238E27FC236}">
                    <a16:creationId xmlns:a16="http://schemas.microsoft.com/office/drawing/2014/main" id="{4636EFD3-C627-4C65-9C65-579BC128E2E7}"/>
                  </a:ext>
                </a:extLst>
              </p:cNvPr>
              <p:cNvSpPr>
                <a:spLocks noChangeArrowheads="1"/>
              </p:cNvSpPr>
              <p:nvPr/>
            </p:nvSpPr>
            <p:spPr bwMode="auto">
              <a:xfrm>
                <a:off x="3775" y="250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68" name="Oval 479">
                <a:extLst>
                  <a:ext uri="{FF2B5EF4-FFF2-40B4-BE49-F238E27FC236}">
                    <a16:creationId xmlns:a16="http://schemas.microsoft.com/office/drawing/2014/main" id="{1BE7A4A5-92F5-4829-B101-9B69F3F1C5E0}"/>
                  </a:ext>
                </a:extLst>
              </p:cNvPr>
              <p:cNvSpPr>
                <a:spLocks noChangeArrowheads="1"/>
              </p:cNvSpPr>
              <p:nvPr/>
            </p:nvSpPr>
            <p:spPr bwMode="auto">
              <a:xfrm>
                <a:off x="3775" y="2524"/>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69" name="Oval 480">
                <a:extLst>
                  <a:ext uri="{FF2B5EF4-FFF2-40B4-BE49-F238E27FC236}">
                    <a16:creationId xmlns:a16="http://schemas.microsoft.com/office/drawing/2014/main" id="{519D683C-20F4-4ECB-82E4-0C1578F398AB}"/>
                  </a:ext>
                </a:extLst>
              </p:cNvPr>
              <p:cNvSpPr>
                <a:spLocks noChangeArrowheads="1"/>
              </p:cNvSpPr>
              <p:nvPr/>
            </p:nvSpPr>
            <p:spPr bwMode="auto">
              <a:xfrm>
                <a:off x="3455" y="260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70" name="Oval 481">
                <a:extLst>
                  <a:ext uri="{FF2B5EF4-FFF2-40B4-BE49-F238E27FC236}">
                    <a16:creationId xmlns:a16="http://schemas.microsoft.com/office/drawing/2014/main" id="{D58DD889-D6B1-4C7B-A410-DE4CEDD7BC1C}"/>
                  </a:ext>
                </a:extLst>
              </p:cNvPr>
              <p:cNvSpPr>
                <a:spLocks noChangeArrowheads="1"/>
              </p:cNvSpPr>
              <p:nvPr/>
            </p:nvSpPr>
            <p:spPr bwMode="auto">
              <a:xfrm>
                <a:off x="4211" y="247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71" name="Oval 482">
                <a:extLst>
                  <a:ext uri="{FF2B5EF4-FFF2-40B4-BE49-F238E27FC236}">
                    <a16:creationId xmlns:a16="http://schemas.microsoft.com/office/drawing/2014/main" id="{7567DF5D-7D5A-41CB-BEB0-DD75115710EC}"/>
                  </a:ext>
                </a:extLst>
              </p:cNvPr>
              <p:cNvSpPr>
                <a:spLocks noChangeArrowheads="1"/>
              </p:cNvSpPr>
              <p:nvPr/>
            </p:nvSpPr>
            <p:spPr bwMode="auto">
              <a:xfrm>
                <a:off x="4276" y="253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72" name="Oval 483">
                <a:extLst>
                  <a:ext uri="{FF2B5EF4-FFF2-40B4-BE49-F238E27FC236}">
                    <a16:creationId xmlns:a16="http://schemas.microsoft.com/office/drawing/2014/main" id="{F5FDB7A4-AFFD-44C3-9837-FE110EAFB4C6}"/>
                  </a:ext>
                </a:extLst>
              </p:cNvPr>
              <p:cNvSpPr>
                <a:spLocks noChangeArrowheads="1"/>
              </p:cNvSpPr>
              <p:nvPr/>
            </p:nvSpPr>
            <p:spPr bwMode="auto">
              <a:xfrm>
                <a:off x="3685" y="253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73" name="Oval 484">
                <a:extLst>
                  <a:ext uri="{FF2B5EF4-FFF2-40B4-BE49-F238E27FC236}">
                    <a16:creationId xmlns:a16="http://schemas.microsoft.com/office/drawing/2014/main" id="{347B990E-F963-4A3A-BEF3-FA1A473A8388}"/>
                  </a:ext>
                </a:extLst>
              </p:cNvPr>
              <p:cNvSpPr>
                <a:spLocks noChangeArrowheads="1"/>
              </p:cNvSpPr>
              <p:nvPr/>
            </p:nvSpPr>
            <p:spPr bwMode="auto">
              <a:xfrm>
                <a:off x="3736" y="258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74" name="Oval 485">
                <a:extLst>
                  <a:ext uri="{FF2B5EF4-FFF2-40B4-BE49-F238E27FC236}">
                    <a16:creationId xmlns:a16="http://schemas.microsoft.com/office/drawing/2014/main" id="{4CB4F549-B9BE-4FD7-8DD0-7D5E0FD5A305}"/>
                  </a:ext>
                </a:extLst>
              </p:cNvPr>
              <p:cNvSpPr>
                <a:spLocks noChangeArrowheads="1"/>
              </p:cNvSpPr>
              <p:nvPr/>
            </p:nvSpPr>
            <p:spPr bwMode="auto">
              <a:xfrm>
                <a:off x="3487" y="243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75" name="Oval 486">
                <a:extLst>
                  <a:ext uri="{FF2B5EF4-FFF2-40B4-BE49-F238E27FC236}">
                    <a16:creationId xmlns:a16="http://schemas.microsoft.com/office/drawing/2014/main" id="{76ECA8D2-BD40-41F4-8E82-5BEECE16797D}"/>
                  </a:ext>
                </a:extLst>
              </p:cNvPr>
              <p:cNvSpPr>
                <a:spLocks noChangeArrowheads="1"/>
              </p:cNvSpPr>
              <p:nvPr/>
            </p:nvSpPr>
            <p:spPr bwMode="auto">
              <a:xfrm>
                <a:off x="3833" y="249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76" name="Oval 487">
                <a:extLst>
                  <a:ext uri="{FF2B5EF4-FFF2-40B4-BE49-F238E27FC236}">
                    <a16:creationId xmlns:a16="http://schemas.microsoft.com/office/drawing/2014/main" id="{32CDC914-764F-4E55-BF9E-BA6D9CFBFABC}"/>
                  </a:ext>
                </a:extLst>
              </p:cNvPr>
              <p:cNvSpPr>
                <a:spLocks noChangeArrowheads="1"/>
              </p:cNvSpPr>
              <p:nvPr/>
            </p:nvSpPr>
            <p:spPr bwMode="auto">
              <a:xfrm>
                <a:off x="3289" y="241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77" name="Oval 488">
                <a:extLst>
                  <a:ext uri="{FF2B5EF4-FFF2-40B4-BE49-F238E27FC236}">
                    <a16:creationId xmlns:a16="http://schemas.microsoft.com/office/drawing/2014/main" id="{2FD12BD3-FA68-4048-BAD1-366915C3A7CC}"/>
                  </a:ext>
                </a:extLst>
              </p:cNvPr>
              <p:cNvSpPr>
                <a:spLocks noChangeArrowheads="1"/>
              </p:cNvSpPr>
              <p:nvPr/>
            </p:nvSpPr>
            <p:spPr bwMode="auto">
              <a:xfrm>
                <a:off x="3232" y="208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78" name="Oval 489">
                <a:extLst>
                  <a:ext uri="{FF2B5EF4-FFF2-40B4-BE49-F238E27FC236}">
                    <a16:creationId xmlns:a16="http://schemas.microsoft.com/office/drawing/2014/main" id="{918FBFA6-C57C-4D44-911D-209727822722}"/>
                  </a:ext>
                </a:extLst>
              </p:cNvPr>
              <p:cNvSpPr>
                <a:spLocks noChangeArrowheads="1"/>
              </p:cNvSpPr>
              <p:nvPr/>
            </p:nvSpPr>
            <p:spPr bwMode="auto">
              <a:xfrm>
                <a:off x="3304" y="236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79" name="Oval 490">
                <a:extLst>
                  <a:ext uri="{FF2B5EF4-FFF2-40B4-BE49-F238E27FC236}">
                    <a16:creationId xmlns:a16="http://schemas.microsoft.com/office/drawing/2014/main" id="{2E24CB81-ABA0-415A-A20C-70FBA878D6FD}"/>
                  </a:ext>
                </a:extLst>
              </p:cNvPr>
              <p:cNvSpPr>
                <a:spLocks noChangeArrowheads="1"/>
              </p:cNvSpPr>
              <p:nvPr/>
            </p:nvSpPr>
            <p:spPr bwMode="auto">
              <a:xfrm>
                <a:off x="4092" y="25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80" name="Oval 491">
                <a:extLst>
                  <a:ext uri="{FF2B5EF4-FFF2-40B4-BE49-F238E27FC236}">
                    <a16:creationId xmlns:a16="http://schemas.microsoft.com/office/drawing/2014/main" id="{305D071C-B688-4A09-B689-1FFBA826DDAD}"/>
                  </a:ext>
                </a:extLst>
              </p:cNvPr>
              <p:cNvSpPr>
                <a:spLocks noChangeArrowheads="1"/>
              </p:cNvSpPr>
              <p:nvPr/>
            </p:nvSpPr>
            <p:spPr bwMode="auto">
              <a:xfrm>
                <a:off x="3361" y="20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81" name="Oval 492">
                <a:extLst>
                  <a:ext uri="{FF2B5EF4-FFF2-40B4-BE49-F238E27FC236}">
                    <a16:creationId xmlns:a16="http://schemas.microsoft.com/office/drawing/2014/main" id="{A2E38C94-D2F6-4C29-B397-A5E3DB7C6912}"/>
                  </a:ext>
                </a:extLst>
              </p:cNvPr>
              <p:cNvSpPr>
                <a:spLocks noChangeArrowheads="1"/>
              </p:cNvSpPr>
              <p:nvPr/>
            </p:nvSpPr>
            <p:spPr bwMode="auto">
              <a:xfrm>
                <a:off x="3289" y="215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82" name="Oval 493">
                <a:extLst>
                  <a:ext uri="{FF2B5EF4-FFF2-40B4-BE49-F238E27FC236}">
                    <a16:creationId xmlns:a16="http://schemas.microsoft.com/office/drawing/2014/main" id="{2523C961-3835-4561-8A0D-F888E02B99D8}"/>
                  </a:ext>
                </a:extLst>
              </p:cNvPr>
              <p:cNvSpPr>
                <a:spLocks noChangeArrowheads="1"/>
              </p:cNvSpPr>
              <p:nvPr/>
            </p:nvSpPr>
            <p:spPr bwMode="auto">
              <a:xfrm>
                <a:off x="3386" y="20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83" name="Oval 494">
                <a:extLst>
                  <a:ext uri="{FF2B5EF4-FFF2-40B4-BE49-F238E27FC236}">
                    <a16:creationId xmlns:a16="http://schemas.microsoft.com/office/drawing/2014/main" id="{551EB7F8-2B84-494A-9442-64417513A2B9}"/>
                  </a:ext>
                </a:extLst>
              </p:cNvPr>
              <p:cNvSpPr>
                <a:spLocks noChangeArrowheads="1"/>
              </p:cNvSpPr>
              <p:nvPr/>
            </p:nvSpPr>
            <p:spPr bwMode="auto">
              <a:xfrm>
                <a:off x="3365" y="2095"/>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84" name="Oval 495">
                <a:extLst>
                  <a:ext uri="{FF2B5EF4-FFF2-40B4-BE49-F238E27FC236}">
                    <a16:creationId xmlns:a16="http://schemas.microsoft.com/office/drawing/2014/main" id="{BA4F3A86-09FA-47F0-8D59-D5C141A59533}"/>
                  </a:ext>
                </a:extLst>
              </p:cNvPr>
              <p:cNvSpPr>
                <a:spLocks noChangeArrowheads="1"/>
              </p:cNvSpPr>
              <p:nvPr/>
            </p:nvSpPr>
            <p:spPr bwMode="auto">
              <a:xfrm>
                <a:off x="3844" y="1948"/>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85" name="Oval 496">
                <a:extLst>
                  <a:ext uri="{FF2B5EF4-FFF2-40B4-BE49-F238E27FC236}">
                    <a16:creationId xmlns:a16="http://schemas.microsoft.com/office/drawing/2014/main" id="{44EB73A2-F775-4B43-A852-8573611635CA}"/>
                  </a:ext>
                </a:extLst>
              </p:cNvPr>
              <p:cNvSpPr>
                <a:spLocks noChangeArrowheads="1"/>
              </p:cNvSpPr>
              <p:nvPr/>
            </p:nvSpPr>
            <p:spPr bwMode="auto">
              <a:xfrm>
                <a:off x="3462" y="192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86" name="Oval 497">
                <a:extLst>
                  <a:ext uri="{FF2B5EF4-FFF2-40B4-BE49-F238E27FC236}">
                    <a16:creationId xmlns:a16="http://schemas.microsoft.com/office/drawing/2014/main" id="{357C7593-BA2A-45C5-A61C-4962C37FF4EB}"/>
                  </a:ext>
                </a:extLst>
              </p:cNvPr>
              <p:cNvSpPr>
                <a:spLocks noChangeArrowheads="1"/>
              </p:cNvSpPr>
              <p:nvPr/>
            </p:nvSpPr>
            <p:spPr bwMode="auto">
              <a:xfrm>
                <a:off x="3257" y="235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87" name="Oval 498">
                <a:extLst>
                  <a:ext uri="{FF2B5EF4-FFF2-40B4-BE49-F238E27FC236}">
                    <a16:creationId xmlns:a16="http://schemas.microsoft.com/office/drawing/2014/main" id="{F0BC66AD-125B-4132-BCA2-AD046118CBF8}"/>
                  </a:ext>
                </a:extLst>
              </p:cNvPr>
              <p:cNvSpPr>
                <a:spLocks noChangeArrowheads="1"/>
              </p:cNvSpPr>
              <p:nvPr/>
            </p:nvSpPr>
            <p:spPr bwMode="auto">
              <a:xfrm>
                <a:off x="3782" y="2585"/>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88" name="Oval 499">
                <a:extLst>
                  <a:ext uri="{FF2B5EF4-FFF2-40B4-BE49-F238E27FC236}">
                    <a16:creationId xmlns:a16="http://schemas.microsoft.com/office/drawing/2014/main" id="{95046D69-F1F8-4877-B153-31BEEAB043BA}"/>
                  </a:ext>
                </a:extLst>
              </p:cNvPr>
              <p:cNvSpPr>
                <a:spLocks noChangeArrowheads="1"/>
              </p:cNvSpPr>
              <p:nvPr/>
            </p:nvSpPr>
            <p:spPr bwMode="auto">
              <a:xfrm>
                <a:off x="3890" y="24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89" name="Oval 500">
                <a:extLst>
                  <a:ext uri="{FF2B5EF4-FFF2-40B4-BE49-F238E27FC236}">
                    <a16:creationId xmlns:a16="http://schemas.microsoft.com/office/drawing/2014/main" id="{347505BA-B881-43CC-B418-760486897C56}"/>
                  </a:ext>
                </a:extLst>
              </p:cNvPr>
              <p:cNvSpPr>
                <a:spLocks noChangeArrowheads="1"/>
              </p:cNvSpPr>
              <p:nvPr/>
            </p:nvSpPr>
            <p:spPr bwMode="auto">
              <a:xfrm>
                <a:off x="4495" y="255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90" name="Oval 501">
                <a:extLst>
                  <a:ext uri="{FF2B5EF4-FFF2-40B4-BE49-F238E27FC236}">
                    <a16:creationId xmlns:a16="http://schemas.microsoft.com/office/drawing/2014/main" id="{19E5D0AA-A14B-43EA-82A0-4FE99D2FA4F7}"/>
                  </a:ext>
                </a:extLst>
              </p:cNvPr>
              <p:cNvSpPr>
                <a:spLocks noChangeArrowheads="1"/>
              </p:cNvSpPr>
              <p:nvPr/>
            </p:nvSpPr>
            <p:spPr bwMode="auto">
              <a:xfrm>
                <a:off x="3908" y="256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91" name="Oval 502">
                <a:extLst>
                  <a:ext uri="{FF2B5EF4-FFF2-40B4-BE49-F238E27FC236}">
                    <a16:creationId xmlns:a16="http://schemas.microsoft.com/office/drawing/2014/main" id="{F1F8011F-2AF1-4130-96C4-DB9294110147}"/>
                  </a:ext>
                </a:extLst>
              </p:cNvPr>
              <p:cNvSpPr>
                <a:spLocks noChangeArrowheads="1"/>
              </p:cNvSpPr>
              <p:nvPr/>
            </p:nvSpPr>
            <p:spPr bwMode="auto">
              <a:xfrm>
                <a:off x="3908" y="2574"/>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92" name="Oval 503">
                <a:extLst>
                  <a:ext uri="{FF2B5EF4-FFF2-40B4-BE49-F238E27FC236}">
                    <a16:creationId xmlns:a16="http://schemas.microsoft.com/office/drawing/2014/main" id="{7247BC36-55B8-4879-AB24-6C9FF3834851}"/>
                  </a:ext>
                </a:extLst>
              </p:cNvPr>
              <p:cNvSpPr>
                <a:spLocks noChangeArrowheads="1"/>
              </p:cNvSpPr>
              <p:nvPr/>
            </p:nvSpPr>
            <p:spPr bwMode="auto">
              <a:xfrm>
                <a:off x="3908" y="25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93" name="Oval 504">
                <a:extLst>
                  <a:ext uri="{FF2B5EF4-FFF2-40B4-BE49-F238E27FC236}">
                    <a16:creationId xmlns:a16="http://schemas.microsoft.com/office/drawing/2014/main" id="{5B356CFE-8994-470D-AE08-360F671886C6}"/>
                  </a:ext>
                </a:extLst>
              </p:cNvPr>
              <p:cNvSpPr>
                <a:spLocks noChangeArrowheads="1"/>
              </p:cNvSpPr>
              <p:nvPr/>
            </p:nvSpPr>
            <p:spPr bwMode="auto">
              <a:xfrm>
                <a:off x="3113" y="256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94" name="Oval 505">
                <a:extLst>
                  <a:ext uri="{FF2B5EF4-FFF2-40B4-BE49-F238E27FC236}">
                    <a16:creationId xmlns:a16="http://schemas.microsoft.com/office/drawing/2014/main" id="{995008D2-49C2-42C4-A45B-AFB81D5279A4}"/>
                  </a:ext>
                </a:extLst>
              </p:cNvPr>
              <p:cNvSpPr>
                <a:spLocks noChangeArrowheads="1"/>
              </p:cNvSpPr>
              <p:nvPr/>
            </p:nvSpPr>
            <p:spPr bwMode="auto">
              <a:xfrm>
                <a:off x="2346" y="25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95" name="Oval 506">
                <a:extLst>
                  <a:ext uri="{FF2B5EF4-FFF2-40B4-BE49-F238E27FC236}">
                    <a16:creationId xmlns:a16="http://schemas.microsoft.com/office/drawing/2014/main" id="{554E6A8C-3815-4D6B-8476-2DB9AA014733}"/>
                  </a:ext>
                </a:extLst>
              </p:cNvPr>
              <p:cNvSpPr>
                <a:spLocks noChangeArrowheads="1"/>
              </p:cNvSpPr>
              <p:nvPr/>
            </p:nvSpPr>
            <p:spPr bwMode="auto">
              <a:xfrm>
                <a:off x="2346" y="25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96" name="Oval 507">
                <a:extLst>
                  <a:ext uri="{FF2B5EF4-FFF2-40B4-BE49-F238E27FC236}">
                    <a16:creationId xmlns:a16="http://schemas.microsoft.com/office/drawing/2014/main" id="{8C769C2A-2F77-4E71-9D8C-9F968B8B36F0}"/>
                  </a:ext>
                </a:extLst>
              </p:cNvPr>
              <p:cNvSpPr>
                <a:spLocks noChangeArrowheads="1"/>
              </p:cNvSpPr>
              <p:nvPr/>
            </p:nvSpPr>
            <p:spPr bwMode="auto">
              <a:xfrm>
                <a:off x="3289" y="208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97" name="Oval 508">
                <a:extLst>
                  <a:ext uri="{FF2B5EF4-FFF2-40B4-BE49-F238E27FC236}">
                    <a16:creationId xmlns:a16="http://schemas.microsoft.com/office/drawing/2014/main" id="{7AC76219-5A87-4AAD-95F0-1ADBD10BC912}"/>
                  </a:ext>
                </a:extLst>
              </p:cNvPr>
              <p:cNvSpPr>
                <a:spLocks noChangeArrowheads="1"/>
              </p:cNvSpPr>
              <p:nvPr/>
            </p:nvSpPr>
            <p:spPr bwMode="auto">
              <a:xfrm>
                <a:off x="3782" y="189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98" name="Oval 509">
                <a:extLst>
                  <a:ext uri="{FF2B5EF4-FFF2-40B4-BE49-F238E27FC236}">
                    <a16:creationId xmlns:a16="http://schemas.microsoft.com/office/drawing/2014/main" id="{D91C0F24-F842-4EDA-8613-6BE2DE31A2F2}"/>
                  </a:ext>
                </a:extLst>
              </p:cNvPr>
              <p:cNvSpPr>
                <a:spLocks noChangeArrowheads="1"/>
              </p:cNvSpPr>
              <p:nvPr/>
            </p:nvSpPr>
            <p:spPr bwMode="auto">
              <a:xfrm>
                <a:off x="3530" y="2110"/>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99" name="Oval 510">
                <a:extLst>
                  <a:ext uri="{FF2B5EF4-FFF2-40B4-BE49-F238E27FC236}">
                    <a16:creationId xmlns:a16="http://schemas.microsoft.com/office/drawing/2014/main" id="{A428E898-B908-449B-BEB9-1815B83D25A2}"/>
                  </a:ext>
                </a:extLst>
              </p:cNvPr>
              <p:cNvSpPr>
                <a:spLocks noChangeArrowheads="1"/>
              </p:cNvSpPr>
              <p:nvPr/>
            </p:nvSpPr>
            <p:spPr bwMode="auto">
              <a:xfrm>
                <a:off x="2728" y="25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00" name="Oval 511">
                <a:extLst>
                  <a:ext uri="{FF2B5EF4-FFF2-40B4-BE49-F238E27FC236}">
                    <a16:creationId xmlns:a16="http://schemas.microsoft.com/office/drawing/2014/main" id="{688CAFA5-87D4-4F3C-AD97-BEDE65700E6B}"/>
                  </a:ext>
                </a:extLst>
              </p:cNvPr>
              <p:cNvSpPr>
                <a:spLocks noChangeArrowheads="1"/>
              </p:cNvSpPr>
              <p:nvPr/>
            </p:nvSpPr>
            <p:spPr bwMode="auto">
              <a:xfrm>
                <a:off x="3462" y="1908"/>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01" name="Oval 512">
                <a:extLst>
                  <a:ext uri="{FF2B5EF4-FFF2-40B4-BE49-F238E27FC236}">
                    <a16:creationId xmlns:a16="http://schemas.microsoft.com/office/drawing/2014/main" id="{F94E0B2A-D029-4F85-8FC0-2189A51DEDB3}"/>
                  </a:ext>
                </a:extLst>
              </p:cNvPr>
              <p:cNvSpPr>
                <a:spLocks noChangeArrowheads="1"/>
              </p:cNvSpPr>
              <p:nvPr/>
            </p:nvSpPr>
            <p:spPr bwMode="auto">
              <a:xfrm>
                <a:off x="3660" y="177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02" name="Oval 513">
                <a:extLst>
                  <a:ext uri="{FF2B5EF4-FFF2-40B4-BE49-F238E27FC236}">
                    <a16:creationId xmlns:a16="http://schemas.microsoft.com/office/drawing/2014/main" id="{F9848759-22AD-4DD3-95DD-526A12161DB6}"/>
                  </a:ext>
                </a:extLst>
              </p:cNvPr>
              <p:cNvSpPr>
                <a:spLocks noChangeArrowheads="1"/>
              </p:cNvSpPr>
              <p:nvPr/>
            </p:nvSpPr>
            <p:spPr bwMode="auto">
              <a:xfrm>
                <a:off x="4164" y="1897"/>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03" name="Oval 514">
                <a:extLst>
                  <a:ext uri="{FF2B5EF4-FFF2-40B4-BE49-F238E27FC236}">
                    <a16:creationId xmlns:a16="http://schemas.microsoft.com/office/drawing/2014/main" id="{E6186868-F365-4D7D-8986-E7AB2D695054}"/>
                  </a:ext>
                </a:extLst>
              </p:cNvPr>
              <p:cNvSpPr>
                <a:spLocks noChangeArrowheads="1"/>
              </p:cNvSpPr>
              <p:nvPr/>
            </p:nvSpPr>
            <p:spPr bwMode="auto">
              <a:xfrm>
                <a:off x="3462" y="17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04" name="Oval 515">
                <a:extLst>
                  <a:ext uri="{FF2B5EF4-FFF2-40B4-BE49-F238E27FC236}">
                    <a16:creationId xmlns:a16="http://schemas.microsoft.com/office/drawing/2014/main" id="{9C8EAD99-E32C-4B9F-A701-2C6D57B9AC38}"/>
                  </a:ext>
                </a:extLst>
              </p:cNvPr>
              <p:cNvSpPr>
                <a:spLocks noChangeArrowheads="1"/>
              </p:cNvSpPr>
              <p:nvPr/>
            </p:nvSpPr>
            <p:spPr bwMode="auto">
              <a:xfrm>
                <a:off x="3664" y="17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05" name="Oval 516">
                <a:extLst>
                  <a:ext uri="{FF2B5EF4-FFF2-40B4-BE49-F238E27FC236}">
                    <a16:creationId xmlns:a16="http://schemas.microsoft.com/office/drawing/2014/main" id="{DD6BB8F5-7888-452C-B650-B3533360C8A6}"/>
                  </a:ext>
                </a:extLst>
              </p:cNvPr>
              <p:cNvSpPr>
                <a:spLocks noChangeArrowheads="1"/>
              </p:cNvSpPr>
              <p:nvPr/>
            </p:nvSpPr>
            <p:spPr bwMode="auto">
              <a:xfrm>
                <a:off x="3444" y="19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06" name="Oval 517">
                <a:extLst>
                  <a:ext uri="{FF2B5EF4-FFF2-40B4-BE49-F238E27FC236}">
                    <a16:creationId xmlns:a16="http://schemas.microsoft.com/office/drawing/2014/main" id="{61C1D612-D34A-4B28-AB65-380B3D63EF78}"/>
                  </a:ext>
                </a:extLst>
              </p:cNvPr>
              <p:cNvSpPr>
                <a:spLocks noChangeArrowheads="1"/>
              </p:cNvSpPr>
              <p:nvPr/>
            </p:nvSpPr>
            <p:spPr bwMode="auto">
              <a:xfrm>
                <a:off x="3631" y="2254"/>
                <a:ext cx="22"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07" name="Oval 518">
                <a:extLst>
                  <a:ext uri="{FF2B5EF4-FFF2-40B4-BE49-F238E27FC236}">
                    <a16:creationId xmlns:a16="http://schemas.microsoft.com/office/drawing/2014/main" id="{69790EB8-4071-4F64-8EFE-1DE3CA41A494}"/>
                  </a:ext>
                </a:extLst>
              </p:cNvPr>
              <p:cNvSpPr>
                <a:spLocks noChangeArrowheads="1"/>
              </p:cNvSpPr>
              <p:nvPr/>
            </p:nvSpPr>
            <p:spPr bwMode="auto">
              <a:xfrm>
                <a:off x="3775" y="17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08" name="Oval 519">
                <a:extLst>
                  <a:ext uri="{FF2B5EF4-FFF2-40B4-BE49-F238E27FC236}">
                    <a16:creationId xmlns:a16="http://schemas.microsoft.com/office/drawing/2014/main" id="{B1963AF3-9FA6-40A7-81B7-74BC9898174B}"/>
                  </a:ext>
                </a:extLst>
              </p:cNvPr>
              <p:cNvSpPr>
                <a:spLocks noChangeArrowheads="1"/>
              </p:cNvSpPr>
              <p:nvPr/>
            </p:nvSpPr>
            <p:spPr bwMode="auto">
              <a:xfrm>
                <a:off x="3581" y="192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09" name="Oval 520">
                <a:extLst>
                  <a:ext uri="{FF2B5EF4-FFF2-40B4-BE49-F238E27FC236}">
                    <a16:creationId xmlns:a16="http://schemas.microsoft.com/office/drawing/2014/main" id="{B1AC9D7A-C8F5-4098-AED1-20792ADCC19E}"/>
                  </a:ext>
                </a:extLst>
              </p:cNvPr>
              <p:cNvSpPr>
                <a:spLocks noChangeArrowheads="1"/>
              </p:cNvSpPr>
              <p:nvPr/>
            </p:nvSpPr>
            <p:spPr bwMode="auto">
              <a:xfrm>
                <a:off x="4074" y="211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10" name="Oval 521">
                <a:extLst>
                  <a:ext uri="{FF2B5EF4-FFF2-40B4-BE49-F238E27FC236}">
                    <a16:creationId xmlns:a16="http://schemas.microsoft.com/office/drawing/2014/main" id="{76D64582-67A1-400F-B282-1EB814708305}"/>
                  </a:ext>
                </a:extLst>
              </p:cNvPr>
              <p:cNvSpPr>
                <a:spLocks noChangeArrowheads="1"/>
              </p:cNvSpPr>
              <p:nvPr/>
            </p:nvSpPr>
            <p:spPr bwMode="auto">
              <a:xfrm>
                <a:off x="3462" y="200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11" name="Oval 522">
                <a:extLst>
                  <a:ext uri="{FF2B5EF4-FFF2-40B4-BE49-F238E27FC236}">
                    <a16:creationId xmlns:a16="http://schemas.microsoft.com/office/drawing/2014/main" id="{537F98D4-F12B-49C2-9D04-AF9FB1D1435D}"/>
                  </a:ext>
                </a:extLst>
              </p:cNvPr>
              <p:cNvSpPr>
                <a:spLocks noChangeArrowheads="1"/>
              </p:cNvSpPr>
              <p:nvPr/>
            </p:nvSpPr>
            <p:spPr bwMode="auto">
              <a:xfrm>
                <a:off x="3746" y="21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12" name="Oval 523">
                <a:extLst>
                  <a:ext uri="{FF2B5EF4-FFF2-40B4-BE49-F238E27FC236}">
                    <a16:creationId xmlns:a16="http://schemas.microsoft.com/office/drawing/2014/main" id="{2DCE742C-30F2-458E-9417-7E56741955A8}"/>
                  </a:ext>
                </a:extLst>
              </p:cNvPr>
              <p:cNvSpPr>
                <a:spLocks noChangeArrowheads="1"/>
              </p:cNvSpPr>
              <p:nvPr/>
            </p:nvSpPr>
            <p:spPr bwMode="auto">
              <a:xfrm>
                <a:off x="3502" y="21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13" name="Oval 524">
                <a:extLst>
                  <a:ext uri="{FF2B5EF4-FFF2-40B4-BE49-F238E27FC236}">
                    <a16:creationId xmlns:a16="http://schemas.microsoft.com/office/drawing/2014/main" id="{D748886C-21DE-45F6-957D-2B30B39A3F4A}"/>
                  </a:ext>
                </a:extLst>
              </p:cNvPr>
              <p:cNvSpPr>
                <a:spLocks noChangeArrowheads="1"/>
              </p:cNvSpPr>
              <p:nvPr/>
            </p:nvSpPr>
            <p:spPr bwMode="auto">
              <a:xfrm>
                <a:off x="3448" y="21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14" name="Oval 525">
                <a:extLst>
                  <a:ext uri="{FF2B5EF4-FFF2-40B4-BE49-F238E27FC236}">
                    <a16:creationId xmlns:a16="http://schemas.microsoft.com/office/drawing/2014/main" id="{C9E97F4F-418C-466F-9E1E-D124CA8373C6}"/>
                  </a:ext>
                </a:extLst>
              </p:cNvPr>
              <p:cNvSpPr>
                <a:spLocks noChangeArrowheads="1"/>
              </p:cNvSpPr>
              <p:nvPr/>
            </p:nvSpPr>
            <p:spPr bwMode="auto">
              <a:xfrm>
                <a:off x="3458" y="200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15" name="Oval 526">
                <a:extLst>
                  <a:ext uri="{FF2B5EF4-FFF2-40B4-BE49-F238E27FC236}">
                    <a16:creationId xmlns:a16="http://schemas.microsoft.com/office/drawing/2014/main" id="{2363B72D-31A1-4170-A4E5-A16A0DD53E80}"/>
                  </a:ext>
                </a:extLst>
              </p:cNvPr>
              <p:cNvSpPr>
                <a:spLocks noChangeArrowheads="1"/>
              </p:cNvSpPr>
              <p:nvPr/>
            </p:nvSpPr>
            <p:spPr bwMode="auto">
              <a:xfrm>
                <a:off x="3372" y="220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16" name="Oval 527">
                <a:extLst>
                  <a:ext uri="{FF2B5EF4-FFF2-40B4-BE49-F238E27FC236}">
                    <a16:creationId xmlns:a16="http://schemas.microsoft.com/office/drawing/2014/main" id="{404FDE62-86B1-4870-B2AD-590D544DFC07}"/>
                  </a:ext>
                </a:extLst>
              </p:cNvPr>
              <p:cNvSpPr>
                <a:spLocks noChangeArrowheads="1"/>
              </p:cNvSpPr>
              <p:nvPr/>
            </p:nvSpPr>
            <p:spPr bwMode="auto">
              <a:xfrm>
                <a:off x="3372" y="209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17" name="Oval 528">
                <a:extLst>
                  <a:ext uri="{FF2B5EF4-FFF2-40B4-BE49-F238E27FC236}">
                    <a16:creationId xmlns:a16="http://schemas.microsoft.com/office/drawing/2014/main" id="{BF548A8F-7241-4AF9-BF12-9694BDF77BBD}"/>
                  </a:ext>
                </a:extLst>
              </p:cNvPr>
              <p:cNvSpPr>
                <a:spLocks noChangeArrowheads="1"/>
              </p:cNvSpPr>
              <p:nvPr/>
            </p:nvSpPr>
            <p:spPr bwMode="auto">
              <a:xfrm>
                <a:off x="3340" y="213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18" name="Oval 529">
                <a:extLst>
                  <a:ext uri="{FF2B5EF4-FFF2-40B4-BE49-F238E27FC236}">
                    <a16:creationId xmlns:a16="http://schemas.microsoft.com/office/drawing/2014/main" id="{B28E13EB-26D3-4BFD-97BF-07D28401814E}"/>
                  </a:ext>
                </a:extLst>
              </p:cNvPr>
              <p:cNvSpPr>
                <a:spLocks noChangeArrowheads="1"/>
              </p:cNvSpPr>
              <p:nvPr/>
            </p:nvSpPr>
            <p:spPr bwMode="auto">
              <a:xfrm>
                <a:off x="3343" y="2041"/>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19" name="Oval 530">
                <a:extLst>
                  <a:ext uri="{FF2B5EF4-FFF2-40B4-BE49-F238E27FC236}">
                    <a16:creationId xmlns:a16="http://schemas.microsoft.com/office/drawing/2014/main" id="{C6DBAF0A-01E9-427E-A366-582CC3225123}"/>
                  </a:ext>
                </a:extLst>
              </p:cNvPr>
              <p:cNvSpPr>
                <a:spLocks noChangeArrowheads="1"/>
              </p:cNvSpPr>
              <p:nvPr/>
            </p:nvSpPr>
            <p:spPr bwMode="auto">
              <a:xfrm>
                <a:off x="3383" y="224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20" name="Oval 531">
                <a:extLst>
                  <a:ext uri="{FF2B5EF4-FFF2-40B4-BE49-F238E27FC236}">
                    <a16:creationId xmlns:a16="http://schemas.microsoft.com/office/drawing/2014/main" id="{4D01F83F-3E70-4B36-A5F3-9C82B9D15C1B}"/>
                  </a:ext>
                </a:extLst>
              </p:cNvPr>
              <p:cNvSpPr>
                <a:spLocks noChangeArrowheads="1"/>
              </p:cNvSpPr>
              <p:nvPr/>
            </p:nvSpPr>
            <p:spPr bwMode="auto">
              <a:xfrm>
                <a:off x="3595" y="20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21" name="Oval 532">
                <a:extLst>
                  <a:ext uri="{FF2B5EF4-FFF2-40B4-BE49-F238E27FC236}">
                    <a16:creationId xmlns:a16="http://schemas.microsoft.com/office/drawing/2014/main" id="{22B2D08A-E921-4C02-B07B-747DBED1ACDA}"/>
                  </a:ext>
                </a:extLst>
              </p:cNvPr>
              <p:cNvSpPr>
                <a:spLocks noChangeArrowheads="1"/>
              </p:cNvSpPr>
              <p:nvPr/>
            </p:nvSpPr>
            <p:spPr bwMode="auto">
              <a:xfrm>
                <a:off x="3347" y="204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22" name="Oval 533">
                <a:extLst>
                  <a:ext uri="{FF2B5EF4-FFF2-40B4-BE49-F238E27FC236}">
                    <a16:creationId xmlns:a16="http://schemas.microsoft.com/office/drawing/2014/main" id="{A722DD27-1E26-4712-9177-24ED40972484}"/>
                  </a:ext>
                </a:extLst>
              </p:cNvPr>
              <p:cNvSpPr>
                <a:spLocks noChangeArrowheads="1"/>
              </p:cNvSpPr>
              <p:nvPr/>
            </p:nvSpPr>
            <p:spPr bwMode="auto">
              <a:xfrm>
                <a:off x="3275" y="1994"/>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23" name="Oval 534">
                <a:extLst>
                  <a:ext uri="{FF2B5EF4-FFF2-40B4-BE49-F238E27FC236}">
                    <a16:creationId xmlns:a16="http://schemas.microsoft.com/office/drawing/2014/main" id="{927B5C39-C47B-47FA-879C-CD0C34600AE7}"/>
                  </a:ext>
                </a:extLst>
              </p:cNvPr>
              <p:cNvSpPr>
                <a:spLocks noChangeArrowheads="1"/>
              </p:cNvSpPr>
              <p:nvPr/>
            </p:nvSpPr>
            <p:spPr bwMode="auto">
              <a:xfrm>
                <a:off x="3286" y="177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24" name="Oval 535">
                <a:extLst>
                  <a:ext uri="{FF2B5EF4-FFF2-40B4-BE49-F238E27FC236}">
                    <a16:creationId xmlns:a16="http://schemas.microsoft.com/office/drawing/2014/main" id="{42CE5D28-E683-4A77-BF55-A12CD7E5E748}"/>
                  </a:ext>
                </a:extLst>
              </p:cNvPr>
              <p:cNvSpPr>
                <a:spLocks noChangeArrowheads="1"/>
              </p:cNvSpPr>
              <p:nvPr/>
            </p:nvSpPr>
            <p:spPr bwMode="auto">
              <a:xfrm>
                <a:off x="3203" y="203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25" name="Oval 536">
                <a:extLst>
                  <a:ext uri="{FF2B5EF4-FFF2-40B4-BE49-F238E27FC236}">
                    <a16:creationId xmlns:a16="http://schemas.microsoft.com/office/drawing/2014/main" id="{EB4F2050-C5EB-429E-97EA-672D725101D2}"/>
                  </a:ext>
                </a:extLst>
              </p:cNvPr>
              <p:cNvSpPr>
                <a:spLocks noChangeArrowheads="1"/>
              </p:cNvSpPr>
              <p:nvPr/>
            </p:nvSpPr>
            <p:spPr bwMode="auto">
              <a:xfrm>
                <a:off x="3419" y="19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26" name="Oval 537">
                <a:extLst>
                  <a:ext uri="{FF2B5EF4-FFF2-40B4-BE49-F238E27FC236}">
                    <a16:creationId xmlns:a16="http://schemas.microsoft.com/office/drawing/2014/main" id="{E568C231-F724-4A01-A0A1-4A5CE3A02CA4}"/>
                  </a:ext>
                </a:extLst>
              </p:cNvPr>
              <p:cNvSpPr>
                <a:spLocks noChangeArrowheads="1"/>
              </p:cNvSpPr>
              <p:nvPr/>
            </p:nvSpPr>
            <p:spPr bwMode="auto">
              <a:xfrm>
                <a:off x="3134" y="21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27" name="Oval 538">
                <a:extLst>
                  <a:ext uri="{FF2B5EF4-FFF2-40B4-BE49-F238E27FC236}">
                    <a16:creationId xmlns:a16="http://schemas.microsoft.com/office/drawing/2014/main" id="{75E47ED7-B21E-4280-BED7-1DB589897463}"/>
                  </a:ext>
                </a:extLst>
              </p:cNvPr>
              <p:cNvSpPr>
                <a:spLocks noChangeArrowheads="1"/>
              </p:cNvSpPr>
              <p:nvPr/>
            </p:nvSpPr>
            <p:spPr bwMode="auto">
              <a:xfrm>
                <a:off x="3296" y="213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28" name="Oval 539">
                <a:extLst>
                  <a:ext uri="{FF2B5EF4-FFF2-40B4-BE49-F238E27FC236}">
                    <a16:creationId xmlns:a16="http://schemas.microsoft.com/office/drawing/2014/main" id="{0E35DAC6-3CC3-436C-80D1-18611F5FE2E7}"/>
                  </a:ext>
                </a:extLst>
              </p:cNvPr>
              <p:cNvSpPr>
                <a:spLocks noChangeArrowheads="1"/>
              </p:cNvSpPr>
              <p:nvPr/>
            </p:nvSpPr>
            <p:spPr bwMode="auto">
              <a:xfrm>
                <a:off x="2994" y="2214"/>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29" name="Oval 540">
                <a:extLst>
                  <a:ext uri="{FF2B5EF4-FFF2-40B4-BE49-F238E27FC236}">
                    <a16:creationId xmlns:a16="http://schemas.microsoft.com/office/drawing/2014/main" id="{3FCEC3DB-D896-4427-A0B8-6248752B9E60}"/>
                  </a:ext>
                </a:extLst>
              </p:cNvPr>
              <p:cNvSpPr>
                <a:spLocks noChangeArrowheads="1"/>
              </p:cNvSpPr>
              <p:nvPr/>
            </p:nvSpPr>
            <p:spPr bwMode="auto">
              <a:xfrm>
                <a:off x="3235" y="202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30" name="Oval 541">
                <a:extLst>
                  <a:ext uri="{FF2B5EF4-FFF2-40B4-BE49-F238E27FC236}">
                    <a16:creationId xmlns:a16="http://schemas.microsoft.com/office/drawing/2014/main" id="{8631B58C-F06B-41CC-BD7B-2BC9815546B0}"/>
                  </a:ext>
                </a:extLst>
              </p:cNvPr>
              <p:cNvSpPr>
                <a:spLocks noChangeArrowheads="1"/>
              </p:cNvSpPr>
              <p:nvPr/>
            </p:nvSpPr>
            <p:spPr bwMode="auto">
              <a:xfrm>
                <a:off x="3397" y="262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31" name="Oval 542">
                <a:extLst>
                  <a:ext uri="{FF2B5EF4-FFF2-40B4-BE49-F238E27FC236}">
                    <a16:creationId xmlns:a16="http://schemas.microsoft.com/office/drawing/2014/main" id="{3370BB5D-155C-4A05-B650-D74B076E26CD}"/>
                  </a:ext>
                </a:extLst>
              </p:cNvPr>
              <p:cNvSpPr>
                <a:spLocks noChangeArrowheads="1"/>
              </p:cNvSpPr>
              <p:nvPr/>
            </p:nvSpPr>
            <p:spPr bwMode="auto">
              <a:xfrm>
                <a:off x="3307" y="2326"/>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32" name="Oval 543">
                <a:extLst>
                  <a:ext uri="{FF2B5EF4-FFF2-40B4-BE49-F238E27FC236}">
                    <a16:creationId xmlns:a16="http://schemas.microsoft.com/office/drawing/2014/main" id="{491ACEE9-024F-4F3E-B52F-86F7A18B7202}"/>
                  </a:ext>
                </a:extLst>
              </p:cNvPr>
              <p:cNvSpPr>
                <a:spLocks noChangeArrowheads="1"/>
              </p:cNvSpPr>
              <p:nvPr/>
            </p:nvSpPr>
            <p:spPr bwMode="auto">
              <a:xfrm>
                <a:off x="3440" y="21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33" name="Oval 544">
                <a:extLst>
                  <a:ext uri="{FF2B5EF4-FFF2-40B4-BE49-F238E27FC236}">
                    <a16:creationId xmlns:a16="http://schemas.microsoft.com/office/drawing/2014/main" id="{DBD5B9BB-291D-4102-843B-2A00621896C8}"/>
                  </a:ext>
                </a:extLst>
              </p:cNvPr>
              <p:cNvSpPr>
                <a:spLocks noChangeArrowheads="1"/>
              </p:cNvSpPr>
              <p:nvPr/>
            </p:nvSpPr>
            <p:spPr bwMode="auto">
              <a:xfrm>
                <a:off x="3275" y="224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34" name="Oval 545">
                <a:extLst>
                  <a:ext uri="{FF2B5EF4-FFF2-40B4-BE49-F238E27FC236}">
                    <a16:creationId xmlns:a16="http://schemas.microsoft.com/office/drawing/2014/main" id="{240CF40E-D406-4D4A-B372-5A57E8055C84}"/>
                  </a:ext>
                </a:extLst>
              </p:cNvPr>
              <p:cNvSpPr>
                <a:spLocks noChangeArrowheads="1"/>
              </p:cNvSpPr>
              <p:nvPr/>
            </p:nvSpPr>
            <p:spPr bwMode="auto">
              <a:xfrm>
                <a:off x="3394" y="220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35" name="Oval 546">
                <a:extLst>
                  <a:ext uri="{FF2B5EF4-FFF2-40B4-BE49-F238E27FC236}">
                    <a16:creationId xmlns:a16="http://schemas.microsoft.com/office/drawing/2014/main" id="{7C89B342-C833-4C41-AA3C-0EBFB060ACA7}"/>
                  </a:ext>
                </a:extLst>
              </p:cNvPr>
              <p:cNvSpPr>
                <a:spLocks noChangeArrowheads="1"/>
              </p:cNvSpPr>
              <p:nvPr/>
            </p:nvSpPr>
            <p:spPr bwMode="auto">
              <a:xfrm>
                <a:off x="3329" y="217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36" name="Oval 547">
                <a:extLst>
                  <a:ext uri="{FF2B5EF4-FFF2-40B4-BE49-F238E27FC236}">
                    <a16:creationId xmlns:a16="http://schemas.microsoft.com/office/drawing/2014/main" id="{8E95F93B-6E53-4AE9-B9F7-FBC5C65A6EB3}"/>
                  </a:ext>
                </a:extLst>
              </p:cNvPr>
              <p:cNvSpPr>
                <a:spLocks noChangeArrowheads="1"/>
              </p:cNvSpPr>
              <p:nvPr/>
            </p:nvSpPr>
            <p:spPr bwMode="auto">
              <a:xfrm>
                <a:off x="3664" y="253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37" name="Oval 548">
                <a:extLst>
                  <a:ext uri="{FF2B5EF4-FFF2-40B4-BE49-F238E27FC236}">
                    <a16:creationId xmlns:a16="http://schemas.microsoft.com/office/drawing/2014/main" id="{7560EAE1-BFD7-4430-8C61-9036D9E5456C}"/>
                  </a:ext>
                </a:extLst>
              </p:cNvPr>
              <p:cNvSpPr>
                <a:spLocks noChangeArrowheads="1"/>
              </p:cNvSpPr>
              <p:nvPr/>
            </p:nvSpPr>
            <p:spPr bwMode="auto">
              <a:xfrm>
                <a:off x="3599" y="26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38" name="Oval 549">
                <a:extLst>
                  <a:ext uri="{FF2B5EF4-FFF2-40B4-BE49-F238E27FC236}">
                    <a16:creationId xmlns:a16="http://schemas.microsoft.com/office/drawing/2014/main" id="{2AA2F73D-73CA-47E4-B272-44268C1911F0}"/>
                  </a:ext>
                </a:extLst>
              </p:cNvPr>
              <p:cNvSpPr>
                <a:spLocks noChangeArrowheads="1"/>
              </p:cNvSpPr>
              <p:nvPr/>
            </p:nvSpPr>
            <p:spPr bwMode="auto">
              <a:xfrm>
                <a:off x="3588" y="254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39" name="Oval 550">
                <a:extLst>
                  <a:ext uri="{FF2B5EF4-FFF2-40B4-BE49-F238E27FC236}">
                    <a16:creationId xmlns:a16="http://schemas.microsoft.com/office/drawing/2014/main" id="{DBC05FB7-08C9-4024-9469-52F4DE5A3D1B}"/>
                  </a:ext>
                </a:extLst>
              </p:cNvPr>
              <p:cNvSpPr>
                <a:spLocks noChangeArrowheads="1"/>
              </p:cNvSpPr>
              <p:nvPr/>
            </p:nvSpPr>
            <p:spPr bwMode="auto">
              <a:xfrm>
                <a:off x="3610" y="2534"/>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40" name="Oval 551">
                <a:extLst>
                  <a:ext uri="{FF2B5EF4-FFF2-40B4-BE49-F238E27FC236}">
                    <a16:creationId xmlns:a16="http://schemas.microsoft.com/office/drawing/2014/main" id="{19564600-142E-4B9C-907E-FBA83DB80399}"/>
                  </a:ext>
                </a:extLst>
              </p:cNvPr>
              <p:cNvSpPr>
                <a:spLocks noChangeArrowheads="1"/>
              </p:cNvSpPr>
              <p:nvPr/>
            </p:nvSpPr>
            <p:spPr bwMode="auto">
              <a:xfrm>
                <a:off x="3527" y="259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41" name="Oval 552">
                <a:extLst>
                  <a:ext uri="{FF2B5EF4-FFF2-40B4-BE49-F238E27FC236}">
                    <a16:creationId xmlns:a16="http://schemas.microsoft.com/office/drawing/2014/main" id="{D78B343E-9742-4073-AC41-662AA9E5F087}"/>
                  </a:ext>
                </a:extLst>
              </p:cNvPr>
              <p:cNvSpPr>
                <a:spLocks noChangeArrowheads="1"/>
              </p:cNvSpPr>
              <p:nvPr/>
            </p:nvSpPr>
            <p:spPr bwMode="auto">
              <a:xfrm>
                <a:off x="3581" y="26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42" name="Oval 553">
                <a:extLst>
                  <a:ext uri="{FF2B5EF4-FFF2-40B4-BE49-F238E27FC236}">
                    <a16:creationId xmlns:a16="http://schemas.microsoft.com/office/drawing/2014/main" id="{07A9757C-FEBF-4F17-B12B-9AA530A18485}"/>
                  </a:ext>
                </a:extLst>
              </p:cNvPr>
              <p:cNvSpPr>
                <a:spLocks noChangeArrowheads="1"/>
              </p:cNvSpPr>
              <p:nvPr/>
            </p:nvSpPr>
            <p:spPr bwMode="auto">
              <a:xfrm>
                <a:off x="3710" y="201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43" name="Oval 554">
                <a:extLst>
                  <a:ext uri="{FF2B5EF4-FFF2-40B4-BE49-F238E27FC236}">
                    <a16:creationId xmlns:a16="http://schemas.microsoft.com/office/drawing/2014/main" id="{DEB69181-0B4F-4B9C-AC19-C318A5B97F7B}"/>
                  </a:ext>
                </a:extLst>
              </p:cNvPr>
              <p:cNvSpPr>
                <a:spLocks noChangeArrowheads="1"/>
              </p:cNvSpPr>
              <p:nvPr/>
            </p:nvSpPr>
            <p:spPr bwMode="auto">
              <a:xfrm>
                <a:off x="3646" y="192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44" name="Oval 555">
                <a:extLst>
                  <a:ext uri="{FF2B5EF4-FFF2-40B4-BE49-F238E27FC236}">
                    <a16:creationId xmlns:a16="http://schemas.microsoft.com/office/drawing/2014/main" id="{22C95F3D-EBD5-4140-9991-42557C7E268B}"/>
                  </a:ext>
                </a:extLst>
              </p:cNvPr>
              <p:cNvSpPr>
                <a:spLocks noChangeArrowheads="1"/>
              </p:cNvSpPr>
              <p:nvPr/>
            </p:nvSpPr>
            <p:spPr bwMode="auto">
              <a:xfrm>
                <a:off x="3869" y="180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45" name="Oval 556">
                <a:extLst>
                  <a:ext uri="{FF2B5EF4-FFF2-40B4-BE49-F238E27FC236}">
                    <a16:creationId xmlns:a16="http://schemas.microsoft.com/office/drawing/2014/main" id="{D66BBEF1-8C43-440E-AB22-33DA2FCBA0C0}"/>
                  </a:ext>
                </a:extLst>
              </p:cNvPr>
              <p:cNvSpPr>
                <a:spLocks noChangeArrowheads="1"/>
              </p:cNvSpPr>
              <p:nvPr/>
            </p:nvSpPr>
            <p:spPr bwMode="auto">
              <a:xfrm>
                <a:off x="3736" y="198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46" name="Oval 557">
                <a:extLst>
                  <a:ext uri="{FF2B5EF4-FFF2-40B4-BE49-F238E27FC236}">
                    <a16:creationId xmlns:a16="http://schemas.microsoft.com/office/drawing/2014/main" id="{BBBFB718-AD8A-4F34-8246-B3D97038CC0A}"/>
                  </a:ext>
                </a:extLst>
              </p:cNvPr>
              <p:cNvSpPr>
                <a:spLocks noChangeArrowheads="1"/>
              </p:cNvSpPr>
              <p:nvPr/>
            </p:nvSpPr>
            <p:spPr bwMode="auto">
              <a:xfrm>
                <a:off x="3836" y="235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47" name="Oval 558">
                <a:extLst>
                  <a:ext uri="{FF2B5EF4-FFF2-40B4-BE49-F238E27FC236}">
                    <a16:creationId xmlns:a16="http://schemas.microsoft.com/office/drawing/2014/main" id="{9D92EB93-652A-4EEB-9B46-254C02E69479}"/>
                  </a:ext>
                </a:extLst>
              </p:cNvPr>
              <p:cNvSpPr>
                <a:spLocks noChangeArrowheads="1"/>
              </p:cNvSpPr>
              <p:nvPr/>
            </p:nvSpPr>
            <p:spPr bwMode="auto">
              <a:xfrm>
                <a:off x="3415" y="2203"/>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48" name="Oval 559">
                <a:extLst>
                  <a:ext uri="{FF2B5EF4-FFF2-40B4-BE49-F238E27FC236}">
                    <a16:creationId xmlns:a16="http://schemas.microsoft.com/office/drawing/2014/main" id="{57FFC22B-1179-4716-80BB-979BECDDC225}"/>
                  </a:ext>
                </a:extLst>
              </p:cNvPr>
              <p:cNvSpPr>
                <a:spLocks noChangeArrowheads="1"/>
              </p:cNvSpPr>
              <p:nvPr/>
            </p:nvSpPr>
            <p:spPr bwMode="auto">
              <a:xfrm>
                <a:off x="3577" y="217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49" name="Oval 560">
                <a:extLst>
                  <a:ext uri="{FF2B5EF4-FFF2-40B4-BE49-F238E27FC236}">
                    <a16:creationId xmlns:a16="http://schemas.microsoft.com/office/drawing/2014/main" id="{F44088E2-93E6-4BB1-A7FB-DCFF6FE7682E}"/>
                  </a:ext>
                </a:extLst>
              </p:cNvPr>
              <p:cNvSpPr>
                <a:spLocks noChangeArrowheads="1"/>
              </p:cNvSpPr>
              <p:nvPr/>
            </p:nvSpPr>
            <p:spPr bwMode="auto">
              <a:xfrm>
                <a:off x="3491" y="20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50" name="Oval 561">
                <a:extLst>
                  <a:ext uri="{FF2B5EF4-FFF2-40B4-BE49-F238E27FC236}">
                    <a16:creationId xmlns:a16="http://schemas.microsoft.com/office/drawing/2014/main" id="{BE094F01-AC36-4B2D-B96E-A3D7FF9F54D4}"/>
                  </a:ext>
                </a:extLst>
              </p:cNvPr>
              <p:cNvSpPr>
                <a:spLocks noChangeArrowheads="1"/>
              </p:cNvSpPr>
              <p:nvPr/>
            </p:nvSpPr>
            <p:spPr bwMode="auto">
              <a:xfrm>
                <a:off x="3548" y="198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51" name="Oval 562">
                <a:extLst>
                  <a:ext uri="{FF2B5EF4-FFF2-40B4-BE49-F238E27FC236}">
                    <a16:creationId xmlns:a16="http://schemas.microsoft.com/office/drawing/2014/main" id="{8873B8E2-DAE8-41F8-BB93-7428E2E04885}"/>
                  </a:ext>
                </a:extLst>
              </p:cNvPr>
              <p:cNvSpPr>
                <a:spLocks noChangeArrowheads="1"/>
              </p:cNvSpPr>
              <p:nvPr/>
            </p:nvSpPr>
            <p:spPr bwMode="auto">
              <a:xfrm>
                <a:off x="3494" y="217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52" name="Oval 563">
                <a:extLst>
                  <a:ext uri="{FF2B5EF4-FFF2-40B4-BE49-F238E27FC236}">
                    <a16:creationId xmlns:a16="http://schemas.microsoft.com/office/drawing/2014/main" id="{67E6634B-83EA-4D2F-A4DA-5FE2F4231396}"/>
                  </a:ext>
                </a:extLst>
              </p:cNvPr>
              <p:cNvSpPr>
                <a:spLocks noChangeArrowheads="1"/>
              </p:cNvSpPr>
              <p:nvPr/>
            </p:nvSpPr>
            <p:spPr bwMode="auto">
              <a:xfrm>
                <a:off x="3588" y="20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53" name="Oval 564">
                <a:extLst>
                  <a:ext uri="{FF2B5EF4-FFF2-40B4-BE49-F238E27FC236}">
                    <a16:creationId xmlns:a16="http://schemas.microsoft.com/office/drawing/2014/main" id="{E2598495-E0F9-4B93-8F3D-D23BF7B731E2}"/>
                  </a:ext>
                </a:extLst>
              </p:cNvPr>
              <p:cNvSpPr>
                <a:spLocks noChangeArrowheads="1"/>
              </p:cNvSpPr>
              <p:nvPr/>
            </p:nvSpPr>
            <p:spPr bwMode="auto">
              <a:xfrm>
                <a:off x="4024" y="194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54" name="Oval 565">
                <a:extLst>
                  <a:ext uri="{FF2B5EF4-FFF2-40B4-BE49-F238E27FC236}">
                    <a16:creationId xmlns:a16="http://schemas.microsoft.com/office/drawing/2014/main" id="{6A2484B1-431C-48C6-B598-C439559F79B5}"/>
                  </a:ext>
                </a:extLst>
              </p:cNvPr>
              <p:cNvSpPr>
                <a:spLocks noChangeArrowheads="1"/>
              </p:cNvSpPr>
              <p:nvPr/>
            </p:nvSpPr>
            <p:spPr bwMode="auto">
              <a:xfrm>
                <a:off x="3707" y="191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55" name="Oval 566">
                <a:extLst>
                  <a:ext uri="{FF2B5EF4-FFF2-40B4-BE49-F238E27FC236}">
                    <a16:creationId xmlns:a16="http://schemas.microsoft.com/office/drawing/2014/main" id="{89EE871E-FCF6-47B8-8485-5503571E896D}"/>
                  </a:ext>
                </a:extLst>
              </p:cNvPr>
              <p:cNvSpPr>
                <a:spLocks noChangeArrowheads="1"/>
              </p:cNvSpPr>
              <p:nvPr/>
            </p:nvSpPr>
            <p:spPr bwMode="auto">
              <a:xfrm>
                <a:off x="3700" y="19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56" name="Oval 567">
                <a:extLst>
                  <a:ext uri="{FF2B5EF4-FFF2-40B4-BE49-F238E27FC236}">
                    <a16:creationId xmlns:a16="http://schemas.microsoft.com/office/drawing/2014/main" id="{58D0E652-B652-42BE-BF3B-821657E3D1E6}"/>
                  </a:ext>
                </a:extLst>
              </p:cNvPr>
              <p:cNvSpPr>
                <a:spLocks noChangeArrowheads="1"/>
              </p:cNvSpPr>
              <p:nvPr/>
            </p:nvSpPr>
            <p:spPr bwMode="auto">
              <a:xfrm>
                <a:off x="4106" y="187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57" name="Oval 568">
                <a:extLst>
                  <a:ext uri="{FF2B5EF4-FFF2-40B4-BE49-F238E27FC236}">
                    <a16:creationId xmlns:a16="http://schemas.microsoft.com/office/drawing/2014/main" id="{ABEA8F0F-34A9-41F2-B60F-AF83E19460D5}"/>
                  </a:ext>
                </a:extLst>
              </p:cNvPr>
              <p:cNvSpPr>
                <a:spLocks noChangeArrowheads="1"/>
              </p:cNvSpPr>
              <p:nvPr/>
            </p:nvSpPr>
            <p:spPr bwMode="auto">
              <a:xfrm>
                <a:off x="4160" y="1793"/>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58" name="Oval 569">
                <a:extLst>
                  <a:ext uri="{FF2B5EF4-FFF2-40B4-BE49-F238E27FC236}">
                    <a16:creationId xmlns:a16="http://schemas.microsoft.com/office/drawing/2014/main" id="{F61BAD87-73C6-468C-B161-6D7CB3E484EA}"/>
                  </a:ext>
                </a:extLst>
              </p:cNvPr>
              <p:cNvSpPr>
                <a:spLocks noChangeArrowheads="1"/>
              </p:cNvSpPr>
              <p:nvPr/>
            </p:nvSpPr>
            <p:spPr bwMode="auto">
              <a:xfrm>
                <a:off x="3678" y="209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59" name="Oval 570">
                <a:extLst>
                  <a:ext uri="{FF2B5EF4-FFF2-40B4-BE49-F238E27FC236}">
                    <a16:creationId xmlns:a16="http://schemas.microsoft.com/office/drawing/2014/main" id="{423BE6CD-F528-4BA1-9918-6E2623C4413C}"/>
                  </a:ext>
                </a:extLst>
              </p:cNvPr>
              <p:cNvSpPr>
                <a:spLocks noChangeArrowheads="1"/>
              </p:cNvSpPr>
              <p:nvPr/>
            </p:nvSpPr>
            <p:spPr bwMode="auto">
              <a:xfrm>
                <a:off x="4398" y="2102"/>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60" name="Oval 571">
                <a:extLst>
                  <a:ext uri="{FF2B5EF4-FFF2-40B4-BE49-F238E27FC236}">
                    <a16:creationId xmlns:a16="http://schemas.microsoft.com/office/drawing/2014/main" id="{2DE567E5-82F7-46FB-9FF7-9CEB454DE82C}"/>
                  </a:ext>
                </a:extLst>
              </p:cNvPr>
              <p:cNvSpPr>
                <a:spLocks noChangeArrowheads="1"/>
              </p:cNvSpPr>
              <p:nvPr/>
            </p:nvSpPr>
            <p:spPr bwMode="auto">
              <a:xfrm>
                <a:off x="3545" y="203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61" name="Oval 572">
                <a:extLst>
                  <a:ext uri="{FF2B5EF4-FFF2-40B4-BE49-F238E27FC236}">
                    <a16:creationId xmlns:a16="http://schemas.microsoft.com/office/drawing/2014/main" id="{5979221B-044D-45BA-B73C-6081CEB77FBC}"/>
                  </a:ext>
                </a:extLst>
              </p:cNvPr>
              <p:cNvSpPr>
                <a:spLocks noChangeArrowheads="1"/>
              </p:cNvSpPr>
              <p:nvPr/>
            </p:nvSpPr>
            <p:spPr bwMode="auto">
              <a:xfrm>
                <a:off x="3754" y="195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62" name="Oval 573">
                <a:extLst>
                  <a:ext uri="{FF2B5EF4-FFF2-40B4-BE49-F238E27FC236}">
                    <a16:creationId xmlns:a16="http://schemas.microsoft.com/office/drawing/2014/main" id="{72C6614D-B41C-448B-8426-88AB9D16FEB1}"/>
                  </a:ext>
                </a:extLst>
              </p:cNvPr>
              <p:cNvSpPr>
                <a:spLocks noChangeArrowheads="1"/>
              </p:cNvSpPr>
              <p:nvPr/>
            </p:nvSpPr>
            <p:spPr bwMode="auto">
              <a:xfrm>
                <a:off x="3559" y="192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63" name="Oval 574">
                <a:extLst>
                  <a:ext uri="{FF2B5EF4-FFF2-40B4-BE49-F238E27FC236}">
                    <a16:creationId xmlns:a16="http://schemas.microsoft.com/office/drawing/2014/main" id="{09844AAC-FC44-4332-B6E2-D6F85C02D9CA}"/>
                  </a:ext>
                </a:extLst>
              </p:cNvPr>
              <p:cNvSpPr>
                <a:spLocks noChangeArrowheads="1"/>
              </p:cNvSpPr>
              <p:nvPr/>
            </p:nvSpPr>
            <p:spPr bwMode="auto">
              <a:xfrm>
                <a:off x="3559" y="20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64" name="Oval 575">
                <a:extLst>
                  <a:ext uri="{FF2B5EF4-FFF2-40B4-BE49-F238E27FC236}">
                    <a16:creationId xmlns:a16="http://schemas.microsoft.com/office/drawing/2014/main" id="{FA9403A1-2213-4540-BF57-169068B33551}"/>
                  </a:ext>
                </a:extLst>
              </p:cNvPr>
              <p:cNvSpPr>
                <a:spLocks noChangeArrowheads="1"/>
              </p:cNvSpPr>
              <p:nvPr/>
            </p:nvSpPr>
            <p:spPr bwMode="auto">
              <a:xfrm>
                <a:off x="4034" y="2012"/>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65" name="Oval 576">
                <a:extLst>
                  <a:ext uri="{FF2B5EF4-FFF2-40B4-BE49-F238E27FC236}">
                    <a16:creationId xmlns:a16="http://schemas.microsoft.com/office/drawing/2014/main" id="{F023D60F-134A-4D82-9F93-9C826C164447}"/>
                  </a:ext>
                </a:extLst>
              </p:cNvPr>
              <p:cNvSpPr>
                <a:spLocks noChangeArrowheads="1"/>
              </p:cNvSpPr>
              <p:nvPr/>
            </p:nvSpPr>
            <p:spPr bwMode="auto">
              <a:xfrm>
                <a:off x="4340" y="192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66" name="Oval 577">
                <a:extLst>
                  <a:ext uri="{FF2B5EF4-FFF2-40B4-BE49-F238E27FC236}">
                    <a16:creationId xmlns:a16="http://schemas.microsoft.com/office/drawing/2014/main" id="{2923C53E-08D7-446D-A403-D0A3173B7581}"/>
                  </a:ext>
                </a:extLst>
              </p:cNvPr>
              <p:cNvSpPr>
                <a:spLocks noChangeArrowheads="1"/>
              </p:cNvSpPr>
              <p:nvPr/>
            </p:nvSpPr>
            <p:spPr bwMode="auto">
              <a:xfrm>
                <a:off x="3498" y="23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67" name="Oval 578">
                <a:extLst>
                  <a:ext uri="{FF2B5EF4-FFF2-40B4-BE49-F238E27FC236}">
                    <a16:creationId xmlns:a16="http://schemas.microsoft.com/office/drawing/2014/main" id="{29B76583-3ADB-4409-AF2D-D61E92C13A42}"/>
                  </a:ext>
                </a:extLst>
              </p:cNvPr>
              <p:cNvSpPr>
                <a:spLocks noChangeArrowheads="1"/>
              </p:cNvSpPr>
              <p:nvPr/>
            </p:nvSpPr>
            <p:spPr bwMode="auto">
              <a:xfrm>
                <a:off x="3498" y="21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68" name="Oval 579">
                <a:extLst>
                  <a:ext uri="{FF2B5EF4-FFF2-40B4-BE49-F238E27FC236}">
                    <a16:creationId xmlns:a16="http://schemas.microsoft.com/office/drawing/2014/main" id="{F73670AE-B278-4DA9-B923-0007AB051D2B}"/>
                  </a:ext>
                </a:extLst>
              </p:cNvPr>
              <p:cNvSpPr>
                <a:spLocks noChangeArrowheads="1"/>
              </p:cNvSpPr>
              <p:nvPr/>
            </p:nvSpPr>
            <p:spPr bwMode="auto">
              <a:xfrm>
                <a:off x="3548" y="21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69" name="Oval 580">
                <a:extLst>
                  <a:ext uri="{FF2B5EF4-FFF2-40B4-BE49-F238E27FC236}">
                    <a16:creationId xmlns:a16="http://schemas.microsoft.com/office/drawing/2014/main" id="{0FF46A62-612D-4FD6-9B41-E298300B6229}"/>
                  </a:ext>
                </a:extLst>
              </p:cNvPr>
              <p:cNvSpPr>
                <a:spLocks noChangeArrowheads="1"/>
              </p:cNvSpPr>
              <p:nvPr/>
            </p:nvSpPr>
            <p:spPr bwMode="auto">
              <a:xfrm>
                <a:off x="3847" y="209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70" name="Oval 581">
                <a:extLst>
                  <a:ext uri="{FF2B5EF4-FFF2-40B4-BE49-F238E27FC236}">
                    <a16:creationId xmlns:a16="http://schemas.microsoft.com/office/drawing/2014/main" id="{63627123-66AD-4538-B761-2BCFED366583}"/>
                  </a:ext>
                </a:extLst>
              </p:cNvPr>
              <p:cNvSpPr>
                <a:spLocks noChangeArrowheads="1"/>
              </p:cNvSpPr>
              <p:nvPr/>
            </p:nvSpPr>
            <p:spPr bwMode="auto">
              <a:xfrm>
                <a:off x="3638" y="235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71" name="Oval 582">
                <a:extLst>
                  <a:ext uri="{FF2B5EF4-FFF2-40B4-BE49-F238E27FC236}">
                    <a16:creationId xmlns:a16="http://schemas.microsoft.com/office/drawing/2014/main" id="{298EF34F-F254-4C37-B1F0-F9B40AE4841B}"/>
                  </a:ext>
                </a:extLst>
              </p:cNvPr>
              <p:cNvSpPr>
                <a:spLocks noChangeArrowheads="1"/>
              </p:cNvSpPr>
              <p:nvPr/>
            </p:nvSpPr>
            <p:spPr bwMode="auto">
              <a:xfrm>
                <a:off x="3541" y="268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72" name="Oval 583">
                <a:extLst>
                  <a:ext uri="{FF2B5EF4-FFF2-40B4-BE49-F238E27FC236}">
                    <a16:creationId xmlns:a16="http://schemas.microsoft.com/office/drawing/2014/main" id="{77A55D05-49C9-412C-B272-160975A6CF18}"/>
                  </a:ext>
                </a:extLst>
              </p:cNvPr>
              <p:cNvSpPr>
                <a:spLocks noChangeArrowheads="1"/>
              </p:cNvSpPr>
              <p:nvPr/>
            </p:nvSpPr>
            <p:spPr bwMode="auto">
              <a:xfrm>
                <a:off x="3480" y="235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73" name="Oval 584">
                <a:extLst>
                  <a:ext uri="{FF2B5EF4-FFF2-40B4-BE49-F238E27FC236}">
                    <a16:creationId xmlns:a16="http://schemas.microsoft.com/office/drawing/2014/main" id="{0817D3B7-4D0C-43CF-8570-1CFBA8F150E5}"/>
                  </a:ext>
                </a:extLst>
              </p:cNvPr>
              <p:cNvSpPr>
                <a:spLocks noChangeArrowheads="1"/>
              </p:cNvSpPr>
              <p:nvPr/>
            </p:nvSpPr>
            <p:spPr bwMode="auto">
              <a:xfrm>
                <a:off x="3534" y="254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74" name="Oval 585">
                <a:extLst>
                  <a:ext uri="{FF2B5EF4-FFF2-40B4-BE49-F238E27FC236}">
                    <a16:creationId xmlns:a16="http://schemas.microsoft.com/office/drawing/2014/main" id="{A8535652-253F-4C7C-BB68-A41320C74851}"/>
                  </a:ext>
                </a:extLst>
              </p:cNvPr>
              <p:cNvSpPr>
                <a:spLocks noChangeArrowheads="1"/>
              </p:cNvSpPr>
              <p:nvPr/>
            </p:nvSpPr>
            <p:spPr bwMode="auto">
              <a:xfrm>
                <a:off x="3808" y="2534"/>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75" name="Oval 586">
                <a:extLst>
                  <a:ext uri="{FF2B5EF4-FFF2-40B4-BE49-F238E27FC236}">
                    <a16:creationId xmlns:a16="http://schemas.microsoft.com/office/drawing/2014/main" id="{D57F784A-8051-4F3E-A712-93CE0DC308E7}"/>
                  </a:ext>
                </a:extLst>
              </p:cNvPr>
              <p:cNvSpPr>
                <a:spLocks noChangeArrowheads="1"/>
              </p:cNvSpPr>
              <p:nvPr/>
            </p:nvSpPr>
            <p:spPr bwMode="auto">
              <a:xfrm>
                <a:off x="3527" y="233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76" name="Oval 587">
                <a:extLst>
                  <a:ext uri="{FF2B5EF4-FFF2-40B4-BE49-F238E27FC236}">
                    <a16:creationId xmlns:a16="http://schemas.microsoft.com/office/drawing/2014/main" id="{77E1AABF-141D-4A01-9687-B2E98854F301}"/>
                  </a:ext>
                </a:extLst>
              </p:cNvPr>
              <p:cNvSpPr>
                <a:spLocks noChangeArrowheads="1"/>
              </p:cNvSpPr>
              <p:nvPr/>
            </p:nvSpPr>
            <p:spPr bwMode="auto">
              <a:xfrm>
                <a:off x="4117" y="253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77" name="Oval 588">
                <a:extLst>
                  <a:ext uri="{FF2B5EF4-FFF2-40B4-BE49-F238E27FC236}">
                    <a16:creationId xmlns:a16="http://schemas.microsoft.com/office/drawing/2014/main" id="{99FF616F-75B4-4B21-A368-ACAEEA434322}"/>
                  </a:ext>
                </a:extLst>
              </p:cNvPr>
              <p:cNvSpPr>
                <a:spLocks noChangeArrowheads="1"/>
              </p:cNvSpPr>
              <p:nvPr/>
            </p:nvSpPr>
            <p:spPr bwMode="auto">
              <a:xfrm>
                <a:off x="3671" y="266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78" name="Oval 589">
                <a:extLst>
                  <a:ext uri="{FF2B5EF4-FFF2-40B4-BE49-F238E27FC236}">
                    <a16:creationId xmlns:a16="http://schemas.microsoft.com/office/drawing/2014/main" id="{C4474731-76D1-4B9A-BAA1-61D8CD1F1C6B}"/>
                  </a:ext>
                </a:extLst>
              </p:cNvPr>
              <p:cNvSpPr>
                <a:spLocks noChangeArrowheads="1"/>
              </p:cNvSpPr>
              <p:nvPr/>
            </p:nvSpPr>
            <p:spPr bwMode="auto">
              <a:xfrm>
                <a:off x="3487" y="256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79" name="Oval 590">
                <a:extLst>
                  <a:ext uri="{FF2B5EF4-FFF2-40B4-BE49-F238E27FC236}">
                    <a16:creationId xmlns:a16="http://schemas.microsoft.com/office/drawing/2014/main" id="{E645AE3E-7BD9-4E6E-8681-E1B687AC27C0}"/>
                  </a:ext>
                </a:extLst>
              </p:cNvPr>
              <p:cNvSpPr>
                <a:spLocks noChangeArrowheads="1"/>
              </p:cNvSpPr>
              <p:nvPr/>
            </p:nvSpPr>
            <p:spPr bwMode="auto">
              <a:xfrm>
                <a:off x="4099" y="253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80" name="Oval 591">
                <a:extLst>
                  <a:ext uri="{FF2B5EF4-FFF2-40B4-BE49-F238E27FC236}">
                    <a16:creationId xmlns:a16="http://schemas.microsoft.com/office/drawing/2014/main" id="{D2C7211B-3BD0-4763-A221-C324D6088D46}"/>
                  </a:ext>
                </a:extLst>
              </p:cNvPr>
              <p:cNvSpPr>
                <a:spLocks noChangeArrowheads="1"/>
              </p:cNvSpPr>
              <p:nvPr/>
            </p:nvSpPr>
            <p:spPr bwMode="auto">
              <a:xfrm>
                <a:off x="3797" y="254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81" name="Oval 592">
                <a:extLst>
                  <a:ext uri="{FF2B5EF4-FFF2-40B4-BE49-F238E27FC236}">
                    <a16:creationId xmlns:a16="http://schemas.microsoft.com/office/drawing/2014/main" id="{68E0B0EB-E22C-48B6-80AB-EB2DD74D0C25}"/>
                  </a:ext>
                </a:extLst>
              </p:cNvPr>
              <p:cNvSpPr>
                <a:spLocks noChangeArrowheads="1"/>
              </p:cNvSpPr>
              <p:nvPr/>
            </p:nvSpPr>
            <p:spPr bwMode="auto">
              <a:xfrm>
                <a:off x="3574" y="25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82" name="Oval 593">
                <a:extLst>
                  <a:ext uri="{FF2B5EF4-FFF2-40B4-BE49-F238E27FC236}">
                    <a16:creationId xmlns:a16="http://schemas.microsoft.com/office/drawing/2014/main" id="{0E4A0732-D7A3-41BC-9A2D-687211DEE524}"/>
                  </a:ext>
                </a:extLst>
              </p:cNvPr>
              <p:cNvSpPr>
                <a:spLocks noChangeArrowheads="1"/>
              </p:cNvSpPr>
              <p:nvPr/>
            </p:nvSpPr>
            <p:spPr bwMode="auto">
              <a:xfrm>
                <a:off x="4229" y="257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83" name="Oval 594">
                <a:extLst>
                  <a:ext uri="{FF2B5EF4-FFF2-40B4-BE49-F238E27FC236}">
                    <a16:creationId xmlns:a16="http://schemas.microsoft.com/office/drawing/2014/main" id="{691BD78B-A107-4F5C-AE41-C0699B7DBD4B}"/>
                  </a:ext>
                </a:extLst>
              </p:cNvPr>
              <p:cNvSpPr>
                <a:spLocks noChangeArrowheads="1"/>
              </p:cNvSpPr>
              <p:nvPr/>
            </p:nvSpPr>
            <p:spPr bwMode="auto">
              <a:xfrm>
                <a:off x="3566" y="25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84" name="Oval 595">
                <a:extLst>
                  <a:ext uri="{FF2B5EF4-FFF2-40B4-BE49-F238E27FC236}">
                    <a16:creationId xmlns:a16="http://schemas.microsoft.com/office/drawing/2014/main" id="{A0515A58-31CD-4716-8547-2641905B2F34}"/>
                  </a:ext>
                </a:extLst>
              </p:cNvPr>
              <p:cNvSpPr>
                <a:spLocks noChangeArrowheads="1"/>
              </p:cNvSpPr>
              <p:nvPr/>
            </p:nvSpPr>
            <p:spPr bwMode="auto">
              <a:xfrm>
                <a:off x="3347" y="261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85" name="Oval 596">
                <a:extLst>
                  <a:ext uri="{FF2B5EF4-FFF2-40B4-BE49-F238E27FC236}">
                    <a16:creationId xmlns:a16="http://schemas.microsoft.com/office/drawing/2014/main" id="{5C7C3007-C27B-4B1E-9DFF-05E8054FD344}"/>
                  </a:ext>
                </a:extLst>
              </p:cNvPr>
              <p:cNvSpPr>
                <a:spLocks noChangeArrowheads="1"/>
              </p:cNvSpPr>
              <p:nvPr/>
            </p:nvSpPr>
            <p:spPr bwMode="auto">
              <a:xfrm>
                <a:off x="3372" y="26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86" name="Oval 597">
                <a:extLst>
                  <a:ext uri="{FF2B5EF4-FFF2-40B4-BE49-F238E27FC236}">
                    <a16:creationId xmlns:a16="http://schemas.microsoft.com/office/drawing/2014/main" id="{DE4FC7E0-B253-4F1F-9AC4-867B843CC4E2}"/>
                  </a:ext>
                </a:extLst>
              </p:cNvPr>
              <p:cNvSpPr>
                <a:spLocks noChangeArrowheads="1"/>
              </p:cNvSpPr>
              <p:nvPr/>
            </p:nvSpPr>
            <p:spPr bwMode="auto">
              <a:xfrm>
                <a:off x="3444" y="265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87" name="Oval 598">
                <a:extLst>
                  <a:ext uri="{FF2B5EF4-FFF2-40B4-BE49-F238E27FC236}">
                    <a16:creationId xmlns:a16="http://schemas.microsoft.com/office/drawing/2014/main" id="{CE16193E-A860-49D1-AF83-23EC46A1983D}"/>
                  </a:ext>
                </a:extLst>
              </p:cNvPr>
              <p:cNvSpPr>
                <a:spLocks noChangeArrowheads="1"/>
              </p:cNvSpPr>
              <p:nvPr/>
            </p:nvSpPr>
            <p:spPr bwMode="auto">
              <a:xfrm>
                <a:off x="3599" y="263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88" name="Oval 599">
                <a:extLst>
                  <a:ext uri="{FF2B5EF4-FFF2-40B4-BE49-F238E27FC236}">
                    <a16:creationId xmlns:a16="http://schemas.microsoft.com/office/drawing/2014/main" id="{B63B2BBF-28FF-4F14-A598-28DF6CF21595}"/>
                  </a:ext>
                </a:extLst>
              </p:cNvPr>
              <p:cNvSpPr>
                <a:spLocks noChangeArrowheads="1"/>
              </p:cNvSpPr>
              <p:nvPr/>
            </p:nvSpPr>
            <p:spPr bwMode="auto">
              <a:xfrm>
                <a:off x="3120" y="26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89" name="Oval 600">
                <a:extLst>
                  <a:ext uri="{FF2B5EF4-FFF2-40B4-BE49-F238E27FC236}">
                    <a16:creationId xmlns:a16="http://schemas.microsoft.com/office/drawing/2014/main" id="{9EAAB005-DE40-41F1-80E0-0661E95E5101}"/>
                  </a:ext>
                </a:extLst>
              </p:cNvPr>
              <p:cNvSpPr>
                <a:spLocks noChangeArrowheads="1"/>
              </p:cNvSpPr>
              <p:nvPr/>
            </p:nvSpPr>
            <p:spPr bwMode="auto">
              <a:xfrm>
                <a:off x="3584" y="261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90" name="Oval 601">
                <a:extLst>
                  <a:ext uri="{FF2B5EF4-FFF2-40B4-BE49-F238E27FC236}">
                    <a16:creationId xmlns:a16="http://schemas.microsoft.com/office/drawing/2014/main" id="{F12FD220-C04C-4657-8C49-FE5701ADB6F0}"/>
                  </a:ext>
                </a:extLst>
              </p:cNvPr>
              <p:cNvSpPr>
                <a:spLocks noChangeArrowheads="1"/>
              </p:cNvSpPr>
              <p:nvPr/>
            </p:nvSpPr>
            <p:spPr bwMode="auto">
              <a:xfrm>
                <a:off x="3437" y="25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91" name="Oval 602">
                <a:extLst>
                  <a:ext uri="{FF2B5EF4-FFF2-40B4-BE49-F238E27FC236}">
                    <a16:creationId xmlns:a16="http://schemas.microsoft.com/office/drawing/2014/main" id="{ACCD55CF-B71F-46C4-BBCE-CED0DEDAA8EB}"/>
                  </a:ext>
                </a:extLst>
              </p:cNvPr>
              <p:cNvSpPr>
                <a:spLocks noChangeArrowheads="1"/>
              </p:cNvSpPr>
              <p:nvPr/>
            </p:nvSpPr>
            <p:spPr bwMode="auto">
              <a:xfrm>
                <a:off x="4567" y="25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92" name="Oval 603">
                <a:extLst>
                  <a:ext uri="{FF2B5EF4-FFF2-40B4-BE49-F238E27FC236}">
                    <a16:creationId xmlns:a16="http://schemas.microsoft.com/office/drawing/2014/main" id="{1281A415-F761-4036-910E-1B094A403DC7}"/>
                  </a:ext>
                </a:extLst>
              </p:cNvPr>
              <p:cNvSpPr>
                <a:spLocks noChangeArrowheads="1"/>
              </p:cNvSpPr>
              <p:nvPr/>
            </p:nvSpPr>
            <p:spPr bwMode="auto">
              <a:xfrm>
                <a:off x="3797" y="25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93" name="Oval 604">
                <a:extLst>
                  <a:ext uri="{FF2B5EF4-FFF2-40B4-BE49-F238E27FC236}">
                    <a16:creationId xmlns:a16="http://schemas.microsoft.com/office/drawing/2014/main" id="{58BAF827-B7D3-48C3-8F63-B912BC180DE1}"/>
                  </a:ext>
                </a:extLst>
              </p:cNvPr>
              <p:cNvSpPr>
                <a:spLocks noChangeArrowheads="1"/>
              </p:cNvSpPr>
              <p:nvPr/>
            </p:nvSpPr>
            <p:spPr bwMode="auto">
              <a:xfrm>
                <a:off x="3610" y="257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94" name="Oval 605">
                <a:extLst>
                  <a:ext uri="{FF2B5EF4-FFF2-40B4-BE49-F238E27FC236}">
                    <a16:creationId xmlns:a16="http://schemas.microsoft.com/office/drawing/2014/main" id="{31FD3451-726C-4B75-B7DF-2AE3A8EE83E2}"/>
                  </a:ext>
                </a:extLst>
              </p:cNvPr>
              <p:cNvSpPr>
                <a:spLocks noChangeArrowheads="1"/>
              </p:cNvSpPr>
              <p:nvPr/>
            </p:nvSpPr>
            <p:spPr bwMode="auto">
              <a:xfrm>
                <a:off x="3534" y="260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95" name="Oval 606">
                <a:extLst>
                  <a:ext uri="{FF2B5EF4-FFF2-40B4-BE49-F238E27FC236}">
                    <a16:creationId xmlns:a16="http://schemas.microsoft.com/office/drawing/2014/main" id="{4F3D3B81-C031-41D6-9309-2BEE71CBD0EF}"/>
                  </a:ext>
                </a:extLst>
              </p:cNvPr>
              <p:cNvSpPr>
                <a:spLocks noChangeArrowheads="1"/>
              </p:cNvSpPr>
              <p:nvPr/>
            </p:nvSpPr>
            <p:spPr bwMode="auto">
              <a:xfrm>
                <a:off x="3430" y="2588"/>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9" name="Group 808">
              <a:extLst>
                <a:ext uri="{FF2B5EF4-FFF2-40B4-BE49-F238E27FC236}">
                  <a16:creationId xmlns:a16="http://schemas.microsoft.com/office/drawing/2014/main" id="{F97E614F-A023-4554-B1EA-0D5B22921C82}"/>
                </a:ext>
              </a:extLst>
            </p:cNvPr>
            <p:cNvGrpSpPr>
              <a:grpSpLocks/>
            </p:cNvGrpSpPr>
            <p:nvPr/>
          </p:nvGrpSpPr>
          <p:grpSpPr bwMode="auto">
            <a:xfrm>
              <a:off x="2738" y="1206"/>
              <a:ext cx="3604" cy="1447"/>
              <a:chOff x="2738" y="1206"/>
              <a:chExt cx="3604" cy="1447"/>
            </a:xfrm>
          </p:grpSpPr>
          <p:sp>
            <p:nvSpPr>
              <p:cNvPr id="5496" name="Oval 608">
                <a:extLst>
                  <a:ext uri="{FF2B5EF4-FFF2-40B4-BE49-F238E27FC236}">
                    <a16:creationId xmlns:a16="http://schemas.microsoft.com/office/drawing/2014/main" id="{61B7DFE8-0FC7-463E-9554-A944FE23C7B5}"/>
                  </a:ext>
                </a:extLst>
              </p:cNvPr>
              <p:cNvSpPr>
                <a:spLocks noChangeArrowheads="1"/>
              </p:cNvSpPr>
              <p:nvPr/>
            </p:nvSpPr>
            <p:spPr bwMode="auto">
              <a:xfrm>
                <a:off x="2738" y="2585"/>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97" name="Oval 609">
                <a:extLst>
                  <a:ext uri="{FF2B5EF4-FFF2-40B4-BE49-F238E27FC236}">
                    <a16:creationId xmlns:a16="http://schemas.microsoft.com/office/drawing/2014/main" id="{44674418-D1DC-4E78-BDA9-AB4B169945E9}"/>
                  </a:ext>
                </a:extLst>
              </p:cNvPr>
              <p:cNvSpPr>
                <a:spLocks noChangeArrowheads="1"/>
              </p:cNvSpPr>
              <p:nvPr/>
            </p:nvSpPr>
            <p:spPr bwMode="auto">
              <a:xfrm>
                <a:off x="3563" y="254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98" name="Oval 610">
                <a:extLst>
                  <a:ext uri="{FF2B5EF4-FFF2-40B4-BE49-F238E27FC236}">
                    <a16:creationId xmlns:a16="http://schemas.microsoft.com/office/drawing/2014/main" id="{5A24DED7-6FAF-4E8E-91F9-D2645796AC1A}"/>
                  </a:ext>
                </a:extLst>
              </p:cNvPr>
              <p:cNvSpPr>
                <a:spLocks noChangeArrowheads="1"/>
              </p:cNvSpPr>
              <p:nvPr/>
            </p:nvSpPr>
            <p:spPr bwMode="auto">
              <a:xfrm>
                <a:off x="3538" y="2538"/>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99" name="Oval 611">
                <a:extLst>
                  <a:ext uri="{FF2B5EF4-FFF2-40B4-BE49-F238E27FC236}">
                    <a16:creationId xmlns:a16="http://schemas.microsoft.com/office/drawing/2014/main" id="{DC77626F-10C3-4222-A850-2D62F4436907}"/>
                  </a:ext>
                </a:extLst>
              </p:cNvPr>
              <p:cNvSpPr>
                <a:spLocks noChangeArrowheads="1"/>
              </p:cNvSpPr>
              <p:nvPr/>
            </p:nvSpPr>
            <p:spPr bwMode="auto">
              <a:xfrm>
                <a:off x="3466" y="25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00" name="Oval 612">
                <a:extLst>
                  <a:ext uri="{FF2B5EF4-FFF2-40B4-BE49-F238E27FC236}">
                    <a16:creationId xmlns:a16="http://schemas.microsoft.com/office/drawing/2014/main" id="{DE63A1A5-A9BE-4918-90DC-1631B8404D33}"/>
                  </a:ext>
                </a:extLst>
              </p:cNvPr>
              <p:cNvSpPr>
                <a:spLocks noChangeArrowheads="1"/>
              </p:cNvSpPr>
              <p:nvPr/>
            </p:nvSpPr>
            <p:spPr bwMode="auto">
              <a:xfrm>
                <a:off x="3541" y="258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01" name="Oval 613">
                <a:extLst>
                  <a:ext uri="{FF2B5EF4-FFF2-40B4-BE49-F238E27FC236}">
                    <a16:creationId xmlns:a16="http://schemas.microsoft.com/office/drawing/2014/main" id="{862F7830-06C1-4AFC-8479-8B0862A1729F}"/>
                  </a:ext>
                </a:extLst>
              </p:cNvPr>
              <p:cNvSpPr>
                <a:spLocks noChangeArrowheads="1"/>
              </p:cNvSpPr>
              <p:nvPr/>
            </p:nvSpPr>
            <p:spPr bwMode="auto">
              <a:xfrm>
                <a:off x="3469" y="2560"/>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02" name="Oval 614">
                <a:extLst>
                  <a:ext uri="{FF2B5EF4-FFF2-40B4-BE49-F238E27FC236}">
                    <a16:creationId xmlns:a16="http://schemas.microsoft.com/office/drawing/2014/main" id="{5E04C94E-6C33-42D0-8A1E-055C81092807}"/>
                  </a:ext>
                </a:extLst>
              </p:cNvPr>
              <p:cNvSpPr>
                <a:spLocks noChangeArrowheads="1"/>
              </p:cNvSpPr>
              <p:nvPr/>
            </p:nvSpPr>
            <p:spPr bwMode="auto">
              <a:xfrm>
                <a:off x="3354" y="25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03" name="Oval 615">
                <a:extLst>
                  <a:ext uri="{FF2B5EF4-FFF2-40B4-BE49-F238E27FC236}">
                    <a16:creationId xmlns:a16="http://schemas.microsoft.com/office/drawing/2014/main" id="{AA83BFB2-F2DE-4114-99FA-0E945AA7BE54}"/>
                  </a:ext>
                </a:extLst>
              </p:cNvPr>
              <p:cNvSpPr>
                <a:spLocks noChangeArrowheads="1"/>
              </p:cNvSpPr>
              <p:nvPr/>
            </p:nvSpPr>
            <p:spPr bwMode="auto">
              <a:xfrm>
                <a:off x="3667" y="2610"/>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04" name="Oval 616">
                <a:extLst>
                  <a:ext uri="{FF2B5EF4-FFF2-40B4-BE49-F238E27FC236}">
                    <a16:creationId xmlns:a16="http://schemas.microsoft.com/office/drawing/2014/main" id="{7C3C922A-8E85-4D75-8B1C-8DA933B6294F}"/>
                  </a:ext>
                </a:extLst>
              </p:cNvPr>
              <p:cNvSpPr>
                <a:spLocks noChangeArrowheads="1"/>
              </p:cNvSpPr>
              <p:nvPr/>
            </p:nvSpPr>
            <p:spPr bwMode="auto">
              <a:xfrm>
                <a:off x="3563" y="24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05" name="Oval 617">
                <a:extLst>
                  <a:ext uri="{FF2B5EF4-FFF2-40B4-BE49-F238E27FC236}">
                    <a16:creationId xmlns:a16="http://schemas.microsoft.com/office/drawing/2014/main" id="{90CB6428-D83A-453F-8EF0-A0A4534D4648}"/>
                  </a:ext>
                </a:extLst>
              </p:cNvPr>
              <p:cNvSpPr>
                <a:spLocks noChangeArrowheads="1"/>
              </p:cNvSpPr>
              <p:nvPr/>
            </p:nvSpPr>
            <p:spPr bwMode="auto">
              <a:xfrm>
                <a:off x="3552" y="25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06" name="Oval 618">
                <a:extLst>
                  <a:ext uri="{FF2B5EF4-FFF2-40B4-BE49-F238E27FC236}">
                    <a16:creationId xmlns:a16="http://schemas.microsoft.com/office/drawing/2014/main" id="{96DECA00-D221-44CD-961E-DFE8254806F4}"/>
                  </a:ext>
                </a:extLst>
              </p:cNvPr>
              <p:cNvSpPr>
                <a:spLocks noChangeArrowheads="1"/>
              </p:cNvSpPr>
              <p:nvPr/>
            </p:nvSpPr>
            <p:spPr bwMode="auto">
              <a:xfrm>
                <a:off x="3649" y="239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07" name="Oval 619">
                <a:extLst>
                  <a:ext uri="{FF2B5EF4-FFF2-40B4-BE49-F238E27FC236}">
                    <a16:creationId xmlns:a16="http://schemas.microsoft.com/office/drawing/2014/main" id="{1E9D9B1F-E643-4C84-A383-D7ABDABBA8E0}"/>
                  </a:ext>
                </a:extLst>
              </p:cNvPr>
              <p:cNvSpPr>
                <a:spLocks noChangeArrowheads="1"/>
              </p:cNvSpPr>
              <p:nvPr/>
            </p:nvSpPr>
            <p:spPr bwMode="auto">
              <a:xfrm>
                <a:off x="3620" y="261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08" name="Oval 620">
                <a:extLst>
                  <a:ext uri="{FF2B5EF4-FFF2-40B4-BE49-F238E27FC236}">
                    <a16:creationId xmlns:a16="http://schemas.microsoft.com/office/drawing/2014/main" id="{082A072D-2865-46F7-8352-A8CE11315D92}"/>
                  </a:ext>
                </a:extLst>
              </p:cNvPr>
              <p:cNvSpPr>
                <a:spLocks noChangeArrowheads="1"/>
              </p:cNvSpPr>
              <p:nvPr/>
            </p:nvSpPr>
            <p:spPr bwMode="auto">
              <a:xfrm>
                <a:off x="3624" y="25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09" name="Oval 621">
                <a:extLst>
                  <a:ext uri="{FF2B5EF4-FFF2-40B4-BE49-F238E27FC236}">
                    <a16:creationId xmlns:a16="http://schemas.microsoft.com/office/drawing/2014/main" id="{37D8316A-5B76-4EC5-93A5-3F5C87FE207A}"/>
                  </a:ext>
                </a:extLst>
              </p:cNvPr>
              <p:cNvSpPr>
                <a:spLocks noChangeArrowheads="1"/>
              </p:cNvSpPr>
              <p:nvPr/>
            </p:nvSpPr>
            <p:spPr bwMode="auto">
              <a:xfrm>
                <a:off x="4038" y="24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10" name="Oval 622">
                <a:extLst>
                  <a:ext uri="{FF2B5EF4-FFF2-40B4-BE49-F238E27FC236}">
                    <a16:creationId xmlns:a16="http://schemas.microsoft.com/office/drawing/2014/main" id="{E45015AA-6A8A-4812-B843-45E2DF28C1BA}"/>
                  </a:ext>
                </a:extLst>
              </p:cNvPr>
              <p:cNvSpPr>
                <a:spLocks noChangeArrowheads="1"/>
              </p:cNvSpPr>
              <p:nvPr/>
            </p:nvSpPr>
            <p:spPr bwMode="auto">
              <a:xfrm>
                <a:off x="3682" y="2581"/>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11" name="Oval 623">
                <a:extLst>
                  <a:ext uri="{FF2B5EF4-FFF2-40B4-BE49-F238E27FC236}">
                    <a16:creationId xmlns:a16="http://schemas.microsoft.com/office/drawing/2014/main" id="{184EEAAA-6D43-4D28-A0E8-5080A30D4E98}"/>
                  </a:ext>
                </a:extLst>
              </p:cNvPr>
              <p:cNvSpPr>
                <a:spLocks noChangeArrowheads="1"/>
              </p:cNvSpPr>
              <p:nvPr/>
            </p:nvSpPr>
            <p:spPr bwMode="auto">
              <a:xfrm>
                <a:off x="3466" y="252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12" name="Oval 624">
                <a:extLst>
                  <a:ext uri="{FF2B5EF4-FFF2-40B4-BE49-F238E27FC236}">
                    <a16:creationId xmlns:a16="http://schemas.microsoft.com/office/drawing/2014/main" id="{339B1536-EC51-42F1-AE6C-C74FD2F5A9DE}"/>
                  </a:ext>
                </a:extLst>
              </p:cNvPr>
              <p:cNvSpPr>
                <a:spLocks noChangeArrowheads="1"/>
              </p:cNvSpPr>
              <p:nvPr/>
            </p:nvSpPr>
            <p:spPr bwMode="auto">
              <a:xfrm>
                <a:off x="3552" y="234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13" name="Oval 625">
                <a:extLst>
                  <a:ext uri="{FF2B5EF4-FFF2-40B4-BE49-F238E27FC236}">
                    <a16:creationId xmlns:a16="http://schemas.microsoft.com/office/drawing/2014/main" id="{93D7176D-7F2A-4504-B0A1-3B504660A068}"/>
                  </a:ext>
                </a:extLst>
              </p:cNvPr>
              <p:cNvSpPr>
                <a:spLocks noChangeArrowheads="1"/>
              </p:cNvSpPr>
              <p:nvPr/>
            </p:nvSpPr>
            <p:spPr bwMode="auto">
              <a:xfrm>
                <a:off x="4531" y="217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14" name="Oval 626">
                <a:extLst>
                  <a:ext uri="{FF2B5EF4-FFF2-40B4-BE49-F238E27FC236}">
                    <a16:creationId xmlns:a16="http://schemas.microsoft.com/office/drawing/2014/main" id="{D54317C3-4C9E-4C2A-911D-479F9D67F812}"/>
                  </a:ext>
                </a:extLst>
              </p:cNvPr>
              <p:cNvSpPr>
                <a:spLocks noChangeArrowheads="1"/>
              </p:cNvSpPr>
              <p:nvPr/>
            </p:nvSpPr>
            <p:spPr bwMode="auto">
              <a:xfrm>
                <a:off x="4106" y="205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15" name="Oval 627">
                <a:extLst>
                  <a:ext uri="{FF2B5EF4-FFF2-40B4-BE49-F238E27FC236}">
                    <a16:creationId xmlns:a16="http://schemas.microsoft.com/office/drawing/2014/main" id="{B379A6B7-D888-48C4-B332-1C2C76957C01}"/>
                  </a:ext>
                </a:extLst>
              </p:cNvPr>
              <p:cNvSpPr>
                <a:spLocks noChangeArrowheads="1"/>
              </p:cNvSpPr>
              <p:nvPr/>
            </p:nvSpPr>
            <p:spPr bwMode="auto">
              <a:xfrm>
                <a:off x="4106" y="207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16" name="Oval 628">
                <a:extLst>
                  <a:ext uri="{FF2B5EF4-FFF2-40B4-BE49-F238E27FC236}">
                    <a16:creationId xmlns:a16="http://schemas.microsoft.com/office/drawing/2014/main" id="{AAA764E5-3397-412C-81EF-09539DA84297}"/>
                  </a:ext>
                </a:extLst>
              </p:cNvPr>
              <p:cNvSpPr>
                <a:spLocks noChangeArrowheads="1"/>
              </p:cNvSpPr>
              <p:nvPr/>
            </p:nvSpPr>
            <p:spPr bwMode="auto">
              <a:xfrm>
                <a:off x="3890" y="221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17" name="Oval 629">
                <a:extLst>
                  <a:ext uri="{FF2B5EF4-FFF2-40B4-BE49-F238E27FC236}">
                    <a16:creationId xmlns:a16="http://schemas.microsoft.com/office/drawing/2014/main" id="{248944D1-16DE-45D8-BCB0-03164BCDB7B9}"/>
                  </a:ext>
                </a:extLst>
              </p:cNvPr>
              <p:cNvSpPr>
                <a:spLocks noChangeArrowheads="1"/>
              </p:cNvSpPr>
              <p:nvPr/>
            </p:nvSpPr>
            <p:spPr bwMode="auto">
              <a:xfrm>
                <a:off x="3890" y="22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18" name="Oval 630">
                <a:extLst>
                  <a:ext uri="{FF2B5EF4-FFF2-40B4-BE49-F238E27FC236}">
                    <a16:creationId xmlns:a16="http://schemas.microsoft.com/office/drawing/2014/main" id="{0A149EC0-5072-42A6-9759-C69C58DD8589}"/>
                  </a:ext>
                </a:extLst>
              </p:cNvPr>
              <p:cNvSpPr>
                <a:spLocks noChangeArrowheads="1"/>
              </p:cNvSpPr>
              <p:nvPr/>
            </p:nvSpPr>
            <p:spPr bwMode="auto">
              <a:xfrm>
                <a:off x="3872" y="239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19" name="Oval 631">
                <a:extLst>
                  <a:ext uri="{FF2B5EF4-FFF2-40B4-BE49-F238E27FC236}">
                    <a16:creationId xmlns:a16="http://schemas.microsoft.com/office/drawing/2014/main" id="{1552409A-C33B-4A0E-AC4D-8854BF17B853}"/>
                  </a:ext>
                </a:extLst>
              </p:cNvPr>
              <p:cNvSpPr>
                <a:spLocks noChangeArrowheads="1"/>
              </p:cNvSpPr>
              <p:nvPr/>
            </p:nvSpPr>
            <p:spPr bwMode="auto">
              <a:xfrm>
                <a:off x="3872" y="250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20" name="Oval 632">
                <a:extLst>
                  <a:ext uri="{FF2B5EF4-FFF2-40B4-BE49-F238E27FC236}">
                    <a16:creationId xmlns:a16="http://schemas.microsoft.com/office/drawing/2014/main" id="{D50E73E8-E81F-46DE-B9E3-CD9DEF574227}"/>
                  </a:ext>
                </a:extLst>
              </p:cNvPr>
              <p:cNvSpPr>
                <a:spLocks noChangeArrowheads="1"/>
              </p:cNvSpPr>
              <p:nvPr/>
            </p:nvSpPr>
            <p:spPr bwMode="auto">
              <a:xfrm>
                <a:off x="3638" y="26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21" name="Oval 633">
                <a:extLst>
                  <a:ext uri="{FF2B5EF4-FFF2-40B4-BE49-F238E27FC236}">
                    <a16:creationId xmlns:a16="http://schemas.microsoft.com/office/drawing/2014/main" id="{637CF9A4-CA0E-47A6-ADFA-DB33D464E326}"/>
                  </a:ext>
                </a:extLst>
              </p:cNvPr>
              <p:cNvSpPr>
                <a:spLocks noChangeArrowheads="1"/>
              </p:cNvSpPr>
              <p:nvPr/>
            </p:nvSpPr>
            <p:spPr bwMode="auto">
              <a:xfrm>
                <a:off x="3667" y="254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22" name="Oval 634">
                <a:extLst>
                  <a:ext uri="{FF2B5EF4-FFF2-40B4-BE49-F238E27FC236}">
                    <a16:creationId xmlns:a16="http://schemas.microsoft.com/office/drawing/2014/main" id="{E92F09FC-20D9-42F2-9A00-8E213782D72D}"/>
                  </a:ext>
                </a:extLst>
              </p:cNvPr>
              <p:cNvSpPr>
                <a:spLocks noChangeArrowheads="1"/>
              </p:cNvSpPr>
              <p:nvPr/>
            </p:nvSpPr>
            <p:spPr bwMode="auto">
              <a:xfrm>
                <a:off x="3552" y="263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23" name="Oval 635">
                <a:extLst>
                  <a:ext uri="{FF2B5EF4-FFF2-40B4-BE49-F238E27FC236}">
                    <a16:creationId xmlns:a16="http://schemas.microsoft.com/office/drawing/2014/main" id="{644E03A7-EE26-4182-A9FC-91A17E49D030}"/>
                  </a:ext>
                </a:extLst>
              </p:cNvPr>
              <p:cNvSpPr>
                <a:spLocks noChangeArrowheads="1"/>
              </p:cNvSpPr>
              <p:nvPr/>
            </p:nvSpPr>
            <p:spPr bwMode="auto">
              <a:xfrm>
                <a:off x="3818" y="2495"/>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24" name="Oval 636">
                <a:extLst>
                  <a:ext uri="{FF2B5EF4-FFF2-40B4-BE49-F238E27FC236}">
                    <a16:creationId xmlns:a16="http://schemas.microsoft.com/office/drawing/2014/main" id="{4ED0BBD2-167E-4DE9-BA16-18405E44042B}"/>
                  </a:ext>
                </a:extLst>
              </p:cNvPr>
              <p:cNvSpPr>
                <a:spLocks noChangeArrowheads="1"/>
              </p:cNvSpPr>
              <p:nvPr/>
            </p:nvSpPr>
            <p:spPr bwMode="auto">
              <a:xfrm>
                <a:off x="4031" y="244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25" name="Oval 637">
                <a:extLst>
                  <a:ext uri="{FF2B5EF4-FFF2-40B4-BE49-F238E27FC236}">
                    <a16:creationId xmlns:a16="http://schemas.microsoft.com/office/drawing/2014/main" id="{02611AB1-0847-434E-A218-FA0D813F3ED7}"/>
                  </a:ext>
                </a:extLst>
              </p:cNvPr>
              <p:cNvSpPr>
                <a:spLocks noChangeArrowheads="1"/>
              </p:cNvSpPr>
              <p:nvPr/>
            </p:nvSpPr>
            <p:spPr bwMode="auto">
              <a:xfrm>
                <a:off x="3545" y="258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26" name="Oval 638">
                <a:extLst>
                  <a:ext uri="{FF2B5EF4-FFF2-40B4-BE49-F238E27FC236}">
                    <a16:creationId xmlns:a16="http://schemas.microsoft.com/office/drawing/2014/main" id="{9D5EB963-ADC1-4D9D-B8F7-33ECF434493C}"/>
                  </a:ext>
                </a:extLst>
              </p:cNvPr>
              <p:cNvSpPr>
                <a:spLocks noChangeArrowheads="1"/>
              </p:cNvSpPr>
              <p:nvPr/>
            </p:nvSpPr>
            <p:spPr bwMode="auto">
              <a:xfrm>
                <a:off x="3775" y="25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27" name="Oval 639">
                <a:extLst>
                  <a:ext uri="{FF2B5EF4-FFF2-40B4-BE49-F238E27FC236}">
                    <a16:creationId xmlns:a16="http://schemas.microsoft.com/office/drawing/2014/main" id="{03C00309-3ABB-4E42-BB30-1C3BAB3F9DAA}"/>
                  </a:ext>
                </a:extLst>
              </p:cNvPr>
              <p:cNvSpPr>
                <a:spLocks noChangeArrowheads="1"/>
              </p:cNvSpPr>
              <p:nvPr/>
            </p:nvSpPr>
            <p:spPr bwMode="auto">
              <a:xfrm>
                <a:off x="3700" y="250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28" name="Oval 640">
                <a:extLst>
                  <a:ext uri="{FF2B5EF4-FFF2-40B4-BE49-F238E27FC236}">
                    <a16:creationId xmlns:a16="http://schemas.microsoft.com/office/drawing/2014/main" id="{25C86F7B-7D7E-4AC8-AB51-6C2E238C510F}"/>
                  </a:ext>
                </a:extLst>
              </p:cNvPr>
              <p:cNvSpPr>
                <a:spLocks noChangeArrowheads="1"/>
              </p:cNvSpPr>
              <p:nvPr/>
            </p:nvSpPr>
            <p:spPr bwMode="auto">
              <a:xfrm>
                <a:off x="3286" y="2491"/>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29" name="Oval 641">
                <a:extLst>
                  <a:ext uri="{FF2B5EF4-FFF2-40B4-BE49-F238E27FC236}">
                    <a16:creationId xmlns:a16="http://schemas.microsoft.com/office/drawing/2014/main" id="{89649C63-0550-4BBF-8262-7BC3337DF484}"/>
                  </a:ext>
                </a:extLst>
              </p:cNvPr>
              <p:cNvSpPr>
                <a:spLocks noChangeArrowheads="1"/>
              </p:cNvSpPr>
              <p:nvPr/>
            </p:nvSpPr>
            <p:spPr bwMode="auto">
              <a:xfrm>
                <a:off x="3545" y="247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30" name="Oval 642">
                <a:extLst>
                  <a:ext uri="{FF2B5EF4-FFF2-40B4-BE49-F238E27FC236}">
                    <a16:creationId xmlns:a16="http://schemas.microsoft.com/office/drawing/2014/main" id="{090CA6C0-2CB1-4060-A18C-0AAC806B9921}"/>
                  </a:ext>
                </a:extLst>
              </p:cNvPr>
              <p:cNvSpPr>
                <a:spLocks noChangeArrowheads="1"/>
              </p:cNvSpPr>
              <p:nvPr/>
            </p:nvSpPr>
            <p:spPr bwMode="auto">
              <a:xfrm>
                <a:off x="3714" y="247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31" name="Oval 643">
                <a:extLst>
                  <a:ext uri="{FF2B5EF4-FFF2-40B4-BE49-F238E27FC236}">
                    <a16:creationId xmlns:a16="http://schemas.microsoft.com/office/drawing/2014/main" id="{26B9A61E-B00D-4018-9CFE-E0C00A4C9249}"/>
                  </a:ext>
                </a:extLst>
              </p:cNvPr>
              <p:cNvSpPr>
                <a:spLocks noChangeArrowheads="1"/>
              </p:cNvSpPr>
              <p:nvPr/>
            </p:nvSpPr>
            <p:spPr bwMode="auto">
              <a:xfrm>
                <a:off x="3754" y="246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32" name="Oval 644">
                <a:extLst>
                  <a:ext uri="{FF2B5EF4-FFF2-40B4-BE49-F238E27FC236}">
                    <a16:creationId xmlns:a16="http://schemas.microsoft.com/office/drawing/2014/main" id="{2D9BB723-A6DA-4165-B6EC-ACBB69298538}"/>
                  </a:ext>
                </a:extLst>
              </p:cNvPr>
              <p:cNvSpPr>
                <a:spLocks noChangeArrowheads="1"/>
              </p:cNvSpPr>
              <p:nvPr/>
            </p:nvSpPr>
            <p:spPr bwMode="auto">
              <a:xfrm>
                <a:off x="3610" y="245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33" name="Oval 645">
                <a:extLst>
                  <a:ext uri="{FF2B5EF4-FFF2-40B4-BE49-F238E27FC236}">
                    <a16:creationId xmlns:a16="http://schemas.microsoft.com/office/drawing/2014/main" id="{35C9FAE5-F053-48C0-8E48-B58536F7B2C3}"/>
                  </a:ext>
                </a:extLst>
              </p:cNvPr>
              <p:cNvSpPr>
                <a:spLocks noChangeArrowheads="1"/>
              </p:cNvSpPr>
              <p:nvPr/>
            </p:nvSpPr>
            <p:spPr bwMode="auto">
              <a:xfrm>
                <a:off x="3808" y="255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34" name="Oval 646">
                <a:extLst>
                  <a:ext uri="{FF2B5EF4-FFF2-40B4-BE49-F238E27FC236}">
                    <a16:creationId xmlns:a16="http://schemas.microsoft.com/office/drawing/2014/main" id="{79F61114-F411-4455-B58E-2672C134AAD9}"/>
                  </a:ext>
                </a:extLst>
              </p:cNvPr>
              <p:cNvSpPr>
                <a:spLocks noChangeArrowheads="1"/>
              </p:cNvSpPr>
              <p:nvPr/>
            </p:nvSpPr>
            <p:spPr bwMode="auto">
              <a:xfrm>
                <a:off x="3606" y="250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35" name="Oval 647">
                <a:extLst>
                  <a:ext uri="{FF2B5EF4-FFF2-40B4-BE49-F238E27FC236}">
                    <a16:creationId xmlns:a16="http://schemas.microsoft.com/office/drawing/2014/main" id="{8A587796-7525-4981-BABE-C58394484EBE}"/>
                  </a:ext>
                </a:extLst>
              </p:cNvPr>
              <p:cNvSpPr>
                <a:spLocks noChangeArrowheads="1"/>
              </p:cNvSpPr>
              <p:nvPr/>
            </p:nvSpPr>
            <p:spPr bwMode="auto">
              <a:xfrm>
                <a:off x="4470" y="2268"/>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36" name="Oval 648">
                <a:extLst>
                  <a:ext uri="{FF2B5EF4-FFF2-40B4-BE49-F238E27FC236}">
                    <a16:creationId xmlns:a16="http://schemas.microsoft.com/office/drawing/2014/main" id="{8F491EB9-B1D3-405C-B08A-C621413D05AE}"/>
                  </a:ext>
                </a:extLst>
              </p:cNvPr>
              <p:cNvSpPr>
                <a:spLocks noChangeArrowheads="1"/>
              </p:cNvSpPr>
              <p:nvPr/>
            </p:nvSpPr>
            <p:spPr bwMode="auto">
              <a:xfrm>
                <a:off x="3797" y="224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37" name="Oval 649">
                <a:extLst>
                  <a:ext uri="{FF2B5EF4-FFF2-40B4-BE49-F238E27FC236}">
                    <a16:creationId xmlns:a16="http://schemas.microsoft.com/office/drawing/2014/main" id="{9ACB4015-5028-4BB3-8119-4FF0DF57DB40}"/>
                  </a:ext>
                </a:extLst>
              </p:cNvPr>
              <p:cNvSpPr>
                <a:spLocks noChangeArrowheads="1"/>
              </p:cNvSpPr>
              <p:nvPr/>
            </p:nvSpPr>
            <p:spPr bwMode="auto">
              <a:xfrm>
                <a:off x="4301" y="183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38" name="Oval 650">
                <a:extLst>
                  <a:ext uri="{FF2B5EF4-FFF2-40B4-BE49-F238E27FC236}">
                    <a16:creationId xmlns:a16="http://schemas.microsoft.com/office/drawing/2014/main" id="{57E50810-2EE2-435A-8B3D-44A224B59FA3}"/>
                  </a:ext>
                </a:extLst>
              </p:cNvPr>
              <p:cNvSpPr>
                <a:spLocks noChangeArrowheads="1"/>
              </p:cNvSpPr>
              <p:nvPr/>
            </p:nvSpPr>
            <p:spPr bwMode="auto">
              <a:xfrm>
                <a:off x="5590" y="225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39" name="Oval 651">
                <a:extLst>
                  <a:ext uri="{FF2B5EF4-FFF2-40B4-BE49-F238E27FC236}">
                    <a16:creationId xmlns:a16="http://schemas.microsoft.com/office/drawing/2014/main" id="{06E1DE07-2B7E-475D-A1A9-719BD9402F51}"/>
                  </a:ext>
                </a:extLst>
              </p:cNvPr>
              <p:cNvSpPr>
                <a:spLocks noChangeArrowheads="1"/>
              </p:cNvSpPr>
              <p:nvPr/>
            </p:nvSpPr>
            <p:spPr bwMode="auto">
              <a:xfrm>
                <a:off x="4027" y="16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40" name="Oval 652">
                <a:extLst>
                  <a:ext uri="{FF2B5EF4-FFF2-40B4-BE49-F238E27FC236}">
                    <a16:creationId xmlns:a16="http://schemas.microsoft.com/office/drawing/2014/main" id="{265D545D-2813-4393-BDFE-212609463465}"/>
                  </a:ext>
                </a:extLst>
              </p:cNvPr>
              <p:cNvSpPr>
                <a:spLocks noChangeArrowheads="1"/>
              </p:cNvSpPr>
              <p:nvPr/>
            </p:nvSpPr>
            <p:spPr bwMode="auto">
              <a:xfrm>
                <a:off x="4628" y="17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41" name="Oval 653">
                <a:extLst>
                  <a:ext uri="{FF2B5EF4-FFF2-40B4-BE49-F238E27FC236}">
                    <a16:creationId xmlns:a16="http://schemas.microsoft.com/office/drawing/2014/main" id="{001D738F-8DF1-48D3-A34A-CDDBCD553DF9}"/>
                  </a:ext>
                </a:extLst>
              </p:cNvPr>
              <p:cNvSpPr>
                <a:spLocks noChangeArrowheads="1"/>
              </p:cNvSpPr>
              <p:nvPr/>
            </p:nvSpPr>
            <p:spPr bwMode="auto">
              <a:xfrm>
                <a:off x="4279" y="2362"/>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42" name="Oval 654">
                <a:extLst>
                  <a:ext uri="{FF2B5EF4-FFF2-40B4-BE49-F238E27FC236}">
                    <a16:creationId xmlns:a16="http://schemas.microsoft.com/office/drawing/2014/main" id="{2F6DE79E-8101-4B69-A5E3-A44A08948285}"/>
                  </a:ext>
                </a:extLst>
              </p:cNvPr>
              <p:cNvSpPr>
                <a:spLocks noChangeArrowheads="1"/>
              </p:cNvSpPr>
              <p:nvPr/>
            </p:nvSpPr>
            <p:spPr bwMode="auto">
              <a:xfrm>
                <a:off x="4124" y="244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43" name="Oval 655">
                <a:extLst>
                  <a:ext uri="{FF2B5EF4-FFF2-40B4-BE49-F238E27FC236}">
                    <a16:creationId xmlns:a16="http://schemas.microsoft.com/office/drawing/2014/main" id="{83CB1BE8-D7F1-4FAA-8472-60D135A23E2B}"/>
                  </a:ext>
                </a:extLst>
              </p:cNvPr>
              <p:cNvSpPr>
                <a:spLocks noChangeArrowheads="1"/>
              </p:cNvSpPr>
              <p:nvPr/>
            </p:nvSpPr>
            <p:spPr bwMode="auto">
              <a:xfrm>
                <a:off x="4124" y="25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44" name="Oval 656">
                <a:extLst>
                  <a:ext uri="{FF2B5EF4-FFF2-40B4-BE49-F238E27FC236}">
                    <a16:creationId xmlns:a16="http://schemas.microsoft.com/office/drawing/2014/main" id="{6F645404-7F42-4581-9E31-DC0CBE6886D9}"/>
                  </a:ext>
                </a:extLst>
              </p:cNvPr>
              <p:cNvSpPr>
                <a:spLocks noChangeArrowheads="1"/>
              </p:cNvSpPr>
              <p:nvPr/>
            </p:nvSpPr>
            <p:spPr bwMode="auto">
              <a:xfrm>
                <a:off x="5197" y="24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45" name="Oval 657">
                <a:extLst>
                  <a:ext uri="{FF2B5EF4-FFF2-40B4-BE49-F238E27FC236}">
                    <a16:creationId xmlns:a16="http://schemas.microsoft.com/office/drawing/2014/main" id="{8D81B8C6-E18F-4965-94A0-46FDB0F13E1F}"/>
                  </a:ext>
                </a:extLst>
              </p:cNvPr>
              <p:cNvSpPr>
                <a:spLocks noChangeArrowheads="1"/>
              </p:cNvSpPr>
              <p:nvPr/>
            </p:nvSpPr>
            <p:spPr bwMode="auto">
              <a:xfrm>
                <a:off x="3322" y="24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46" name="Oval 658">
                <a:extLst>
                  <a:ext uri="{FF2B5EF4-FFF2-40B4-BE49-F238E27FC236}">
                    <a16:creationId xmlns:a16="http://schemas.microsoft.com/office/drawing/2014/main" id="{AA295757-4A80-4478-845E-F2ABFFF6E58B}"/>
                  </a:ext>
                </a:extLst>
              </p:cNvPr>
              <p:cNvSpPr>
                <a:spLocks noChangeArrowheads="1"/>
              </p:cNvSpPr>
              <p:nvPr/>
            </p:nvSpPr>
            <p:spPr bwMode="auto">
              <a:xfrm>
                <a:off x="3462" y="24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47" name="Oval 659">
                <a:extLst>
                  <a:ext uri="{FF2B5EF4-FFF2-40B4-BE49-F238E27FC236}">
                    <a16:creationId xmlns:a16="http://schemas.microsoft.com/office/drawing/2014/main" id="{4D777ECD-7125-445A-A202-04979777D08E}"/>
                  </a:ext>
                </a:extLst>
              </p:cNvPr>
              <p:cNvSpPr>
                <a:spLocks noChangeArrowheads="1"/>
              </p:cNvSpPr>
              <p:nvPr/>
            </p:nvSpPr>
            <p:spPr bwMode="auto">
              <a:xfrm>
                <a:off x="4376" y="248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48" name="Oval 660">
                <a:extLst>
                  <a:ext uri="{FF2B5EF4-FFF2-40B4-BE49-F238E27FC236}">
                    <a16:creationId xmlns:a16="http://schemas.microsoft.com/office/drawing/2014/main" id="{EA01ECC1-9291-405F-A37C-401A49EC69C8}"/>
                  </a:ext>
                </a:extLst>
              </p:cNvPr>
              <p:cNvSpPr>
                <a:spLocks noChangeArrowheads="1"/>
              </p:cNvSpPr>
              <p:nvPr/>
            </p:nvSpPr>
            <p:spPr bwMode="auto">
              <a:xfrm>
                <a:off x="3768" y="242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49" name="Oval 661">
                <a:extLst>
                  <a:ext uri="{FF2B5EF4-FFF2-40B4-BE49-F238E27FC236}">
                    <a16:creationId xmlns:a16="http://schemas.microsoft.com/office/drawing/2014/main" id="{0CAD31B5-FA0A-472D-A514-41053A9ACC71}"/>
                  </a:ext>
                </a:extLst>
              </p:cNvPr>
              <p:cNvSpPr>
                <a:spLocks noChangeArrowheads="1"/>
              </p:cNvSpPr>
              <p:nvPr/>
            </p:nvSpPr>
            <p:spPr bwMode="auto">
              <a:xfrm>
                <a:off x="3419" y="178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50" name="Oval 662">
                <a:extLst>
                  <a:ext uri="{FF2B5EF4-FFF2-40B4-BE49-F238E27FC236}">
                    <a16:creationId xmlns:a16="http://schemas.microsoft.com/office/drawing/2014/main" id="{DCE65EF5-69CD-44D1-A002-0E5B5DDE6969}"/>
                  </a:ext>
                </a:extLst>
              </p:cNvPr>
              <p:cNvSpPr>
                <a:spLocks noChangeArrowheads="1"/>
              </p:cNvSpPr>
              <p:nvPr/>
            </p:nvSpPr>
            <p:spPr bwMode="auto">
              <a:xfrm>
                <a:off x="4279" y="153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51" name="Oval 663">
                <a:extLst>
                  <a:ext uri="{FF2B5EF4-FFF2-40B4-BE49-F238E27FC236}">
                    <a16:creationId xmlns:a16="http://schemas.microsoft.com/office/drawing/2014/main" id="{9F029C71-E0EB-416F-AE9C-02E84C054E34}"/>
                  </a:ext>
                </a:extLst>
              </p:cNvPr>
              <p:cNvSpPr>
                <a:spLocks noChangeArrowheads="1"/>
              </p:cNvSpPr>
              <p:nvPr/>
            </p:nvSpPr>
            <p:spPr bwMode="auto">
              <a:xfrm>
                <a:off x="4351" y="175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52" name="Oval 664">
                <a:extLst>
                  <a:ext uri="{FF2B5EF4-FFF2-40B4-BE49-F238E27FC236}">
                    <a16:creationId xmlns:a16="http://schemas.microsoft.com/office/drawing/2014/main" id="{361705B3-CD8F-43B2-ACA3-F997F762074F}"/>
                  </a:ext>
                </a:extLst>
              </p:cNvPr>
              <p:cNvSpPr>
                <a:spLocks noChangeArrowheads="1"/>
              </p:cNvSpPr>
              <p:nvPr/>
            </p:nvSpPr>
            <p:spPr bwMode="auto">
              <a:xfrm>
                <a:off x="4420" y="17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53" name="Oval 665">
                <a:extLst>
                  <a:ext uri="{FF2B5EF4-FFF2-40B4-BE49-F238E27FC236}">
                    <a16:creationId xmlns:a16="http://schemas.microsoft.com/office/drawing/2014/main" id="{76C54624-0314-46C1-9240-BA9723F90EB5}"/>
                  </a:ext>
                </a:extLst>
              </p:cNvPr>
              <p:cNvSpPr>
                <a:spLocks noChangeArrowheads="1"/>
              </p:cNvSpPr>
              <p:nvPr/>
            </p:nvSpPr>
            <p:spPr bwMode="auto">
              <a:xfrm>
                <a:off x="3656" y="25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54" name="Oval 666">
                <a:extLst>
                  <a:ext uri="{FF2B5EF4-FFF2-40B4-BE49-F238E27FC236}">
                    <a16:creationId xmlns:a16="http://schemas.microsoft.com/office/drawing/2014/main" id="{D6828819-2D30-4C35-B6B6-2C1D3B441717}"/>
                  </a:ext>
                </a:extLst>
              </p:cNvPr>
              <p:cNvSpPr>
                <a:spLocks noChangeArrowheads="1"/>
              </p:cNvSpPr>
              <p:nvPr/>
            </p:nvSpPr>
            <p:spPr bwMode="auto">
              <a:xfrm>
                <a:off x="4344" y="236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55" name="Oval 667">
                <a:extLst>
                  <a:ext uri="{FF2B5EF4-FFF2-40B4-BE49-F238E27FC236}">
                    <a16:creationId xmlns:a16="http://schemas.microsoft.com/office/drawing/2014/main" id="{8A102B0E-DD78-4560-B0B9-B1271B7F5FC9}"/>
                  </a:ext>
                </a:extLst>
              </p:cNvPr>
              <p:cNvSpPr>
                <a:spLocks noChangeArrowheads="1"/>
              </p:cNvSpPr>
              <p:nvPr/>
            </p:nvSpPr>
            <p:spPr bwMode="auto">
              <a:xfrm>
                <a:off x="4088" y="202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56" name="Oval 668">
                <a:extLst>
                  <a:ext uri="{FF2B5EF4-FFF2-40B4-BE49-F238E27FC236}">
                    <a16:creationId xmlns:a16="http://schemas.microsoft.com/office/drawing/2014/main" id="{BCC271EA-D517-49FC-9E2A-8E6BA0179335}"/>
                  </a:ext>
                </a:extLst>
              </p:cNvPr>
              <p:cNvSpPr>
                <a:spLocks noChangeArrowheads="1"/>
              </p:cNvSpPr>
              <p:nvPr/>
            </p:nvSpPr>
            <p:spPr bwMode="auto">
              <a:xfrm>
                <a:off x="3991" y="20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57" name="Oval 669">
                <a:extLst>
                  <a:ext uri="{FF2B5EF4-FFF2-40B4-BE49-F238E27FC236}">
                    <a16:creationId xmlns:a16="http://schemas.microsoft.com/office/drawing/2014/main" id="{F86C1E6D-6265-4BFD-9EEB-2CC57CE7EBF3}"/>
                  </a:ext>
                </a:extLst>
              </p:cNvPr>
              <p:cNvSpPr>
                <a:spLocks noChangeArrowheads="1"/>
              </p:cNvSpPr>
              <p:nvPr/>
            </p:nvSpPr>
            <p:spPr bwMode="auto">
              <a:xfrm>
                <a:off x="4168" y="24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58" name="Oval 670">
                <a:extLst>
                  <a:ext uri="{FF2B5EF4-FFF2-40B4-BE49-F238E27FC236}">
                    <a16:creationId xmlns:a16="http://schemas.microsoft.com/office/drawing/2014/main" id="{A5B63162-EFD1-43B7-91E7-5ADFF59461DE}"/>
                  </a:ext>
                </a:extLst>
              </p:cNvPr>
              <p:cNvSpPr>
                <a:spLocks noChangeArrowheads="1"/>
              </p:cNvSpPr>
              <p:nvPr/>
            </p:nvSpPr>
            <p:spPr bwMode="auto">
              <a:xfrm>
                <a:off x="3858" y="249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59" name="Oval 671">
                <a:extLst>
                  <a:ext uri="{FF2B5EF4-FFF2-40B4-BE49-F238E27FC236}">
                    <a16:creationId xmlns:a16="http://schemas.microsoft.com/office/drawing/2014/main" id="{74D28135-90C7-4A21-9180-814744BA1B13}"/>
                  </a:ext>
                </a:extLst>
              </p:cNvPr>
              <p:cNvSpPr>
                <a:spLocks noChangeArrowheads="1"/>
              </p:cNvSpPr>
              <p:nvPr/>
            </p:nvSpPr>
            <p:spPr bwMode="auto">
              <a:xfrm>
                <a:off x="4578" y="191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60" name="Oval 672">
                <a:extLst>
                  <a:ext uri="{FF2B5EF4-FFF2-40B4-BE49-F238E27FC236}">
                    <a16:creationId xmlns:a16="http://schemas.microsoft.com/office/drawing/2014/main" id="{2E56589A-314F-4F9F-95A4-F4626424E168}"/>
                  </a:ext>
                </a:extLst>
              </p:cNvPr>
              <p:cNvSpPr>
                <a:spLocks noChangeArrowheads="1"/>
              </p:cNvSpPr>
              <p:nvPr/>
            </p:nvSpPr>
            <p:spPr bwMode="auto">
              <a:xfrm>
                <a:off x="4578" y="184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61" name="Oval 673">
                <a:extLst>
                  <a:ext uri="{FF2B5EF4-FFF2-40B4-BE49-F238E27FC236}">
                    <a16:creationId xmlns:a16="http://schemas.microsoft.com/office/drawing/2014/main" id="{3CE5E24A-7A7E-46CC-8A32-8C638789F8C5}"/>
                  </a:ext>
                </a:extLst>
              </p:cNvPr>
              <p:cNvSpPr>
                <a:spLocks noChangeArrowheads="1"/>
              </p:cNvSpPr>
              <p:nvPr/>
            </p:nvSpPr>
            <p:spPr bwMode="auto">
              <a:xfrm>
                <a:off x="4578" y="167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62" name="Oval 674">
                <a:extLst>
                  <a:ext uri="{FF2B5EF4-FFF2-40B4-BE49-F238E27FC236}">
                    <a16:creationId xmlns:a16="http://schemas.microsoft.com/office/drawing/2014/main" id="{8DF0C585-E6AE-428D-AE24-16707328C135}"/>
                  </a:ext>
                </a:extLst>
              </p:cNvPr>
              <p:cNvSpPr>
                <a:spLocks noChangeArrowheads="1"/>
              </p:cNvSpPr>
              <p:nvPr/>
            </p:nvSpPr>
            <p:spPr bwMode="auto">
              <a:xfrm>
                <a:off x="4589" y="16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63" name="Oval 675">
                <a:extLst>
                  <a:ext uri="{FF2B5EF4-FFF2-40B4-BE49-F238E27FC236}">
                    <a16:creationId xmlns:a16="http://schemas.microsoft.com/office/drawing/2014/main" id="{AF878253-5D00-443F-9A99-FEC2C032FAF0}"/>
                  </a:ext>
                </a:extLst>
              </p:cNvPr>
              <p:cNvSpPr>
                <a:spLocks noChangeArrowheads="1"/>
              </p:cNvSpPr>
              <p:nvPr/>
            </p:nvSpPr>
            <p:spPr bwMode="auto">
              <a:xfrm>
                <a:off x="4589" y="162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64" name="Oval 676">
                <a:extLst>
                  <a:ext uri="{FF2B5EF4-FFF2-40B4-BE49-F238E27FC236}">
                    <a16:creationId xmlns:a16="http://schemas.microsoft.com/office/drawing/2014/main" id="{AD56DF1C-3B3B-4CA2-9480-2AB7D9D1F414}"/>
                  </a:ext>
                </a:extLst>
              </p:cNvPr>
              <p:cNvSpPr>
                <a:spLocks noChangeArrowheads="1"/>
              </p:cNvSpPr>
              <p:nvPr/>
            </p:nvSpPr>
            <p:spPr bwMode="auto">
              <a:xfrm>
                <a:off x="4960" y="171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65" name="Oval 677">
                <a:extLst>
                  <a:ext uri="{FF2B5EF4-FFF2-40B4-BE49-F238E27FC236}">
                    <a16:creationId xmlns:a16="http://schemas.microsoft.com/office/drawing/2014/main" id="{B2EF4A5A-28F9-4BBE-9091-6E340902B0C7}"/>
                  </a:ext>
                </a:extLst>
              </p:cNvPr>
              <p:cNvSpPr>
                <a:spLocks noChangeArrowheads="1"/>
              </p:cNvSpPr>
              <p:nvPr/>
            </p:nvSpPr>
            <p:spPr bwMode="auto">
              <a:xfrm>
                <a:off x="4510" y="181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66" name="Oval 678">
                <a:extLst>
                  <a:ext uri="{FF2B5EF4-FFF2-40B4-BE49-F238E27FC236}">
                    <a16:creationId xmlns:a16="http://schemas.microsoft.com/office/drawing/2014/main" id="{6887EC7D-11D3-421D-B8AB-C4835B0DE879}"/>
                  </a:ext>
                </a:extLst>
              </p:cNvPr>
              <p:cNvSpPr>
                <a:spLocks noChangeArrowheads="1"/>
              </p:cNvSpPr>
              <p:nvPr/>
            </p:nvSpPr>
            <p:spPr bwMode="auto">
              <a:xfrm>
                <a:off x="3620" y="211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67" name="Oval 679">
                <a:extLst>
                  <a:ext uri="{FF2B5EF4-FFF2-40B4-BE49-F238E27FC236}">
                    <a16:creationId xmlns:a16="http://schemas.microsoft.com/office/drawing/2014/main" id="{CDF54132-5052-4B2C-A47D-022C56E92F64}"/>
                  </a:ext>
                </a:extLst>
              </p:cNvPr>
              <p:cNvSpPr>
                <a:spLocks noChangeArrowheads="1"/>
              </p:cNvSpPr>
              <p:nvPr/>
            </p:nvSpPr>
            <p:spPr bwMode="auto">
              <a:xfrm>
                <a:off x="4150" y="175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68" name="Oval 680">
                <a:extLst>
                  <a:ext uri="{FF2B5EF4-FFF2-40B4-BE49-F238E27FC236}">
                    <a16:creationId xmlns:a16="http://schemas.microsoft.com/office/drawing/2014/main" id="{F4F50CBC-F577-4899-93AB-603AA67901F7}"/>
                  </a:ext>
                </a:extLst>
              </p:cNvPr>
              <p:cNvSpPr>
                <a:spLocks noChangeArrowheads="1"/>
              </p:cNvSpPr>
              <p:nvPr/>
            </p:nvSpPr>
            <p:spPr bwMode="auto">
              <a:xfrm>
                <a:off x="4150" y="203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69" name="Oval 681">
                <a:extLst>
                  <a:ext uri="{FF2B5EF4-FFF2-40B4-BE49-F238E27FC236}">
                    <a16:creationId xmlns:a16="http://schemas.microsoft.com/office/drawing/2014/main" id="{F250F5D8-7640-4E9E-9958-05B39502637C}"/>
                  </a:ext>
                </a:extLst>
              </p:cNvPr>
              <p:cNvSpPr>
                <a:spLocks noChangeArrowheads="1"/>
              </p:cNvSpPr>
              <p:nvPr/>
            </p:nvSpPr>
            <p:spPr bwMode="auto">
              <a:xfrm>
                <a:off x="4088" y="17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70" name="Oval 682">
                <a:extLst>
                  <a:ext uri="{FF2B5EF4-FFF2-40B4-BE49-F238E27FC236}">
                    <a16:creationId xmlns:a16="http://schemas.microsoft.com/office/drawing/2014/main" id="{3F1909F0-EE8B-404E-B492-3746DDFA9A4C}"/>
                  </a:ext>
                </a:extLst>
              </p:cNvPr>
              <p:cNvSpPr>
                <a:spLocks noChangeArrowheads="1"/>
              </p:cNvSpPr>
              <p:nvPr/>
            </p:nvSpPr>
            <p:spPr bwMode="auto">
              <a:xfrm>
                <a:off x="4348" y="1843"/>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71" name="Oval 683">
                <a:extLst>
                  <a:ext uri="{FF2B5EF4-FFF2-40B4-BE49-F238E27FC236}">
                    <a16:creationId xmlns:a16="http://schemas.microsoft.com/office/drawing/2014/main" id="{4DB24B39-A5C8-424A-893F-2E2F5F4AE48F}"/>
                  </a:ext>
                </a:extLst>
              </p:cNvPr>
              <p:cNvSpPr>
                <a:spLocks noChangeArrowheads="1"/>
              </p:cNvSpPr>
              <p:nvPr/>
            </p:nvSpPr>
            <p:spPr bwMode="auto">
              <a:xfrm>
                <a:off x="4376" y="1606"/>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72" name="Oval 684">
                <a:extLst>
                  <a:ext uri="{FF2B5EF4-FFF2-40B4-BE49-F238E27FC236}">
                    <a16:creationId xmlns:a16="http://schemas.microsoft.com/office/drawing/2014/main" id="{2A1E5091-DBF9-435B-A079-F77CB7921278}"/>
                  </a:ext>
                </a:extLst>
              </p:cNvPr>
              <p:cNvSpPr>
                <a:spLocks noChangeArrowheads="1"/>
              </p:cNvSpPr>
              <p:nvPr/>
            </p:nvSpPr>
            <p:spPr bwMode="auto">
              <a:xfrm>
                <a:off x="4376" y="1660"/>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73" name="Oval 685">
                <a:extLst>
                  <a:ext uri="{FF2B5EF4-FFF2-40B4-BE49-F238E27FC236}">
                    <a16:creationId xmlns:a16="http://schemas.microsoft.com/office/drawing/2014/main" id="{29C2489B-9504-4B06-97E2-7DEF1A103F1D}"/>
                  </a:ext>
                </a:extLst>
              </p:cNvPr>
              <p:cNvSpPr>
                <a:spLocks noChangeArrowheads="1"/>
              </p:cNvSpPr>
              <p:nvPr/>
            </p:nvSpPr>
            <p:spPr bwMode="auto">
              <a:xfrm>
                <a:off x="4470" y="178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74" name="Oval 686">
                <a:extLst>
                  <a:ext uri="{FF2B5EF4-FFF2-40B4-BE49-F238E27FC236}">
                    <a16:creationId xmlns:a16="http://schemas.microsoft.com/office/drawing/2014/main" id="{0D6F0209-BAAA-497D-9A72-A8439EDF9C25}"/>
                  </a:ext>
                </a:extLst>
              </p:cNvPr>
              <p:cNvSpPr>
                <a:spLocks noChangeArrowheads="1"/>
              </p:cNvSpPr>
              <p:nvPr/>
            </p:nvSpPr>
            <p:spPr bwMode="auto">
              <a:xfrm>
                <a:off x="4830" y="17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75" name="Oval 687">
                <a:extLst>
                  <a:ext uri="{FF2B5EF4-FFF2-40B4-BE49-F238E27FC236}">
                    <a16:creationId xmlns:a16="http://schemas.microsoft.com/office/drawing/2014/main" id="{31FC6448-89A3-45E7-8496-4E8DE1C636F5}"/>
                  </a:ext>
                </a:extLst>
              </p:cNvPr>
              <p:cNvSpPr>
                <a:spLocks noChangeArrowheads="1"/>
              </p:cNvSpPr>
              <p:nvPr/>
            </p:nvSpPr>
            <p:spPr bwMode="auto">
              <a:xfrm>
                <a:off x="4891" y="170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76" name="Oval 688">
                <a:extLst>
                  <a:ext uri="{FF2B5EF4-FFF2-40B4-BE49-F238E27FC236}">
                    <a16:creationId xmlns:a16="http://schemas.microsoft.com/office/drawing/2014/main" id="{543F59CA-E824-4207-8E50-2C72838EA920}"/>
                  </a:ext>
                </a:extLst>
              </p:cNvPr>
              <p:cNvSpPr>
                <a:spLocks noChangeArrowheads="1"/>
              </p:cNvSpPr>
              <p:nvPr/>
            </p:nvSpPr>
            <p:spPr bwMode="auto">
              <a:xfrm>
                <a:off x="3797" y="187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77" name="Oval 689">
                <a:extLst>
                  <a:ext uri="{FF2B5EF4-FFF2-40B4-BE49-F238E27FC236}">
                    <a16:creationId xmlns:a16="http://schemas.microsoft.com/office/drawing/2014/main" id="{12F56C8D-09EF-4488-9758-57525B87B789}"/>
                  </a:ext>
                </a:extLst>
              </p:cNvPr>
              <p:cNvSpPr>
                <a:spLocks noChangeArrowheads="1"/>
              </p:cNvSpPr>
              <p:nvPr/>
            </p:nvSpPr>
            <p:spPr bwMode="auto">
              <a:xfrm>
                <a:off x="5960" y="184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78" name="Oval 690">
                <a:extLst>
                  <a:ext uri="{FF2B5EF4-FFF2-40B4-BE49-F238E27FC236}">
                    <a16:creationId xmlns:a16="http://schemas.microsoft.com/office/drawing/2014/main" id="{A7290E86-38F3-4E06-92F5-6D103FE619DE}"/>
                  </a:ext>
                </a:extLst>
              </p:cNvPr>
              <p:cNvSpPr>
                <a:spLocks noChangeArrowheads="1"/>
              </p:cNvSpPr>
              <p:nvPr/>
            </p:nvSpPr>
            <p:spPr bwMode="auto">
              <a:xfrm>
                <a:off x="5096" y="139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79" name="Oval 691">
                <a:extLst>
                  <a:ext uri="{FF2B5EF4-FFF2-40B4-BE49-F238E27FC236}">
                    <a16:creationId xmlns:a16="http://schemas.microsoft.com/office/drawing/2014/main" id="{7385332B-0824-4CA4-8D29-95DD9E7F8171}"/>
                  </a:ext>
                </a:extLst>
              </p:cNvPr>
              <p:cNvSpPr>
                <a:spLocks noChangeArrowheads="1"/>
              </p:cNvSpPr>
              <p:nvPr/>
            </p:nvSpPr>
            <p:spPr bwMode="auto">
              <a:xfrm>
                <a:off x="5014" y="17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80" name="Oval 692">
                <a:extLst>
                  <a:ext uri="{FF2B5EF4-FFF2-40B4-BE49-F238E27FC236}">
                    <a16:creationId xmlns:a16="http://schemas.microsoft.com/office/drawing/2014/main" id="{010B527A-FCF3-4CC8-86AA-F12B739A0A7E}"/>
                  </a:ext>
                </a:extLst>
              </p:cNvPr>
              <p:cNvSpPr>
                <a:spLocks noChangeArrowheads="1"/>
              </p:cNvSpPr>
              <p:nvPr/>
            </p:nvSpPr>
            <p:spPr bwMode="auto">
              <a:xfrm>
                <a:off x="5402" y="1832"/>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81" name="Oval 693">
                <a:extLst>
                  <a:ext uri="{FF2B5EF4-FFF2-40B4-BE49-F238E27FC236}">
                    <a16:creationId xmlns:a16="http://schemas.microsoft.com/office/drawing/2014/main" id="{95C7C85C-AD3B-4CEB-8628-4F6825BE3AB8}"/>
                  </a:ext>
                </a:extLst>
              </p:cNvPr>
              <p:cNvSpPr>
                <a:spLocks noChangeArrowheads="1"/>
              </p:cNvSpPr>
              <p:nvPr/>
            </p:nvSpPr>
            <p:spPr bwMode="auto">
              <a:xfrm>
                <a:off x="5827" y="186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82" name="Oval 694">
                <a:extLst>
                  <a:ext uri="{FF2B5EF4-FFF2-40B4-BE49-F238E27FC236}">
                    <a16:creationId xmlns:a16="http://schemas.microsoft.com/office/drawing/2014/main" id="{8FFA0966-44B0-462D-A94C-A6A8E216C533}"/>
                  </a:ext>
                </a:extLst>
              </p:cNvPr>
              <p:cNvSpPr>
                <a:spLocks noChangeArrowheads="1"/>
              </p:cNvSpPr>
              <p:nvPr/>
            </p:nvSpPr>
            <p:spPr bwMode="auto">
              <a:xfrm>
                <a:off x="5687" y="1447"/>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83" name="Oval 695">
                <a:extLst>
                  <a:ext uri="{FF2B5EF4-FFF2-40B4-BE49-F238E27FC236}">
                    <a16:creationId xmlns:a16="http://schemas.microsoft.com/office/drawing/2014/main" id="{1E87B301-BDDF-4FF5-BDAC-67D542C6EEC0}"/>
                  </a:ext>
                </a:extLst>
              </p:cNvPr>
              <p:cNvSpPr>
                <a:spLocks noChangeArrowheads="1"/>
              </p:cNvSpPr>
              <p:nvPr/>
            </p:nvSpPr>
            <p:spPr bwMode="auto">
              <a:xfrm>
                <a:off x="5096" y="158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84" name="Oval 696">
                <a:extLst>
                  <a:ext uri="{FF2B5EF4-FFF2-40B4-BE49-F238E27FC236}">
                    <a16:creationId xmlns:a16="http://schemas.microsoft.com/office/drawing/2014/main" id="{121F890C-6E13-45BE-934C-B82490120D11}"/>
                  </a:ext>
                </a:extLst>
              </p:cNvPr>
              <p:cNvSpPr>
                <a:spLocks noChangeArrowheads="1"/>
              </p:cNvSpPr>
              <p:nvPr/>
            </p:nvSpPr>
            <p:spPr bwMode="auto">
              <a:xfrm>
                <a:off x="5672" y="139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85" name="Oval 697">
                <a:extLst>
                  <a:ext uri="{FF2B5EF4-FFF2-40B4-BE49-F238E27FC236}">
                    <a16:creationId xmlns:a16="http://schemas.microsoft.com/office/drawing/2014/main" id="{EAD36481-5A72-4D19-978C-59D4C0FF9126}"/>
                  </a:ext>
                </a:extLst>
              </p:cNvPr>
              <p:cNvSpPr>
                <a:spLocks noChangeArrowheads="1"/>
              </p:cNvSpPr>
              <p:nvPr/>
            </p:nvSpPr>
            <p:spPr bwMode="auto">
              <a:xfrm>
                <a:off x="5590" y="164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86" name="Oval 698">
                <a:extLst>
                  <a:ext uri="{FF2B5EF4-FFF2-40B4-BE49-F238E27FC236}">
                    <a16:creationId xmlns:a16="http://schemas.microsoft.com/office/drawing/2014/main" id="{338336A0-6017-4862-85FD-2AB12F805334}"/>
                  </a:ext>
                </a:extLst>
              </p:cNvPr>
              <p:cNvSpPr>
                <a:spLocks noChangeArrowheads="1"/>
              </p:cNvSpPr>
              <p:nvPr/>
            </p:nvSpPr>
            <p:spPr bwMode="auto">
              <a:xfrm>
                <a:off x="4535" y="163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87" name="Oval 699">
                <a:extLst>
                  <a:ext uri="{FF2B5EF4-FFF2-40B4-BE49-F238E27FC236}">
                    <a16:creationId xmlns:a16="http://schemas.microsoft.com/office/drawing/2014/main" id="{B2113EF9-0FFA-4091-8D8D-302EC5717C31}"/>
                  </a:ext>
                </a:extLst>
              </p:cNvPr>
              <p:cNvSpPr>
                <a:spLocks noChangeArrowheads="1"/>
              </p:cNvSpPr>
              <p:nvPr/>
            </p:nvSpPr>
            <p:spPr bwMode="auto">
              <a:xfrm>
                <a:off x="6324" y="16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88" name="Oval 700">
                <a:extLst>
                  <a:ext uri="{FF2B5EF4-FFF2-40B4-BE49-F238E27FC236}">
                    <a16:creationId xmlns:a16="http://schemas.microsoft.com/office/drawing/2014/main" id="{2C4D7751-1518-49D5-AFB2-4985ACA7154F}"/>
                  </a:ext>
                </a:extLst>
              </p:cNvPr>
              <p:cNvSpPr>
                <a:spLocks noChangeArrowheads="1"/>
              </p:cNvSpPr>
              <p:nvPr/>
            </p:nvSpPr>
            <p:spPr bwMode="auto">
              <a:xfrm>
                <a:off x="5528" y="131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89" name="Oval 701">
                <a:extLst>
                  <a:ext uri="{FF2B5EF4-FFF2-40B4-BE49-F238E27FC236}">
                    <a16:creationId xmlns:a16="http://schemas.microsoft.com/office/drawing/2014/main" id="{E188073C-6514-4EBD-AF27-4961EDB632AE}"/>
                  </a:ext>
                </a:extLst>
              </p:cNvPr>
              <p:cNvSpPr>
                <a:spLocks noChangeArrowheads="1"/>
              </p:cNvSpPr>
              <p:nvPr/>
            </p:nvSpPr>
            <p:spPr bwMode="auto">
              <a:xfrm>
                <a:off x="5878" y="137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90" name="Oval 702">
                <a:extLst>
                  <a:ext uri="{FF2B5EF4-FFF2-40B4-BE49-F238E27FC236}">
                    <a16:creationId xmlns:a16="http://schemas.microsoft.com/office/drawing/2014/main" id="{C2D16D84-E140-489B-BC74-8739E80509B1}"/>
                  </a:ext>
                </a:extLst>
              </p:cNvPr>
              <p:cNvSpPr>
                <a:spLocks noChangeArrowheads="1"/>
              </p:cNvSpPr>
              <p:nvPr/>
            </p:nvSpPr>
            <p:spPr bwMode="auto">
              <a:xfrm>
                <a:off x="4470" y="147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91" name="Oval 703">
                <a:extLst>
                  <a:ext uri="{FF2B5EF4-FFF2-40B4-BE49-F238E27FC236}">
                    <a16:creationId xmlns:a16="http://schemas.microsoft.com/office/drawing/2014/main" id="{C8CD2680-F677-402C-8E4A-6417093CC50C}"/>
                  </a:ext>
                </a:extLst>
              </p:cNvPr>
              <p:cNvSpPr>
                <a:spLocks noChangeArrowheads="1"/>
              </p:cNvSpPr>
              <p:nvPr/>
            </p:nvSpPr>
            <p:spPr bwMode="auto">
              <a:xfrm>
                <a:off x="5384" y="1206"/>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92" name="Oval 704">
                <a:extLst>
                  <a:ext uri="{FF2B5EF4-FFF2-40B4-BE49-F238E27FC236}">
                    <a16:creationId xmlns:a16="http://schemas.microsoft.com/office/drawing/2014/main" id="{BB5A6873-44F1-4454-9F41-E92F73ECD021}"/>
                  </a:ext>
                </a:extLst>
              </p:cNvPr>
              <p:cNvSpPr>
                <a:spLocks noChangeArrowheads="1"/>
              </p:cNvSpPr>
              <p:nvPr/>
            </p:nvSpPr>
            <p:spPr bwMode="auto">
              <a:xfrm>
                <a:off x="5456" y="1627"/>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93" name="Oval 705">
                <a:extLst>
                  <a:ext uri="{FF2B5EF4-FFF2-40B4-BE49-F238E27FC236}">
                    <a16:creationId xmlns:a16="http://schemas.microsoft.com/office/drawing/2014/main" id="{BAEBDC44-5820-4ACF-AE37-5D85C2C391F8}"/>
                  </a:ext>
                </a:extLst>
              </p:cNvPr>
              <p:cNvSpPr>
                <a:spLocks noChangeArrowheads="1"/>
              </p:cNvSpPr>
              <p:nvPr/>
            </p:nvSpPr>
            <p:spPr bwMode="auto">
              <a:xfrm>
                <a:off x="5032" y="169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94" name="Oval 706">
                <a:extLst>
                  <a:ext uri="{FF2B5EF4-FFF2-40B4-BE49-F238E27FC236}">
                    <a16:creationId xmlns:a16="http://schemas.microsoft.com/office/drawing/2014/main" id="{EA4C657C-0C9A-4856-BF6C-4AE346DF459A}"/>
                  </a:ext>
                </a:extLst>
              </p:cNvPr>
              <p:cNvSpPr>
                <a:spLocks noChangeArrowheads="1"/>
              </p:cNvSpPr>
              <p:nvPr/>
            </p:nvSpPr>
            <p:spPr bwMode="auto">
              <a:xfrm>
                <a:off x="4859" y="1703"/>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95" name="Oval 707">
                <a:extLst>
                  <a:ext uri="{FF2B5EF4-FFF2-40B4-BE49-F238E27FC236}">
                    <a16:creationId xmlns:a16="http://schemas.microsoft.com/office/drawing/2014/main" id="{94EEB069-6376-4145-9026-CD0BC2E029F1}"/>
                  </a:ext>
                </a:extLst>
              </p:cNvPr>
              <p:cNvSpPr>
                <a:spLocks noChangeArrowheads="1"/>
              </p:cNvSpPr>
              <p:nvPr/>
            </p:nvSpPr>
            <p:spPr bwMode="auto">
              <a:xfrm>
                <a:off x="4585" y="166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96" name="Oval 708">
                <a:extLst>
                  <a:ext uri="{FF2B5EF4-FFF2-40B4-BE49-F238E27FC236}">
                    <a16:creationId xmlns:a16="http://schemas.microsoft.com/office/drawing/2014/main" id="{96362A2A-2091-4C6F-B7CB-E63EB8A24BEA}"/>
                  </a:ext>
                </a:extLst>
              </p:cNvPr>
              <p:cNvSpPr>
                <a:spLocks noChangeArrowheads="1"/>
              </p:cNvSpPr>
              <p:nvPr/>
            </p:nvSpPr>
            <p:spPr bwMode="auto">
              <a:xfrm>
                <a:off x="4585" y="15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97" name="Oval 709">
                <a:extLst>
                  <a:ext uri="{FF2B5EF4-FFF2-40B4-BE49-F238E27FC236}">
                    <a16:creationId xmlns:a16="http://schemas.microsoft.com/office/drawing/2014/main" id="{7C590A66-3E44-4814-9ABC-775331716046}"/>
                  </a:ext>
                </a:extLst>
              </p:cNvPr>
              <p:cNvSpPr>
                <a:spLocks noChangeArrowheads="1"/>
              </p:cNvSpPr>
              <p:nvPr/>
            </p:nvSpPr>
            <p:spPr bwMode="auto">
              <a:xfrm>
                <a:off x="4974" y="12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98" name="Oval 710">
                <a:extLst>
                  <a:ext uri="{FF2B5EF4-FFF2-40B4-BE49-F238E27FC236}">
                    <a16:creationId xmlns:a16="http://schemas.microsoft.com/office/drawing/2014/main" id="{3F36179C-6E4F-4D02-A9D2-B70D8FD49322}"/>
                  </a:ext>
                </a:extLst>
              </p:cNvPr>
              <p:cNvSpPr>
                <a:spLocks noChangeArrowheads="1"/>
              </p:cNvSpPr>
              <p:nvPr/>
            </p:nvSpPr>
            <p:spPr bwMode="auto">
              <a:xfrm>
                <a:off x="4960" y="14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99" name="Oval 711">
                <a:extLst>
                  <a:ext uri="{FF2B5EF4-FFF2-40B4-BE49-F238E27FC236}">
                    <a16:creationId xmlns:a16="http://schemas.microsoft.com/office/drawing/2014/main" id="{84BBE7BA-673A-4528-AC8D-09E4B0F3BF2E}"/>
                  </a:ext>
                </a:extLst>
              </p:cNvPr>
              <p:cNvSpPr>
                <a:spLocks noChangeArrowheads="1"/>
              </p:cNvSpPr>
              <p:nvPr/>
            </p:nvSpPr>
            <p:spPr bwMode="auto">
              <a:xfrm>
                <a:off x="5122" y="189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00" name="Oval 712">
                <a:extLst>
                  <a:ext uri="{FF2B5EF4-FFF2-40B4-BE49-F238E27FC236}">
                    <a16:creationId xmlns:a16="http://schemas.microsoft.com/office/drawing/2014/main" id="{0397D68B-A93A-4E8F-AA9A-6EBF74CB8902}"/>
                  </a:ext>
                </a:extLst>
              </p:cNvPr>
              <p:cNvSpPr>
                <a:spLocks noChangeArrowheads="1"/>
              </p:cNvSpPr>
              <p:nvPr/>
            </p:nvSpPr>
            <p:spPr bwMode="auto">
              <a:xfrm>
                <a:off x="4405" y="1814"/>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01" name="Oval 713">
                <a:extLst>
                  <a:ext uri="{FF2B5EF4-FFF2-40B4-BE49-F238E27FC236}">
                    <a16:creationId xmlns:a16="http://schemas.microsoft.com/office/drawing/2014/main" id="{F7805A07-9577-473C-B887-2879B44A42E5}"/>
                  </a:ext>
                </a:extLst>
              </p:cNvPr>
              <p:cNvSpPr>
                <a:spLocks noChangeArrowheads="1"/>
              </p:cNvSpPr>
              <p:nvPr/>
            </p:nvSpPr>
            <p:spPr bwMode="auto">
              <a:xfrm>
                <a:off x="4906" y="1332"/>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02" name="Oval 714">
                <a:extLst>
                  <a:ext uri="{FF2B5EF4-FFF2-40B4-BE49-F238E27FC236}">
                    <a16:creationId xmlns:a16="http://schemas.microsoft.com/office/drawing/2014/main" id="{703BF841-5BFE-4C1A-B348-44C37DD2457B}"/>
                  </a:ext>
                </a:extLst>
              </p:cNvPr>
              <p:cNvSpPr>
                <a:spLocks noChangeArrowheads="1"/>
              </p:cNvSpPr>
              <p:nvPr/>
            </p:nvSpPr>
            <p:spPr bwMode="auto">
              <a:xfrm>
                <a:off x="4906" y="1908"/>
                <a:ext cx="21"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03" name="Oval 715">
                <a:extLst>
                  <a:ext uri="{FF2B5EF4-FFF2-40B4-BE49-F238E27FC236}">
                    <a16:creationId xmlns:a16="http://schemas.microsoft.com/office/drawing/2014/main" id="{1BB2D7B3-0636-42A8-B180-1A34375DADFA}"/>
                  </a:ext>
                </a:extLst>
              </p:cNvPr>
              <p:cNvSpPr>
                <a:spLocks noChangeArrowheads="1"/>
              </p:cNvSpPr>
              <p:nvPr/>
            </p:nvSpPr>
            <p:spPr bwMode="auto">
              <a:xfrm>
                <a:off x="5136" y="14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04" name="Oval 716">
                <a:extLst>
                  <a:ext uri="{FF2B5EF4-FFF2-40B4-BE49-F238E27FC236}">
                    <a16:creationId xmlns:a16="http://schemas.microsoft.com/office/drawing/2014/main" id="{162D6A42-5C11-4C5A-8AE9-AA7012BD387D}"/>
                  </a:ext>
                </a:extLst>
              </p:cNvPr>
              <p:cNvSpPr>
                <a:spLocks noChangeArrowheads="1"/>
              </p:cNvSpPr>
              <p:nvPr/>
            </p:nvSpPr>
            <p:spPr bwMode="auto">
              <a:xfrm>
                <a:off x="4931" y="179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05" name="Oval 717">
                <a:extLst>
                  <a:ext uri="{FF2B5EF4-FFF2-40B4-BE49-F238E27FC236}">
                    <a16:creationId xmlns:a16="http://schemas.microsoft.com/office/drawing/2014/main" id="{2912C942-2D8B-40F0-8B71-984715A1FE80}"/>
                  </a:ext>
                </a:extLst>
              </p:cNvPr>
              <p:cNvSpPr>
                <a:spLocks noChangeArrowheads="1"/>
              </p:cNvSpPr>
              <p:nvPr/>
            </p:nvSpPr>
            <p:spPr bwMode="auto">
              <a:xfrm>
                <a:off x="4524" y="200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06" name="Oval 718">
                <a:extLst>
                  <a:ext uri="{FF2B5EF4-FFF2-40B4-BE49-F238E27FC236}">
                    <a16:creationId xmlns:a16="http://schemas.microsoft.com/office/drawing/2014/main" id="{0491A89B-CBC7-4FF2-91FE-EA025D016E2D}"/>
                  </a:ext>
                </a:extLst>
              </p:cNvPr>
              <p:cNvSpPr>
                <a:spLocks noChangeArrowheads="1"/>
              </p:cNvSpPr>
              <p:nvPr/>
            </p:nvSpPr>
            <p:spPr bwMode="auto">
              <a:xfrm>
                <a:off x="4524" y="20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07" name="Oval 719">
                <a:extLst>
                  <a:ext uri="{FF2B5EF4-FFF2-40B4-BE49-F238E27FC236}">
                    <a16:creationId xmlns:a16="http://schemas.microsoft.com/office/drawing/2014/main" id="{FDF5AA88-64D4-4267-B187-D33D55034765}"/>
                  </a:ext>
                </a:extLst>
              </p:cNvPr>
              <p:cNvSpPr>
                <a:spLocks noChangeArrowheads="1"/>
              </p:cNvSpPr>
              <p:nvPr/>
            </p:nvSpPr>
            <p:spPr bwMode="auto">
              <a:xfrm>
                <a:off x="5633" y="15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08" name="Oval 720">
                <a:extLst>
                  <a:ext uri="{FF2B5EF4-FFF2-40B4-BE49-F238E27FC236}">
                    <a16:creationId xmlns:a16="http://schemas.microsoft.com/office/drawing/2014/main" id="{978BFFE9-5CF4-4980-9325-6EA1EC359D9A}"/>
                  </a:ext>
                </a:extLst>
              </p:cNvPr>
              <p:cNvSpPr>
                <a:spLocks noChangeArrowheads="1"/>
              </p:cNvSpPr>
              <p:nvPr/>
            </p:nvSpPr>
            <p:spPr bwMode="auto">
              <a:xfrm>
                <a:off x="4524" y="167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09" name="Oval 721">
                <a:extLst>
                  <a:ext uri="{FF2B5EF4-FFF2-40B4-BE49-F238E27FC236}">
                    <a16:creationId xmlns:a16="http://schemas.microsoft.com/office/drawing/2014/main" id="{748F1135-2A4D-4CF8-82FD-44E83F1A94F1}"/>
                  </a:ext>
                </a:extLst>
              </p:cNvPr>
              <p:cNvSpPr>
                <a:spLocks noChangeArrowheads="1"/>
              </p:cNvSpPr>
              <p:nvPr/>
            </p:nvSpPr>
            <p:spPr bwMode="auto">
              <a:xfrm>
                <a:off x="4524" y="151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10" name="Oval 722">
                <a:extLst>
                  <a:ext uri="{FF2B5EF4-FFF2-40B4-BE49-F238E27FC236}">
                    <a16:creationId xmlns:a16="http://schemas.microsoft.com/office/drawing/2014/main" id="{91036D29-7462-4A88-B141-A01FFBA0BBF2}"/>
                  </a:ext>
                </a:extLst>
              </p:cNvPr>
              <p:cNvSpPr>
                <a:spLocks noChangeArrowheads="1"/>
              </p:cNvSpPr>
              <p:nvPr/>
            </p:nvSpPr>
            <p:spPr bwMode="auto">
              <a:xfrm>
                <a:off x="4513" y="204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11" name="Oval 723">
                <a:extLst>
                  <a:ext uri="{FF2B5EF4-FFF2-40B4-BE49-F238E27FC236}">
                    <a16:creationId xmlns:a16="http://schemas.microsoft.com/office/drawing/2014/main" id="{24314250-45E0-47AA-9CBF-C86AE7D6FA2F}"/>
                  </a:ext>
                </a:extLst>
              </p:cNvPr>
              <p:cNvSpPr>
                <a:spLocks noChangeArrowheads="1"/>
              </p:cNvSpPr>
              <p:nvPr/>
            </p:nvSpPr>
            <p:spPr bwMode="auto">
              <a:xfrm>
                <a:off x="4513" y="156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12" name="Oval 724">
                <a:extLst>
                  <a:ext uri="{FF2B5EF4-FFF2-40B4-BE49-F238E27FC236}">
                    <a16:creationId xmlns:a16="http://schemas.microsoft.com/office/drawing/2014/main" id="{E732112D-D0E9-4212-834B-157986F1E9AF}"/>
                  </a:ext>
                </a:extLst>
              </p:cNvPr>
              <p:cNvSpPr>
                <a:spLocks noChangeArrowheads="1"/>
              </p:cNvSpPr>
              <p:nvPr/>
            </p:nvSpPr>
            <p:spPr bwMode="auto">
              <a:xfrm>
                <a:off x="4502" y="1735"/>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13" name="Oval 725">
                <a:extLst>
                  <a:ext uri="{FF2B5EF4-FFF2-40B4-BE49-F238E27FC236}">
                    <a16:creationId xmlns:a16="http://schemas.microsoft.com/office/drawing/2014/main" id="{74F2190D-ABE9-4C84-8346-D98FC6A7F257}"/>
                  </a:ext>
                </a:extLst>
              </p:cNvPr>
              <p:cNvSpPr>
                <a:spLocks noChangeArrowheads="1"/>
              </p:cNvSpPr>
              <p:nvPr/>
            </p:nvSpPr>
            <p:spPr bwMode="auto">
              <a:xfrm>
                <a:off x="4970" y="1598"/>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14" name="Oval 726">
                <a:extLst>
                  <a:ext uri="{FF2B5EF4-FFF2-40B4-BE49-F238E27FC236}">
                    <a16:creationId xmlns:a16="http://schemas.microsoft.com/office/drawing/2014/main" id="{7CF53A57-529F-4BAD-849D-E49CB87F09CF}"/>
                  </a:ext>
                </a:extLst>
              </p:cNvPr>
              <p:cNvSpPr>
                <a:spLocks noChangeArrowheads="1"/>
              </p:cNvSpPr>
              <p:nvPr/>
            </p:nvSpPr>
            <p:spPr bwMode="auto">
              <a:xfrm>
                <a:off x="4405" y="142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15" name="Oval 727">
                <a:extLst>
                  <a:ext uri="{FF2B5EF4-FFF2-40B4-BE49-F238E27FC236}">
                    <a16:creationId xmlns:a16="http://schemas.microsoft.com/office/drawing/2014/main" id="{4BA33652-CEA5-448C-B124-FFC0C67AA4DE}"/>
                  </a:ext>
                </a:extLst>
              </p:cNvPr>
              <p:cNvSpPr>
                <a:spLocks noChangeArrowheads="1"/>
              </p:cNvSpPr>
              <p:nvPr/>
            </p:nvSpPr>
            <p:spPr bwMode="auto">
              <a:xfrm>
                <a:off x="4668" y="149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16" name="Oval 728">
                <a:extLst>
                  <a:ext uri="{FF2B5EF4-FFF2-40B4-BE49-F238E27FC236}">
                    <a16:creationId xmlns:a16="http://schemas.microsoft.com/office/drawing/2014/main" id="{EA633E04-4A92-4893-8DC5-C9D9F630C216}"/>
                  </a:ext>
                </a:extLst>
              </p:cNvPr>
              <p:cNvSpPr>
                <a:spLocks noChangeArrowheads="1"/>
              </p:cNvSpPr>
              <p:nvPr/>
            </p:nvSpPr>
            <p:spPr bwMode="auto">
              <a:xfrm>
                <a:off x="4585" y="1620"/>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17" name="Oval 729">
                <a:extLst>
                  <a:ext uri="{FF2B5EF4-FFF2-40B4-BE49-F238E27FC236}">
                    <a16:creationId xmlns:a16="http://schemas.microsoft.com/office/drawing/2014/main" id="{6A150CD4-987D-4396-BAF3-7ABCF5C8AD32}"/>
                  </a:ext>
                </a:extLst>
              </p:cNvPr>
              <p:cNvSpPr>
                <a:spLocks noChangeArrowheads="1"/>
              </p:cNvSpPr>
              <p:nvPr/>
            </p:nvSpPr>
            <p:spPr bwMode="auto">
              <a:xfrm>
                <a:off x="3718" y="130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18" name="Oval 730">
                <a:extLst>
                  <a:ext uri="{FF2B5EF4-FFF2-40B4-BE49-F238E27FC236}">
                    <a16:creationId xmlns:a16="http://schemas.microsoft.com/office/drawing/2014/main" id="{D2F6595D-6766-4F54-B60D-38864CF4C622}"/>
                  </a:ext>
                </a:extLst>
              </p:cNvPr>
              <p:cNvSpPr>
                <a:spLocks noChangeArrowheads="1"/>
              </p:cNvSpPr>
              <p:nvPr/>
            </p:nvSpPr>
            <p:spPr bwMode="auto">
              <a:xfrm>
                <a:off x="5107" y="16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19" name="Oval 731">
                <a:extLst>
                  <a:ext uri="{FF2B5EF4-FFF2-40B4-BE49-F238E27FC236}">
                    <a16:creationId xmlns:a16="http://schemas.microsoft.com/office/drawing/2014/main" id="{D4A51796-5EA4-4576-8AC4-B046C38DD6AD}"/>
                  </a:ext>
                </a:extLst>
              </p:cNvPr>
              <p:cNvSpPr>
                <a:spLocks noChangeArrowheads="1"/>
              </p:cNvSpPr>
              <p:nvPr/>
            </p:nvSpPr>
            <p:spPr bwMode="auto">
              <a:xfrm>
                <a:off x="4643" y="15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20" name="Oval 732">
                <a:extLst>
                  <a:ext uri="{FF2B5EF4-FFF2-40B4-BE49-F238E27FC236}">
                    <a16:creationId xmlns:a16="http://schemas.microsoft.com/office/drawing/2014/main" id="{08B21513-64F3-46ED-9AD0-C9184EE856F6}"/>
                  </a:ext>
                </a:extLst>
              </p:cNvPr>
              <p:cNvSpPr>
                <a:spLocks noChangeArrowheads="1"/>
              </p:cNvSpPr>
              <p:nvPr/>
            </p:nvSpPr>
            <p:spPr bwMode="auto">
              <a:xfrm>
                <a:off x="4567" y="1656"/>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21" name="Oval 733">
                <a:extLst>
                  <a:ext uri="{FF2B5EF4-FFF2-40B4-BE49-F238E27FC236}">
                    <a16:creationId xmlns:a16="http://schemas.microsoft.com/office/drawing/2014/main" id="{7F593111-706A-4EC6-97F2-B2DCC9D583DA}"/>
                  </a:ext>
                </a:extLst>
              </p:cNvPr>
              <p:cNvSpPr>
                <a:spLocks noChangeArrowheads="1"/>
              </p:cNvSpPr>
              <p:nvPr/>
            </p:nvSpPr>
            <p:spPr bwMode="auto">
              <a:xfrm>
                <a:off x="5024" y="1847"/>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22" name="Oval 734">
                <a:extLst>
                  <a:ext uri="{FF2B5EF4-FFF2-40B4-BE49-F238E27FC236}">
                    <a16:creationId xmlns:a16="http://schemas.microsoft.com/office/drawing/2014/main" id="{F7942C13-6D5C-48E3-BC4C-EE1F9F5C885C}"/>
                  </a:ext>
                </a:extLst>
              </p:cNvPr>
              <p:cNvSpPr>
                <a:spLocks noChangeArrowheads="1"/>
              </p:cNvSpPr>
              <p:nvPr/>
            </p:nvSpPr>
            <p:spPr bwMode="auto">
              <a:xfrm>
                <a:off x="5024" y="145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23" name="Oval 735">
                <a:extLst>
                  <a:ext uri="{FF2B5EF4-FFF2-40B4-BE49-F238E27FC236}">
                    <a16:creationId xmlns:a16="http://schemas.microsoft.com/office/drawing/2014/main" id="{E8D29F90-7039-45AC-8796-CCF5FFB86CD0}"/>
                  </a:ext>
                </a:extLst>
              </p:cNvPr>
              <p:cNvSpPr>
                <a:spLocks noChangeArrowheads="1"/>
              </p:cNvSpPr>
              <p:nvPr/>
            </p:nvSpPr>
            <p:spPr bwMode="auto">
              <a:xfrm>
                <a:off x="4549" y="162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24" name="Oval 736">
                <a:extLst>
                  <a:ext uri="{FF2B5EF4-FFF2-40B4-BE49-F238E27FC236}">
                    <a16:creationId xmlns:a16="http://schemas.microsoft.com/office/drawing/2014/main" id="{21DF3EE4-EA8A-4A94-84CC-208DEC652134}"/>
                  </a:ext>
                </a:extLst>
              </p:cNvPr>
              <p:cNvSpPr>
                <a:spLocks noChangeArrowheads="1"/>
              </p:cNvSpPr>
              <p:nvPr/>
            </p:nvSpPr>
            <p:spPr bwMode="auto">
              <a:xfrm>
                <a:off x="4549" y="166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25" name="Oval 737">
                <a:extLst>
                  <a:ext uri="{FF2B5EF4-FFF2-40B4-BE49-F238E27FC236}">
                    <a16:creationId xmlns:a16="http://schemas.microsoft.com/office/drawing/2014/main" id="{31813ADB-350C-428F-A3AC-55FF39B08F7A}"/>
                  </a:ext>
                </a:extLst>
              </p:cNvPr>
              <p:cNvSpPr>
                <a:spLocks noChangeArrowheads="1"/>
              </p:cNvSpPr>
              <p:nvPr/>
            </p:nvSpPr>
            <p:spPr bwMode="auto">
              <a:xfrm>
                <a:off x="5172" y="1847"/>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26" name="Oval 738">
                <a:extLst>
                  <a:ext uri="{FF2B5EF4-FFF2-40B4-BE49-F238E27FC236}">
                    <a16:creationId xmlns:a16="http://schemas.microsoft.com/office/drawing/2014/main" id="{7E70C2A6-6132-432A-87DD-89BE418EF07A}"/>
                  </a:ext>
                </a:extLst>
              </p:cNvPr>
              <p:cNvSpPr>
                <a:spLocks noChangeArrowheads="1"/>
              </p:cNvSpPr>
              <p:nvPr/>
            </p:nvSpPr>
            <p:spPr bwMode="auto">
              <a:xfrm>
                <a:off x="5172" y="16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27" name="Oval 739">
                <a:extLst>
                  <a:ext uri="{FF2B5EF4-FFF2-40B4-BE49-F238E27FC236}">
                    <a16:creationId xmlns:a16="http://schemas.microsoft.com/office/drawing/2014/main" id="{3F49B6E7-C27A-4B32-A914-983760438675}"/>
                  </a:ext>
                </a:extLst>
              </p:cNvPr>
              <p:cNvSpPr>
                <a:spLocks noChangeArrowheads="1"/>
              </p:cNvSpPr>
              <p:nvPr/>
            </p:nvSpPr>
            <p:spPr bwMode="auto">
              <a:xfrm>
                <a:off x="4668" y="1775"/>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28" name="Oval 740">
                <a:extLst>
                  <a:ext uri="{FF2B5EF4-FFF2-40B4-BE49-F238E27FC236}">
                    <a16:creationId xmlns:a16="http://schemas.microsoft.com/office/drawing/2014/main" id="{CF0BE007-DFE9-4A55-95C5-EE86C23C283E}"/>
                  </a:ext>
                </a:extLst>
              </p:cNvPr>
              <p:cNvSpPr>
                <a:spLocks noChangeArrowheads="1"/>
              </p:cNvSpPr>
              <p:nvPr/>
            </p:nvSpPr>
            <p:spPr bwMode="auto">
              <a:xfrm>
                <a:off x="4358" y="194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29" name="Oval 741">
                <a:extLst>
                  <a:ext uri="{FF2B5EF4-FFF2-40B4-BE49-F238E27FC236}">
                    <a16:creationId xmlns:a16="http://schemas.microsoft.com/office/drawing/2014/main" id="{533D3994-05B6-4F75-A2F4-AB6BD6556565}"/>
                  </a:ext>
                </a:extLst>
              </p:cNvPr>
              <p:cNvSpPr>
                <a:spLocks noChangeArrowheads="1"/>
              </p:cNvSpPr>
              <p:nvPr/>
            </p:nvSpPr>
            <p:spPr bwMode="auto">
              <a:xfrm>
                <a:off x="4898" y="200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30" name="Oval 742">
                <a:extLst>
                  <a:ext uri="{FF2B5EF4-FFF2-40B4-BE49-F238E27FC236}">
                    <a16:creationId xmlns:a16="http://schemas.microsoft.com/office/drawing/2014/main" id="{B61B012C-49C2-4EB4-9F16-86448D675D31}"/>
                  </a:ext>
                </a:extLst>
              </p:cNvPr>
              <p:cNvSpPr>
                <a:spLocks noChangeArrowheads="1"/>
              </p:cNvSpPr>
              <p:nvPr/>
            </p:nvSpPr>
            <p:spPr bwMode="auto">
              <a:xfrm>
                <a:off x="4614" y="166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31" name="Oval 743">
                <a:extLst>
                  <a:ext uri="{FF2B5EF4-FFF2-40B4-BE49-F238E27FC236}">
                    <a16:creationId xmlns:a16="http://schemas.microsoft.com/office/drawing/2014/main" id="{8EF3EC8C-8CC4-4BD4-A1B8-A14130A696C4}"/>
                  </a:ext>
                </a:extLst>
              </p:cNvPr>
              <p:cNvSpPr>
                <a:spLocks noChangeArrowheads="1"/>
              </p:cNvSpPr>
              <p:nvPr/>
            </p:nvSpPr>
            <p:spPr bwMode="auto">
              <a:xfrm>
                <a:off x="4585" y="1796"/>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32" name="Oval 744">
                <a:extLst>
                  <a:ext uri="{FF2B5EF4-FFF2-40B4-BE49-F238E27FC236}">
                    <a16:creationId xmlns:a16="http://schemas.microsoft.com/office/drawing/2014/main" id="{FC78202C-D353-4FD3-A398-F1441632EA23}"/>
                  </a:ext>
                </a:extLst>
              </p:cNvPr>
              <p:cNvSpPr>
                <a:spLocks noChangeArrowheads="1"/>
              </p:cNvSpPr>
              <p:nvPr/>
            </p:nvSpPr>
            <p:spPr bwMode="auto">
              <a:xfrm>
                <a:off x="5608" y="176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33" name="Oval 745">
                <a:extLst>
                  <a:ext uri="{FF2B5EF4-FFF2-40B4-BE49-F238E27FC236}">
                    <a16:creationId xmlns:a16="http://schemas.microsoft.com/office/drawing/2014/main" id="{0D6A386A-DA3B-491F-97AF-9DD75B86F723}"/>
                  </a:ext>
                </a:extLst>
              </p:cNvPr>
              <p:cNvSpPr>
                <a:spLocks noChangeArrowheads="1"/>
              </p:cNvSpPr>
              <p:nvPr/>
            </p:nvSpPr>
            <p:spPr bwMode="auto">
              <a:xfrm>
                <a:off x="4664" y="182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34" name="Oval 746">
                <a:extLst>
                  <a:ext uri="{FF2B5EF4-FFF2-40B4-BE49-F238E27FC236}">
                    <a16:creationId xmlns:a16="http://schemas.microsoft.com/office/drawing/2014/main" id="{D816BB06-6F03-4BF4-AB06-B833D2859B43}"/>
                  </a:ext>
                </a:extLst>
              </p:cNvPr>
              <p:cNvSpPr>
                <a:spLocks noChangeArrowheads="1"/>
              </p:cNvSpPr>
              <p:nvPr/>
            </p:nvSpPr>
            <p:spPr bwMode="auto">
              <a:xfrm>
                <a:off x="4754" y="151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35" name="Oval 747">
                <a:extLst>
                  <a:ext uri="{FF2B5EF4-FFF2-40B4-BE49-F238E27FC236}">
                    <a16:creationId xmlns:a16="http://schemas.microsoft.com/office/drawing/2014/main" id="{03650F18-FC66-474E-A8D8-1B84179907F7}"/>
                  </a:ext>
                </a:extLst>
              </p:cNvPr>
              <p:cNvSpPr>
                <a:spLocks noChangeArrowheads="1"/>
              </p:cNvSpPr>
              <p:nvPr/>
            </p:nvSpPr>
            <p:spPr bwMode="auto">
              <a:xfrm>
                <a:off x="4826" y="20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36" name="Oval 748">
                <a:extLst>
                  <a:ext uri="{FF2B5EF4-FFF2-40B4-BE49-F238E27FC236}">
                    <a16:creationId xmlns:a16="http://schemas.microsoft.com/office/drawing/2014/main" id="{B7548D7A-216F-4CD1-A68F-62E4EA0B5A0E}"/>
                  </a:ext>
                </a:extLst>
              </p:cNvPr>
              <p:cNvSpPr>
                <a:spLocks noChangeArrowheads="1"/>
              </p:cNvSpPr>
              <p:nvPr/>
            </p:nvSpPr>
            <p:spPr bwMode="auto">
              <a:xfrm>
                <a:off x="4520" y="165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37" name="Oval 749">
                <a:extLst>
                  <a:ext uri="{FF2B5EF4-FFF2-40B4-BE49-F238E27FC236}">
                    <a16:creationId xmlns:a16="http://schemas.microsoft.com/office/drawing/2014/main" id="{3578F2BB-F92A-48F7-8D45-1E1014C3D9E1}"/>
                  </a:ext>
                </a:extLst>
              </p:cNvPr>
              <p:cNvSpPr>
                <a:spLocks noChangeArrowheads="1"/>
              </p:cNvSpPr>
              <p:nvPr/>
            </p:nvSpPr>
            <p:spPr bwMode="auto">
              <a:xfrm>
                <a:off x="4949" y="204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38" name="Oval 750">
                <a:extLst>
                  <a:ext uri="{FF2B5EF4-FFF2-40B4-BE49-F238E27FC236}">
                    <a16:creationId xmlns:a16="http://schemas.microsoft.com/office/drawing/2014/main" id="{31DF354C-9C42-4A45-8390-EA225A28587D}"/>
                  </a:ext>
                </a:extLst>
              </p:cNvPr>
              <p:cNvSpPr>
                <a:spLocks noChangeArrowheads="1"/>
              </p:cNvSpPr>
              <p:nvPr/>
            </p:nvSpPr>
            <p:spPr bwMode="auto">
              <a:xfrm>
                <a:off x="5111" y="1739"/>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39" name="Oval 751">
                <a:extLst>
                  <a:ext uri="{FF2B5EF4-FFF2-40B4-BE49-F238E27FC236}">
                    <a16:creationId xmlns:a16="http://schemas.microsoft.com/office/drawing/2014/main" id="{7710A659-E437-4DCC-940A-5D32832B454D}"/>
                  </a:ext>
                </a:extLst>
              </p:cNvPr>
              <p:cNvSpPr>
                <a:spLocks noChangeArrowheads="1"/>
              </p:cNvSpPr>
              <p:nvPr/>
            </p:nvSpPr>
            <p:spPr bwMode="auto">
              <a:xfrm>
                <a:off x="4927" y="2002"/>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40" name="Oval 752">
                <a:extLst>
                  <a:ext uri="{FF2B5EF4-FFF2-40B4-BE49-F238E27FC236}">
                    <a16:creationId xmlns:a16="http://schemas.microsoft.com/office/drawing/2014/main" id="{2684D74C-D0A9-4F13-8A43-308FD3D60CD7}"/>
                  </a:ext>
                </a:extLst>
              </p:cNvPr>
              <p:cNvSpPr>
                <a:spLocks noChangeArrowheads="1"/>
              </p:cNvSpPr>
              <p:nvPr/>
            </p:nvSpPr>
            <p:spPr bwMode="auto">
              <a:xfrm>
                <a:off x="4927" y="21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41" name="Oval 753">
                <a:extLst>
                  <a:ext uri="{FF2B5EF4-FFF2-40B4-BE49-F238E27FC236}">
                    <a16:creationId xmlns:a16="http://schemas.microsoft.com/office/drawing/2014/main" id="{3F9CB3E0-5BA1-4E9D-B5B2-C4329F17856A}"/>
                  </a:ext>
                </a:extLst>
              </p:cNvPr>
              <p:cNvSpPr>
                <a:spLocks noChangeArrowheads="1"/>
              </p:cNvSpPr>
              <p:nvPr/>
            </p:nvSpPr>
            <p:spPr bwMode="auto">
              <a:xfrm>
                <a:off x="4499" y="180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42" name="Oval 754">
                <a:extLst>
                  <a:ext uri="{FF2B5EF4-FFF2-40B4-BE49-F238E27FC236}">
                    <a16:creationId xmlns:a16="http://schemas.microsoft.com/office/drawing/2014/main" id="{4E84073D-C0D2-4DC9-8EA4-B4FCB0702B04}"/>
                  </a:ext>
                </a:extLst>
              </p:cNvPr>
              <p:cNvSpPr>
                <a:spLocks noChangeArrowheads="1"/>
              </p:cNvSpPr>
              <p:nvPr/>
            </p:nvSpPr>
            <p:spPr bwMode="auto">
              <a:xfrm>
                <a:off x="4499" y="199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43" name="Oval 755">
                <a:extLst>
                  <a:ext uri="{FF2B5EF4-FFF2-40B4-BE49-F238E27FC236}">
                    <a16:creationId xmlns:a16="http://schemas.microsoft.com/office/drawing/2014/main" id="{F9670D02-5731-4B50-A033-BD82036D3ABD}"/>
                  </a:ext>
                </a:extLst>
              </p:cNvPr>
              <p:cNvSpPr>
                <a:spLocks noChangeArrowheads="1"/>
              </p:cNvSpPr>
              <p:nvPr/>
            </p:nvSpPr>
            <p:spPr bwMode="auto">
              <a:xfrm>
                <a:off x="4556" y="16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44" name="Oval 756">
                <a:extLst>
                  <a:ext uri="{FF2B5EF4-FFF2-40B4-BE49-F238E27FC236}">
                    <a16:creationId xmlns:a16="http://schemas.microsoft.com/office/drawing/2014/main" id="{8F7160D7-AFF2-4F67-82EA-3007BF38B936}"/>
                  </a:ext>
                </a:extLst>
              </p:cNvPr>
              <p:cNvSpPr>
                <a:spLocks noChangeArrowheads="1"/>
              </p:cNvSpPr>
              <p:nvPr/>
            </p:nvSpPr>
            <p:spPr bwMode="auto">
              <a:xfrm>
                <a:off x="4481" y="203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45" name="Oval 757">
                <a:extLst>
                  <a:ext uri="{FF2B5EF4-FFF2-40B4-BE49-F238E27FC236}">
                    <a16:creationId xmlns:a16="http://schemas.microsoft.com/office/drawing/2014/main" id="{309D4D81-4D72-4D6C-80E5-22A5C9DA42A3}"/>
                  </a:ext>
                </a:extLst>
              </p:cNvPr>
              <p:cNvSpPr>
                <a:spLocks noChangeArrowheads="1"/>
              </p:cNvSpPr>
              <p:nvPr/>
            </p:nvSpPr>
            <p:spPr bwMode="auto">
              <a:xfrm>
                <a:off x="5460" y="175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46" name="Oval 758">
                <a:extLst>
                  <a:ext uri="{FF2B5EF4-FFF2-40B4-BE49-F238E27FC236}">
                    <a16:creationId xmlns:a16="http://schemas.microsoft.com/office/drawing/2014/main" id="{C3E35D13-4666-4A61-AB05-3911BAD95787}"/>
                  </a:ext>
                </a:extLst>
              </p:cNvPr>
              <p:cNvSpPr>
                <a:spLocks noChangeArrowheads="1"/>
              </p:cNvSpPr>
              <p:nvPr/>
            </p:nvSpPr>
            <p:spPr bwMode="auto">
              <a:xfrm>
                <a:off x="5230" y="189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47" name="Oval 759">
                <a:extLst>
                  <a:ext uri="{FF2B5EF4-FFF2-40B4-BE49-F238E27FC236}">
                    <a16:creationId xmlns:a16="http://schemas.microsoft.com/office/drawing/2014/main" id="{97E354CE-2C0D-43CC-B198-E00E065A1E46}"/>
                  </a:ext>
                </a:extLst>
              </p:cNvPr>
              <p:cNvSpPr>
                <a:spLocks noChangeArrowheads="1"/>
              </p:cNvSpPr>
              <p:nvPr/>
            </p:nvSpPr>
            <p:spPr bwMode="auto">
              <a:xfrm>
                <a:off x="4510" y="160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48" name="Oval 760">
                <a:extLst>
                  <a:ext uri="{FF2B5EF4-FFF2-40B4-BE49-F238E27FC236}">
                    <a16:creationId xmlns:a16="http://schemas.microsoft.com/office/drawing/2014/main" id="{F3531867-4CB3-4048-BC9E-132C1CD1C132}"/>
                  </a:ext>
                </a:extLst>
              </p:cNvPr>
              <p:cNvSpPr>
                <a:spLocks noChangeArrowheads="1"/>
              </p:cNvSpPr>
              <p:nvPr/>
            </p:nvSpPr>
            <p:spPr bwMode="auto">
              <a:xfrm>
                <a:off x="5302" y="199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49" name="Oval 761">
                <a:extLst>
                  <a:ext uri="{FF2B5EF4-FFF2-40B4-BE49-F238E27FC236}">
                    <a16:creationId xmlns:a16="http://schemas.microsoft.com/office/drawing/2014/main" id="{6709FD70-E0C2-4F0F-BED7-04CFF49E0B33}"/>
                  </a:ext>
                </a:extLst>
              </p:cNvPr>
              <p:cNvSpPr>
                <a:spLocks noChangeArrowheads="1"/>
              </p:cNvSpPr>
              <p:nvPr/>
            </p:nvSpPr>
            <p:spPr bwMode="auto">
              <a:xfrm>
                <a:off x="5302" y="172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50" name="Oval 762">
                <a:extLst>
                  <a:ext uri="{FF2B5EF4-FFF2-40B4-BE49-F238E27FC236}">
                    <a16:creationId xmlns:a16="http://schemas.microsoft.com/office/drawing/2014/main" id="{6AF451D7-E8AE-48D8-A725-7EAC974C7BFF}"/>
                  </a:ext>
                </a:extLst>
              </p:cNvPr>
              <p:cNvSpPr>
                <a:spLocks noChangeArrowheads="1"/>
              </p:cNvSpPr>
              <p:nvPr/>
            </p:nvSpPr>
            <p:spPr bwMode="auto">
              <a:xfrm>
                <a:off x="5500" y="193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51" name="Oval 763">
                <a:extLst>
                  <a:ext uri="{FF2B5EF4-FFF2-40B4-BE49-F238E27FC236}">
                    <a16:creationId xmlns:a16="http://schemas.microsoft.com/office/drawing/2014/main" id="{93A457B5-9CC9-4B19-8ABA-A40FABD80E69}"/>
                  </a:ext>
                </a:extLst>
              </p:cNvPr>
              <p:cNvSpPr>
                <a:spLocks noChangeArrowheads="1"/>
              </p:cNvSpPr>
              <p:nvPr/>
            </p:nvSpPr>
            <p:spPr bwMode="auto">
              <a:xfrm>
                <a:off x="5464" y="172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52" name="Oval 764">
                <a:extLst>
                  <a:ext uri="{FF2B5EF4-FFF2-40B4-BE49-F238E27FC236}">
                    <a16:creationId xmlns:a16="http://schemas.microsoft.com/office/drawing/2014/main" id="{04D09ED2-8B5E-487F-B66B-374F3AAB53AB}"/>
                  </a:ext>
                </a:extLst>
              </p:cNvPr>
              <p:cNvSpPr>
                <a:spLocks noChangeArrowheads="1"/>
              </p:cNvSpPr>
              <p:nvPr/>
            </p:nvSpPr>
            <p:spPr bwMode="auto">
              <a:xfrm>
                <a:off x="5420" y="19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53" name="Oval 765">
                <a:extLst>
                  <a:ext uri="{FF2B5EF4-FFF2-40B4-BE49-F238E27FC236}">
                    <a16:creationId xmlns:a16="http://schemas.microsoft.com/office/drawing/2014/main" id="{0B1C98F5-3267-4D6D-881F-D035255B180A}"/>
                  </a:ext>
                </a:extLst>
              </p:cNvPr>
              <p:cNvSpPr>
                <a:spLocks noChangeArrowheads="1"/>
              </p:cNvSpPr>
              <p:nvPr/>
            </p:nvSpPr>
            <p:spPr bwMode="auto">
              <a:xfrm>
                <a:off x="5420" y="19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54" name="Oval 766">
                <a:extLst>
                  <a:ext uri="{FF2B5EF4-FFF2-40B4-BE49-F238E27FC236}">
                    <a16:creationId xmlns:a16="http://schemas.microsoft.com/office/drawing/2014/main" id="{CB8359BA-4DB9-4239-AFCD-FA4DCBD58E42}"/>
                  </a:ext>
                </a:extLst>
              </p:cNvPr>
              <p:cNvSpPr>
                <a:spLocks noChangeArrowheads="1"/>
              </p:cNvSpPr>
              <p:nvPr/>
            </p:nvSpPr>
            <p:spPr bwMode="auto">
              <a:xfrm>
                <a:off x="5762" y="17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55" name="Oval 767">
                <a:extLst>
                  <a:ext uri="{FF2B5EF4-FFF2-40B4-BE49-F238E27FC236}">
                    <a16:creationId xmlns:a16="http://schemas.microsoft.com/office/drawing/2014/main" id="{FB2129AA-64F8-40CB-AD7E-1F43C90A5C27}"/>
                  </a:ext>
                </a:extLst>
              </p:cNvPr>
              <p:cNvSpPr>
                <a:spLocks noChangeArrowheads="1"/>
              </p:cNvSpPr>
              <p:nvPr/>
            </p:nvSpPr>
            <p:spPr bwMode="auto">
              <a:xfrm>
                <a:off x="5762" y="178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56" name="Oval 768">
                <a:extLst>
                  <a:ext uri="{FF2B5EF4-FFF2-40B4-BE49-F238E27FC236}">
                    <a16:creationId xmlns:a16="http://schemas.microsoft.com/office/drawing/2014/main" id="{49992FF6-8339-435B-A05D-106C89AA4A41}"/>
                  </a:ext>
                </a:extLst>
              </p:cNvPr>
              <p:cNvSpPr>
                <a:spLocks noChangeArrowheads="1"/>
              </p:cNvSpPr>
              <p:nvPr/>
            </p:nvSpPr>
            <p:spPr bwMode="auto">
              <a:xfrm>
                <a:off x="4506" y="189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57" name="Oval 769">
                <a:extLst>
                  <a:ext uri="{FF2B5EF4-FFF2-40B4-BE49-F238E27FC236}">
                    <a16:creationId xmlns:a16="http://schemas.microsoft.com/office/drawing/2014/main" id="{0B2DCB3B-9EB3-4E95-A593-E346B713198A}"/>
                  </a:ext>
                </a:extLst>
              </p:cNvPr>
              <p:cNvSpPr>
                <a:spLocks noChangeArrowheads="1"/>
              </p:cNvSpPr>
              <p:nvPr/>
            </p:nvSpPr>
            <p:spPr bwMode="auto">
              <a:xfrm>
                <a:off x="4506" y="1868"/>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58" name="Oval 770">
                <a:extLst>
                  <a:ext uri="{FF2B5EF4-FFF2-40B4-BE49-F238E27FC236}">
                    <a16:creationId xmlns:a16="http://schemas.microsoft.com/office/drawing/2014/main" id="{0E069CEC-D025-4440-B5D7-3C8076E9F440}"/>
                  </a:ext>
                </a:extLst>
              </p:cNvPr>
              <p:cNvSpPr>
                <a:spLocks noChangeArrowheads="1"/>
              </p:cNvSpPr>
              <p:nvPr/>
            </p:nvSpPr>
            <p:spPr bwMode="auto">
              <a:xfrm>
                <a:off x="4466" y="220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59" name="Oval 771">
                <a:extLst>
                  <a:ext uri="{FF2B5EF4-FFF2-40B4-BE49-F238E27FC236}">
                    <a16:creationId xmlns:a16="http://schemas.microsoft.com/office/drawing/2014/main" id="{90004661-A872-4BA8-AE25-C09D7201E6BA}"/>
                  </a:ext>
                </a:extLst>
              </p:cNvPr>
              <p:cNvSpPr>
                <a:spLocks noChangeArrowheads="1"/>
              </p:cNvSpPr>
              <p:nvPr/>
            </p:nvSpPr>
            <p:spPr bwMode="auto">
              <a:xfrm>
                <a:off x="4466" y="1922"/>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60" name="Oval 772">
                <a:extLst>
                  <a:ext uri="{FF2B5EF4-FFF2-40B4-BE49-F238E27FC236}">
                    <a16:creationId xmlns:a16="http://schemas.microsoft.com/office/drawing/2014/main" id="{F0E92AAC-3F83-4F3B-B017-B3720541B49E}"/>
                  </a:ext>
                </a:extLst>
              </p:cNvPr>
              <p:cNvSpPr>
                <a:spLocks noChangeArrowheads="1"/>
              </p:cNvSpPr>
              <p:nvPr/>
            </p:nvSpPr>
            <p:spPr bwMode="auto">
              <a:xfrm>
                <a:off x="4146" y="218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61" name="Oval 773">
                <a:extLst>
                  <a:ext uri="{FF2B5EF4-FFF2-40B4-BE49-F238E27FC236}">
                    <a16:creationId xmlns:a16="http://schemas.microsoft.com/office/drawing/2014/main" id="{DDEE0AC5-737E-4ABF-B2A6-7D18808D357E}"/>
                  </a:ext>
                </a:extLst>
              </p:cNvPr>
              <p:cNvSpPr>
                <a:spLocks noChangeArrowheads="1"/>
              </p:cNvSpPr>
              <p:nvPr/>
            </p:nvSpPr>
            <p:spPr bwMode="auto">
              <a:xfrm>
                <a:off x="4146" y="2171"/>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62" name="Oval 774">
                <a:extLst>
                  <a:ext uri="{FF2B5EF4-FFF2-40B4-BE49-F238E27FC236}">
                    <a16:creationId xmlns:a16="http://schemas.microsoft.com/office/drawing/2014/main" id="{F3A763F9-D33C-4AC9-91FF-8AECDCBD381B}"/>
                  </a:ext>
                </a:extLst>
              </p:cNvPr>
              <p:cNvSpPr>
                <a:spLocks noChangeArrowheads="1"/>
              </p:cNvSpPr>
              <p:nvPr/>
            </p:nvSpPr>
            <p:spPr bwMode="auto">
              <a:xfrm>
                <a:off x="4589" y="173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63" name="Oval 775">
                <a:extLst>
                  <a:ext uri="{FF2B5EF4-FFF2-40B4-BE49-F238E27FC236}">
                    <a16:creationId xmlns:a16="http://schemas.microsoft.com/office/drawing/2014/main" id="{DF0637CB-4DE7-497F-AB89-881B7D1D78A1}"/>
                  </a:ext>
                </a:extLst>
              </p:cNvPr>
              <p:cNvSpPr>
                <a:spLocks noChangeArrowheads="1"/>
              </p:cNvSpPr>
              <p:nvPr/>
            </p:nvSpPr>
            <p:spPr bwMode="auto">
              <a:xfrm>
                <a:off x="3703" y="160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64" name="Oval 776">
                <a:extLst>
                  <a:ext uri="{FF2B5EF4-FFF2-40B4-BE49-F238E27FC236}">
                    <a16:creationId xmlns:a16="http://schemas.microsoft.com/office/drawing/2014/main" id="{CB3BFAB7-9BE7-4483-B4BC-BE8A534996FF}"/>
                  </a:ext>
                </a:extLst>
              </p:cNvPr>
              <p:cNvSpPr>
                <a:spLocks noChangeArrowheads="1"/>
              </p:cNvSpPr>
              <p:nvPr/>
            </p:nvSpPr>
            <p:spPr bwMode="auto">
              <a:xfrm>
                <a:off x="3703" y="148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65" name="Oval 777">
                <a:extLst>
                  <a:ext uri="{FF2B5EF4-FFF2-40B4-BE49-F238E27FC236}">
                    <a16:creationId xmlns:a16="http://schemas.microsoft.com/office/drawing/2014/main" id="{8881F8CE-0743-4535-A7E9-4EF57F546812}"/>
                  </a:ext>
                </a:extLst>
              </p:cNvPr>
              <p:cNvSpPr>
                <a:spLocks noChangeArrowheads="1"/>
              </p:cNvSpPr>
              <p:nvPr/>
            </p:nvSpPr>
            <p:spPr bwMode="auto">
              <a:xfrm>
                <a:off x="4474" y="2192"/>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66" name="Oval 778">
                <a:extLst>
                  <a:ext uri="{FF2B5EF4-FFF2-40B4-BE49-F238E27FC236}">
                    <a16:creationId xmlns:a16="http://schemas.microsoft.com/office/drawing/2014/main" id="{D80FFC05-6819-4331-9D79-C57B4F0B0046}"/>
                  </a:ext>
                </a:extLst>
              </p:cNvPr>
              <p:cNvSpPr>
                <a:spLocks noChangeArrowheads="1"/>
              </p:cNvSpPr>
              <p:nvPr/>
            </p:nvSpPr>
            <p:spPr bwMode="auto">
              <a:xfrm>
                <a:off x="4474" y="20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67" name="Oval 779">
                <a:extLst>
                  <a:ext uri="{FF2B5EF4-FFF2-40B4-BE49-F238E27FC236}">
                    <a16:creationId xmlns:a16="http://schemas.microsoft.com/office/drawing/2014/main" id="{9DB25DDA-1915-4122-BB79-62F1BA908476}"/>
                  </a:ext>
                </a:extLst>
              </p:cNvPr>
              <p:cNvSpPr>
                <a:spLocks noChangeArrowheads="1"/>
              </p:cNvSpPr>
              <p:nvPr/>
            </p:nvSpPr>
            <p:spPr bwMode="auto">
              <a:xfrm>
                <a:off x="4366" y="21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68" name="Oval 780">
                <a:extLst>
                  <a:ext uri="{FF2B5EF4-FFF2-40B4-BE49-F238E27FC236}">
                    <a16:creationId xmlns:a16="http://schemas.microsoft.com/office/drawing/2014/main" id="{8C339FC1-0B11-4E7A-B39C-35E3E4A0DCA6}"/>
                  </a:ext>
                </a:extLst>
              </p:cNvPr>
              <p:cNvSpPr>
                <a:spLocks noChangeArrowheads="1"/>
              </p:cNvSpPr>
              <p:nvPr/>
            </p:nvSpPr>
            <p:spPr bwMode="auto">
              <a:xfrm>
                <a:off x="4366" y="188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69" name="Oval 781">
                <a:extLst>
                  <a:ext uri="{FF2B5EF4-FFF2-40B4-BE49-F238E27FC236}">
                    <a16:creationId xmlns:a16="http://schemas.microsoft.com/office/drawing/2014/main" id="{A82D61C2-D065-47C6-B48B-16D3A80998F2}"/>
                  </a:ext>
                </a:extLst>
              </p:cNvPr>
              <p:cNvSpPr>
                <a:spLocks noChangeArrowheads="1"/>
              </p:cNvSpPr>
              <p:nvPr/>
            </p:nvSpPr>
            <p:spPr bwMode="auto">
              <a:xfrm>
                <a:off x="4826" y="1937"/>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70" name="Oval 782">
                <a:extLst>
                  <a:ext uri="{FF2B5EF4-FFF2-40B4-BE49-F238E27FC236}">
                    <a16:creationId xmlns:a16="http://schemas.microsoft.com/office/drawing/2014/main" id="{6EBD4D9A-1656-4F40-BD65-AA8A4DDFD005}"/>
                  </a:ext>
                </a:extLst>
              </p:cNvPr>
              <p:cNvSpPr>
                <a:spLocks noChangeArrowheads="1"/>
              </p:cNvSpPr>
              <p:nvPr/>
            </p:nvSpPr>
            <p:spPr bwMode="auto">
              <a:xfrm>
                <a:off x="5597" y="150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71" name="Oval 783">
                <a:extLst>
                  <a:ext uri="{FF2B5EF4-FFF2-40B4-BE49-F238E27FC236}">
                    <a16:creationId xmlns:a16="http://schemas.microsoft.com/office/drawing/2014/main" id="{BC406489-F681-4471-B7D9-5864B7F6F62F}"/>
                  </a:ext>
                </a:extLst>
              </p:cNvPr>
              <p:cNvSpPr>
                <a:spLocks noChangeArrowheads="1"/>
              </p:cNvSpPr>
              <p:nvPr/>
            </p:nvSpPr>
            <p:spPr bwMode="auto">
              <a:xfrm>
                <a:off x="4733" y="146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72" name="Oval 784">
                <a:extLst>
                  <a:ext uri="{FF2B5EF4-FFF2-40B4-BE49-F238E27FC236}">
                    <a16:creationId xmlns:a16="http://schemas.microsoft.com/office/drawing/2014/main" id="{DB363DB3-56D5-40AD-8E6B-C3755654A720}"/>
                  </a:ext>
                </a:extLst>
              </p:cNvPr>
              <p:cNvSpPr>
                <a:spLocks noChangeArrowheads="1"/>
              </p:cNvSpPr>
              <p:nvPr/>
            </p:nvSpPr>
            <p:spPr bwMode="auto">
              <a:xfrm>
                <a:off x="5485" y="166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73" name="Oval 785">
                <a:extLst>
                  <a:ext uri="{FF2B5EF4-FFF2-40B4-BE49-F238E27FC236}">
                    <a16:creationId xmlns:a16="http://schemas.microsoft.com/office/drawing/2014/main" id="{9CEF68C0-659C-4ADC-A4B5-C6359E79823E}"/>
                  </a:ext>
                </a:extLst>
              </p:cNvPr>
              <p:cNvSpPr>
                <a:spLocks noChangeArrowheads="1"/>
              </p:cNvSpPr>
              <p:nvPr/>
            </p:nvSpPr>
            <p:spPr bwMode="auto">
              <a:xfrm>
                <a:off x="5485" y="153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74" name="Oval 786">
                <a:extLst>
                  <a:ext uri="{FF2B5EF4-FFF2-40B4-BE49-F238E27FC236}">
                    <a16:creationId xmlns:a16="http://schemas.microsoft.com/office/drawing/2014/main" id="{5D5740C0-4715-41DF-918F-5A2069402CD0}"/>
                  </a:ext>
                </a:extLst>
              </p:cNvPr>
              <p:cNvSpPr>
                <a:spLocks noChangeArrowheads="1"/>
              </p:cNvSpPr>
              <p:nvPr/>
            </p:nvSpPr>
            <p:spPr bwMode="auto">
              <a:xfrm>
                <a:off x="5388" y="183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75" name="Oval 787">
                <a:extLst>
                  <a:ext uri="{FF2B5EF4-FFF2-40B4-BE49-F238E27FC236}">
                    <a16:creationId xmlns:a16="http://schemas.microsoft.com/office/drawing/2014/main" id="{E26599CE-9169-4A26-808F-6649B1E4E5FF}"/>
                  </a:ext>
                </a:extLst>
              </p:cNvPr>
              <p:cNvSpPr>
                <a:spLocks noChangeArrowheads="1"/>
              </p:cNvSpPr>
              <p:nvPr/>
            </p:nvSpPr>
            <p:spPr bwMode="auto">
              <a:xfrm>
                <a:off x="5388" y="163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76" name="Oval 788">
                <a:extLst>
                  <a:ext uri="{FF2B5EF4-FFF2-40B4-BE49-F238E27FC236}">
                    <a16:creationId xmlns:a16="http://schemas.microsoft.com/office/drawing/2014/main" id="{DB93B887-ABEF-4066-A25A-03EE45BB764D}"/>
                  </a:ext>
                </a:extLst>
              </p:cNvPr>
              <p:cNvSpPr>
                <a:spLocks noChangeArrowheads="1"/>
              </p:cNvSpPr>
              <p:nvPr/>
            </p:nvSpPr>
            <p:spPr bwMode="auto">
              <a:xfrm>
                <a:off x="4870" y="1908"/>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77" name="Oval 789">
                <a:extLst>
                  <a:ext uri="{FF2B5EF4-FFF2-40B4-BE49-F238E27FC236}">
                    <a16:creationId xmlns:a16="http://schemas.microsoft.com/office/drawing/2014/main" id="{DCDC3AF0-8B9E-4297-842B-AFA5C7BF3459}"/>
                  </a:ext>
                </a:extLst>
              </p:cNvPr>
              <p:cNvSpPr>
                <a:spLocks noChangeArrowheads="1"/>
              </p:cNvSpPr>
              <p:nvPr/>
            </p:nvSpPr>
            <p:spPr bwMode="auto">
              <a:xfrm>
                <a:off x="4931" y="189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78" name="Oval 790">
                <a:extLst>
                  <a:ext uri="{FF2B5EF4-FFF2-40B4-BE49-F238E27FC236}">
                    <a16:creationId xmlns:a16="http://schemas.microsoft.com/office/drawing/2014/main" id="{38B89881-157C-4695-915E-FB2F8D44BACC}"/>
                  </a:ext>
                </a:extLst>
              </p:cNvPr>
              <p:cNvSpPr>
                <a:spLocks noChangeArrowheads="1"/>
              </p:cNvSpPr>
              <p:nvPr/>
            </p:nvSpPr>
            <p:spPr bwMode="auto">
              <a:xfrm>
                <a:off x="4607" y="16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79" name="Oval 791">
                <a:extLst>
                  <a:ext uri="{FF2B5EF4-FFF2-40B4-BE49-F238E27FC236}">
                    <a16:creationId xmlns:a16="http://schemas.microsoft.com/office/drawing/2014/main" id="{1D0C0B9F-D55E-4859-9E4D-9008536FB168}"/>
                  </a:ext>
                </a:extLst>
              </p:cNvPr>
              <p:cNvSpPr>
                <a:spLocks noChangeArrowheads="1"/>
              </p:cNvSpPr>
              <p:nvPr/>
            </p:nvSpPr>
            <p:spPr bwMode="auto">
              <a:xfrm>
                <a:off x="5071" y="17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80" name="Oval 792">
                <a:extLst>
                  <a:ext uri="{FF2B5EF4-FFF2-40B4-BE49-F238E27FC236}">
                    <a16:creationId xmlns:a16="http://schemas.microsoft.com/office/drawing/2014/main" id="{BCBC63FD-909D-4C02-B970-F5D3374674D9}"/>
                  </a:ext>
                </a:extLst>
              </p:cNvPr>
              <p:cNvSpPr>
                <a:spLocks noChangeArrowheads="1"/>
              </p:cNvSpPr>
              <p:nvPr/>
            </p:nvSpPr>
            <p:spPr bwMode="auto">
              <a:xfrm>
                <a:off x="4859" y="18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81" name="Oval 793">
                <a:extLst>
                  <a:ext uri="{FF2B5EF4-FFF2-40B4-BE49-F238E27FC236}">
                    <a16:creationId xmlns:a16="http://schemas.microsoft.com/office/drawing/2014/main" id="{C6D4A355-11EC-4066-9361-AF2917FB495F}"/>
                  </a:ext>
                </a:extLst>
              </p:cNvPr>
              <p:cNvSpPr>
                <a:spLocks noChangeArrowheads="1"/>
              </p:cNvSpPr>
              <p:nvPr/>
            </p:nvSpPr>
            <p:spPr bwMode="auto">
              <a:xfrm>
                <a:off x="5406" y="181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82" name="Oval 794">
                <a:extLst>
                  <a:ext uri="{FF2B5EF4-FFF2-40B4-BE49-F238E27FC236}">
                    <a16:creationId xmlns:a16="http://schemas.microsoft.com/office/drawing/2014/main" id="{4B3E66AC-59EE-4046-85CD-3E31D49B3D61}"/>
                  </a:ext>
                </a:extLst>
              </p:cNvPr>
              <p:cNvSpPr>
                <a:spLocks noChangeArrowheads="1"/>
              </p:cNvSpPr>
              <p:nvPr/>
            </p:nvSpPr>
            <p:spPr bwMode="auto">
              <a:xfrm>
                <a:off x="5500" y="173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83" name="Oval 795">
                <a:extLst>
                  <a:ext uri="{FF2B5EF4-FFF2-40B4-BE49-F238E27FC236}">
                    <a16:creationId xmlns:a16="http://schemas.microsoft.com/office/drawing/2014/main" id="{6370FA6B-9F14-4DD2-8D96-5B8536662C60}"/>
                  </a:ext>
                </a:extLst>
              </p:cNvPr>
              <p:cNvSpPr>
                <a:spLocks noChangeArrowheads="1"/>
              </p:cNvSpPr>
              <p:nvPr/>
            </p:nvSpPr>
            <p:spPr bwMode="auto">
              <a:xfrm>
                <a:off x="5500" y="17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84" name="Oval 796">
                <a:extLst>
                  <a:ext uri="{FF2B5EF4-FFF2-40B4-BE49-F238E27FC236}">
                    <a16:creationId xmlns:a16="http://schemas.microsoft.com/office/drawing/2014/main" id="{0337B49B-118B-4243-9B38-63697C2CE9E9}"/>
                  </a:ext>
                </a:extLst>
              </p:cNvPr>
              <p:cNvSpPr>
                <a:spLocks noChangeArrowheads="1"/>
              </p:cNvSpPr>
              <p:nvPr/>
            </p:nvSpPr>
            <p:spPr bwMode="auto">
              <a:xfrm>
                <a:off x="4740" y="17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85" name="Oval 797">
                <a:extLst>
                  <a:ext uri="{FF2B5EF4-FFF2-40B4-BE49-F238E27FC236}">
                    <a16:creationId xmlns:a16="http://schemas.microsoft.com/office/drawing/2014/main" id="{E70BF815-53CF-49EC-8149-A9BD3EA91735}"/>
                  </a:ext>
                </a:extLst>
              </p:cNvPr>
              <p:cNvSpPr>
                <a:spLocks noChangeArrowheads="1"/>
              </p:cNvSpPr>
              <p:nvPr/>
            </p:nvSpPr>
            <p:spPr bwMode="auto">
              <a:xfrm>
                <a:off x="4740" y="154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86" name="Oval 798">
                <a:extLst>
                  <a:ext uri="{FF2B5EF4-FFF2-40B4-BE49-F238E27FC236}">
                    <a16:creationId xmlns:a16="http://schemas.microsoft.com/office/drawing/2014/main" id="{717C5E9B-A3D3-462B-91BD-78376094BE5B}"/>
                  </a:ext>
                </a:extLst>
              </p:cNvPr>
              <p:cNvSpPr>
                <a:spLocks noChangeArrowheads="1"/>
              </p:cNvSpPr>
              <p:nvPr/>
            </p:nvSpPr>
            <p:spPr bwMode="auto">
              <a:xfrm>
                <a:off x="4848" y="175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87" name="Oval 799">
                <a:extLst>
                  <a:ext uri="{FF2B5EF4-FFF2-40B4-BE49-F238E27FC236}">
                    <a16:creationId xmlns:a16="http://schemas.microsoft.com/office/drawing/2014/main" id="{70A80AE0-1CA9-48BC-AF9A-54000A2D7B60}"/>
                  </a:ext>
                </a:extLst>
              </p:cNvPr>
              <p:cNvSpPr>
                <a:spLocks noChangeArrowheads="1"/>
              </p:cNvSpPr>
              <p:nvPr/>
            </p:nvSpPr>
            <p:spPr bwMode="auto">
              <a:xfrm>
                <a:off x="5140" y="1768"/>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88" name="Oval 800">
                <a:extLst>
                  <a:ext uri="{FF2B5EF4-FFF2-40B4-BE49-F238E27FC236}">
                    <a16:creationId xmlns:a16="http://schemas.microsoft.com/office/drawing/2014/main" id="{87687592-94A9-4FBA-B10C-4CFA4E5E6486}"/>
                  </a:ext>
                </a:extLst>
              </p:cNvPr>
              <p:cNvSpPr>
                <a:spLocks noChangeArrowheads="1"/>
              </p:cNvSpPr>
              <p:nvPr/>
            </p:nvSpPr>
            <p:spPr bwMode="auto">
              <a:xfrm>
                <a:off x="5251" y="192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89" name="Oval 801">
                <a:extLst>
                  <a:ext uri="{FF2B5EF4-FFF2-40B4-BE49-F238E27FC236}">
                    <a16:creationId xmlns:a16="http://schemas.microsoft.com/office/drawing/2014/main" id="{9BEC394B-EC96-41F4-954D-068315709C0A}"/>
                  </a:ext>
                </a:extLst>
              </p:cNvPr>
              <p:cNvSpPr>
                <a:spLocks noChangeArrowheads="1"/>
              </p:cNvSpPr>
              <p:nvPr/>
            </p:nvSpPr>
            <p:spPr bwMode="auto">
              <a:xfrm>
                <a:off x="4542" y="1991"/>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90" name="Oval 802">
                <a:extLst>
                  <a:ext uri="{FF2B5EF4-FFF2-40B4-BE49-F238E27FC236}">
                    <a16:creationId xmlns:a16="http://schemas.microsoft.com/office/drawing/2014/main" id="{0CD16CDF-61BA-4CC8-8D15-CFF70A10C737}"/>
                  </a:ext>
                </a:extLst>
              </p:cNvPr>
              <p:cNvSpPr>
                <a:spLocks noChangeArrowheads="1"/>
              </p:cNvSpPr>
              <p:nvPr/>
            </p:nvSpPr>
            <p:spPr bwMode="auto">
              <a:xfrm>
                <a:off x="4625" y="160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91" name="Oval 803">
                <a:extLst>
                  <a:ext uri="{FF2B5EF4-FFF2-40B4-BE49-F238E27FC236}">
                    <a16:creationId xmlns:a16="http://schemas.microsoft.com/office/drawing/2014/main" id="{63A36D7C-D585-4AE7-A816-B317348049A3}"/>
                  </a:ext>
                </a:extLst>
              </p:cNvPr>
              <p:cNvSpPr>
                <a:spLocks noChangeArrowheads="1"/>
              </p:cNvSpPr>
              <p:nvPr/>
            </p:nvSpPr>
            <p:spPr bwMode="auto">
              <a:xfrm>
                <a:off x="5590" y="148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92" name="Oval 804">
                <a:extLst>
                  <a:ext uri="{FF2B5EF4-FFF2-40B4-BE49-F238E27FC236}">
                    <a16:creationId xmlns:a16="http://schemas.microsoft.com/office/drawing/2014/main" id="{D8D44C17-1AB3-4F63-8B09-5E016CEEAB8E}"/>
                  </a:ext>
                </a:extLst>
              </p:cNvPr>
              <p:cNvSpPr>
                <a:spLocks noChangeArrowheads="1"/>
              </p:cNvSpPr>
              <p:nvPr/>
            </p:nvSpPr>
            <p:spPr bwMode="auto">
              <a:xfrm>
                <a:off x="4596" y="1868"/>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93" name="Oval 805">
                <a:extLst>
                  <a:ext uri="{FF2B5EF4-FFF2-40B4-BE49-F238E27FC236}">
                    <a16:creationId xmlns:a16="http://schemas.microsoft.com/office/drawing/2014/main" id="{3B976A0E-F86A-4A42-9756-2CFA778D6642}"/>
                  </a:ext>
                </a:extLst>
              </p:cNvPr>
              <p:cNvSpPr>
                <a:spLocks noChangeArrowheads="1"/>
              </p:cNvSpPr>
              <p:nvPr/>
            </p:nvSpPr>
            <p:spPr bwMode="auto">
              <a:xfrm>
                <a:off x="4463" y="1732"/>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94" name="Oval 806">
                <a:extLst>
                  <a:ext uri="{FF2B5EF4-FFF2-40B4-BE49-F238E27FC236}">
                    <a16:creationId xmlns:a16="http://schemas.microsoft.com/office/drawing/2014/main" id="{A60C874B-2D5B-4267-B6F7-3F76B17DF9F3}"/>
                  </a:ext>
                </a:extLst>
              </p:cNvPr>
              <p:cNvSpPr>
                <a:spLocks noChangeArrowheads="1"/>
              </p:cNvSpPr>
              <p:nvPr/>
            </p:nvSpPr>
            <p:spPr bwMode="auto">
              <a:xfrm>
                <a:off x="4438" y="16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95" name="Oval 807">
                <a:extLst>
                  <a:ext uri="{FF2B5EF4-FFF2-40B4-BE49-F238E27FC236}">
                    <a16:creationId xmlns:a16="http://schemas.microsoft.com/office/drawing/2014/main" id="{112B7EDD-524C-4050-B406-EE10995DC8BC}"/>
                  </a:ext>
                </a:extLst>
              </p:cNvPr>
              <p:cNvSpPr>
                <a:spLocks noChangeArrowheads="1"/>
              </p:cNvSpPr>
              <p:nvPr/>
            </p:nvSpPr>
            <p:spPr bwMode="auto">
              <a:xfrm>
                <a:off x="4250" y="1645"/>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0" name="Group 1009">
              <a:extLst>
                <a:ext uri="{FF2B5EF4-FFF2-40B4-BE49-F238E27FC236}">
                  <a16:creationId xmlns:a16="http://schemas.microsoft.com/office/drawing/2014/main" id="{D48AABBB-44F8-4CC1-B9C9-6F891CDD62F3}"/>
                </a:ext>
              </a:extLst>
            </p:cNvPr>
            <p:cNvGrpSpPr>
              <a:grpSpLocks/>
            </p:cNvGrpSpPr>
            <p:nvPr/>
          </p:nvGrpSpPr>
          <p:grpSpPr bwMode="auto">
            <a:xfrm>
              <a:off x="3422" y="1152"/>
              <a:ext cx="2675" cy="1364"/>
              <a:chOff x="3422" y="1152"/>
              <a:chExt cx="2675" cy="1364"/>
            </a:xfrm>
          </p:grpSpPr>
          <p:sp>
            <p:nvSpPr>
              <p:cNvPr id="5296" name="Oval 809">
                <a:extLst>
                  <a:ext uri="{FF2B5EF4-FFF2-40B4-BE49-F238E27FC236}">
                    <a16:creationId xmlns:a16="http://schemas.microsoft.com/office/drawing/2014/main" id="{EE324CCD-EBA4-40D0-95C1-BE74B8637E91}"/>
                  </a:ext>
                </a:extLst>
              </p:cNvPr>
              <p:cNvSpPr>
                <a:spLocks noChangeArrowheads="1"/>
              </p:cNvSpPr>
              <p:nvPr/>
            </p:nvSpPr>
            <p:spPr bwMode="auto">
              <a:xfrm>
                <a:off x="4513" y="175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97" name="Oval 810">
                <a:extLst>
                  <a:ext uri="{FF2B5EF4-FFF2-40B4-BE49-F238E27FC236}">
                    <a16:creationId xmlns:a16="http://schemas.microsoft.com/office/drawing/2014/main" id="{B688DBD8-5DE5-4A74-9C3E-F349C757E82C}"/>
                  </a:ext>
                </a:extLst>
              </p:cNvPr>
              <p:cNvSpPr>
                <a:spLocks noChangeArrowheads="1"/>
              </p:cNvSpPr>
              <p:nvPr/>
            </p:nvSpPr>
            <p:spPr bwMode="auto">
              <a:xfrm>
                <a:off x="4794" y="2153"/>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98" name="Oval 811">
                <a:extLst>
                  <a:ext uri="{FF2B5EF4-FFF2-40B4-BE49-F238E27FC236}">
                    <a16:creationId xmlns:a16="http://schemas.microsoft.com/office/drawing/2014/main" id="{A4B46069-6529-4381-B67D-5B6A90434298}"/>
                  </a:ext>
                </a:extLst>
              </p:cNvPr>
              <p:cNvSpPr>
                <a:spLocks noChangeArrowheads="1"/>
              </p:cNvSpPr>
              <p:nvPr/>
            </p:nvSpPr>
            <p:spPr bwMode="auto">
              <a:xfrm>
                <a:off x="4564" y="194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99" name="Oval 812">
                <a:extLst>
                  <a:ext uri="{FF2B5EF4-FFF2-40B4-BE49-F238E27FC236}">
                    <a16:creationId xmlns:a16="http://schemas.microsoft.com/office/drawing/2014/main" id="{993D5DCD-C4AF-4DF6-8A25-F55E42F72D3C}"/>
                  </a:ext>
                </a:extLst>
              </p:cNvPr>
              <p:cNvSpPr>
                <a:spLocks noChangeArrowheads="1"/>
              </p:cNvSpPr>
              <p:nvPr/>
            </p:nvSpPr>
            <p:spPr bwMode="auto">
              <a:xfrm>
                <a:off x="4808" y="1937"/>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00" name="Oval 813">
                <a:extLst>
                  <a:ext uri="{FF2B5EF4-FFF2-40B4-BE49-F238E27FC236}">
                    <a16:creationId xmlns:a16="http://schemas.microsoft.com/office/drawing/2014/main" id="{A7AB726F-7815-4F3F-8497-761EFB27DA78}"/>
                  </a:ext>
                </a:extLst>
              </p:cNvPr>
              <p:cNvSpPr>
                <a:spLocks noChangeArrowheads="1"/>
              </p:cNvSpPr>
              <p:nvPr/>
            </p:nvSpPr>
            <p:spPr bwMode="auto">
              <a:xfrm>
                <a:off x="4470" y="1624"/>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01" name="Oval 814">
                <a:extLst>
                  <a:ext uri="{FF2B5EF4-FFF2-40B4-BE49-F238E27FC236}">
                    <a16:creationId xmlns:a16="http://schemas.microsoft.com/office/drawing/2014/main" id="{87DAC24F-0547-483A-983D-8488A3EBF265}"/>
                  </a:ext>
                </a:extLst>
              </p:cNvPr>
              <p:cNvSpPr>
                <a:spLocks noChangeArrowheads="1"/>
              </p:cNvSpPr>
              <p:nvPr/>
            </p:nvSpPr>
            <p:spPr bwMode="auto">
              <a:xfrm>
                <a:off x="4528" y="17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02" name="Oval 815">
                <a:extLst>
                  <a:ext uri="{FF2B5EF4-FFF2-40B4-BE49-F238E27FC236}">
                    <a16:creationId xmlns:a16="http://schemas.microsoft.com/office/drawing/2014/main" id="{B40F0C97-50DE-483D-ACE9-000EC865844E}"/>
                  </a:ext>
                </a:extLst>
              </p:cNvPr>
              <p:cNvSpPr>
                <a:spLocks noChangeArrowheads="1"/>
              </p:cNvSpPr>
              <p:nvPr/>
            </p:nvSpPr>
            <p:spPr bwMode="auto">
              <a:xfrm>
                <a:off x="4538" y="1483"/>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03" name="Oval 816">
                <a:extLst>
                  <a:ext uri="{FF2B5EF4-FFF2-40B4-BE49-F238E27FC236}">
                    <a16:creationId xmlns:a16="http://schemas.microsoft.com/office/drawing/2014/main" id="{153AA5AA-93FB-4E68-A681-8BC42C3A5E0C}"/>
                  </a:ext>
                </a:extLst>
              </p:cNvPr>
              <p:cNvSpPr>
                <a:spLocks noChangeArrowheads="1"/>
              </p:cNvSpPr>
              <p:nvPr/>
            </p:nvSpPr>
            <p:spPr bwMode="auto">
              <a:xfrm>
                <a:off x="5010" y="17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04" name="Oval 817">
                <a:extLst>
                  <a:ext uri="{FF2B5EF4-FFF2-40B4-BE49-F238E27FC236}">
                    <a16:creationId xmlns:a16="http://schemas.microsoft.com/office/drawing/2014/main" id="{667FCEDD-4AA6-4C3C-8104-B26F6A4B2C68}"/>
                  </a:ext>
                </a:extLst>
              </p:cNvPr>
              <p:cNvSpPr>
                <a:spLocks noChangeArrowheads="1"/>
              </p:cNvSpPr>
              <p:nvPr/>
            </p:nvSpPr>
            <p:spPr bwMode="auto">
              <a:xfrm>
                <a:off x="4513" y="146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05" name="Oval 818">
                <a:extLst>
                  <a:ext uri="{FF2B5EF4-FFF2-40B4-BE49-F238E27FC236}">
                    <a16:creationId xmlns:a16="http://schemas.microsoft.com/office/drawing/2014/main" id="{F00FDA76-8F68-4BD7-904C-E4882E9E6C6F}"/>
                  </a:ext>
                </a:extLst>
              </p:cNvPr>
              <p:cNvSpPr>
                <a:spLocks noChangeArrowheads="1"/>
              </p:cNvSpPr>
              <p:nvPr/>
            </p:nvSpPr>
            <p:spPr bwMode="auto">
              <a:xfrm>
                <a:off x="4427" y="178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06" name="Oval 819">
                <a:extLst>
                  <a:ext uri="{FF2B5EF4-FFF2-40B4-BE49-F238E27FC236}">
                    <a16:creationId xmlns:a16="http://schemas.microsoft.com/office/drawing/2014/main" id="{8874EAF1-5F6B-4A6E-A555-7E1BB83E6243}"/>
                  </a:ext>
                </a:extLst>
              </p:cNvPr>
              <p:cNvSpPr>
                <a:spLocks noChangeArrowheads="1"/>
              </p:cNvSpPr>
              <p:nvPr/>
            </p:nvSpPr>
            <p:spPr bwMode="auto">
              <a:xfrm>
                <a:off x="4405" y="177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07" name="Oval 820">
                <a:extLst>
                  <a:ext uri="{FF2B5EF4-FFF2-40B4-BE49-F238E27FC236}">
                    <a16:creationId xmlns:a16="http://schemas.microsoft.com/office/drawing/2014/main" id="{DF76C860-A330-435A-A646-7B6C4E10B1B5}"/>
                  </a:ext>
                </a:extLst>
              </p:cNvPr>
              <p:cNvSpPr>
                <a:spLocks noChangeArrowheads="1"/>
              </p:cNvSpPr>
              <p:nvPr/>
            </p:nvSpPr>
            <p:spPr bwMode="auto">
              <a:xfrm>
                <a:off x="4700" y="15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08" name="Oval 821">
                <a:extLst>
                  <a:ext uri="{FF2B5EF4-FFF2-40B4-BE49-F238E27FC236}">
                    <a16:creationId xmlns:a16="http://schemas.microsoft.com/office/drawing/2014/main" id="{0C02961E-4076-4558-811B-6B83765E9DAE}"/>
                  </a:ext>
                </a:extLst>
              </p:cNvPr>
              <p:cNvSpPr>
                <a:spLocks noChangeArrowheads="1"/>
              </p:cNvSpPr>
              <p:nvPr/>
            </p:nvSpPr>
            <p:spPr bwMode="auto">
              <a:xfrm>
                <a:off x="4355" y="11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09" name="Oval 822">
                <a:extLst>
                  <a:ext uri="{FF2B5EF4-FFF2-40B4-BE49-F238E27FC236}">
                    <a16:creationId xmlns:a16="http://schemas.microsoft.com/office/drawing/2014/main" id="{89E00BB8-F815-4B5F-B6E8-37813770409F}"/>
                  </a:ext>
                </a:extLst>
              </p:cNvPr>
              <p:cNvSpPr>
                <a:spLocks noChangeArrowheads="1"/>
              </p:cNvSpPr>
              <p:nvPr/>
            </p:nvSpPr>
            <p:spPr bwMode="auto">
              <a:xfrm>
                <a:off x="5237" y="141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10" name="Oval 823">
                <a:extLst>
                  <a:ext uri="{FF2B5EF4-FFF2-40B4-BE49-F238E27FC236}">
                    <a16:creationId xmlns:a16="http://schemas.microsoft.com/office/drawing/2014/main" id="{094C84CF-58DB-42F6-8BB9-D4765D9C4CDD}"/>
                  </a:ext>
                </a:extLst>
              </p:cNvPr>
              <p:cNvSpPr>
                <a:spLocks noChangeArrowheads="1"/>
              </p:cNvSpPr>
              <p:nvPr/>
            </p:nvSpPr>
            <p:spPr bwMode="auto">
              <a:xfrm>
                <a:off x="5496" y="1595"/>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11" name="Oval 824">
                <a:extLst>
                  <a:ext uri="{FF2B5EF4-FFF2-40B4-BE49-F238E27FC236}">
                    <a16:creationId xmlns:a16="http://schemas.microsoft.com/office/drawing/2014/main" id="{21818746-0E29-400F-B329-62796B187853}"/>
                  </a:ext>
                </a:extLst>
              </p:cNvPr>
              <p:cNvSpPr>
                <a:spLocks noChangeArrowheads="1"/>
              </p:cNvSpPr>
              <p:nvPr/>
            </p:nvSpPr>
            <p:spPr bwMode="auto">
              <a:xfrm>
                <a:off x="4470" y="157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12" name="Oval 825">
                <a:extLst>
                  <a:ext uri="{FF2B5EF4-FFF2-40B4-BE49-F238E27FC236}">
                    <a16:creationId xmlns:a16="http://schemas.microsoft.com/office/drawing/2014/main" id="{6D4F37A5-9BAC-4A05-B667-76639C62B38D}"/>
                  </a:ext>
                </a:extLst>
              </p:cNvPr>
              <p:cNvSpPr>
                <a:spLocks noChangeArrowheads="1"/>
              </p:cNvSpPr>
              <p:nvPr/>
            </p:nvSpPr>
            <p:spPr bwMode="auto">
              <a:xfrm>
                <a:off x="5032" y="166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13" name="Oval 826">
                <a:extLst>
                  <a:ext uri="{FF2B5EF4-FFF2-40B4-BE49-F238E27FC236}">
                    <a16:creationId xmlns:a16="http://schemas.microsoft.com/office/drawing/2014/main" id="{F5B14C18-5405-48B5-A7FA-EEA5E1C67DF6}"/>
                  </a:ext>
                </a:extLst>
              </p:cNvPr>
              <p:cNvSpPr>
                <a:spLocks noChangeArrowheads="1"/>
              </p:cNvSpPr>
              <p:nvPr/>
            </p:nvSpPr>
            <p:spPr bwMode="auto">
              <a:xfrm>
                <a:off x="4585" y="1739"/>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14" name="Oval 827">
                <a:extLst>
                  <a:ext uri="{FF2B5EF4-FFF2-40B4-BE49-F238E27FC236}">
                    <a16:creationId xmlns:a16="http://schemas.microsoft.com/office/drawing/2014/main" id="{AEDBB827-6093-478F-A025-44EFF422DF72}"/>
                  </a:ext>
                </a:extLst>
              </p:cNvPr>
              <p:cNvSpPr>
                <a:spLocks noChangeArrowheads="1"/>
              </p:cNvSpPr>
              <p:nvPr/>
            </p:nvSpPr>
            <p:spPr bwMode="auto">
              <a:xfrm>
                <a:off x="4470" y="157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15" name="Oval 828">
                <a:extLst>
                  <a:ext uri="{FF2B5EF4-FFF2-40B4-BE49-F238E27FC236}">
                    <a16:creationId xmlns:a16="http://schemas.microsoft.com/office/drawing/2014/main" id="{399D415B-351B-4A37-AD96-AD8DADE74020}"/>
                  </a:ext>
                </a:extLst>
              </p:cNvPr>
              <p:cNvSpPr>
                <a:spLocks noChangeArrowheads="1"/>
              </p:cNvSpPr>
              <p:nvPr/>
            </p:nvSpPr>
            <p:spPr bwMode="auto">
              <a:xfrm>
                <a:off x="4682" y="156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16" name="Oval 829">
                <a:extLst>
                  <a:ext uri="{FF2B5EF4-FFF2-40B4-BE49-F238E27FC236}">
                    <a16:creationId xmlns:a16="http://schemas.microsoft.com/office/drawing/2014/main" id="{F2762C56-30B7-4F41-906C-88D4E7E7A9AE}"/>
                  </a:ext>
                </a:extLst>
              </p:cNvPr>
              <p:cNvSpPr>
                <a:spLocks noChangeArrowheads="1"/>
              </p:cNvSpPr>
              <p:nvPr/>
            </p:nvSpPr>
            <p:spPr bwMode="auto">
              <a:xfrm>
                <a:off x="4484" y="167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17" name="Oval 830">
                <a:extLst>
                  <a:ext uri="{FF2B5EF4-FFF2-40B4-BE49-F238E27FC236}">
                    <a16:creationId xmlns:a16="http://schemas.microsoft.com/office/drawing/2014/main" id="{EBE24AFC-CAA7-412E-B545-57699365CDAC}"/>
                  </a:ext>
                </a:extLst>
              </p:cNvPr>
              <p:cNvSpPr>
                <a:spLocks noChangeArrowheads="1"/>
              </p:cNvSpPr>
              <p:nvPr/>
            </p:nvSpPr>
            <p:spPr bwMode="auto">
              <a:xfrm>
                <a:off x="4913" y="161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18" name="Oval 831">
                <a:extLst>
                  <a:ext uri="{FF2B5EF4-FFF2-40B4-BE49-F238E27FC236}">
                    <a16:creationId xmlns:a16="http://schemas.microsoft.com/office/drawing/2014/main" id="{434F30F0-DE7A-48CE-A0EF-8DED36AA7CCE}"/>
                  </a:ext>
                </a:extLst>
              </p:cNvPr>
              <p:cNvSpPr>
                <a:spLocks noChangeArrowheads="1"/>
              </p:cNvSpPr>
              <p:nvPr/>
            </p:nvSpPr>
            <p:spPr bwMode="auto">
              <a:xfrm>
                <a:off x="4456" y="17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19" name="Oval 832">
                <a:extLst>
                  <a:ext uri="{FF2B5EF4-FFF2-40B4-BE49-F238E27FC236}">
                    <a16:creationId xmlns:a16="http://schemas.microsoft.com/office/drawing/2014/main" id="{022BECC3-9D0B-41FC-B1FF-DC72162056B8}"/>
                  </a:ext>
                </a:extLst>
              </p:cNvPr>
              <p:cNvSpPr>
                <a:spLocks noChangeArrowheads="1"/>
              </p:cNvSpPr>
              <p:nvPr/>
            </p:nvSpPr>
            <p:spPr bwMode="auto">
              <a:xfrm>
                <a:off x="3566" y="172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20" name="Oval 833">
                <a:extLst>
                  <a:ext uri="{FF2B5EF4-FFF2-40B4-BE49-F238E27FC236}">
                    <a16:creationId xmlns:a16="http://schemas.microsoft.com/office/drawing/2014/main" id="{D7D5BB4A-17C7-45F0-A680-E262B1579E00}"/>
                  </a:ext>
                </a:extLst>
              </p:cNvPr>
              <p:cNvSpPr>
                <a:spLocks noChangeArrowheads="1"/>
              </p:cNvSpPr>
              <p:nvPr/>
            </p:nvSpPr>
            <p:spPr bwMode="auto">
              <a:xfrm>
                <a:off x="4571" y="18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21" name="Oval 834">
                <a:extLst>
                  <a:ext uri="{FF2B5EF4-FFF2-40B4-BE49-F238E27FC236}">
                    <a16:creationId xmlns:a16="http://schemas.microsoft.com/office/drawing/2014/main" id="{F7D2B74F-4F5F-4B1F-B4F7-93FF8F957311}"/>
                  </a:ext>
                </a:extLst>
              </p:cNvPr>
              <p:cNvSpPr>
                <a:spLocks noChangeArrowheads="1"/>
              </p:cNvSpPr>
              <p:nvPr/>
            </p:nvSpPr>
            <p:spPr bwMode="auto">
              <a:xfrm>
                <a:off x="4571" y="192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22" name="Oval 835">
                <a:extLst>
                  <a:ext uri="{FF2B5EF4-FFF2-40B4-BE49-F238E27FC236}">
                    <a16:creationId xmlns:a16="http://schemas.microsoft.com/office/drawing/2014/main" id="{2946485D-6892-4086-B8AE-C80BFC883656}"/>
                  </a:ext>
                </a:extLst>
              </p:cNvPr>
              <p:cNvSpPr>
                <a:spLocks noChangeArrowheads="1"/>
              </p:cNvSpPr>
              <p:nvPr/>
            </p:nvSpPr>
            <p:spPr bwMode="auto">
              <a:xfrm>
                <a:off x="4502" y="192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23" name="Oval 836">
                <a:extLst>
                  <a:ext uri="{FF2B5EF4-FFF2-40B4-BE49-F238E27FC236}">
                    <a16:creationId xmlns:a16="http://schemas.microsoft.com/office/drawing/2014/main" id="{6E90D300-005E-40E2-8F86-C97D69453951}"/>
                  </a:ext>
                </a:extLst>
              </p:cNvPr>
              <p:cNvSpPr>
                <a:spLocks noChangeArrowheads="1"/>
              </p:cNvSpPr>
              <p:nvPr/>
            </p:nvSpPr>
            <p:spPr bwMode="auto">
              <a:xfrm>
                <a:off x="4502" y="182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24" name="Oval 837">
                <a:extLst>
                  <a:ext uri="{FF2B5EF4-FFF2-40B4-BE49-F238E27FC236}">
                    <a16:creationId xmlns:a16="http://schemas.microsoft.com/office/drawing/2014/main" id="{946DD92C-1C38-4AD3-ABCE-BB490097B389}"/>
                  </a:ext>
                </a:extLst>
              </p:cNvPr>
              <p:cNvSpPr>
                <a:spLocks noChangeArrowheads="1"/>
              </p:cNvSpPr>
              <p:nvPr/>
            </p:nvSpPr>
            <p:spPr bwMode="auto">
              <a:xfrm>
                <a:off x="4736" y="203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25" name="Oval 838">
                <a:extLst>
                  <a:ext uri="{FF2B5EF4-FFF2-40B4-BE49-F238E27FC236}">
                    <a16:creationId xmlns:a16="http://schemas.microsoft.com/office/drawing/2014/main" id="{5940CFBF-A722-405B-AA42-66BD5E9697E5}"/>
                  </a:ext>
                </a:extLst>
              </p:cNvPr>
              <p:cNvSpPr>
                <a:spLocks noChangeArrowheads="1"/>
              </p:cNvSpPr>
              <p:nvPr/>
            </p:nvSpPr>
            <p:spPr bwMode="auto">
              <a:xfrm>
                <a:off x="4366" y="180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26" name="Oval 839">
                <a:extLst>
                  <a:ext uri="{FF2B5EF4-FFF2-40B4-BE49-F238E27FC236}">
                    <a16:creationId xmlns:a16="http://schemas.microsoft.com/office/drawing/2014/main" id="{AEEDA5D0-C93B-4E48-A0B0-14E679677B25}"/>
                  </a:ext>
                </a:extLst>
              </p:cNvPr>
              <p:cNvSpPr>
                <a:spLocks noChangeArrowheads="1"/>
              </p:cNvSpPr>
              <p:nvPr/>
            </p:nvSpPr>
            <p:spPr bwMode="auto">
              <a:xfrm>
                <a:off x="4459" y="190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27" name="Oval 840">
                <a:extLst>
                  <a:ext uri="{FF2B5EF4-FFF2-40B4-BE49-F238E27FC236}">
                    <a16:creationId xmlns:a16="http://schemas.microsoft.com/office/drawing/2014/main" id="{A1B8AC75-26FE-42EC-A57A-591D65C3AD3C}"/>
                  </a:ext>
                </a:extLst>
              </p:cNvPr>
              <p:cNvSpPr>
                <a:spLocks noChangeArrowheads="1"/>
              </p:cNvSpPr>
              <p:nvPr/>
            </p:nvSpPr>
            <p:spPr bwMode="auto">
              <a:xfrm>
                <a:off x="4366" y="191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28" name="Oval 841">
                <a:extLst>
                  <a:ext uri="{FF2B5EF4-FFF2-40B4-BE49-F238E27FC236}">
                    <a16:creationId xmlns:a16="http://schemas.microsoft.com/office/drawing/2014/main" id="{3EFED296-A112-4CE9-AABB-8A7671423A22}"/>
                  </a:ext>
                </a:extLst>
              </p:cNvPr>
              <p:cNvSpPr>
                <a:spLocks noChangeArrowheads="1"/>
              </p:cNvSpPr>
              <p:nvPr/>
            </p:nvSpPr>
            <p:spPr bwMode="auto">
              <a:xfrm>
                <a:off x="3462" y="17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29" name="Oval 842">
                <a:extLst>
                  <a:ext uri="{FF2B5EF4-FFF2-40B4-BE49-F238E27FC236}">
                    <a16:creationId xmlns:a16="http://schemas.microsoft.com/office/drawing/2014/main" id="{DFC8B057-EB6D-4E01-AAA3-B52FDCC309C6}"/>
                  </a:ext>
                </a:extLst>
              </p:cNvPr>
              <p:cNvSpPr>
                <a:spLocks noChangeArrowheads="1"/>
              </p:cNvSpPr>
              <p:nvPr/>
            </p:nvSpPr>
            <p:spPr bwMode="auto">
              <a:xfrm>
                <a:off x="5752" y="15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30" name="Oval 843">
                <a:extLst>
                  <a:ext uri="{FF2B5EF4-FFF2-40B4-BE49-F238E27FC236}">
                    <a16:creationId xmlns:a16="http://schemas.microsoft.com/office/drawing/2014/main" id="{9F922D6F-852F-4CC2-B041-97F6FD36E29A}"/>
                  </a:ext>
                </a:extLst>
              </p:cNvPr>
              <p:cNvSpPr>
                <a:spLocks noChangeArrowheads="1"/>
              </p:cNvSpPr>
              <p:nvPr/>
            </p:nvSpPr>
            <p:spPr bwMode="auto">
              <a:xfrm>
                <a:off x="5561" y="15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31" name="Oval 844">
                <a:extLst>
                  <a:ext uri="{FF2B5EF4-FFF2-40B4-BE49-F238E27FC236}">
                    <a16:creationId xmlns:a16="http://schemas.microsoft.com/office/drawing/2014/main" id="{A19037BD-3EE8-4C01-81E3-0EEA2D96ECD6}"/>
                  </a:ext>
                </a:extLst>
              </p:cNvPr>
              <p:cNvSpPr>
                <a:spLocks noChangeArrowheads="1"/>
              </p:cNvSpPr>
              <p:nvPr/>
            </p:nvSpPr>
            <p:spPr bwMode="auto">
              <a:xfrm>
                <a:off x="4618" y="1530"/>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32" name="Oval 845">
                <a:extLst>
                  <a:ext uri="{FF2B5EF4-FFF2-40B4-BE49-F238E27FC236}">
                    <a16:creationId xmlns:a16="http://schemas.microsoft.com/office/drawing/2014/main" id="{0715BC28-ED71-4D40-8A5F-984538831DA1}"/>
                  </a:ext>
                </a:extLst>
              </p:cNvPr>
              <p:cNvSpPr>
                <a:spLocks noChangeArrowheads="1"/>
              </p:cNvSpPr>
              <p:nvPr/>
            </p:nvSpPr>
            <p:spPr bwMode="auto">
              <a:xfrm>
                <a:off x="4837" y="152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33" name="Oval 846">
                <a:extLst>
                  <a:ext uri="{FF2B5EF4-FFF2-40B4-BE49-F238E27FC236}">
                    <a16:creationId xmlns:a16="http://schemas.microsoft.com/office/drawing/2014/main" id="{F435D783-8037-47C9-9409-41D14A98942F}"/>
                  </a:ext>
                </a:extLst>
              </p:cNvPr>
              <p:cNvSpPr>
                <a:spLocks noChangeArrowheads="1"/>
              </p:cNvSpPr>
              <p:nvPr/>
            </p:nvSpPr>
            <p:spPr bwMode="auto">
              <a:xfrm>
                <a:off x="4506" y="1681"/>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34" name="Oval 847">
                <a:extLst>
                  <a:ext uri="{FF2B5EF4-FFF2-40B4-BE49-F238E27FC236}">
                    <a16:creationId xmlns:a16="http://schemas.microsoft.com/office/drawing/2014/main" id="{0BFCC3C1-CACD-4CE2-A7B5-582062EA38E4}"/>
                  </a:ext>
                </a:extLst>
              </p:cNvPr>
              <p:cNvSpPr>
                <a:spLocks noChangeArrowheads="1"/>
              </p:cNvSpPr>
              <p:nvPr/>
            </p:nvSpPr>
            <p:spPr bwMode="auto">
              <a:xfrm>
                <a:off x="5266" y="164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35" name="Oval 848">
                <a:extLst>
                  <a:ext uri="{FF2B5EF4-FFF2-40B4-BE49-F238E27FC236}">
                    <a16:creationId xmlns:a16="http://schemas.microsoft.com/office/drawing/2014/main" id="{AFBB8ECB-90C7-4C01-BB26-D6DE59679FD2}"/>
                  </a:ext>
                </a:extLst>
              </p:cNvPr>
              <p:cNvSpPr>
                <a:spLocks noChangeArrowheads="1"/>
              </p:cNvSpPr>
              <p:nvPr/>
            </p:nvSpPr>
            <p:spPr bwMode="auto">
              <a:xfrm>
                <a:off x="4531" y="1865"/>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36" name="Oval 849">
                <a:extLst>
                  <a:ext uri="{FF2B5EF4-FFF2-40B4-BE49-F238E27FC236}">
                    <a16:creationId xmlns:a16="http://schemas.microsoft.com/office/drawing/2014/main" id="{04318BC4-9068-4F2E-BE81-B8300AB2CA3D}"/>
                  </a:ext>
                </a:extLst>
              </p:cNvPr>
              <p:cNvSpPr>
                <a:spLocks noChangeArrowheads="1"/>
              </p:cNvSpPr>
              <p:nvPr/>
            </p:nvSpPr>
            <p:spPr bwMode="auto">
              <a:xfrm>
                <a:off x="4542" y="151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37" name="Oval 850">
                <a:extLst>
                  <a:ext uri="{FF2B5EF4-FFF2-40B4-BE49-F238E27FC236}">
                    <a16:creationId xmlns:a16="http://schemas.microsoft.com/office/drawing/2014/main" id="{90E14B49-33FB-425D-BC31-D0B116491D7C}"/>
                  </a:ext>
                </a:extLst>
              </p:cNvPr>
              <p:cNvSpPr>
                <a:spLocks noChangeArrowheads="1"/>
              </p:cNvSpPr>
              <p:nvPr/>
            </p:nvSpPr>
            <p:spPr bwMode="auto">
              <a:xfrm>
                <a:off x="4488" y="17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38" name="Oval 851">
                <a:extLst>
                  <a:ext uri="{FF2B5EF4-FFF2-40B4-BE49-F238E27FC236}">
                    <a16:creationId xmlns:a16="http://schemas.microsoft.com/office/drawing/2014/main" id="{8A3474DB-B88D-4121-91E5-BFF7DE5DD2EA}"/>
                  </a:ext>
                </a:extLst>
              </p:cNvPr>
              <p:cNvSpPr>
                <a:spLocks noChangeArrowheads="1"/>
              </p:cNvSpPr>
              <p:nvPr/>
            </p:nvSpPr>
            <p:spPr bwMode="auto">
              <a:xfrm>
                <a:off x="4517" y="17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39" name="Oval 852">
                <a:extLst>
                  <a:ext uri="{FF2B5EF4-FFF2-40B4-BE49-F238E27FC236}">
                    <a16:creationId xmlns:a16="http://schemas.microsoft.com/office/drawing/2014/main" id="{A11B8758-D950-4D11-82E9-2BEEF6145FEC}"/>
                  </a:ext>
                </a:extLst>
              </p:cNvPr>
              <p:cNvSpPr>
                <a:spLocks noChangeArrowheads="1"/>
              </p:cNvSpPr>
              <p:nvPr/>
            </p:nvSpPr>
            <p:spPr bwMode="auto">
              <a:xfrm>
                <a:off x="4517" y="164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40" name="Oval 853">
                <a:extLst>
                  <a:ext uri="{FF2B5EF4-FFF2-40B4-BE49-F238E27FC236}">
                    <a16:creationId xmlns:a16="http://schemas.microsoft.com/office/drawing/2014/main" id="{6A625C8B-4741-45C2-8183-5C65C6156D75}"/>
                  </a:ext>
                </a:extLst>
              </p:cNvPr>
              <p:cNvSpPr>
                <a:spLocks noChangeArrowheads="1"/>
              </p:cNvSpPr>
              <p:nvPr/>
            </p:nvSpPr>
            <p:spPr bwMode="auto">
              <a:xfrm>
                <a:off x="4510" y="178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41" name="Oval 854">
                <a:extLst>
                  <a:ext uri="{FF2B5EF4-FFF2-40B4-BE49-F238E27FC236}">
                    <a16:creationId xmlns:a16="http://schemas.microsoft.com/office/drawing/2014/main" id="{E49A5324-62BA-438A-B072-40DBA89904A7}"/>
                  </a:ext>
                </a:extLst>
              </p:cNvPr>
              <p:cNvSpPr>
                <a:spLocks noChangeArrowheads="1"/>
              </p:cNvSpPr>
              <p:nvPr/>
            </p:nvSpPr>
            <p:spPr bwMode="auto">
              <a:xfrm>
                <a:off x="3728" y="1699"/>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42" name="Oval 855">
                <a:extLst>
                  <a:ext uri="{FF2B5EF4-FFF2-40B4-BE49-F238E27FC236}">
                    <a16:creationId xmlns:a16="http://schemas.microsoft.com/office/drawing/2014/main" id="{9F7C1121-06E7-454A-BED8-65EF60EED026}"/>
                  </a:ext>
                </a:extLst>
              </p:cNvPr>
              <p:cNvSpPr>
                <a:spLocks noChangeArrowheads="1"/>
              </p:cNvSpPr>
              <p:nvPr/>
            </p:nvSpPr>
            <p:spPr bwMode="auto">
              <a:xfrm>
                <a:off x="4470" y="159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43" name="Oval 856">
                <a:extLst>
                  <a:ext uri="{FF2B5EF4-FFF2-40B4-BE49-F238E27FC236}">
                    <a16:creationId xmlns:a16="http://schemas.microsoft.com/office/drawing/2014/main" id="{65780F24-E86E-43D9-91EC-B695EC406511}"/>
                  </a:ext>
                </a:extLst>
              </p:cNvPr>
              <p:cNvSpPr>
                <a:spLocks noChangeArrowheads="1"/>
              </p:cNvSpPr>
              <p:nvPr/>
            </p:nvSpPr>
            <p:spPr bwMode="auto">
              <a:xfrm>
                <a:off x="3610" y="146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44" name="Oval 857">
                <a:extLst>
                  <a:ext uri="{FF2B5EF4-FFF2-40B4-BE49-F238E27FC236}">
                    <a16:creationId xmlns:a16="http://schemas.microsoft.com/office/drawing/2014/main" id="{CC600099-6678-49E4-B103-C61D58559FF2}"/>
                  </a:ext>
                </a:extLst>
              </p:cNvPr>
              <p:cNvSpPr>
                <a:spLocks noChangeArrowheads="1"/>
              </p:cNvSpPr>
              <p:nvPr/>
            </p:nvSpPr>
            <p:spPr bwMode="auto">
              <a:xfrm>
                <a:off x="4420" y="182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45" name="Oval 858">
                <a:extLst>
                  <a:ext uri="{FF2B5EF4-FFF2-40B4-BE49-F238E27FC236}">
                    <a16:creationId xmlns:a16="http://schemas.microsoft.com/office/drawing/2014/main" id="{2EB6B360-CB4B-458A-A6B7-FE4C53282396}"/>
                  </a:ext>
                </a:extLst>
              </p:cNvPr>
              <p:cNvSpPr>
                <a:spLocks noChangeArrowheads="1"/>
              </p:cNvSpPr>
              <p:nvPr/>
            </p:nvSpPr>
            <p:spPr bwMode="auto">
              <a:xfrm>
                <a:off x="4510" y="16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46" name="Oval 859">
                <a:extLst>
                  <a:ext uri="{FF2B5EF4-FFF2-40B4-BE49-F238E27FC236}">
                    <a16:creationId xmlns:a16="http://schemas.microsoft.com/office/drawing/2014/main" id="{99814D5F-957A-47FA-BBD6-0800EE5502A7}"/>
                  </a:ext>
                </a:extLst>
              </p:cNvPr>
              <p:cNvSpPr>
                <a:spLocks noChangeArrowheads="1"/>
              </p:cNvSpPr>
              <p:nvPr/>
            </p:nvSpPr>
            <p:spPr bwMode="auto">
              <a:xfrm>
                <a:off x="5096" y="159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47" name="Oval 860">
                <a:extLst>
                  <a:ext uri="{FF2B5EF4-FFF2-40B4-BE49-F238E27FC236}">
                    <a16:creationId xmlns:a16="http://schemas.microsoft.com/office/drawing/2014/main" id="{95DE4CA7-25B2-41A3-9B62-1DEE9996528E}"/>
                  </a:ext>
                </a:extLst>
              </p:cNvPr>
              <p:cNvSpPr>
                <a:spLocks noChangeArrowheads="1"/>
              </p:cNvSpPr>
              <p:nvPr/>
            </p:nvSpPr>
            <p:spPr bwMode="auto">
              <a:xfrm>
                <a:off x="4704" y="150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48" name="Oval 861">
                <a:extLst>
                  <a:ext uri="{FF2B5EF4-FFF2-40B4-BE49-F238E27FC236}">
                    <a16:creationId xmlns:a16="http://schemas.microsoft.com/office/drawing/2014/main" id="{F795DAD9-575A-4C2F-9C03-ECD2029D1B44}"/>
                  </a:ext>
                </a:extLst>
              </p:cNvPr>
              <p:cNvSpPr>
                <a:spLocks noChangeArrowheads="1"/>
              </p:cNvSpPr>
              <p:nvPr/>
            </p:nvSpPr>
            <p:spPr bwMode="auto">
              <a:xfrm>
                <a:off x="4844" y="17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49" name="Oval 862">
                <a:extLst>
                  <a:ext uri="{FF2B5EF4-FFF2-40B4-BE49-F238E27FC236}">
                    <a16:creationId xmlns:a16="http://schemas.microsoft.com/office/drawing/2014/main" id="{7CE69176-249C-430D-B5E6-5395CC6D5532}"/>
                  </a:ext>
                </a:extLst>
              </p:cNvPr>
              <p:cNvSpPr>
                <a:spLocks noChangeArrowheads="1"/>
              </p:cNvSpPr>
              <p:nvPr/>
            </p:nvSpPr>
            <p:spPr bwMode="auto">
              <a:xfrm>
                <a:off x="3908" y="16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50" name="Oval 863">
                <a:extLst>
                  <a:ext uri="{FF2B5EF4-FFF2-40B4-BE49-F238E27FC236}">
                    <a16:creationId xmlns:a16="http://schemas.microsoft.com/office/drawing/2014/main" id="{56970136-8CD7-4D09-9CFE-87AB548AD344}"/>
                  </a:ext>
                </a:extLst>
              </p:cNvPr>
              <p:cNvSpPr>
                <a:spLocks noChangeArrowheads="1"/>
              </p:cNvSpPr>
              <p:nvPr/>
            </p:nvSpPr>
            <p:spPr bwMode="auto">
              <a:xfrm>
                <a:off x="5748" y="1454"/>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51" name="Oval 864">
                <a:extLst>
                  <a:ext uri="{FF2B5EF4-FFF2-40B4-BE49-F238E27FC236}">
                    <a16:creationId xmlns:a16="http://schemas.microsoft.com/office/drawing/2014/main" id="{AE0E3B9D-4499-4CA5-81CF-43626C49053F}"/>
                  </a:ext>
                </a:extLst>
              </p:cNvPr>
              <p:cNvSpPr>
                <a:spLocks noChangeArrowheads="1"/>
              </p:cNvSpPr>
              <p:nvPr/>
            </p:nvSpPr>
            <p:spPr bwMode="auto">
              <a:xfrm>
                <a:off x="5219" y="177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52" name="Oval 865">
                <a:extLst>
                  <a:ext uri="{FF2B5EF4-FFF2-40B4-BE49-F238E27FC236}">
                    <a16:creationId xmlns:a16="http://schemas.microsoft.com/office/drawing/2014/main" id="{90195DBB-9CF6-4062-864C-1B7241A03DFF}"/>
                  </a:ext>
                </a:extLst>
              </p:cNvPr>
              <p:cNvSpPr>
                <a:spLocks noChangeArrowheads="1"/>
              </p:cNvSpPr>
              <p:nvPr/>
            </p:nvSpPr>
            <p:spPr bwMode="auto">
              <a:xfrm>
                <a:off x="4891" y="17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53" name="Oval 866">
                <a:extLst>
                  <a:ext uri="{FF2B5EF4-FFF2-40B4-BE49-F238E27FC236}">
                    <a16:creationId xmlns:a16="http://schemas.microsoft.com/office/drawing/2014/main" id="{FC0E2931-388A-46A8-BAD1-A080CBC48203}"/>
                  </a:ext>
                </a:extLst>
              </p:cNvPr>
              <p:cNvSpPr>
                <a:spLocks noChangeArrowheads="1"/>
              </p:cNvSpPr>
              <p:nvPr/>
            </p:nvSpPr>
            <p:spPr bwMode="auto">
              <a:xfrm>
                <a:off x="4841" y="198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54" name="Oval 867">
                <a:extLst>
                  <a:ext uri="{FF2B5EF4-FFF2-40B4-BE49-F238E27FC236}">
                    <a16:creationId xmlns:a16="http://schemas.microsoft.com/office/drawing/2014/main" id="{0D348E1F-6E84-45E7-B5AE-7DFC24BE34C6}"/>
                  </a:ext>
                </a:extLst>
              </p:cNvPr>
              <p:cNvSpPr>
                <a:spLocks noChangeArrowheads="1"/>
              </p:cNvSpPr>
              <p:nvPr/>
            </p:nvSpPr>
            <p:spPr bwMode="auto">
              <a:xfrm>
                <a:off x="6079" y="177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55" name="Oval 868">
                <a:extLst>
                  <a:ext uri="{FF2B5EF4-FFF2-40B4-BE49-F238E27FC236}">
                    <a16:creationId xmlns:a16="http://schemas.microsoft.com/office/drawing/2014/main" id="{D82F957D-B787-4E53-8D2A-9B32CC5C7AED}"/>
                  </a:ext>
                </a:extLst>
              </p:cNvPr>
              <p:cNvSpPr>
                <a:spLocks noChangeArrowheads="1"/>
              </p:cNvSpPr>
              <p:nvPr/>
            </p:nvSpPr>
            <p:spPr bwMode="auto">
              <a:xfrm>
                <a:off x="5039" y="19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56" name="Oval 869">
                <a:extLst>
                  <a:ext uri="{FF2B5EF4-FFF2-40B4-BE49-F238E27FC236}">
                    <a16:creationId xmlns:a16="http://schemas.microsoft.com/office/drawing/2014/main" id="{E0E39A3B-F2A1-476E-9E20-87B6C2177EA7}"/>
                  </a:ext>
                </a:extLst>
              </p:cNvPr>
              <p:cNvSpPr>
                <a:spLocks noChangeArrowheads="1"/>
              </p:cNvSpPr>
              <p:nvPr/>
            </p:nvSpPr>
            <p:spPr bwMode="auto">
              <a:xfrm>
                <a:off x="4038" y="244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57" name="Oval 870">
                <a:extLst>
                  <a:ext uri="{FF2B5EF4-FFF2-40B4-BE49-F238E27FC236}">
                    <a16:creationId xmlns:a16="http://schemas.microsoft.com/office/drawing/2014/main" id="{2FB4973A-A721-4F1C-8821-1584C5BDF8A7}"/>
                  </a:ext>
                </a:extLst>
              </p:cNvPr>
              <p:cNvSpPr>
                <a:spLocks noChangeArrowheads="1"/>
              </p:cNvSpPr>
              <p:nvPr/>
            </p:nvSpPr>
            <p:spPr bwMode="auto">
              <a:xfrm>
                <a:off x="5161" y="224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58" name="Oval 871">
                <a:extLst>
                  <a:ext uri="{FF2B5EF4-FFF2-40B4-BE49-F238E27FC236}">
                    <a16:creationId xmlns:a16="http://schemas.microsoft.com/office/drawing/2014/main" id="{ACBE5C48-A4CF-4690-8A07-2321657701A5}"/>
                  </a:ext>
                </a:extLst>
              </p:cNvPr>
              <p:cNvSpPr>
                <a:spLocks noChangeArrowheads="1"/>
              </p:cNvSpPr>
              <p:nvPr/>
            </p:nvSpPr>
            <p:spPr bwMode="auto">
              <a:xfrm>
                <a:off x="5500" y="21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59" name="Oval 872">
                <a:extLst>
                  <a:ext uri="{FF2B5EF4-FFF2-40B4-BE49-F238E27FC236}">
                    <a16:creationId xmlns:a16="http://schemas.microsoft.com/office/drawing/2014/main" id="{4610C43D-3418-4E61-978B-F98206E214B1}"/>
                  </a:ext>
                </a:extLst>
              </p:cNvPr>
              <p:cNvSpPr>
                <a:spLocks noChangeArrowheads="1"/>
              </p:cNvSpPr>
              <p:nvPr/>
            </p:nvSpPr>
            <p:spPr bwMode="auto">
              <a:xfrm>
                <a:off x="5417" y="195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60" name="Oval 873">
                <a:extLst>
                  <a:ext uri="{FF2B5EF4-FFF2-40B4-BE49-F238E27FC236}">
                    <a16:creationId xmlns:a16="http://schemas.microsoft.com/office/drawing/2014/main" id="{9416747F-FF17-49E0-A714-53C08EDE1C5F}"/>
                  </a:ext>
                </a:extLst>
              </p:cNvPr>
              <p:cNvSpPr>
                <a:spLocks noChangeArrowheads="1"/>
              </p:cNvSpPr>
              <p:nvPr/>
            </p:nvSpPr>
            <p:spPr bwMode="auto">
              <a:xfrm>
                <a:off x="4074" y="232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61" name="Oval 874">
                <a:extLst>
                  <a:ext uri="{FF2B5EF4-FFF2-40B4-BE49-F238E27FC236}">
                    <a16:creationId xmlns:a16="http://schemas.microsoft.com/office/drawing/2014/main" id="{8E954A83-84F3-45BE-8A36-C3511907F598}"/>
                  </a:ext>
                </a:extLst>
              </p:cNvPr>
              <p:cNvSpPr>
                <a:spLocks noChangeArrowheads="1"/>
              </p:cNvSpPr>
              <p:nvPr/>
            </p:nvSpPr>
            <p:spPr bwMode="auto">
              <a:xfrm>
                <a:off x="4499" y="235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62" name="Oval 875">
                <a:extLst>
                  <a:ext uri="{FF2B5EF4-FFF2-40B4-BE49-F238E27FC236}">
                    <a16:creationId xmlns:a16="http://schemas.microsoft.com/office/drawing/2014/main" id="{34AD3D4F-2E5A-4F8F-87EA-E57B7FBBCD54}"/>
                  </a:ext>
                </a:extLst>
              </p:cNvPr>
              <p:cNvSpPr>
                <a:spLocks noChangeArrowheads="1"/>
              </p:cNvSpPr>
              <p:nvPr/>
            </p:nvSpPr>
            <p:spPr bwMode="auto">
              <a:xfrm>
                <a:off x="5309" y="1969"/>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63" name="Oval 876">
                <a:extLst>
                  <a:ext uri="{FF2B5EF4-FFF2-40B4-BE49-F238E27FC236}">
                    <a16:creationId xmlns:a16="http://schemas.microsoft.com/office/drawing/2014/main" id="{43BEB99E-27A5-4234-BE29-25D35C06B4D4}"/>
                  </a:ext>
                </a:extLst>
              </p:cNvPr>
              <p:cNvSpPr>
                <a:spLocks noChangeArrowheads="1"/>
              </p:cNvSpPr>
              <p:nvPr/>
            </p:nvSpPr>
            <p:spPr bwMode="auto">
              <a:xfrm>
                <a:off x="5237" y="2340"/>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64" name="Oval 877">
                <a:extLst>
                  <a:ext uri="{FF2B5EF4-FFF2-40B4-BE49-F238E27FC236}">
                    <a16:creationId xmlns:a16="http://schemas.microsoft.com/office/drawing/2014/main" id="{4DD209AE-E1A1-4777-97FC-56E36E0B9F41}"/>
                  </a:ext>
                </a:extLst>
              </p:cNvPr>
              <p:cNvSpPr>
                <a:spLocks noChangeArrowheads="1"/>
              </p:cNvSpPr>
              <p:nvPr/>
            </p:nvSpPr>
            <p:spPr bwMode="auto">
              <a:xfrm>
                <a:off x="5388" y="182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65" name="Oval 878">
                <a:extLst>
                  <a:ext uri="{FF2B5EF4-FFF2-40B4-BE49-F238E27FC236}">
                    <a16:creationId xmlns:a16="http://schemas.microsoft.com/office/drawing/2014/main" id="{E9C5BE17-BD0F-4FC4-ACDB-8610B3309BE5}"/>
                  </a:ext>
                </a:extLst>
              </p:cNvPr>
              <p:cNvSpPr>
                <a:spLocks noChangeArrowheads="1"/>
              </p:cNvSpPr>
              <p:nvPr/>
            </p:nvSpPr>
            <p:spPr bwMode="auto">
              <a:xfrm>
                <a:off x="4517" y="20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66" name="Oval 879">
                <a:extLst>
                  <a:ext uri="{FF2B5EF4-FFF2-40B4-BE49-F238E27FC236}">
                    <a16:creationId xmlns:a16="http://schemas.microsoft.com/office/drawing/2014/main" id="{3CE0B3DD-3805-47A3-AF79-2BDDF2AB6FD2}"/>
                  </a:ext>
                </a:extLst>
              </p:cNvPr>
              <p:cNvSpPr>
                <a:spLocks noChangeArrowheads="1"/>
              </p:cNvSpPr>
              <p:nvPr/>
            </p:nvSpPr>
            <p:spPr bwMode="auto">
              <a:xfrm>
                <a:off x="4520" y="231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67" name="Oval 880">
                <a:extLst>
                  <a:ext uri="{FF2B5EF4-FFF2-40B4-BE49-F238E27FC236}">
                    <a16:creationId xmlns:a16="http://schemas.microsoft.com/office/drawing/2014/main" id="{C5F5A219-EC23-4292-879E-223072292BBD}"/>
                  </a:ext>
                </a:extLst>
              </p:cNvPr>
              <p:cNvSpPr>
                <a:spLocks noChangeArrowheads="1"/>
              </p:cNvSpPr>
              <p:nvPr/>
            </p:nvSpPr>
            <p:spPr bwMode="auto">
              <a:xfrm>
                <a:off x="4668" y="21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68" name="Oval 881">
                <a:extLst>
                  <a:ext uri="{FF2B5EF4-FFF2-40B4-BE49-F238E27FC236}">
                    <a16:creationId xmlns:a16="http://schemas.microsoft.com/office/drawing/2014/main" id="{F46212F1-827D-4B86-81DA-742D3264F80D}"/>
                  </a:ext>
                </a:extLst>
              </p:cNvPr>
              <p:cNvSpPr>
                <a:spLocks noChangeArrowheads="1"/>
              </p:cNvSpPr>
              <p:nvPr/>
            </p:nvSpPr>
            <p:spPr bwMode="auto">
              <a:xfrm>
                <a:off x="4628" y="202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69" name="Oval 882">
                <a:extLst>
                  <a:ext uri="{FF2B5EF4-FFF2-40B4-BE49-F238E27FC236}">
                    <a16:creationId xmlns:a16="http://schemas.microsoft.com/office/drawing/2014/main" id="{90299D1F-D2C8-445A-876A-724ACD9BD493}"/>
                  </a:ext>
                </a:extLst>
              </p:cNvPr>
              <p:cNvSpPr>
                <a:spLocks noChangeArrowheads="1"/>
              </p:cNvSpPr>
              <p:nvPr/>
            </p:nvSpPr>
            <p:spPr bwMode="auto">
              <a:xfrm>
                <a:off x="4790" y="18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70" name="Oval 883">
                <a:extLst>
                  <a:ext uri="{FF2B5EF4-FFF2-40B4-BE49-F238E27FC236}">
                    <a16:creationId xmlns:a16="http://schemas.microsoft.com/office/drawing/2014/main" id="{25FE59D1-7870-4706-BB6C-7E698478474B}"/>
                  </a:ext>
                </a:extLst>
              </p:cNvPr>
              <p:cNvSpPr>
                <a:spLocks noChangeArrowheads="1"/>
              </p:cNvSpPr>
              <p:nvPr/>
            </p:nvSpPr>
            <p:spPr bwMode="auto">
              <a:xfrm>
                <a:off x="4891" y="186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71" name="Oval 884">
                <a:extLst>
                  <a:ext uri="{FF2B5EF4-FFF2-40B4-BE49-F238E27FC236}">
                    <a16:creationId xmlns:a16="http://schemas.microsoft.com/office/drawing/2014/main" id="{C3255175-279D-4289-98E8-F288AF71F07B}"/>
                  </a:ext>
                </a:extLst>
              </p:cNvPr>
              <p:cNvSpPr>
                <a:spLocks noChangeArrowheads="1"/>
              </p:cNvSpPr>
              <p:nvPr/>
            </p:nvSpPr>
            <p:spPr bwMode="auto">
              <a:xfrm>
                <a:off x="4506" y="188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72" name="Oval 885">
                <a:extLst>
                  <a:ext uri="{FF2B5EF4-FFF2-40B4-BE49-F238E27FC236}">
                    <a16:creationId xmlns:a16="http://schemas.microsoft.com/office/drawing/2014/main" id="{C7D97BF9-2A4D-4B2C-BB7B-44BB95B2EAC9}"/>
                  </a:ext>
                </a:extLst>
              </p:cNvPr>
              <p:cNvSpPr>
                <a:spLocks noChangeArrowheads="1"/>
              </p:cNvSpPr>
              <p:nvPr/>
            </p:nvSpPr>
            <p:spPr bwMode="auto">
              <a:xfrm>
                <a:off x="4344" y="176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73" name="Oval 886">
                <a:extLst>
                  <a:ext uri="{FF2B5EF4-FFF2-40B4-BE49-F238E27FC236}">
                    <a16:creationId xmlns:a16="http://schemas.microsoft.com/office/drawing/2014/main" id="{7B5DE9ED-CF68-4FC9-BB2E-79B0A281741F}"/>
                  </a:ext>
                </a:extLst>
              </p:cNvPr>
              <p:cNvSpPr>
                <a:spLocks noChangeArrowheads="1"/>
              </p:cNvSpPr>
              <p:nvPr/>
            </p:nvSpPr>
            <p:spPr bwMode="auto">
              <a:xfrm>
                <a:off x="4286" y="193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74" name="Oval 887">
                <a:extLst>
                  <a:ext uri="{FF2B5EF4-FFF2-40B4-BE49-F238E27FC236}">
                    <a16:creationId xmlns:a16="http://schemas.microsoft.com/office/drawing/2014/main" id="{74F9581B-70E7-4BBC-8F69-06F5DDCE5E64}"/>
                  </a:ext>
                </a:extLst>
              </p:cNvPr>
              <p:cNvSpPr>
                <a:spLocks noChangeArrowheads="1"/>
              </p:cNvSpPr>
              <p:nvPr/>
            </p:nvSpPr>
            <p:spPr bwMode="auto">
              <a:xfrm>
                <a:off x="4286" y="190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75" name="Oval 888">
                <a:extLst>
                  <a:ext uri="{FF2B5EF4-FFF2-40B4-BE49-F238E27FC236}">
                    <a16:creationId xmlns:a16="http://schemas.microsoft.com/office/drawing/2014/main" id="{F13DCA70-3C5A-4FF6-9825-5172EA02C020}"/>
                  </a:ext>
                </a:extLst>
              </p:cNvPr>
              <p:cNvSpPr>
                <a:spLocks noChangeArrowheads="1"/>
              </p:cNvSpPr>
              <p:nvPr/>
            </p:nvSpPr>
            <p:spPr bwMode="auto">
              <a:xfrm>
                <a:off x="4114" y="16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76" name="Oval 889">
                <a:extLst>
                  <a:ext uri="{FF2B5EF4-FFF2-40B4-BE49-F238E27FC236}">
                    <a16:creationId xmlns:a16="http://schemas.microsoft.com/office/drawing/2014/main" id="{444CF7FF-49EE-4AB3-9286-35B192B3DFA2}"/>
                  </a:ext>
                </a:extLst>
              </p:cNvPr>
              <p:cNvSpPr>
                <a:spLocks noChangeArrowheads="1"/>
              </p:cNvSpPr>
              <p:nvPr/>
            </p:nvSpPr>
            <p:spPr bwMode="auto">
              <a:xfrm>
                <a:off x="4373" y="177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77" name="Oval 890">
                <a:extLst>
                  <a:ext uri="{FF2B5EF4-FFF2-40B4-BE49-F238E27FC236}">
                    <a16:creationId xmlns:a16="http://schemas.microsoft.com/office/drawing/2014/main" id="{94C4186D-C5F2-45A4-A668-3CD5F29DB5C4}"/>
                  </a:ext>
                </a:extLst>
              </p:cNvPr>
              <p:cNvSpPr>
                <a:spLocks noChangeArrowheads="1"/>
              </p:cNvSpPr>
              <p:nvPr/>
            </p:nvSpPr>
            <p:spPr bwMode="auto">
              <a:xfrm>
                <a:off x="4236" y="194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78" name="Oval 891">
                <a:extLst>
                  <a:ext uri="{FF2B5EF4-FFF2-40B4-BE49-F238E27FC236}">
                    <a16:creationId xmlns:a16="http://schemas.microsoft.com/office/drawing/2014/main" id="{E5936028-F487-452A-87FF-A568D154194A}"/>
                  </a:ext>
                </a:extLst>
              </p:cNvPr>
              <p:cNvSpPr>
                <a:spLocks noChangeArrowheads="1"/>
              </p:cNvSpPr>
              <p:nvPr/>
            </p:nvSpPr>
            <p:spPr bwMode="auto">
              <a:xfrm>
                <a:off x="4276" y="1814"/>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79" name="Oval 892">
                <a:extLst>
                  <a:ext uri="{FF2B5EF4-FFF2-40B4-BE49-F238E27FC236}">
                    <a16:creationId xmlns:a16="http://schemas.microsoft.com/office/drawing/2014/main" id="{FB89F53B-66B4-47B4-B4A8-0E56EE33D6CC}"/>
                  </a:ext>
                </a:extLst>
              </p:cNvPr>
              <p:cNvSpPr>
                <a:spLocks noChangeArrowheads="1"/>
              </p:cNvSpPr>
              <p:nvPr/>
            </p:nvSpPr>
            <p:spPr bwMode="auto">
              <a:xfrm>
                <a:off x="4294" y="192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80" name="Oval 893">
                <a:extLst>
                  <a:ext uri="{FF2B5EF4-FFF2-40B4-BE49-F238E27FC236}">
                    <a16:creationId xmlns:a16="http://schemas.microsoft.com/office/drawing/2014/main" id="{3ED1E9E6-F3F4-4266-AAEE-8A5972F1AF7E}"/>
                  </a:ext>
                </a:extLst>
              </p:cNvPr>
              <p:cNvSpPr>
                <a:spLocks noChangeArrowheads="1"/>
              </p:cNvSpPr>
              <p:nvPr/>
            </p:nvSpPr>
            <p:spPr bwMode="auto">
              <a:xfrm>
                <a:off x="4276" y="199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81" name="Oval 894">
                <a:extLst>
                  <a:ext uri="{FF2B5EF4-FFF2-40B4-BE49-F238E27FC236}">
                    <a16:creationId xmlns:a16="http://schemas.microsoft.com/office/drawing/2014/main" id="{25D0533D-B7A0-437C-A0E9-EE66DCE2E9E6}"/>
                  </a:ext>
                </a:extLst>
              </p:cNvPr>
              <p:cNvSpPr>
                <a:spLocks noChangeArrowheads="1"/>
              </p:cNvSpPr>
              <p:nvPr/>
            </p:nvSpPr>
            <p:spPr bwMode="auto">
              <a:xfrm>
                <a:off x="3980" y="21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82" name="Oval 895">
                <a:extLst>
                  <a:ext uri="{FF2B5EF4-FFF2-40B4-BE49-F238E27FC236}">
                    <a16:creationId xmlns:a16="http://schemas.microsoft.com/office/drawing/2014/main" id="{22BA5038-EDCD-4635-B596-E5FDDC95CA79}"/>
                  </a:ext>
                </a:extLst>
              </p:cNvPr>
              <p:cNvSpPr>
                <a:spLocks noChangeArrowheads="1"/>
              </p:cNvSpPr>
              <p:nvPr/>
            </p:nvSpPr>
            <p:spPr bwMode="auto">
              <a:xfrm>
                <a:off x="4358" y="17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83" name="Oval 896">
                <a:extLst>
                  <a:ext uri="{FF2B5EF4-FFF2-40B4-BE49-F238E27FC236}">
                    <a16:creationId xmlns:a16="http://schemas.microsoft.com/office/drawing/2014/main" id="{C003967F-F795-4D93-86B0-5CD0C1E48323}"/>
                  </a:ext>
                </a:extLst>
              </p:cNvPr>
              <p:cNvSpPr>
                <a:spLocks noChangeArrowheads="1"/>
              </p:cNvSpPr>
              <p:nvPr/>
            </p:nvSpPr>
            <p:spPr bwMode="auto">
              <a:xfrm>
                <a:off x="4308" y="199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84" name="Oval 897">
                <a:extLst>
                  <a:ext uri="{FF2B5EF4-FFF2-40B4-BE49-F238E27FC236}">
                    <a16:creationId xmlns:a16="http://schemas.microsoft.com/office/drawing/2014/main" id="{C7AD0D49-6ED0-4D15-B0B9-135143DCEB82}"/>
                  </a:ext>
                </a:extLst>
              </p:cNvPr>
              <p:cNvSpPr>
                <a:spLocks noChangeArrowheads="1"/>
              </p:cNvSpPr>
              <p:nvPr/>
            </p:nvSpPr>
            <p:spPr bwMode="auto">
              <a:xfrm>
                <a:off x="3887" y="18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85" name="Oval 898">
                <a:extLst>
                  <a:ext uri="{FF2B5EF4-FFF2-40B4-BE49-F238E27FC236}">
                    <a16:creationId xmlns:a16="http://schemas.microsoft.com/office/drawing/2014/main" id="{D562E81E-F421-4C7C-B70F-9747702AEAD8}"/>
                  </a:ext>
                </a:extLst>
              </p:cNvPr>
              <p:cNvSpPr>
                <a:spLocks noChangeArrowheads="1"/>
              </p:cNvSpPr>
              <p:nvPr/>
            </p:nvSpPr>
            <p:spPr bwMode="auto">
              <a:xfrm>
                <a:off x="4384" y="184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86" name="Oval 899">
                <a:extLst>
                  <a:ext uri="{FF2B5EF4-FFF2-40B4-BE49-F238E27FC236}">
                    <a16:creationId xmlns:a16="http://schemas.microsoft.com/office/drawing/2014/main" id="{37794EC7-2984-4572-8E30-505F9D354377}"/>
                  </a:ext>
                </a:extLst>
              </p:cNvPr>
              <p:cNvSpPr>
                <a:spLocks noChangeArrowheads="1"/>
              </p:cNvSpPr>
              <p:nvPr/>
            </p:nvSpPr>
            <p:spPr bwMode="auto">
              <a:xfrm>
                <a:off x="3628" y="1951"/>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87" name="Oval 900">
                <a:extLst>
                  <a:ext uri="{FF2B5EF4-FFF2-40B4-BE49-F238E27FC236}">
                    <a16:creationId xmlns:a16="http://schemas.microsoft.com/office/drawing/2014/main" id="{F1E4ADE1-1927-4EBE-B9AF-3C8AC3297187}"/>
                  </a:ext>
                </a:extLst>
              </p:cNvPr>
              <p:cNvSpPr>
                <a:spLocks noChangeArrowheads="1"/>
              </p:cNvSpPr>
              <p:nvPr/>
            </p:nvSpPr>
            <p:spPr bwMode="auto">
              <a:xfrm>
                <a:off x="4405" y="20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88" name="Oval 901">
                <a:extLst>
                  <a:ext uri="{FF2B5EF4-FFF2-40B4-BE49-F238E27FC236}">
                    <a16:creationId xmlns:a16="http://schemas.microsoft.com/office/drawing/2014/main" id="{8D897300-96CE-498D-9333-A0432F978E4D}"/>
                  </a:ext>
                </a:extLst>
              </p:cNvPr>
              <p:cNvSpPr>
                <a:spLocks noChangeArrowheads="1"/>
              </p:cNvSpPr>
              <p:nvPr/>
            </p:nvSpPr>
            <p:spPr bwMode="auto">
              <a:xfrm>
                <a:off x="4520" y="205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89" name="Oval 902">
                <a:extLst>
                  <a:ext uri="{FF2B5EF4-FFF2-40B4-BE49-F238E27FC236}">
                    <a16:creationId xmlns:a16="http://schemas.microsoft.com/office/drawing/2014/main" id="{A993793B-E8D8-45A8-BAEA-FB4240EF973E}"/>
                  </a:ext>
                </a:extLst>
              </p:cNvPr>
              <p:cNvSpPr>
                <a:spLocks noChangeArrowheads="1"/>
              </p:cNvSpPr>
              <p:nvPr/>
            </p:nvSpPr>
            <p:spPr bwMode="auto">
              <a:xfrm>
                <a:off x="4650" y="191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90" name="Oval 903">
                <a:extLst>
                  <a:ext uri="{FF2B5EF4-FFF2-40B4-BE49-F238E27FC236}">
                    <a16:creationId xmlns:a16="http://schemas.microsoft.com/office/drawing/2014/main" id="{2D75A123-09CC-46AB-9583-258B262D4355}"/>
                  </a:ext>
                </a:extLst>
              </p:cNvPr>
              <p:cNvSpPr>
                <a:spLocks noChangeArrowheads="1"/>
              </p:cNvSpPr>
              <p:nvPr/>
            </p:nvSpPr>
            <p:spPr bwMode="auto">
              <a:xfrm>
                <a:off x="4492" y="17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91" name="Oval 904">
                <a:extLst>
                  <a:ext uri="{FF2B5EF4-FFF2-40B4-BE49-F238E27FC236}">
                    <a16:creationId xmlns:a16="http://schemas.microsoft.com/office/drawing/2014/main" id="{A5964444-BCF8-4F89-B148-07F359127FC0}"/>
                  </a:ext>
                </a:extLst>
              </p:cNvPr>
              <p:cNvSpPr>
                <a:spLocks noChangeArrowheads="1"/>
              </p:cNvSpPr>
              <p:nvPr/>
            </p:nvSpPr>
            <p:spPr bwMode="auto">
              <a:xfrm>
                <a:off x="4492" y="221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92" name="Oval 905">
                <a:extLst>
                  <a:ext uri="{FF2B5EF4-FFF2-40B4-BE49-F238E27FC236}">
                    <a16:creationId xmlns:a16="http://schemas.microsoft.com/office/drawing/2014/main" id="{55C39ECF-70E7-4EE5-80FD-9AD39260D206}"/>
                  </a:ext>
                </a:extLst>
              </p:cNvPr>
              <p:cNvSpPr>
                <a:spLocks noChangeArrowheads="1"/>
              </p:cNvSpPr>
              <p:nvPr/>
            </p:nvSpPr>
            <p:spPr bwMode="auto">
              <a:xfrm>
                <a:off x="4470" y="189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93" name="Oval 906">
                <a:extLst>
                  <a:ext uri="{FF2B5EF4-FFF2-40B4-BE49-F238E27FC236}">
                    <a16:creationId xmlns:a16="http://schemas.microsoft.com/office/drawing/2014/main" id="{0111F491-4DEC-49B2-B848-208C51B7DD49}"/>
                  </a:ext>
                </a:extLst>
              </p:cNvPr>
              <p:cNvSpPr>
                <a:spLocks noChangeArrowheads="1"/>
              </p:cNvSpPr>
              <p:nvPr/>
            </p:nvSpPr>
            <p:spPr bwMode="auto">
              <a:xfrm>
                <a:off x="5230" y="208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94" name="Oval 907">
                <a:extLst>
                  <a:ext uri="{FF2B5EF4-FFF2-40B4-BE49-F238E27FC236}">
                    <a16:creationId xmlns:a16="http://schemas.microsoft.com/office/drawing/2014/main" id="{16386A1B-E819-4DC9-81C4-922E21C6527E}"/>
                  </a:ext>
                </a:extLst>
              </p:cNvPr>
              <p:cNvSpPr>
                <a:spLocks noChangeArrowheads="1"/>
              </p:cNvSpPr>
              <p:nvPr/>
            </p:nvSpPr>
            <p:spPr bwMode="auto">
              <a:xfrm>
                <a:off x="5230" y="194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95" name="Oval 908">
                <a:extLst>
                  <a:ext uri="{FF2B5EF4-FFF2-40B4-BE49-F238E27FC236}">
                    <a16:creationId xmlns:a16="http://schemas.microsoft.com/office/drawing/2014/main" id="{F5108C1B-2F73-4859-BADB-8E5076487E82}"/>
                  </a:ext>
                </a:extLst>
              </p:cNvPr>
              <p:cNvSpPr>
                <a:spLocks noChangeArrowheads="1"/>
              </p:cNvSpPr>
              <p:nvPr/>
            </p:nvSpPr>
            <p:spPr bwMode="auto">
              <a:xfrm>
                <a:off x="4978" y="153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96" name="Oval 909">
                <a:extLst>
                  <a:ext uri="{FF2B5EF4-FFF2-40B4-BE49-F238E27FC236}">
                    <a16:creationId xmlns:a16="http://schemas.microsoft.com/office/drawing/2014/main" id="{20F4CEEB-6A8B-499B-822D-7B3398144F49}"/>
                  </a:ext>
                </a:extLst>
              </p:cNvPr>
              <p:cNvSpPr>
                <a:spLocks noChangeArrowheads="1"/>
              </p:cNvSpPr>
              <p:nvPr/>
            </p:nvSpPr>
            <p:spPr bwMode="auto">
              <a:xfrm>
                <a:off x="4445" y="226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97" name="Oval 910">
                <a:extLst>
                  <a:ext uri="{FF2B5EF4-FFF2-40B4-BE49-F238E27FC236}">
                    <a16:creationId xmlns:a16="http://schemas.microsoft.com/office/drawing/2014/main" id="{C0E0BA43-6E7A-44DD-AD4D-6DF4EE8EBC58}"/>
                  </a:ext>
                </a:extLst>
              </p:cNvPr>
              <p:cNvSpPr>
                <a:spLocks noChangeArrowheads="1"/>
              </p:cNvSpPr>
              <p:nvPr/>
            </p:nvSpPr>
            <p:spPr bwMode="auto">
              <a:xfrm>
                <a:off x="4412" y="232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98" name="Oval 911">
                <a:extLst>
                  <a:ext uri="{FF2B5EF4-FFF2-40B4-BE49-F238E27FC236}">
                    <a16:creationId xmlns:a16="http://schemas.microsoft.com/office/drawing/2014/main" id="{CE2636BB-C99B-4106-9ED3-CEC5DCB0CB71}"/>
                  </a:ext>
                </a:extLst>
              </p:cNvPr>
              <p:cNvSpPr>
                <a:spLocks noChangeArrowheads="1"/>
              </p:cNvSpPr>
              <p:nvPr/>
            </p:nvSpPr>
            <p:spPr bwMode="auto">
              <a:xfrm>
                <a:off x="4578" y="20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99" name="Oval 912">
                <a:extLst>
                  <a:ext uri="{FF2B5EF4-FFF2-40B4-BE49-F238E27FC236}">
                    <a16:creationId xmlns:a16="http://schemas.microsoft.com/office/drawing/2014/main" id="{787298FD-F417-4856-ADAF-104CCEAAD18B}"/>
                  </a:ext>
                </a:extLst>
              </p:cNvPr>
              <p:cNvSpPr>
                <a:spLocks noChangeArrowheads="1"/>
              </p:cNvSpPr>
              <p:nvPr/>
            </p:nvSpPr>
            <p:spPr bwMode="auto">
              <a:xfrm>
                <a:off x="4636" y="21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00" name="Oval 913">
                <a:extLst>
                  <a:ext uri="{FF2B5EF4-FFF2-40B4-BE49-F238E27FC236}">
                    <a16:creationId xmlns:a16="http://schemas.microsoft.com/office/drawing/2014/main" id="{B107B2EC-FD89-49C7-BCC3-C011A0B63147}"/>
                  </a:ext>
                </a:extLst>
              </p:cNvPr>
              <p:cNvSpPr>
                <a:spLocks noChangeArrowheads="1"/>
              </p:cNvSpPr>
              <p:nvPr/>
            </p:nvSpPr>
            <p:spPr bwMode="auto">
              <a:xfrm>
                <a:off x="4636" y="209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01" name="Oval 914">
                <a:extLst>
                  <a:ext uri="{FF2B5EF4-FFF2-40B4-BE49-F238E27FC236}">
                    <a16:creationId xmlns:a16="http://schemas.microsoft.com/office/drawing/2014/main" id="{4EE8AD2F-874F-4675-BFE9-1D49E737E9A1}"/>
                  </a:ext>
                </a:extLst>
              </p:cNvPr>
              <p:cNvSpPr>
                <a:spLocks noChangeArrowheads="1"/>
              </p:cNvSpPr>
              <p:nvPr/>
            </p:nvSpPr>
            <p:spPr bwMode="auto">
              <a:xfrm>
                <a:off x="4459" y="201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02" name="Oval 915">
                <a:extLst>
                  <a:ext uri="{FF2B5EF4-FFF2-40B4-BE49-F238E27FC236}">
                    <a16:creationId xmlns:a16="http://schemas.microsoft.com/office/drawing/2014/main" id="{6887CB58-C839-41ED-9CE3-D7FB3563D565}"/>
                  </a:ext>
                </a:extLst>
              </p:cNvPr>
              <p:cNvSpPr>
                <a:spLocks noChangeArrowheads="1"/>
              </p:cNvSpPr>
              <p:nvPr/>
            </p:nvSpPr>
            <p:spPr bwMode="auto">
              <a:xfrm>
                <a:off x="4643" y="199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03" name="Oval 916">
                <a:extLst>
                  <a:ext uri="{FF2B5EF4-FFF2-40B4-BE49-F238E27FC236}">
                    <a16:creationId xmlns:a16="http://schemas.microsoft.com/office/drawing/2014/main" id="{D292BF3E-2EC7-4C62-9507-302AB846E9C3}"/>
                  </a:ext>
                </a:extLst>
              </p:cNvPr>
              <p:cNvSpPr>
                <a:spLocks noChangeArrowheads="1"/>
              </p:cNvSpPr>
              <p:nvPr/>
            </p:nvSpPr>
            <p:spPr bwMode="auto">
              <a:xfrm>
                <a:off x="4391" y="208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04" name="Oval 917">
                <a:extLst>
                  <a:ext uri="{FF2B5EF4-FFF2-40B4-BE49-F238E27FC236}">
                    <a16:creationId xmlns:a16="http://schemas.microsoft.com/office/drawing/2014/main" id="{5B71FA81-A640-4CF8-AE8A-E0BB38206AA6}"/>
                  </a:ext>
                </a:extLst>
              </p:cNvPr>
              <p:cNvSpPr>
                <a:spLocks noChangeArrowheads="1"/>
              </p:cNvSpPr>
              <p:nvPr/>
            </p:nvSpPr>
            <p:spPr bwMode="auto">
              <a:xfrm>
                <a:off x="4470" y="21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05" name="Oval 918">
                <a:extLst>
                  <a:ext uri="{FF2B5EF4-FFF2-40B4-BE49-F238E27FC236}">
                    <a16:creationId xmlns:a16="http://schemas.microsoft.com/office/drawing/2014/main" id="{B220FF5F-7AFC-4DB7-8617-53C0896B3D23}"/>
                  </a:ext>
                </a:extLst>
              </p:cNvPr>
              <p:cNvSpPr>
                <a:spLocks noChangeArrowheads="1"/>
              </p:cNvSpPr>
              <p:nvPr/>
            </p:nvSpPr>
            <p:spPr bwMode="auto">
              <a:xfrm>
                <a:off x="3444" y="213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06" name="Oval 919">
                <a:extLst>
                  <a:ext uri="{FF2B5EF4-FFF2-40B4-BE49-F238E27FC236}">
                    <a16:creationId xmlns:a16="http://schemas.microsoft.com/office/drawing/2014/main" id="{D265B1FC-58A0-4238-A9DC-8153F8788FE4}"/>
                  </a:ext>
                </a:extLst>
              </p:cNvPr>
              <p:cNvSpPr>
                <a:spLocks noChangeArrowheads="1"/>
              </p:cNvSpPr>
              <p:nvPr/>
            </p:nvSpPr>
            <p:spPr bwMode="auto">
              <a:xfrm>
                <a:off x="3444" y="217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07" name="Oval 920">
                <a:extLst>
                  <a:ext uri="{FF2B5EF4-FFF2-40B4-BE49-F238E27FC236}">
                    <a16:creationId xmlns:a16="http://schemas.microsoft.com/office/drawing/2014/main" id="{5792466A-0BEC-4377-BD76-F93944A955CA}"/>
                  </a:ext>
                </a:extLst>
              </p:cNvPr>
              <p:cNvSpPr>
                <a:spLocks noChangeArrowheads="1"/>
              </p:cNvSpPr>
              <p:nvPr/>
            </p:nvSpPr>
            <p:spPr bwMode="auto">
              <a:xfrm>
                <a:off x="3473" y="21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08" name="Oval 921">
                <a:extLst>
                  <a:ext uri="{FF2B5EF4-FFF2-40B4-BE49-F238E27FC236}">
                    <a16:creationId xmlns:a16="http://schemas.microsoft.com/office/drawing/2014/main" id="{7BDFE329-B205-48A4-9075-21CD90DAFC7D}"/>
                  </a:ext>
                </a:extLst>
              </p:cNvPr>
              <p:cNvSpPr>
                <a:spLocks noChangeArrowheads="1"/>
              </p:cNvSpPr>
              <p:nvPr/>
            </p:nvSpPr>
            <p:spPr bwMode="auto">
              <a:xfrm>
                <a:off x="3854" y="208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09" name="Oval 922">
                <a:extLst>
                  <a:ext uri="{FF2B5EF4-FFF2-40B4-BE49-F238E27FC236}">
                    <a16:creationId xmlns:a16="http://schemas.microsoft.com/office/drawing/2014/main" id="{BF38EB65-06A2-4634-9B86-26F4B89E9D12}"/>
                  </a:ext>
                </a:extLst>
              </p:cNvPr>
              <p:cNvSpPr>
                <a:spLocks noChangeArrowheads="1"/>
              </p:cNvSpPr>
              <p:nvPr/>
            </p:nvSpPr>
            <p:spPr bwMode="auto">
              <a:xfrm>
                <a:off x="3635" y="20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10" name="Oval 923">
                <a:extLst>
                  <a:ext uri="{FF2B5EF4-FFF2-40B4-BE49-F238E27FC236}">
                    <a16:creationId xmlns:a16="http://schemas.microsoft.com/office/drawing/2014/main" id="{3B969740-49AC-40B7-86BC-0C6896F59550}"/>
                  </a:ext>
                </a:extLst>
              </p:cNvPr>
              <p:cNvSpPr>
                <a:spLocks noChangeArrowheads="1"/>
              </p:cNvSpPr>
              <p:nvPr/>
            </p:nvSpPr>
            <p:spPr bwMode="auto">
              <a:xfrm>
                <a:off x="3552" y="21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11" name="Oval 924">
                <a:extLst>
                  <a:ext uri="{FF2B5EF4-FFF2-40B4-BE49-F238E27FC236}">
                    <a16:creationId xmlns:a16="http://schemas.microsoft.com/office/drawing/2014/main" id="{E859E1D5-250A-4923-B70A-CB7CAAE89100}"/>
                  </a:ext>
                </a:extLst>
              </p:cNvPr>
              <p:cNvSpPr>
                <a:spLocks noChangeArrowheads="1"/>
              </p:cNvSpPr>
              <p:nvPr/>
            </p:nvSpPr>
            <p:spPr bwMode="auto">
              <a:xfrm>
                <a:off x="3552" y="2120"/>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12" name="Oval 925">
                <a:extLst>
                  <a:ext uri="{FF2B5EF4-FFF2-40B4-BE49-F238E27FC236}">
                    <a16:creationId xmlns:a16="http://schemas.microsoft.com/office/drawing/2014/main" id="{08A0B158-91D4-4553-8D51-5BFC3AB785D2}"/>
                  </a:ext>
                </a:extLst>
              </p:cNvPr>
              <p:cNvSpPr>
                <a:spLocks noChangeArrowheads="1"/>
              </p:cNvSpPr>
              <p:nvPr/>
            </p:nvSpPr>
            <p:spPr bwMode="auto">
              <a:xfrm>
                <a:off x="3509" y="226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13" name="Oval 926">
                <a:extLst>
                  <a:ext uri="{FF2B5EF4-FFF2-40B4-BE49-F238E27FC236}">
                    <a16:creationId xmlns:a16="http://schemas.microsoft.com/office/drawing/2014/main" id="{DAAED358-B473-4A40-A78D-8AD67555CD61}"/>
                  </a:ext>
                </a:extLst>
              </p:cNvPr>
              <p:cNvSpPr>
                <a:spLocks noChangeArrowheads="1"/>
              </p:cNvSpPr>
              <p:nvPr/>
            </p:nvSpPr>
            <p:spPr bwMode="auto">
              <a:xfrm>
                <a:off x="3509" y="213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14" name="Oval 927">
                <a:extLst>
                  <a:ext uri="{FF2B5EF4-FFF2-40B4-BE49-F238E27FC236}">
                    <a16:creationId xmlns:a16="http://schemas.microsoft.com/office/drawing/2014/main" id="{8241C340-4A35-4A04-9767-2FB97B9716AE}"/>
                  </a:ext>
                </a:extLst>
              </p:cNvPr>
              <p:cNvSpPr>
                <a:spLocks noChangeArrowheads="1"/>
              </p:cNvSpPr>
              <p:nvPr/>
            </p:nvSpPr>
            <p:spPr bwMode="auto">
              <a:xfrm>
                <a:off x="3498" y="208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15" name="Oval 928">
                <a:extLst>
                  <a:ext uri="{FF2B5EF4-FFF2-40B4-BE49-F238E27FC236}">
                    <a16:creationId xmlns:a16="http://schemas.microsoft.com/office/drawing/2014/main" id="{35714438-2965-43C7-B773-FED381F8E66C}"/>
                  </a:ext>
                </a:extLst>
              </p:cNvPr>
              <p:cNvSpPr>
                <a:spLocks noChangeArrowheads="1"/>
              </p:cNvSpPr>
              <p:nvPr/>
            </p:nvSpPr>
            <p:spPr bwMode="auto">
              <a:xfrm>
                <a:off x="3505" y="2009"/>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16" name="Oval 929">
                <a:extLst>
                  <a:ext uri="{FF2B5EF4-FFF2-40B4-BE49-F238E27FC236}">
                    <a16:creationId xmlns:a16="http://schemas.microsoft.com/office/drawing/2014/main" id="{38B20A91-1DC7-465B-A346-B823863596D6}"/>
                  </a:ext>
                </a:extLst>
              </p:cNvPr>
              <p:cNvSpPr>
                <a:spLocks noChangeArrowheads="1"/>
              </p:cNvSpPr>
              <p:nvPr/>
            </p:nvSpPr>
            <p:spPr bwMode="auto">
              <a:xfrm>
                <a:off x="3502" y="2203"/>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17" name="Oval 930">
                <a:extLst>
                  <a:ext uri="{FF2B5EF4-FFF2-40B4-BE49-F238E27FC236}">
                    <a16:creationId xmlns:a16="http://schemas.microsoft.com/office/drawing/2014/main" id="{C43CEF2B-E80E-4903-A1FF-AF4012CF006A}"/>
                  </a:ext>
                </a:extLst>
              </p:cNvPr>
              <p:cNvSpPr>
                <a:spLocks noChangeArrowheads="1"/>
              </p:cNvSpPr>
              <p:nvPr/>
            </p:nvSpPr>
            <p:spPr bwMode="auto">
              <a:xfrm>
                <a:off x="3523" y="227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18" name="Oval 931">
                <a:extLst>
                  <a:ext uri="{FF2B5EF4-FFF2-40B4-BE49-F238E27FC236}">
                    <a16:creationId xmlns:a16="http://schemas.microsoft.com/office/drawing/2014/main" id="{3290AC57-53F7-49F8-BFA6-04635F04916E}"/>
                  </a:ext>
                </a:extLst>
              </p:cNvPr>
              <p:cNvSpPr>
                <a:spLocks noChangeArrowheads="1"/>
              </p:cNvSpPr>
              <p:nvPr/>
            </p:nvSpPr>
            <p:spPr bwMode="auto">
              <a:xfrm>
                <a:off x="3455" y="205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19" name="Oval 932">
                <a:extLst>
                  <a:ext uri="{FF2B5EF4-FFF2-40B4-BE49-F238E27FC236}">
                    <a16:creationId xmlns:a16="http://schemas.microsoft.com/office/drawing/2014/main" id="{BA073333-D6EB-42A5-B478-DAE91875601F}"/>
                  </a:ext>
                </a:extLst>
              </p:cNvPr>
              <p:cNvSpPr>
                <a:spLocks noChangeArrowheads="1"/>
              </p:cNvSpPr>
              <p:nvPr/>
            </p:nvSpPr>
            <p:spPr bwMode="auto">
              <a:xfrm>
                <a:off x="3656" y="1940"/>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20" name="Oval 933">
                <a:extLst>
                  <a:ext uri="{FF2B5EF4-FFF2-40B4-BE49-F238E27FC236}">
                    <a16:creationId xmlns:a16="http://schemas.microsoft.com/office/drawing/2014/main" id="{87ACD815-0418-4F37-B5E5-BB84E918FC1A}"/>
                  </a:ext>
                </a:extLst>
              </p:cNvPr>
              <p:cNvSpPr>
                <a:spLocks noChangeArrowheads="1"/>
              </p:cNvSpPr>
              <p:nvPr/>
            </p:nvSpPr>
            <p:spPr bwMode="auto">
              <a:xfrm>
                <a:off x="3977" y="2092"/>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21" name="Oval 934">
                <a:extLst>
                  <a:ext uri="{FF2B5EF4-FFF2-40B4-BE49-F238E27FC236}">
                    <a16:creationId xmlns:a16="http://schemas.microsoft.com/office/drawing/2014/main" id="{759706AE-971B-4334-BA42-53E053501E56}"/>
                  </a:ext>
                </a:extLst>
              </p:cNvPr>
              <p:cNvSpPr>
                <a:spLocks noChangeArrowheads="1"/>
              </p:cNvSpPr>
              <p:nvPr/>
            </p:nvSpPr>
            <p:spPr bwMode="auto">
              <a:xfrm>
                <a:off x="3714" y="208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22" name="Oval 935">
                <a:extLst>
                  <a:ext uri="{FF2B5EF4-FFF2-40B4-BE49-F238E27FC236}">
                    <a16:creationId xmlns:a16="http://schemas.microsoft.com/office/drawing/2014/main" id="{E9B4F947-6395-4148-98D4-EB2632EE409C}"/>
                  </a:ext>
                </a:extLst>
              </p:cNvPr>
              <p:cNvSpPr>
                <a:spLocks noChangeArrowheads="1"/>
              </p:cNvSpPr>
              <p:nvPr/>
            </p:nvSpPr>
            <p:spPr bwMode="auto">
              <a:xfrm>
                <a:off x="3980" y="210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23" name="Oval 936">
                <a:extLst>
                  <a:ext uri="{FF2B5EF4-FFF2-40B4-BE49-F238E27FC236}">
                    <a16:creationId xmlns:a16="http://schemas.microsoft.com/office/drawing/2014/main" id="{1F318D7A-F5B5-4753-83A0-E90B95CB8CF0}"/>
                  </a:ext>
                </a:extLst>
              </p:cNvPr>
              <p:cNvSpPr>
                <a:spLocks noChangeArrowheads="1"/>
              </p:cNvSpPr>
              <p:nvPr/>
            </p:nvSpPr>
            <p:spPr bwMode="auto">
              <a:xfrm>
                <a:off x="4045" y="1854"/>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24" name="Oval 937">
                <a:extLst>
                  <a:ext uri="{FF2B5EF4-FFF2-40B4-BE49-F238E27FC236}">
                    <a16:creationId xmlns:a16="http://schemas.microsoft.com/office/drawing/2014/main" id="{DDBD3238-4841-4CE0-982E-161B4D651C13}"/>
                  </a:ext>
                </a:extLst>
              </p:cNvPr>
              <p:cNvSpPr>
                <a:spLocks noChangeArrowheads="1"/>
              </p:cNvSpPr>
              <p:nvPr/>
            </p:nvSpPr>
            <p:spPr bwMode="auto">
              <a:xfrm>
                <a:off x="3970" y="21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25" name="Oval 938">
                <a:extLst>
                  <a:ext uri="{FF2B5EF4-FFF2-40B4-BE49-F238E27FC236}">
                    <a16:creationId xmlns:a16="http://schemas.microsoft.com/office/drawing/2014/main" id="{1A9040F2-4B83-4801-88A3-5E6069F3D687}"/>
                  </a:ext>
                </a:extLst>
              </p:cNvPr>
              <p:cNvSpPr>
                <a:spLocks noChangeArrowheads="1"/>
              </p:cNvSpPr>
              <p:nvPr/>
            </p:nvSpPr>
            <p:spPr bwMode="auto">
              <a:xfrm>
                <a:off x="4063" y="198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26" name="Oval 939">
                <a:extLst>
                  <a:ext uri="{FF2B5EF4-FFF2-40B4-BE49-F238E27FC236}">
                    <a16:creationId xmlns:a16="http://schemas.microsoft.com/office/drawing/2014/main" id="{CFD4EA5C-A4DC-402F-BA5C-370BCD3983B8}"/>
                  </a:ext>
                </a:extLst>
              </p:cNvPr>
              <p:cNvSpPr>
                <a:spLocks noChangeArrowheads="1"/>
              </p:cNvSpPr>
              <p:nvPr/>
            </p:nvSpPr>
            <p:spPr bwMode="auto">
              <a:xfrm>
                <a:off x="3962" y="20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27" name="Oval 940">
                <a:extLst>
                  <a:ext uri="{FF2B5EF4-FFF2-40B4-BE49-F238E27FC236}">
                    <a16:creationId xmlns:a16="http://schemas.microsoft.com/office/drawing/2014/main" id="{16A1606E-18BD-48BE-9169-866AF9CFACF1}"/>
                  </a:ext>
                </a:extLst>
              </p:cNvPr>
              <p:cNvSpPr>
                <a:spLocks noChangeArrowheads="1"/>
              </p:cNvSpPr>
              <p:nvPr/>
            </p:nvSpPr>
            <p:spPr bwMode="auto">
              <a:xfrm>
                <a:off x="3876" y="20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28" name="Oval 941">
                <a:extLst>
                  <a:ext uri="{FF2B5EF4-FFF2-40B4-BE49-F238E27FC236}">
                    <a16:creationId xmlns:a16="http://schemas.microsoft.com/office/drawing/2014/main" id="{85742FC3-F63A-4CE1-BAEE-B949A100771D}"/>
                  </a:ext>
                </a:extLst>
              </p:cNvPr>
              <p:cNvSpPr>
                <a:spLocks noChangeArrowheads="1"/>
              </p:cNvSpPr>
              <p:nvPr/>
            </p:nvSpPr>
            <p:spPr bwMode="auto">
              <a:xfrm>
                <a:off x="3624" y="20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29" name="Oval 942">
                <a:extLst>
                  <a:ext uri="{FF2B5EF4-FFF2-40B4-BE49-F238E27FC236}">
                    <a16:creationId xmlns:a16="http://schemas.microsoft.com/office/drawing/2014/main" id="{058AA88A-3795-4D60-BF3B-9DFFE27455AE}"/>
                  </a:ext>
                </a:extLst>
              </p:cNvPr>
              <p:cNvSpPr>
                <a:spLocks noChangeArrowheads="1"/>
              </p:cNvSpPr>
              <p:nvPr/>
            </p:nvSpPr>
            <p:spPr bwMode="auto">
              <a:xfrm>
                <a:off x="3962" y="1760"/>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30" name="Oval 943">
                <a:extLst>
                  <a:ext uri="{FF2B5EF4-FFF2-40B4-BE49-F238E27FC236}">
                    <a16:creationId xmlns:a16="http://schemas.microsoft.com/office/drawing/2014/main" id="{3E1626E2-BB7A-45E2-88F7-93CCD9140042}"/>
                  </a:ext>
                </a:extLst>
              </p:cNvPr>
              <p:cNvSpPr>
                <a:spLocks noChangeArrowheads="1"/>
              </p:cNvSpPr>
              <p:nvPr/>
            </p:nvSpPr>
            <p:spPr bwMode="auto">
              <a:xfrm>
                <a:off x="4027" y="203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31" name="Oval 944">
                <a:extLst>
                  <a:ext uri="{FF2B5EF4-FFF2-40B4-BE49-F238E27FC236}">
                    <a16:creationId xmlns:a16="http://schemas.microsoft.com/office/drawing/2014/main" id="{1E615570-AB3D-4C4C-B296-52B8DB107E49}"/>
                  </a:ext>
                </a:extLst>
              </p:cNvPr>
              <p:cNvSpPr>
                <a:spLocks noChangeArrowheads="1"/>
              </p:cNvSpPr>
              <p:nvPr/>
            </p:nvSpPr>
            <p:spPr bwMode="auto">
              <a:xfrm>
                <a:off x="4265" y="180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32" name="Oval 945">
                <a:extLst>
                  <a:ext uri="{FF2B5EF4-FFF2-40B4-BE49-F238E27FC236}">
                    <a16:creationId xmlns:a16="http://schemas.microsoft.com/office/drawing/2014/main" id="{61BC01B3-2AB3-4A8C-B338-16E188A8407A}"/>
                  </a:ext>
                </a:extLst>
              </p:cNvPr>
              <p:cNvSpPr>
                <a:spLocks noChangeArrowheads="1"/>
              </p:cNvSpPr>
              <p:nvPr/>
            </p:nvSpPr>
            <p:spPr bwMode="auto">
              <a:xfrm>
                <a:off x="4477" y="1789"/>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33" name="Oval 946">
                <a:extLst>
                  <a:ext uri="{FF2B5EF4-FFF2-40B4-BE49-F238E27FC236}">
                    <a16:creationId xmlns:a16="http://schemas.microsoft.com/office/drawing/2014/main" id="{CAB3D0E2-DF6E-413A-AE5F-408650D8FE46}"/>
                  </a:ext>
                </a:extLst>
              </p:cNvPr>
              <p:cNvSpPr>
                <a:spLocks noChangeArrowheads="1"/>
              </p:cNvSpPr>
              <p:nvPr/>
            </p:nvSpPr>
            <p:spPr bwMode="auto">
              <a:xfrm>
                <a:off x="4355" y="161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34" name="Oval 947">
                <a:extLst>
                  <a:ext uri="{FF2B5EF4-FFF2-40B4-BE49-F238E27FC236}">
                    <a16:creationId xmlns:a16="http://schemas.microsoft.com/office/drawing/2014/main" id="{94DEE3FD-8FF3-4AF5-A5C2-FA6B0067A21B}"/>
                  </a:ext>
                </a:extLst>
              </p:cNvPr>
              <p:cNvSpPr>
                <a:spLocks noChangeArrowheads="1"/>
              </p:cNvSpPr>
              <p:nvPr/>
            </p:nvSpPr>
            <p:spPr bwMode="auto">
              <a:xfrm>
                <a:off x="4578" y="173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35" name="Oval 948">
                <a:extLst>
                  <a:ext uri="{FF2B5EF4-FFF2-40B4-BE49-F238E27FC236}">
                    <a16:creationId xmlns:a16="http://schemas.microsoft.com/office/drawing/2014/main" id="{DADCB49B-C9C4-49A1-B168-B53B165B2A74}"/>
                  </a:ext>
                </a:extLst>
              </p:cNvPr>
              <p:cNvSpPr>
                <a:spLocks noChangeArrowheads="1"/>
              </p:cNvSpPr>
              <p:nvPr/>
            </p:nvSpPr>
            <p:spPr bwMode="auto">
              <a:xfrm>
                <a:off x="4369" y="2380"/>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36" name="Oval 949">
                <a:extLst>
                  <a:ext uri="{FF2B5EF4-FFF2-40B4-BE49-F238E27FC236}">
                    <a16:creationId xmlns:a16="http://schemas.microsoft.com/office/drawing/2014/main" id="{617C9053-49EE-4A56-B91E-C7E9BA3DF7DE}"/>
                  </a:ext>
                </a:extLst>
              </p:cNvPr>
              <p:cNvSpPr>
                <a:spLocks noChangeArrowheads="1"/>
              </p:cNvSpPr>
              <p:nvPr/>
            </p:nvSpPr>
            <p:spPr bwMode="auto">
              <a:xfrm>
                <a:off x="4060" y="21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37" name="Oval 950">
                <a:extLst>
                  <a:ext uri="{FF2B5EF4-FFF2-40B4-BE49-F238E27FC236}">
                    <a16:creationId xmlns:a16="http://schemas.microsoft.com/office/drawing/2014/main" id="{111125CD-4598-4F1B-B4E1-B80494B96CC6}"/>
                  </a:ext>
                </a:extLst>
              </p:cNvPr>
              <p:cNvSpPr>
                <a:spLocks noChangeArrowheads="1"/>
              </p:cNvSpPr>
              <p:nvPr/>
            </p:nvSpPr>
            <p:spPr bwMode="auto">
              <a:xfrm>
                <a:off x="4175" y="21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38" name="Oval 951">
                <a:extLst>
                  <a:ext uri="{FF2B5EF4-FFF2-40B4-BE49-F238E27FC236}">
                    <a16:creationId xmlns:a16="http://schemas.microsoft.com/office/drawing/2014/main" id="{4F1B8992-378E-4000-AF26-9EE26B009B24}"/>
                  </a:ext>
                </a:extLst>
              </p:cNvPr>
              <p:cNvSpPr>
                <a:spLocks noChangeArrowheads="1"/>
              </p:cNvSpPr>
              <p:nvPr/>
            </p:nvSpPr>
            <p:spPr bwMode="auto">
              <a:xfrm>
                <a:off x="3516" y="2005"/>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39" name="Oval 952">
                <a:extLst>
                  <a:ext uri="{FF2B5EF4-FFF2-40B4-BE49-F238E27FC236}">
                    <a16:creationId xmlns:a16="http://schemas.microsoft.com/office/drawing/2014/main" id="{51A0A8E0-AAE6-4265-A4D6-D6100418F8F4}"/>
                  </a:ext>
                </a:extLst>
              </p:cNvPr>
              <p:cNvSpPr>
                <a:spLocks noChangeArrowheads="1"/>
              </p:cNvSpPr>
              <p:nvPr/>
            </p:nvSpPr>
            <p:spPr bwMode="auto">
              <a:xfrm>
                <a:off x="3901" y="20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40" name="Oval 953">
                <a:extLst>
                  <a:ext uri="{FF2B5EF4-FFF2-40B4-BE49-F238E27FC236}">
                    <a16:creationId xmlns:a16="http://schemas.microsoft.com/office/drawing/2014/main" id="{A2038A61-D673-46FF-8570-656D24E2E7EA}"/>
                  </a:ext>
                </a:extLst>
              </p:cNvPr>
              <p:cNvSpPr>
                <a:spLocks noChangeArrowheads="1"/>
              </p:cNvSpPr>
              <p:nvPr/>
            </p:nvSpPr>
            <p:spPr bwMode="auto">
              <a:xfrm>
                <a:off x="3563" y="21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41" name="Oval 954">
                <a:extLst>
                  <a:ext uri="{FF2B5EF4-FFF2-40B4-BE49-F238E27FC236}">
                    <a16:creationId xmlns:a16="http://schemas.microsoft.com/office/drawing/2014/main" id="{7DE5CA69-AC87-4739-8CCD-80F83AA5C4AB}"/>
                  </a:ext>
                </a:extLst>
              </p:cNvPr>
              <p:cNvSpPr>
                <a:spLocks noChangeArrowheads="1"/>
              </p:cNvSpPr>
              <p:nvPr/>
            </p:nvSpPr>
            <p:spPr bwMode="auto">
              <a:xfrm>
                <a:off x="3559" y="212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42" name="Oval 955">
                <a:extLst>
                  <a:ext uri="{FF2B5EF4-FFF2-40B4-BE49-F238E27FC236}">
                    <a16:creationId xmlns:a16="http://schemas.microsoft.com/office/drawing/2014/main" id="{CB006947-971A-4A02-BE1C-266200017340}"/>
                  </a:ext>
                </a:extLst>
              </p:cNvPr>
              <p:cNvSpPr>
                <a:spLocks noChangeArrowheads="1"/>
              </p:cNvSpPr>
              <p:nvPr/>
            </p:nvSpPr>
            <p:spPr bwMode="auto">
              <a:xfrm>
                <a:off x="3790" y="20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43" name="Oval 956">
                <a:extLst>
                  <a:ext uri="{FF2B5EF4-FFF2-40B4-BE49-F238E27FC236}">
                    <a16:creationId xmlns:a16="http://schemas.microsoft.com/office/drawing/2014/main" id="{6BF25D14-DEC0-45B2-A456-CAF64C9F70BB}"/>
                  </a:ext>
                </a:extLst>
              </p:cNvPr>
              <p:cNvSpPr>
                <a:spLocks noChangeArrowheads="1"/>
              </p:cNvSpPr>
              <p:nvPr/>
            </p:nvSpPr>
            <p:spPr bwMode="auto">
              <a:xfrm>
                <a:off x="3754" y="21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44" name="Oval 957">
                <a:extLst>
                  <a:ext uri="{FF2B5EF4-FFF2-40B4-BE49-F238E27FC236}">
                    <a16:creationId xmlns:a16="http://schemas.microsoft.com/office/drawing/2014/main" id="{0845A27C-CE8D-4FA5-9604-66338C418310}"/>
                  </a:ext>
                </a:extLst>
              </p:cNvPr>
              <p:cNvSpPr>
                <a:spLocks noChangeArrowheads="1"/>
              </p:cNvSpPr>
              <p:nvPr/>
            </p:nvSpPr>
            <p:spPr bwMode="auto">
              <a:xfrm>
                <a:off x="3872" y="205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45" name="Oval 958">
                <a:extLst>
                  <a:ext uri="{FF2B5EF4-FFF2-40B4-BE49-F238E27FC236}">
                    <a16:creationId xmlns:a16="http://schemas.microsoft.com/office/drawing/2014/main" id="{DEF84038-9FA4-45A7-A3E2-4EDB185F3AB2}"/>
                  </a:ext>
                </a:extLst>
              </p:cNvPr>
              <p:cNvSpPr>
                <a:spLocks noChangeArrowheads="1"/>
              </p:cNvSpPr>
              <p:nvPr/>
            </p:nvSpPr>
            <p:spPr bwMode="auto">
              <a:xfrm>
                <a:off x="4484" y="210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46" name="Oval 959">
                <a:extLst>
                  <a:ext uri="{FF2B5EF4-FFF2-40B4-BE49-F238E27FC236}">
                    <a16:creationId xmlns:a16="http://schemas.microsoft.com/office/drawing/2014/main" id="{0561D2D3-363C-448F-A6D1-8A860CF0F7EB}"/>
                  </a:ext>
                </a:extLst>
              </p:cNvPr>
              <p:cNvSpPr>
                <a:spLocks noChangeArrowheads="1"/>
              </p:cNvSpPr>
              <p:nvPr/>
            </p:nvSpPr>
            <p:spPr bwMode="auto">
              <a:xfrm>
                <a:off x="4200" y="240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47" name="Oval 960">
                <a:extLst>
                  <a:ext uri="{FF2B5EF4-FFF2-40B4-BE49-F238E27FC236}">
                    <a16:creationId xmlns:a16="http://schemas.microsoft.com/office/drawing/2014/main" id="{BDF22788-6286-433B-BA88-FE691FF28ADA}"/>
                  </a:ext>
                </a:extLst>
              </p:cNvPr>
              <p:cNvSpPr>
                <a:spLocks noChangeArrowheads="1"/>
              </p:cNvSpPr>
              <p:nvPr/>
            </p:nvSpPr>
            <p:spPr bwMode="auto">
              <a:xfrm>
                <a:off x="4168" y="23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48" name="Oval 961">
                <a:extLst>
                  <a:ext uri="{FF2B5EF4-FFF2-40B4-BE49-F238E27FC236}">
                    <a16:creationId xmlns:a16="http://schemas.microsoft.com/office/drawing/2014/main" id="{DEFCBB5D-35CE-41E9-9299-734C567FDB71}"/>
                  </a:ext>
                </a:extLst>
              </p:cNvPr>
              <p:cNvSpPr>
                <a:spLocks noChangeArrowheads="1"/>
              </p:cNvSpPr>
              <p:nvPr/>
            </p:nvSpPr>
            <p:spPr bwMode="auto">
              <a:xfrm>
                <a:off x="4344" y="242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49" name="Oval 962">
                <a:extLst>
                  <a:ext uri="{FF2B5EF4-FFF2-40B4-BE49-F238E27FC236}">
                    <a16:creationId xmlns:a16="http://schemas.microsoft.com/office/drawing/2014/main" id="{1B175B81-D08B-4B6B-9E09-B00C5368F315}"/>
                  </a:ext>
                </a:extLst>
              </p:cNvPr>
              <p:cNvSpPr>
                <a:spLocks noChangeArrowheads="1"/>
              </p:cNvSpPr>
              <p:nvPr/>
            </p:nvSpPr>
            <p:spPr bwMode="auto">
              <a:xfrm>
                <a:off x="3559" y="244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50" name="Oval 963">
                <a:extLst>
                  <a:ext uri="{FF2B5EF4-FFF2-40B4-BE49-F238E27FC236}">
                    <a16:creationId xmlns:a16="http://schemas.microsoft.com/office/drawing/2014/main" id="{C9E32C16-5B18-441F-BE4A-B9B8570603DF}"/>
                  </a:ext>
                </a:extLst>
              </p:cNvPr>
              <p:cNvSpPr>
                <a:spLocks noChangeArrowheads="1"/>
              </p:cNvSpPr>
              <p:nvPr/>
            </p:nvSpPr>
            <p:spPr bwMode="auto">
              <a:xfrm>
                <a:off x="3977" y="249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51" name="Oval 964">
                <a:extLst>
                  <a:ext uri="{FF2B5EF4-FFF2-40B4-BE49-F238E27FC236}">
                    <a16:creationId xmlns:a16="http://schemas.microsoft.com/office/drawing/2014/main" id="{AF73E054-BD91-4115-B9BA-9E3BDB7E2ED0}"/>
                  </a:ext>
                </a:extLst>
              </p:cNvPr>
              <p:cNvSpPr>
                <a:spLocks noChangeArrowheads="1"/>
              </p:cNvSpPr>
              <p:nvPr/>
            </p:nvSpPr>
            <p:spPr bwMode="auto">
              <a:xfrm>
                <a:off x="3660" y="24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52" name="Oval 965">
                <a:extLst>
                  <a:ext uri="{FF2B5EF4-FFF2-40B4-BE49-F238E27FC236}">
                    <a16:creationId xmlns:a16="http://schemas.microsoft.com/office/drawing/2014/main" id="{8AE3A98C-2009-4DBA-A981-D38E69FE8460}"/>
                  </a:ext>
                </a:extLst>
              </p:cNvPr>
              <p:cNvSpPr>
                <a:spLocks noChangeArrowheads="1"/>
              </p:cNvSpPr>
              <p:nvPr/>
            </p:nvSpPr>
            <p:spPr bwMode="auto">
              <a:xfrm>
                <a:off x="3761" y="214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53" name="Oval 966">
                <a:extLst>
                  <a:ext uri="{FF2B5EF4-FFF2-40B4-BE49-F238E27FC236}">
                    <a16:creationId xmlns:a16="http://schemas.microsoft.com/office/drawing/2014/main" id="{DDF19AE6-7003-4C8D-B965-8865CF47DB7F}"/>
                  </a:ext>
                </a:extLst>
              </p:cNvPr>
              <p:cNvSpPr>
                <a:spLocks noChangeArrowheads="1"/>
              </p:cNvSpPr>
              <p:nvPr/>
            </p:nvSpPr>
            <p:spPr bwMode="auto">
              <a:xfrm>
                <a:off x="4063" y="248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54" name="Oval 967">
                <a:extLst>
                  <a:ext uri="{FF2B5EF4-FFF2-40B4-BE49-F238E27FC236}">
                    <a16:creationId xmlns:a16="http://schemas.microsoft.com/office/drawing/2014/main" id="{70D66A05-39A1-476C-AF27-37BCB1601C46}"/>
                  </a:ext>
                </a:extLst>
              </p:cNvPr>
              <p:cNvSpPr>
                <a:spLocks noChangeArrowheads="1"/>
              </p:cNvSpPr>
              <p:nvPr/>
            </p:nvSpPr>
            <p:spPr bwMode="auto">
              <a:xfrm>
                <a:off x="4276" y="244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55" name="Oval 968">
                <a:extLst>
                  <a:ext uri="{FF2B5EF4-FFF2-40B4-BE49-F238E27FC236}">
                    <a16:creationId xmlns:a16="http://schemas.microsoft.com/office/drawing/2014/main" id="{3AC6223D-7F68-4198-A8B2-086A6B77B2E1}"/>
                  </a:ext>
                </a:extLst>
              </p:cNvPr>
              <p:cNvSpPr>
                <a:spLocks noChangeArrowheads="1"/>
              </p:cNvSpPr>
              <p:nvPr/>
            </p:nvSpPr>
            <p:spPr bwMode="auto">
              <a:xfrm>
                <a:off x="5590" y="247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56" name="Oval 969">
                <a:extLst>
                  <a:ext uri="{FF2B5EF4-FFF2-40B4-BE49-F238E27FC236}">
                    <a16:creationId xmlns:a16="http://schemas.microsoft.com/office/drawing/2014/main" id="{AC5F017B-715B-4F3F-9E6E-C61089D65F2C}"/>
                  </a:ext>
                </a:extLst>
              </p:cNvPr>
              <p:cNvSpPr>
                <a:spLocks noChangeArrowheads="1"/>
              </p:cNvSpPr>
              <p:nvPr/>
            </p:nvSpPr>
            <p:spPr bwMode="auto">
              <a:xfrm>
                <a:off x="4312" y="241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57" name="Oval 970">
                <a:extLst>
                  <a:ext uri="{FF2B5EF4-FFF2-40B4-BE49-F238E27FC236}">
                    <a16:creationId xmlns:a16="http://schemas.microsoft.com/office/drawing/2014/main" id="{A1D77CFF-6AA4-4682-9A7B-C72674EC36C9}"/>
                  </a:ext>
                </a:extLst>
              </p:cNvPr>
              <p:cNvSpPr>
                <a:spLocks noChangeArrowheads="1"/>
              </p:cNvSpPr>
              <p:nvPr/>
            </p:nvSpPr>
            <p:spPr bwMode="auto">
              <a:xfrm>
                <a:off x="4142" y="220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58" name="Oval 971">
                <a:extLst>
                  <a:ext uri="{FF2B5EF4-FFF2-40B4-BE49-F238E27FC236}">
                    <a16:creationId xmlns:a16="http://schemas.microsoft.com/office/drawing/2014/main" id="{2612C7F5-D479-45EF-AAED-BE21E5531DE3}"/>
                  </a:ext>
                </a:extLst>
              </p:cNvPr>
              <p:cNvSpPr>
                <a:spLocks noChangeArrowheads="1"/>
              </p:cNvSpPr>
              <p:nvPr/>
            </p:nvSpPr>
            <p:spPr bwMode="auto">
              <a:xfrm>
                <a:off x="4283" y="21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59" name="Oval 972">
                <a:extLst>
                  <a:ext uri="{FF2B5EF4-FFF2-40B4-BE49-F238E27FC236}">
                    <a16:creationId xmlns:a16="http://schemas.microsoft.com/office/drawing/2014/main" id="{2566A72E-4D69-4975-8E90-1EB8C28BA2F0}"/>
                  </a:ext>
                </a:extLst>
              </p:cNvPr>
              <p:cNvSpPr>
                <a:spLocks noChangeArrowheads="1"/>
              </p:cNvSpPr>
              <p:nvPr/>
            </p:nvSpPr>
            <p:spPr bwMode="auto">
              <a:xfrm>
                <a:off x="4546" y="1976"/>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60" name="Oval 973">
                <a:extLst>
                  <a:ext uri="{FF2B5EF4-FFF2-40B4-BE49-F238E27FC236}">
                    <a16:creationId xmlns:a16="http://schemas.microsoft.com/office/drawing/2014/main" id="{5F4D495C-35F6-4E1A-8BC6-8DD3AF55924B}"/>
                  </a:ext>
                </a:extLst>
              </p:cNvPr>
              <p:cNvSpPr>
                <a:spLocks noChangeArrowheads="1"/>
              </p:cNvSpPr>
              <p:nvPr/>
            </p:nvSpPr>
            <p:spPr bwMode="auto">
              <a:xfrm>
                <a:off x="4394" y="22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61" name="Oval 974">
                <a:extLst>
                  <a:ext uri="{FF2B5EF4-FFF2-40B4-BE49-F238E27FC236}">
                    <a16:creationId xmlns:a16="http://schemas.microsoft.com/office/drawing/2014/main" id="{BD6ACB53-A057-46AE-B4B8-659DD51D5E65}"/>
                  </a:ext>
                </a:extLst>
              </p:cNvPr>
              <p:cNvSpPr>
                <a:spLocks noChangeArrowheads="1"/>
              </p:cNvSpPr>
              <p:nvPr/>
            </p:nvSpPr>
            <p:spPr bwMode="auto">
              <a:xfrm>
                <a:off x="4312" y="187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62" name="Oval 975">
                <a:extLst>
                  <a:ext uri="{FF2B5EF4-FFF2-40B4-BE49-F238E27FC236}">
                    <a16:creationId xmlns:a16="http://schemas.microsoft.com/office/drawing/2014/main" id="{AB8A83B8-B28F-4E39-9D5B-9817922EBAD5}"/>
                  </a:ext>
                </a:extLst>
              </p:cNvPr>
              <p:cNvSpPr>
                <a:spLocks noChangeArrowheads="1"/>
              </p:cNvSpPr>
              <p:nvPr/>
            </p:nvSpPr>
            <p:spPr bwMode="auto">
              <a:xfrm>
                <a:off x="4664" y="213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63" name="Oval 976">
                <a:extLst>
                  <a:ext uri="{FF2B5EF4-FFF2-40B4-BE49-F238E27FC236}">
                    <a16:creationId xmlns:a16="http://schemas.microsoft.com/office/drawing/2014/main" id="{1F1DF5FC-D3F9-4FC2-9D3B-01D057AF45A4}"/>
                  </a:ext>
                </a:extLst>
              </p:cNvPr>
              <p:cNvSpPr>
                <a:spLocks noChangeArrowheads="1"/>
              </p:cNvSpPr>
              <p:nvPr/>
            </p:nvSpPr>
            <p:spPr bwMode="auto">
              <a:xfrm>
                <a:off x="5590" y="17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64" name="Oval 977">
                <a:extLst>
                  <a:ext uri="{FF2B5EF4-FFF2-40B4-BE49-F238E27FC236}">
                    <a16:creationId xmlns:a16="http://schemas.microsoft.com/office/drawing/2014/main" id="{70FDCE11-A0B7-48CE-97D4-2388B88FBECF}"/>
                  </a:ext>
                </a:extLst>
              </p:cNvPr>
              <p:cNvSpPr>
                <a:spLocks noChangeArrowheads="1"/>
              </p:cNvSpPr>
              <p:nvPr/>
            </p:nvSpPr>
            <p:spPr bwMode="auto">
              <a:xfrm>
                <a:off x="4348" y="181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65" name="Oval 978">
                <a:extLst>
                  <a:ext uri="{FF2B5EF4-FFF2-40B4-BE49-F238E27FC236}">
                    <a16:creationId xmlns:a16="http://schemas.microsoft.com/office/drawing/2014/main" id="{2EDAC868-CF10-4A6A-AF91-6813DC340978}"/>
                  </a:ext>
                </a:extLst>
              </p:cNvPr>
              <p:cNvSpPr>
                <a:spLocks noChangeArrowheads="1"/>
              </p:cNvSpPr>
              <p:nvPr/>
            </p:nvSpPr>
            <p:spPr bwMode="auto">
              <a:xfrm>
                <a:off x="4340" y="1811"/>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66" name="Oval 979">
                <a:extLst>
                  <a:ext uri="{FF2B5EF4-FFF2-40B4-BE49-F238E27FC236}">
                    <a16:creationId xmlns:a16="http://schemas.microsoft.com/office/drawing/2014/main" id="{439FD019-A92D-44F7-B083-58621CE6F30C}"/>
                  </a:ext>
                </a:extLst>
              </p:cNvPr>
              <p:cNvSpPr>
                <a:spLocks noChangeArrowheads="1"/>
              </p:cNvSpPr>
              <p:nvPr/>
            </p:nvSpPr>
            <p:spPr bwMode="auto">
              <a:xfrm>
                <a:off x="4272" y="167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67" name="Oval 980">
                <a:extLst>
                  <a:ext uri="{FF2B5EF4-FFF2-40B4-BE49-F238E27FC236}">
                    <a16:creationId xmlns:a16="http://schemas.microsoft.com/office/drawing/2014/main" id="{FE30E620-B90D-444A-AAC4-1C66DA9104E4}"/>
                  </a:ext>
                </a:extLst>
              </p:cNvPr>
              <p:cNvSpPr>
                <a:spLocks noChangeArrowheads="1"/>
              </p:cNvSpPr>
              <p:nvPr/>
            </p:nvSpPr>
            <p:spPr bwMode="auto">
              <a:xfrm>
                <a:off x="4441" y="186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68" name="Oval 981">
                <a:extLst>
                  <a:ext uri="{FF2B5EF4-FFF2-40B4-BE49-F238E27FC236}">
                    <a16:creationId xmlns:a16="http://schemas.microsoft.com/office/drawing/2014/main" id="{D96F68CF-5742-4E61-9CA7-6F3D9515A335}"/>
                  </a:ext>
                </a:extLst>
              </p:cNvPr>
              <p:cNvSpPr>
                <a:spLocks noChangeArrowheads="1"/>
              </p:cNvSpPr>
              <p:nvPr/>
            </p:nvSpPr>
            <p:spPr bwMode="auto">
              <a:xfrm>
                <a:off x="4542" y="180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69" name="Oval 982">
                <a:extLst>
                  <a:ext uri="{FF2B5EF4-FFF2-40B4-BE49-F238E27FC236}">
                    <a16:creationId xmlns:a16="http://schemas.microsoft.com/office/drawing/2014/main" id="{88CF4B41-F3CF-41FE-BC31-A9B0AFE73EA8}"/>
                  </a:ext>
                </a:extLst>
              </p:cNvPr>
              <p:cNvSpPr>
                <a:spLocks noChangeArrowheads="1"/>
              </p:cNvSpPr>
              <p:nvPr/>
            </p:nvSpPr>
            <p:spPr bwMode="auto">
              <a:xfrm>
                <a:off x="4045" y="198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70" name="Oval 983">
                <a:extLst>
                  <a:ext uri="{FF2B5EF4-FFF2-40B4-BE49-F238E27FC236}">
                    <a16:creationId xmlns:a16="http://schemas.microsoft.com/office/drawing/2014/main" id="{A5DDD41D-8BFD-49A2-A1DF-734ED71F200F}"/>
                  </a:ext>
                </a:extLst>
              </p:cNvPr>
              <p:cNvSpPr>
                <a:spLocks noChangeArrowheads="1"/>
              </p:cNvSpPr>
              <p:nvPr/>
            </p:nvSpPr>
            <p:spPr bwMode="auto">
              <a:xfrm>
                <a:off x="4348" y="198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71" name="Oval 984">
                <a:extLst>
                  <a:ext uri="{FF2B5EF4-FFF2-40B4-BE49-F238E27FC236}">
                    <a16:creationId xmlns:a16="http://schemas.microsoft.com/office/drawing/2014/main" id="{CD1ED317-29B9-490B-9EE7-6DE1F5A42EFE}"/>
                  </a:ext>
                </a:extLst>
              </p:cNvPr>
              <p:cNvSpPr>
                <a:spLocks noChangeArrowheads="1"/>
              </p:cNvSpPr>
              <p:nvPr/>
            </p:nvSpPr>
            <p:spPr bwMode="auto">
              <a:xfrm>
                <a:off x="4016" y="17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72" name="Oval 985">
                <a:extLst>
                  <a:ext uri="{FF2B5EF4-FFF2-40B4-BE49-F238E27FC236}">
                    <a16:creationId xmlns:a16="http://schemas.microsoft.com/office/drawing/2014/main" id="{A1383CC8-B8E7-49BB-9744-9E7C8A21A5A8}"/>
                  </a:ext>
                </a:extLst>
              </p:cNvPr>
              <p:cNvSpPr>
                <a:spLocks noChangeArrowheads="1"/>
              </p:cNvSpPr>
              <p:nvPr/>
            </p:nvSpPr>
            <p:spPr bwMode="auto">
              <a:xfrm>
                <a:off x="4402" y="192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73" name="Oval 986">
                <a:extLst>
                  <a:ext uri="{FF2B5EF4-FFF2-40B4-BE49-F238E27FC236}">
                    <a16:creationId xmlns:a16="http://schemas.microsoft.com/office/drawing/2014/main" id="{8FE7A403-EB6E-4E11-ACF9-8710B1B5D735}"/>
                  </a:ext>
                </a:extLst>
              </p:cNvPr>
              <p:cNvSpPr>
                <a:spLocks noChangeArrowheads="1"/>
              </p:cNvSpPr>
              <p:nvPr/>
            </p:nvSpPr>
            <p:spPr bwMode="auto">
              <a:xfrm>
                <a:off x="4488" y="216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74" name="Oval 987">
                <a:extLst>
                  <a:ext uri="{FF2B5EF4-FFF2-40B4-BE49-F238E27FC236}">
                    <a16:creationId xmlns:a16="http://schemas.microsoft.com/office/drawing/2014/main" id="{6DC2DEBF-791D-4777-A4C6-60039E5E5E27}"/>
                  </a:ext>
                </a:extLst>
              </p:cNvPr>
              <p:cNvSpPr>
                <a:spLocks noChangeArrowheads="1"/>
              </p:cNvSpPr>
              <p:nvPr/>
            </p:nvSpPr>
            <p:spPr bwMode="auto">
              <a:xfrm>
                <a:off x="4790" y="1631"/>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75" name="Oval 988">
                <a:extLst>
                  <a:ext uri="{FF2B5EF4-FFF2-40B4-BE49-F238E27FC236}">
                    <a16:creationId xmlns:a16="http://schemas.microsoft.com/office/drawing/2014/main" id="{46BE2833-97BD-44F6-8AEA-6FBBBFBEA002}"/>
                  </a:ext>
                </a:extLst>
              </p:cNvPr>
              <p:cNvSpPr>
                <a:spLocks noChangeArrowheads="1"/>
              </p:cNvSpPr>
              <p:nvPr/>
            </p:nvSpPr>
            <p:spPr bwMode="auto">
              <a:xfrm>
                <a:off x="4560" y="151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76" name="Oval 989">
                <a:extLst>
                  <a:ext uri="{FF2B5EF4-FFF2-40B4-BE49-F238E27FC236}">
                    <a16:creationId xmlns:a16="http://schemas.microsoft.com/office/drawing/2014/main" id="{64D8D5AE-2777-4FE1-A375-A3ADDB9D3F75}"/>
                  </a:ext>
                </a:extLst>
              </p:cNvPr>
              <p:cNvSpPr>
                <a:spLocks noChangeArrowheads="1"/>
              </p:cNvSpPr>
              <p:nvPr/>
            </p:nvSpPr>
            <p:spPr bwMode="auto">
              <a:xfrm>
                <a:off x="4675" y="187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77" name="Oval 990">
                <a:extLst>
                  <a:ext uri="{FF2B5EF4-FFF2-40B4-BE49-F238E27FC236}">
                    <a16:creationId xmlns:a16="http://schemas.microsoft.com/office/drawing/2014/main" id="{D4B9A801-AB31-41A5-9D86-69A08AAEDFFE}"/>
                  </a:ext>
                </a:extLst>
              </p:cNvPr>
              <p:cNvSpPr>
                <a:spLocks noChangeArrowheads="1"/>
              </p:cNvSpPr>
              <p:nvPr/>
            </p:nvSpPr>
            <p:spPr bwMode="auto">
              <a:xfrm>
                <a:off x="5032" y="137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78" name="Oval 991">
                <a:extLst>
                  <a:ext uri="{FF2B5EF4-FFF2-40B4-BE49-F238E27FC236}">
                    <a16:creationId xmlns:a16="http://schemas.microsoft.com/office/drawing/2014/main" id="{D02F0889-3CF9-4E67-9054-EADBDE70883B}"/>
                  </a:ext>
                </a:extLst>
              </p:cNvPr>
              <p:cNvSpPr>
                <a:spLocks noChangeArrowheads="1"/>
              </p:cNvSpPr>
              <p:nvPr/>
            </p:nvSpPr>
            <p:spPr bwMode="auto">
              <a:xfrm>
                <a:off x="4470" y="15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79" name="Oval 992">
                <a:extLst>
                  <a:ext uri="{FF2B5EF4-FFF2-40B4-BE49-F238E27FC236}">
                    <a16:creationId xmlns:a16="http://schemas.microsoft.com/office/drawing/2014/main" id="{74FDFD0F-1853-4C2C-8B62-99E0FA266A33}"/>
                  </a:ext>
                </a:extLst>
              </p:cNvPr>
              <p:cNvSpPr>
                <a:spLocks noChangeArrowheads="1"/>
              </p:cNvSpPr>
              <p:nvPr/>
            </p:nvSpPr>
            <p:spPr bwMode="auto">
              <a:xfrm>
                <a:off x="3980" y="17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80" name="Oval 993">
                <a:extLst>
                  <a:ext uri="{FF2B5EF4-FFF2-40B4-BE49-F238E27FC236}">
                    <a16:creationId xmlns:a16="http://schemas.microsoft.com/office/drawing/2014/main" id="{39C147FA-0252-42B9-A736-C717EA3FF2E4}"/>
                  </a:ext>
                </a:extLst>
              </p:cNvPr>
              <p:cNvSpPr>
                <a:spLocks noChangeArrowheads="1"/>
              </p:cNvSpPr>
              <p:nvPr/>
            </p:nvSpPr>
            <p:spPr bwMode="auto">
              <a:xfrm>
                <a:off x="5237" y="149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81" name="Oval 994">
                <a:extLst>
                  <a:ext uri="{FF2B5EF4-FFF2-40B4-BE49-F238E27FC236}">
                    <a16:creationId xmlns:a16="http://schemas.microsoft.com/office/drawing/2014/main" id="{FC332EDE-4268-4C45-AA90-2E9F32CB3B26}"/>
                  </a:ext>
                </a:extLst>
              </p:cNvPr>
              <p:cNvSpPr>
                <a:spLocks noChangeArrowheads="1"/>
              </p:cNvSpPr>
              <p:nvPr/>
            </p:nvSpPr>
            <p:spPr bwMode="auto">
              <a:xfrm>
                <a:off x="4495" y="179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82" name="Oval 995">
                <a:extLst>
                  <a:ext uri="{FF2B5EF4-FFF2-40B4-BE49-F238E27FC236}">
                    <a16:creationId xmlns:a16="http://schemas.microsoft.com/office/drawing/2014/main" id="{67F38F46-5B19-4904-B4EB-097AC7172AFC}"/>
                  </a:ext>
                </a:extLst>
              </p:cNvPr>
              <p:cNvSpPr>
                <a:spLocks noChangeArrowheads="1"/>
              </p:cNvSpPr>
              <p:nvPr/>
            </p:nvSpPr>
            <p:spPr bwMode="auto">
              <a:xfrm>
                <a:off x="4319" y="189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83" name="Oval 996">
                <a:extLst>
                  <a:ext uri="{FF2B5EF4-FFF2-40B4-BE49-F238E27FC236}">
                    <a16:creationId xmlns:a16="http://schemas.microsoft.com/office/drawing/2014/main" id="{8133EFBF-97B7-466F-BA6A-BEAC0A0AE747}"/>
                  </a:ext>
                </a:extLst>
              </p:cNvPr>
              <p:cNvSpPr>
                <a:spLocks noChangeArrowheads="1"/>
              </p:cNvSpPr>
              <p:nvPr/>
            </p:nvSpPr>
            <p:spPr bwMode="auto">
              <a:xfrm>
                <a:off x="5251" y="17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84" name="Oval 997">
                <a:extLst>
                  <a:ext uri="{FF2B5EF4-FFF2-40B4-BE49-F238E27FC236}">
                    <a16:creationId xmlns:a16="http://schemas.microsoft.com/office/drawing/2014/main" id="{2849620F-69BC-4D2E-8F8E-F55D78C52D0D}"/>
                  </a:ext>
                </a:extLst>
              </p:cNvPr>
              <p:cNvSpPr>
                <a:spLocks noChangeArrowheads="1"/>
              </p:cNvSpPr>
              <p:nvPr/>
            </p:nvSpPr>
            <p:spPr bwMode="auto">
              <a:xfrm>
                <a:off x="3908" y="2153"/>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85" name="Oval 998">
                <a:extLst>
                  <a:ext uri="{FF2B5EF4-FFF2-40B4-BE49-F238E27FC236}">
                    <a16:creationId xmlns:a16="http://schemas.microsoft.com/office/drawing/2014/main" id="{1E097A66-D548-4F4A-90CB-A78E5DA87E79}"/>
                  </a:ext>
                </a:extLst>
              </p:cNvPr>
              <p:cNvSpPr>
                <a:spLocks noChangeArrowheads="1"/>
              </p:cNvSpPr>
              <p:nvPr/>
            </p:nvSpPr>
            <p:spPr bwMode="auto">
              <a:xfrm>
                <a:off x="3563" y="1915"/>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86" name="Oval 999">
                <a:extLst>
                  <a:ext uri="{FF2B5EF4-FFF2-40B4-BE49-F238E27FC236}">
                    <a16:creationId xmlns:a16="http://schemas.microsoft.com/office/drawing/2014/main" id="{8BA9288D-642B-4D11-A817-549EFA6AB33D}"/>
                  </a:ext>
                </a:extLst>
              </p:cNvPr>
              <p:cNvSpPr>
                <a:spLocks noChangeArrowheads="1"/>
              </p:cNvSpPr>
              <p:nvPr/>
            </p:nvSpPr>
            <p:spPr bwMode="auto">
              <a:xfrm>
                <a:off x="3491" y="223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87" name="Oval 1000">
                <a:extLst>
                  <a:ext uri="{FF2B5EF4-FFF2-40B4-BE49-F238E27FC236}">
                    <a16:creationId xmlns:a16="http://schemas.microsoft.com/office/drawing/2014/main" id="{44F36C40-3E53-412B-B043-21810BAC5A29}"/>
                  </a:ext>
                </a:extLst>
              </p:cNvPr>
              <p:cNvSpPr>
                <a:spLocks noChangeArrowheads="1"/>
              </p:cNvSpPr>
              <p:nvPr/>
            </p:nvSpPr>
            <p:spPr bwMode="auto">
              <a:xfrm>
                <a:off x="3876" y="1901"/>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88" name="Oval 1001">
                <a:extLst>
                  <a:ext uri="{FF2B5EF4-FFF2-40B4-BE49-F238E27FC236}">
                    <a16:creationId xmlns:a16="http://schemas.microsoft.com/office/drawing/2014/main" id="{7B27ED7A-3EC0-4DEA-86B0-DA1EC74296BF}"/>
                  </a:ext>
                </a:extLst>
              </p:cNvPr>
              <p:cNvSpPr>
                <a:spLocks noChangeArrowheads="1"/>
              </p:cNvSpPr>
              <p:nvPr/>
            </p:nvSpPr>
            <p:spPr bwMode="auto">
              <a:xfrm>
                <a:off x="4240" y="17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89" name="Oval 1002">
                <a:extLst>
                  <a:ext uri="{FF2B5EF4-FFF2-40B4-BE49-F238E27FC236}">
                    <a16:creationId xmlns:a16="http://schemas.microsoft.com/office/drawing/2014/main" id="{2F626C7A-30F3-4CDF-A87E-CA0BD5188AD7}"/>
                  </a:ext>
                </a:extLst>
              </p:cNvPr>
              <p:cNvSpPr>
                <a:spLocks noChangeArrowheads="1"/>
              </p:cNvSpPr>
              <p:nvPr/>
            </p:nvSpPr>
            <p:spPr bwMode="auto">
              <a:xfrm>
                <a:off x="4326" y="193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90" name="Oval 1003">
                <a:extLst>
                  <a:ext uri="{FF2B5EF4-FFF2-40B4-BE49-F238E27FC236}">
                    <a16:creationId xmlns:a16="http://schemas.microsoft.com/office/drawing/2014/main" id="{6DFFAB36-411F-4F3B-986A-CD5959080C05}"/>
                  </a:ext>
                </a:extLst>
              </p:cNvPr>
              <p:cNvSpPr>
                <a:spLocks noChangeArrowheads="1"/>
              </p:cNvSpPr>
              <p:nvPr/>
            </p:nvSpPr>
            <p:spPr bwMode="auto">
              <a:xfrm>
                <a:off x="4326" y="195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91" name="Oval 1004">
                <a:extLst>
                  <a:ext uri="{FF2B5EF4-FFF2-40B4-BE49-F238E27FC236}">
                    <a16:creationId xmlns:a16="http://schemas.microsoft.com/office/drawing/2014/main" id="{7BF76768-F83B-4261-ABE8-7C80D5213792}"/>
                  </a:ext>
                </a:extLst>
              </p:cNvPr>
              <p:cNvSpPr>
                <a:spLocks noChangeArrowheads="1"/>
              </p:cNvSpPr>
              <p:nvPr/>
            </p:nvSpPr>
            <p:spPr bwMode="auto">
              <a:xfrm>
                <a:off x="4373" y="2275"/>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92" name="Oval 1005">
                <a:extLst>
                  <a:ext uri="{FF2B5EF4-FFF2-40B4-BE49-F238E27FC236}">
                    <a16:creationId xmlns:a16="http://schemas.microsoft.com/office/drawing/2014/main" id="{5C4F72D3-A901-4EFA-AD00-5A2F720F7A01}"/>
                  </a:ext>
                </a:extLst>
              </p:cNvPr>
              <p:cNvSpPr>
                <a:spLocks noChangeArrowheads="1"/>
              </p:cNvSpPr>
              <p:nvPr/>
            </p:nvSpPr>
            <p:spPr bwMode="auto">
              <a:xfrm>
                <a:off x="4373" y="1854"/>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93" name="Oval 1006">
                <a:extLst>
                  <a:ext uri="{FF2B5EF4-FFF2-40B4-BE49-F238E27FC236}">
                    <a16:creationId xmlns:a16="http://schemas.microsoft.com/office/drawing/2014/main" id="{52AEA564-3950-46A9-AC05-C94072482454}"/>
                  </a:ext>
                </a:extLst>
              </p:cNvPr>
              <p:cNvSpPr>
                <a:spLocks noChangeArrowheads="1"/>
              </p:cNvSpPr>
              <p:nvPr/>
            </p:nvSpPr>
            <p:spPr bwMode="auto">
              <a:xfrm>
                <a:off x="4063" y="199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94" name="Oval 1007">
                <a:extLst>
                  <a:ext uri="{FF2B5EF4-FFF2-40B4-BE49-F238E27FC236}">
                    <a16:creationId xmlns:a16="http://schemas.microsoft.com/office/drawing/2014/main" id="{B70E02EB-5A59-46BB-B8C0-4D4A378903F5}"/>
                  </a:ext>
                </a:extLst>
              </p:cNvPr>
              <p:cNvSpPr>
                <a:spLocks noChangeArrowheads="1"/>
              </p:cNvSpPr>
              <p:nvPr/>
            </p:nvSpPr>
            <p:spPr bwMode="auto">
              <a:xfrm>
                <a:off x="3422" y="17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95" name="Oval 1008">
                <a:extLst>
                  <a:ext uri="{FF2B5EF4-FFF2-40B4-BE49-F238E27FC236}">
                    <a16:creationId xmlns:a16="http://schemas.microsoft.com/office/drawing/2014/main" id="{1C6AE4B0-2711-4193-A18B-ADDB09013B9E}"/>
                  </a:ext>
                </a:extLst>
              </p:cNvPr>
              <p:cNvSpPr>
                <a:spLocks noChangeArrowheads="1"/>
              </p:cNvSpPr>
              <p:nvPr/>
            </p:nvSpPr>
            <p:spPr bwMode="auto">
              <a:xfrm>
                <a:off x="4322" y="180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1" name="Group 1210">
              <a:extLst>
                <a:ext uri="{FF2B5EF4-FFF2-40B4-BE49-F238E27FC236}">
                  <a16:creationId xmlns:a16="http://schemas.microsoft.com/office/drawing/2014/main" id="{BD409AE1-6898-4B98-92C8-AAAED1AFB2F9}"/>
                </a:ext>
              </a:extLst>
            </p:cNvPr>
            <p:cNvGrpSpPr>
              <a:grpSpLocks/>
            </p:cNvGrpSpPr>
            <p:nvPr/>
          </p:nvGrpSpPr>
          <p:grpSpPr bwMode="auto">
            <a:xfrm>
              <a:off x="2684" y="1379"/>
              <a:ext cx="3298" cy="1317"/>
              <a:chOff x="2684" y="1379"/>
              <a:chExt cx="3298" cy="1317"/>
            </a:xfrm>
          </p:grpSpPr>
          <p:sp>
            <p:nvSpPr>
              <p:cNvPr id="1286" name="Oval 1010">
                <a:extLst>
                  <a:ext uri="{FF2B5EF4-FFF2-40B4-BE49-F238E27FC236}">
                    <a16:creationId xmlns:a16="http://schemas.microsoft.com/office/drawing/2014/main" id="{8D899138-54A8-4C39-9FA2-AF7DA0CBD85C}"/>
                  </a:ext>
                </a:extLst>
              </p:cNvPr>
              <p:cNvSpPr>
                <a:spLocks noChangeArrowheads="1"/>
              </p:cNvSpPr>
              <p:nvPr/>
            </p:nvSpPr>
            <p:spPr bwMode="auto">
              <a:xfrm>
                <a:off x="3599" y="192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7" name="Oval 1011">
                <a:extLst>
                  <a:ext uri="{FF2B5EF4-FFF2-40B4-BE49-F238E27FC236}">
                    <a16:creationId xmlns:a16="http://schemas.microsoft.com/office/drawing/2014/main" id="{19819B58-F671-438D-B6BB-FEC518552DF8}"/>
                  </a:ext>
                </a:extLst>
              </p:cNvPr>
              <p:cNvSpPr>
                <a:spLocks noChangeArrowheads="1"/>
              </p:cNvSpPr>
              <p:nvPr/>
            </p:nvSpPr>
            <p:spPr bwMode="auto">
              <a:xfrm>
                <a:off x="4196" y="194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8" name="Oval 1012">
                <a:extLst>
                  <a:ext uri="{FF2B5EF4-FFF2-40B4-BE49-F238E27FC236}">
                    <a16:creationId xmlns:a16="http://schemas.microsoft.com/office/drawing/2014/main" id="{68464DBA-2A88-438C-A8FB-E509C48CE8BD}"/>
                  </a:ext>
                </a:extLst>
              </p:cNvPr>
              <p:cNvSpPr>
                <a:spLocks noChangeArrowheads="1"/>
              </p:cNvSpPr>
              <p:nvPr/>
            </p:nvSpPr>
            <p:spPr bwMode="auto">
              <a:xfrm>
                <a:off x="3678" y="175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9" name="Oval 1013">
                <a:extLst>
                  <a:ext uri="{FF2B5EF4-FFF2-40B4-BE49-F238E27FC236}">
                    <a16:creationId xmlns:a16="http://schemas.microsoft.com/office/drawing/2014/main" id="{0053C559-E4F0-4D66-A710-C6F1824D13E7}"/>
                  </a:ext>
                </a:extLst>
              </p:cNvPr>
              <p:cNvSpPr>
                <a:spLocks noChangeArrowheads="1"/>
              </p:cNvSpPr>
              <p:nvPr/>
            </p:nvSpPr>
            <p:spPr bwMode="auto">
              <a:xfrm>
                <a:off x="4430" y="18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0" name="Oval 1014">
                <a:extLst>
                  <a:ext uri="{FF2B5EF4-FFF2-40B4-BE49-F238E27FC236}">
                    <a16:creationId xmlns:a16="http://schemas.microsoft.com/office/drawing/2014/main" id="{D936E308-2B6B-44E1-BAC7-4C971B8273DE}"/>
                  </a:ext>
                </a:extLst>
              </p:cNvPr>
              <p:cNvSpPr>
                <a:spLocks noChangeArrowheads="1"/>
              </p:cNvSpPr>
              <p:nvPr/>
            </p:nvSpPr>
            <p:spPr bwMode="auto">
              <a:xfrm>
                <a:off x="4139" y="194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1" name="Oval 1015">
                <a:extLst>
                  <a:ext uri="{FF2B5EF4-FFF2-40B4-BE49-F238E27FC236}">
                    <a16:creationId xmlns:a16="http://schemas.microsoft.com/office/drawing/2014/main" id="{7A459CB5-A129-411D-8D24-016CFB9E9C77}"/>
                  </a:ext>
                </a:extLst>
              </p:cNvPr>
              <p:cNvSpPr>
                <a:spLocks noChangeArrowheads="1"/>
              </p:cNvSpPr>
              <p:nvPr/>
            </p:nvSpPr>
            <p:spPr bwMode="auto">
              <a:xfrm>
                <a:off x="3786" y="222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2" name="Oval 1016">
                <a:extLst>
                  <a:ext uri="{FF2B5EF4-FFF2-40B4-BE49-F238E27FC236}">
                    <a16:creationId xmlns:a16="http://schemas.microsoft.com/office/drawing/2014/main" id="{0AD91EFA-DA32-4A0B-BCFD-466E154741DE}"/>
                  </a:ext>
                </a:extLst>
              </p:cNvPr>
              <p:cNvSpPr>
                <a:spLocks noChangeArrowheads="1"/>
              </p:cNvSpPr>
              <p:nvPr/>
            </p:nvSpPr>
            <p:spPr bwMode="auto">
              <a:xfrm>
                <a:off x="3656" y="21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3" name="Oval 1017">
                <a:extLst>
                  <a:ext uri="{FF2B5EF4-FFF2-40B4-BE49-F238E27FC236}">
                    <a16:creationId xmlns:a16="http://schemas.microsoft.com/office/drawing/2014/main" id="{E10FBEE9-E843-42D7-9424-DD6B5AC412B4}"/>
                  </a:ext>
                </a:extLst>
              </p:cNvPr>
              <p:cNvSpPr>
                <a:spLocks noChangeArrowheads="1"/>
              </p:cNvSpPr>
              <p:nvPr/>
            </p:nvSpPr>
            <p:spPr bwMode="auto">
              <a:xfrm>
                <a:off x="4207" y="24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4" name="Oval 1018">
                <a:extLst>
                  <a:ext uri="{FF2B5EF4-FFF2-40B4-BE49-F238E27FC236}">
                    <a16:creationId xmlns:a16="http://schemas.microsoft.com/office/drawing/2014/main" id="{8D2BF5F7-65BD-4A8C-8AD8-08C65A737BF9}"/>
                  </a:ext>
                </a:extLst>
              </p:cNvPr>
              <p:cNvSpPr>
                <a:spLocks noChangeArrowheads="1"/>
              </p:cNvSpPr>
              <p:nvPr/>
            </p:nvSpPr>
            <p:spPr bwMode="auto">
              <a:xfrm>
                <a:off x="4070" y="2434"/>
                <a:ext cx="22"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5" name="Oval 1019">
                <a:extLst>
                  <a:ext uri="{FF2B5EF4-FFF2-40B4-BE49-F238E27FC236}">
                    <a16:creationId xmlns:a16="http://schemas.microsoft.com/office/drawing/2014/main" id="{ACA9A4E8-22DB-4602-9458-C7A207D03513}"/>
                  </a:ext>
                </a:extLst>
              </p:cNvPr>
              <p:cNvSpPr>
                <a:spLocks noChangeArrowheads="1"/>
              </p:cNvSpPr>
              <p:nvPr/>
            </p:nvSpPr>
            <p:spPr bwMode="auto">
              <a:xfrm>
                <a:off x="3984" y="2509"/>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6" name="Oval 1020">
                <a:extLst>
                  <a:ext uri="{FF2B5EF4-FFF2-40B4-BE49-F238E27FC236}">
                    <a16:creationId xmlns:a16="http://schemas.microsoft.com/office/drawing/2014/main" id="{F970F4C7-C45E-4163-9107-087B16E1CB77}"/>
                  </a:ext>
                </a:extLst>
              </p:cNvPr>
              <p:cNvSpPr>
                <a:spLocks noChangeArrowheads="1"/>
              </p:cNvSpPr>
              <p:nvPr/>
            </p:nvSpPr>
            <p:spPr bwMode="auto">
              <a:xfrm>
                <a:off x="3883" y="226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7" name="Oval 1021">
                <a:extLst>
                  <a:ext uri="{FF2B5EF4-FFF2-40B4-BE49-F238E27FC236}">
                    <a16:creationId xmlns:a16="http://schemas.microsoft.com/office/drawing/2014/main" id="{85B481EB-1FA5-44D7-8530-9D95794BF8D6}"/>
                  </a:ext>
                </a:extLst>
              </p:cNvPr>
              <p:cNvSpPr>
                <a:spLocks noChangeArrowheads="1"/>
              </p:cNvSpPr>
              <p:nvPr/>
            </p:nvSpPr>
            <p:spPr bwMode="auto">
              <a:xfrm>
                <a:off x="4171" y="188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8" name="Oval 1022">
                <a:extLst>
                  <a:ext uri="{FF2B5EF4-FFF2-40B4-BE49-F238E27FC236}">
                    <a16:creationId xmlns:a16="http://schemas.microsoft.com/office/drawing/2014/main" id="{FFBF974F-6F63-4929-B22F-7DEA1EB3508D}"/>
                  </a:ext>
                </a:extLst>
              </p:cNvPr>
              <p:cNvSpPr>
                <a:spLocks noChangeArrowheads="1"/>
              </p:cNvSpPr>
              <p:nvPr/>
            </p:nvSpPr>
            <p:spPr bwMode="auto">
              <a:xfrm>
                <a:off x="3772" y="179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99" name="Oval 1023">
                <a:extLst>
                  <a:ext uri="{FF2B5EF4-FFF2-40B4-BE49-F238E27FC236}">
                    <a16:creationId xmlns:a16="http://schemas.microsoft.com/office/drawing/2014/main" id="{D308BE42-DC11-407B-80FE-55F5AE3A6473}"/>
                  </a:ext>
                </a:extLst>
              </p:cNvPr>
              <p:cNvSpPr>
                <a:spLocks noChangeArrowheads="1"/>
              </p:cNvSpPr>
              <p:nvPr/>
            </p:nvSpPr>
            <p:spPr bwMode="auto">
              <a:xfrm>
                <a:off x="3599" y="186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0" name="Oval 1024">
                <a:extLst>
                  <a:ext uri="{FF2B5EF4-FFF2-40B4-BE49-F238E27FC236}">
                    <a16:creationId xmlns:a16="http://schemas.microsoft.com/office/drawing/2014/main" id="{F1AC2F30-7B72-45AE-A0E9-51ACC668D31E}"/>
                  </a:ext>
                </a:extLst>
              </p:cNvPr>
              <p:cNvSpPr>
                <a:spLocks noChangeArrowheads="1"/>
              </p:cNvSpPr>
              <p:nvPr/>
            </p:nvSpPr>
            <p:spPr bwMode="auto">
              <a:xfrm>
                <a:off x="2832" y="173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1" name="Oval 1025">
                <a:extLst>
                  <a:ext uri="{FF2B5EF4-FFF2-40B4-BE49-F238E27FC236}">
                    <a16:creationId xmlns:a16="http://schemas.microsoft.com/office/drawing/2014/main" id="{036385C7-8693-4FDA-8E41-791B8614AE51}"/>
                  </a:ext>
                </a:extLst>
              </p:cNvPr>
              <p:cNvSpPr>
                <a:spLocks noChangeArrowheads="1"/>
              </p:cNvSpPr>
              <p:nvPr/>
            </p:nvSpPr>
            <p:spPr bwMode="auto">
              <a:xfrm>
                <a:off x="4358" y="194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2" name="Oval 1026">
                <a:extLst>
                  <a:ext uri="{FF2B5EF4-FFF2-40B4-BE49-F238E27FC236}">
                    <a16:creationId xmlns:a16="http://schemas.microsoft.com/office/drawing/2014/main" id="{DDDC10D2-BDB0-4A90-95CC-2E0AF3E91EC1}"/>
                  </a:ext>
                </a:extLst>
              </p:cNvPr>
              <p:cNvSpPr>
                <a:spLocks noChangeArrowheads="1"/>
              </p:cNvSpPr>
              <p:nvPr/>
            </p:nvSpPr>
            <p:spPr bwMode="auto">
              <a:xfrm>
                <a:off x="4344" y="186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3" name="Oval 1027">
                <a:extLst>
                  <a:ext uri="{FF2B5EF4-FFF2-40B4-BE49-F238E27FC236}">
                    <a16:creationId xmlns:a16="http://schemas.microsoft.com/office/drawing/2014/main" id="{2E345474-8CBE-472F-A579-C57D393D997F}"/>
                  </a:ext>
                </a:extLst>
              </p:cNvPr>
              <p:cNvSpPr>
                <a:spLocks noChangeArrowheads="1"/>
              </p:cNvSpPr>
              <p:nvPr/>
            </p:nvSpPr>
            <p:spPr bwMode="auto">
              <a:xfrm>
                <a:off x="4240" y="192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4" name="Oval 1028">
                <a:extLst>
                  <a:ext uri="{FF2B5EF4-FFF2-40B4-BE49-F238E27FC236}">
                    <a16:creationId xmlns:a16="http://schemas.microsoft.com/office/drawing/2014/main" id="{8DB4393C-7AE5-4708-A973-B004B426CCB1}"/>
                  </a:ext>
                </a:extLst>
              </p:cNvPr>
              <p:cNvSpPr>
                <a:spLocks noChangeArrowheads="1"/>
              </p:cNvSpPr>
              <p:nvPr/>
            </p:nvSpPr>
            <p:spPr bwMode="auto">
              <a:xfrm>
                <a:off x="4315" y="1962"/>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5" name="Oval 1029">
                <a:extLst>
                  <a:ext uri="{FF2B5EF4-FFF2-40B4-BE49-F238E27FC236}">
                    <a16:creationId xmlns:a16="http://schemas.microsoft.com/office/drawing/2014/main" id="{77D5DC6F-DF55-4E05-88CD-DE3EB3AE9E94}"/>
                  </a:ext>
                </a:extLst>
              </p:cNvPr>
              <p:cNvSpPr>
                <a:spLocks noChangeArrowheads="1"/>
              </p:cNvSpPr>
              <p:nvPr/>
            </p:nvSpPr>
            <p:spPr bwMode="auto">
              <a:xfrm>
                <a:off x="4448" y="181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6" name="Oval 1030">
                <a:extLst>
                  <a:ext uri="{FF2B5EF4-FFF2-40B4-BE49-F238E27FC236}">
                    <a16:creationId xmlns:a16="http://schemas.microsoft.com/office/drawing/2014/main" id="{92395A8A-DD00-41D0-86E1-3739703A1FF0}"/>
                  </a:ext>
                </a:extLst>
              </p:cNvPr>
              <p:cNvSpPr>
                <a:spLocks noChangeArrowheads="1"/>
              </p:cNvSpPr>
              <p:nvPr/>
            </p:nvSpPr>
            <p:spPr bwMode="auto">
              <a:xfrm>
                <a:off x="4402" y="1627"/>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7" name="Oval 1031">
                <a:extLst>
                  <a:ext uri="{FF2B5EF4-FFF2-40B4-BE49-F238E27FC236}">
                    <a16:creationId xmlns:a16="http://schemas.microsoft.com/office/drawing/2014/main" id="{F880D112-37C0-43AD-B9AD-EB9B717C34BC}"/>
                  </a:ext>
                </a:extLst>
              </p:cNvPr>
              <p:cNvSpPr>
                <a:spLocks noChangeArrowheads="1"/>
              </p:cNvSpPr>
              <p:nvPr/>
            </p:nvSpPr>
            <p:spPr bwMode="auto">
              <a:xfrm>
                <a:off x="4470" y="146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8" name="Oval 1032">
                <a:extLst>
                  <a:ext uri="{FF2B5EF4-FFF2-40B4-BE49-F238E27FC236}">
                    <a16:creationId xmlns:a16="http://schemas.microsoft.com/office/drawing/2014/main" id="{D66B7339-2CDF-4733-BAAA-97483906AA5F}"/>
                  </a:ext>
                </a:extLst>
              </p:cNvPr>
              <p:cNvSpPr>
                <a:spLocks noChangeArrowheads="1"/>
              </p:cNvSpPr>
              <p:nvPr/>
            </p:nvSpPr>
            <p:spPr bwMode="auto">
              <a:xfrm>
                <a:off x="4452" y="165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09" name="Oval 1033">
                <a:extLst>
                  <a:ext uri="{FF2B5EF4-FFF2-40B4-BE49-F238E27FC236}">
                    <a16:creationId xmlns:a16="http://schemas.microsoft.com/office/drawing/2014/main" id="{D47D5C34-B2C5-469E-A882-9B8D748FEB60}"/>
                  </a:ext>
                </a:extLst>
              </p:cNvPr>
              <p:cNvSpPr>
                <a:spLocks noChangeArrowheads="1"/>
              </p:cNvSpPr>
              <p:nvPr/>
            </p:nvSpPr>
            <p:spPr bwMode="auto">
              <a:xfrm>
                <a:off x="4337" y="178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0" name="Oval 1034">
                <a:extLst>
                  <a:ext uri="{FF2B5EF4-FFF2-40B4-BE49-F238E27FC236}">
                    <a16:creationId xmlns:a16="http://schemas.microsoft.com/office/drawing/2014/main" id="{F00C7D18-C3FB-419E-8525-004BFC1B01E5}"/>
                  </a:ext>
                </a:extLst>
              </p:cNvPr>
              <p:cNvSpPr>
                <a:spLocks noChangeArrowheads="1"/>
              </p:cNvSpPr>
              <p:nvPr/>
            </p:nvSpPr>
            <p:spPr bwMode="auto">
              <a:xfrm>
                <a:off x="4016" y="1958"/>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1" name="Oval 1035">
                <a:extLst>
                  <a:ext uri="{FF2B5EF4-FFF2-40B4-BE49-F238E27FC236}">
                    <a16:creationId xmlns:a16="http://schemas.microsoft.com/office/drawing/2014/main" id="{9B59A172-859D-435D-AF86-0636C1C5DA55}"/>
                  </a:ext>
                </a:extLst>
              </p:cNvPr>
              <p:cNvSpPr>
                <a:spLocks noChangeArrowheads="1"/>
              </p:cNvSpPr>
              <p:nvPr/>
            </p:nvSpPr>
            <p:spPr bwMode="auto">
              <a:xfrm>
                <a:off x="4384" y="2146"/>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2" name="Oval 1036">
                <a:extLst>
                  <a:ext uri="{FF2B5EF4-FFF2-40B4-BE49-F238E27FC236}">
                    <a16:creationId xmlns:a16="http://schemas.microsoft.com/office/drawing/2014/main" id="{1ED5D55D-BB26-486D-8A1B-E29052EBEF44}"/>
                  </a:ext>
                </a:extLst>
              </p:cNvPr>
              <p:cNvSpPr>
                <a:spLocks noChangeArrowheads="1"/>
              </p:cNvSpPr>
              <p:nvPr/>
            </p:nvSpPr>
            <p:spPr bwMode="auto">
              <a:xfrm>
                <a:off x="4654" y="16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3" name="Oval 1037">
                <a:extLst>
                  <a:ext uri="{FF2B5EF4-FFF2-40B4-BE49-F238E27FC236}">
                    <a16:creationId xmlns:a16="http://schemas.microsoft.com/office/drawing/2014/main" id="{D38AB7C8-CA97-4DF9-A0DE-B51BC11B607D}"/>
                  </a:ext>
                </a:extLst>
              </p:cNvPr>
              <p:cNvSpPr>
                <a:spLocks noChangeArrowheads="1"/>
              </p:cNvSpPr>
              <p:nvPr/>
            </p:nvSpPr>
            <p:spPr bwMode="auto">
              <a:xfrm>
                <a:off x="4135" y="2020"/>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4" name="Oval 1038">
                <a:extLst>
                  <a:ext uri="{FF2B5EF4-FFF2-40B4-BE49-F238E27FC236}">
                    <a16:creationId xmlns:a16="http://schemas.microsoft.com/office/drawing/2014/main" id="{EC58E4FC-379C-4072-8781-14575A9438DA}"/>
                  </a:ext>
                </a:extLst>
              </p:cNvPr>
              <p:cNvSpPr>
                <a:spLocks noChangeArrowheads="1"/>
              </p:cNvSpPr>
              <p:nvPr/>
            </p:nvSpPr>
            <p:spPr bwMode="auto">
              <a:xfrm>
                <a:off x="4326" y="208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5" name="Oval 1039">
                <a:extLst>
                  <a:ext uri="{FF2B5EF4-FFF2-40B4-BE49-F238E27FC236}">
                    <a16:creationId xmlns:a16="http://schemas.microsoft.com/office/drawing/2014/main" id="{39423324-6AAA-4596-98C8-63950290D564}"/>
                  </a:ext>
                </a:extLst>
              </p:cNvPr>
              <p:cNvSpPr>
                <a:spLocks noChangeArrowheads="1"/>
              </p:cNvSpPr>
              <p:nvPr/>
            </p:nvSpPr>
            <p:spPr bwMode="auto">
              <a:xfrm>
                <a:off x="4373" y="166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6" name="Oval 1040">
                <a:extLst>
                  <a:ext uri="{FF2B5EF4-FFF2-40B4-BE49-F238E27FC236}">
                    <a16:creationId xmlns:a16="http://schemas.microsoft.com/office/drawing/2014/main" id="{9F96B5B7-21B8-4D75-B049-E48765D43DE1}"/>
                  </a:ext>
                </a:extLst>
              </p:cNvPr>
              <p:cNvSpPr>
                <a:spLocks noChangeArrowheads="1"/>
              </p:cNvSpPr>
              <p:nvPr/>
            </p:nvSpPr>
            <p:spPr bwMode="auto">
              <a:xfrm>
                <a:off x="4322" y="17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7" name="Oval 1041">
                <a:extLst>
                  <a:ext uri="{FF2B5EF4-FFF2-40B4-BE49-F238E27FC236}">
                    <a16:creationId xmlns:a16="http://schemas.microsoft.com/office/drawing/2014/main" id="{58C5ABB8-F1D2-455F-9D14-50E13CFF832B}"/>
                  </a:ext>
                </a:extLst>
              </p:cNvPr>
              <p:cNvSpPr>
                <a:spLocks noChangeArrowheads="1"/>
              </p:cNvSpPr>
              <p:nvPr/>
            </p:nvSpPr>
            <p:spPr bwMode="auto">
              <a:xfrm>
                <a:off x="4060" y="187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8" name="Oval 1042">
                <a:extLst>
                  <a:ext uri="{FF2B5EF4-FFF2-40B4-BE49-F238E27FC236}">
                    <a16:creationId xmlns:a16="http://schemas.microsoft.com/office/drawing/2014/main" id="{36782AC3-3DF5-4E6F-82B7-4BC48737D751}"/>
                  </a:ext>
                </a:extLst>
              </p:cNvPr>
              <p:cNvSpPr>
                <a:spLocks noChangeArrowheads="1"/>
              </p:cNvSpPr>
              <p:nvPr/>
            </p:nvSpPr>
            <p:spPr bwMode="auto">
              <a:xfrm>
                <a:off x="3959" y="187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29" name="Oval 1043">
                <a:extLst>
                  <a:ext uri="{FF2B5EF4-FFF2-40B4-BE49-F238E27FC236}">
                    <a16:creationId xmlns:a16="http://schemas.microsoft.com/office/drawing/2014/main" id="{D19DAEF7-FF5D-498B-A5D5-ED730B785C21}"/>
                  </a:ext>
                </a:extLst>
              </p:cNvPr>
              <p:cNvSpPr>
                <a:spLocks noChangeArrowheads="1"/>
              </p:cNvSpPr>
              <p:nvPr/>
            </p:nvSpPr>
            <p:spPr bwMode="auto">
              <a:xfrm>
                <a:off x="4333" y="200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0" name="Oval 1044">
                <a:extLst>
                  <a:ext uri="{FF2B5EF4-FFF2-40B4-BE49-F238E27FC236}">
                    <a16:creationId xmlns:a16="http://schemas.microsoft.com/office/drawing/2014/main" id="{62481A7C-A093-403D-A7D3-4F368044859E}"/>
                  </a:ext>
                </a:extLst>
              </p:cNvPr>
              <p:cNvSpPr>
                <a:spLocks noChangeArrowheads="1"/>
              </p:cNvSpPr>
              <p:nvPr/>
            </p:nvSpPr>
            <p:spPr bwMode="auto">
              <a:xfrm>
                <a:off x="4240" y="21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1" name="Oval 1045">
                <a:extLst>
                  <a:ext uri="{FF2B5EF4-FFF2-40B4-BE49-F238E27FC236}">
                    <a16:creationId xmlns:a16="http://schemas.microsoft.com/office/drawing/2014/main" id="{9298DE7D-1BF4-4408-AAD6-8D5C494E6A41}"/>
                  </a:ext>
                </a:extLst>
              </p:cNvPr>
              <p:cNvSpPr>
                <a:spLocks noChangeArrowheads="1"/>
              </p:cNvSpPr>
              <p:nvPr/>
            </p:nvSpPr>
            <p:spPr bwMode="auto">
              <a:xfrm>
                <a:off x="4002" y="199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2" name="Oval 1046">
                <a:extLst>
                  <a:ext uri="{FF2B5EF4-FFF2-40B4-BE49-F238E27FC236}">
                    <a16:creationId xmlns:a16="http://schemas.microsoft.com/office/drawing/2014/main" id="{9848BACA-F3AD-4060-9196-3A6CB686E034}"/>
                  </a:ext>
                </a:extLst>
              </p:cNvPr>
              <p:cNvSpPr>
                <a:spLocks noChangeArrowheads="1"/>
              </p:cNvSpPr>
              <p:nvPr/>
            </p:nvSpPr>
            <p:spPr bwMode="auto">
              <a:xfrm>
                <a:off x="3804" y="197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3" name="Oval 1047">
                <a:extLst>
                  <a:ext uri="{FF2B5EF4-FFF2-40B4-BE49-F238E27FC236}">
                    <a16:creationId xmlns:a16="http://schemas.microsoft.com/office/drawing/2014/main" id="{17529216-4F43-47D0-8FE4-BC648AD51D51}"/>
                  </a:ext>
                </a:extLst>
              </p:cNvPr>
              <p:cNvSpPr>
                <a:spLocks noChangeArrowheads="1"/>
              </p:cNvSpPr>
              <p:nvPr/>
            </p:nvSpPr>
            <p:spPr bwMode="auto">
              <a:xfrm>
                <a:off x="3599" y="198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4" name="Oval 1048">
                <a:extLst>
                  <a:ext uri="{FF2B5EF4-FFF2-40B4-BE49-F238E27FC236}">
                    <a16:creationId xmlns:a16="http://schemas.microsoft.com/office/drawing/2014/main" id="{DAD233C3-5AF0-4234-9195-8044A253CCE1}"/>
                  </a:ext>
                </a:extLst>
              </p:cNvPr>
              <p:cNvSpPr>
                <a:spLocks noChangeArrowheads="1"/>
              </p:cNvSpPr>
              <p:nvPr/>
            </p:nvSpPr>
            <p:spPr bwMode="auto">
              <a:xfrm>
                <a:off x="4348" y="17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5" name="Oval 1049">
                <a:extLst>
                  <a:ext uri="{FF2B5EF4-FFF2-40B4-BE49-F238E27FC236}">
                    <a16:creationId xmlns:a16="http://schemas.microsoft.com/office/drawing/2014/main" id="{8FCD8527-8AD3-462D-91C3-328E326DF66B}"/>
                  </a:ext>
                </a:extLst>
              </p:cNvPr>
              <p:cNvSpPr>
                <a:spLocks noChangeArrowheads="1"/>
              </p:cNvSpPr>
              <p:nvPr/>
            </p:nvSpPr>
            <p:spPr bwMode="auto">
              <a:xfrm>
                <a:off x="3516" y="241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6" name="Oval 1050">
                <a:extLst>
                  <a:ext uri="{FF2B5EF4-FFF2-40B4-BE49-F238E27FC236}">
                    <a16:creationId xmlns:a16="http://schemas.microsoft.com/office/drawing/2014/main" id="{93F5B491-35DF-4EA8-B3D6-543C210863C5}"/>
                  </a:ext>
                </a:extLst>
              </p:cNvPr>
              <p:cNvSpPr>
                <a:spLocks noChangeArrowheads="1"/>
              </p:cNvSpPr>
              <p:nvPr/>
            </p:nvSpPr>
            <p:spPr bwMode="auto">
              <a:xfrm>
                <a:off x="4330" y="152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7" name="Oval 1051">
                <a:extLst>
                  <a:ext uri="{FF2B5EF4-FFF2-40B4-BE49-F238E27FC236}">
                    <a16:creationId xmlns:a16="http://schemas.microsoft.com/office/drawing/2014/main" id="{66174019-E249-43F6-8A57-3F2C82E27765}"/>
                  </a:ext>
                </a:extLst>
              </p:cNvPr>
              <p:cNvSpPr>
                <a:spLocks noChangeArrowheads="1"/>
              </p:cNvSpPr>
              <p:nvPr/>
            </p:nvSpPr>
            <p:spPr bwMode="auto">
              <a:xfrm>
                <a:off x="4474" y="203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8" name="Oval 1052">
                <a:extLst>
                  <a:ext uri="{FF2B5EF4-FFF2-40B4-BE49-F238E27FC236}">
                    <a16:creationId xmlns:a16="http://schemas.microsoft.com/office/drawing/2014/main" id="{DD6ADF89-E5D1-467E-A40C-4465A1D908EC}"/>
                  </a:ext>
                </a:extLst>
              </p:cNvPr>
              <p:cNvSpPr>
                <a:spLocks noChangeArrowheads="1"/>
              </p:cNvSpPr>
              <p:nvPr/>
            </p:nvSpPr>
            <p:spPr bwMode="auto">
              <a:xfrm>
                <a:off x="4268" y="193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9" name="Oval 1053">
                <a:extLst>
                  <a:ext uri="{FF2B5EF4-FFF2-40B4-BE49-F238E27FC236}">
                    <a16:creationId xmlns:a16="http://schemas.microsoft.com/office/drawing/2014/main" id="{54A59978-0FED-4C43-9205-48320F906BAD}"/>
                  </a:ext>
                </a:extLst>
              </p:cNvPr>
              <p:cNvSpPr>
                <a:spLocks noChangeArrowheads="1"/>
              </p:cNvSpPr>
              <p:nvPr/>
            </p:nvSpPr>
            <p:spPr bwMode="auto">
              <a:xfrm>
                <a:off x="4398" y="1807"/>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0" name="Oval 1054">
                <a:extLst>
                  <a:ext uri="{FF2B5EF4-FFF2-40B4-BE49-F238E27FC236}">
                    <a16:creationId xmlns:a16="http://schemas.microsoft.com/office/drawing/2014/main" id="{EC3A004A-9EEB-407D-9355-3E63CBFD4313}"/>
                  </a:ext>
                </a:extLst>
              </p:cNvPr>
              <p:cNvSpPr>
                <a:spLocks noChangeArrowheads="1"/>
              </p:cNvSpPr>
              <p:nvPr/>
            </p:nvSpPr>
            <p:spPr bwMode="auto">
              <a:xfrm>
                <a:off x="4384" y="151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1" name="Oval 1055">
                <a:extLst>
                  <a:ext uri="{FF2B5EF4-FFF2-40B4-BE49-F238E27FC236}">
                    <a16:creationId xmlns:a16="http://schemas.microsoft.com/office/drawing/2014/main" id="{133E4960-1B0D-4170-8A9A-6204E53393B8}"/>
                  </a:ext>
                </a:extLst>
              </p:cNvPr>
              <p:cNvSpPr>
                <a:spLocks noChangeArrowheads="1"/>
              </p:cNvSpPr>
              <p:nvPr/>
            </p:nvSpPr>
            <p:spPr bwMode="auto">
              <a:xfrm>
                <a:off x="4538" y="1710"/>
                <a:ext cx="22"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2" name="Oval 1056">
                <a:extLst>
                  <a:ext uri="{FF2B5EF4-FFF2-40B4-BE49-F238E27FC236}">
                    <a16:creationId xmlns:a16="http://schemas.microsoft.com/office/drawing/2014/main" id="{B8F7F445-C77D-475B-8F4A-77962F8F2F8D}"/>
                  </a:ext>
                </a:extLst>
              </p:cNvPr>
              <p:cNvSpPr>
                <a:spLocks noChangeArrowheads="1"/>
              </p:cNvSpPr>
              <p:nvPr/>
            </p:nvSpPr>
            <p:spPr bwMode="auto">
              <a:xfrm>
                <a:off x="4452" y="1609"/>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3" name="Oval 1057">
                <a:extLst>
                  <a:ext uri="{FF2B5EF4-FFF2-40B4-BE49-F238E27FC236}">
                    <a16:creationId xmlns:a16="http://schemas.microsoft.com/office/drawing/2014/main" id="{71AB514B-D627-428F-B755-1A3DC6DB0288}"/>
                  </a:ext>
                </a:extLst>
              </p:cNvPr>
              <p:cNvSpPr>
                <a:spLocks noChangeArrowheads="1"/>
              </p:cNvSpPr>
              <p:nvPr/>
            </p:nvSpPr>
            <p:spPr bwMode="auto">
              <a:xfrm>
                <a:off x="4452" y="190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4" name="Oval 1058">
                <a:extLst>
                  <a:ext uri="{FF2B5EF4-FFF2-40B4-BE49-F238E27FC236}">
                    <a16:creationId xmlns:a16="http://schemas.microsoft.com/office/drawing/2014/main" id="{171D36B6-FDF9-4D63-A675-9DA3CF58393B}"/>
                  </a:ext>
                </a:extLst>
              </p:cNvPr>
              <p:cNvSpPr>
                <a:spLocks noChangeArrowheads="1"/>
              </p:cNvSpPr>
              <p:nvPr/>
            </p:nvSpPr>
            <p:spPr bwMode="auto">
              <a:xfrm>
                <a:off x="5964" y="187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5" name="Oval 1059">
                <a:extLst>
                  <a:ext uri="{FF2B5EF4-FFF2-40B4-BE49-F238E27FC236}">
                    <a16:creationId xmlns:a16="http://schemas.microsoft.com/office/drawing/2014/main" id="{1264B7EA-CC4B-472F-B313-17DBD541B388}"/>
                  </a:ext>
                </a:extLst>
              </p:cNvPr>
              <p:cNvSpPr>
                <a:spLocks noChangeArrowheads="1"/>
              </p:cNvSpPr>
              <p:nvPr/>
            </p:nvSpPr>
            <p:spPr bwMode="auto">
              <a:xfrm>
                <a:off x="4470" y="1382"/>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6" name="Oval 1060">
                <a:extLst>
                  <a:ext uri="{FF2B5EF4-FFF2-40B4-BE49-F238E27FC236}">
                    <a16:creationId xmlns:a16="http://schemas.microsoft.com/office/drawing/2014/main" id="{0FB90197-2520-4C33-986A-26EDB3F5D1EE}"/>
                  </a:ext>
                </a:extLst>
              </p:cNvPr>
              <p:cNvSpPr>
                <a:spLocks noChangeArrowheads="1"/>
              </p:cNvSpPr>
              <p:nvPr/>
            </p:nvSpPr>
            <p:spPr bwMode="auto">
              <a:xfrm>
                <a:off x="3988" y="1526"/>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7" name="Oval 1061">
                <a:extLst>
                  <a:ext uri="{FF2B5EF4-FFF2-40B4-BE49-F238E27FC236}">
                    <a16:creationId xmlns:a16="http://schemas.microsoft.com/office/drawing/2014/main" id="{DA14B735-724A-4781-B94D-5EFC1A641B9E}"/>
                  </a:ext>
                </a:extLst>
              </p:cNvPr>
              <p:cNvSpPr>
                <a:spLocks noChangeArrowheads="1"/>
              </p:cNvSpPr>
              <p:nvPr/>
            </p:nvSpPr>
            <p:spPr bwMode="auto">
              <a:xfrm>
                <a:off x="3646" y="1742"/>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8" name="Oval 1062">
                <a:extLst>
                  <a:ext uri="{FF2B5EF4-FFF2-40B4-BE49-F238E27FC236}">
                    <a16:creationId xmlns:a16="http://schemas.microsoft.com/office/drawing/2014/main" id="{41511CC6-9263-4BCA-B795-6670CC09C507}"/>
                  </a:ext>
                </a:extLst>
              </p:cNvPr>
              <p:cNvSpPr>
                <a:spLocks noChangeArrowheads="1"/>
              </p:cNvSpPr>
              <p:nvPr/>
            </p:nvSpPr>
            <p:spPr bwMode="auto">
              <a:xfrm>
                <a:off x="3646" y="1901"/>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9" name="Oval 1063">
                <a:extLst>
                  <a:ext uri="{FF2B5EF4-FFF2-40B4-BE49-F238E27FC236}">
                    <a16:creationId xmlns:a16="http://schemas.microsoft.com/office/drawing/2014/main" id="{BF8E2D4E-5605-4957-AA31-41616DB1E626}"/>
                  </a:ext>
                </a:extLst>
              </p:cNvPr>
              <p:cNvSpPr>
                <a:spLocks noChangeArrowheads="1"/>
              </p:cNvSpPr>
              <p:nvPr/>
            </p:nvSpPr>
            <p:spPr bwMode="auto">
              <a:xfrm>
                <a:off x="3714" y="168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50" name="Oval 1064">
                <a:extLst>
                  <a:ext uri="{FF2B5EF4-FFF2-40B4-BE49-F238E27FC236}">
                    <a16:creationId xmlns:a16="http://schemas.microsoft.com/office/drawing/2014/main" id="{62A5BB9A-5212-4C86-91F3-A04191BA7576}"/>
                  </a:ext>
                </a:extLst>
              </p:cNvPr>
              <p:cNvSpPr>
                <a:spLocks noChangeArrowheads="1"/>
              </p:cNvSpPr>
              <p:nvPr/>
            </p:nvSpPr>
            <p:spPr bwMode="auto">
              <a:xfrm>
                <a:off x="3714" y="184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51" name="Oval 1065">
                <a:extLst>
                  <a:ext uri="{FF2B5EF4-FFF2-40B4-BE49-F238E27FC236}">
                    <a16:creationId xmlns:a16="http://schemas.microsoft.com/office/drawing/2014/main" id="{F80FD42D-8856-49F8-A723-F59461AF4C79}"/>
                  </a:ext>
                </a:extLst>
              </p:cNvPr>
              <p:cNvSpPr>
                <a:spLocks noChangeArrowheads="1"/>
              </p:cNvSpPr>
              <p:nvPr/>
            </p:nvSpPr>
            <p:spPr bwMode="auto">
              <a:xfrm>
                <a:off x="5525" y="149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52" name="Oval 1066">
                <a:extLst>
                  <a:ext uri="{FF2B5EF4-FFF2-40B4-BE49-F238E27FC236}">
                    <a16:creationId xmlns:a16="http://schemas.microsoft.com/office/drawing/2014/main" id="{6C25C7D5-EBB6-4D91-A206-EDF92B0F7E7B}"/>
                  </a:ext>
                </a:extLst>
              </p:cNvPr>
              <p:cNvSpPr>
                <a:spLocks noChangeArrowheads="1"/>
              </p:cNvSpPr>
              <p:nvPr/>
            </p:nvSpPr>
            <p:spPr bwMode="auto">
              <a:xfrm>
                <a:off x="4470" y="16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53" name="Oval 1067">
                <a:extLst>
                  <a:ext uri="{FF2B5EF4-FFF2-40B4-BE49-F238E27FC236}">
                    <a16:creationId xmlns:a16="http://schemas.microsoft.com/office/drawing/2014/main" id="{B8F07490-D731-41D9-97D3-43F12020628E}"/>
                  </a:ext>
                </a:extLst>
              </p:cNvPr>
              <p:cNvSpPr>
                <a:spLocks noChangeArrowheads="1"/>
              </p:cNvSpPr>
              <p:nvPr/>
            </p:nvSpPr>
            <p:spPr bwMode="auto">
              <a:xfrm>
                <a:off x="4452" y="137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54" name="Oval 1068">
                <a:extLst>
                  <a:ext uri="{FF2B5EF4-FFF2-40B4-BE49-F238E27FC236}">
                    <a16:creationId xmlns:a16="http://schemas.microsoft.com/office/drawing/2014/main" id="{3CB3F2DA-F5A3-463D-ADD3-4802F79DFF39}"/>
                  </a:ext>
                </a:extLst>
              </p:cNvPr>
              <p:cNvSpPr>
                <a:spLocks noChangeArrowheads="1"/>
              </p:cNvSpPr>
              <p:nvPr/>
            </p:nvSpPr>
            <p:spPr bwMode="auto">
              <a:xfrm>
                <a:off x="4355" y="193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55" name="Oval 1069">
                <a:extLst>
                  <a:ext uri="{FF2B5EF4-FFF2-40B4-BE49-F238E27FC236}">
                    <a16:creationId xmlns:a16="http://schemas.microsoft.com/office/drawing/2014/main" id="{7D447724-1095-4BA6-AF8C-412B1BC3AB8E}"/>
                  </a:ext>
                </a:extLst>
              </p:cNvPr>
              <p:cNvSpPr>
                <a:spLocks noChangeArrowheads="1"/>
              </p:cNvSpPr>
              <p:nvPr/>
            </p:nvSpPr>
            <p:spPr bwMode="auto">
              <a:xfrm>
                <a:off x="4380" y="15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56" name="Oval 1070">
                <a:extLst>
                  <a:ext uri="{FF2B5EF4-FFF2-40B4-BE49-F238E27FC236}">
                    <a16:creationId xmlns:a16="http://schemas.microsoft.com/office/drawing/2014/main" id="{40CB07F2-74FA-4AD2-AB7B-049DDE0C7BFD}"/>
                  </a:ext>
                </a:extLst>
              </p:cNvPr>
              <p:cNvSpPr>
                <a:spLocks noChangeArrowheads="1"/>
              </p:cNvSpPr>
              <p:nvPr/>
            </p:nvSpPr>
            <p:spPr bwMode="auto">
              <a:xfrm>
                <a:off x="4380" y="183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57" name="Oval 1071">
                <a:extLst>
                  <a:ext uri="{FF2B5EF4-FFF2-40B4-BE49-F238E27FC236}">
                    <a16:creationId xmlns:a16="http://schemas.microsoft.com/office/drawing/2014/main" id="{18C7E366-2D2A-4720-B8C3-1563A4512FA4}"/>
                  </a:ext>
                </a:extLst>
              </p:cNvPr>
              <p:cNvSpPr>
                <a:spLocks noChangeArrowheads="1"/>
              </p:cNvSpPr>
              <p:nvPr/>
            </p:nvSpPr>
            <p:spPr bwMode="auto">
              <a:xfrm>
                <a:off x="4654" y="159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58" name="Oval 1072">
                <a:extLst>
                  <a:ext uri="{FF2B5EF4-FFF2-40B4-BE49-F238E27FC236}">
                    <a16:creationId xmlns:a16="http://schemas.microsoft.com/office/drawing/2014/main" id="{78B72BBB-83E7-43DF-8FEB-A1D92E94CE7A}"/>
                  </a:ext>
                </a:extLst>
              </p:cNvPr>
              <p:cNvSpPr>
                <a:spLocks noChangeArrowheads="1"/>
              </p:cNvSpPr>
              <p:nvPr/>
            </p:nvSpPr>
            <p:spPr bwMode="auto">
              <a:xfrm>
                <a:off x="4654" y="1379"/>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59" name="Oval 1073">
                <a:extLst>
                  <a:ext uri="{FF2B5EF4-FFF2-40B4-BE49-F238E27FC236}">
                    <a16:creationId xmlns:a16="http://schemas.microsoft.com/office/drawing/2014/main" id="{F5C65404-88DA-4793-98D8-77C81CD356A5}"/>
                  </a:ext>
                </a:extLst>
              </p:cNvPr>
              <p:cNvSpPr>
                <a:spLocks noChangeArrowheads="1"/>
              </p:cNvSpPr>
              <p:nvPr/>
            </p:nvSpPr>
            <p:spPr bwMode="auto">
              <a:xfrm>
                <a:off x="4654" y="1573"/>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60" name="Oval 1074">
                <a:extLst>
                  <a:ext uri="{FF2B5EF4-FFF2-40B4-BE49-F238E27FC236}">
                    <a16:creationId xmlns:a16="http://schemas.microsoft.com/office/drawing/2014/main" id="{0DBC697B-7CB5-4177-BAEC-A12BCD8FCBB9}"/>
                  </a:ext>
                </a:extLst>
              </p:cNvPr>
              <p:cNvSpPr>
                <a:spLocks noChangeArrowheads="1"/>
              </p:cNvSpPr>
              <p:nvPr/>
            </p:nvSpPr>
            <p:spPr bwMode="auto">
              <a:xfrm>
                <a:off x="4495" y="146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61" name="Oval 1075">
                <a:extLst>
                  <a:ext uri="{FF2B5EF4-FFF2-40B4-BE49-F238E27FC236}">
                    <a16:creationId xmlns:a16="http://schemas.microsoft.com/office/drawing/2014/main" id="{3AACB20E-6014-4E9F-ADB1-ECF33D87A795}"/>
                  </a:ext>
                </a:extLst>
              </p:cNvPr>
              <p:cNvSpPr>
                <a:spLocks noChangeArrowheads="1"/>
              </p:cNvSpPr>
              <p:nvPr/>
            </p:nvSpPr>
            <p:spPr bwMode="auto">
              <a:xfrm>
                <a:off x="4495" y="15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62" name="Oval 1076">
                <a:extLst>
                  <a:ext uri="{FF2B5EF4-FFF2-40B4-BE49-F238E27FC236}">
                    <a16:creationId xmlns:a16="http://schemas.microsoft.com/office/drawing/2014/main" id="{C34FAA81-2329-494E-A881-5023A41A4AC8}"/>
                  </a:ext>
                </a:extLst>
              </p:cNvPr>
              <p:cNvSpPr>
                <a:spLocks noChangeArrowheads="1"/>
              </p:cNvSpPr>
              <p:nvPr/>
            </p:nvSpPr>
            <p:spPr bwMode="auto">
              <a:xfrm>
                <a:off x="4474" y="16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63" name="Oval 1077">
                <a:extLst>
                  <a:ext uri="{FF2B5EF4-FFF2-40B4-BE49-F238E27FC236}">
                    <a16:creationId xmlns:a16="http://schemas.microsoft.com/office/drawing/2014/main" id="{CD7A4C00-D90A-4C13-AE48-773D1222E27A}"/>
                  </a:ext>
                </a:extLst>
              </p:cNvPr>
              <p:cNvSpPr>
                <a:spLocks noChangeArrowheads="1"/>
              </p:cNvSpPr>
              <p:nvPr/>
            </p:nvSpPr>
            <p:spPr bwMode="auto">
              <a:xfrm>
                <a:off x="3552" y="252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64" name="Oval 1078">
                <a:extLst>
                  <a:ext uri="{FF2B5EF4-FFF2-40B4-BE49-F238E27FC236}">
                    <a16:creationId xmlns:a16="http://schemas.microsoft.com/office/drawing/2014/main" id="{2DDE1BAF-5FB5-45D0-BE04-13773EE95B3A}"/>
                  </a:ext>
                </a:extLst>
              </p:cNvPr>
              <p:cNvSpPr>
                <a:spLocks noChangeArrowheads="1"/>
              </p:cNvSpPr>
              <p:nvPr/>
            </p:nvSpPr>
            <p:spPr bwMode="auto">
              <a:xfrm>
                <a:off x="4254" y="236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65" name="Oval 1079">
                <a:extLst>
                  <a:ext uri="{FF2B5EF4-FFF2-40B4-BE49-F238E27FC236}">
                    <a16:creationId xmlns:a16="http://schemas.microsoft.com/office/drawing/2014/main" id="{3D6FEB15-552C-4C28-825C-3AD634829666}"/>
                  </a:ext>
                </a:extLst>
              </p:cNvPr>
              <p:cNvSpPr>
                <a:spLocks noChangeArrowheads="1"/>
              </p:cNvSpPr>
              <p:nvPr/>
            </p:nvSpPr>
            <p:spPr bwMode="auto">
              <a:xfrm>
                <a:off x="4358" y="173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66" name="Oval 1080">
                <a:extLst>
                  <a:ext uri="{FF2B5EF4-FFF2-40B4-BE49-F238E27FC236}">
                    <a16:creationId xmlns:a16="http://schemas.microsoft.com/office/drawing/2014/main" id="{683EDDB1-DCA6-4DE1-836B-2AFA8EC4AA2D}"/>
                  </a:ext>
                </a:extLst>
              </p:cNvPr>
              <p:cNvSpPr>
                <a:spLocks noChangeArrowheads="1"/>
              </p:cNvSpPr>
              <p:nvPr/>
            </p:nvSpPr>
            <p:spPr bwMode="auto">
              <a:xfrm>
                <a:off x="4481" y="17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67" name="Oval 1081">
                <a:extLst>
                  <a:ext uri="{FF2B5EF4-FFF2-40B4-BE49-F238E27FC236}">
                    <a16:creationId xmlns:a16="http://schemas.microsoft.com/office/drawing/2014/main" id="{9CE3A16D-A9EE-41B4-A5F3-495625B45060}"/>
                  </a:ext>
                </a:extLst>
              </p:cNvPr>
              <p:cNvSpPr>
                <a:spLocks noChangeArrowheads="1"/>
              </p:cNvSpPr>
              <p:nvPr/>
            </p:nvSpPr>
            <p:spPr bwMode="auto">
              <a:xfrm>
                <a:off x="4466" y="154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68" name="Oval 1082">
                <a:extLst>
                  <a:ext uri="{FF2B5EF4-FFF2-40B4-BE49-F238E27FC236}">
                    <a16:creationId xmlns:a16="http://schemas.microsoft.com/office/drawing/2014/main" id="{F18F5237-8641-4DA6-96EC-F2D79D959673}"/>
                  </a:ext>
                </a:extLst>
              </p:cNvPr>
              <p:cNvSpPr>
                <a:spLocks noChangeArrowheads="1"/>
              </p:cNvSpPr>
              <p:nvPr/>
            </p:nvSpPr>
            <p:spPr bwMode="auto">
              <a:xfrm>
                <a:off x="4470" y="155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69" name="Oval 1083">
                <a:extLst>
                  <a:ext uri="{FF2B5EF4-FFF2-40B4-BE49-F238E27FC236}">
                    <a16:creationId xmlns:a16="http://schemas.microsoft.com/office/drawing/2014/main" id="{E407EC97-2B11-4650-B62B-79CC39BADC77}"/>
                  </a:ext>
                </a:extLst>
              </p:cNvPr>
              <p:cNvSpPr>
                <a:spLocks noChangeArrowheads="1"/>
              </p:cNvSpPr>
              <p:nvPr/>
            </p:nvSpPr>
            <p:spPr bwMode="auto">
              <a:xfrm>
                <a:off x="4459" y="165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70" name="Oval 1084">
                <a:extLst>
                  <a:ext uri="{FF2B5EF4-FFF2-40B4-BE49-F238E27FC236}">
                    <a16:creationId xmlns:a16="http://schemas.microsoft.com/office/drawing/2014/main" id="{DEF29A1C-BCAB-4B8F-B159-2D049704E5A4}"/>
                  </a:ext>
                </a:extLst>
              </p:cNvPr>
              <p:cNvSpPr>
                <a:spLocks noChangeArrowheads="1"/>
              </p:cNvSpPr>
              <p:nvPr/>
            </p:nvSpPr>
            <p:spPr bwMode="auto">
              <a:xfrm>
                <a:off x="4157" y="193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71" name="Oval 1085">
                <a:extLst>
                  <a:ext uri="{FF2B5EF4-FFF2-40B4-BE49-F238E27FC236}">
                    <a16:creationId xmlns:a16="http://schemas.microsoft.com/office/drawing/2014/main" id="{8932259A-BD5D-4670-9AA1-9A2B7194220F}"/>
                  </a:ext>
                </a:extLst>
              </p:cNvPr>
              <p:cNvSpPr>
                <a:spLocks noChangeArrowheads="1"/>
              </p:cNvSpPr>
              <p:nvPr/>
            </p:nvSpPr>
            <p:spPr bwMode="auto">
              <a:xfrm>
                <a:off x="3620" y="202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72" name="Oval 1086">
                <a:extLst>
                  <a:ext uri="{FF2B5EF4-FFF2-40B4-BE49-F238E27FC236}">
                    <a16:creationId xmlns:a16="http://schemas.microsoft.com/office/drawing/2014/main" id="{B7208E3B-D931-42EB-A1FF-FD9584A12A2A}"/>
                  </a:ext>
                </a:extLst>
              </p:cNvPr>
              <p:cNvSpPr>
                <a:spLocks noChangeArrowheads="1"/>
              </p:cNvSpPr>
              <p:nvPr/>
            </p:nvSpPr>
            <p:spPr bwMode="auto">
              <a:xfrm>
                <a:off x="4142" y="213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73" name="Oval 1087">
                <a:extLst>
                  <a:ext uri="{FF2B5EF4-FFF2-40B4-BE49-F238E27FC236}">
                    <a16:creationId xmlns:a16="http://schemas.microsoft.com/office/drawing/2014/main" id="{1E60E74E-7FED-48BA-A65F-1BF3F764E0C5}"/>
                  </a:ext>
                </a:extLst>
              </p:cNvPr>
              <p:cNvSpPr>
                <a:spLocks noChangeArrowheads="1"/>
              </p:cNvSpPr>
              <p:nvPr/>
            </p:nvSpPr>
            <p:spPr bwMode="auto">
              <a:xfrm>
                <a:off x="3923" y="224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74" name="Oval 1088">
                <a:extLst>
                  <a:ext uri="{FF2B5EF4-FFF2-40B4-BE49-F238E27FC236}">
                    <a16:creationId xmlns:a16="http://schemas.microsoft.com/office/drawing/2014/main" id="{9DE51337-CACE-4BBE-8B7F-056FC0BA471E}"/>
                  </a:ext>
                </a:extLst>
              </p:cNvPr>
              <p:cNvSpPr>
                <a:spLocks noChangeArrowheads="1"/>
              </p:cNvSpPr>
              <p:nvPr/>
            </p:nvSpPr>
            <p:spPr bwMode="auto">
              <a:xfrm>
                <a:off x="3462" y="214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75" name="Oval 1089">
                <a:extLst>
                  <a:ext uri="{FF2B5EF4-FFF2-40B4-BE49-F238E27FC236}">
                    <a16:creationId xmlns:a16="http://schemas.microsoft.com/office/drawing/2014/main" id="{1D3C908D-1906-4921-B5F5-86EBE56F815F}"/>
                  </a:ext>
                </a:extLst>
              </p:cNvPr>
              <p:cNvSpPr>
                <a:spLocks noChangeArrowheads="1"/>
              </p:cNvSpPr>
              <p:nvPr/>
            </p:nvSpPr>
            <p:spPr bwMode="auto">
              <a:xfrm>
                <a:off x="4351" y="1915"/>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76" name="Oval 1090">
                <a:extLst>
                  <a:ext uri="{FF2B5EF4-FFF2-40B4-BE49-F238E27FC236}">
                    <a16:creationId xmlns:a16="http://schemas.microsoft.com/office/drawing/2014/main" id="{EF771540-32A5-4305-B694-6B5CB4B2F6EF}"/>
                  </a:ext>
                </a:extLst>
              </p:cNvPr>
              <p:cNvSpPr>
                <a:spLocks noChangeArrowheads="1"/>
              </p:cNvSpPr>
              <p:nvPr/>
            </p:nvSpPr>
            <p:spPr bwMode="auto">
              <a:xfrm>
                <a:off x="4769" y="184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77" name="Oval 1091">
                <a:extLst>
                  <a:ext uri="{FF2B5EF4-FFF2-40B4-BE49-F238E27FC236}">
                    <a16:creationId xmlns:a16="http://schemas.microsoft.com/office/drawing/2014/main" id="{436F359B-1596-43D3-B7D3-7D13726079B5}"/>
                  </a:ext>
                </a:extLst>
              </p:cNvPr>
              <p:cNvSpPr>
                <a:spLocks noChangeArrowheads="1"/>
              </p:cNvSpPr>
              <p:nvPr/>
            </p:nvSpPr>
            <p:spPr bwMode="auto">
              <a:xfrm>
                <a:off x="4427" y="199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78" name="Oval 1092">
                <a:extLst>
                  <a:ext uri="{FF2B5EF4-FFF2-40B4-BE49-F238E27FC236}">
                    <a16:creationId xmlns:a16="http://schemas.microsoft.com/office/drawing/2014/main" id="{60C6319B-8C2F-463C-9449-0E55F5908A96}"/>
                  </a:ext>
                </a:extLst>
              </p:cNvPr>
              <p:cNvSpPr>
                <a:spLocks noChangeArrowheads="1"/>
              </p:cNvSpPr>
              <p:nvPr/>
            </p:nvSpPr>
            <p:spPr bwMode="auto">
              <a:xfrm>
                <a:off x="4427" y="170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79" name="Oval 1093">
                <a:extLst>
                  <a:ext uri="{FF2B5EF4-FFF2-40B4-BE49-F238E27FC236}">
                    <a16:creationId xmlns:a16="http://schemas.microsoft.com/office/drawing/2014/main" id="{145D3557-C257-44DB-903D-9DCF1F895718}"/>
                  </a:ext>
                </a:extLst>
              </p:cNvPr>
              <p:cNvSpPr>
                <a:spLocks noChangeArrowheads="1"/>
              </p:cNvSpPr>
              <p:nvPr/>
            </p:nvSpPr>
            <p:spPr bwMode="auto">
              <a:xfrm>
                <a:off x="4124" y="18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80" name="Oval 1094">
                <a:extLst>
                  <a:ext uri="{FF2B5EF4-FFF2-40B4-BE49-F238E27FC236}">
                    <a16:creationId xmlns:a16="http://schemas.microsoft.com/office/drawing/2014/main" id="{F0551068-BEDC-42A3-B866-F60596BD46C1}"/>
                  </a:ext>
                </a:extLst>
              </p:cNvPr>
              <p:cNvSpPr>
                <a:spLocks noChangeArrowheads="1"/>
              </p:cNvSpPr>
              <p:nvPr/>
            </p:nvSpPr>
            <p:spPr bwMode="auto">
              <a:xfrm>
                <a:off x="4308" y="225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81" name="Oval 1095">
                <a:extLst>
                  <a:ext uri="{FF2B5EF4-FFF2-40B4-BE49-F238E27FC236}">
                    <a16:creationId xmlns:a16="http://schemas.microsoft.com/office/drawing/2014/main" id="{5A4253AB-F6B1-4D6D-AAED-E0297E3A0006}"/>
                  </a:ext>
                </a:extLst>
              </p:cNvPr>
              <p:cNvSpPr>
                <a:spLocks noChangeArrowheads="1"/>
              </p:cNvSpPr>
              <p:nvPr/>
            </p:nvSpPr>
            <p:spPr bwMode="auto">
              <a:xfrm>
                <a:off x="4470" y="22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82" name="Oval 1096">
                <a:extLst>
                  <a:ext uri="{FF2B5EF4-FFF2-40B4-BE49-F238E27FC236}">
                    <a16:creationId xmlns:a16="http://schemas.microsoft.com/office/drawing/2014/main" id="{709AE36C-7B4F-49CA-90C4-241445C95195}"/>
                  </a:ext>
                </a:extLst>
              </p:cNvPr>
              <p:cNvSpPr>
                <a:spLocks noChangeArrowheads="1"/>
              </p:cNvSpPr>
              <p:nvPr/>
            </p:nvSpPr>
            <p:spPr bwMode="auto">
              <a:xfrm>
                <a:off x="4301" y="225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83" name="Oval 1097">
                <a:extLst>
                  <a:ext uri="{FF2B5EF4-FFF2-40B4-BE49-F238E27FC236}">
                    <a16:creationId xmlns:a16="http://schemas.microsoft.com/office/drawing/2014/main" id="{67784361-3EC4-4578-A7F7-AB834C5652B5}"/>
                  </a:ext>
                </a:extLst>
              </p:cNvPr>
              <p:cNvSpPr>
                <a:spLocks noChangeArrowheads="1"/>
              </p:cNvSpPr>
              <p:nvPr/>
            </p:nvSpPr>
            <p:spPr bwMode="auto">
              <a:xfrm>
                <a:off x="3462" y="241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84" name="Oval 1098">
                <a:extLst>
                  <a:ext uri="{FF2B5EF4-FFF2-40B4-BE49-F238E27FC236}">
                    <a16:creationId xmlns:a16="http://schemas.microsoft.com/office/drawing/2014/main" id="{09965FB3-739D-406D-A4F8-325EEDD04E23}"/>
                  </a:ext>
                </a:extLst>
              </p:cNvPr>
              <p:cNvSpPr>
                <a:spLocks noChangeArrowheads="1"/>
              </p:cNvSpPr>
              <p:nvPr/>
            </p:nvSpPr>
            <p:spPr bwMode="auto">
              <a:xfrm>
                <a:off x="3700" y="232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85" name="Oval 1099">
                <a:extLst>
                  <a:ext uri="{FF2B5EF4-FFF2-40B4-BE49-F238E27FC236}">
                    <a16:creationId xmlns:a16="http://schemas.microsoft.com/office/drawing/2014/main" id="{3C33F419-A0B1-4460-8FE6-BD059F69147D}"/>
                  </a:ext>
                </a:extLst>
              </p:cNvPr>
              <p:cNvSpPr>
                <a:spLocks noChangeArrowheads="1"/>
              </p:cNvSpPr>
              <p:nvPr/>
            </p:nvSpPr>
            <p:spPr bwMode="auto">
              <a:xfrm>
                <a:off x="4178" y="241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86" name="Oval 1100">
                <a:extLst>
                  <a:ext uri="{FF2B5EF4-FFF2-40B4-BE49-F238E27FC236}">
                    <a16:creationId xmlns:a16="http://schemas.microsoft.com/office/drawing/2014/main" id="{CB8B077F-D0F4-4A8C-B654-F3ADB4BFFE46}"/>
                  </a:ext>
                </a:extLst>
              </p:cNvPr>
              <p:cNvSpPr>
                <a:spLocks noChangeArrowheads="1"/>
              </p:cNvSpPr>
              <p:nvPr/>
            </p:nvSpPr>
            <p:spPr bwMode="auto">
              <a:xfrm>
                <a:off x="4240" y="233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87" name="Oval 1101">
                <a:extLst>
                  <a:ext uri="{FF2B5EF4-FFF2-40B4-BE49-F238E27FC236}">
                    <a16:creationId xmlns:a16="http://schemas.microsoft.com/office/drawing/2014/main" id="{802F117D-06E8-4A2E-A3D9-BA4E7DA258BF}"/>
                  </a:ext>
                </a:extLst>
              </p:cNvPr>
              <p:cNvSpPr>
                <a:spLocks noChangeArrowheads="1"/>
              </p:cNvSpPr>
              <p:nvPr/>
            </p:nvSpPr>
            <p:spPr bwMode="auto">
              <a:xfrm>
                <a:off x="4013" y="23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88" name="Oval 1102">
                <a:extLst>
                  <a:ext uri="{FF2B5EF4-FFF2-40B4-BE49-F238E27FC236}">
                    <a16:creationId xmlns:a16="http://schemas.microsoft.com/office/drawing/2014/main" id="{E32517EC-4412-4139-AAEB-6F2F6DB69874}"/>
                  </a:ext>
                </a:extLst>
              </p:cNvPr>
              <p:cNvSpPr>
                <a:spLocks noChangeArrowheads="1"/>
              </p:cNvSpPr>
              <p:nvPr/>
            </p:nvSpPr>
            <p:spPr bwMode="auto">
              <a:xfrm>
                <a:off x="3617" y="2261"/>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89" name="Oval 1103">
                <a:extLst>
                  <a:ext uri="{FF2B5EF4-FFF2-40B4-BE49-F238E27FC236}">
                    <a16:creationId xmlns:a16="http://schemas.microsoft.com/office/drawing/2014/main" id="{860A8DDA-4DB3-4844-91EA-52E163B2300F}"/>
                  </a:ext>
                </a:extLst>
              </p:cNvPr>
              <p:cNvSpPr>
                <a:spLocks noChangeArrowheads="1"/>
              </p:cNvSpPr>
              <p:nvPr/>
            </p:nvSpPr>
            <p:spPr bwMode="auto">
              <a:xfrm>
                <a:off x="3458" y="233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90" name="Oval 1104">
                <a:extLst>
                  <a:ext uri="{FF2B5EF4-FFF2-40B4-BE49-F238E27FC236}">
                    <a16:creationId xmlns:a16="http://schemas.microsoft.com/office/drawing/2014/main" id="{33E230AA-61EA-443E-87D3-12DFB24C1893}"/>
                  </a:ext>
                </a:extLst>
              </p:cNvPr>
              <p:cNvSpPr>
                <a:spLocks noChangeArrowheads="1"/>
              </p:cNvSpPr>
              <p:nvPr/>
            </p:nvSpPr>
            <p:spPr bwMode="auto">
              <a:xfrm>
                <a:off x="3476" y="222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91" name="Oval 1105">
                <a:extLst>
                  <a:ext uri="{FF2B5EF4-FFF2-40B4-BE49-F238E27FC236}">
                    <a16:creationId xmlns:a16="http://schemas.microsoft.com/office/drawing/2014/main" id="{BA931DD3-E67F-4506-B7DC-D6A968953669}"/>
                  </a:ext>
                </a:extLst>
              </p:cNvPr>
              <p:cNvSpPr>
                <a:spLocks noChangeArrowheads="1"/>
              </p:cNvSpPr>
              <p:nvPr/>
            </p:nvSpPr>
            <p:spPr bwMode="auto">
              <a:xfrm>
                <a:off x="4315" y="2369"/>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92" name="Oval 1106">
                <a:extLst>
                  <a:ext uri="{FF2B5EF4-FFF2-40B4-BE49-F238E27FC236}">
                    <a16:creationId xmlns:a16="http://schemas.microsoft.com/office/drawing/2014/main" id="{B1C33667-784B-48A1-975D-106267B0EC05}"/>
                  </a:ext>
                </a:extLst>
              </p:cNvPr>
              <p:cNvSpPr>
                <a:spLocks noChangeArrowheads="1"/>
              </p:cNvSpPr>
              <p:nvPr/>
            </p:nvSpPr>
            <p:spPr bwMode="auto">
              <a:xfrm>
                <a:off x="3854" y="22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93" name="Oval 1107">
                <a:extLst>
                  <a:ext uri="{FF2B5EF4-FFF2-40B4-BE49-F238E27FC236}">
                    <a16:creationId xmlns:a16="http://schemas.microsoft.com/office/drawing/2014/main" id="{E7E21E53-1859-41BE-A4AB-F52D5339BDD0}"/>
                  </a:ext>
                </a:extLst>
              </p:cNvPr>
              <p:cNvSpPr>
                <a:spLocks noChangeArrowheads="1"/>
              </p:cNvSpPr>
              <p:nvPr/>
            </p:nvSpPr>
            <p:spPr bwMode="auto">
              <a:xfrm>
                <a:off x="3505" y="2423"/>
                <a:ext cx="22"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94" name="Oval 1108">
                <a:extLst>
                  <a:ext uri="{FF2B5EF4-FFF2-40B4-BE49-F238E27FC236}">
                    <a16:creationId xmlns:a16="http://schemas.microsoft.com/office/drawing/2014/main" id="{B36B36F3-FAC6-49F0-809C-C4041B830ABE}"/>
                  </a:ext>
                </a:extLst>
              </p:cNvPr>
              <p:cNvSpPr>
                <a:spLocks noChangeArrowheads="1"/>
              </p:cNvSpPr>
              <p:nvPr/>
            </p:nvSpPr>
            <p:spPr bwMode="auto">
              <a:xfrm>
                <a:off x="4240" y="2387"/>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95" name="Oval 1109">
                <a:extLst>
                  <a:ext uri="{FF2B5EF4-FFF2-40B4-BE49-F238E27FC236}">
                    <a16:creationId xmlns:a16="http://schemas.microsoft.com/office/drawing/2014/main" id="{FB354EDE-0A6D-4D99-9370-BBB6E467B4FA}"/>
                  </a:ext>
                </a:extLst>
              </p:cNvPr>
              <p:cNvSpPr>
                <a:spLocks noChangeArrowheads="1"/>
              </p:cNvSpPr>
              <p:nvPr/>
            </p:nvSpPr>
            <p:spPr bwMode="auto">
              <a:xfrm>
                <a:off x="4074" y="234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96" name="Oval 1110">
                <a:extLst>
                  <a:ext uri="{FF2B5EF4-FFF2-40B4-BE49-F238E27FC236}">
                    <a16:creationId xmlns:a16="http://schemas.microsoft.com/office/drawing/2014/main" id="{06F3387A-92EC-4BDB-8CD6-28FFFD5D036C}"/>
                  </a:ext>
                </a:extLst>
              </p:cNvPr>
              <p:cNvSpPr>
                <a:spLocks noChangeArrowheads="1"/>
              </p:cNvSpPr>
              <p:nvPr/>
            </p:nvSpPr>
            <p:spPr bwMode="auto">
              <a:xfrm>
                <a:off x="3858" y="2426"/>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97" name="Oval 1111">
                <a:extLst>
                  <a:ext uri="{FF2B5EF4-FFF2-40B4-BE49-F238E27FC236}">
                    <a16:creationId xmlns:a16="http://schemas.microsoft.com/office/drawing/2014/main" id="{A2D9FFD6-5B2F-4AE9-ABB2-5675C6C8F58A}"/>
                  </a:ext>
                </a:extLst>
              </p:cNvPr>
              <p:cNvSpPr>
                <a:spLocks noChangeArrowheads="1"/>
              </p:cNvSpPr>
              <p:nvPr/>
            </p:nvSpPr>
            <p:spPr bwMode="auto">
              <a:xfrm>
                <a:off x="4006" y="240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98" name="Oval 1112">
                <a:extLst>
                  <a:ext uri="{FF2B5EF4-FFF2-40B4-BE49-F238E27FC236}">
                    <a16:creationId xmlns:a16="http://schemas.microsoft.com/office/drawing/2014/main" id="{BC98CBBC-0287-45D6-AC81-E03DF5039300}"/>
                  </a:ext>
                </a:extLst>
              </p:cNvPr>
              <p:cNvSpPr>
                <a:spLocks noChangeArrowheads="1"/>
              </p:cNvSpPr>
              <p:nvPr/>
            </p:nvSpPr>
            <p:spPr bwMode="auto">
              <a:xfrm>
                <a:off x="3826" y="250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99" name="Oval 1113">
                <a:extLst>
                  <a:ext uri="{FF2B5EF4-FFF2-40B4-BE49-F238E27FC236}">
                    <a16:creationId xmlns:a16="http://schemas.microsoft.com/office/drawing/2014/main" id="{62C15E4E-EDE0-4634-A46A-0D3D4D145002}"/>
                  </a:ext>
                </a:extLst>
              </p:cNvPr>
              <p:cNvSpPr>
                <a:spLocks noChangeArrowheads="1"/>
              </p:cNvSpPr>
              <p:nvPr/>
            </p:nvSpPr>
            <p:spPr bwMode="auto">
              <a:xfrm>
                <a:off x="4034" y="2477"/>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00" name="Oval 1114">
                <a:extLst>
                  <a:ext uri="{FF2B5EF4-FFF2-40B4-BE49-F238E27FC236}">
                    <a16:creationId xmlns:a16="http://schemas.microsoft.com/office/drawing/2014/main" id="{8C201F17-71BA-493F-B291-500075B16796}"/>
                  </a:ext>
                </a:extLst>
              </p:cNvPr>
              <p:cNvSpPr>
                <a:spLocks noChangeArrowheads="1"/>
              </p:cNvSpPr>
              <p:nvPr/>
            </p:nvSpPr>
            <p:spPr bwMode="auto">
              <a:xfrm>
                <a:off x="3433" y="24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01" name="Oval 1115">
                <a:extLst>
                  <a:ext uri="{FF2B5EF4-FFF2-40B4-BE49-F238E27FC236}">
                    <a16:creationId xmlns:a16="http://schemas.microsoft.com/office/drawing/2014/main" id="{58FDCE73-EB52-4237-AEAA-D3A00815BB92}"/>
                  </a:ext>
                </a:extLst>
              </p:cNvPr>
              <p:cNvSpPr>
                <a:spLocks noChangeArrowheads="1"/>
              </p:cNvSpPr>
              <p:nvPr/>
            </p:nvSpPr>
            <p:spPr bwMode="auto">
              <a:xfrm>
                <a:off x="3487" y="2552"/>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02" name="Oval 1116">
                <a:extLst>
                  <a:ext uri="{FF2B5EF4-FFF2-40B4-BE49-F238E27FC236}">
                    <a16:creationId xmlns:a16="http://schemas.microsoft.com/office/drawing/2014/main" id="{608DAA4C-E474-46C6-BEB7-E93D1B23DDCF}"/>
                  </a:ext>
                </a:extLst>
              </p:cNvPr>
              <p:cNvSpPr>
                <a:spLocks noChangeArrowheads="1"/>
              </p:cNvSpPr>
              <p:nvPr/>
            </p:nvSpPr>
            <p:spPr bwMode="auto">
              <a:xfrm>
                <a:off x="3746" y="24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03" name="Oval 1117">
                <a:extLst>
                  <a:ext uri="{FF2B5EF4-FFF2-40B4-BE49-F238E27FC236}">
                    <a16:creationId xmlns:a16="http://schemas.microsoft.com/office/drawing/2014/main" id="{870B1519-DAA9-407C-9801-08E6104DD4B1}"/>
                  </a:ext>
                </a:extLst>
              </p:cNvPr>
              <p:cNvSpPr>
                <a:spLocks noChangeArrowheads="1"/>
              </p:cNvSpPr>
              <p:nvPr/>
            </p:nvSpPr>
            <p:spPr bwMode="auto">
              <a:xfrm>
                <a:off x="4222" y="2470"/>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04" name="Oval 1118">
                <a:extLst>
                  <a:ext uri="{FF2B5EF4-FFF2-40B4-BE49-F238E27FC236}">
                    <a16:creationId xmlns:a16="http://schemas.microsoft.com/office/drawing/2014/main" id="{08E5AEEB-FADA-4957-9613-123BD733E956}"/>
                  </a:ext>
                </a:extLst>
              </p:cNvPr>
              <p:cNvSpPr>
                <a:spLocks noChangeArrowheads="1"/>
              </p:cNvSpPr>
              <p:nvPr/>
            </p:nvSpPr>
            <p:spPr bwMode="auto">
              <a:xfrm>
                <a:off x="3649" y="250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05" name="Oval 1119">
                <a:extLst>
                  <a:ext uri="{FF2B5EF4-FFF2-40B4-BE49-F238E27FC236}">
                    <a16:creationId xmlns:a16="http://schemas.microsoft.com/office/drawing/2014/main" id="{C5F71A3A-7A67-4B6F-ACCA-61A9F5FEE21A}"/>
                  </a:ext>
                </a:extLst>
              </p:cNvPr>
              <p:cNvSpPr>
                <a:spLocks noChangeArrowheads="1"/>
              </p:cNvSpPr>
              <p:nvPr/>
            </p:nvSpPr>
            <p:spPr bwMode="auto">
              <a:xfrm>
                <a:off x="3318" y="242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06" name="Oval 1120">
                <a:extLst>
                  <a:ext uri="{FF2B5EF4-FFF2-40B4-BE49-F238E27FC236}">
                    <a16:creationId xmlns:a16="http://schemas.microsoft.com/office/drawing/2014/main" id="{25B58ECE-D4D6-45D8-9F8E-E96DD2465772}"/>
                  </a:ext>
                </a:extLst>
              </p:cNvPr>
              <p:cNvSpPr>
                <a:spLocks noChangeArrowheads="1"/>
              </p:cNvSpPr>
              <p:nvPr/>
            </p:nvSpPr>
            <p:spPr bwMode="auto">
              <a:xfrm>
                <a:off x="3520" y="250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07" name="Oval 1121">
                <a:extLst>
                  <a:ext uri="{FF2B5EF4-FFF2-40B4-BE49-F238E27FC236}">
                    <a16:creationId xmlns:a16="http://schemas.microsoft.com/office/drawing/2014/main" id="{3108CBBF-79BD-48FB-9887-0B34FBDC4641}"/>
                  </a:ext>
                </a:extLst>
              </p:cNvPr>
              <p:cNvSpPr>
                <a:spLocks noChangeArrowheads="1"/>
              </p:cNvSpPr>
              <p:nvPr/>
            </p:nvSpPr>
            <p:spPr bwMode="auto">
              <a:xfrm>
                <a:off x="3761" y="249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08" name="Oval 1122">
                <a:extLst>
                  <a:ext uri="{FF2B5EF4-FFF2-40B4-BE49-F238E27FC236}">
                    <a16:creationId xmlns:a16="http://schemas.microsoft.com/office/drawing/2014/main" id="{29E4E6F1-7C97-4FFD-BE68-D47273BA4B71}"/>
                  </a:ext>
                </a:extLst>
              </p:cNvPr>
              <p:cNvSpPr>
                <a:spLocks noChangeArrowheads="1"/>
              </p:cNvSpPr>
              <p:nvPr/>
            </p:nvSpPr>
            <p:spPr bwMode="auto">
              <a:xfrm>
                <a:off x="3559" y="244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09" name="Oval 1123">
                <a:extLst>
                  <a:ext uri="{FF2B5EF4-FFF2-40B4-BE49-F238E27FC236}">
                    <a16:creationId xmlns:a16="http://schemas.microsoft.com/office/drawing/2014/main" id="{A7F8A1A3-E6A1-401E-9210-8C042D0193AB}"/>
                  </a:ext>
                </a:extLst>
              </p:cNvPr>
              <p:cNvSpPr>
                <a:spLocks noChangeArrowheads="1"/>
              </p:cNvSpPr>
              <p:nvPr/>
            </p:nvSpPr>
            <p:spPr bwMode="auto">
              <a:xfrm>
                <a:off x="3908" y="246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10" name="Oval 1124">
                <a:extLst>
                  <a:ext uri="{FF2B5EF4-FFF2-40B4-BE49-F238E27FC236}">
                    <a16:creationId xmlns:a16="http://schemas.microsoft.com/office/drawing/2014/main" id="{54BA5EDC-48BD-4DAE-B48D-4535E6727547}"/>
                  </a:ext>
                </a:extLst>
              </p:cNvPr>
              <p:cNvSpPr>
                <a:spLocks noChangeArrowheads="1"/>
              </p:cNvSpPr>
              <p:nvPr/>
            </p:nvSpPr>
            <p:spPr bwMode="auto">
              <a:xfrm>
                <a:off x="3685" y="241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11" name="Oval 1125">
                <a:extLst>
                  <a:ext uri="{FF2B5EF4-FFF2-40B4-BE49-F238E27FC236}">
                    <a16:creationId xmlns:a16="http://schemas.microsoft.com/office/drawing/2014/main" id="{D5FC3ADA-B545-4ACB-A992-0ABE5D4417DF}"/>
                  </a:ext>
                </a:extLst>
              </p:cNvPr>
              <p:cNvSpPr>
                <a:spLocks noChangeArrowheads="1"/>
              </p:cNvSpPr>
              <p:nvPr/>
            </p:nvSpPr>
            <p:spPr bwMode="auto">
              <a:xfrm>
                <a:off x="3786" y="21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12" name="Oval 1126">
                <a:extLst>
                  <a:ext uri="{FF2B5EF4-FFF2-40B4-BE49-F238E27FC236}">
                    <a16:creationId xmlns:a16="http://schemas.microsoft.com/office/drawing/2014/main" id="{6F719589-96FF-4C9A-B185-DD5B4A3D8B14}"/>
                  </a:ext>
                </a:extLst>
              </p:cNvPr>
              <p:cNvSpPr>
                <a:spLocks noChangeArrowheads="1"/>
              </p:cNvSpPr>
              <p:nvPr/>
            </p:nvSpPr>
            <p:spPr bwMode="auto">
              <a:xfrm>
                <a:off x="4470" y="2189"/>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13" name="Oval 1127">
                <a:extLst>
                  <a:ext uri="{FF2B5EF4-FFF2-40B4-BE49-F238E27FC236}">
                    <a16:creationId xmlns:a16="http://schemas.microsoft.com/office/drawing/2014/main" id="{B3EA883A-382C-4879-899E-620CCB8DA48F}"/>
                  </a:ext>
                </a:extLst>
              </p:cNvPr>
              <p:cNvSpPr>
                <a:spLocks noChangeArrowheads="1"/>
              </p:cNvSpPr>
              <p:nvPr/>
            </p:nvSpPr>
            <p:spPr bwMode="auto">
              <a:xfrm>
                <a:off x="4229" y="21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14" name="Oval 1128">
                <a:extLst>
                  <a:ext uri="{FF2B5EF4-FFF2-40B4-BE49-F238E27FC236}">
                    <a16:creationId xmlns:a16="http://schemas.microsoft.com/office/drawing/2014/main" id="{A729B166-A9F2-42E8-9BD9-BF06DA467D98}"/>
                  </a:ext>
                </a:extLst>
              </p:cNvPr>
              <p:cNvSpPr>
                <a:spLocks noChangeArrowheads="1"/>
              </p:cNvSpPr>
              <p:nvPr/>
            </p:nvSpPr>
            <p:spPr bwMode="auto">
              <a:xfrm>
                <a:off x="4168" y="198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15" name="Oval 1129">
                <a:extLst>
                  <a:ext uri="{FF2B5EF4-FFF2-40B4-BE49-F238E27FC236}">
                    <a16:creationId xmlns:a16="http://schemas.microsoft.com/office/drawing/2014/main" id="{184A1ADD-CE29-42DC-9A67-55B69E14A542}"/>
                  </a:ext>
                </a:extLst>
              </p:cNvPr>
              <p:cNvSpPr>
                <a:spLocks noChangeArrowheads="1"/>
              </p:cNvSpPr>
              <p:nvPr/>
            </p:nvSpPr>
            <p:spPr bwMode="auto">
              <a:xfrm>
                <a:off x="3815" y="178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16" name="Oval 1130">
                <a:extLst>
                  <a:ext uri="{FF2B5EF4-FFF2-40B4-BE49-F238E27FC236}">
                    <a16:creationId xmlns:a16="http://schemas.microsoft.com/office/drawing/2014/main" id="{6854617E-CE80-47B7-BBE5-41F548D784F2}"/>
                  </a:ext>
                </a:extLst>
              </p:cNvPr>
              <p:cNvSpPr>
                <a:spLocks noChangeArrowheads="1"/>
              </p:cNvSpPr>
              <p:nvPr/>
            </p:nvSpPr>
            <p:spPr bwMode="auto">
              <a:xfrm>
                <a:off x="4153" y="2002"/>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17" name="Oval 1131">
                <a:extLst>
                  <a:ext uri="{FF2B5EF4-FFF2-40B4-BE49-F238E27FC236}">
                    <a16:creationId xmlns:a16="http://schemas.microsoft.com/office/drawing/2014/main" id="{40B24960-97CD-47ED-8B66-E775DD8EBBAC}"/>
                  </a:ext>
                </a:extLst>
              </p:cNvPr>
              <p:cNvSpPr>
                <a:spLocks noChangeArrowheads="1"/>
              </p:cNvSpPr>
              <p:nvPr/>
            </p:nvSpPr>
            <p:spPr bwMode="auto">
              <a:xfrm>
                <a:off x="4060" y="172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18" name="Oval 1132">
                <a:extLst>
                  <a:ext uri="{FF2B5EF4-FFF2-40B4-BE49-F238E27FC236}">
                    <a16:creationId xmlns:a16="http://schemas.microsoft.com/office/drawing/2014/main" id="{42602554-337D-4E7D-86BF-3BEBCD546756}"/>
                  </a:ext>
                </a:extLst>
              </p:cNvPr>
              <p:cNvSpPr>
                <a:spLocks noChangeArrowheads="1"/>
              </p:cNvSpPr>
              <p:nvPr/>
            </p:nvSpPr>
            <p:spPr bwMode="auto">
              <a:xfrm>
                <a:off x="3815" y="1832"/>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19" name="Oval 1133">
                <a:extLst>
                  <a:ext uri="{FF2B5EF4-FFF2-40B4-BE49-F238E27FC236}">
                    <a16:creationId xmlns:a16="http://schemas.microsoft.com/office/drawing/2014/main" id="{2F07EB7F-8468-4F4A-BAC5-0B1F38AC802B}"/>
                  </a:ext>
                </a:extLst>
              </p:cNvPr>
              <p:cNvSpPr>
                <a:spLocks noChangeArrowheads="1"/>
              </p:cNvSpPr>
              <p:nvPr/>
            </p:nvSpPr>
            <p:spPr bwMode="auto">
              <a:xfrm>
                <a:off x="4369" y="191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20" name="Oval 1134">
                <a:extLst>
                  <a:ext uri="{FF2B5EF4-FFF2-40B4-BE49-F238E27FC236}">
                    <a16:creationId xmlns:a16="http://schemas.microsoft.com/office/drawing/2014/main" id="{9AE2B6DD-E79A-4835-8C40-6B29CC2748FD}"/>
                  </a:ext>
                </a:extLst>
              </p:cNvPr>
              <p:cNvSpPr>
                <a:spLocks noChangeArrowheads="1"/>
              </p:cNvSpPr>
              <p:nvPr/>
            </p:nvSpPr>
            <p:spPr bwMode="auto">
              <a:xfrm>
                <a:off x="4362" y="21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21" name="Oval 1135">
                <a:extLst>
                  <a:ext uri="{FF2B5EF4-FFF2-40B4-BE49-F238E27FC236}">
                    <a16:creationId xmlns:a16="http://schemas.microsoft.com/office/drawing/2014/main" id="{83916ABC-1DD9-4AB5-B737-E24492A38F94}"/>
                  </a:ext>
                </a:extLst>
              </p:cNvPr>
              <p:cNvSpPr>
                <a:spLocks noChangeArrowheads="1"/>
              </p:cNvSpPr>
              <p:nvPr/>
            </p:nvSpPr>
            <p:spPr bwMode="auto">
              <a:xfrm>
                <a:off x="4225" y="225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22" name="Oval 1136">
                <a:extLst>
                  <a:ext uri="{FF2B5EF4-FFF2-40B4-BE49-F238E27FC236}">
                    <a16:creationId xmlns:a16="http://schemas.microsoft.com/office/drawing/2014/main" id="{B67E45FC-5828-462A-B7D2-4AF11B057053}"/>
                  </a:ext>
                </a:extLst>
              </p:cNvPr>
              <p:cNvSpPr>
                <a:spLocks noChangeArrowheads="1"/>
              </p:cNvSpPr>
              <p:nvPr/>
            </p:nvSpPr>
            <p:spPr bwMode="auto">
              <a:xfrm>
                <a:off x="4366" y="226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23" name="Oval 1137">
                <a:extLst>
                  <a:ext uri="{FF2B5EF4-FFF2-40B4-BE49-F238E27FC236}">
                    <a16:creationId xmlns:a16="http://schemas.microsoft.com/office/drawing/2014/main" id="{10FF6549-2967-4739-B714-3D6CDB1D915A}"/>
                  </a:ext>
                </a:extLst>
              </p:cNvPr>
              <p:cNvSpPr>
                <a:spLocks noChangeArrowheads="1"/>
              </p:cNvSpPr>
              <p:nvPr/>
            </p:nvSpPr>
            <p:spPr bwMode="auto">
              <a:xfrm>
                <a:off x="4304" y="172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24" name="Oval 1138">
                <a:extLst>
                  <a:ext uri="{FF2B5EF4-FFF2-40B4-BE49-F238E27FC236}">
                    <a16:creationId xmlns:a16="http://schemas.microsoft.com/office/drawing/2014/main" id="{AEA145C5-3DBB-46E9-A23A-440B97774808}"/>
                  </a:ext>
                </a:extLst>
              </p:cNvPr>
              <p:cNvSpPr>
                <a:spLocks noChangeArrowheads="1"/>
              </p:cNvSpPr>
              <p:nvPr/>
            </p:nvSpPr>
            <p:spPr bwMode="auto">
              <a:xfrm>
                <a:off x="4412" y="223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25" name="Oval 1139">
                <a:extLst>
                  <a:ext uri="{FF2B5EF4-FFF2-40B4-BE49-F238E27FC236}">
                    <a16:creationId xmlns:a16="http://schemas.microsoft.com/office/drawing/2014/main" id="{93EF507D-E505-47E9-A706-1C39A025152F}"/>
                  </a:ext>
                </a:extLst>
              </p:cNvPr>
              <p:cNvSpPr>
                <a:spLocks noChangeArrowheads="1"/>
              </p:cNvSpPr>
              <p:nvPr/>
            </p:nvSpPr>
            <p:spPr bwMode="auto">
              <a:xfrm>
                <a:off x="4751" y="1735"/>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26" name="Oval 1140">
                <a:extLst>
                  <a:ext uri="{FF2B5EF4-FFF2-40B4-BE49-F238E27FC236}">
                    <a16:creationId xmlns:a16="http://schemas.microsoft.com/office/drawing/2014/main" id="{EDABEAB2-8DC3-4AE9-9554-F03AA4D27C20}"/>
                  </a:ext>
                </a:extLst>
              </p:cNvPr>
              <p:cNvSpPr>
                <a:spLocks noChangeArrowheads="1"/>
              </p:cNvSpPr>
              <p:nvPr/>
            </p:nvSpPr>
            <p:spPr bwMode="auto">
              <a:xfrm>
                <a:off x="4470" y="204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27" name="Oval 1141">
                <a:extLst>
                  <a:ext uri="{FF2B5EF4-FFF2-40B4-BE49-F238E27FC236}">
                    <a16:creationId xmlns:a16="http://schemas.microsoft.com/office/drawing/2014/main" id="{91D6CB0A-F282-43C2-9D05-7696034A560B}"/>
                  </a:ext>
                </a:extLst>
              </p:cNvPr>
              <p:cNvSpPr>
                <a:spLocks noChangeArrowheads="1"/>
              </p:cNvSpPr>
              <p:nvPr/>
            </p:nvSpPr>
            <p:spPr bwMode="auto">
              <a:xfrm>
                <a:off x="3764" y="2128"/>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28" name="Oval 1142">
                <a:extLst>
                  <a:ext uri="{FF2B5EF4-FFF2-40B4-BE49-F238E27FC236}">
                    <a16:creationId xmlns:a16="http://schemas.microsoft.com/office/drawing/2014/main" id="{6D7052FC-D78F-407D-A414-9EC39004861D}"/>
                  </a:ext>
                </a:extLst>
              </p:cNvPr>
              <p:cNvSpPr>
                <a:spLocks noChangeArrowheads="1"/>
              </p:cNvSpPr>
              <p:nvPr/>
            </p:nvSpPr>
            <p:spPr bwMode="auto">
              <a:xfrm>
                <a:off x="4380" y="229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29" name="Oval 1143">
                <a:extLst>
                  <a:ext uri="{FF2B5EF4-FFF2-40B4-BE49-F238E27FC236}">
                    <a16:creationId xmlns:a16="http://schemas.microsoft.com/office/drawing/2014/main" id="{61182EDC-4A1E-443D-80DA-84297D2461BD}"/>
                  </a:ext>
                </a:extLst>
              </p:cNvPr>
              <p:cNvSpPr>
                <a:spLocks noChangeArrowheads="1"/>
              </p:cNvSpPr>
              <p:nvPr/>
            </p:nvSpPr>
            <p:spPr bwMode="auto">
              <a:xfrm>
                <a:off x="3462" y="204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30" name="Oval 1144">
                <a:extLst>
                  <a:ext uri="{FF2B5EF4-FFF2-40B4-BE49-F238E27FC236}">
                    <a16:creationId xmlns:a16="http://schemas.microsoft.com/office/drawing/2014/main" id="{75E668E0-DA9E-4F2D-8DE1-B4C795C466AB}"/>
                  </a:ext>
                </a:extLst>
              </p:cNvPr>
              <p:cNvSpPr>
                <a:spLocks noChangeArrowheads="1"/>
              </p:cNvSpPr>
              <p:nvPr/>
            </p:nvSpPr>
            <p:spPr bwMode="auto">
              <a:xfrm>
                <a:off x="3462" y="218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31" name="Oval 1145">
                <a:extLst>
                  <a:ext uri="{FF2B5EF4-FFF2-40B4-BE49-F238E27FC236}">
                    <a16:creationId xmlns:a16="http://schemas.microsoft.com/office/drawing/2014/main" id="{462E53A2-158A-4C27-AB77-323B627058A0}"/>
                  </a:ext>
                </a:extLst>
              </p:cNvPr>
              <p:cNvSpPr>
                <a:spLocks noChangeArrowheads="1"/>
              </p:cNvSpPr>
              <p:nvPr/>
            </p:nvSpPr>
            <p:spPr bwMode="auto">
              <a:xfrm>
                <a:off x="3584" y="232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32" name="Oval 1146">
                <a:extLst>
                  <a:ext uri="{FF2B5EF4-FFF2-40B4-BE49-F238E27FC236}">
                    <a16:creationId xmlns:a16="http://schemas.microsoft.com/office/drawing/2014/main" id="{7544E875-BD66-4688-BACA-CC6687D731DD}"/>
                  </a:ext>
                </a:extLst>
              </p:cNvPr>
              <p:cNvSpPr>
                <a:spLocks noChangeArrowheads="1"/>
              </p:cNvSpPr>
              <p:nvPr/>
            </p:nvSpPr>
            <p:spPr bwMode="auto">
              <a:xfrm>
                <a:off x="3113" y="267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33" name="Oval 1147">
                <a:extLst>
                  <a:ext uri="{FF2B5EF4-FFF2-40B4-BE49-F238E27FC236}">
                    <a16:creationId xmlns:a16="http://schemas.microsoft.com/office/drawing/2014/main" id="{58B9C6B0-C293-4220-96CA-181E25D0B4AE}"/>
                  </a:ext>
                </a:extLst>
              </p:cNvPr>
              <p:cNvSpPr>
                <a:spLocks noChangeArrowheads="1"/>
              </p:cNvSpPr>
              <p:nvPr/>
            </p:nvSpPr>
            <p:spPr bwMode="auto">
              <a:xfrm>
                <a:off x="3404" y="241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34" name="Oval 1148">
                <a:extLst>
                  <a:ext uri="{FF2B5EF4-FFF2-40B4-BE49-F238E27FC236}">
                    <a16:creationId xmlns:a16="http://schemas.microsoft.com/office/drawing/2014/main" id="{E5621256-5E14-4BF7-91F3-D8F1D7E75605}"/>
                  </a:ext>
                </a:extLst>
              </p:cNvPr>
              <p:cNvSpPr>
                <a:spLocks noChangeArrowheads="1"/>
              </p:cNvSpPr>
              <p:nvPr/>
            </p:nvSpPr>
            <p:spPr bwMode="auto">
              <a:xfrm>
                <a:off x="3574" y="2290"/>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35" name="Oval 1149">
                <a:extLst>
                  <a:ext uri="{FF2B5EF4-FFF2-40B4-BE49-F238E27FC236}">
                    <a16:creationId xmlns:a16="http://schemas.microsoft.com/office/drawing/2014/main" id="{6F2E6D39-EBDE-45C0-AD66-1BA234B70FF1}"/>
                  </a:ext>
                </a:extLst>
              </p:cNvPr>
              <p:cNvSpPr>
                <a:spLocks noChangeArrowheads="1"/>
              </p:cNvSpPr>
              <p:nvPr/>
            </p:nvSpPr>
            <p:spPr bwMode="auto">
              <a:xfrm>
                <a:off x="4106" y="21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36" name="Oval 1150">
                <a:extLst>
                  <a:ext uri="{FF2B5EF4-FFF2-40B4-BE49-F238E27FC236}">
                    <a16:creationId xmlns:a16="http://schemas.microsoft.com/office/drawing/2014/main" id="{AAB4E4A0-395F-4F66-A776-948BB6EB715A}"/>
                  </a:ext>
                </a:extLst>
              </p:cNvPr>
              <p:cNvSpPr>
                <a:spLocks noChangeArrowheads="1"/>
              </p:cNvSpPr>
              <p:nvPr/>
            </p:nvSpPr>
            <p:spPr bwMode="auto">
              <a:xfrm>
                <a:off x="3923" y="25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37" name="Oval 1151">
                <a:extLst>
                  <a:ext uri="{FF2B5EF4-FFF2-40B4-BE49-F238E27FC236}">
                    <a16:creationId xmlns:a16="http://schemas.microsoft.com/office/drawing/2014/main" id="{204B93D5-A4D3-40B9-A85C-E2AA19A3A291}"/>
                  </a:ext>
                </a:extLst>
              </p:cNvPr>
              <p:cNvSpPr>
                <a:spLocks noChangeArrowheads="1"/>
              </p:cNvSpPr>
              <p:nvPr/>
            </p:nvSpPr>
            <p:spPr bwMode="auto">
              <a:xfrm>
                <a:off x="4470" y="25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38" name="Oval 1152">
                <a:extLst>
                  <a:ext uri="{FF2B5EF4-FFF2-40B4-BE49-F238E27FC236}">
                    <a16:creationId xmlns:a16="http://schemas.microsoft.com/office/drawing/2014/main" id="{8D74B892-DAD6-416A-AE74-6C2C90A93EFE}"/>
                  </a:ext>
                </a:extLst>
              </p:cNvPr>
              <p:cNvSpPr>
                <a:spLocks noChangeArrowheads="1"/>
              </p:cNvSpPr>
              <p:nvPr/>
            </p:nvSpPr>
            <p:spPr bwMode="auto">
              <a:xfrm>
                <a:off x="3502" y="242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39" name="Oval 1153">
                <a:extLst>
                  <a:ext uri="{FF2B5EF4-FFF2-40B4-BE49-F238E27FC236}">
                    <a16:creationId xmlns:a16="http://schemas.microsoft.com/office/drawing/2014/main" id="{DDB740F2-EB6C-47AA-AD59-3B1C8FC0BB0F}"/>
                  </a:ext>
                </a:extLst>
              </p:cNvPr>
              <p:cNvSpPr>
                <a:spLocks noChangeArrowheads="1"/>
              </p:cNvSpPr>
              <p:nvPr/>
            </p:nvSpPr>
            <p:spPr bwMode="auto">
              <a:xfrm>
                <a:off x="3541" y="2153"/>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40" name="Oval 1154">
                <a:extLst>
                  <a:ext uri="{FF2B5EF4-FFF2-40B4-BE49-F238E27FC236}">
                    <a16:creationId xmlns:a16="http://schemas.microsoft.com/office/drawing/2014/main" id="{8CA0F3A2-2CDF-400B-940A-79213638FE40}"/>
                  </a:ext>
                </a:extLst>
              </p:cNvPr>
              <p:cNvSpPr>
                <a:spLocks noChangeArrowheads="1"/>
              </p:cNvSpPr>
              <p:nvPr/>
            </p:nvSpPr>
            <p:spPr bwMode="auto">
              <a:xfrm>
                <a:off x="3797" y="21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41" name="Oval 1155">
                <a:extLst>
                  <a:ext uri="{FF2B5EF4-FFF2-40B4-BE49-F238E27FC236}">
                    <a16:creationId xmlns:a16="http://schemas.microsoft.com/office/drawing/2014/main" id="{1D7C6855-09F3-45C0-B491-6C43DFA85F7C}"/>
                  </a:ext>
                </a:extLst>
              </p:cNvPr>
              <p:cNvSpPr>
                <a:spLocks noChangeArrowheads="1"/>
              </p:cNvSpPr>
              <p:nvPr/>
            </p:nvSpPr>
            <p:spPr bwMode="auto">
              <a:xfrm>
                <a:off x="2684" y="255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42" name="Oval 1156">
                <a:extLst>
                  <a:ext uri="{FF2B5EF4-FFF2-40B4-BE49-F238E27FC236}">
                    <a16:creationId xmlns:a16="http://schemas.microsoft.com/office/drawing/2014/main" id="{99E11661-66AD-441C-9960-6F982B07742D}"/>
                  </a:ext>
                </a:extLst>
              </p:cNvPr>
              <p:cNvSpPr>
                <a:spLocks noChangeArrowheads="1"/>
              </p:cNvSpPr>
              <p:nvPr/>
            </p:nvSpPr>
            <p:spPr bwMode="auto">
              <a:xfrm>
                <a:off x="4553" y="21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43" name="Oval 1157">
                <a:extLst>
                  <a:ext uri="{FF2B5EF4-FFF2-40B4-BE49-F238E27FC236}">
                    <a16:creationId xmlns:a16="http://schemas.microsoft.com/office/drawing/2014/main" id="{7BF8AD8D-82C3-4E91-8325-B7CC03DDF654}"/>
                  </a:ext>
                </a:extLst>
              </p:cNvPr>
              <p:cNvSpPr>
                <a:spLocks noChangeArrowheads="1"/>
              </p:cNvSpPr>
              <p:nvPr/>
            </p:nvSpPr>
            <p:spPr bwMode="auto">
              <a:xfrm>
                <a:off x="4949" y="2268"/>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44" name="Oval 1158">
                <a:extLst>
                  <a:ext uri="{FF2B5EF4-FFF2-40B4-BE49-F238E27FC236}">
                    <a16:creationId xmlns:a16="http://schemas.microsoft.com/office/drawing/2014/main" id="{4CF406B5-2B62-4E34-8F8B-C8D3FBCAC2F8}"/>
                  </a:ext>
                </a:extLst>
              </p:cNvPr>
              <p:cNvSpPr>
                <a:spLocks noChangeArrowheads="1"/>
              </p:cNvSpPr>
              <p:nvPr/>
            </p:nvSpPr>
            <p:spPr bwMode="auto">
              <a:xfrm>
                <a:off x="4384" y="214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45" name="Oval 1159">
                <a:extLst>
                  <a:ext uri="{FF2B5EF4-FFF2-40B4-BE49-F238E27FC236}">
                    <a16:creationId xmlns:a16="http://schemas.microsoft.com/office/drawing/2014/main" id="{827B363B-D114-4DE1-9249-3641DEFDB070}"/>
                  </a:ext>
                </a:extLst>
              </p:cNvPr>
              <p:cNvSpPr>
                <a:spLocks noChangeArrowheads="1"/>
              </p:cNvSpPr>
              <p:nvPr/>
            </p:nvSpPr>
            <p:spPr bwMode="auto">
              <a:xfrm>
                <a:off x="3754" y="200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46" name="Oval 1160">
                <a:extLst>
                  <a:ext uri="{FF2B5EF4-FFF2-40B4-BE49-F238E27FC236}">
                    <a16:creationId xmlns:a16="http://schemas.microsoft.com/office/drawing/2014/main" id="{E65AFB32-D0BE-4C66-B115-D2275B3048CF}"/>
                  </a:ext>
                </a:extLst>
              </p:cNvPr>
              <p:cNvSpPr>
                <a:spLocks noChangeArrowheads="1"/>
              </p:cNvSpPr>
              <p:nvPr/>
            </p:nvSpPr>
            <p:spPr bwMode="auto">
              <a:xfrm>
                <a:off x="4470" y="227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47" name="Oval 1161">
                <a:extLst>
                  <a:ext uri="{FF2B5EF4-FFF2-40B4-BE49-F238E27FC236}">
                    <a16:creationId xmlns:a16="http://schemas.microsoft.com/office/drawing/2014/main" id="{8C2CB841-7379-45B7-95C3-BD86B081F068}"/>
                  </a:ext>
                </a:extLst>
              </p:cNvPr>
              <p:cNvSpPr>
                <a:spLocks noChangeArrowheads="1"/>
              </p:cNvSpPr>
              <p:nvPr/>
            </p:nvSpPr>
            <p:spPr bwMode="auto">
              <a:xfrm>
                <a:off x="4139" y="22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48" name="Oval 1162">
                <a:extLst>
                  <a:ext uri="{FF2B5EF4-FFF2-40B4-BE49-F238E27FC236}">
                    <a16:creationId xmlns:a16="http://schemas.microsoft.com/office/drawing/2014/main" id="{24EC53F7-56A8-498D-AA0B-FB0186F09445}"/>
                  </a:ext>
                </a:extLst>
              </p:cNvPr>
              <p:cNvSpPr>
                <a:spLocks noChangeArrowheads="1"/>
              </p:cNvSpPr>
              <p:nvPr/>
            </p:nvSpPr>
            <p:spPr bwMode="auto">
              <a:xfrm>
                <a:off x="4427" y="20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49" name="Oval 1163">
                <a:extLst>
                  <a:ext uri="{FF2B5EF4-FFF2-40B4-BE49-F238E27FC236}">
                    <a16:creationId xmlns:a16="http://schemas.microsoft.com/office/drawing/2014/main" id="{2FF84D38-5C64-459F-8655-270C868F4FDE}"/>
                  </a:ext>
                </a:extLst>
              </p:cNvPr>
              <p:cNvSpPr>
                <a:spLocks noChangeArrowheads="1"/>
              </p:cNvSpPr>
              <p:nvPr/>
            </p:nvSpPr>
            <p:spPr bwMode="auto">
              <a:xfrm>
                <a:off x="4225" y="220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50" name="Oval 1164">
                <a:extLst>
                  <a:ext uri="{FF2B5EF4-FFF2-40B4-BE49-F238E27FC236}">
                    <a16:creationId xmlns:a16="http://schemas.microsoft.com/office/drawing/2014/main" id="{BAA3411E-05D3-4D8B-B7D8-CFEE0C89291D}"/>
                  </a:ext>
                </a:extLst>
              </p:cNvPr>
              <p:cNvSpPr>
                <a:spLocks noChangeArrowheads="1"/>
              </p:cNvSpPr>
              <p:nvPr/>
            </p:nvSpPr>
            <p:spPr bwMode="auto">
              <a:xfrm>
                <a:off x="4225" y="216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51" name="Oval 1165">
                <a:extLst>
                  <a:ext uri="{FF2B5EF4-FFF2-40B4-BE49-F238E27FC236}">
                    <a16:creationId xmlns:a16="http://schemas.microsoft.com/office/drawing/2014/main" id="{10CE5D6D-686B-4F70-A753-359D9B06AD9D}"/>
                  </a:ext>
                </a:extLst>
              </p:cNvPr>
              <p:cNvSpPr>
                <a:spLocks noChangeArrowheads="1"/>
              </p:cNvSpPr>
              <p:nvPr/>
            </p:nvSpPr>
            <p:spPr bwMode="auto">
              <a:xfrm>
                <a:off x="4427" y="2272"/>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52" name="Oval 1166">
                <a:extLst>
                  <a:ext uri="{FF2B5EF4-FFF2-40B4-BE49-F238E27FC236}">
                    <a16:creationId xmlns:a16="http://schemas.microsoft.com/office/drawing/2014/main" id="{BE88F428-E72B-4BC7-9DD7-649C3A9DB0AA}"/>
                  </a:ext>
                </a:extLst>
              </p:cNvPr>
              <p:cNvSpPr>
                <a:spLocks noChangeArrowheads="1"/>
              </p:cNvSpPr>
              <p:nvPr/>
            </p:nvSpPr>
            <p:spPr bwMode="auto">
              <a:xfrm>
                <a:off x="4474" y="2326"/>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53" name="Oval 1167">
                <a:extLst>
                  <a:ext uri="{FF2B5EF4-FFF2-40B4-BE49-F238E27FC236}">
                    <a16:creationId xmlns:a16="http://schemas.microsoft.com/office/drawing/2014/main" id="{5D123B82-713F-430B-9034-3F949967C914}"/>
                  </a:ext>
                </a:extLst>
              </p:cNvPr>
              <p:cNvSpPr>
                <a:spLocks noChangeArrowheads="1"/>
              </p:cNvSpPr>
              <p:nvPr/>
            </p:nvSpPr>
            <p:spPr bwMode="auto">
              <a:xfrm>
                <a:off x="4470" y="211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54" name="Oval 1168">
                <a:extLst>
                  <a:ext uri="{FF2B5EF4-FFF2-40B4-BE49-F238E27FC236}">
                    <a16:creationId xmlns:a16="http://schemas.microsoft.com/office/drawing/2014/main" id="{62839A06-481C-4EC6-8405-705F37746519}"/>
                  </a:ext>
                </a:extLst>
              </p:cNvPr>
              <p:cNvSpPr>
                <a:spLocks noChangeArrowheads="1"/>
              </p:cNvSpPr>
              <p:nvPr/>
            </p:nvSpPr>
            <p:spPr bwMode="auto">
              <a:xfrm>
                <a:off x="3919" y="224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55" name="Oval 1169">
                <a:extLst>
                  <a:ext uri="{FF2B5EF4-FFF2-40B4-BE49-F238E27FC236}">
                    <a16:creationId xmlns:a16="http://schemas.microsoft.com/office/drawing/2014/main" id="{88AF742A-1CC9-4DA3-8626-E18CC5D736F8}"/>
                  </a:ext>
                </a:extLst>
              </p:cNvPr>
              <p:cNvSpPr>
                <a:spLocks noChangeArrowheads="1"/>
              </p:cNvSpPr>
              <p:nvPr/>
            </p:nvSpPr>
            <p:spPr bwMode="auto">
              <a:xfrm>
                <a:off x="4492" y="21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56" name="Oval 1170">
                <a:extLst>
                  <a:ext uri="{FF2B5EF4-FFF2-40B4-BE49-F238E27FC236}">
                    <a16:creationId xmlns:a16="http://schemas.microsoft.com/office/drawing/2014/main" id="{7E8FC7B9-E613-43C8-BFCC-D0788DF91364}"/>
                  </a:ext>
                </a:extLst>
              </p:cNvPr>
              <p:cNvSpPr>
                <a:spLocks noChangeArrowheads="1"/>
              </p:cNvSpPr>
              <p:nvPr/>
            </p:nvSpPr>
            <p:spPr bwMode="auto">
              <a:xfrm>
                <a:off x="3282" y="213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57" name="Oval 1171">
                <a:extLst>
                  <a:ext uri="{FF2B5EF4-FFF2-40B4-BE49-F238E27FC236}">
                    <a16:creationId xmlns:a16="http://schemas.microsoft.com/office/drawing/2014/main" id="{F43DC46A-17C4-4D50-8687-4BB885FBFF70}"/>
                  </a:ext>
                </a:extLst>
              </p:cNvPr>
              <p:cNvSpPr>
                <a:spLocks noChangeArrowheads="1"/>
              </p:cNvSpPr>
              <p:nvPr/>
            </p:nvSpPr>
            <p:spPr bwMode="auto">
              <a:xfrm>
                <a:off x="4196" y="230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58" name="Oval 1172">
                <a:extLst>
                  <a:ext uri="{FF2B5EF4-FFF2-40B4-BE49-F238E27FC236}">
                    <a16:creationId xmlns:a16="http://schemas.microsoft.com/office/drawing/2014/main" id="{9DB7ABE1-B46B-49DC-A64A-0A7C1040389C}"/>
                  </a:ext>
                </a:extLst>
              </p:cNvPr>
              <p:cNvSpPr>
                <a:spLocks noChangeArrowheads="1"/>
              </p:cNvSpPr>
              <p:nvPr/>
            </p:nvSpPr>
            <p:spPr bwMode="auto">
              <a:xfrm>
                <a:off x="4247" y="2149"/>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59" name="Oval 1173">
                <a:extLst>
                  <a:ext uri="{FF2B5EF4-FFF2-40B4-BE49-F238E27FC236}">
                    <a16:creationId xmlns:a16="http://schemas.microsoft.com/office/drawing/2014/main" id="{BDABB04B-4FB9-4689-9093-A81305E59AE2}"/>
                  </a:ext>
                </a:extLst>
              </p:cNvPr>
              <p:cNvSpPr>
                <a:spLocks noChangeArrowheads="1"/>
              </p:cNvSpPr>
              <p:nvPr/>
            </p:nvSpPr>
            <p:spPr bwMode="auto">
              <a:xfrm>
                <a:off x="4045" y="197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60" name="Oval 1174">
                <a:extLst>
                  <a:ext uri="{FF2B5EF4-FFF2-40B4-BE49-F238E27FC236}">
                    <a16:creationId xmlns:a16="http://schemas.microsoft.com/office/drawing/2014/main" id="{736A142E-60FA-4F52-9F87-6BC0D2562D13}"/>
                  </a:ext>
                </a:extLst>
              </p:cNvPr>
              <p:cNvSpPr>
                <a:spLocks noChangeArrowheads="1"/>
              </p:cNvSpPr>
              <p:nvPr/>
            </p:nvSpPr>
            <p:spPr bwMode="auto">
              <a:xfrm>
                <a:off x="3559" y="222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61" name="Oval 1175">
                <a:extLst>
                  <a:ext uri="{FF2B5EF4-FFF2-40B4-BE49-F238E27FC236}">
                    <a16:creationId xmlns:a16="http://schemas.microsoft.com/office/drawing/2014/main" id="{CEB81284-ED9A-48EE-B980-C4103AD4F513}"/>
                  </a:ext>
                </a:extLst>
              </p:cNvPr>
              <p:cNvSpPr>
                <a:spLocks noChangeArrowheads="1"/>
              </p:cNvSpPr>
              <p:nvPr/>
            </p:nvSpPr>
            <p:spPr bwMode="auto">
              <a:xfrm>
                <a:off x="3646" y="1904"/>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62" name="Oval 1176">
                <a:extLst>
                  <a:ext uri="{FF2B5EF4-FFF2-40B4-BE49-F238E27FC236}">
                    <a16:creationId xmlns:a16="http://schemas.microsoft.com/office/drawing/2014/main" id="{74DECA05-4743-48E4-9338-14287B734D48}"/>
                  </a:ext>
                </a:extLst>
              </p:cNvPr>
              <p:cNvSpPr>
                <a:spLocks noChangeArrowheads="1"/>
              </p:cNvSpPr>
              <p:nvPr/>
            </p:nvSpPr>
            <p:spPr bwMode="auto">
              <a:xfrm>
                <a:off x="3602" y="20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63" name="Oval 1177">
                <a:extLst>
                  <a:ext uri="{FF2B5EF4-FFF2-40B4-BE49-F238E27FC236}">
                    <a16:creationId xmlns:a16="http://schemas.microsoft.com/office/drawing/2014/main" id="{B1E915C8-D8DE-4D38-87F8-9C6FAE925F15}"/>
                  </a:ext>
                </a:extLst>
              </p:cNvPr>
              <p:cNvSpPr>
                <a:spLocks noChangeArrowheads="1"/>
              </p:cNvSpPr>
              <p:nvPr/>
            </p:nvSpPr>
            <p:spPr bwMode="auto">
              <a:xfrm>
                <a:off x="3512" y="2192"/>
                <a:ext cx="22"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64" name="Oval 1178">
                <a:extLst>
                  <a:ext uri="{FF2B5EF4-FFF2-40B4-BE49-F238E27FC236}">
                    <a16:creationId xmlns:a16="http://schemas.microsoft.com/office/drawing/2014/main" id="{0BB03CFB-F037-44FC-8322-9A2F3F1FBE14}"/>
                  </a:ext>
                </a:extLst>
              </p:cNvPr>
              <p:cNvSpPr>
                <a:spLocks noChangeArrowheads="1"/>
              </p:cNvSpPr>
              <p:nvPr/>
            </p:nvSpPr>
            <p:spPr bwMode="auto">
              <a:xfrm>
                <a:off x="3592" y="238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65" name="Oval 1179">
                <a:extLst>
                  <a:ext uri="{FF2B5EF4-FFF2-40B4-BE49-F238E27FC236}">
                    <a16:creationId xmlns:a16="http://schemas.microsoft.com/office/drawing/2014/main" id="{359DE6F0-9A91-4AEF-B242-1C3DB2DE6A77}"/>
                  </a:ext>
                </a:extLst>
              </p:cNvPr>
              <p:cNvSpPr>
                <a:spLocks noChangeArrowheads="1"/>
              </p:cNvSpPr>
              <p:nvPr/>
            </p:nvSpPr>
            <p:spPr bwMode="auto">
              <a:xfrm>
                <a:off x="3602" y="240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66" name="Oval 1180">
                <a:extLst>
                  <a:ext uri="{FF2B5EF4-FFF2-40B4-BE49-F238E27FC236}">
                    <a16:creationId xmlns:a16="http://schemas.microsoft.com/office/drawing/2014/main" id="{16BB07D0-9F1B-49BE-A6C1-75B096F94658}"/>
                  </a:ext>
                </a:extLst>
              </p:cNvPr>
              <p:cNvSpPr>
                <a:spLocks noChangeArrowheads="1"/>
              </p:cNvSpPr>
              <p:nvPr/>
            </p:nvSpPr>
            <p:spPr bwMode="auto">
              <a:xfrm>
                <a:off x="3934" y="186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67" name="Oval 1181">
                <a:extLst>
                  <a:ext uri="{FF2B5EF4-FFF2-40B4-BE49-F238E27FC236}">
                    <a16:creationId xmlns:a16="http://schemas.microsoft.com/office/drawing/2014/main" id="{E1DA4C6F-8A7A-4738-81C0-49DE11E5B242}"/>
                  </a:ext>
                </a:extLst>
              </p:cNvPr>
              <p:cNvSpPr>
                <a:spLocks noChangeArrowheads="1"/>
              </p:cNvSpPr>
              <p:nvPr/>
            </p:nvSpPr>
            <p:spPr bwMode="auto">
              <a:xfrm>
                <a:off x="4052" y="211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68" name="Oval 1182">
                <a:extLst>
                  <a:ext uri="{FF2B5EF4-FFF2-40B4-BE49-F238E27FC236}">
                    <a16:creationId xmlns:a16="http://schemas.microsoft.com/office/drawing/2014/main" id="{ABA61E26-B654-4892-9701-4FA7F0967D15}"/>
                  </a:ext>
                </a:extLst>
              </p:cNvPr>
              <p:cNvSpPr>
                <a:spLocks noChangeArrowheads="1"/>
              </p:cNvSpPr>
              <p:nvPr/>
            </p:nvSpPr>
            <p:spPr bwMode="auto">
              <a:xfrm>
                <a:off x="3808" y="2074"/>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69" name="Oval 1183">
                <a:extLst>
                  <a:ext uri="{FF2B5EF4-FFF2-40B4-BE49-F238E27FC236}">
                    <a16:creationId xmlns:a16="http://schemas.microsoft.com/office/drawing/2014/main" id="{1E5DD98A-E041-4B96-863C-EAAAAC8FC9D5}"/>
                  </a:ext>
                </a:extLst>
              </p:cNvPr>
              <p:cNvSpPr>
                <a:spLocks noChangeArrowheads="1"/>
              </p:cNvSpPr>
              <p:nvPr/>
            </p:nvSpPr>
            <p:spPr bwMode="auto">
              <a:xfrm>
                <a:off x="4326" y="181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70" name="Oval 1184">
                <a:extLst>
                  <a:ext uri="{FF2B5EF4-FFF2-40B4-BE49-F238E27FC236}">
                    <a16:creationId xmlns:a16="http://schemas.microsoft.com/office/drawing/2014/main" id="{A36B65AD-F57B-4816-A894-49A30DB1AD3F}"/>
                  </a:ext>
                </a:extLst>
              </p:cNvPr>
              <p:cNvSpPr>
                <a:spLocks noChangeArrowheads="1"/>
              </p:cNvSpPr>
              <p:nvPr/>
            </p:nvSpPr>
            <p:spPr bwMode="auto">
              <a:xfrm>
                <a:off x="4164" y="216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71" name="Oval 1185">
                <a:extLst>
                  <a:ext uri="{FF2B5EF4-FFF2-40B4-BE49-F238E27FC236}">
                    <a16:creationId xmlns:a16="http://schemas.microsoft.com/office/drawing/2014/main" id="{0D1D1CC7-8A08-49CA-BC97-DFB14B085A42}"/>
                  </a:ext>
                </a:extLst>
              </p:cNvPr>
              <p:cNvSpPr>
                <a:spLocks noChangeArrowheads="1"/>
              </p:cNvSpPr>
              <p:nvPr/>
            </p:nvSpPr>
            <p:spPr bwMode="auto">
              <a:xfrm>
                <a:off x="4729" y="189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72" name="Oval 1186">
                <a:extLst>
                  <a:ext uri="{FF2B5EF4-FFF2-40B4-BE49-F238E27FC236}">
                    <a16:creationId xmlns:a16="http://schemas.microsoft.com/office/drawing/2014/main" id="{33592600-7761-490A-82B3-D96CA0AA1DBF}"/>
                  </a:ext>
                </a:extLst>
              </p:cNvPr>
              <p:cNvSpPr>
                <a:spLocks noChangeArrowheads="1"/>
              </p:cNvSpPr>
              <p:nvPr/>
            </p:nvSpPr>
            <p:spPr bwMode="auto">
              <a:xfrm>
                <a:off x="3890" y="211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73" name="Oval 1187">
                <a:extLst>
                  <a:ext uri="{FF2B5EF4-FFF2-40B4-BE49-F238E27FC236}">
                    <a16:creationId xmlns:a16="http://schemas.microsoft.com/office/drawing/2014/main" id="{799741B2-B7A2-411F-A708-2F566A4AF90F}"/>
                  </a:ext>
                </a:extLst>
              </p:cNvPr>
              <p:cNvSpPr>
                <a:spLocks noChangeArrowheads="1"/>
              </p:cNvSpPr>
              <p:nvPr/>
            </p:nvSpPr>
            <p:spPr bwMode="auto">
              <a:xfrm>
                <a:off x="3516" y="207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74" name="Oval 1188">
                <a:extLst>
                  <a:ext uri="{FF2B5EF4-FFF2-40B4-BE49-F238E27FC236}">
                    <a16:creationId xmlns:a16="http://schemas.microsoft.com/office/drawing/2014/main" id="{0918013F-BAD0-46AC-AA4A-85FDBEDB3A72}"/>
                  </a:ext>
                </a:extLst>
              </p:cNvPr>
              <p:cNvSpPr>
                <a:spLocks noChangeArrowheads="1"/>
              </p:cNvSpPr>
              <p:nvPr/>
            </p:nvSpPr>
            <p:spPr bwMode="auto">
              <a:xfrm>
                <a:off x="3548" y="211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75" name="Oval 1189">
                <a:extLst>
                  <a:ext uri="{FF2B5EF4-FFF2-40B4-BE49-F238E27FC236}">
                    <a16:creationId xmlns:a16="http://schemas.microsoft.com/office/drawing/2014/main" id="{6CA2BEB2-2626-4589-8122-E447A0779535}"/>
                  </a:ext>
                </a:extLst>
              </p:cNvPr>
              <p:cNvSpPr>
                <a:spLocks noChangeArrowheads="1"/>
              </p:cNvSpPr>
              <p:nvPr/>
            </p:nvSpPr>
            <p:spPr bwMode="auto">
              <a:xfrm>
                <a:off x="3502" y="20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76" name="Oval 1190">
                <a:extLst>
                  <a:ext uri="{FF2B5EF4-FFF2-40B4-BE49-F238E27FC236}">
                    <a16:creationId xmlns:a16="http://schemas.microsoft.com/office/drawing/2014/main" id="{15D3326B-EF5E-4D7D-8293-E0F536FD1DDC}"/>
                  </a:ext>
                </a:extLst>
              </p:cNvPr>
              <p:cNvSpPr>
                <a:spLocks noChangeArrowheads="1"/>
              </p:cNvSpPr>
              <p:nvPr/>
            </p:nvSpPr>
            <p:spPr bwMode="auto">
              <a:xfrm>
                <a:off x="4682" y="2290"/>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77" name="Oval 1191">
                <a:extLst>
                  <a:ext uri="{FF2B5EF4-FFF2-40B4-BE49-F238E27FC236}">
                    <a16:creationId xmlns:a16="http://schemas.microsoft.com/office/drawing/2014/main" id="{9861B462-A219-49A5-AC60-E53DD7E8C755}"/>
                  </a:ext>
                </a:extLst>
              </p:cNvPr>
              <p:cNvSpPr>
                <a:spLocks noChangeArrowheads="1"/>
              </p:cNvSpPr>
              <p:nvPr/>
            </p:nvSpPr>
            <p:spPr bwMode="auto">
              <a:xfrm>
                <a:off x="5467" y="2149"/>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78" name="Oval 1192">
                <a:extLst>
                  <a:ext uri="{FF2B5EF4-FFF2-40B4-BE49-F238E27FC236}">
                    <a16:creationId xmlns:a16="http://schemas.microsoft.com/office/drawing/2014/main" id="{A6336D8A-901F-45FB-B979-DCDC3BB8D1EC}"/>
                  </a:ext>
                </a:extLst>
              </p:cNvPr>
              <p:cNvSpPr>
                <a:spLocks noChangeArrowheads="1"/>
              </p:cNvSpPr>
              <p:nvPr/>
            </p:nvSpPr>
            <p:spPr bwMode="auto">
              <a:xfrm>
                <a:off x="4546" y="212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79" name="Oval 1193">
                <a:extLst>
                  <a:ext uri="{FF2B5EF4-FFF2-40B4-BE49-F238E27FC236}">
                    <a16:creationId xmlns:a16="http://schemas.microsoft.com/office/drawing/2014/main" id="{92EEB9BA-76C2-4C92-A33D-D1A7EF559605}"/>
                  </a:ext>
                </a:extLst>
              </p:cNvPr>
              <p:cNvSpPr>
                <a:spLocks noChangeArrowheads="1"/>
              </p:cNvSpPr>
              <p:nvPr/>
            </p:nvSpPr>
            <p:spPr bwMode="auto">
              <a:xfrm>
                <a:off x="3401" y="243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80" name="Oval 1194">
                <a:extLst>
                  <a:ext uri="{FF2B5EF4-FFF2-40B4-BE49-F238E27FC236}">
                    <a16:creationId xmlns:a16="http://schemas.microsoft.com/office/drawing/2014/main" id="{A035F6F7-002B-4519-B206-868795BD6CA3}"/>
                  </a:ext>
                </a:extLst>
              </p:cNvPr>
              <p:cNvSpPr>
                <a:spLocks noChangeArrowheads="1"/>
              </p:cNvSpPr>
              <p:nvPr/>
            </p:nvSpPr>
            <p:spPr bwMode="auto">
              <a:xfrm>
                <a:off x="3674" y="2095"/>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81" name="Oval 1195">
                <a:extLst>
                  <a:ext uri="{FF2B5EF4-FFF2-40B4-BE49-F238E27FC236}">
                    <a16:creationId xmlns:a16="http://schemas.microsoft.com/office/drawing/2014/main" id="{3ADD162E-8889-4EA7-A84F-0B58CC761D62}"/>
                  </a:ext>
                </a:extLst>
              </p:cNvPr>
              <p:cNvSpPr>
                <a:spLocks noChangeArrowheads="1"/>
              </p:cNvSpPr>
              <p:nvPr/>
            </p:nvSpPr>
            <p:spPr bwMode="auto">
              <a:xfrm>
                <a:off x="3145" y="2286"/>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82" name="Oval 1196">
                <a:extLst>
                  <a:ext uri="{FF2B5EF4-FFF2-40B4-BE49-F238E27FC236}">
                    <a16:creationId xmlns:a16="http://schemas.microsoft.com/office/drawing/2014/main" id="{7678B91F-768A-4AD5-90E0-AA8DEB87B095}"/>
                  </a:ext>
                </a:extLst>
              </p:cNvPr>
              <p:cNvSpPr>
                <a:spLocks noChangeArrowheads="1"/>
              </p:cNvSpPr>
              <p:nvPr/>
            </p:nvSpPr>
            <p:spPr bwMode="auto">
              <a:xfrm>
                <a:off x="3448" y="247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83" name="Oval 1197">
                <a:extLst>
                  <a:ext uri="{FF2B5EF4-FFF2-40B4-BE49-F238E27FC236}">
                    <a16:creationId xmlns:a16="http://schemas.microsoft.com/office/drawing/2014/main" id="{FEAA6DF1-C052-417E-A742-77CC5A51C780}"/>
                  </a:ext>
                </a:extLst>
              </p:cNvPr>
              <p:cNvSpPr>
                <a:spLocks noChangeArrowheads="1"/>
              </p:cNvSpPr>
              <p:nvPr/>
            </p:nvSpPr>
            <p:spPr bwMode="auto">
              <a:xfrm>
                <a:off x="3844" y="246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84" name="Oval 1198">
                <a:extLst>
                  <a:ext uri="{FF2B5EF4-FFF2-40B4-BE49-F238E27FC236}">
                    <a16:creationId xmlns:a16="http://schemas.microsoft.com/office/drawing/2014/main" id="{D7B6CCE9-B38A-4A47-8E90-113DB9EE82BC}"/>
                  </a:ext>
                </a:extLst>
              </p:cNvPr>
              <p:cNvSpPr>
                <a:spLocks noChangeArrowheads="1"/>
              </p:cNvSpPr>
              <p:nvPr/>
            </p:nvSpPr>
            <p:spPr bwMode="auto">
              <a:xfrm>
                <a:off x="3491" y="2506"/>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85" name="Oval 1199">
                <a:extLst>
                  <a:ext uri="{FF2B5EF4-FFF2-40B4-BE49-F238E27FC236}">
                    <a16:creationId xmlns:a16="http://schemas.microsoft.com/office/drawing/2014/main" id="{1AE9AB44-23D1-494A-B754-E4184B35ADAE}"/>
                  </a:ext>
                </a:extLst>
              </p:cNvPr>
              <p:cNvSpPr>
                <a:spLocks noChangeArrowheads="1"/>
              </p:cNvSpPr>
              <p:nvPr/>
            </p:nvSpPr>
            <p:spPr bwMode="auto">
              <a:xfrm>
                <a:off x="3473" y="258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86" name="Oval 1200">
                <a:extLst>
                  <a:ext uri="{FF2B5EF4-FFF2-40B4-BE49-F238E27FC236}">
                    <a16:creationId xmlns:a16="http://schemas.microsoft.com/office/drawing/2014/main" id="{CB9B53B0-B77E-4618-9FB3-6748B02D02D4}"/>
                  </a:ext>
                </a:extLst>
              </p:cNvPr>
              <p:cNvSpPr>
                <a:spLocks noChangeArrowheads="1"/>
              </p:cNvSpPr>
              <p:nvPr/>
            </p:nvSpPr>
            <p:spPr bwMode="auto">
              <a:xfrm>
                <a:off x="3343" y="2617"/>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87" name="Oval 1201">
                <a:extLst>
                  <a:ext uri="{FF2B5EF4-FFF2-40B4-BE49-F238E27FC236}">
                    <a16:creationId xmlns:a16="http://schemas.microsoft.com/office/drawing/2014/main" id="{7C32C1B7-C434-4794-A03D-CCDAF65BFB6B}"/>
                  </a:ext>
                </a:extLst>
              </p:cNvPr>
              <p:cNvSpPr>
                <a:spLocks noChangeArrowheads="1"/>
              </p:cNvSpPr>
              <p:nvPr/>
            </p:nvSpPr>
            <p:spPr bwMode="auto">
              <a:xfrm>
                <a:off x="3422" y="25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88" name="Oval 1202">
                <a:extLst>
                  <a:ext uri="{FF2B5EF4-FFF2-40B4-BE49-F238E27FC236}">
                    <a16:creationId xmlns:a16="http://schemas.microsoft.com/office/drawing/2014/main" id="{A916B026-5E0B-4C67-A2F6-0E73ED52A0D4}"/>
                  </a:ext>
                </a:extLst>
              </p:cNvPr>
              <p:cNvSpPr>
                <a:spLocks noChangeArrowheads="1"/>
              </p:cNvSpPr>
              <p:nvPr/>
            </p:nvSpPr>
            <p:spPr bwMode="auto">
              <a:xfrm>
                <a:off x="3541" y="267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89" name="Oval 1203">
                <a:extLst>
                  <a:ext uri="{FF2B5EF4-FFF2-40B4-BE49-F238E27FC236}">
                    <a16:creationId xmlns:a16="http://schemas.microsoft.com/office/drawing/2014/main" id="{FD319820-0CF6-48CE-8A68-E91A22857691}"/>
                  </a:ext>
                </a:extLst>
              </p:cNvPr>
              <p:cNvSpPr>
                <a:spLocks noChangeArrowheads="1"/>
              </p:cNvSpPr>
              <p:nvPr/>
            </p:nvSpPr>
            <p:spPr bwMode="auto">
              <a:xfrm>
                <a:off x="3556" y="257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90" name="Oval 1204">
                <a:extLst>
                  <a:ext uri="{FF2B5EF4-FFF2-40B4-BE49-F238E27FC236}">
                    <a16:creationId xmlns:a16="http://schemas.microsoft.com/office/drawing/2014/main" id="{BF69E8CA-2259-4962-8B5A-C0997FF09033}"/>
                  </a:ext>
                </a:extLst>
              </p:cNvPr>
              <p:cNvSpPr>
                <a:spLocks noChangeArrowheads="1"/>
              </p:cNvSpPr>
              <p:nvPr/>
            </p:nvSpPr>
            <p:spPr bwMode="auto">
              <a:xfrm>
                <a:off x="3451" y="266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91" name="Oval 1205">
                <a:extLst>
                  <a:ext uri="{FF2B5EF4-FFF2-40B4-BE49-F238E27FC236}">
                    <a16:creationId xmlns:a16="http://schemas.microsoft.com/office/drawing/2014/main" id="{6E97008E-8DB8-4260-962A-8966125BD087}"/>
                  </a:ext>
                </a:extLst>
              </p:cNvPr>
              <p:cNvSpPr>
                <a:spLocks noChangeArrowheads="1"/>
              </p:cNvSpPr>
              <p:nvPr/>
            </p:nvSpPr>
            <p:spPr bwMode="auto">
              <a:xfrm>
                <a:off x="3620" y="239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92" name="Oval 1206">
                <a:extLst>
                  <a:ext uri="{FF2B5EF4-FFF2-40B4-BE49-F238E27FC236}">
                    <a16:creationId xmlns:a16="http://schemas.microsoft.com/office/drawing/2014/main" id="{EB6AD584-AB4F-495D-A6E9-0989C75E7E65}"/>
                  </a:ext>
                </a:extLst>
              </p:cNvPr>
              <p:cNvSpPr>
                <a:spLocks noChangeArrowheads="1"/>
              </p:cNvSpPr>
              <p:nvPr/>
            </p:nvSpPr>
            <p:spPr bwMode="auto">
              <a:xfrm>
                <a:off x="3678" y="222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93" name="Oval 1207">
                <a:extLst>
                  <a:ext uri="{FF2B5EF4-FFF2-40B4-BE49-F238E27FC236}">
                    <a16:creationId xmlns:a16="http://schemas.microsoft.com/office/drawing/2014/main" id="{CF5AB29A-6D1E-4572-9594-20B0C29D8977}"/>
                  </a:ext>
                </a:extLst>
              </p:cNvPr>
              <p:cNvSpPr>
                <a:spLocks noChangeArrowheads="1"/>
              </p:cNvSpPr>
              <p:nvPr/>
            </p:nvSpPr>
            <p:spPr bwMode="auto">
              <a:xfrm>
                <a:off x="3754" y="177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94" name="Oval 1208">
                <a:extLst>
                  <a:ext uri="{FF2B5EF4-FFF2-40B4-BE49-F238E27FC236}">
                    <a16:creationId xmlns:a16="http://schemas.microsoft.com/office/drawing/2014/main" id="{2D3A8CBF-BCDB-4C14-B98C-7D54DB4182D0}"/>
                  </a:ext>
                </a:extLst>
              </p:cNvPr>
              <p:cNvSpPr>
                <a:spLocks noChangeArrowheads="1"/>
              </p:cNvSpPr>
              <p:nvPr/>
            </p:nvSpPr>
            <p:spPr bwMode="auto">
              <a:xfrm>
                <a:off x="3653" y="265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95" name="Oval 1209">
                <a:extLst>
                  <a:ext uri="{FF2B5EF4-FFF2-40B4-BE49-F238E27FC236}">
                    <a16:creationId xmlns:a16="http://schemas.microsoft.com/office/drawing/2014/main" id="{6F8A85FF-D686-43F4-A205-1C8A42720C47}"/>
                  </a:ext>
                </a:extLst>
              </p:cNvPr>
              <p:cNvSpPr>
                <a:spLocks noChangeArrowheads="1"/>
              </p:cNvSpPr>
              <p:nvPr/>
            </p:nvSpPr>
            <p:spPr bwMode="auto">
              <a:xfrm>
                <a:off x="3502" y="2668"/>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2" name="Oval 1211">
              <a:extLst>
                <a:ext uri="{FF2B5EF4-FFF2-40B4-BE49-F238E27FC236}">
                  <a16:creationId xmlns:a16="http://schemas.microsoft.com/office/drawing/2014/main" id="{9C6C5710-E0A1-4AF8-8AA0-7AB9A3D5AF35}"/>
                </a:ext>
              </a:extLst>
            </p:cNvPr>
            <p:cNvSpPr>
              <a:spLocks noChangeArrowheads="1"/>
            </p:cNvSpPr>
            <p:nvPr/>
          </p:nvSpPr>
          <p:spPr bwMode="auto">
            <a:xfrm>
              <a:off x="3451" y="2639"/>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Oval 1212">
              <a:extLst>
                <a:ext uri="{FF2B5EF4-FFF2-40B4-BE49-F238E27FC236}">
                  <a16:creationId xmlns:a16="http://schemas.microsoft.com/office/drawing/2014/main" id="{ABCB4F39-1DDA-4B78-82D7-DD72D155CE25}"/>
                </a:ext>
              </a:extLst>
            </p:cNvPr>
            <p:cNvSpPr>
              <a:spLocks noChangeArrowheads="1"/>
            </p:cNvSpPr>
            <p:nvPr/>
          </p:nvSpPr>
          <p:spPr bwMode="auto">
            <a:xfrm>
              <a:off x="3210" y="25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Oval 1213">
              <a:extLst>
                <a:ext uri="{FF2B5EF4-FFF2-40B4-BE49-F238E27FC236}">
                  <a16:creationId xmlns:a16="http://schemas.microsoft.com/office/drawing/2014/main" id="{68C1D2E6-1D61-4C7B-88CC-A6FF59F7061D}"/>
                </a:ext>
              </a:extLst>
            </p:cNvPr>
            <p:cNvSpPr>
              <a:spLocks noChangeArrowheads="1"/>
            </p:cNvSpPr>
            <p:nvPr/>
          </p:nvSpPr>
          <p:spPr bwMode="auto">
            <a:xfrm>
              <a:off x="3095" y="254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Oval 1214">
              <a:extLst>
                <a:ext uri="{FF2B5EF4-FFF2-40B4-BE49-F238E27FC236}">
                  <a16:creationId xmlns:a16="http://schemas.microsoft.com/office/drawing/2014/main" id="{5B2A5E02-0D7C-4028-B928-D0DA978F03C2}"/>
                </a:ext>
              </a:extLst>
            </p:cNvPr>
            <p:cNvSpPr>
              <a:spLocks noChangeArrowheads="1"/>
            </p:cNvSpPr>
            <p:nvPr/>
          </p:nvSpPr>
          <p:spPr bwMode="auto">
            <a:xfrm>
              <a:off x="2933" y="247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Oval 1215">
              <a:extLst>
                <a:ext uri="{FF2B5EF4-FFF2-40B4-BE49-F238E27FC236}">
                  <a16:creationId xmlns:a16="http://schemas.microsoft.com/office/drawing/2014/main" id="{086F915E-2B89-45D9-95A1-738995BACDA7}"/>
                </a:ext>
              </a:extLst>
            </p:cNvPr>
            <p:cNvSpPr>
              <a:spLocks noChangeArrowheads="1"/>
            </p:cNvSpPr>
            <p:nvPr/>
          </p:nvSpPr>
          <p:spPr bwMode="auto">
            <a:xfrm>
              <a:off x="4420" y="227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Oval 1216">
              <a:extLst>
                <a:ext uri="{FF2B5EF4-FFF2-40B4-BE49-F238E27FC236}">
                  <a16:creationId xmlns:a16="http://schemas.microsoft.com/office/drawing/2014/main" id="{0558A779-902C-449B-A1E1-D682F4F8F772}"/>
                </a:ext>
              </a:extLst>
            </p:cNvPr>
            <p:cNvSpPr>
              <a:spLocks noChangeArrowheads="1"/>
            </p:cNvSpPr>
            <p:nvPr/>
          </p:nvSpPr>
          <p:spPr bwMode="auto">
            <a:xfrm>
              <a:off x="4373" y="2545"/>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Oval 1217">
              <a:extLst>
                <a:ext uri="{FF2B5EF4-FFF2-40B4-BE49-F238E27FC236}">
                  <a16:creationId xmlns:a16="http://schemas.microsoft.com/office/drawing/2014/main" id="{CBFDBDD4-5CB1-4B3E-92EF-FD9B6A45051D}"/>
                </a:ext>
              </a:extLst>
            </p:cNvPr>
            <p:cNvSpPr>
              <a:spLocks noChangeArrowheads="1"/>
            </p:cNvSpPr>
            <p:nvPr/>
          </p:nvSpPr>
          <p:spPr bwMode="auto">
            <a:xfrm>
              <a:off x="2756" y="265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Oval 1218">
              <a:extLst>
                <a:ext uri="{FF2B5EF4-FFF2-40B4-BE49-F238E27FC236}">
                  <a16:creationId xmlns:a16="http://schemas.microsoft.com/office/drawing/2014/main" id="{2777F02B-2D51-4204-8082-92C540B5B64C}"/>
                </a:ext>
              </a:extLst>
            </p:cNvPr>
            <p:cNvSpPr>
              <a:spLocks noChangeArrowheads="1"/>
            </p:cNvSpPr>
            <p:nvPr/>
          </p:nvSpPr>
          <p:spPr bwMode="auto">
            <a:xfrm>
              <a:off x="2818" y="26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Oval 1219">
              <a:extLst>
                <a:ext uri="{FF2B5EF4-FFF2-40B4-BE49-F238E27FC236}">
                  <a16:creationId xmlns:a16="http://schemas.microsoft.com/office/drawing/2014/main" id="{C1A5EAA0-1AE4-42CB-AF96-A4AF598E2015}"/>
                </a:ext>
              </a:extLst>
            </p:cNvPr>
            <p:cNvSpPr>
              <a:spLocks noChangeArrowheads="1"/>
            </p:cNvSpPr>
            <p:nvPr/>
          </p:nvSpPr>
          <p:spPr bwMode="auto">
            <a:xfrm>
              <a:off x="3523" y="234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Oval 1220">
              <a:extLst>
                <a:ext uri="{FF2B5EF4-FFF2-40B4-BE49-F238E27FC236}">
                  <a16:creationId xmlns:a16="http://schemas.microsoft.com/office/drawing/2014/main" id="{A75DF765-B57A-4282-9689-1FF956A959DB}"/>
                </a:ext>
              </a:extLst>
            </p:cNvPr>
            <p:cNvSpPr>
              <a:spLocks noChangeArrowheads="1"/>
            </p:cNvSpPr>
            <p:nvPr/>
          </p:nvSpPr>
          <p:spPr bwMode="auto">
            <a:xfrm>
              <a:off x="3534" y="258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Oval 1221">
              <a:extLst>
                <a:ext uri="{FF2B5EF4-FFF2-40B4-BE49-F238E27FC236}">
                  <a16:creationId xmlns:a16="http://schemas.microsoft.com/office/drawing/2014/main" id="{B5CF0462-B643-42DC-85DD-BFF38F62D467}"/>
                </a:ext>
              </a:extLst>
            </p:cNvPr>
            <p:cNvSpPr>
              <a:spLocks noChangeArrowheads="1"/>
            </p:cNvSpPr>
            <p:nvPr/>
          </p:nvSpPr>
          <p:spPr bwMode="auto">
            <a:xfrm>
              <a:off x="3379" y="267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Oval 1222">
              <a:extLst>
                <a:ext uri="{FF2B5EF4-FFF2-40B4-BE49-F238E27FC236}">
                  <a16:creationId xmlns:a16="http://schemas.microsoft.com/office/drawing/2014/main" id="{01776EE1-B287-471A-BD2E-0B22CA37861E}"/>
                </a:ext>
              </a:extLst>
            </p:cNvPr>
            <p:cNvSpPr>
              <a:spLocks noChangeArrowheads="1"/>
            </p:cNvSpPr>
            <p:nvPr/>
          </p:nvSpPr>
          <p:spPr bwMode="auto">
            <a:xfrm>
              <a:off x="3365" y="257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Oval 1223">
              <a:extLst>
                <a:ext uri="{FF2B5EF4-FFF2-40B4-BE49-F238E27FC236}">
                  <a16:creationId xmlns:a16="http://schemas.microsoft.com/office/drawing/2014/main" id="{D615F0B8-9F10-4327-811B-B1334E424B4E}"/>
                </a:ext>
              </a:extLst>
            </p:cNvPr>
            <p:cNvSpPr>
              <a:spLocks noChangeArrowheads="1"/>
            </p:cNvSpPr>
            <p:nvPr/>
          </p:nvSpPr>
          <p:spPr bwMode="auto">
            <a:xfrm>
              <a:off x="2616" y="265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Oval 1224">
              <a:extLst>
                <a:ext uri="{FF2B5EF4-FFF2-40B4-BE49-F238E27FC236}">
                  <a16:creationId xmlns:a16="http://schemas.microsoft.com/office/drawing/2014/main" id="{E979EFC5-0F34-47B7-B12A-1891CBA32348}"/>
                </a:ext>
              </a:extLst>
            </p:cNvPr>
            <p:cNvSpPr>
              <a:spLocks noChangeArrowheads="1"/>
            </p:cNvSpPr>
            <p:nvPr/>
          </p:nvSpPr>
          <p:spPr bwMode="auto">
            <a:xfrm>
              <a:off x="3480" y="257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Oval 1225">
              <a:extLst>
                <a:ext uri="{FF2B5EF4-FFF2-40B4-BE49-F238E27FC236}">
                  <a16:creationId xmlns:a16="http://schemas.microsoft.com/office/drawing/2014/main" id="{D4BDBD6F-6E57-420F-9CF9-7C7B382F7D49}"/>
                </a:ext>
              </a:extLst>
            </p:cNvPr>
            <p:cNvSpPr>
              <a:spLocks noChangeArrowheads="1"/>
            </p:cNvSpPr>
            <p:nvPr/>
          </p:nvSpPr>
          <p:spPr bwMode="auto">
            <a:xfrm>
              <a:off x="3408" y="2693"/>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Oval 1226">
              <a:extLst>
                <a:ext uri="{FF2B5EF4-FFF2-40B4-BE49-F238E27FC236}">
                  <a16:creationId xmlns:a16="http://schemas.microsoft.com/office/drawing/2014/main" id="{7DB5F2D4-CC8B-450B-A213-5C1D3F790307}"/>
                </a:ext>
              </a:extLst>
            </p:cNvPr>
            <p:cNvSpPr>
              <a:spLocks noChangeArrowheads="1"/>
            </p:cNvSpPr>
            <p:nvPr/>
          </p:nvSpPr>
          <p:spPr bwMode="auto">
            <a:xfrm>
              <a:off x="3142" y="258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Oval 1227">
              <a:extLst>
                <a:ext uri="{FF2B5EF4-FFF2-40B4-BE49-F238E27FC236}">
                  <a16:creationId xmlns:a16="http://schemas.microsoft.com/office/drawing/2014/main" id="{9E64AEE4-1552-479E-83B5-E4214F2BD036}"/>
                </a:ext>
              </a:extLst>
            </p:cNvPr>
            <p:cNvSpPr>
              <a:spLocks noChangeArrowheads="1"/>
            </p:cNvSpPr>
            <p:nvPr/>
          </p:nvSpPr>
          <p:spPr bwMode="auto">
            <a:xfrm>
              <a:off x="3102" y="257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Oval 1228">
              <a:extLst>
                <a:ext uri="{FF2B5EF4-FFF2-40B4-BE49-F238E27FC236}">
                  <a16:creationId xmlns:a16="http://schemas.microsoft.com/office/drawing/2014/main" id="{BD019FE6-C407-4EE8-92AB-C0DB06E27204}"/>
                </a:ext>
              </a:extLst>
            </p:cNvPr>
            <p:cNvSpPr>
              <a:spLocks noChangeArrowheads="1"/>
            </p:cNvSpPr>
            <p:nvPr/>
          </p:nvSpPr>
          <p:spPr bwMode="auto">
            <a:xfrm>
              <a:off x="2785" y="244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Oval 1229">
              <a:extLst>
                <a:ext uri="{FF2B5EF4-FFF2-40B4-BE49-F238E27FC236}">
                  <a16:creationId xmlns:a16="http://schemas.microsoft.com/office/drawing/2014/main" id="{F5EF177E-BA87-4EFB-8254-DFAFFBF87ADB}"/>
                </a:ext>
              </a:extLst>
            </p:cNvPr>
            <p:cNvSpPr>
              <a:spLocks noChangeArrowheads="1"/>
            </p:cNvSpPr>
            <p:nvPr/>
          </p:nvSpPr>
          <p:spPr bwMode="auto">
            <a:xfrm>
              <a:off x="3815" y="24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Oval 1230">
              <a:extLst>
                <a:ext uri="{FF2B5EF4-FFF2-40B4-BE49-F238E27FC236}">
                  <a16:creationId xmlns:a16="http://schemas.microsoft.com/office/drawing/2014/main" id="{6D36FC3D-3636-4438-B06C-E9B6BBCC3695}"/>
                </a:ext>
              </a:extLst>
            </p:cNvPr>
            <p:cNvSpPr>
              <a:spLocks noChangeArrowheads="1"/>
            </p:cNvSpPr>
            <p:nvPr/>
          </p:nvSpPr>
          <p:spPr bwMode="auto">
            <a:xfrm>
              <a:off x="4304" y="218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90" name="Oval 1231">
              <a:extLst>
                <a:ext uri="{FF2B5EF4-FFF2-40B4-BE49-F238E27FC236}">
                  <a16:creationId xmlns:a16="http://schemas.microsoft.com/office/drawing/2014/main" id="{A27218C2-DF2E-455D-9D64-0B94DB9951D1}"/>
                </a:ext>
              </a:extLst>
            </p:cNvPr>
            <p:cNvSpPr>
              <a:spLocks noChangeArrowheads="1"/>
            </p:cNvSpPr>
            <p:nvPr/>
          </p:nvSpPr>
          <p:spPr bwMode="auto">
            <a:xfrm>
              <a:off x="3001" y="25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11" name="Oval 1232">
              <a:extLst>
                <a:ext uri="{FF2B5EF4-FFF2-40B4-BE49-F238E27FC236}">
                  <a16:creationId xmlns:a16="http://schemas.microsoft.com/office/drawing/2014/main" id="{9EE9E950-A0E2-4797-8FAA-3F657EEA77B9}"/>
                </a:ext>
              </a:extLst>
            </p:cNvPr>
            <p:cNvSpPr>
              <a:spLocks noChangeArrowheads="1"/>
            </p:cNvSpPr>
            <p:nvPr/>
          </p:nvSpPr>
          <p:spPr bwMode="auto">
            <a:xfrm>
              <a:off x="3548" y="263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12" name="Oval 1233">
              <a:extLst>
                <a:ext uri="{FF2B5EF4-FFF2-40B4-BE49-F238E27FC236}">
                  <a16:creationId xmlns:a16="http://schemas.microsoft.com/office/drawing/2014/main" id="{DA2B78CD-8478-49B4-93B7-0BEA166158FB}"/>
                </a:ext>
              </a:extLst>
            </p:cNvPr>
            <p:cNvSpPr>
              <a:spLocks noChangeArrowheads="1"/>
            </p:cNvSpPr>
            <p:nvPr/>
          </p:nvSpPr>
          <p:spPr bwMode="auto">
            <a:xfrm>
              <a:off x="3336" y="2574"/>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13" name="Oval 1234">
              <a:extLst>
                <a:ext uri="{FF2B5EF4-FFF2-40B4-BE49-F238E27FC236}">
                  <a16:creationId xmlns:a16="http://schemas.microsoft.com/office/drawing/2014/main" id="{849539B3-094A-4533-B551-E734F51D33F6}"/>
                </a:ext>
              </a:extLst>
            </p:cNvPr>
            <p:cNvSpPr>
              <a:spLocks noChangeArrowheads="1"/>
            </p:cNvSpPr>
            <p:nvPr/>
          </p:nvSpPr>
          <p:spPr bwMode="auto">
            <a:xfrm>
              <a:off x="2425" y="240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14" name="Oval 1235">
              <a:extLst>
                <a:ext uri="{FF2B5EF4-FFF2-40B4-BE49-F238E27FC236}">
                  <a16:creationId xmlns:a16="http://schemas.microsoft.com/office/drawing/2014/main" id="{0F735C04-BBBC-41C7-8FC6-A1BD9674C22E}"/>
                </a:ext>
              </a:extLst>
            </p:cNvPr>
            <p:cNvSpPr>
              <a:spLocks noChangeArrowheads="1"/>
            </p:cNvSpPr>
            <p:nvPr/>
          </p:nvSpPr>
          <p:spPr bwMode="auto">
            <a:xfrm>
              <a:off x="6389" y="222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15" name="Oval 1236">
              <a:extLst>
                <a:ext uri="{FF2B5EF4-FFF2-40B4-BE49-F238E27FC236}">
                  <a16:creationId xmlns:a16="http://schemas.microsoft.com/office/drawing/2014/main" id="{FADDE356-AD78-4EEC-A59F-282D4BC22E4E}"/>
                </a:ext>
              </a:extLst>
            </p:cNvPr>
            <p:cNvSpPr>
              <a:spLocks noChangeArrowheads="1"/>
            </p:cNvSpPr>
            <p:nvPr/>
          </p:nvSpPr>
          <p:spPr bwMode="auto">
            <a:xfrm>
              <a:off x="4006" y="249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16" name="Oval 1237">
              <a:extLst>
                <a:ext uri="{FF2B5EF4-FFF2-40B4-BE49-F238E27FC236}">
                  <a16:creationId xmlns:a16="http://schemas.microsoft.com/office/drawing/2014/main" id="{B7C449C6-981C-4098-8616-553CF8D619C8}"/>
                </a:ext>
              </a:extLst>
            </p:cNvPr>
            <p:cNvSpPr>
              <a:spLocks noChangeArrowheads="1"/>
            </p:cNvSpPr>
            <p:nvPr/>
          </p:nvSpPr>
          <p:spPr bwMode="auto">
            <a:xfrm>
              <a:off x="5309" y="2621"/>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17" name="Oval 1238">
              <a:extLst>
                <a:ext uri="{FF2B5EF4-FFF2-40B4-BE49-F238E27FC236}">
                  <a16:creationId xmlns:a16="http://schemas.microsoft.com/office/drawing/2014/main" id="{84FBD035-EC8B-44E7-932D-0EDEB659A038}"/>
                </a:ext>
              </a:extLst>
            </p:cNvPr>
            <p:cNvSpPr>
              <a:spLocks noChangeArrowheads="1"/>
            </p:cNvSpPr>
            <p:nvPr/>
          </p:nvSpPr>
          <p:spPr bwMode="auto">
            <a:xfrm>
              <a:off x="2641" y="253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18" name="Oval 1239">
              <a:extLst>
                <a:ext uri="{FF2B5EF4-FFF2-40B4-BE49-F238E27FC236}">
                  <a16:creationId xmlns:a16="http://schemas.microsoft.com/office/drawing/2014/main" id="{FBF1C28D-1FD3-405C-91AD-158B11A4C2AC}"/>
                </a:ext>
              </a:extLst>
            </p:cNvPr>
            <p:cNvSpPr>
              <a:spLocks noChangeArrowheads="1"/>
            </p:cNvSpPr>
            <p:nvPr/>
          </p:nvSpPr>
          <p:spPr bwMode="auto">
            <a:xfrm>
              <a:off x="3260" y="20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19" name="Oval 1240">
              <a:extLst>
                <a:ext uri="{FF2B5EF4-FFF2-40B4-BE49-F238E27FC236}">
                  <a16:creationId xmlns:a16="http://schemas.microsoft.com/office/drawing/2014/main" id="{7B1CEE7F-3871-4DA4-9F42-960216FA6096}"/>
                </a:ext>
              </a:extLst>
            </p:cNvPr>
            <p:cNvSpPr>
              <a:spLocks noChangeArrowheads="1"/>
            </p:cNvSpPr>
            <p:nvPr/>
          </p:nvSpPr>
          <p:spPr bwMode="auto">
            <a:xfrm>
              <a:off x="3361" y="17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0" name="Oval 1241">
              <a:extLst>
                <a:ext uri="{FF2B5EF4-FFF2-40B4-BE49-F238E27FC236}">
                  <a16:creationId xmlns:a16="http://schemas.microsoft.com/office/drawing/2014/main" id="{0BE01620-94EB-4D4F-A334-B972234CF8DA}"/>
                </a:ext>
              </a:extLst>
            </p:cNvPr>
            <p:cNvSpPr>
              <a:spLocks noChangeArrowheads="1"/>
            </p:cNvSpPr>
            <p:nvPr/>
          </p:nvSpPr>
          <p:spPr bwMode="auto">
            <a:xfrm>
              <a:off x="3289" y="2182"/>
              <a:ext cx="22"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1" name="Oval 1242">
              <a:extLst>
                <a:ext uri="{FF2B5EF4-FFF2-40B4-BE49-F238E27FC236}">
                  <a16:creationId xmlns:a16="http://schemas.microsoft.com/office/drawing/2014/main" id="{33D03BA7-7F6F-432C-8AC1-6DAB53838DF9}"/>
                </a:ext>
              </a:extLst>
            </p:cNvPr>
            <p:cNvSpPr>
              <a:spLocks noChangeArrowheads="1"/>
            </p:cNvSpPr>
            <p:nvPr/>
          </p:nvSpPr>
          <p:spPr bwMode="auto">
            <a:xfrm>
              <a:off x="3494" y="163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2" name="Oval 1243">
              <a:extLst>
                <a:ext uri="{FF2B5EF4-FFF2-40B4-BE49-F238E27FC236}">
                  <a16:creationId xmlns:a16="http://schemas.microsoft.com/office/drawing/2014/main" id="{2787BC1A-A192-4C52-AD25-FC2790BAC07E}"/>
                </a:ext>
              </a:extLst>
            </p:cNvPr>
            <p:cNvSpPr>
              <a:spLocks noChangeArrowheads="1"/>
            </p:cNvSpPr>
            <p:nvPr/>
          </p:nvSpPr>
          <p:spPr bwMode="auto">
            <a:xfrm>
              <a:off x="3329" y="1879"/>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3" name="Oval 1244">
              <a:extLst>
                <a:ext uri="{FF2B5EF4-FFF2-40B4-BE49-F238E27FC236}">
                  <a16:creationId xmlns:a16="http://schemas.microsoft.com/office/drawing/2014/main" id="{5FEE53FD-741A-4986-8DA7-DC9E245C851B}"/>
                </a:ext>
              </a:extLst>
            </p:cNvPr>
            <p:cNvSpPr>
              <a:spLocks noChangeArrowheads="1"/>
            </p:cNvSpPr>
            <p:nvPr/>
          </p:nvSpPr>
          <p:spPr bwMode="auto">
            <a:xfrm>
              <a:off x="3462" y="168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4" name="Oval 1245">
              <a:extLst>
                <a:ext uri="{FF2B5EF4-FFF2-40B4-BE49-F238E27FC236}">
                  <a16:creationId xmlns:a16="http://schemas.microsoft.com/office/drawing/2014/main" id="{D4EED746-7CA4-496E-83D8-5A34BE6FFF13}"/>
                </a:ext>
              </a:extLst>
            </p:cNvPr>
            <p:cNvSpPr>
              <a:spLocks noChangeArrowheads="1"/>
            </p:cNvSpPr>
            <p:nvPr/>
          </p:nvSpPr>
          <p:spPr bwMode="auto">
            <a:xfrm>
              <a:off x="3444" y="197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5" name="Oval 1246">
              <a:extLst>
                <a:ext uri="{FF2B5EF4-FFF2-40B4-BE49-F238E27FC236}">
                  <a16:creationId xmlns:a16="http://schemas.microsoft.com/office/drawing/2014/main" id="{AB24B4C6-34B6-4596-A6F7-E1F2A0CCC30F}"/>
                </a:ext>
              </a:extLst>
            </p:cNvPr>
            <p:cNvSpPr>
              <a:spLocks noChangeArrowheads="1"/>
            </p:cNvSpPr>
            <p:nvPr/>
          </p:nvSpPr>
          <p:spPr bwMode="auto">
            <a:xfrm>
              <a:off x="3419" y="2038"/>
              <a:ext cx="18" cy="21"/>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6" name="Oval 1247">
              <a:extLst>
                <a:ext uri="{FF2B5EF4-FFF2-40B4-BE49-F238E27FC236}">
                  <a16:creationId xmlns:a16="http://schemas.microsoft.com/office/drawing/2014/main" id="{242E4522-7E62-4057-9E1D-6A5764E3EFEE}"/>
                </a:ext>
              </a:extLst>
            </p:cNvPr>
            <p:cNvSpPr>
              <a:spLocks noChangeArrowheads="1"/>
            </p:cNvSpPr>
            <p:nvPr/>
          </p:nvSpPr>
          <p:spPr bwMode="auto">
            <a:xfrm>
              <a:off x="3347" y="219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7" name="Oval 1248">
              <a:extLst>
                <a:ext uri="{FF2B5EF4-FFF2-40B4-BE49-F238E27FC236}">
                  <a16:creationId xmlns:a16="http://schemas.microsoft.com/office/drawing/2014/main" id="{465F57A4-E688-4AEE-A8C1-4C6455351FAE}"/>
                </a:ext>
              </a:extLst>
            </p:cNvPr>
            <p:cNvSpPr>
              <a:spLocks noChangeArrowheads="1"/>
            </p:cNvSpPr>
            <p:nvPr/>
          </p:nvSpPr>
          <p:spPr bwMode="auto">
            <a:xfrm>
              <a:off x="3365" y="2142"/>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8" name="Oval 1249">
              <a:extLst>
                <a:ext uri="{FF2B5EF4-FFF2-40B4-BE49-F238E27FC236}">
                  <a16:creationId xmlns:a16="http://schemas.microsoft.com/office/drawing/2014/main" id="{4F69287D-7712-438A-B01A-45888AE9AB5A}"/>
                </a:ext>
              </a:extLst>
            </p:cNvPr>
            <p:cNvSpPr>
              <a:spLocks noChangeArrowheads="1"/>
            </p:cNvSpPr>
            <p:nvPr/>
          </p:nvSpPr>
          <p:spPr bwMode="auto">
            <a:xfrm>
              <a:off x="2195" y="2664"/>
              <a:ext cx="18"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9" name="Oval 1250">
              <a:extLst>
                <a:ext uri="{FF2B5EF4-FFF2-40B4-BE49-F238E27FC236}">
                  <a16:creationId xmlns:a16="http://schemas.microsoft.com/office/drawing/2014/main" id="{82439047-2AEA-4B84-A768-15B8E949F08C}"/>
                </a:ext>
              </a:extLst>
            </p:cNvPr>
            <p:cNvSpPr>
              <a:spLocks noChangeArrowheads="1"/>
            </p:cNvSpPr>
            <p:nvPr/>
          </p:nvSpPr>
          <p:spPr bwMode="auto">
            <a:xfrm>
              <a:off x="3343" y="1782"/>
              <a:ext cx="22" cy="22"/>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0" name="Oval 1251">
              <a:extLst>
                <a:ext uri="{FF2B5EF4-FFF2-40B4-BE49-F238E27FC236}">
                  <a16:creationId xmlns:a16="http://schemas.microsoft.com/office/drawing/2014/main" id="{726A0E4D-4FC5-4B10-867A-9F407975324C}"/>
                </a:ext>
              </a:extLst>
            </p:cNvPr>
            <p:cNvSpPr>
              <a:spLocks noChangeArrowheads="1"/>
            </p:cNvSpPr>
            <p:nvPr/>
          </p:nvSpPr>
          <p:spPr bwMode="auto">
            <a:xfrm>
              <a:off x="3268" y="2243"/>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1" name="Oval 1252">
              <a:extLst>
                <a:ext uri="{FF2B5EF4-FFF2-40B4-BE49-F238E27FC236}">
                  <a16:creationId xmlns:a16="http://schemas.microsoft.com/office/drawing/2014/main" id="{456DBAD6-B628-4D64-ADC7-27B0F4306758}"/>
                </a:ext>
              </a:extLst>
            </p:cNvPr>
            <p:cNvSpPr>
              <a:spLocks noChangeArrowheads="1"/>
            </p:cNvSpPr>
            <p:nvPr/>
          </p:nvSpPr>
          <p:spPr bwMode="auto">
            <a:xfrm>
              <a:off x="3253" y="19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2" name="Oval 1253">
              <a:extLst>
                <a:ext uri="{FF2B5EF4-FFF2-40B4-BE49-F238E27FC236}">
                  <a16:creationId xmlns:a16="http://schemas.microsoft.com/office/drawing/2014/main" id="{E02C4790-DD4B-489D-98D8-C4886E32186B}"/>
                </a:ext>
              </a:extLst>
            </p:cNvPr>
            <p:cNvSpPr>
              <a:spLocks noChangeArrowheads="1"/>
            </p:cNvSpPr>
            <p:nvPr/>
          </p:nvSpPr>
          <p:spPr bwMode="auto">
            <a:xfrm>
              <a:off x="3433" y="265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3" name="Oval 1254">
              <a:extLst>
                <a:ext uri="{FF2B5EF4-FFF2-40B4-BE49-F238E27FC236}">
                  <a16:creationId xmlns:a16="http://schemas.microsoft.com/office/drawing/2014/main" id="{A6685E02-6EDC-4D68-820E-7B3A15E4F08B}"/>
                </a:ext>
              </a:extLst>
            </p:cNvPr>
            <p:cNvSpPr>
              <a:spLocks noChangeArrowheads="1"/>
            </p:cNvSpPr>
            <p:nvPr/>
          </p:nvSpPr>
          <p:spPr bwMode="auto">
            <a:xfrm>
              <a:off x="3120" y="261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4" name="Oval 1255">
              <a:extLst>
                <a:ext uri="{FF2B5EF4-FFF2-40B4-BE49-F238E27FC236}">
                  <a16:creationId xmlns:a16="http://schemas.microsoft.com/office/drawing/2014/main" id="{6977C465-44AB-4A42-83C9-42046EA147CF}"/>
                </a:ext>
              </a:extLst>
            </p:cNvPr>
            <p:cNvSpPr>
              <a:spLocks noChangeArrowheads="1"/>
            </p:cNvSpPr>
            <p:nvPr/>
          </p:nvSpPr>
          <p:spPr bwMode="auto">
            <a:xfrm>
              <a:off x="3437" y="271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5" name="Oval 1256">
              <a:extLst>
                <a:ext uri="{FF2B5EF4-FFF2-40B4-BE49-F238E27FC236}">
                  <a16:creationId xmlns:a16="http://schemas.microsoft.com/office/drawing/2014/main" id="{928C807D-A0AA-4BCE-AAC5-12C01C7EF7CB}"/>
                </a:ext>
              </a:extLst>
            </p:cNvPr>
            <p:cNvSpPr>
              <a:spLocks noChangeArrowheads="1"/>
            </p:cNvSpPr>
            <p:nvPr/>
          </p:nvSpPr>
          <p:spPr bwMode="auto">
            <a:xfrm>
              <a:off x="3358" y="243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6" name="Oval 1257">
              <a:extLst>
                <a:ext uri="{FF2B5EF4-FFF2-40B4-BE49-F238E27FC236}">
                  <a16:creationId xmlns:a16="http://schemas.microsoft.com/office/drawing/2014/main" id="{684D99E1-8FE8-4331-B7E0-FAF23AC9C601}"/>
                </a:ext>
              </a:extLst>
            </p:cNvPr>
            <p:cNvSpPr>
              <a:spLocks noChangeArrowheads="1"/>
            </p:cNvSpPr>
            <p:nvPr/>
          </p:nvSpPr>
          <p:spPr bwMode="auto">
            <a:xfrm>
              <a:off x="3538" y="262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7" name="Oval 1258">
              <a:extLst>
                <a:ext uri="{FF2B5EF4-FFF2-40B4-BE49-F238E27FC236}">
                  <a16:creationId xmlns:a16="http://schemas.microsoft.com/office/drawing/2014/main" id="{5BC739EE-0B65-44CE-82E1-EA46EFC3F7FC}"/>
                </a:ext>
              </a:extLst>
            </p:cNvPr>
            <p:cNvSpPr>
              <a:spLocks noChangeArrowheads="1"/>
            </p:cNvSpPr>
            <p:nvPr/>
          </p:nvSpPr>
          <p:spPr bwMode="auto">
            <a:xfrm>
              <a:off x="2724" y="224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8" name="Oval 1259">
              <a:extLst>
                <a:ext uri="{FF2B5EF4-FFF2-40B4-BE49-F238E27FC236}">
                  <a16:creationId xmlns:a16="http://schemas.microsoft.com/office/drawing/2014/main" id="{A76DD727-A65F-478D-86E5-BA1F2DE3DC89}"/>
                </a:ext>
              </a:extLst>
            </p:cNvPr>
            <p:cNvSpPr>
              <a:spLocks noChangeArrowheads="1"/>
            </p:cNvSpPr>
            <p:nvPr/>
          </p:nvSpPr>
          <p:spPr bwMode="auto">
            <a:xfrm>
              <a:off x="4520" y="243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9" name="Oval 1260">
              <a:extLst>
                <a:ext uri="{FF2B5EF4-FFF2-40B4-BE49-F238E27FC236}">
                  <a16:creationId xmlns:a16="http://schemas.microsoft.com/office/drawing/2014/main" id="{C0CE7365-CA9D-4966-8C48-D8A99A7263EA}"/>
                </a:ext>
              </a:extLst>
            </p:cNvPr>
            <p:cNvSpPr>
              <a:spLocks noChangeArrowheads="1"/>
            </p:cNvSpPr>
            <p:nvPr/>
          </p:nvSpPr>
          <p:spPr bwMode="auto">
            <a:xfrm>
              <a:off x="3674" y="2473"/>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60" name="Oval 1261">
              <a:extLst>
                <a:ext uri="{FF2B5EF4-FFF2-40B4-BE49-F238E27FC236}">
                  <a16:creationId xmlns:a16="http://schemas.microsoft.com/office/drawing/2014/main" id="{C80C3DBE-2E64-491C-A530-9C6A7D1D69D3}"/>
                </a:ext>
              </a:extLst>
            </p:cNvPr>
            <p:cNvSpPr>
              <a:spLocks noChangeArrowheads="1"/>
            </p:cNvSpPr>
            <p:nvPr/>
          </p:nvSpPr>
          <p:spPr bwMode="auto">
            <a:xfrm>
              <a:off x="2360" y="2628"/>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61" name="Oval 1262">
              <a:extLst>
                <a:ext uri="{FF2B5EF4-FFF2-40B4-BE49-F238E27FC236}">
                  <a16:creationId xmlns:a16="http://schemas.microsoft.com/office/drawing/2014/main" id="{2BD3381A-1158-4971-B9C6-1F1E40DE269E}"/>
                </a:ext>
              </a:extLst>
            </p:cNvPr>
            <p:cNvSpPr>
              <a:spLocks noChangeArrowheads="1"/>
            </p:cNvSpPr>
            <p:nvPr/>
          </p:nvSpPr>
          <p:spPr bwMode="auto">
            <a:xfrm>
              <a:off x="3408" y="230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62" name="Oval 1263">
              <a:extLst>
                <a:ext uri="{FF2B5EF4-FFF2-40B4-BE49-F238E27FC236}">
                  <a16:creationId xmlns:a16="http://schemas.microsoft.com/office/drawing/2014/main" id="{F1AD8097-679E-4CBE-8D36-C5E7300E1293}"/>
                </a:ext>
              </a:extLst>
            </p:cNvPr>
            <p:cNvSpPr>
              <a:spLocks noChangeArrowheads="1"/>
            </p:cNvSpPr>
            <p:nvPr/>
          </p:nvSpPr>
          <p:spPr bwMode="auto">
            <a:xfrm>
              <a:off x="3700" y="245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84" name="Oval 1264">
              <a:extLst>
                <a:ext uri="{FF2B5EF4-FFF2-40B4-BE49-F238E27FC236}">
                  <a16:creationId xmlns:a16="http://schemas.microsoft.com/office/drawing/2014/main" id="{BCDD3C08-FF95-4235-B2D0-5A68B72F5CFC}"/>
                </a:ext>
              </a:extLst>
            </p:cNvPr>
            <p:cNvSpPr>
              <a:spLocks noChangeArrowheads="1"/>
            </p:cNvSpPr>
            <p:nvPr/>
          </p:nvSpPr>
          <p:spPr bwMode="auto">
            <a:xfrm>
              <a:off x="3034" y="2599"/>
              <a:ext cx="21"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17" name="Oval 1265">
              <a:extLst>
                <a:ext uri="{FF2B5EF4-FFF2-40B4-BE49-F238E27FC236}">
                  <a16:creationId xmlns:a16="http://schemas.microsoft.com/office/drawing/2014/main" id="{409B026C-82FF-4996-AB8E-F3CC62400193}"/>
                </a:ext>
              </a:extLst>
            </p:cNvPr>
            <p:cNvSpPr>
              <a:spLocks noChangeArrowheads="1"/>
            </p:cNvSpPr>
            <p:nvPr/>
          </p:nvSpPr>
          <p:spPr bwMode="auto">
            <a:xfrm>
              <a:off x="3329" y="216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18" name="Oval 1266">
              <a:extLst>
                <a:ext uri="{FF2B5EF4-FFF2-40B4-BE49-F238E27FC236}">
                  <a16:creationId xmlns:a16="http://schemas.microsoft.com/office/drawing/2014/main" id="{2FDDE60A-FB27-4CBB-AA86-AEB3FE7B10D5}"/>
                </a:ext>
              </a:extLst>
            </p:cNvPr>
            <p:cNvSpPr>
              <a:spLocks noChangeArrowheads="1"/>
            </p:cNvSpPr>
            <p:nvPr/>
          </p:nvSpPr>
          <p:spPr bwMode="auto">
            <a:xfrm>
              <a:off x="3390" y="2131"/>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19" name="Oval 1267">
              <a:extLst>
                <a:ext uri="{FF2B5EF4-FFF2-40B4-BE49-F238E27FC236}">
                  <a16:creationId xmlns:a16="http://schemas.microsoft.com/office/drawing/2014/main" id="{FEDA4D59-A754-4352-BD95-0ED64F3F5360}"/>
                </a:ext>
              </a:extLst>
            </p:cNvPr>
            <p:cNvSpPr>
              <a:spLocks noChangeArrowheads="1"/>
            </p:cNvSpPr>
            <p:nvPr/>
          </p:nvSpPr>
          <p:spPr bwMode="auto">
            <a:xfrm>
              <a:off x="2465" y="261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0" name="Oval 1268">
              <a:extLst>
                <a:ext uri="{FF2B5EF4-FFF2-40B4-BE49-F238E27FC236}">
                  <a16:creationId xmlns:a16="http://schemas.microsoft.com/office/drawing/2014/main" id="{FD726E19-788B-45CF-9A56-05938C940B74}"/>
                </a:ext>
              </a:extLst>
            </p:cNvPr>
            <p:cNvSpPr>
              <a:spLocks noChangeArrowheads="1"/>
            </p:cNvSpPr>
            <p:nvPr/>
          </p:nvSpPr>
          <p:spPr bwMode="auto">
            <a:xfrm>
              <a:off x="3221" y="2527"/>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1" name="Oval 1269">
              <a:extLst>
                <a:ext uri="{FF2B5EF4-FFF2-40B4-BE49-F238E27FC236}">
                  <a16:creationId xmlns:a16="http://schemas.microsoft.com/office/drawing/2014/main" id="{C41AC081-AFB2-40FF-8F8A-F0C3075A3DB8}"/>
                </a:ext>
              </a:extLst>
            </p:cNvPr>
            <p:cNvSpPr>
              <a:spLocks noChangeArrowheads="1"/>
            </p:cNvSpPr>
            <p:nvPr/>
          </p:nvSpPr>
          <p:spPr bwMode="auto">
            <a:xfrm>
              <a:off x="3343" y="252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2" name="Oval 1270">
              <a:extLst>
                <a:ext uri="{FF2B5EF4-FFF2-40B4-BE49-F238E27FC236}">
                  <a16:creationId xmlns:a16="http://schemas.microsoft.com/office/drawing/2014/main" id="{204C23F6-F446-4533-B115-746D4F1F98A5}"/>
                </a:ext>
              </a:extLst>
            </p:cNvPr>
            <p:cNvSpPr>
              <a:spLocks noChangeArrowheads="1"/>
            </p:cNvSpPr>
            <p:nvPr/>
          </p:nvSpPr>
          <p:spPr bwMode="auto">
            <a:xfrm>
              <a:off x="3311" y="214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3" name="Oval 1271">
              <a:extLst>
                <a:ext uri="{FF2B5EF4-FFF2-40B4-BE49-F238E27FC236}">
                  <a16:creationId xmlns:a16="http://schemas.microsoft.com/office/drawing/2014/main" id="{875C277A-1DC7-47FB-B6CE-B837DA261FCC}"/>
                </a:ext>
              </a:extLst>
            </p:cNvPr>
            <p:cNvSpPr>
              <a:spLocks noChangeArrowheads="1"/>
            </p:cNvSpPr>
            <p:nvPr/>
          </p:nvSpPr>
          <p:spPr bwMode="auto">
            <a:xfrm>
              <a:off x="2602" y="2484"/>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4" name="Oval 1272">
              <a:extLst>
                <a:ext uri="{FF2B5EF4-FFF2-40B4-BE49-F238E27FC236}">
                  <a16:creationId xmlns:a16="http://schemas.microsoft.com/office/drawing/2014/main" id="{465A30A7-360D-46F1-883C-077280EAC69E}"/>
                </a:ext>
              </a:extLst>
            </p:cNvPr>
            <p:cNvSpPr>
              <a:spLocks noChangeArrowheads="1"/>
            </p:cNvSpPr>
            <p:nvPr/>
          </p:nvSpPr>
          <p:spPr bwMode="auto">
            <a:xfrm>
              <a:off x="3559" y="259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5" name="Oval 1273">
              <a:extLst>
                <a:ext uri="{FF2B5EF4-FFF2-40B4-BE49-F238E27FC236}">
                  <a16:creationId xmlns:a16="http://schemas.microsoft.com/office/drawing/2014/main" id="{C5783301-FFB4-4596-84F0-D8603A744AAD}"/>
                </a:ext>
              </a:extLst>
            </p:cNvPr>
            <p:cNvSpPr>
              <a:spLocks noChangeArrowheads="1"/>
            </p:cNvSpPr>
            <p:nvPr/>
          </p:nvSpPr>
          <p:spPr bwMode="auto">
            <a:xfrm>
              <a:off x="3476" y="233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6" name="Oval 1274">
              <a:extLst>
                <a:ext uri="{FF2B5EF4-FFF2-40B4-BE49-F238E27FC236}">
                  <a16:creationId xmlns:a16="http://schemas.microsoft.com/office/drawing/2014/main" id="{9233A435-2DAD-4D42-9267-50919A2CBB14}"/>
                </a:ext>
              </a:extLst>
            </p:cNvPr>
            <p:cNvSpPr>
              <a:spLocks noChangeArrowheads="1"/>
            </p:cNvSpPr>
            <p:nvPr/>
          </p:nvSpPr>
          <p:spPr bwMode="auto">
            <a:xfrm>
              <a:off x="3876" y="2556"/>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7" name="Oval 1275">
              <a:extLst>
                <a:ext uri="{FF2B5EF4-FFF2-40B4-BE49-F238E27FC236}">
                  <a16:creationId xmlns:a16="http://schemas.microsoft.com/office/drawing/2014/main" id="{FCBA5AA9-78CE-4839-BFC2-C3413F4FA053}"/>
                </a:ext>
              </a:extLst>
            </p:cNvPr>
            <p:cNvSpPr>
              <a:spLocks noChangeArrowheads="1"/>
            </p:cNvSpPr>
            <p:nvPr/>
          </p:nvSpPr>
          <p:spPr bwMode="auto">
            <a:xfrm>
              <a:off x="3728" y="2160"/>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8" name="Oval 1276">
              <a:extLst>
                <a:ext uri="{FF2B5EF4-FFF2-40B4-BE49-F238E27FC236}">
                  <a16:creationId xmlns:a16="http://schemas.microsoft.com/office/drawing/2014/main" id="{13358D6B-FC3F-47A5-AE85-4AA306FFF402}"/>
                </a:ext>
              </a:extLst>
            </p:cNvPr>
            <p:cNvSpPr>
              <a:spLocks noChangeArrowheads="1"/>
            </p:cNvSpPr>
            <p:nvPr/>
          </p:nvSpPr>
          <p:spPr bwMode="auto">
            <a:xfrm>
              <a:off x="3034" y="2495"/>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9" name="Oval 1277">
              <a:extLst>
                <a:ext uri="{FF2B5EF4-FFF2-40B4-BE49-F238E27FC236}">
                  <a16:creationId xmlns:a16="http://schemas.microsoft.com/office/drawing/2014/main" id="{0F3CBB1A-1919-423D-8A83-441D9DA646C0}"/>
                </a:ext>
              </a:extLst>
            </p:cNvPr>
            <p:cNvSpPr>
              <a:spLocks noChangeArrowheads="1"/>
            </p:cNvSpPr>
            <p:nvPr/>
          </p:nvSpPr>
          <p:spPr bwMode="auto">
            <a:xfrm>
              <a:off x="3808" y="2452"/>
              <a:ext cx="18" cy="1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30" name="Freeform 1278">
              <a:extLst>
                <a:ext uri="{FF2B5EF4-FFF2-40B4-BE49-F238E27FC236}">
                  <a16:creationId xmlns:a16="http://schemas.microsoft.com/office/drawing/2014/main" id="{D2B3781B-3C46-4125-ABC2-14160BA7BA8C}"/>
                </a:ext>
              </a:extLst>
            </p:cNvPr>
            <p:cNvSpPr>
              <a:spLocks/>
            </p:cNvSpPr>
            <p:nvPr/>
          </p:nvSpPr>
          <p:spPr bwMode="auto">
            <a:xfrm>
              <a:off x="2144" y="1562"/>
              <a:ext cx="4252" cy="1124"/>
            </a:xfrm>
            <a:custGeom>
              <a:avLst/>
              <a:gdLst>
                <a:gd name="T0" fmla="*/ 0 w 1181"/>
                <a:gd name="T1" fmla="*/ 312 h 312"/>
                <a:gd name="T2" fmla="*/ 591 w 1181"/>
                <a:gd name="T3" fmla="*/ 156 h 312"/>
                <a:gd name="T4" fmla="*/ 1181 w 1181"/>
                <a:gd name="T5" fmla="*/ 0 h 312"/>
              </a:gdLst>
              <a:ahLst/>
              <a:cxnLst>
                <a:cxn ang="0">
                  <a:pos x="T0" y="T1"/>
                </a:cxn>
                <a:cxn ang="0">
                  <a:pos x="T2" y="T3"/>
                </a:cxn>
                <a:cxn ang="0">
                  <a:pos x="T4" y="T5"/>
                </a:cxn>
              </a:cxnLst>
              <a:rect l="0" t="0" r="r" b="b"/>
              <a:pathLst>
                <a:path w="1181" h="312">
                  <a:moveTo>
                    <a:pt x="0" y="312"/>
                  </a:moveTo>
                  <a:lnTo>
                    <a:pt x="591" y="156"/>
                  </a:lnTo>
                  <a:lnTo>
                    <a:pt x="1181" y="0"/>
                  </a:lnTo>
                </a:path>
              </a:pathLst>
            </a:custGeom>
            <a:noFill/>
            <a:ln w="2222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31" name="Rectangle 1279">
              <a:extLst>
                <a:ext uri="{FF2B5EF4-FFF2-40B4-BE49-F238E27FC236}">
                  <a16:creationId xmlns:a16="http://schemas.microsoft.com/office/drawing/2014/main" id="{69E75919-05C5-4B82-8AF1-914F26CA92E2}"/>
                </a:ext>
              </a:extLst>
            </p:cNvPr>
            <p:cNvSpPr>
              <a:spLocks noChangeArrowheads="1"/>
            </p:cNvSpPr>
            <p:nvPr/>
          </p:nvSpPr>
          <p:spPr bwMode="auto">
            <a:xfrm>
              <a:off x="4074" y="2548"/>
              <a:ext cx="590"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0" i="0" u="none" strike="noStrike" cap="none" normalizeH="0" baseline="0">
                  <a:ln>
                    <a:noFill/>
                  </a:ln>
                  <a:solidFill>
                    <a:srgbClr val="000000"/>
                  </a:solidFill>
                  <a:effectLst/>
                  <a:latin typeface="Arial" panose="020B0604020202020204" pitchFamily="34" charset="0"/>
                </a:rPr>
                <a:t>Hyde Park</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2" name="Rectangle 1280">
              <a:extLst>
                <a:ext uri="{FF2B5EF4-FFF2-40B4-BE49-F238E27FC236}">
                  <a16:creationId xmlns:a16="http://schemas.microsoft.com/office/drawing/2014/main" id="{A600D62C-8DD2-454E-A67F-C140CBC355E4}"/>
                </a:ext>
              </a:extLst>
            </p:cNvPr>
            <p:cNvSpPr>
              <a:spLocks noChangeArrowheads="1"/>
            </p:cNvSpPr>
            <p:nvPr/>
          </p:nvSpPr>
          <p:spPr bwMode="auto">
            <a:xfrm>
              <a:off x="5600" y="1206"/>
              <a:ext cx="623"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0" i="0" u="none" strike="noStrike" cap="none" normalizeH="0" baseline="0">
                  <a:ln>
                    <a:noFill/>
                  </a:ln>
                  <a:solidFill>
                    <a:srgbClr val="000000"/>
                  </a:solidFill>
                  <a:effectLst/>
                  <a:latin typeface="Arial" panose="020B0604020202020204" pitchFamily="34" charset="0"/>
                </a:rPr>
                <a:t>Northbrook</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4" name="Rectangle 1282">
              <a:extLst>
                <a:ext uri="{FF2B5EF4-FFF2-40B4-BE49-F238E27FC236}">
                  <a16:creationId xmlns:a16="http://schemas.microsoft.com/office/drawing/2014/main" id="{FFDBA8A7-3597-4274-A315-CC597ACC8C31}"/>
                </a:ext>
              </a:extLst>
            </p:cNvPr>
            <p:cNvSpPr>
              <a:spLocks noChangeArrowheads="1"/>
            </p:cNvSpPr>
            <p:nvPr/>
          </p:nvSpPr>
          <p:spPr bwMode="auto">
            <a:xfrm>
              <a:off x="3865" y="3424"/>
              <a:ext cx="2657"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National Signal Corr (within CZ): 0.439</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5" name="Line 1283">
              <a:extLst>
                <a:ext uri="{FF2B5EF4-FFF2-40B4-BE49-F238E27FC236}">
                  <a16:creationId xmlns:a16="http://schemas.microsoft.com/office/drawing/2014/main" id="{2EC132CD-E2E7-45E7-AA56-715ADE134BAA}"/>
                </a:ext>
              </a:extLst>
            </p:cNvPr>
            <p:cNvSpPr>
              <a:spLocks noChangeShapeType="1"/>
            </p:cNvSpPr>
            <p:nvPr/>
          </p:nvSpPr>
          <p:spPr bwMode="auto">
            <a:xfrm flipV="1">
              <a:off x="1586" y="601"/>
              <a:ext cx="0" cy="310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37" name="Line 1284">
              <a:extLst>
                <a:ext uri="{FF2B5EF4-FFF2-40B4-BE49-F238E27FC236}">
                  <a16:creationId xmlns:a16="http://schemas.microsoft.com/office/drawing/2014/main" id="{1C6878E3-63F2-4AF9-A746-685FE9A01E96}"/>
                </a:ext>
              </a:extLst>
            </p:cNvPr>
            <p:cNvSpPr>
              <a:spLocks noChangeShapeType="1"/>
            </p:cNvSpPr>
            <p:nvPr/>
          </p:nvSpPr>
          <p:spPr bwMode="auto">
            <a:xfrm flipH="1">
              <a:off x="1525" y="3611"/>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38" name="Rectangle 1285">
              <a:extLst>
                <a:ext uri="{FF2B5EF4-FFF2-40B4-BE49-F238E27FC236}">
                  <a16:creationId xmlns:a16="http://schemas.microsoft.com/office/drawing/2014/main" id="{CEAA4D73-6B82-4399-BD30-6F49E499B238}"/>
                </a:ext>
              </a:extLst>
            </p:cNvPr>
            <p:cNvSpPr>
              <a:spLocks noChangeArrowheads="1"/>
            </p:cNvSpPr>
            <p:nvPr/>
          </p:nvSpPr>
          <p:spPr bwMode="auto">
            <a:xfrm rot="16200000">
              <a:off x="1345" y="3477"/>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39" name="Line 1286">
              <a:extLst>
                <a:ext uri="{FF2B5EF4-FFF2-40B4-BE49-F238E27FC236}">
                  <a16:creationId xmlns:a16="http://schemas.microsoft.com/office/drawing/2014/main" id="{FCC29F02-9035-48CB-8112-83AFF9D8FC30}"/>
                </a:ext>
              </a:extLst>
            </p:cNvPr>
            <p:cNvSpPr>
              <a:spLocks noChangeShapeType="1"/>
            </p:cNvSpPr>
            <p:nvPr/>
          </p:nvSpPr>
          <p:spPr bwMode="auto">
            <a:xfrm flipH="1">
              <a:off x="1525" y="2884"/>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40" name="Rectangle 1287">
              <a:extLst>
                <a:ext uri="{FF2B5EF4-FFF2-40B4-BE49-F238E27FC236}">
                  <a16:creationId xmlns:a16="http://schemas.microsoft.com/office/drawing/2014/main" id="{036D1999-D0FC-4F35-BCBE-BD5DB6C1CACF}"/>
                </a:ext>
              </a:extLst>
            </p:cNvPr>
            <p:cNvSpPr>
              <a:spLocks noChangeArrowheads="1"/>
            </p:cNvSpPr>
            <p:nvPr/>
          </p:nvSpPr>
          <p:spPr bwMode="auto">
            <a:xfrm rot="16200000">
              <a:off x="1304" y="2747"/>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41" name="Line 1288">
              <a:extLst>
                <a:ext uri="{FF2B5EF4-FFF2-40B4-BE49-F238E27FC236}">
                  <a16:creationId xmlns:a16="http://schemas.microsoft.com/office/drawing/2014/main" id="{8048D5B8-C52B-4E19-B39A-0B361C4CF278}"/>
                </a:ext>
              </a:extLst>
            </p:cNvPr>
            <p:cNvSpPr>
              <a:spLocks noChangeShapeType="1"/>
            </p:cNvSpPr>
            <p:nvPr/>
          </p:nvSpPr>
          <p:spPr bwMode="auto">
            <a:xfrm flipH="1">
              <a:off x="1525" y="2153"/>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42" name="Rectangle 1289">
              <a:extLst>
                <a:ext uri="{FF2B5EF4-FFF2-40B4-BE49-F238E27FC236}">
                  <a16:creationId xmlns:a16="http://schemas.microsoft.com/office/drawing/2014/main" id="{A547A5CF-169C-45A1-991D-740198B33571}"/>
                </a:ext>
              </a:extLst>
            </p:cNvPr>
            <p:cNvSpPr>
              <a:spLocks noChangeArrowheads="1"/>
            </p:cNvSpPr>
            <p:nvPr/>
          </p:nvSpPr>
          <p:spPr bwMode="auto">
            <a:xfrm rot="16200000">
              <a:off x="1304" y="2018"/>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40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43" name="Line 1290">
              <a:extLst>
                <a:ext uri="{FF2B5EF4-FFF2-40B4-BE49-F238E27FC236}">
                  <a16:creationId xmlns:a16="http://schemas.microsoft.com/office/drawing/2014/main" id="{CA2305E7-4C93-4536-8AA2-1370F16420F4}"/>
                </a:ext>
              </a:extLst>
            </p:cNvPr>
            <p:cNvSpPr>
              <a:spLocks noChangeShapeType="1"/>
            </p:cNvSpPr>
            <p:nvPr/>
          </p:nvSpPr>
          <p:spPr bwMode="auto">
            <a:xfrm flipH="1">
              <a:off x="1525" y="1426"/>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44" name="Rectangle 1291">
              <a:extLst>
                <a:ext uri="{FF2B5EF4-FFF2-40B4-BE49-F238E27FC236}">
                  <a16:creationId xmlns:a16="http://schemas.microsoft.com/office/drawing/2014/main" id="{006C690E-A943-4625-8A4F-8F8C35602A8A}"/>
                </a:ext>
              </a:extLst>
            </p:cNvPr>
            <p:cNvSpPr>
              <a:spLocks noChangeArrowheads="1"/>
            </p:cNvSpPr>
            <p:nvPr/>
          </p:nvSpPr>
          <p:spPr bwMode="auto">
            <a:xfrm rot="16200000">
              <a:off x="1304" y="1289"/>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60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45" name="Line 1292">
              <a:extLst>
                <a:ext uri="{FF2B5EF4-FFF2-40B4-BE49-F238E27FC236}">
                  <a16:creationId xmlns:a16="http://schemas.microsoft.com/office/drawing/2014/main" id="{50C302A8-4EEA-43C9-9DBA-3C35FC377F82}"/>
                </a:ext>
              </a:extLst>
            </p:cNvPr>
            <p:cNvSpPr>
              <a:spLocks noChangeShapeType="1"/>
            </p:cNvSpPr>
            <p:nvPr/>
          </p:nvSpPr>
          <p:spPr bwMode="auto">
            <a:xfrm flipH="1">
              <a:off x="1525" y="695"/>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46" name="Rectangle 1293">
              <a:extLst>
                <a:ext uri="{FF2B5EF4-FFF2-40B4-BE49-F238E27FC236}">
                  <a16:creationId xmlns:a16="http://schemas.microsoft.com/office/drawing/2014/main" id="{45E33C6F-FA0F-4206-945A-D0B9F4CB2D91}"/>
                </a:ext>
              </a:extLst>
            </p:cNvPr>
            <p:cNvSpPr>
              <a:spLocks noChangeArrowheads="1"/>
            </p:cNvSpPr>
            <p:nvPr/>
          </p:nvSpPr>
          <p:spPr bwMode="auto">
            <a:xfrm rot="16200000">
              <a:off x="1304" y="559"/>
              <a:ext cx="23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80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47" name="Rectangle 1294">
              <a:extLst>
                <a:ext uri="{FF2B5EF4-FFF2-40B4-BE49-F238E27FC236}">
                  <a16:creationId xmlns:a16="http://schemas.microsoft.com/office/drawing/2014/main" id="{55A7EA51-41C6-4BAF-86E6-1878EE0A3D57}"/>
                </a:ext>
              </a:extLst>
            </p:cNvPr>
            <p:cNvSpPr>
              <a:spLocks noChangeArrowheads="1"/>
            </p:cNvSpPr>
            <p:nvPr/>
          </p:nvSpPr>
          <p:spPr bwMode="auto">
            <a:xfrm rot="16200000">
              <a:off x="-200" y="2012"/>
              <a:ext cx="2520"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Mean Child Household Income Rank</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48" name="Rectangle 1295">
              <a:extLst>
                <a:ext uri="{FF2B5EF4-FFF2-40B4-BE49-F238E27FC236}">
                  <a16:creationId xmlns:a16="http://schemas.microsoft.com/office/drawing/2014/main" id="{83AC5EBF-472B-418C-A379-89CA99375E61}"/>
                </a:ext>
              </a:extLst>
            </p:cNvPr>
            <p:cNvSpPr>
              <a:spLocks noChangeArrowheads="1"/>
            </p:cNvSpPr>
            <p:nvPr/>
          </p:nvSpPr>
          <p:spPr bwMode="auto">
            <a:xfrm rot="16200000">
              <a:off x="88" y="2010"/>
              <a:ext cx="2250"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Given Parents at 25th Percentile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49" name="Line 1296">
              <a:extLst>
                <a:ext uri="{FF2B5EF4-FFF2-40B4-BE49-F238E27FC236}">
                  <a16:creationId xmlns:a16="http://schemas.microsoft.com/office/drawing/2014/main" id="{EC8D7629-61EE-410F-A26B-447DB3379DEB}"/>
                </a:ext>
              </a:extLst>
            </p:cNvPr>
            <p:cNvSpPr>
              <a:spLocks noChangeShapeType="1"/>
            </p:cNvSpPr>
            <p:nvPr/>
          </p:nvSpPr>
          <p:spPr bwMode="auto">
            <a:xfrm>
              <a:off x="1586" y="3708"/>
              <a:ext cx="509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50" name="Line 1297">
              <a:extLst>
                <a:ext uri="{FF2B5EF4-FFF2-40B4-BE49-F238E27FC236}">
                  <a16:creationId xmlns:a16="http://schemas.microsoft.com/office/drawing/2014/main" id="{14DAD29F-6072-42B0-BA39-DEB288543B2E}"/>
                </a:ext>
              </a:extLst>
            </p:cNvPr>
            <p:cNvSpPr>
              <a:spLocks noChangeShapeType="1"/>
            </p:cNvSpPr>
            <p:nvPr/>
          </p:nvSpPr>
          <p:spPr bwMode="auto">
            <a:xfrm>
              <a:off x="1680"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51" name="Rectangle 1298">
              <a:extLst>
                <a:ext uri="{FF2B5EF4-FFF2-40B4-BE49-F238E27FC236}">
                  <a16:creationId xmlns:a16="http://schemas.microsoft.com/office/drawing/2014/main" id="{58F01045-68C1-43BC-AA6E-ACAB6B0456AD}"/>
                </a:ext>
              </a:extLst>
            </p:cNvPr>
            <p:cNvSpPr>
              <a:spLocks noChangeArrowheads="1"/>
            </p:cNvSpPr>
            <p:nvPr/>
          </p:nvSpPr>
          <p:spPr bwMode="auto">
            <a:xfrm>
              <a:off x="1640"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52" name="Line 1299">
              <a:extLst>
                <a:ext uri="{FF2B5EF4-FFF2-40B4-BE49-F238E27FC236}">
                  <a16:creationId xmlns:a16="http://schemas.microsoft.com/office/drawing/2014/main" id="{09F533D1-B461-4D4D-9B6E-C384B2564EE2}"/>
                </a:ext>
              </a:extLst>
            </p:cNvPr>
            <p:cNvSpPr>
              <a:spLocks noChangeShapeType="1"/>
            </p:cNvSpPr>
            <p:nvPr/>
          </p:nvSpPr>
          <p:spPr bwMode="auto">
            <a:xfrm>
              <a:off x="2908"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53" name="Rectangle 1300">
              <a:extLst>
                <a:ext uri="{FF2B5EF4-FFF2-40B4-BE49-F238E27FC236}">
                  <a16:creationId xmlns:a16="http://schemas.microsoft.com/office/drawing/2014/main" id="{C0CF872F-6517-463C-AC32-F1E87E6C1436}"/>
                </a:ext>
              </a:extLst>
            </p:cNvPr>
            <p:cNvSpPr>
              <a:spLocks noChangeArrowheads="1"/>
            </p:cNvSpPr>
            <p:nvPr/>
          </p:nvSpPr>
          <p:spPr bwMode="auto">
            <a:xfrm>
              <a:off x="2782" y="3798"/>
              <a:ext cx="317"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500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54" name="Line 1301">
              <a:extLst>
                <a:ext uri="{FF2B5EF4-FFF2-40B4-BE49-F238E27FC236}">
                  <a16:creationId xmlns:a16="http://schemas.microsoft.com/office/drawing/2014/main" id="{D75F1823-EEEF-4DB6-AF6D-33897A679957}"/>
                </a:ext>
              </a:extLst>
            </p:cNvPr>
            <p:cNvSpPr>
              <a:spLocks noChangeShapeType="1"/>
            </p:cNvSpPr>
            <p:nvPr/>
          </p:nvSpPr>
          <p:spPr bwMode="auto">
            <a:xfrm>
              <a:off x="4132"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55" name="Rectangle 1302">
              <a:extLst>
                <a:ext uri="{FF2B5EF4-FFF2-40B4-BE49-F238E27FC236}">
                  <a16:creationId xmlns:a16="http://schemas.microsoft.com/office/drawing/2014/main" id="{F9C382F6-DB54-49DF-BFC1-7130B6F17C56}"/>
                </a:ext>
              </a:extLst>
            </p:cNvPr>
            <p:cNvSpPr>
              <a:spLocks noChangeArrowheads="1"/>
            </p:cNvSpPr>
            <p:nvPr/>
          </p:nvSpPr>
          <p:spPr bwMode="auto">
            <a:xfrm>
              <a:off x="3966" y="3798"/>
              <a:ext cx="400"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1000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80" name="Line 1303">
              <a:extLst>
                <a:ext uri="{FF2B5EF4-FFF2-40B4-BE49-F238E27FC236}">
                  <a16:creationId xmlns:a16="http://schemas.microsoft.com/office/drawing/2014/main" id="{9644F5C2-E2B3-4F75-B18D-9401417CF6F4}"/>
                </a:ext>
              </a:extLst>
            </p:cNvPr>
            <p:cNvSpPr>
              <a:spLocks noChangeShapeType="1"/>
            </p:cNvSpPr>
            <p:nvPr/>
          </p:nvSpPr>
          <p:spPr bwMode="auto">
            <a:xfrm>
              <a:off x="5356"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81" name="Rectangle 1304">
              <a:extLst>
                <a:ext uri="{FF2B5EF4-FFF2-40B4-BE49-F238E27FC236}">
                  <a16:creationId xmlns:a16="http://schemas.microsoft.com/office/drawing/2014/main" id="{95B26906-5B9B-47D8-8ED0-E8C22A3F8FDD}"/>
                </a:ext>
              </a:extLst>
            </p:cNvPr>
            <p:cNvSpPr>
              <a:spLocks noChangeArrowheads="1"/>
            </p:cNvSpPr>
            <p:nvPr/>
          </p:nvSpPr>
          <p:spPr bwMode="auto">
            <a:xfrm>
              <a:off x="5190" y="3798"/>
              <a:ext cx="400"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1500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82" name="Line 1305">
              <a:extLst>
                <a:ext uri="{FF2B5EF4-FFF2-40B4-BE49-F238E27FC236}">
                  <a16:creationId xmlns:a16="http://schemas.microsoft.com/office/drawing/2014/main" id="{63587101-789A-4CC0-B38A-9D3C4E313097}"/>
                </a:ext>
              </a:extLst>
            </p:cNvPr>
            <p:cNvSpPr>
              <a:spLocks noChangeShapeType="1"/>
            </p:cNvSpPr>
            <p:nvPr/>
          </p:nvSpPr>
          <p:spPr bwMode="auto">
            <a:xfrm>
              <a:off x="6583"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83" name="Rectangle 1306">
              <a:extLst>
                <a:ext uri="{FF2B5EF4-FFF2-40B4-BE49-F238E27FC236}">
                  <a16:creationId xmlns:a16="http://schemas.microsoft.com/office/drawing/2014/main" id="{1D23E60A-29DE-4F41-82E7-DDFFDAAB0FF6}"/>
                </a:ext>
              </a:extLst>
            </p:cNvPr>
            <p:cNvSpPr>
              <a:spLocks noChangeArrowheads="1"/>
            </p:cNvSpPr>
            <p:nvPr/>
          </p:nvSpPr>
          <p:spPr bwMode="auto">
            <a:xfrm>
              <a:off x="6418" y="3798"/>
              <a:ext cx="400"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2000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84" name="Rectangle 1307">
              <a:extLst>
                <a:ext uri="{FF2B5EF4-FFF2-40B4-BE49-F238E27FC236}">
                  <a16:creationId xmlns:a16="http://schemas.microsoft.com/office/drawing/2014/main" id="{C3E24F37-A4B9-4687-938D-87CA60DE31AC}"/>
                </a:ext>
              </a:extLst>
            </p:cNvPr>
            <p:cNvSpPr>
              <a:spLocks noChangeArrowheads="1"/>
            </p:cNvSpPr>
            <p:nvPr/>
          </p:nvSpPr>
          <p:spPr bwMode="auto">
            <a:xfrm>
              <a:off x="2641" y="3989"/>
              <a:ext cx="3046"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Median Two-Bedroom Rent in 1990 (2015 $)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85" name="Rectangle 1308">
              <a:extLst>
                <a:ext uri="{FF2B5EF4-FFF2-40B4-BE49-F238E27FC236}">
                  <a16:creationId xmlns:a16="http://schemas.microsoft.com/office/drawing/2014/main" id="{59226054-6B83-4261-A04C-9E45EF74F760}"/>
                </a:ext>
              </a:extLst>
            </p:cNvPr>
            <p:cNvSpPr>
              <a:spLocks noChangeArrowheads="1"/>
            </p:cNvSpPr>
            <p:nvPr/>
          </p:nvSpPr>
          <p:spPr bwMode="auto">
            <a:xfrm>
              <a:off x="4070" y="104"/>
              <a:ext cx="306" cy="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cxnSp>
        <p:nvCxnSpPr>
          <p:cNvPr id="1310" name="Straight Arrow Connector 1309">
            <a:extLst>
              <a:ext uri="{FF2B5EF4-FFF2-40B4-BE49-F238E27FC236}">
                <a16:creationId xmlns:a16="http://schemas.microsoft.com/office/drawing/2014/main" id="{93204A3B-EEA1-644F-84D5-447274EA0276}"/>
              </a:ext>
            </a:extLst>
          </p:cNvPr>
          <p:cNvCxnSpPr/>
          <p:nvPr/>
        </p:nvCxnSpPr>
        <p:spPr>
          <a:xfrm>
            <a:off x="5511153" y="2165350"/>
            <a:ext cx="767557" cy="82379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11" name="Rectangle 1287">
            <a:extLst>
              <a:ext uri="{FF2B5EF4-FFF2-40B4-BE49-F238E27FC236}">
                <a16:creationId xmlns:a16="http://schemas.microsoft.com/office/drawing/2014/main" id="{4E8DF979-A398-7A42-810E-8F461EA8C01A}"/>
              </a:ext>
            </a:extLst>
          </p:cNvPr>
          <p:cNvSpPr>
            <a:spLocks noChangeArrowheads="1"/>
          </p:cNvSpPr>
          <p:nvPr/>
        </p:nvSpPr>
        <p:spPr bwMode="auto">
          <a:xfrm>
            <a:off x="5149624" y="1903299"/>
            <a:ext cx="41838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0" i="0" u="none" strike="noStrike" cap="none" normalizeH="0" baseline="0" dirty="0">
                <a:ln>
                  <a:noFill/>
                </a:ln>
                <a:effectLst/>
                <a:latin typeface="Arial" panose="020B0604020202020204" pitchFamily="34" charset="0"/>
              </a:rPr>
              <a:t>Alsip</a:t>
            </a:r>
            <a:endParaRPr kumimoji="0" lang="en-US" altLang="en-US" sz="1800" b="0" i="0" u="none" strike="noStrike" cap="none" normalizeH="0" baseline="0" dirty="0">
              <a:ln>
                <a:noFill/>
              </a:ln>
              <a:effectLst/>
              <a:latin typeface="Arial" panose="020B0604020202020204" pitchFamily="34" charset="0"/>
            </a:endParaRPr>
          </a:p>
        </p:txBody>
      </p:sp>
      <p:sp>
        <p:nvSpPr>
          <p:cNvPr id="1312" name="TextBox 92">
            <a:extLst>
              <a:ext uri="{FF2B5EF4-FFF2-40B4-BE49-F238E27FC236}">
                <a16:creationId xmlns:a16="http://schemas.microsoft.com/office/drawing/2014/main" id="{938BB2AE-0E0F-42B6-A283-D69DC513B6A2}"/>
              </a:ext>
            </a:extLst>
          </p:cNvPr>
          <p:cNvSpPr txBox="1"/>
          <p:nvPr/>
        </p:nvSpPr>
        <p:spPr>
          <a:xfrm>
            <a:off x="1275074" y="88785"/>
            <a:ext cx="10384801"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Children’s Mean Income Ranks in Adulthood vs. Median Rents in Chicago, by Tract</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Children with Parents at 25</a:t>
            </a:r>
            <a:r>
              <a:rPr kumimoji="0" lang="en-US" sz="2000" b="0" i="0" u="none" strike="noStrike" kern="0" cap="none" spc="0" normalizeH="0" baseline="30000" noProof="0" dirty="0">
                <a:ln>
                  <a:noFill/>
                </a:ln>
                <a:solidFill>
                  <a:srgbClr val="1E2D53"/>
                </a:solidFill>
                <a:effectLst/>
                <a:uLnTx/>
                <a:uFillTx/>
                <a:latin typeface="Arial" panose="020B0604020202020204" pitchFamily="34" charset="0"/>
                <a:cs typeface="Arial" panose="020B0604020202020204" pitchFamily="34" charset="0"/>
              </a:rPr>
              <a:t>th</a:t>
            </a: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 Percentile</a:t>
            </a:r>
          </a:p>
        </p:txBody>
      </p:sp>
    </p:spTree>
    <p:extLst>
      <p:ext uri="{BB962C8B-B14F-4D97-AF65-F5344CB8AC3E}">
        <p14:creationId xmlns:p14="http://schemas.microsoft.com/office/powerpoint/2010/main" val="372011189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374776" y="-6350"/>
            <a:ext cx="9442452" cy="6870705"/>
            <a:chOff x="866" y="-4"/>
            <a:chExt cx="5948" cy="4328"/>
          </a:xfrm>
        </p:grpSpPr>
        <p:sp>
          <p:nvSpPr>
            <p:cNvPr id="139" name="AutoShape 3"/>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Rectangle 5"/>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Rectangle 6"/>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3" name="Rectangle 7"/>
            <p:cNvSpPr>
              <a:spLocks noChangeArrowheads="1"/>
            </p:cNvSpPr>
            <p:nvPr/>
          </p:nvSpPr>
          <p:spPr bwMode="auto">
            <a:xfrm>
              <a:off x="1586" y="482"/>
              <a:ext cx="5091" cy="3075"/>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4" name="Rectangle 8"/>
            <p:cNvSpPr>
              <a:spLocks noChangeArrowheads="1"/>
            </p:cNvSpPr>
            <p:nvPr/>
          </p:nvSpPr>
          <p:spPr bwMode="auto">
            <a:xfrm>
              <a:off x="5942" y="1249"/>
              <a:ext cx="641" cy="2214"/>
            </a:xfrm>
            <a:prstGeom prst="rect">
              <a:avLst/>
            </a:prstGeom>
            <a:solidFill>
              <a:srgbClr val="00206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rgbClr val="002060"/>
                </a:solidFill>
              </a:endParaRPr>
            </a:p>
          </p:txBody>
        </p:sp>
        <p:sp>
          <p:nvSpPr>
            <p:cNvPr id="145" name="Rectangle 9"/>
            <p:cNvSpPr>
              <a:spLocks noChangeArrowheads="1"/>
            </p:cNvSpPr>
            <p:nvPr/>
          </p:nvSpPr>
          <p:spPr bwMode="auto">
            <a:xfrm>
              <a:off x="1680" y="983"/>
              <a:ext cx="641" cy="2480"/>
            </a:xfrm>
            <a:prstGeom prst="rect">
              <a:avLst/>
            </a:prstGeom>
            <a:solidFill>
              <a:srgbClr val="00206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rgbClr val="002060"/>
                </a:solidFill>
              </a:endParaRPr>
            </a:p>
          </p:txBody>
        </p:sp>
        <p:sp>
          <p:nvSpPr>
            <p:cNvPr id="146" name="Rectangle 10"/>
            <p:cNvSpPr>
              <a:spLocks noChangeArrowheads="1"/>
            </p:cNvSpPr>
            <p:nvPr/>
          </p:nvSpPr>
          <p:spPr bwMode="auto">
            <a:xfrm>
              <a:off x="3811" y="1235"/>
              <a:ext cx="641" cy="2228"/>
            </a:xfrm>
            <a:prstGeom prst="rect">
              <a:avLst/>
            </a:prstGeom>
            <a:solidFill>
              <a:srgbClr val="00206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solidFill>
                  <a:srgbClr val="002060"/>
                </a:solidFill>
              </a:endParaRPr>
            </a:p>
          </p:txBody>
        </p:sp>
        <p:sp>
          <p:nvSpPr>
            <p:cNvPr id="147" name="Rectangle 11"/>
            <p:cNvSpPr>
              <a:spLocks noChangeArrowheads="1"/>
            </p:cNvSpPr>
            <p:nvPr/>
          </p:nvSpPr>
          <p:spPr bwMode="auto">
            <a:xfrm>
              <a:off x="6127" y="1033"/>
              <a:ext cx="26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4.68</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48" name="Rectangle 12"/>
            <p:cNvSpPr>
              <a:spLocks noChangeArrowheads="1"/>
            </p:cNvSpPr>
            <p:nvPr/>
          </p:nvSpPr>
          <p:spPr bwMode="auto">
            <a:xfrm>
              <a:off x="1868" y="771"/>
              <a:ext cx="26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5.18</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49" name="Rectangle 13"/>
            <p:cNvSpPr>
              <a:spLocks noChangeArrowheads="1"/>
            </p:cNvSpPr>
            <p:nvPr/>
          </p:nvSpPr>
          <p:spPr bwMode="auto">
            <a:xfrm>
              <a:off x="3996" y="1023"/>
              <a:ext cx="26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4.70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50" name="Line 14"/>
            <p:cNvSpPr>
              <a:spLocks noChangeShapeType="1"/>
            </p:cNvSpPr>
            <p:nvPr/>
          </p:nvSpPr>
          <p:spPr bwMode="auto">
            <a:xfrm flipV="1">
              <a:off x="1586" y="482"/>
              <a:ext cx="0" cy="3075"/>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Line 15"/>
            <p:cNvSpPr>
              <a:spLocks noChangeShapeType="1"/>
            </p:cNvSpPr>
            <p:nvPr/>
          </p:nvSpPr>
          <p:spPr bwMode="auto">
            <a:xfrm flipH="1">
              <a:off x="1525" y="3463"/>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2" name="Rectangle 16"/>
            <p:cNvSpPr>
              <a:spLocks noChangeArrowheads="1"/>
            </p:cNvSpPr>
            <p:nvPr/>
          </p:nvSpPr>
          <p:spPr bwMode="auto">
            <a:xfrm rot="16200000">
              <a:off x="1383" y="3345"/>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3" name="Line 17"/>
            <p:cNvSpPr>
              <a:spLocks noChangeShapeType="1"/>
            </p:cNvSpPr>
            <p:nvPr/>
          </p:nvSpPr>
          <p:spPr bwMode="auto">
            <a:xfrm flipH="1">
              <a:off x="1525" y="2981"/>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4" name="Rectangle 18"/>
            <p:cNvSpPr>
              <a:spLocks noChangeArrowheads="1"/>
            </p:cNvSpPr>
            <p:nvPr/>
          </p:nvSpPr>
          <p:spPr bwMode="auto">
            <a:xfrm rot="16200000">
              <a:off x="1383" y="2865"/>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5" name="Line 19"/>
            <p:cNvSpPr>
              <a:spLocks noChangeShapeType="1"/>
            </p:cNvSpPr>
            <p:nvPr/>
          </p:nvSpPr>
          <p:spPr bwMode="auto">
            <a:xfrm flipH="1">
              <a:off x="1525" y="2502"/>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6" name="Rectangle 20"/>
            <p:cNvSpPr>
              <a:spLocks noChangeArrowheads="1"/>
            </p:cNvSpPr>
            <p:nvPr/>
          </p:nvSpPr>
          <p:spPr bwMode="auto">
            <a:xfrm rot="16200000">
              <a:off x="1383" y="2384"/>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2</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7" name="Line 21"/>
            <p:cNvSpPr>
              <a:spLocks noChangeShapeType="1"/>
            </p:cNvSpPr>
            <p:nvPr/>
          </p:nvSpPr>
          <p:spPr bwMode="auto">
            <a:xfrm flipH="1">
              <a:off x="1525" y="2020"/>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Rectangle 22"/>
            <p:cNvSpPr>
              <a:spLocks noChangeArrowheads="1"/>
            </p:cNvSpPr>
            <p:nvPr/>
          </p:nvSpPr>
          <p:spPr bwMode="auto">
            <a:xfrm rot="16200000">
              <a:off x="1383" y="1901"/>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3</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9" name="Line 23"/>
            <p:cNvSpPr>
              <a:spLocks noChangeShapeType="1"/>
            </p:cNvSpPr>
            <p:nvPr/>
          </p:nvSpPr>
          <p:spPr bwMode="auto">
            <a:xfrm flipH="1">
              <a:off x="1525" y="1537"/>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Rectangle 24"/>
            <p:cNvSpPr>
              <a:spLocks noChangeArrowheads="1"/>
            </p:cNvSpPr>
            <p:nvPr/>
          </p:nvSpPr>
          <p:spPr bwMode="auto">
            <a:xfrm rot="16200000">
              <a:off x="1383" y="1421"/>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4</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61" name="Line 25"/>
            <p:cNvSpPr>
              <a:spLocks noChangeShapeType="1"/>
            </p:cNvSpPr>
            <p:nvPr/>
          </p:nvSpPr>
          <p:spPr bwMode="auto">
            <a:xfrm flipH="1">
              <a:off x="1525" y="1058"/>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Rectangle 26"/>
            <p:cNvSpPr>
              <a:spLocks noChangeArrowheads="1"/>
            </p:cNvSpPr>
            <p:nvPr/>
          </p:nvSpPr>
          <p:spPr bwMode="auto">
            <a:xfrm rot="16200000">
              <a:off x="1383" y="939"/>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63" name="Line 27"/>
            <p:cNvSpPr>
              <a:spLocks noChangeShapeType="1"/>
            </p:cNvSpPr>
            <p:nvPr/>
          </p:nvSpPr>
          <p:spPr bwMode="auto">
            <a:xfrm flipH="1">
              <a:off x="1525" y="576"/>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Rectangle 28"/>
            <p:cNvSpPr>
              <a:spLocks noChangeArrowheads="1"/>
            </p:cNvSpPr>
            <p:nvPr/>
          </p:nvSpPr>
          <p:spPr bwMode="auto">
            <a:xfrm rot="16200000">
              <a:off x="1383" y="461"/>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6</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65" name="Rectangle 29"/>
            <p:cNvSpPr>
              <a:spLocks noChangeArrowheads="1"/>
            </p:cNvSpPr>
            <p:nvPr/>
          </p:nvSpPr>
          <p:spPr bwMode="auto">
            <a:xfrm rot="16200000">
              <a:off x="-440" y="1901"/>
              <a:ext cx="299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Standard Deviation of Mean Ranks Across Tracts</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66" name="Rectangle 30"/>
            <p:cNvSpPr>
              <a:spLocks noChangeArrowheads="1"/>
            </p:cNvSpPr>
            <p:nvPr/>
          </p:nvSpPr>
          <p:spPr bwMode="auto">
            <a:xfrm rot="16200000">
              <a:off x="-234" y="1898"/>
              <a:ext cx="289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For Children with Parents at the 25th Percentile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67" name="Line 31"/>
            <p:cNvSpPr>
              <a:spLocks noChangeShapeType="1"/>
            </p:cNvSpPr>
            <p:nvPr/>
          </p:nvSpPr>
          <p:spPr bwMode="auto">
            <a:xfrm>
              <a:off x="1586" y="3557"/>
              <a:ext cx="509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Line 32"/>
            <p:cNvSpPr>
              <a:spLocks noChangeShapeType="1"/>
            </p:cNvSpPr>
            <p:nvPr/>
          </p:nvSpPr>
          <p:spPr bwMode="auto">
            <a:xfrm>
              <a:off x="2000" y="3557"/>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Rectangle 33"/>
            <p:cNvSpPr>
              <a:spLocks noChangeArrowheads="1"/>
            </p:cNvSpPr>
            <p:nvPr/>
          </p:nvSpPr>
          <p:spPr bwMode="auto">
            <a:xfrm>
              <a:off x="1666" y="3647"/>
              <a:ext cx="61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Signal SD</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70" name="Rectangle 34"/>
            <p:cNvSpPr>
              <a:spLocks noChangeArrowheads="1"/>
            </p:cNvSpPr>
            <p:nvPr/>
          </p:nvSpPr>
          <p:spPr bwMode="auto">
            <a:xfrm>
              <a:off x="1651" y="3798"/>
              <a:ext cx="641"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within CZs</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71" name="Line 35"/>
            <p:cNvSpPr>
              <a:spLocks noChangeShapeType="1"/>
            </p:cNvSpPr>
            <p:nvPr/>
          </p:nvSpPr>
          <p:spPr bwMode="auto">
            <a:xfrm>
              <a:off x="4132" y="3557"/>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Rectangle 36"/>
            <p:cNvSpPr>
              <a:spLocks noChangeArrowheads="1"/>
            </p:cNvSpPr>
            <p:nvPr/>
          </p:nvSpPr>
          <p:spPr bwMode="auto">
            <a:xfrm>
              <a:off x="3768" y="3647"/>
              <a:ext cx="65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Controlling</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73" name="Rectangle 37"/>
            <p:cNvSpPr>
              <a:spLocks noChangeArrowheads="1"/>
            </p:cNvSpPr>
            <p:nvPr/>
          </p:nvSpPr>
          <p:spPr bwMode="auto">
            <a:xfrm>
              <a:off x="3862" y="3798"/>
              <a:ext cx="490"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for Rent</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74" name="Line 38"/>
            <p:cNvSpPr>
              <a:spLocks noChangeShapeType="1"/>
            </p:cNvSpPr>
            <p:nvPr/>
          </p:nvSpPr>
          <p:spPr bwMode="auto">
            <a:xfrm>
              <a:off x="6263" y="3557"/>
              <a:ext cx="0" cy="61"/>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5" name="Rectangle 39"/>
            <p:cNvSpPr>
              <a:spLocks noChangeArrowheads="1"/>
            </p:cNvSpPr>
            <p:nvPr/>
          </p:nvSpPr>
          <p:spPr bwMode="auto">
            <a:xfrm>
              <a:off x="5899" y="3647"/>
              <a:ext cx="65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Controlling</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76" name="Rectangle 40"/>
            <p:cNvSpPr>
              <a:spLocks noChangeArrowheads="1"/>
            </p:cNvSpPr>
            <p:nvPr/>
          </p:nvSpPr>
          <p:spPr bwMode="auto">
            <a:xfrm>
              <a:off x="5993" y="3798"/>
              <a:ext cx="490"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for Rent</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77" name="Rectangle 41"/>
            <p:cNvSpPr>
              <a:spLocks noChangeArrowheads="1"/>
            </p:cNvSpPr>
            <p:nvPr/>
          </p:nvSpPr>
          <p:spPr bwMode="auto">
            <a:xfrm>
              <a:off x="5867" y="3946"/>
              <a:ext cx="714"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 Commute</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78" name="Rectangle 42"/>
            <p:cNvSpPr>
              <a:spLocks noChangeArrowheads="1"/>
            </p:cNvSpPr>
            <p:nvPr/>
          </p:nvSpPr>
          <p:spPr bwMode="auto">
            <a:xfrm>
              <a:off x="4088" y="123"/>
              <a:ext cx="216"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700" b="0" i="0" u="none" strike="noStrike" cap="none" normalizeH="0" baseline="0">
                  <a:ln>
                    <a:noFill/>
                  </a:ln>
                  <a:solidFill>
                    <a:srgbClr val="1E2D53"/>
                  </a:solidFill>
                  <a:effectLst/>
                  <a:latin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4" name="AutoShape 3"/>
          <p:cNvSpPr>
            <a:spLocks noChangeAspect="1" noChangeArrowheads="1" noTextEdit="1"/>
          </p:cNvSpPr>
          <p:nvPr/>
        </p:nvSpPr>
        <p:spPr bwMode="auto">
          <a:xfrm>
            <a:off x="1381148" y="0"/>
            <a:ext cx="94297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138" name="Rectangle 41"/>
          <p:cNvSpPr>
            <a:spLocks noChangeArrowheads="1"/>
          </p:cNvSpPr>
          <p:nvPr/>
        </p:nvSpPr>
        <p:spPr bwMode="auto">
          <a:xfrm>
            <a:off x="6502400" y="200028"/>
            <a:ext cx="52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992" rtl="0" eaLnBrk="0" fontAlgn="base" latinLnBrk="0" hangingPunct="0">
              <a:lnSpc>
                <a:spcPct val="100000"/>
              </a:lnSpc>
              <a:spcBef>
                <a:spcPct val="0"/>
              </a:spcBef>
              <a:spcAft>
                <a:spcPct val="0"/>
              </a:spcAft>
              <a:buClrTx/>
              <a:buSzTx/>
              <a:buFontTx/>
              <a:buNone/>
              <a:tabLst/>
              <a:defRPr/>
            </a:pPr>
            <a:r>
              <a:rPr kumimoji="0" lang="en-US" altLang="en-US" b="0" i="0" u="none" strike="noStrike" kern="1200" cap="none" spc="0" normalizeH="0" baseline="0" noProof="0">
                <a:ln>
                  <a:noFill/>
                </a:ln>
                <a:solidFill>
                  <a:srgbClr val="1E2D53"/>
                </a:solidFill>
                <a:effectLst/>
                <a:uLnTx/>
                <a:uFillTx/>
                <a:latin typeface="+mn-lt"/>
                <a:ea typeface="+mn-ea"/>
                <a:cs typeface="+mn-cs"/>
              </a:rPr>
              <a:t> </a:t>
            </a:r>
            <a:endParaRPr kumimoji="0" lang="en-US" altLang="en-US" b="0" i="0" u="none" strike="noStrike" kern="1200" cap="none" spc="0" normalizeH="0" baseline="0" noProof="0">
              <a:ln>
                <a:noFill/>
              </a:ln>
              <a:solidFill>
                <a:prstClr val="black"/>
              </a:solidFill>
              <a:effectLst/>
              <a:uLnTx/>
              <a:uFillTx/>
              <a:latin typeface="+mn-lt"/>
              <a:ea typeface="+mn-ea"/>
              <a:cs typeface="+mn-cs"/>
            </a:endParaRPr>
          </a:p>
        </p:txBody>
      </p:sp>
      <p:sp>
        <p:nvSpPr>
          <p:cNvPr id="128" name="TextBox 92"/>
          <p:cNvSpPr txBox="1"/>
          <p:nvPr/>
        </p:nvSpPr>
        <p:spPr>
          <a:xfrm>
            <a:off x="2207239" y="73855"/>
            <a:ext cx="9228500"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Residual Standard Deviation of Mean Ranks Across Tracts Within CZs</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Controlling for Rent and Commute Time</a:t>
            </a:r>
          </a:p>
        </p:txBody>
      </p:sp>
    </p:spTree>
    <p:extLst>
      <p:ext uri="{BB962C8B-B14F-4D97-AF65-F5344CB8AC3E}">
        <p14:creationId xmlns:p14="http://schemas.microsoft.com/office/powerpoint/2010/main" val="331977666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0308" y="985700"/>
            <a:ext cx="9786173" cy="5181600"/>
          </a:xfrm>
        </p:spPr>
        <p:txBody>
          <a:bodyPr>
            <a:noAutofit/>
          </a:bodyPr>
          <a:lstStyle/>
          <a:p>
            <a:pPr marL="342610" indent="-342610" defTabSz="91358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What explains the existence of areas that offer good outcomes for children but have low rents in spatial equilibrium?</a:t>
            </a:r>
          </a:p>
          <a:p>
            <a:pPr marL="342610" indent="-342610" defTabSz="913584">
              <a:lnSpc>
                <a:spcPct val="100000"/>
              </a:lnSpc>
              <a:spcBef>
                <a:spcPct val="20000"/>
              </a:spcBef>
              <a:buClr>
                <a:srgbClr val="1F497D"/>
              </a:buClr>
              <a:buFont typeface="Wingdings" panose="05000000000000000000" pitchFamily="2" charset="2"/>
              <a:buChar char="§"/>
            </a:pPr>
            <a:endParaRPr lang="en-US" sz="2300" dirty="0">
              <a:solidFill>
                <a:srgbClr val="000000"/>
              </a:solidFill>
              <a:latin typeface="Arial" panose="020B0604020202020204" pitchFamily="34" charset="0"/>
              <a:cs typeface="Arial" panose="020B0604020202020204" pitchFamily="34" charset="0"/>
            </a:endParaRPr>
          </a:p>
          <a:p>
            <a:pPr marL="799594" lvl="1" indent="-342900" defTabSz="913584">
              <a:lnSpc>
                <a:spcPct val="100000"/>
              </a:lnSpc>
              <a:spcBef>
                <a:spcPct val="20000"/>
              </a:spcBef>
              <a:buClr>
                <a:srgbClr val="1F497D"/>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One explanation: these areas have other </a:t>
            </a:r>
            <a:r>
              <a:rPr lang="en-US" sz="2000" dirty="0" err="1">
                <a:solidFill>
                  <a:srgbClr val="000000"/>
                </a:solidFill>
                <a:latin typeface="Arial" panose="020B0604020202020204" pitchFamily="34" charset="0"/>
                <a:cs typeface="Arial" panose="020B0604020202020204" pitchFamily="34" charset="0"/>
              </a:rPr>
              <a:t>disamenities</a:t>
            </a:r>
            <a:r>
              <a:rPr lang="en-US" sz="2000" dirty="0">
                <a:solidFill>
                  <a:srgbClr val="000000"/>
                </a:solidFill>
                <a:latin typeface="Arial" panose="020B0604020202020204" pitchFamily="34" charset="0"/>
                <a:cs typeface="Arial" panose="020B0604020202020204" pitchFamily="34" charset="0"/>
              </a:rPr>
              <a:t>.</a:t>
            </a:r>
          </a:p>
          <a:p>
            <a:pPr marL="799594" lvl="1" indent="-342900" defTabSz="913584">
              <a:lnSpc>
                <a:spcPct val="100000"/>
              </a:lnSpc>
              <a:spcBef>
                <a:spcPct val="20000"/>
              </a:spcBef>
              <a:buClr>
                <a:srgbClr val="1F497D"/>
              </a:buClr>
              <a:buFont typeface="System Font Regular"/>
              <a:buChar char="–"/>
            </a:pPr>
            <a:endParaRPr lang="en-US" sz="2000" dirty="0">
              <a:solidFill>
                <a:srgbClr val="000000"/>
              </a:solidFill>
              <a:latin typeface="Arial" panose="020B0604020202020204" pitchFamily="34" charset="0"/>
              <a:cs typeface="Arial" panose="020B0604020202020204" pitchFamily="34" charset="0"/>
            </a:endParaRPr>
          </a:p>
          <a:p>
            <a:pPr marL="799594" lvl="1" indent="-342900" defTabSz="913584">
              <a:lnSpc>
                <a:spcPct val="100000"/>
              </a:lnSpc>
              <a:spcBef>
                <a:spcPct val="20000"/>
              </a:spcBef>
              <a:buClr>
                <a:srgbClr val="1F497D"/>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Alternative explanation: lack of information or barriers such as discrimination.</a:t>
            </a:r>
            <a:br>
              <a:rPr lang="en-US" sz="2000" dirty="0">
                <a:solidFill>
                  <a:srgbClr val="000000"/>
                </a:solidFill>
                <a:latin typeface="Arial" panose="020B0604020202020204" pitchFamily="34" charset="0"/>
                <a:cs typeface="Arial" panose="020B0604020202020204" pitchFamily="34" charset="0"/>
              </a:rPr>
            </a:br>
            <a:r>
              <a:rPr lang="en-US" sz="1600" dirty="0">
                <a:solidFill>
                  <a:srgbClr val="000000"/>
                </a:solidFill>
                <a:latin typeface="Arial" panose="020B0604020202020204" pitchFamily="34" charset="0"/>
                <a:cs typeface="Arial" panose="020B0604020202020204" pitchFamily="34" charset="0"/>
              </a:rPr>
              <a:t>[DeLuca et al 2019, Christensen and Timmins 2018]</a:t>
            </a:r>
          </a:p>
        </p:txBody>
      </p:sp>
      <p:sp>
        <p:nvSpPr>
          <p:cNvPr id="9" name="Title 1"/>
          <p:cNvSpPr txBox="1">
            <a:spLocks/>
          </p:cNvSpPr>
          <p:nvPr/>
        </p:nvSpPr>
        <p:spPr>
          <a:xfrm>
            <a:off x="1524000" y="1463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992">
              <a:defRPr/>
            </a:pPr>
            <a:r>
              <a:rPr lang="en-US" sz="2400" dirty="0">
                <a:solidFill>
                  <a:srgbClr val="002060"/>
                </a:solidFill>
                <a:latin typeface="Arial" panose="020B0604020202020204" pitchFamily="34" charset="0"/>
                <a:cs typeface="Arial" panose="020B0604020202020204" pitchFamily="34" charset="0"/>
              </a:rPr>
              <a:t>The Price of Opportunity</a:t>
            </a:r>
          </a:p>
        </p:txBody>
      </p:sp>
    </p:spTree>
    <p:extLst>
      <p:ext uri="{BB962C8B-B14F-4D97-AF65-F5344CB8AC3E}">
        <p14:creationId xmlns:p14="http://schemas.microsoft.com/office/powerpoint/2010/main" val="225960831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ChangeArrowheads="1"/>
          </p:cNvSpPr>
          <p:nvPr/>
        </p:nvSpPr>
        <p:spPr bwMode="auto">
          <a:xfrm>
            <a:off x="2517777" y="668362"/>
            <a:ext cx="8081963" cy="5218113"/>
          </a:xfrm>
          <a:prstGeom prst="rect">
            <a:avLst/>
          </a:prstGeom>
          <a:solidFill>
            <a:srgbClr val="FFFFFF"/>
          </a:solidFill>
          <a:ln w="11113">
            <a:solidFill>
              <a:srgbClr val="FFFFFF"/>
            </a:solidFill>
            <a:prstDash val="solid"/>
            <a:miter lim="800000"/>
            <a:headEnd/>
            <a:tailEnd/>
          </a:ln>
        </p:spPr>
        <p:txBody>
          <a:bodyPr vert="horz" wrap="square" lIns="91404" tIns="45718" rIns="91404" bIns="45718" numCol="1" anchor="t" anchorCtr="0" compatLnSpc="1">
            <a:prstTxWarp prst="textNoShape">
              <a:avLst/>
            </a:prstTxWarp>
          </a:bodyPr>
          <a:lstStyle/>
          <a:p>
            <a:pPr>
              <a:defRPr/>
            </a:pPr>
            <a:endParaRPr lang="en-US">
              <a:solidFill>
                <a:prstClr val="black"/>
              </a:solidFill>
              <a:latin typeface="Calibri" panose="020F0502020204030204"/>
            </a:endParaRPr>
          </a:p>
        </p:txBody>
      </p:sp>
      <p:sp>
        <p:nvSpPr>
          <p:cNvPr id="675" name="Rectangle 34"/>
          <p:cNvSpPr>
            <a:spLocks noChangeArrowheads="1"/>
          </p:cNvSpPr>
          <p:nvPr/>
        </p:nvSpPr>
        <p:spPr bwMode="auto">
          <a:xfrm>
            <a:off x="6502400" y="200028"/>
            <a:ext cx="110608" cy="477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3992">
              <a:defRPr/>
            </a:pPr>
            <a:r>
              <a:rPr lang="en-US" altLang="en-US" sz="3100">
                <a:solidFill>
                  <a:srgbClr val="1E2D53"/>
                </a:solidFill>
              </a:rPr>
              <a:t> </a:t>
            </a:r>
            <a:endParaRPr lang="en-US" altLang="en-US">
              <a:solidFill>
                <a:prstClr val="black"/>
              </a:solidFill>
            </a:endParaRPr>
          </a:p>
        </p:txBody>
      </p:sp>
      <p:sp>
        <p:nvSpPr>
          <p:cNvPr id="679" name="Rectangle 36"/>
          <p:cNvSpPr>
            <a:spLocks noChangeArrowheads="1"/>
          </p:cNvSpPr>
          <p:nvPr/>
        </p:nvSpPr>
        <p:spPr bwMode="auto">
          <a:xfrm>
            <a:off x="6507163" y="206388"/>
            <a:ext cx="110608" cy="477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3100">
                <a:solidFill>
                  <a:srgbClr val="1E2D53"/>
                </a:solidFill>
              </a:rPr>
              <a:t> </a:t>
            </a:r>
            <a:endParaRPr lang="en-US" altLang="en-US">
              <a:solidFill>
                <a:prstClr val="black"/>
              </a:solidFill>
            </a:endParaRPr>
          </a:p>
        </p:txBody>
      </p:sp>
      <p:grpSp>
        <p:nvGrpSpPr>
          <p:cNvPr id="676" name="Group 4">
            <a:extLst>
              <a:ext uri="{FF2B5EF4-FFF2-40B4-BE49-F238E27FC236}">
                <a16:creationId xmlns:a16="http://schemas.microsoft.com/office/drawing/2014/main" id="{DE0A61BD-F092-4B47-A6BD-69429301E210}"/>
              </a:ext>
            </a:extLst>
          </p:cNvPr>
          <p:cNvGrpSpPr>
            <a:grpSpLocks noChangeAspect="1"/>
          </p:cNvGrpSpPr>
          <p:nvPr/>
        </p:nvGrpSpPr>
        <p:grpSpPr bwMode="auto">
          <a:xfrm>
            <a:off x="1374775" y="-6350"/>
            <a:ext cx="9442450" cy="6870700"/>
            <a:chOff x="866" y="-4"/>
            <a:chExt cx="5948" cy="4328"/>
          </a:xfrm>
        </p:grpSpPr>
        <p:sp>
          <p:nvSpPr>
            <p:cNvPr id="678" name="AutoShape 3">
              <a:extLst>
                <a:ext uri="{FF2B5EF4-FFF2-40B4-BE49-F238E27FC236}">
                  <a16:creationId xmlns:a16="http://schemas.microsoft.com/office/drawing/2014/main" id="{28413D21-B1AA-40A0-A811-FB7AEFD895FA}"/>
                </a:ext>
              </a:extLst>
            </p:cNvPr>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0" name="Rectangle 5">
              <a:extLst>
                <a:ext uri="{FF2B5EF4-FFF2-40B4-BE49-F238E27FC236}">
                  <a16:creationId xmlns:a16="http://schemas.microsoft.com/office/drawing/2014/main" id="{5186484D-2851-4BF7-B017-517DB6C25927}"/>
                </a:ext>
              </a:extLst>
            </p:cNvPr>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1" name="Rectangle 6">
              <a:extLst>
                <a:ext uri="{FF2B5EF4-FFF2-40B4-BE49-F238E27FC236}">
                  <a16:creationId xmlns:a16="http://schemas.microsoft.com/office/drawing/2014/main" id="{A65BF2EC-5954-40EA-8FBB-A505DEC7CBD7}"/>
                </a:ext>
              </a:extLst>
            </p:cNvPr>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682" name="Rectangle 7">
              <a:extLst>
                <a:ext uri="{FF2B5EF4-FFF2-40B4-BE49-F238E27FC236}">
                  <a16:creationId xmlns:a16="http://schemas.microsoft.com/office/drawing/2014/main" id="{421A90C7-E106-4168-BB8A-E3B71A24D189}"/>
                </a:ext>
              </a:extLst>
            </p:cNvPr>
            <p:cNvSpPr>
              <a:spLocks noChangeArrowheads="1"/>
            </p:cNvSpPr>
            <p:nvPr/>
          </p:nvSpPr>
          <p:spPr bwMode="auto">
            <a:xfrm>
              <a:off x="1586" y="421"/>
              <a:ext cx="5091" cy="3287"/>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83" name="Rectangle 8">
              <a:extLst>
                <a:ext uri="{FF2B5EF4-FFF2-40B4-BE49-F238E27FC236}">
                  <a16:creationId xmlns:a16="http://schemas.microsoft.com/office/drawing/2014/main" id="{947CA714-6C48-49FD-B50F-E58F89526261}"/>
                </a:ext>
              </a:extLst>
            </p:cNvPr>
            <p:cNvSpPr>
              <a:spLocks noChangeArrowheads="1"/>
            </p:cNvSpPr>
            <p:nvPr/>
          </p:nvSpPr>
          <p:spPr bwMode="auto">
            <a:xfrm>
              <a:off x="2414" y="691"/>
              <a:ext cx="983" cy="2920"/>
            </a:xfrm>
            <a:prstGeom prst="rect">
              <a:avLst/>
            </a:prstGeom>
            <a:solidFill>
              <a:srgbClr val="334D8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84" name="Rectangle 9">
              <a:extLst>
                <a:ext uri="{FF2B5EF4-FFF2-40B4-BE49-F238E27FC236}">
                  <a16:creationId xmlns:a16="http://schemas.microsoft.com/office/drawing/2014/main" id="{A45D90AB-20B3-4EBB-94C9-D4BF7443D21D}"/>
                </a:ext>
              </a:extLst>
            </p:cNvPr>
            <p:cNvSpPr>
              <a:spLocks noChangeArrowheads="1"/>
            </p:cNvSpPr>
            <p:nvPr/>
          </p:nvSpPr>
          <p:spPr bwMode="auto">
            <a:xfrm>
              <a:off x="4866" y="3420"/>
              <a:ext cx="979" cy="191"/>
            </a:xfrm>
            <a:prstGeom prst="rect">
              <a:avLst/>
            </a:prstGeom>
            <a:solidFill>
              <a:srgbClr val="334D8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85" name="Rectangle 10">
              <a:extLst>
                <a:ext uri="{FF2B5EF4-FFF2-40B4-BE49-F238E27FC236}">
                  <a16:creationId xmlns:a16="http://schemas.microsoft.com/office/drawing/2014/main" id="{C0C12F3A-2906-4641-B5E0-DE2ED146F560}"/>
                </a:ext>
              </a:extLst>
            </p:cNvPr>
            <p:cNvSpPr>
              <a:spLocks noChangeArrowheads="1"/>
            </p:cNvSpPr>
            <p:nvPr/>
          </p:nvSpPr>
          <p:spPr bwMode="auto">
            <a:xfrm>
              <a:off x="2720" y="472"/>
              <a:ext cx="345"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0.472</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86" name="Rectangle 11">
              <a:extLst>
                <a:ext uri="{FF2B5EF4-FFF2-40B4-BE49-F238E27FC236}">
                  <a16:creationId xmlns:a16="http://schemas.microsoft.com/office/drawing/2014/main" id="{51BEC3F3-185E-4F36-BFFA-31E06E7DC46A}"/>
                </a:ext>
              </a:extLst>
            </p:cNvPr>
            <p:cNvSpPr>
              <a:spLocks noChangeArrowheads="1"/>
            </p:cNvSpPr>
            <p:nvPr/>
          </p:nvSpPr>
          <p:spPr bwMode="auto">
            <a:xfrm>
              <a:off x="5168" y="3197"/>
              <a:ext cx="345"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0.030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87" name="Line 12">
              <a:extLst>
                <a:ext uri="{FF2B5EF4-FFF2-40B4-BE49-F238E27FC236}">
                  <a16:creationId xmlns:a16="http://schemas.microsoft.com/office/drawing/2014/main" id="{E70C1FCA-5A65-4189-B734-400C9432E904}"/>
                </a:ext>
              </a:extLst>
            </p:cNvPr>
            <p:cNvSpPr>
              <a:spLocks noChangeShapeType="1"/>
            </p:cNvSpPr>
            <p:nvPr/>
          </p:nvSpPr>
          <p:spPr bwMode="auto">
            <a:xfrm flipV="1">
              <a:off x="1586" y="421"/>
              <a:ext cx="0" cy="328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8" name="Line 13">
              <a:extLst>
                <a:ext uri="{FF2B5EF4-FFF2-40B4-BE49-F238E27FC236}">
                  <a16:creationId xmlns:a16="http://schemas.microsoft.com/office/drawing/2014/main" id="{8545E0B0-DC1F-48C6-9D73-B9D25D02BE82}"/>
                </a:ext>
              </a:extLst>
            </p:cNvPr>
            <p:cNvSpPr>
              <a:spLocks noChangeShapeType="1"/>
            </p:cNvSpPr>
            <p:nvPr/>
          </p:nvSpPr>
          <p:spPr bwMode="auto">
            <a:xfrm flipH="1">
              <a:off x="1525" y="3611"/>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9" name="Rectangle 14">
              <a:extLst>
                <a:ext uri="{FF2B5EF4-FFF2-40B4-BE49-F238E27FC236}">
                  <a16:creationId xmlns:a16="http://schemas.microsoft.com/office/drawing/2014/main" id="{24282550-C6F0-47BE-8BC2-96BE0B0E051F}"/>
                </a:ext>
              </a:extLst>
            </p:cNvPr>
            <p:cNvSpPr>
              <a:spLocks noChangeArrowheads="1"/>
            </p:cNvSpPr>
            <p:nvPr/>
          </p:nvSpPr>
          <p:spPr bwMode="auto">
            <a:xfrm rot="16200000">
              <a:off x="1379" y="3489"/>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90" name="Line 15">
              <a:extLst>
                <a:ext uri="{FF2B5EF4-FFF2-40B4-BE49-F238E27FC236}">
                  <a16:creationId xmlns:a16="http://schemas.microsoft.com/office/drawing/2014/main" id="{AD505728-C374-4387-ABB2-23387A996534}"/>
                </a:ext>
              </a:extLst>
            </p:cNvPr>
            <p:cNvSpPr>
              <a:spLocks noChangeShapeType="1"/>
            </p:cNvSpPr>
            <p:nvPr/>
          </p:nvSpPr>
          <p:spPr bwMode="auto">
            <a:xfrm flipH="1">
              <a:off x="1525" y="2992"/>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1" name="Rectangle 16">
              <a:extLst>
                <a:ext uri="{FF2B5EF4-FFF2-40B4-BE49-F238E27FC236}">
                  <a16:creationId xmlns:a16="http://schemas.microsoft.com/office/drawing/2014/main" id="{9A9D26B7-FE8B-4089-93CA-35F3BDE05CE6}"/>
                </a:ext>
              </a:extLst>
            </p:cNvPr>
            <p:cNvSpPr>
              <a:spLocks noChangeArrowheads="1"/>
            </p:cNvSpPr>
            <p:nvPr/>
          </p:nvSpPr>
          <p:spPr bwMode="auto">
            <a:xfrm rot="16200000">
              <a:off x="1321" y="2870"/>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0.1</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92" name="Line 17">
              <a:extLst>
                <a:ext uri="{FF2B5EF4-FFF2-40B4-BE49-F238E27FC236}">
                  <a16:creationId xmlns:a16="http://schemas.microsoft.com/office/drawing/2014/main" id="{FD3E19E7-108B-41D4-B182-C252DF0CA6D4}"/>
                </a:ext>
              </a:extLst>
            </p:cNvPr>
            <p:cNvSpPr>
              <a:spLocks noChangeShapeType="1"/>
            </p:cNvSpPr>
            <p:nvPr/>
          </p:nvSpPr>
          <p:spPr bwMode="auto">
            <a:xfrm flipH="1">
              <a:off x="1525" y="2372"/>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3" name="Rectangle 18">
              <a:extLst>
                <a:ext uri="{FF2B5EF4-FFF2-40B4-BE49-F238E27FC236}">
                  <a16:creationId xmlns:a16="http://schemas.microsoft.com/office/drawing/2014/main" id="{2434DBEF-0521-4CB3-A2B5-187494DA6F0A}"/>
                </a:ext>
              </a:extLst>
            </p:cNvPr>
            <p:cNvSpPr>
              <a:spLocks noChangeArrowheads="1"/>
            </p:cNvSpPr>
            <p:nvPr/>
          </p:nvSpPr>
          <p:spPr bwMode="auto">
            <a:xfrm rot="16200000">
              <a:off x="1321" y="2252"/>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0.2</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94" name="Line 19">
              <a:extLst>
                <a:ext uri="{FF2B5EF4-FFF2-40B4-BE49-F238E27FC236}">
                  <a16:creationId xmlns:a16="http://schemas.microsoft.com/office/drawing/2014/main" id="{9B38D928-8441-4CAA-8BB1-F9AAA292CD78}"/>
                </a:ext>
              </a:extLst>
            </p:cNvPr>
            <p:cNvSpPr>
              <a:spLocks noChangeShapeType="1"/>
            </p:cNvSpPr>
            <p:nvPr/>
          </p:nvSpPr>
          <p:spPr bwMode="auto">
            <a:xfrm flipH="1">
              <a:off x="1525" y="1753"/>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5" name="Rectangle 20">
              <a:extLst>
                <a:ext uri="{FF2B5EF4-FFF2-40B4-BE49-F238E27FC236}">
                  <a16:creationId xmlns:a16="http://schemas.microsoft.com/office/drawing/2014/main" id="{808D1C71-1C4C-4B78-8943-6DD18151962F}"/>
                </a:ext>
              </a:extLst>
            </p:cNvPr>
            <p:cNvSpPr>
              <a:spLocks noChangeArrowheads="1"/>
            </p:cNvSpPr>
            <p:nvPr/>
          </p:nvSpPr>
          <p:spPr bwMode="auto">
            <a:xfrm rot="16200000">
              <a:off x="1321" y="1631"/>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0.3</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96" name="Line 21">
              <a:extLst>
                <a:ext uri="{FF2B5EF4-FFF2-40B4-BE49-F238E27FC236}">
                  <a16:creationId xmlns:a16="http://schemas.microsoft.com/office/drawing/2014/main" id="{935000BC-D58A-4526-90B9-F386A510DA6E}"/>
                </a:ext>
              </a:extLst>
            </p:cNvPr>
            <p:cNvSpPr>
              <a:spLocks noChangeShapeType="1"/>
            </p:cNvSpPr>
            <p:nvPr/>
          </p:nvSpPr>
          <p:spPr bwMode="auto">
            <a:xfrm flipH="1">
              <a:off x="1525" y="1134"/>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7" name="Rectangle 22">
              <a:extLst>
                <a:ext uri="{FF2B5EF4-FFF2-40B4-BE49-F238E27FC236}">
                  <a16:creationId xmlns:a16="http://schemas.microsoft.com/office/drawing/2014/main" id="{73FC1741-4D73-4DE1-8733-3DE311D65013}"/>
                </a:ext>
              </a:extLst>
            </p:cNvPr>
            <p:cNvSpPr>
              <a:spLocks noChangeArrowheads="1"/>
            </p:cNvSpPr>
            <p:nvPr/>
          </p:nvSpPr>
          <p:spPr bwMode="auto">
            <a:xfrm rot="16200000">
              <a:off x="1321" y="1012"/>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0.4</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98" name="Line 23">
              <a:extLst>
                <a:ext uri="{FF2B5EF4-FFF2-40B4-BE49-F238E27FC236}">
                  <a16:creationId xmlns:a16="http://schemas.microsoft.com/office/drawing/2014/main" id="{BE3FE4C3-370D-41C3-970E-601C29927E78}"/>
                </a:ext>
              </a:extLst>
            </p:cNvPr>
            <p:cNvSpPr>
              <a:spLocks noChangeShapeType="1"/>
            </p:cNvSpPr>
            <p:nvPr/>
          </p:nvSpPr>
          <p:spPr bwMode="auto">
            <a:xfrm flipH="1">
              <a:off x="1525" y="515"/>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9" name="Rectangle 24">
              <a:extLst>
                <a:ext uri="{FF2B5EF4-FFF2-40B4-BE49-F238E27FC236}">
                  <a16:creationId xmlns:a16="http://schemas.microsoft.com/office/drawing/2014/main" id="{4E4BA0E9-A90F-4B3C-B00E-C72C8B3B3F6D}"/>
                </a:ext>
              </a:extLst>
            </p:cNvPr>
            <p:cNvSpPr>
              <a:spLocks noChangeArrowheads="1"/>
            </p:cNvSpPr>
            <p:nvPr/>
          </p:nvSpPr>
          <p:spPr bwMode="auto">
            <a:xfrm rot="16200000">
              <a:off x="1321" y="394"/>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700" name="Rectangle 25">
              <a:extLst>
                <a:ext uri="{FF2B5EF4-FFF2-40B4-BE49-F238E27FC236}">
                  <a16:creationId xmlns:a16="http://schemas.microsoft.com/office/drawing/2014/main" id="{CF9A164B-2587-4A29-A21C-DC942DFC7813}"/>
                </a:ext>
              </a:extLst>
            </p:cNvPr>
            <p:cNvSpPr>
              <a:spLocks noChangeArrowheads="1"/>
            </p:cNvSpPr>
            <p:nvPr/>
          </p:nvSpPr>
          <p:spPr bwMode="auto">
            <a:xfrm rot="16200000">
              <a:off x="-517" y="1942"/>
              <a:ext cx="3145"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Correlation Between Median Rent and Mean Ranks</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701" name="Rectangle 26">
              <a:extLst>
                <a:ext uri="{FF2B5EF4-FFF2-40B4-BE49-F238E27FC236}">
                  <a16:creationId xmlns:a16="http://schemas.microsoft.com/office/drawing/2014/main" id="{7EBD746A-4A46-4CE5-9EB0-919AAFD45382}"/>
                </a:ext>
              </a:extLst>
            </p:cNvPr>
            <p:cNvSpPr>
              <a:spLocks noChangeArrowheads="1"/>
            </p:cNvSpPr>
            <p:nvPr/>
          </p:nvSpPr>
          <p:spPr bwMode="auto">
            <a:xfrm rot="16200000">
              <a:off x="-122" y="1940"/>
              <a:ext cx="266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For Children with Parents at 25th Percentile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702" name="Line 27">
              <a:extLst>
                <a:ext uri="{FF2B5EF4-FFF2-40B4-BE49-F238E27FC236}">
                  <a16:creationId xmlns:a16="http://schemas.microsoft.com/office/drawing/2014/main" id="{61060727-2E48-4753-B980-9D82F2F40A12}"/>
                </a:ext>
              </a:extLst>
            </p:cNvPr>
            <p:cNvSpPr>
              <a:spLocks noChangeShapeType="1"/>
            </p:cNvSpPr>
            <p:nvPr/>
          </p:nvSpPr>
          <p:spPr bwMode="auto">
            <a:xfrm>
              <a:off x="1586" y="3708"/>
              <a:ext cx="509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3" name="Line 28">
              <a:extLst>
                <a:ext uri="{FF2B5EF4-FFF2-40B4-BE49-F238E27FC236}">
                  <a16:creationId xmlns:a16="http://schemas.microsoft.com/office/drawing/2014/main" id="{6C1C9BE8-5CF8-4FC5-852A-807C976452DE}"/>
                </a:ext>
              </a:extLst>
            </p:cNvPr>
            <p:cNvSpPr>
              <a:spLocks noChangeShapeType="1"/>
            </p:cNvSpPr>
            <p:nvPr/>
          </p:nvSpPr>
          <p:spPr bwMode="auto">
            <a:xfrm>
              <a:off x="2908"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6" name="Rectangle 29">
              <a:extLst>
                <a:ext uri="{FF2B5EF4-FFF2-40B4-BE49-F238E27FC236}">
                  <a16:creationId xmlns:a16="http://schemas.microsoft.com/office/drawing/2014/main" id="{E6362284-6664-40E7-BB26-F0BD18C92D84}"/>
                </a:ext>
              </a:extLst>
            </p:cNvPr>
            <p:cNvSpPr>
              <a:spLocks noChangeArrowheads="1"/>
            </p:cNvSpPr>
            <p:nvPr/>
          </p:nvSpPr>
          <p:spPr bwMode="auto">
            <a:xfrm>
              <a:off x="2558" y="3798"/>
              <a:ext cx="704"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Observable</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78" name="Rectangle 30">
              <a:extLst>
                <a:ext uri="{FF2B5EF4-FFF2-40B4-BE49-F238E27FC236}">
                  <a16:creationId xmlns:a16="http://schemas.microsoft.com/office/drawing/2014/main" id="{99E92FB5-EA90-42D3-95B8-918F24A6E7F9}"/>
                </a:ext>
              </a:extLst>
            </p:cNvPr>
            <p:cNvSpPr>
              <a:spLocks noChangeArrowheads="1"/>
            </p:cNvSpPr>
            <p:nvPr/>
          </p:nvSpPr>
          <p:spPr bwMode="auto">
            <a:xfrm>
              <a:off x="2544" y="3946"/>
              <a:ext cx="71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Component</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79" name="Line 31">
              <a:extLst>
                <a:ext uri="{FF2B5EF4-FFF2-40B4-BE49-F238E27FC236}">
                  <a16:creationId xmlns:a16="http://schemas.microsoft.com/office/drawing/2014/main" id="{EC5EAF0A-3AF7-4F35-A7B6-BA4E272E8F2D}"/>
                </a:ext>
              </a:extLst>
            </p:cNvPr>
            <p:cNvSpPr>
              <a:spLocks noChangeShapeType="1"/>
            </p:cNvSpPr>
            <p:nvPr/>
          </p:nvSpPr>
          <p:spPr bwMode="auto">
            <a:xfrm>
              <a:off x="5356"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0" name="Rectangle 32">
              <a:extLst>
                <a:ext uri="{FF2B5EF4-FFF2-40B4-BE49-F238E27FC236}">
                  <a16:creationId xmlns:a16="http://schemas.microsoft.com/office/drawing/2014/main" id="{029126A1-15E6-4F2D-98D4-C1DE5A7CBA93}"/>
                </a:ext>
              </a:extLst>
            </p:cNvPr>
            <p:cNvSpPr>
              <a:spLocks noChangeArrowheads="1"/>
            </p:cNvSpPr>
            <p:nvPr/>
          </p:nvSpPr>
          <p:spPr bwMode="auto">
            <a:xfrm>
              <a:off x="4931" y="3798"/>
              <a:ext cx="84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Unobservable</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1" name="Rectangle 33">
              <a:extLst>
                <a:ext uri="{FF2B5EF4-FFF2-40B4-BE49-F238E27FC236}">
                  <a16:creationId xmlns:a16="http://schemas.microsoft.com/office/drawing/2014/main" id="{892FC059-923F-4EB9-950F-72E8A6CA2FEA}"/>
                </a:ext>
              </a:extLst>
            </p:cNvPr>
            <p:cNvSpPr>
              <a:spLocks noChangeArrowheads="1"/>
            </p:cNvSpPr>
            <p:nvPr/>
          </p:nvSpPr>
          <p:spPr bwMode="auto">
            <a:xfrm>
              <a:off x="4996" y="3946"/>
              <a:ext cx="71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Component</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582" name="Rectangle 34">
              <a:extLst>
                <a:ext uri="{FF2B5EF4-FFF2-40B4-BE49-F238E27FC236}">
                  <a16:creationId xmlns:a16="http://schemas.microsoft.com/office/drawing/2014/main" id="{31BE5993-3CA6-461C-9031-6A96DB964DB0}"/>
                </a:ext>
              </a:extLst>
            </p:cNvPr>
            <p:cNvSpPr>
              <a:spLocks noChangeArrowheads="1"/>
            </p:cNvSpPr>
            <p:nvPr/>
          </p:nvSpPr>
          <p:spPr bwMode="auto">
            <a:xfrm>
              <a:off x="4103" y="101"/>
              <a:ext cx="187"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0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577" name="TextBox 92"/>
          <p:cNvSpPr txBox="1"/>
          <p:nvPr/>
        </p:nvSpPr>
        <p:spPr>
          <a:xfrm>
            <a:off x="201168" y="98060"/>
            <a:ext cx="11893989" cy="400105"/>
          </a:xfrm>
          <a:prstGeom prst="rect">
            <a:avLst/>
          </a:prstGeom>
          <a:noFill/>
        </p:spPr>
        <p:txBody>
          <a:bodyPr wrap="square" lIns="91350" tIns="45718" rIns="91350" bIns="45718" rtlCol="0">
            <a:spAutoFit/>
          </a:bodyPr>
          <a:lstStyle/>
          <a:p>
            <a:pPr algn="ctr" defTabSz="913380">
              <a:defRPr/>
            </a:pPr>
            <a:r>
              <a:rPr lang="en-US" sz="2000" b="1" kern="0" dirty="0">
                <a:solidFill>
                  <a:srgbClr val="1E2D53"/>
                </a:solidFill>
                <a:latin typeface="Arial" panose="020B0604020202020204" pitchFamily="34" charset="0"/>
                <a:cs typeface="Arial" panose="020B0604020202020204" pitchFamily="34" charset="0"/>
              </a:rPr>
              <a:t>Correlation Between Rents and Observable vs. Unobservable Component of Outcomes</a:t>
            </a:r>
          </a:p>
        </p:txBody>
      </p:sp>
    </p:spTree>
    <p:extLst>
      <p:ext uri="{BB962C8B-B14F-4D97-AF65-F5344CB8AC3E}">
        <p14:creationId xmlns:p14="http://schemas.microsoft.com/office/powerpoint/2010/main" val="289028502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0308" y="985700"/>
            <a:ext cx="9786173" cy="5181600"/>
          </a:xfrm>
        </p:spPr>
        <p:txBody>
          <a:bodyPr>
            <a:noAutofit/>
          </a:bodyPr>
          <a:lstStyle/>
          <a:p>
            <a:pPr marL="342610" indent="-342610" defTabSz="91358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Potential scope to improve outcomes by helping low-income families with young children move to higher opportunity areas.</a:t>
            </a:r>
          </a:p>
          <a:p>
            <a:pPr marL="342610" indent="-342610" defTabSz="913584">
              <a:lnSpc>
                <a:spcPct val="100000"/>
              </a:lnSpc>
              <a:spcBef>
                <a:spcPct val="20000"/>
              </a:spcBef>
              <a:buClr>
                <a:srgbClr val="1F497D"/>
              </a:buClr>
              <a:buFont typeface="Wingdings" panose="05000000000000000000" pitchFamily="2" charset="2"/>
              <a:buChar char="§"/>
            </a:pPr>
            <a:endParaRPr lang="en-US" sz="2300" dirty="0">
              <a:solidFill>
                <a:srgbClr val="000000"/>
              </a:solidFill>
              <a:latin typeface="Arial" panose="020B0604020202020204" pitchFamily="34" charset="0"/>
              <a:cs typeface="Arial" panose="020B0604020202020204" pitchFamily="34" charset="0"/>
            </a:endParaRPr>
          </a:p>
          <a:p>
            <a:pPr marL="342610" indent="-342610" defTabSz="913584">
              <a:lnSpc>
                <a:spcPct val="100000"/>
              </a:lnSpc>
              <a:spcBef>
                <a:spcPct val="20000"/>
              </a:spcBef>
              <a:buClr>
                <a:srgbClr val="1F497D"/>
              </a:buClr>
              <a:buFont typeface="Wingdings" panose="05000000000000000000" pitchFamily="2" charset="2"/>
              <a:buChar char="§"/>
            </a:pPr>
            <a:endParaRPr lang="en-US" sz="2300" dirty="0">
              <a:solidFill>
                <a:srgbClr val="000000"/>
              </a:solidFill>
              <a:latin typeface="Arial" panose="020B0604020202020204" pitchFamily="34" charset="0"/>
              <a:cs typeface="Arial" panose="020B0604020202020204" pitchFamily="34" charset="0"/>
            </a:endParaRPr>
          </a:p>
          <a:p>
            <a:pPr marL="342610" indent="-342610" defTabSz="91358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Could also benefit taxpayers:</a:t>
            </a:r>
            <a:br>
              <a:rPr lang="en-US" sz="2300" dirty="0">
                <a:solidFill>
                  <a:srgbClr val="000000"/>
                </a:solidFill>
                <a:latin typeface="Arial" panose="020B0604020202020204" pitchFamily="34" charset="0"/>
                <a:cs typeface="Arial" panose="020B0604020202020204" pitchFamily="34" charset="0"/>
              </a:rPr>
            </a:br>
            <a:endParaRPr lang="en-US" sz="2300" dirty="0">
              <a:solidFill>
                <a:srgbClr val="000000"/>
              </a:solidFill>
              <a:latin typeface="Arial" panose="020B0604020202020204" pitchFamily="34" charset="0"/>
              <a:cs typeface="Arial" panose="020B0604020202020204" pitchFamily="34" charset="0"/>
            </a:endParaRPr>
          </a:p>
          <a:p>
            <a:pPr marL="799573" lvl="1" indent="-342900" defTabSz="913584">
              <a:lnSpc>
                <a:spcPct val="100000"/>
              </a:lnSpc>
              <a:spcBef>
                <a:spcPct val="20000"/>
              </a:spcBef>
              <a:buClr>
                <a:srgbClr val="1F497D"/>
              </a:buClr>
              <a:buFont typeface="System Font Regular"/>
              <a:buChar char="–"/>
            </a:pPr>
            <a:r>
              <a:rPr lang="en-US" sz="2000" dirty="0">
                <a:latin typeface="Arial" panose="020B0604020202020204" pitchFamily="34" charset="0"/>
                <a:cs typeface="Arial" panose="020B0604020202020204" pitchFamily="34" charset="0"/>
              </a:rPr>
              <a:t>If a child were to grow up in an above-average tract instead of a below-average tract in terms of observed earnings, taxpayers would gain ~$40,000.</a:t>
            </a:r>
          </a:p>
          <a:p>
            <a:pPr marL="0" indent="0" defTabSz="913584">
              <a:lnSpc>
                <a:spcPct val="100000"/>
              </a:lnSpc>
              <a:spcBef>
                <a:spcPct val="20000"/>
              </a:spcBef>
              <a:buClr>
                <a:srgbClr val="1F497D"/>
              </a:buClr>
              <a:buNone/>
            </a:pPr>
            <a:endParaRPr lang="en-US" sz="2300" dirty="0">
              <a:solidFill>
                <a:srgbClr val="000000"/>
              </a:solidFill>
              <a:latin typeface="Arial" panose="020B0604020202020204" pitchFamily="34" charset="0"/>
              <a:cs typeface="Arial" panose="020B0604020202020204" pitchFamily="34" charset="0"/>
            </a:endParaRPr>
          </a:p>
          <a:p>
            <a:pPr marL="0" indent="0" defTabSz="913584">
              <a:lnSpc>
                <a:spcPct val="100000"/>
              </a:lnSpc>
              <a:spcBef>
                <a:spcPct val="20000"/>
              </a:spcBef>
              <a:buClr>
                <a:srgbClr val="1F497D"/>
              </a:buClr>
              <a:buNone/>
            </a:pPr>
            <a:endParaRPr lang="en-US" sz="2300" dirty="0">
              <a:solidFill>
                <a:srgbClr val="000000"/>
              </a:solidFill>
              <a:latin typeface="Arial" panose="020B0604020202020204" pitchFamily="34" charset="0"/>
              <a:cs typeface="Arial" panose="020B0604020202020204" pitchFamily="34" charset="0"/>
            </a:endParaRPr>
          </a:p>
          <a:p>
            <a:pPr marL="342610" indent="-342610" defTabSz="91358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Illustrate how we can identify such areas by looking for “opportunity bargains” in Moving to Opportunity data.</a:t>
            </a:r>
          </a:p>
        </p:txBody>
      </p:sp>
      <p:sp>
        <p:nvSpPr>
          <p:cNvPr id="9" name="Title 1"/>
          <p:cNvSpPr txBox="1">
            <a:spLocks/>
          </p:cNvSpPr>
          <p:nvPr/>
        </p:nvSpPr>
        <p:spPr>
          <a:xfrm>
            <a:off x="1524000" y="1463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992">
              <a:defRPr/>
            </a:pPr>
            <a:r>
              <a:rPr lang="en-US" sz="2400" dirty="0">
                <a:solidFill>
                  <a:srgbClr val="002060"/>
                </a:solidFill>
                <a:latin typeface="Arial" panose="020B0604020202020204" pitchFamily="34" charset="0"/>
                <a:cs typeface="Arial" panose="020B0604020202020204" pitchFamily="34" charset="0"/>
              </a:rPr>
              <a:t>Opportunity Bargains</a:t>
            </a:r>
          </a:p>
        </p:txBody>
      </p:sp>
    </p:spTree>
    <p:extLst>
      <p:ext uri="{BB962C8B-B14F-4D97-AF65-F5344CB8AC3E}">
        <p14:creationId xmlns:p14="http://schemas.microsoft.com/office/powerpoint/2010/main" val="270304090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AutoShape 3">
            <a:extLst>
              <a:ext uri="{FF2B5EF4-FFF2-40B4-BE49-F238E27FC236}">
                <a16:creationId xmlns:a16="http://schemas.microsoft.com/office/drawing/2014/main" id="{1498C0E5-4440-4C0D-AA22-36E3619D1094}"/>
              </a:ext>
            </a:extLst>
          </p:cNvPr>
          <p:cNvSpPr>
            <a:spLocks noChangeAspect="1" noChangeArrowheads="1" noTextEdit="1"/>
          </p:cNvSpPr>
          <p:nvPr/>
        </p:nvSpPr>
        <p:spPr bwMode="auto">
          <a:xfrm>
            <a:off x="1381127" y="0"/>
            <a:ext cx="9429761"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5">
            <a:extLst>
              <a:ext uri="{FF2B5EF4-FFF2-40B4-BE49-F238E27FC236}">
                <a16:creationId xmlns:a16="http://schemas.microsoft.com/office/drawing/2014/main" id="{2342BFBB-EFB2-4BFC-955D-22F8BA34BC4D}"/>
              </a:ext>
            </a:extLst>
          </p:cNvPr>
          <p:cNvSpPr>
            <a:spLocks noChangeArrowheads="1"/>
          </p:cNvSpPr>
          <p:nvPr/>
        </p:nvSpPr>
        <p:spPr bwMode="auto">
          <a:xfrm>
            <a:off x="1374777" y="-6350"/>
            <a:ext cx="9442461" cy="687070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6">
            <a:extLst>
              <a:ext uri="{FF2B5EF4-FFF2-40B4-BE49-F238E27FC236}">
                <a16:creationId xmlns:a16="http://schemas.microsoft.com/office/drawing/2014/main" id="{B5D95F1A-7E0E-4A18-A2B8-416BBEA161CB}"/>
              </a:ext>
            </a:extLst>
          </p:cNvPr>
          <p:cNvSpPr>
            <a:spLocks noChangeArrowheads="1"/>
          </p:cNvSpPr>
          <p:nvPr/>
        </p:nvSpPr>
        <p:spPr bwMode="auto">
          <a:xfrm>
            <a:off x="1381127" y="0"/>
            <a:ext cx="9423411" cy="6851651"/>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8" name="Rectangle 7">
            <a:extLst>
              <a:ext uri="{FF2B5EF4-FFF2-40B4-BE49-F238E27FC236}">
                <a16:creationId xmlns:a16="http://schemas.microsoft.com/office/drawing/2014/main" id="{4DA4B2A1-5B95-4584-9575-712BFB165A8A}"/>
              </a:ext>
            </a:extLst>
          </p:cNvPr>
          <p:cNvSpPr>
            <a:spLocks noChangeArrowheads="1"/>
          </p:cNvSpPr>
          <p:nvPr/>
        </p:nvSpPr>
        <p:spPr bwMode="auto">
          <a:xfrm>
            <a:off x="2278066" y="954088"/>
            <a:ext cx="8321685" cy="4538663"/>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9" name="Line 8">
            <a:extLst>
              <a:ext uri="{FF2B5EF4-FFF2-40B4-BE49-F238E27FC236}">
                <a16:creationId xmlns:a16="http://schemas.microsoft.com/office/drawing/2014/main" id="{45BD1D2C-755B-4AEC-B298-2B900C7A0A74}"/>
              </a:ext>
            </a:extLst>
          </p:cNvPr>
          <p:cNvSpPr>
            <a:spLocks noChangeShapeType="1"/>
          </p:cNvSpPr>
          <p:nvPr/>
        </p:nvSpPr>
        <p:spPr bwMode="auto">
          <a:xfrm>
            <a:off x="2278066" y="5337176"/>
            <a:ext cx="832168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 name="Line 9">
            <a:extLst>
              <a:ext uri="{FF2B5EF4-FFF2-40B4-BE49-F238E27FC236}">
                <a16:creationId xmlns:a16="http://schemas.microsoft.com/office/drawing/2014/main" id="{0526CA5F-44F3-43E5-A295-A79A85FAFE98}"/>
              </a:ext>
            </a:extLst>
          </p:cNvPr>
          <p:cNvSpPr>
            <a:spLocks noChangeShapeType="1"/>
          </p:cNvSpPr>
          <p:nvPr/>
        </p:nvSpPr>
        <p:spPr bwMode="auto">
          <a:xfrm>
            <a:off x="2278066" y="4114801"/>
            <a:ext cx="832168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 name="Line 10">
            <a:extLst>
              <a:ext uri="{FF2B5EF4-FFF2-40B4-BE49-F238E27FC236}">
                <a16:creationId xmlns:a16="http://schemas.microsoft.com/office/drawing/2014/main" id="{7842ABDC-853A-4E4C-BDC8-84F53E78AA4C}"/>
              </a:ext>
            </a:extLst>
          </p:cNvPr>
          <p:cNvSpPr>
            <a:spLocks noChangeShapeType="1"/>
          </p:cNvSpPr>
          <p:nvPr/>
        </p:nvSpPr>
        <p:spPr bwMode="auto">
          <a:xfrm>
            <a:off x="2278066" y="2892425"/>
            <a:ext cx="832168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Line 11">
            <a:extLst>
              <a:ext uri="{FF2B5EF4-FFF2-40B4-BE49-F238E27FC236}">
                <a16:creationId xmlns:a16="http://schemas.microsoft.com/office/drawing/2014/main" id="{6A2D4A66-B87D-4F7C-8246-4F2306BF8210}"/>
              </a:ext>
            </a:extLst>
          </p:cNvPr>
          <p:cNvSpPr>
            <a:spLocks noChangeShapeType="1"/>
          </p:cNvSpPr>
          <p:nvPr/>
        </p:nvSpPr>
        <p:spPr bwMode="auto">
          <a:xfrm>
            <a:off x="2278066" y="1663700"/>
            <a:ext cx="8321685"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3" name="Oval 14">
            <a:extLst>
              <a:ext uri="{FF2B5EF4-FFF2-40B4-BE49-F238E27FC236}">
                <a16:creationId xmlns:a16="http://schemas.microsoft.com/office/drawing/2014/main" id="{DB635C67-6DD9-43EF-8821-09E81B31087A}"/>
              </a:ext>
            </a:extLst>
          </p:cNvPr>
          <p:cNvSpPr>
            <a:spLocks noChangeArrowheads="1"/>
          </p:cNvSpPr>
          <p:nvPr/>
        </p:nvSpPr>
        <p:spPr bwMode="auto">
          <a:xfrm>
            <a:off x="3603630" y="4006851"/>
            <a:ext cx="138113" cy="136525"/>
          </a:xfrm>
          <a:prstGeom prst="ellipse">
            <a:avLst/>
          </a:pr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19">
            <a:extLst>
              <a:ext uri="{FF2B5EF4-FFF2-40B4-BE49-F238E27FC236}">
                <a16:creationId xmlns:a16="http://schemas.microsoft.com/office/drawing/2014/main" id="{CBB350BF-99FC-4CBF-9E70-6567192919C1}"/>
              </a:ext>
            </a:extLst>
          </p:cNvPr>
          <p:cNvSpPr>
            <a:spLocks/>
          </p:cNvSpPr>
          <p:nvPr/>
        </p:nvSpPr>
        <p:spPr bwMode="auto">
          <a:xfrm>
            <a:off x="4341818" y="3457576"/>
            <a:ext cx="188913" cy="165100"/>
          </a:xfrm>
          <a:custGeom>
            <a:avLst/>
            <a:gdLst>
              <a:gd name="T0" fmla="*/ 61 w 119"/>
              <a:gd name="T1" fmla="*/ 0 h 104"/>
              <a:gd name="T2" fmla="*/ 0 w 119"/>
              <a:gd name="T3" fmla="*/ 104 h 104"/>
              <a:gd name="T4" fmla="*/ 119 w 119"/>
              <a:gd name="T5" fmla="*/ 104 h 104"/>
              <a:gd name="T6" fmla="*/ 61 w 119"/>
              <a:gd name="T7" fmla="*/ 0 h 104"/>
            </a:gdLst>
            <a:ahLst/>
            <a:cxnLst>
              <a:cxn ang="0">
                <a:pos x="T0" y="T1"/>
              </a:cxn>
              <a:cxn ang="0">
                <a:pos x="T2" y="T3"/>
              </a:cxn>
              <a:cxn ang="0">
                <a:pos x="T4" y="T5"/>
              </a:cxn>
              <a:cxn ang="0">
                <a:pos x="T6" y="T7"/>
              </a:cxn>
            </a:cxnLst>
            <a:rect l="0" t="0" r="r" b="b"/>
            <a:pathLst>
              <a:path w="119" h="104">
                <a:moveTo>
                  <a:pt x="61" y="0"/>
                </a:moveTo>
                <a:lnTo>
                  <a:pt x="0" y="104"/>
                </a:lnTo>
                <a:lnTo>
                  <a:pt x="119" y="104"/>
                </a:lnTo>
                <a:lnTo>
                  <a:pt x="61" y="0"/>
                </a:lnTo>
                <a:close/>
              </a:path>
            </a:pathLst>
          </a:custGeom>
          <a:noFill/>
          <a:ln w="22225">
            <a:solidFill>
              <a:srgbClr val="E37E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Freeform 24">
            <a:extLst>
              <a:ext uri="{FF2B5EF4-FFF2-40B4-BE49-F238E27FC236}">
                <a16:creationId xmlns:a16="http://schemas.microsoft.com/office/drawing/2014/main" id="{EABC8450-0F04-42CB-A9F4-954F8908AAD8}"/>
              </a:ext>
            </a:extLst>
          </p:cNvPr>
          <p:cNvSpPr>
            <a:spLocks/>
          </p:cNvSpPr>
          <p:nvPr/>
        </p:nvSpPr>
        <p:spPr bwMode="auto">
          <a:xfrm>
            <a:off x="5689607" y="3121025"/>
            <a:ext cx="223838" cy="222250"/>
          </a:xfrm>
          <a:custGeom>
            <a:avLst/>
            <a:gdLst>
              <a:gd name="T0" fmla="*/ 72 w 141"/>
              <a:gd name="T1" fmla="*/ 0 h 140"/>
              <a:gd name="T2" fmla="*/ 0 w 141"/>
              <a:gd name="T3" fmla="*/ 72 h 140"/>
              <a:gd name="T4" fmla="*/ 72 w 141"/>
              <a:gd name="T5" fmla="*/ 140 h 140"/>
              <a:gd name="T6" fmla="*/ 141 w 141"/>
              <a:gd name="T7" fmla="*/ 72 h 140"/>
              <a:gd name="T8" fmla="*/ 72 w 141"/>
              <a:gd name="T9" fmla="*/ 0 h 140"/>
            </a:gdLst>
            <a:ahLst/>
            <a:cxnLst>
              <a:cxn ang="0">
                <a:pos x="T0" y="T1"/>
              </a:cxn>
              <a:cxn ang="0">
                <a:pos x="T2" y="T3"/>
              </a:cxn>
              <a:cxn ang="0">
                <a:pos x="T4" y="T5"/>
              </a:cxn>
              <a:cxn ang="0">
                <a:pos x="T6" y="T7"/>
              </a:cxn>
              <a:cxn ang="0">
                <a:pos x="T8" y="T9"/>
              </a:cxn>
            </a:cxnLst>
            <a:rect l="0" t="0" r="r" b="b"/>
            <a:pathLst>
              <a:path w="141" h="140">
                <a:moveTo>
                  <a:pt x="72" y="0"/>
                </a:moveTo>
                <a:lnTo>
                  <a:pt x="0" y="72"/>
                </a:lnTo>
                <a:lnTo>
                  <a:pt x="72" y="140"/>
                </a:lnTo>
                <a:lnTo>
                  <a:pt x="141" y="72"/>
                </a:lnTo>
                <a:lnTo>
                  <a:pt x="72" y="0"/>
                </a:lnTo>
                <a:close/>
              </a:path>
            </a:pathLst>
          </a:cu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8" name="Oval 29">
            <a:extLst>
              <a:ext uri="{FF2B5EF4-FFF2-40B4-BE49-F238E27FC236}">
                <a16:creationId xmlns:a16="http://schemas.microsoft.com/office/drawing/2014/main" id="{BA13E466-5693-4823-9F9A-62A5CEF7BC98}"/>
              </a:ext>
            </a:extLst>
          </p:cNvPr>
          <p:cNvSpPr>
            <a:spLocks noChangeArrowheads="1"/>
          </p:cNvSpPr>
          <p:nvPr/>
        </p:nvSpPr>
        <p:spPr bwMode="auto">
          <a:xfrm>
            <a:off x="9175761" y="1554163"/>
            <a:ext cx="138113" cy="142875"/>
          </a:xfrm>
          <a:prstGeom prst="ellipse">
            <a:avLst/>
          </a:prstGeom>
          <a:noFill/>
          <a:ln w="22225">
            <a:solidFill>
              <a:srgbClr val="E37E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32">
            <a:extLst>
              <a:ext uri="{FF2B5EF4-FFF2-40B4-BE49-F238E27FC236}">
                <a16:creationId xmlns:a16="http://schemas.microsoft.com/office/drawing/2014/main" id="{71B9C6F7-1DCC-4AE2-8B03-CD292872C330}"/>
              </a:ext>
            </a:extLst>
          </p:cNvPr>
          <p:cNvSpPr>
            <a:spLocks/>
          </p:cNvSpPr>
          <p:nvPr/>
        </p:nvSpPr>
        <p:spPr bwMode="auto">
          <a:xfrm>
            <a:off x="2432053" y="1103313"/>
            <a:ext cx="8018472" cy="3479801"/>
          </a:xfrm>
          <a:custGeom>
            <a:avLst/>
            <a:gdLst>
              <a:gd name="T0" fmla="*/ 18 w 1403"/>
              <a:gd name="T1" fmla="*/ 601 h 609"/>
              <a:gd name="T2" fmla="*/ 42 w 1403"/>
              <a:gd name="T3" fmla="*/ 591 h 609"/>
              <a:gd name="T4" fmla="*/ 65 w 1403"/>
              <a:gd name="T5" fmla="*/ 581 h 609"/>
              <a:gd name="T6" fmla="*/ 89 w 1403"/>
              <a:gd name="T7" fmla="*/ 570 h 609"/>
              <a:gd name="T8" fmla="*/ 112 w 1403"/>
              <a:gd name="T9" fmla="*/ 560 h 609"/>
              <a:gd name="T10" fmla="*/ 136 w 1403"/>
              <a:gd name="T11" fmla="*/ 550 h 609"/>
              <a:gd name="T12" fmla="*/ 159 w 1403"/>
              <a:gd name="T13" fmla="*/ 540 h 609"/>
              <a:gd name="T14" fmla="*/ 183 w 1403"/>
              <a:gd name="T15" fmla="*/ 530 h 609"/>
              <a:gd name="T16" fmla="*/ 206 w 1403"/>
              <a:gd name="T17" fmla="*/ 519 h 609"/>
              <a:gd name="T18" fmla="*/ 229 w 1403"/>
              <a:gd name="T19" fmla="*/ 509 h 609"/>
              <a:gd name="T20" fmla="*/ 253 w 1403"/>
              <a:gd name="T21" fmla="*/ 499 h 609"/>
              <a:gd name="T22" fmla="*/ 276 w 1403"/>
              <a:gd name="T23" fmla="*/ 489 h 609"/>
              <a:gd name="T24" fmla="*/ 300 w 1403"/>
              <a:gd name="T25" fmla="*/ 479 h 609"/>
              <a:gd name="T26" fmla="*/ 323 w 1403"/>
              <a:gd name="T27" fmla="*/ 469 h 609"/>
              <a:gd name="T28" fmla="*/ 347 w 1403"/>
              <a:gd name="T29" fmla="*/ 458 h 609"/>
              <a:gd name="T30" fmla="*/ 370 w 1403"/>
              <a:gd name="T31" fmla="*/ 448 h 609"/>
              <a:gd name="T32" fmla="*/ 394 w 1403"/>
              <a:gd name="T33" fmla="*/ 438 h 609"/>
              <a:gd name="T34" fmla="*/ 417 w 1403"/>
              <a:gd name="T35" fmla="*/ 428 h 609"/>
              <a:gd name="T36" fmla="*/ 441 w 1403"/>
              <a:gd name="T37" fmla="*/ 418 h 609"/>
              <a:gd name="T38" fmla="*/ 464 w 1403"/>
              <a:gd name="T39" fmla="*/ 407 h 609"/>
              <a:gd name="T40" fmla="*/ 488 w 1403"/>
              <a:gd name="T41" fmla="*/ 397 h 609"/>
              <a:gd name="T42" fmla="*/ 511 w 1403"/>
              <a:gd name="T43" fmla="*/ 387 h 609"/>
              <a:gd name="T44" fmla="*/ 535 w 1403"/>
              <a:gd name="T45" fmla="*/ 377 h 609"/>
              <a:gd name="T46" fmla="*/ 558 w 1403"/>
              <a:gd name="T47" fmla="*/ 367 h 609"/>
              <a:gd name="T48" fmla="*/ 581 w 1403"/>
              <a:gd name="T49" fmla="*/ 357 h 609"/>
              <a:gd name="T50" fmla="*/ 605 w 1403"/>
              <a:gd name="T51" fmla="*/ 346 h 609"/>
              <a:gd name="T52" fmla="*/ 628 w 1403"/>
              <a:gd name="T53" fmla="*/ 336 h 609"/>
              <a:gd name="T54" fmla="*/ 652 w 1403"/>
              <a:gd name="T55" fmla="*/ 326 h 609"/>
              <a:gd name="T56" fmla="*/ 675 w 1403"/>
              <a:gd name="T57" fmla="*/ 316 h 609"/>
              <a:gd name="T58" fmla="*/ 699 w 1403"/>
              <a:gd name="T59" fmla="*/ 306 h 609"/>
              <a:gd name="T60" fmla="*/ 722 w 1403"/>
              <a:gd name="T61" fmla="*/ 296 h 609"/>
              <a:gd name="T62" fmla="*/ 746 w 1403"/>
              <a:gd name="T63" fmla="*/ 285 h 609"/>
              <a:gd name="T64" fmla="*/ 769 w 1403"/>
              <a:gd name="T65" fmla="*/ 275 h 609"/>
              <a:gd name="T66" fmla="*/ 793 w 1403"/>
              <a:gd name="T67" fmla="*/ 265 h 609"/>
              <a:gd name="T68" fmla="*/ 816 w 1403"/>
              <a:gd name="T69" fmla="*/ 255 h 609"/>
              <a:gd name="T70" fmla="*/ 840 w 1403"/>
              <a:gd name="T71" fmla="*/ 245 h 609"/>
              <a:gd name="T72" fmla="*/ 863 w 1403"/>
              <a:gd name="T73" fmla="*/ 234 h 609"/>
              <a:gd name="T74" fmla="*/ 886 w 1403"/>
              <a:gd name="T75" fmla="*/ 224 h 609"/>
              <a:gd name="T76" fmla="*/ 910 w 1403"/>
              <a:gd name="T77" fmla="*/ 214 h 609"/>
              <a:gd name="T78" fmla="*/ 933 w 1403"/>
              <a:gd name="T79" fmla="*/ 204 h 609"/>
              <a:gd name="T80" fmla="*/ 957 w 1403"/>
              <a:gd name="T81" fmla="*/ 194 h 609"/>
              <a:gd name="T82" fmla="*/ 980 w 1403"/>
              <a:gd name="T83" fmla="*/ 184 h 609"/>
              <a:gd name="T84" fmla="*/ 1004 w 1403"/>
              <a:gd name="T85" fmla="*/ 173 h 609"/>
              <a:gd name="T86" fmla="*/ 1027 w 1403"/>
              <a:gd name="T87" fmla="*/ 163 h 609"/>
              <a:gd name="T88" fmla="*/ 1051 w 1403"/>
              <a:gd name="T89" fmla="*/ 153 h 609"/>
              <a:gd name="T90" fmla="*/ 1074 w 1403"/>
              <a:gd name="T91" fmla="*/ 143 h 609"/>
              <a:gd name="T92" fmla="*/ 1098 w 1403"/>
              <a:gd name="T93" fmla="*/ 133 h 609"/>
              <a:gd name="T94" fmla="*/ 1121 w 1403"/>
              <a:gd name="T95" fmla="*/ 122 h 609"/>
              <a:gd name="T96" fmla="*/ 1144 w 1403"/>
              <a:gd name="T97" fmla="*/ 112 h 609"/>
              <a:gd name="T98" fmla="*/ 1168 w 1403"/>
              <a:gd name="T99" fmla="*/ 102 h 609"/>
              <a:gd name="T100" fmla="*/ 1191 w 1403"/>
              <a:gd name="T101" fmla="*/ 92 h 609"/>
              <a:gd name="T102" fmla="*/ 1215 w 1403"/>
              <a:gd name="T103" fmla="*/ 82 h 609"/>
              <a:gd name="T104" fmla="*/ 1238 w 1403"/>
              <a:gd name="T105" fmla="*/ 72 h 609"/>
              <a:gd name="T106" fmla="*/ 1262 w 1403"/>
              <a:gd name="T107" fmla="*/ 61 h 609"/>
              <a:gd name="T108" fmla="*/ 1285 w 1403"/>
              <a:gd name="T109" fmla="*/ 51 h 609"/>
              <a:gd name="T110" fmla="*/ 1309 w 1403"/>
              <a:gd name="T111" fmla="*/ 41 h 609"/>
              <a:gd name="T112" fmla="*/ 1332 w 1403"/>
              <a:gd name="T113" fmla="*/ 31 h 609"/>
              <a:gd name="T114" fmla="*/ 1356 w 1403"/>
              <a:gd name="T115" fmla="*/ 21 h 609"/>
              <a:gd name="T116" fmla="*/ 1379 w 1403"/>
              <a:gd name="T117" fmla="*/ 11 h 609"/>
              <a:gd name="T118" fmla="*/ 1403 w 1403"/>
              <a:gd name="T119" fmla="*/ 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3" h="609">
                <a:moveTo>
                  <a:pt x="0" y="609"/>
                </a:moveTo>
                <a:lnTo>
                  <a:pt x="4" y="607"/>
                </a:lnTo>
                <a:lnTo>
                  <a:pt x="9" y="605"/>
                </a:lnTo>
                <a:lnTo>
                  <a:pt x="14" y="603"/>
                </a:lnTo>
                <a:lnTo>
                  <a:pt x="18" y="601"/>
                </a:lnTo>
                <a:lnTo>
                  <a:pt x="23" y="599"/>
                </a:lnTo>
                <a:lnTo>
                  <a:pt x="28" y="597"/>
                </a:lnTo>
                <a:lnTo>
                  <a:pt x="32" y="595"/>
                </a:lnTo>
                <a:lnTo>
                  <a:pt x="37" y="593"/>
                </a:lnTo>
                <a:lnTo>
                  <a:pt x="42" y="591"/>
                </a:lnTo>
                <a:lnTo>
                  <a:pt x="46" y="589"/>
                </a:lnTo>
                <a:lnTo>
                  <a:pt x="51" y="587"/>
                </a:lnTo>
                <a:lnTo>
                  <a:pt x="56" y="585"/>
                </a:lnTo>
                <a:lnTo>
                  <a:pt x="61" y="583"/>
                </a:lnTo>
                <a:lnTo>
                  <a:pt x="65" y="581"/>
                </a:lnTo>
                <a:lnTo>
                  <a:pt x="70" y="578"/>
                </a:lnTo>
                <a:lnTo>
                  <a:pt x="75" y="576"/>
                </a:lnTo>
                <a:lnTo>
                  <a:pt x="79" y="574"/>
                </a:lnTo>
                <a:lnTo>
                  <a:pt x="84" y="572"/>
                </a:lnTo>
                <a:lnTo>
                  <a:pt x="89" y="570"/>
                </a:lnTo>
                <a:lnTo>
                  <a:pt x="93" y="568"/>
                </a:lnTo>
                <a:lnTo>
                  <a:pt x="98" y="566"/>
                </a:lnTo>
                <a:lnTo>
                  <a:pt x="103" y="564"/>
                </a:lnTo>
                <a:lnTo>
                  <a:pt x="108" y="562"/>
                </a:lnTo>
                <a:lnTo>
                  <a:pt x="112" y="560"/>
                </a:lnTo>
                <a:lnTo>
                  <a:pt x="117" y="558"/>
                </a:lnTo>
                <a:lnTo>
                  <a:pt x="122" y="556"/>
                </a:lnTo>
                <a:lnTo>
                  <a:pt x="126" y="554"/>
                </a:lnTo>
                <a:lnTo>
                  <a:pt x="131" y="552"/>
                </a:lnTo>
                <a:lnTo>
                  <a:pt x="136" y="550"/>
                </a:lnTo>
                <a:lnTo>
                  <a:pt x="140" y="548"/>
                </a:lnTo>
                <a:lnTo>
                  <a:pt x="145" y="546"/>
                </a:lnTo>
                <a:lnTo>
                  <a:pt x="150" y="544"/>
                </a:lnTo>
                <a:lnTo>
                  <a:pt x="154" y="542"/>
                </a:lnTo>
                <a:lnTo>
                  <a:pt x="159" y="540"/>
                </a:lnTo>
                <a:lnTo>
                  <a:pt x="164" y="538"/>
                </a:lnTo>
                <a:lnTo>
                  <a:pt x="169" y="536"/>
                </a:lnTo>
                <a:lnTo>
                  <a:pt x="173" y="534"/>
                </a:lnTo>
                <a:lnTo>
                  <a:pt x="178" y="532"/>
                </a:lnTo>
                <a:lnTo>
                  <a:pt x="183" y="530"/>
                </a:lnTo>
                <a:lnTo>
                  <a:pt x="187" y="528"/>
                </a:lnTo>
                <a:lnTo>
                  <a:pt x="192" y="526"/>
                </a:lnTo>
                <a:lnTo>
                  <a:pt x="197" y="524"/>
                </a:lnTo>
                <a:lnTo>
                  <a:pt x="201" y="521"/>
                </a:lnTo>
                <a:lnTo>
                  <a:pt x="206" y="519"/>
                </a:lnTo>
                <a:lnTo>
                  <a:pt x="211" y="517"/>
                </a:lnTo>
                <a:lnTo>
                  <a:pt x="215" y="515"/>
                </a:lnTo>
                <a:lnTo>
                  <a:pt x="220" y="513"/>
                </a:lnTo>
                <a:lnTo>
                  <a:pt x="225" y="511"/>
                </a:lnTo>
                <a:lnTo>
                  <a:pt x="229" y="509"/>
                </a:lnTo>
                <a:lnTo>
                  <a:pt x="234" y="507"/>
                </a:lnTo>
                <a:lnTo>
                  <a:pt x="239" y="505"/>
                </a:lnTo>
                <a:lnTo>
                  <a:pt x="244" y="503"/>
                </a:lnTo>
                <a:lnTo>
                  <a:pt x="248" y="501"/>
                </a:lnTo>
                <a:lnTo>
                  <a:pt x="253" y="499"/>
                </a:lnTo>
                <a:lnTo>
                  <a:pt x="258" y="497"/>
                </a:lnTo>
                <a:lnTo>
                  <a:pt x="262" y="495"/>
                </a:lnTo>
                <a:lnTo>
                  <a:pt x="267" y="493"/>
                </a:lnTo>
                <a:lnTo>
                  <a:pt x="272" y="491"/>
                </a:lnTo>
                <a:lnTo>
                  <a:pt x="276" y="489"/>
                </a:lnTo>
                <a:lnTo>
                  <a:pt x="281" y="487"/>
                </a:lnTo>
                <a:lnTo>
                  <a:pt x="286" y="485"/>
                </a:lnTo>
                <a:lnTo>
                  <a:pt x="290" y="483"/>
                </a:lnTo>
                <a:lnTo>
                  <a:pt x="295" y="481"/>
                </a:lnTo>
                <a:lnTo>
                  <a:pt x="300" y="479"/>
                </a:lnTo>
                <a:lnTo>
                  <a:pt x="305" y="477"/>
                </a:lnTo>
                <a:lnTo>
                  <a:pt x="309" y="475"/>
                </a:lnTo>
                <a:lnTo>
                  <a:pt x="314" y="473"/>
                </a:lnTo>
                <a:lnTo>
                  <a:pt x="319" y="471"/>
                </a:lnTo>
                <a:lnTo>
                  <a:pt x="323" y="469"/>
                </a:lnTo>
                <a:lnTo>
                  <a:pt x="328" y="467"/>
                </a:lnTo>
                <a:lnTo>
                  <a:pt x="333" y="464"/>
                </a:lnTo>
                <a:lnTo>
                  <a:pt x="337" y="462"/>
                </a:lnTo>
                <a:lnTo>
                  <a:pt x="342" y="460"/>
                </a:lnTo>
                <a:lnTo>
                  <a:pt x="347" y="458"/>
                </a:lnTo>
                <a:lnTo>
                  <a:pt x="352" y="456"/>
                </a:lnTo>
                <a:lnTo>
                  <a:pt x="356" y="454"/>
                </a:lnTo>
                <a:lnTo>
                  <a:pt x="361" y="452"/>
                </a:lnTo>
                <a:lnTo>
                  <a:pt x="366" y="450"/>
                </a:lnTo>
                <a:lnTo>
                  <a:pt x="370" y="448"/>
                </a:lnTo>
                <a:lnTo>
                  <a:pt x="375" y="446"/>
                </a:lnTo>
                <a:lnTo>
                  <a:pt x="380" y="444"/>
                </a:lnTo>
                <a:lnTo>
                  <a:pt x="384" y="442"/>
                </a:lnTo>
                <a:lnTo>
                  <a:pt x="389" y="440"/>
                </a:lnTo>
                <a:lnTo>
                  <a:pt x="394" y="438"/>
                </a:lnTo>
                <a:lnTo>
                  <a:pt x="398" y="436"/>
                </a:lnTo>
                <a:lnTo>
                  <a:pt x="403" y="434"/>
                </a:lnTo>
                <a:lnTo>
                  <a:pt x="408" y="432"/>
                </a:lnTo>
                <a:lnTo>
                  <a:pt x="413" y="430"/>
                </a:lnTo>
                <a:lnTo>
                  <a:pt x="417" y="428"/>
                </a:lnTo>
                <a:lnTo>
                  <a:pt x="422" y="426"/>
                </a:lnTo>
                <a:lnTo>
                  <a:pt x="427" y="424"/>
                </a:lnTo>
                <a:lnTo>
                  <a:pt x="431" y="422"/>
                </a:lnTo>
                <a:lnTo>
                  <a:pt x="436" y="420"/>
                </a:lnTo>
                <a:lnTo>
                  <a:pt x="441" y="418"/>
                </a:lnTo>
                <a:lnTo>
                  <a:pt x="445" y="416"/>
                </a:lnTo>
                <a:lnTo>
                  <a:pt x="450" y="414"/>
                </a:lnTo>
                <a:lnTo>
                  <a:pt x="455" y="412"/>
                </a:lnTo>
                <a:lnTo>
                  <a:pt x="459" y="409"/>
                </a:lnTo>
                <a:lnTo>
                  <a:pt x="464" y="407"/>
                </a:lnTo>
                <a:lnTo>
                  <a:pt x="469" y="405"/>
                </a:lnTo>
                <a:lnTo>
                  <a:pt x="473" y="403"/>
                </a:lnTo>
                <a:lnTo>
                  <a:pt x="478" y="401"/>
                </a:lnTo>
                <a:lnTo>
                  <a:pt x="483" y="399"/>
                </a:lnTo>
                <a:lnTo>
                  <a:pt x="488" y="397"/>
                </a:lnTo>
                <a:lnTo>
                  <a:pt x="492" y="395"/>
                </a:lnTo>
                <a:lnTo>
                  <a:pt x="497" y="393"/>
                </a:lnTo>
                <a:lnTo>
                  <a:pt x="502" y="391"/>
                </a:lnTo>
                <a:lnTo>
                  <a:pt x="506" y="389"/>
                </a:lnTo>
                <a:lnTo>
                  <a:pt x="511" y="387"/>
                </a:lnTo>
                <a:lnTo>
                  <a:pt x="516" y="385"/>
                </a:lnTo>
                <a:lnTo>
                  <a:pt x="520" y="383"/>
                </a:lnTo>
                <a:lnTo>
                  <a:pt x="525" y="381"/>
                </a:lnTo>
                <a:lnTo>
                  <a:pt x="530" y="379"/>
                </a:lnTo>
                <a:lnTo>
                  <a:pt x="535" y="377"/>
                </a:lnTo>
                <a:lnTo>
                  <a:pt x="539" y="375"/>
                </a:lnTo>
                <a:lnTo>
                  <a:pt x="544" y="373"/>
                </a:lnTo>
                <a:lnTo>
                  <a:pt x="549" y="371"/>
                </a:lnTo>
                <a:lnTo>
                  <a:pt x="553" y="369"/>
                </a:lnTo>
                <a:lnTo>
                  <a:pt x="558" y="367"/>
                </a:lnTo>
                <a:lnTo>
                  <a:pt x="563" y="365"/>
                </a:lnTo>
                <a:lnTo>
                  <a:pt x="567" y="363"/>
                </a:lnTo>
                <a:lnTo>
                  <a:pt x="572" y="361"/>
                </a:lnTo>
                <a:lnTo>
                  <a:pt x="577" y="359"/>
                </a:lnTo>
                <a:lnTo>
                  <a:pt x="581" y="357"/>
                </a:lnTo>
                <a:lnTo>
                  <a:pt x="586" y="355"/>
                </a:lnTo>
                <a:lnTo>
                  <a:pt x="591" y="353"/>
                </a:lnTo>
                <a:lnTo>
                  <a:pt x="596" y="350"/>
                </a:lnTo>
                <a:lnTo>
                  <a:pt x="600" y="348"/>
                </a:lnTo>
                <a:lnTo>
                  <a:pt x="605" y="346"/>
                </a:lnTo>
                <a:lnTo>
                  <a:pt x="610" y="344"/>
                </a:lnTo>
                <a:lnTo>
                  <a:pt x="614" y="342"/>
                </a:lnTo>
                <a:lnTo>
                  <a:pt x="619" y="340"/>
                </a:lnTo>
                <a:lnTo>
                  <a:pt x="624" y="338"/>
                </a:lnTo>
                <a:lnTo>
                  <a:pt x="628" y="336"/>
                </a:lnTo>
                <a:lnTo>
                  <a:pt x="633" y="334"/>
                </a:lnTo>
                <a:lnTo>
                  <a:pt x="638" y="332"/>
                </a:lnTo>
                <a:lnTo>
                  <a:pt x="642" y="330"/>
                </a:lnTo>
                <a:lnTo>
                  <a:pt x="647" y="328"/>
                </a:lnTo>
                <a:lnTo>
                  <a:pt x="652" y="326"/>
                </a:lnTo>
                <a:lnTo>
                  <a:pt x="656" y="324"/>
                </a:lnTo>
                <a:lnTo>
                  <a:pt x="661" y="322"/>
                </a:lnTo>
                <a:lnTo>
                  <a:pt x="666" y="320"/>
                </a:lnTo>
                <a:lnTo>
                  <a:pt x="671" y="318"/>
                </a:lnTo>
                <a:lnTo>
                  <a:pt x="675" y="316"/>
                </a:lnTo>
                <a:lnTo>
                  <a:pt x="680" y="314"/>
                </a:lnTo>
                <a:lnTo>
                  <a:pt x="685" y="312"/>
                </a:lnTo>
                <a:lnTo>
                  <a:pt x="689" y="310"/>
                </a:lnTo>
                <a:lnTo>
                  <a:pt x="694" y="308"/>
                </a:lnTo>
                <a:lnTo>
                  <a:pt x="699" y="306"/>
                </a:lnTo>
                <a:lnTo>
                  <a:pt x="703" y="304"/>
                </a:lnTo>
                <a:lnTo>
                  <a:pt x="708" y="302"/>
                </a:lnTo>
                <a:lnTo>
                  <a:pt x="713" y="300"/>
                </a:lnTo>
                <a:lnTo>
                  <a:pt x="717" y="298"/>
                </a:lnTo>
                <a:lnTo>
                  <a:pt x="722" y="296"/>
                </a:lnTo>
                <a:lnTo>
                  <a:pt x="727" y="293"/>
                </a:lnTo>
                <a:lnTo>
                  <a:pt x="732" y="291"/>
                </a:lnTo>
                <a:lnTo>
                  <a:pt x="736" y="289"/>
                </a:lnTo>
                <a:lnTo>
                  <a:pt x="741" y="287"/>
                </a:lnTo>
                <a:lnTo>
                  <a:pt x="746" y="285"/>
                </a:lnTo>
                <a:lnTo>
                  <a:pt x="750" y="283"/>
                </a:lnTo>
                <a:lnTo>
                  <a:pt x="755" y="281"/>
                </a:lnTo>
                <a:lnTo>
                  <a:pt x="760" y="279"/>
                </a:lnTo>
                <a:lnTo>
                  <a:pt x="764" y="277"/>
                </a:lnTo>
                <a:lnTo>
                  <a:pt x="769" y="275"/>
                </a:lnTo>
                <a:lnTo>
                  <a:pt x="774" y="273"/>
                </a:lnTo>
                <a:lnTo>
                  <a:pt x="779" y="271"/>
                </a:lnTo>
                <a:lnTo>
                  <a:pt x="783" y="269"/>
                </a:lnTo>
                <a:lnTo>
                  <a:pt x="788" y="267"/>
                </a:lnTo>
                <a:lnTo>
                  <a:pt x="793" y="265"/>
                </a:lnTo>
                <a:lnTo>
                  <a:pt x="797" y="263"/>
                </a:lnTo>
                <a:lnTo>
                  <a:pt x="802" y="261"/>
                </a:lnTo>
                <a:lnTo>
                  <a:pt x="807" y="259"/>
                </a:lnTo>
                <a:lnTo>
                  <a:pt x="811" y="257"/>
                </a:lnTo>
                <a:lnTo>
                  <a:pt x="816" y="255"/>
                </a:lnTo>
                <a:lnTo>
                  <a:pt x="821" y="253"/>
                </a:lnTo>
                <a:lnTo>
                  <a:pt x="825" y="251"/>
                </a:lnTo>
                <a:lnTo>
                  <a:pt x="830" y="249"/>
                </a:lnTo>
                <a:lnTo>
                  <a:pt x="835" y="247"/>
                </a:lnTo>
                <a:lnTo>
                  <a:pt x="840" y="245"/>
                </a:lnTo>
                <a:lnTo>
                  <a:pt x="844" y="243"/>
                </a:lnTo>
                <a:lnTo>
                  <a:pt x="849" y="241"/>
                </a:lnTo>
                <a:lnTo>
                  <a:pt x="854" y="238"/>
                </a:lnTo>
                <a:lnTo>
                  <a:pt x="858" y="236"/>
                </a:lnTo>
                <a:lnTo>
                  <a:pt x="863" y="234"/>
                </a:lnTo>
                <a:lnTo>
                  <a:pt x="868" y="232"/>
                </a:lnTo>
                <a:lnTo>
                  <a:pt x="872" y="230"/>
                </a:lnTo>
                <a:lnTo>
                  <a:pt x="877" y="228"/>
                </a:lnTo>
                <a:lnTo>
                  <a:pt x="882" y="226"/>
                </a:lnTo>
                <a:lnTo>
                  <a:pt x="886" y="224"/>
                </a:lnTo>
                <a:lnTo>
                  <a:pt x="891" y="222"/>
                </a:lnTo>
                <a:lnTo>
                  <a:pt x="896" y="220"/>
                </a:lnTo>
                <a:lnTo>
                  <a:pt x="900" y="218"/>
                </a:lnTo>
                <a:lnTo>
                  <a:pt x="905" y="216"/>
                </a:lnTo>
                <a:lnTo>
                  <a:pt x="910" y="214"/>
                </a:lnTo>
                <a:lnTo>
                  <a:pt x="915" y="212"/>
                </a:lnTo>
                <a:lnTo>
                  <a:pt x="919" y="210"/>
                </a:lnTo>
                <a:lnTo>
                  <a:pt x="924" y="208"/>
                </a:lnTo>
                <a:lnTo>
                  <a:pt x="929" y="206"/>
                </a:lnTo>
                <a:lnTo>
                  <a:pt x="933" y="204"/>
                </a:lnTo>
                <a:lnTo>
                  <a:pt x="938" y="202"/>
                </a:lnTo>
                <a:lnTo>
                  <a:pt x="943" y="200"/>
                </a:lnTo>
                <a:lnTo>
                  <a:pt x="947" y="198"/>
                </a:lnTo>
                <a:lnTo>
                  <a:pt x="952" y="196"/>
                </a:lnTo>
                <a:lnTo>
                  <a:pt x="957" y="194"/>
                </a:lnTo>
                <a:lnTo>
                  <a:pt x="961" y="192"/>
                </a:lnTo>
                <a:lnTo>
                  <a:pt x="966" y="190"/>
                </a:lnTo>
                <a:lnTo>
                  <a:pt x="971" y="188"/>
                </a:lnTo>
                <a:lnTo>
                  <a:pt x="976" y="186"/>
                </a:lnTo>
                <a:lnTo>
                  <a:pt x="980" y="184"/>
                </a:lnTo>
                <a:lnTo>
                  <a:pt x="985" y="182"/>
                </a:lnTo>
                <a:lnTo>
                  <a:pt x="990" y="179"/>
                </a:lnTo>
                <a:lnTo>
                  <a:pt x="994" y="177"/>
                </a:lnTo>
                <a:lnTo>
                  <a:pt x="999" y="175"/>
                </a:lnTo>
                <a:lnTo>
                  <a:pt x="1004" y="173"/>
                </a:lnTo>
                <a:lnTo>
                  <a:pt x="1008" y="171"/>
                </a:lnTo>
                <a:lnTo>
                  <a:pt x="1013" y="169"/>
                </a:lnTo>
                <a:lnTo>
                  <a:pt x="1018" y="167"/>
                </a:lnTo>
                <a:lnTo>
                  <a:pt x="1023" y="165"/>
                </a:lnTo>
                <a:lnTo>
                  <a:pt x="1027" y="163"/>
                </a:lnTo>
                <a:lnTo>
                  <a:pt x="1032" y="161"/>
                </a:lnTo>
                <a:lnTo>
                  <a:pt x="1037" y="159"/>
                </a:lnTo>
                <a:lnTo>
                  <a:pt x="1041" y="157"/>
                </a:lnTo>
                <a:lnTo>
                  <a:pt x="1046" y="155"/>
                </a:lnTo>
                <a:lnTo>
                  <a:pt x="1051" y="153"/>
                </a:lnTo>
                <a:lnTo>
                  <a:pt x="1055" y="151"/>
                </a:lnTo>
                <a:lnTo>
                  <a:pt x="1060" y="149"/>
                </a:lnTo>
                <a:lnTo>
                  <a:pt x="1065" y="147"/>
                </a:lnTo>
                <a:lnTo>
                  <a:pt x="1069" y="145"/>
                </a:lnTo>
                <a:lnTo>
                  <a:pt x="1074" y="143"/>
                </a:lnTo>
                <a:lnTo>
                  <a:pt x="1079" y="141"/>
                </a:lnTo>
                <a:lnTo>
                  <a:pt x="1084" y="139"/>
                </a:lnTo>
                <a:lnTo>
                  <a:pt x="1088" y="137"/>
                </a:lnTo>
                <a:lnTo>
                  <a:pt x="1093" y="135"/>
                </a:lnTo>
                <a:lnTo>
                  <a:pt x="1098" y="133"/>
                </a:lnTo>
                <a:lnTo>
                  <a:pt x="1102" y="131"/>
                </a:lnTo>
                <a:lnTo>
                  <a:pt x="1107" y="129"/>
                </a:lnTo>
                <a:lnTo>
                  <a:pt x="1112" y="127"/>
                </a:lnTo>
                <a:lnTo>
                  <a:pt x="1116" y="125"/>
                </a:lnTo>
                <a:lnTo>
                  <a:pt x="1121" y="122"/>
                </a:lnTo>
                <a:lnTo>
                  <a:pt x="1126" y="120"/>
                </a:lnTo>
                <a:lnTo>
                  <a:pt x="1130" y="118"/>
                </a:lnTo>
                <a:lnTo>
                  <a:pt x="1135" y="116"/>
                </a:lnTo>
                <a:lnTo>
                  <a:pt x="1140" y="114"/>
                </a:lnTo>
                <a:lnTo>
                  <a:pt x="1144" y="112"/>
                </a:lnTo>
                <a:lnTo>
                  <a:pt x="1149" y="110"/>
                </a:lnTo>
                <a:lnTo>
                  <a:pt x="1154" y="108"/>
                </a:lnTo>
                <a:lnTo>
                  <a:pt x="1159" y="106"/>
                </a:lnTo>
                <a:lnTo>
                  <a:pt x="1163" y="104"/>
                </a:lnTo>
                <a:lnTo>
                  <a:pt x="1168" y="102"/>
                </a:lnTo>
                <a:lnTo>
                  <a:pt x="1173" y="100"/>
                </a:lnTo>
                <a:lnTo>
                  <a:pt x="1177" y="98"/>
                </a:lnTo>
                <a:lnTo>
                  <a:pt x="1182" y="96"/>
                </a:lnTo>
                <a:lnTo>
                  <a:pt x="1187" y="94"/>
                </a:lnTo>
                <a:lnTo>
                  <a:pt x="1191" y="92"/>
                </a:lnTo>
                <a:lnTo>
                  <a:pt x="1196" y="90"/>
                </a:lnTo>
                <a:lnTo>
                  <a:pt x="1201" y="88"/>
                </a:lnTo>
                <a:lnTo>
                  <a:pt x="1205" y="86"/>
                </a:lnTo>
                <a:lnTo>
                  <a:pt x="1210" y="84"/>
                </a:lnTo>
                <a:lnTo>
                  <a:pt x="1215" y="82"/>
                </a:lnTo>
                <a:lnTo>
                  <a:pt x="1220" y="80"/>
                </a:lnTo>
                <a:lnTo>
                  <a:pt x="1224" y="78"/>
                </a:lnTo>
                <a:lnTo>
                  <a:pt x="1229" y="76"/>
                </a:lnTo>
                <a:lnTo>
                  <a:pt x="1234" y="74"/>
                </a:lnTo>
                <a:lnTo>
                  <a:pt x="1238" y="72"/>
                </a:lnTo>
                <a:lnTo>
                  <a:pt x="1243" y="70"/>
                </a:lnTo>
                <a:lnTo>
                  <a:pt x="1248" y="67"/>
                </a:lnTo>
                <a:lnTo>
                  <a:pt x="1252" y="65"/>
                </a:lnTo>
                <a:lnTo>
                  <a:pt x="1257" y="63"/>
                </a:lnTo>
                <a:lnTo>
                  <a:pt x="1262" y="61"/>
                </a:lnTo>
                <a:lnTo>
                  <a:pt x="1267" y="59"/>
                </a:lnTo>
                <a:lnTo>
                  <a:pt x="1271" y="57"/>
                </a:lnTo>
                <a:lnTo>
                  <a:pt x="1276" y="55"/>
                </a:lnTo>
                <a:lnTo>
                  <a:pt x="1281" y="53"/>
                </a:lnTo>
                <a:lnTo>
                  <a:pt x="1285" y="51"/>
                </a:lnTo>
                <a:lnTo>
                  <a:pt x="1290" y="49"/>
                </a:lnTo>
                <a:lnTo>
                  <a:pt x="1295" y="47"/>
                </a:lnTo>
                <a:lnTo>
                  <a:pt x="1299" y="45"/>
                </a:lnTo>
                <a:lnTo>
                  <a:pt x="1304" y="43"/>
                </a:lnTo>
                <a:lnTo>
                  <a:pt x="1309" y="41"/>
                </a:lnTo>
                <a:lnTo>
                  <a:pt x="1313" y="39"/>
                </a:lnTo>
                <a:lnTo>
                  <a:pt x="1318" y="37"/>
                </a:lnTo>
                <a:lnTo>
                  <a:pt x="1323" y="35"/>
                </a:lnTo>
                <a:lnTo>
                  <a:pt x="1327" y="33"/>
                </a:lnTo>
                <a:lnTo>
                  <a:pt x="1332" y="31"/>
                </a:lnTo>
                <a:lnTo>
                  <a:pt x="1337" y="29"/>
                </a:lnTo>
                <a:lnTo>
                  <a:pt x="1342" y="27"/>
                </a:lnTo>
                <a:lnTo>
                  <a:pt x="1346" y="25"/>
                </a:lnTo>
                <a:lnTo>
                  <a:pt x="1351" y="23"/>
                </a:lnTo>
                <a:lnTo>
                  <a:pt x="1356" y="21"/>
                </a:lnTo>
                <a:lnTo>
                  <a:pt x="1360" y="19"/>
                </a:lnTo>
                <a:lnTo>
                  <a:pt x="1365" y="17"/>
                </a:lnTo>
                <a:lnTo>
                  <a:pt x="1370" y="15"/>
                </a:lnTo>
                <a:lnTo>
                  <a:pt x="1374" y="13"/>
                </a:lnTo>
                <a:lnTo>
                  <a:pt x="1379" y="11"/>
                </a:lnTo>
                <a:lnTo>
                  <a:pt x="1384" y="8"/>
                </a:lnTo>
                <a:lnTo>
                  <a:pt x="1388" y="6"/>
                </a:lnTo>
                <a:lnTo>
                  <a:pt x="1393" y="4"/>
                </a:lnTo>
                <a:lnTo>
                  <a:pt x="1398" y="2"/>
                </a:lnTo>
                <a:lnTo>
                  <a:pt x="1403" y="0"/>
                </a:lnTo>
              </a:path>
            </a:pathLst>
          </a:custGeom>
          <a:noFill/>
          <a:ln w="2222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2" name="Line 33">
            <a:extLst>
              <a:ext uri="{FF2B5EF4-FFF2-40B4-BE49-F238E27FC236}">
                <a16:creationId xmlns:a16="http://schemas.microsoft.com/office/drawing/2014/main" id="{7F7A1D19-26B3-4170-B0DD-7BB514C1F1AD}"/>
              </a:ext>
            </a:extLst>
          </p:cNvPr>
          <p:cNvSpPr>
            <a:spLocks noChangeShapeType="1"/>
          </p:cNvSpPr>
          <p:nvPr/>
        </p:nvSpPr>
        <p:spPr bwMode="auto">
          <a:xfrm flipV="1">
            <a:off x="2278066" y="954088"/>
            <a:ext cx="0" cy="453866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3" name="Line 34">
            <a:extLst>
              <a:ext uri="{FF2B5EF4-FFF2-40B4-BE49-F238E27FC236}">
                <a16:creationId xmlns:a16="http://schemas.microsoft.com/office/drawing/2014/main" id="{87D62335-1CB8-48DE-B136-ED02CC034725}"/>
              </a:ext>
            </a:extLst>
          </p:cNvPr>
          <p:cNvSpPr>
            <a:spLocks noChangeShapeType="1"/>
          </p:cNvSpPr>
          <p:nvPr/>
        </p:nvSpPr>
        <p:spPr bwMode="auto">
          <a:xfrm flipH="1">
            <a:off x="2187578" y="5337176"/>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4" name="Rectangle 35">
            <a:extLst>
              <a:ext uri="{FF2B5EF4-FFF2-40B4-BE49-F238E27FC236}">
                <a16:creationId xmlns:a16="http://schemas.microsoft.com/office/drawing/2014/main" id="{BB098EB7-F0E7-427A-B08C-7E4A99686553}"/>
              </a:ext>
            </a:extLst>
          </p:cNvPr>
          <p:cNvSpPr>
            <a:spLocks noChangeArrowheads="1"/>
          </p:cNvSpPr>
          <p:nvPr/>
        </p:nvSpPr>
        <p:spPr bwMode="auto">
          <a:xfrm rot="16200000">
            <a:off x="1673956" y="5145252"/>
            <a:ext cx="67005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$5,000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5" name="Line 36">
            <a:extLst>
              <a:ext uri="{FF2B5EF4-FFF2-40B4-BE49-F238E27FC236}">
                <a16:creationId xmlns:a16="http://schemas.microsoft.com/office/drawing/2014/main" id="{95E2B0C2-107A-49E7-BFD6-7EFD5FAF18AD}"/>
              </a:ext>
            </a:extLst>
          </p:cNvPr>
          <p:cNvSpPr>
            <a:spLocks noChangeShapeType="1"/>
          </p:cNvSpPr>
          <p:nvPr/>
        </p:nvSpPr>
        <p:spPr bwMode="auto">
          <a:xfrm flipH="1">
            <a:off x="2187578" y="4114801"/>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6" name="Rectangle 37">
            <a:extLst>
              <a:ext uri="{FF2B5EF4-FFF2-40B4-BE49-F238E27FC236}">
                <a16:creationId xmlns:a16="http://schemas.microsoft.com/office/drawing/2014/main" id="{8DC3C624-8615-439E-9D58-433072519D34}"/>
              </a:ext>
            </a:extLst>
          </p:cNvPr>
          <p:cNvSpPr>
            <a:spLocks noChangeArrowheads="1"/>
          </p:cNvSpPr>
          <p:nvPr/>
        </p:nvSpPr>
        <p:spPr bwMode="auto">
          <a:xfrm rot="16200000">
            <a:off x="1673956" y="3921289"/>
            <a:ext cx="67005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$8,000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7" name="Line 38">
            <a:extLst>
              <a:ext uri="{FF2B5EF4-FFF2-40B4-BE49-F238E27FC236}">
                <a16:creationId xmlns:a16="http://schemas.microsoft.com/office/drawing/2014/main" id="{7D1E5B12-9D95-49A2-8EC6-6394E103B386}"/>
              </a:ext>
            </a:extLst>
          </p:cNvPr>
          <p:cNvSpPr>
            <a:spLocks noChangeShapeType="1"/>
          </p:cNvSpPr>
          <p:nvPr/>
        </p:nvSpPr>
        <p:spPr bwMode="auto">
          <a:xfrm flipH="1">
            <a:off x="2187578" y="2892425"/>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8" name="Rectangle 39">
            <a:extLst>
              <a:ext uri="{FF2B5EF4-FFF2-40B4-BE49-F238E27FC236}">
                <a16:creationId xmlns:a16="http://schemas.microsoft.com/office/drawing/2014/main" id="{15E7678B-D347-45EA-ACCF-15C46F68AF93}"/>
              </a:ext>
            </a:extLst>
          </p:cNvPr>
          <p:cNvSpPr>
            <a:spLocks noChangeArrowheads="1"/>
          </p:cNvSpPr>
          <p:nvPr/>
        </p:nvSpPr>
        <p:spPr bwMode="auto">
          <a:xfrm rot="16200000">
            <a:off x="1621121" y="2695739"/>
            <a:ext cx="7757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$11,000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9" name="Line 40">
            <a:extLst>
              <a:ext uri="{FF2B5EF4-FFF2-40B4-BE49-F238E27FC236}">
                <a16:creationId xmlns:a16="http://schemas.microsoft.com/office/drawing/2014/main" id="{434F9C8A-CBC4-4F36-A093-77A531B8E0A3}"/>
              </a:ext>
            </a:extLst>
          </p:cNvPr>
          <p:cNvSpPr>
            <a:spLocks noChangeShapeType="1"/>
          </p:cNvSpPr>
          <p:nvPr/>
        </p:nvSpPr>
        <p:spPr bwMode="auto">
          <a:xfrm flipH="1">
            <a:off x="2187578" y="1663700"/>
            <a:ext cx="90488"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Rectangle 41">
            <a:extLst>
              <a:ext uri="{FF2B5EF4-FFF2-40B4-BE49-F238E27FC236}">
                <a16:creationId xmlns:a16="http://schemas.microsoft.com/office/drawing/2014/main" id="{3816EF1F-584D-486A-80DF-791E3A60133F}"/>
              </a:ext>
            </a:extLst>
          </p:cNvPr>
          <p:cNvSpPr>
            <a:spLocks noChangeArrowheads="1"/>
          </p:cNvSpPr>
          <p:nvPr/>
        </p:nvSpPr>
        <p:spPr bwMode="auto">
          <a:xfrm rot="16200000">
            <a:off x="1613042" y="1471776"/>
            <a:ext cx="79188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$14,000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41" name="Rectangle 42">
            <a:extLst>
              <a:ext uri="{FF2B5EF4-FFF2-40B4-BE49-F238E27FC236}">
                <a16:creationId xmlns:a16="http://schemas.microsoft.com/office/drawing/2014/main" id="{9A35D88F-7336-4E37-9489-CE1B3EE16CDF}"/>
              </a:ext>
            </a:extLst>
          </p:cNvPr>
          <p:cNvSpPr>
            <a:spLocks noChangeArrowheads="1"/>
          </p:cNvSpPr>
          <p:nvPr/>
        </p:nvSpPr>
        <p:spPr bwMode="auto">
          <a:xfrm rot="16200000">
            <a:off x="-395062" y="3025939"/>
            <a:ext cx="414292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Mean </a:t>
            </a:r>
            <a:r>
              <a:rPr kumimoji="0" lang="en-US" altLang="en-US" sz="1700" b="0" i="0" u="none" strike="noStrike" cap="none" normalizeH="0" baseline="0" dirty="0" err="1">
                <a:ln>
                  <a:noFill/>
                </a:ln>
                <a:solidFill>
                  <a:srgbClr val="000000"/>
                </a:solidFill>
                <a:effectLst/>
                <a:cs typeface="Arial" panose="020B0604020202020204" pitchFamily="34" charset="0"/>
              </a:rPr>
              <a:t>Indiv</a:t>
            </a:r>
            <a:r>
              <a:rPr kumimoji="0" lang="en-US" altLang="en-US" sz="1700" b="0" i="0" u="none" strike="noStrike" cap="none" normalizeH="0" baseline="0" dirty="0">
                <a:ln>
                  <a:noFill/>
                </a:ln>
                <a:solidFill>
                  <a:srgbClr val="000000"/>
                </a:solidFill>
                <a:effectLst/>
                <a:cs typeface="Arial" panose="020B0604020202020204" pitchFamily="34" charset="0"/>
              </a:rPr>
              <a:t>. Earnings in MTO (with site FE)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42" name="Line 43">
            <a:extLst>
              <a:ext uri="{FF2B5EF4-FFF2-40B4-BE49-F238E27FC236}">
                <a16:creationId xmlns:a16="http://schemas.microsoft.com/office/drawing/2014/main" id="{450C4871-12CA-42B5-A242-B3767732BAF8}"/>
              </a:ext>
            </a:extLst>
          </p:cNvPr>
          <p:cNvSpPr>
            <a:spLocks noChangeShapeType="1"/>
          </p:cNvSpPr>
          <p:nvPr/>
        </p:nvSpPr>
        <p:spPr bwMode="auto">
          <a:xfrm>
            <a:off x="2278066" y="5492751"/>
            <a:ext cx="8321685"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Line 44">
            <a:extLst>
              <a:ext uri="{FF2B5EF4-FFF2-40B4-BE49-F238E27FC236}">
                <a16:creationId xmlns:a16="http://schemas.microsoft.com/office/drawing/2014/main" id="{6A266051-DE2E-4005-B394-9D774E01CB64}"/>
              </a:ext>
            </a:extLst>
          </p:cNvPr>
          <p:cNvSpPr>
            <a:spLocks noChangeShapeType="1"/>
          </p:cNvSpPr>
          <p:nvPr/>
        </p:nvSpPr>
        <p:spPr bwMode="auto">
          <a:xfrm>
            <a:off x="2432053" y="5492751"/>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Rectangle 45">
            <a:extLst>
              <a:ext uri="{FF2B5EF4-FFF2-40B4-BE49-F238E27FC236}">
                <a16:creationId xmlns:a16="http://schemas.microsoft.com/office/drawing/2014/main" id="{324094EA-A7B5-4ED7-89F2-57345024E38F}"/>
              </a:ext>
            </a:extLst>
          </p:cNvPr>
          <p:cNvSpPr>
            <a:spLocks noChangeArrowheads="1"/>
          </p:cNvSpPr>
          <p:nvPr/>
        </p:nvSpPr>
        <p:spPr bwMode="auto">
          <a:xfrm>
            <a:off x="2101853" y="5635626"/>
            <a:ext cx="67005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$7,000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48" name="Line 46">
            <a:extLst>
              <a:ext uri="{FF2B5EF4-FFF2-40B4-BE49-F238E27FC236}">
                <a16:creationId xmlns:a16="http://schemas.microsoft.com/office/drawing/2014/main" id="{AC63389C-2827-421D-8D66-8FAA8400AA83}"/>
              </a:ext>
            </a:extLst>
          </p:cNvPr>
          <p:cNvSpPr>
            <a:spLocks noChangeShapeType="1"/>
          </p:cNvSpPr>
          <p:nvPr/>
        </p:nvSpPr>
        <p:spPr bwMode="auto">
          <a:xfrm>
            <a:off x="4432306" y="5492751"/>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Rectangle 47">
            <a:extLst>
              <a:ext uri="{FF2B5EF4-FFF2-40B4-BE49-F238E27FC236}">
                <a16:creationId xmlns:a16="http://schemas.microsoft.com/office/drawing/2014/main" id="{E812716E-0438-4100-A382-53F486BAEDAB}"/>
              </a:ext>
            </a:extLst>
          </p:cNvPr>
          <p:cNvSpPr>
            <a:spLocks noChangeArrowheads="1"/>
          </p:cNvSpPr>
          <p:nvPr/>
        </p:nvSpPr>
        <p:spPr bwMode="auto">
          <a:xfrm>
            <a:off x="4044955" y="5635626"/>
            <a:ext cx="79188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0" name="Line 48">
            <a:extLst>
              <a:ext uri="{FF2B5EF4-FFF2-40B4-BE49-F238E27FC236}">
                <a16:creationId xmlns:a16="http://schemas.microsoft.com/office/drawing/2014/main" id="{09B07689-C08F-402B-8C4D-262172A06F87}"/>
              </a:ext>
            </a:extLst>
          </p:cNvPr>
          <p:cNvSpPr>
            <a:spLocks noChangeShapeType="1"/>
          </p:cNvSpPr>
          <p:nvPr/>
        </p:nvSpPr>
        <p:spPr bwMode="auto">
          <a:xfrm>
            <a:off x="6438908" y="5492751"/>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Rectangle 49">
            <a:extLst>
              <a:ext uri="{FF2B5EF4-FFF2-40B4-BE49-F238E27FC236}">
                <a16:creationId xmlns:a16="http://schemas.microsoft.com/office/drawing/2014/main" id="{28CC54E2-C4BB-458B-BD95-E5168399AF17}"/>
              </a:ext>
            </a:extLst>
          </p:cNvPr>
          <p:cNvSpPr>
            <a:spLocks noChangeArrowheads="1"/>
          </p:cNvSpPr>
          <p:nvPr/>
        </p:nvSpPr>
        <p:spPr bwMode="auto">
          <a:xfrm>
            <a:off x="6049970" y="5635626"/>
            <a:ext cx="79188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$13,000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2" name="Line 50">
            <a:extLst>
              <a:ext uri="{FF2B5EF4-FFF2-40B4-BE49-F238E27FC236}">
                <a16:creationId xmlns:a16="http://schemas.microsoft.com/office/drawing/2014/main" id="{185923EF-8E1F-47D0-B8D6-15CE6C3B0AF9}"/>
              </a:ext>
            </a:extLst>
          </p:cNvPr>
          <p:cNvSpPr>
            <a:spLocks noChangeShapeType="1"/>
          </p:cNvSpPr>
          <p:nvPr/>
        </p:nvSpPr>
        <p:spPr bwMode="auto">
          <a:xfrm>
            <a:off x="8445510" y="5492751"/>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Rectangle 51">
            <a:extLst>
              <a:ext uri="{FF2B5EF4-FFF2-40B4-BE49-F238E27FC236}">
                <a16:creationId xmlns:a16="http://schemas.microsoft.com/office/drawing/2014/main" id="{AB4354FE-6099-4B70-9B25-598D66CFDD88}"/>
              </a:ext>
            </a:extLst>
          </p:cNvPr>
          <p:cNvSpPr>
            <a:spLocks noChangeArrowheads="1"/>
          </p:cNvSpPr>
          <p:nvPr/>
        </p:nvSpPr>
        <p:spPr bwMode="auto">
          <a:xfrm>
            <a:off x="8056573" y="5635626"/>
            <a:ext cx="79188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$16,000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6" name="Line 52">
            <a:extLst>
              <a:ext uri="{FF2B5EF4-FFF2-40B4-BE49-F238E27FC236}">
                <a16:creationId xmlns:a16="http://schemas.microsoft.com/office/drawing/2014/main" id="{ABC74D69-F822-4757-9733-64C5DCF40112}"/>
              </a:ext>
            </a:extLst>
          </p:cNvPr>
          <p:cNvSpPr>
            <a:spLocks noChangeShapeType="1"/>
          </p:cNvSpPr>
          <p:nvPr/>
        </p:nvSpPr>
        <p:spPr bwMode="auto">
          <a:xfrm>
            <a:off x="10450525" y="5492751"/>
            <a:ext cx="0" cy="9048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Rectangle 53">
            <a:extLst>
              <a:ext uri="{FF2B5EF4-FFF2-40B4-BE49-F238E27FC236}">
                <a16:creationId xmlns:a16="http://schemas.microsoft.com/office/drawing/2014/main" id="{B7AE1CBB-D4D3-4A89-899A-5C7F6FEA2A31}"/>
              </a:ext>
            </a:extLst>
          </p:cNvPr>
          <p:cNvSpPr>
            <a:spLocks noChangeArrowheads="1"/>
          </p:cNvSpPr>
          <p:nvPr/>
        </p:nvSpPr>
        <p:spPr bwMode="auto">
          <a:xfrm>
            <a:off x="10061587" y="5635626"/>
            <a:ext cx="79188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$19,000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8" name="Rectangle 54">
            <a:extLst>
              <a:ext uri="{FF2B5EF4-FFF2-40B4-BE49-F238E27FC236}">
                <a16:creationId xmlns:a16="http://schemas.microsoft.com/office/drawing/2014/main" id="{A29DFB6E-9905-478E-9625-37A0CEE05CD0}"/>
              </a:ext>
            </a:extLst>
          </p:cNvPr>
          <p:cNvSpPr>
            <a:spLocks noChangeArrowheads="1"/>
          </p:cNvSpPr>
          <p:nvPr/>
        </p:nvSpPr>
        <p:spPr bwMode="auto">
          <a:xfrm>
            <a:off x="3049592" y="5926138"/>
            <a:ext cx="857670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Mean Indiv. Earnings for Children with Parents at p=10 in Opportunity Atlas (with site FE)</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9" name="Rectangle 55">
            <a:extLst>
              <a:ext uri="{FF2B5EF4-FFF2-40B4-BE49-F238E27FC236}">
                <a16:creationId xmlns:a16="http://schemas.microsoft.com/office/drawing/2014/main" id="{5776CA79-A71B-42B4-866D-DC0AF20C92E8}"/>
              </a:ext>
            </a:extLst>
          </p:cNvPr>
          <p:cNvSpPr>
            <a:spLocks noChangeArrowheads="1"/>
          </p:cNvSpPr>
          <p:nvPr/>
        </p:nvSpPr>
        <p:spPr bwMode="auto">
          <a:xfrm>
            <a:off x="3541717" y="6286501"/>
            <a:ext cx="5794382" cy="279400"/>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1700">
              <a:latin typeface="Arial" panose="020B0604020202020204" pitchFamily="34" charset="0"/>
              <a:cs typeface="Arial" panose="020B0604020202020204" pitchFamily="34" charset="0"/>
            </a:endParaRPr>
          </a:p>
        </p:txBody>
      </p:sp>
      <p:sp>
        <p:nvSpPr>
          <p:cNvPr id="160" name="Oval 56">
            <a:extLst>
              <a:ext uri="{FF2B5EF4-FFF2-40B4-BE49-F238E27FC236}">
                <a16:creationId xmlns:a16="http://schemas.microsoft.com/office/drawing/2014/main" id="{D1DBFF6B-7803-452B-9FDC-29EA9734605D}"/>
              </a:ext>
            </a:extLst>
          </p:cNvPr>
          <p:cNvSpPr>
            <a:spLocks noChangeArrowheads="1"/>
          </p:cNvSpPr>
          <p:nvPr/>
        </p:nvSpPr>
        <p:spPr bwMode="auto">
          <a:xfrm>
            <a:off x="3559180" y="6354763"/>
            <a:ext cx="142875" cy="138113"/>
          </a:xfrm>
          <a:prstGeom prst="ellipse">
            <a:avLst/>
          </a:prstGeom>
          <a:solidFill>
            <a:srgbClr val="FF0000"/>
          </a:solidFill>
          <a:ln w="2222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 name="Oval 57">
            <a:extLst>
              <a:ext uri="{FF2B5EF4-FFF2-40B4-BE49-F238E27FC236}">
                <a16:creationId xmlns:a16="http://schemas.microsoft.com/office/drawing/2014/main" id="{BB304983-E843-4689-84D1-49FF59F2CECA}"/>
              </a:ext>
            </a:extLst>
          </p:cNvPr>
          <p:cNvSpPr>
            <a:spLocks noChangeArrowheads="1"/>
          </p:cNvSpPr>
          <p:nvPr/>
        </p:nvSpPr>
        <p:spPr bwMode="auto">
          <a:xfrm>
            <a:off x="5170494" y="6354763"/>
            <a:ext cx="136525" cy="138113"/>
          </a:xfrm>
          <a:prstGeom prst="ellipse">
            <a:avLst/>
          </a:prstGeom>
          <a:solidFill>
            <a:srgbClr val="000000"/>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 name="Oval 58">
            <a:extLst>
              <a:ext uri="{FF2B5EF4-FFF2-40B4-BE49-F238E27FC236}">
                <a16:creationId xmlns:a16="http://schemas.microsoft.com/office/drawing/2014/main" id="{976145B2-C6C2-4BAD-B9F5-C50D4FBA7D82}"/>
              </a:ext>
            </a:extLst>
          </p:cNvPr>
          <p:cNvSpPr>
            <a:spLocks noChangeArrowheads="1"/>
          </p:cNvSpPr>
          <p:nvPr/>
        </p:nvSpPr>
        <p:spPr bwMode="auto">
          <a:xfrm>
            <a:off x="6489708" y="6354763"/>
            <a:ext cx="142875" cy="138113"/>
          </a:xfrm>
          <a:prstGeom prst="ellipse">
            <a:avLst/>
          </a:pr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 name="Oval 59">
            <a:extLst>
              <a:ext uri="{FF2B5EF4-FFF2-40B4-BE49-F238E27FC236}">
                <a16:creationId xmlns:a16="http://schemas.microsoft.com/office/drawing/2014/main" id="{17125C4C-5220-465F-B1DE-18749B70666A}"/>
              </a:ext>
            </a:extLst>
          </p:cNvPr>
          <p:cNvSpPr>
            <a:spLocks noChangeArrowheads="1"/>
          </p:cNvSpPr>
          <p:nvPr/>
        </p:nvSpPr>
        <p:spPr bwMode="auto">
          <a:xfrm>
            <a:off x="7896235" y="6354763"/>
            <a:ext cx="136525" cy="138113"/>
          </a:xfrm>
          <a:prstGeom prst="ellipse">
            <a:avLst/>
          </a:prstGeom>
          <a:solidFill>
            <a:srgbClr val="938DD2"/>
          </a:solidFill>
          <a:ln w="22225">
            <a:solidFill>
              <a:srgbClr val="938DD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Oval 60">
            <a:extLst>
              <a:ext uri="{FF2B5EF4-FFF2-40B4-BE49-F238E27FC236}">
                <a16:creationId xmlns:a16="http://schemas.microsoft.com/office/drawing/2014/main" id="{6481DC20-6521-4E42-85F4-1938FC4AB8AE}"/>
              </a:ext>
            </a:extLst>
          </p:cNvPr>
          <p:cNvSpPr>
            <a:spLocks noChangeArrowheads="1"/>
          </p:cNvSpPr>
          <p:nvPr/>
        </p:nvSpPr>
        <p:spPr bwMode="auto">
          <a:xfrm>
            <a:off x="8753486" y="6354763"/>
            <a:ext cx="136525" cy="138113"/>
          </a:xfrm>
          <a:prstGeom prst="ellipse">
            <a:avLst/>
          </a:prstGeom>
          <a:solidFill>
            <a:srgbClr val="008000"/>
          </a:solidFill>
          <a:ln w="22225">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Rectangle 61">
            <a:extLst>
              <a:ext uri="{FF2B5EF4-FFF2-40B4-BE49-F238E27FC236}">
                <a16:creationId xmlns:a16="http://schemas.microsoft.com/office/drawing/2014/main" id="{D1FD7949-3DD5-44A6-A7BF-F89C43B7C2FE}"/>
              </a:ext>
            </a:extLst>
          </p:cNvPr>
          <p:cNvSpPr>
            <a:spLocks noChangeArrowheads="1"/>
          </p:cNvSpPr>
          <p:nvPr/>
        </p:nvSpPr>
        <p:spPr bwMode="auto">
          <a:xfrm>
            <a:off x="3838580" y="6286501"/>
            <a:ext cx="9217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Baltimore</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66" name="Rectangle 62">
            <a:extLst>
              <a:ext uri="{FF2B5EF4-FFF2-40B4-BE49-F238E27FC236}">
                <a16:creationId xmlns:a16="http://schemas.microsoft.com/office/drawing/2014/main" id="{61A9DAAE-CBB0-49A4-BBB9-2003720FA67D}"/>
              </a:ext>
            </a:extLst>
          </p:cNvPr>
          <p:cNvSpPr>
            <a:spLocks noChangeArrowheads="1"/>
          </p:cNvSpPr>
          <p:nvPr/>
        </p:nvSpPr>
        <p:spPr bwMode="auto">
          <a:xfrm>
            <a:off x="5449894" y="6286501"/>
            <a:ext cx="68127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Boston</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67" name="Rectangle 63">
            <a:extLst>
              <a:ext uri="{FF2B5EF4-FFF2-40B4-BE49-F238E27FC236}">
                <a16:creationId xmlns:a16="http://schemas.microsoft.com/office/drawing/2014/main" id="{16910CCA-1A7F-4919-81B8-4F6ADAB8CF6D}"/>
              </a:ext>
            </a:extLst>
          </p:cNvPr>
          <p:cNvSpPr>
            <a:spLocks noChangeArrowheads="1"/>
          </p:cNvSpPr>
          <p:nvPr/>
        </p:nvSpPr>
        <p:spPr bwMode="auto">
          <a:xfrm>
            <a:off x="6770696" y="6286501"/>
            <a:ext cx="80150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Chicago</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69" name="Rectangle 64">
            <a:extLst>
              <a:ext uri="{FF2B5EF4-FFF2-40B4-BE49-F238E27FC236}">
                <a16:creationId xmlns:a16="http://schemas.microsoft.com/office/drawing/2014/main" id="{36B87A1D-67EF-47DF-B9CF-0000010913BE}"/>
              </a:ext>
            </a:extLst>
          </p:cNvPr>
          <p:cNvSpPr>
            <a:spLocks noChangeArrowheads="1"/>
          </p:cNvSpPr>
          <p:nvPr/>
        </p:nvSpPr>
        <p:spPr bwMode="auto">
          <a:xfrm>
            <a:off x="8170873" y="6286501"/>
            <a:ext cx="26770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LA</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70" name="Rectangle 65">
            <a:extLst>
              <a:ext uri="{FF2B5EF4-FFF2-40B4-BE49-F238E27FC236}">
                <a16:creationId xmlns:a16="http://schemas.microsoft.com/office/drawing/2014/main" id="{63B1719C-FBD7-42F1-B8FA-4CFAE50F0964}"/>
              </a:ext>
            </a:extLst>
          </p:cNvPr>
          <p:cNvSpPr>
            <a:spLocks noChangeArrowheads="1"/>
          </p:cNvSpPr>
          <p:nvPr/>
        </p:nvSpPr>
        <p:spPr bwMode="auto">
          <a:xfrm>
            <a:off x="9032886" y="6286501"/>
            <a:ext cx="39370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Calibri" panose="020F0502020204030204" pitchFamily="34" charset="0"/>
              </a:rPr>
              <a:t>NY</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1" name="Rectangle 66">
            <a:extLst>
              <a:ext uri="{FF2B5EF4-FFF2-40B4-BE49-F238E27FC236}">
                <a16:creationId xmlns:a16="http://schemas.microsoft.com/office/drawing/2014/main" id="{5B5117F8-2CDA-45BD-87CC-834CE856B3C6}"/>
              </a:ext>
            </a:extLst>
          </p:cNvPr>
          <p:cNvSpPr>
            <a:spLocks noChangeArrowheads="1"/>
          </p:cNvSpPr>
          <p:nvPr/>
        </p:nvSpPr>
        <p:spPr bwMode="auto">
          <a:xfrm>
            <a:off x="6364295" y="101600"/>
            <a:ext cx="50323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9" name="Oval 12"/>
          <p:cNvSpPr>
            <a:spLocks noChangeArrowheads="1"/>
          </p:cNvSpPr>
          <p:nvPr/>
        </p:nvSpPr>
        <p:spPr bwMode="auto">
          <a:xfrm>
            <a:off x="2494568" y="990628"/>
            <a:ext cx="136525" cy="136525"/>
          </a:xfrm>
          <a:prstGeom prst="ellipse">
            <a:avLst/>
          </a:prstGeom>
          <a:solidFill>
            <a:srgbClr val="000000"/>
          </a:solidFill>
          <a:ln w="22225">
            <a:solidFill>
              <a:srgbClr val="000000"/>
            </a:solidFill>
            <a:prstDash val="solid"/>
            <a:round/>
            <a:headEnd/>
            <a:tailEnd/>
          </a:ln>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110" name="Freeform 17"/>
          <p:cNvSpPr>
            <a:spLocks/>
          </p:cNvSpPr>
          <p:nvPr/>
        </p:nvSpPr>
        <p:spPr bwMode="auto">
          <a:xfrm>
            <a:off x="2472454" y="1226859"/>
            <a:ext cx="188913" cy="166688"/>
          </a:xfrm>
          <a:custGeom>
            <a:avLst/>
            <a:gdLst>
              <a:gd name="T0" fmla="*/ 58 w 119"/>
              <a:gd name="T1" fmla="*/ 0 h 105"/>
              <a:gd name="T2" fmla="*/ 0 w 119"/>
              <a:gd name="T3" fmla="*/ 105 h 105"/>
              <a:gd name="T4" fmla="*/ 119 w 119"/>
              <a:gd name="T5" fmla="*/ 105 h 105"/>
              <a:gd name="T6" fmla="*/ 58 w 119"/>
              <a:gd name="T7" fmla="*/ 0 h 105"/>
            </a:gdLst>
            <a:ahLst/>
            <a:cxnLst>
              <a:cxn ang="0">
                <a:pos x="T0" y="T1"/>
              </a:cxn>
              <a:cxn ang="0">
                <a:pos x="T2" y="T3"/>
              </a:cxn>
              <a:cxn ang="0">
                <a:pos x="T4" y="T5"/>
              </a:cxn>
              <a:cxn ang="0">
                <a:pos x="T6" y="T7"/>
              </a:cxn>
            </a:cxnLst>
            <a:rect l="0" t="0" r="r" b="b"/>
            <a:pathLst>
              <a:path w="119" h="105">
                <a:moveTo>
                  <a:pt x="58" y="0"/>
                </a:moveTo>
                <a:lnTo>
                  <a:pt x="0" y="105"/>
                </a:lnTo>
                <a:lnTo>
                  <a:pt x="119" y="105"/>
                </a:lnTo>
                <a:lnTo>
                  <a:pt x="58" y="0"/>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111" name="Freeform 22"/>
          <p:cNvSpPr>
            <a:spLocks/>
          </p:cNvSpPr>
          <p:nvPr/>
        </p:nvSpPr>
        <p:spPr bwMode="auto">
          <a:xfrm>
            <a:off x="2459721" y="1439149"/>
            <a:ext cx="222251" cy="222251"/>
          </a:xfrm>
          <a:custGeom>
            <a:avLst/>
            <a:gdLst>
              <a:gd name="T0" fmla="*/ 72 w 140"/>
              <a:gd name="T1" fmla="*/ 0 h 140"/>
              <a:gd name="T2" fmla="*/ 0 w 140"/>
              <a:gd name="T3" fmla="*/ 68 h 140"/>
              <a:gd name="T4" fmla="*/ 72 w 140"/>
              <a:gd name="T5" fmla="*/ 140 h 140"/>
              <a:gd name="T6" fmla="*/ 140 w 140"/>
              <a:gd name="T7" fmla="*/ 68 h 140"/>
              <a:gd name="T8" fmla="*/ 72 w 140"/>
              <a:gd name="T9" fmla="*/ 0 h 140"/>
            </a:gdLst>
            <a:ahLst/>
            <a:cxnLst>
              <a:cxn ang="0">
                <a:pos x="T0" y="T1"/>
              </a:cxn>
              <a:cxn ang="0">
                <a:pos x="T2" y="T3"/>
              </a:cxn>
              <a:cxn ang="0">
                <a:pos x="T4" y="T5"/>
              </a:cxn>
              <a:cxn ang="0">
                <a:pos x="T6" y="T7"/>
              </a:cxn>
              <a:cxn ang="0">
                <a:pos x="T8" y="T9"/>
              </a:cxn>
            </a:cxnLst>
            <a:rect l="0" t="0" r="r" b="b"/>
            <a:pathLst>
              <a:path w="140" h="140">
                <a:moveTo>
                  <a:pt x="72" y="0"/>
                </a:moveTo>
                <a:lnTo>
                  <a:pt x="0" y="68"/>
                </a:lnTo>
                <a:lnTo>
                  <a:pt x="72" y="140"/>
                </a:lnTo>
                <a:lnTo>
                  <a:pt x="140" y="68"/>
                </a:lnTo>
                <a:lnTo>
                  <a:pt x="72" y="0"/>
                </a:lnTo>
                <a:close/>
              </a:path>
            </a:pathLst>
          </a:custGeom>
          <a:solidFill>
            <a:srgbClr val="000000"/>
          </a:solidFill>
          <a:ln w="22225">
            <a:solidFill>
              <a:srgbClr val="000000"/>
            </a:solidFill>
            <a:prstDash val="solid"/>
            <a:round/>
            <a:headEnd/>
            <a:tailEnd/>
          </a:ln>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112" name="TextBox 92"/>
          <p:cNvSpPr txBox="1"/>
          <p:nvPr/>
        </p:nvSpPr>
        <p:spPr>
          <a:xfrm>
            <a:off x="0" y="87880"/>
            <a:ext cx="12192000" cy="400105"/>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Predicted Impacts of Moving to “Opportunity Bargain” Areas in MTO Cities</a:t>
            </a:r>
          </a:p>
        </p:txBody>
      </p:sp>
      <p:sp>
        <p:nvSpPr>
          <p:cNvPr id="145" name="Rectangle 32"/>
          <p:cNvSpPr>
            <a:spLocks noChangeArrowheads="1"/>
          </p:cNvSpPr>
          <p:nvPr/>
        </p:nvSpPr>
        <p:spPr bwMode="auto">
          <a:xfrm>
            <a:off x="2455864" y="965202"/>
            <a:ext cx="125675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Control</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146" name="Rectangle 33"/>
          <p:cNvSpPr>
            <a:spLocks noChangeArrowheads="1"/>
          </p:cNvSpPr>
          <p:nvPr/>
        </p:nvSpPr>
        <p:spPr bwMode="auto">
          <a:xfrm>
            <a:off x="2197100" y="1211263"/>
            <a:ext cx="170880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Section 8</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154" name="Oval 27"/>
          <p:cNvSpPr>
            <a:spLocks noChangeArrowheads="1"/>
          </p:cNvSpPr>
          <p:nvPr/>
        </p:nvSpPr>
        <p:spPr bwMode="auto">
          <a:xfrm>
            <a:off x="2491804" y="1718628"/>
            <a:ext cx="136525" cy="136525"/>
          </a:xfrm>
          <a:prstGeom prst="ellipse">
            <a:avLst/>
          </a:pr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73" name="Rectangle 34"/>
          <p:cNvSpPr>
            <a:spLocks noChangeArrowheads="1"/>
          </p:cNvSpPr>
          <p:nvPr/>
        </p:nvSpPr>
        <p:spPr bwMode="auto">
          <a:xfrm>
            <a:off x="2198691" y="1463676"/>
            <a:ext cx="510473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a:t>
            </a:r>
            <a:r>
              <a:rPr kumimoji="0" lang="en-US" sz="1700" b="0" i="0" u="none" strike="noStrike" kern="1200" cap="none" spc="0" normalizeH="0" baseline="0" noProof="0" dirty="0">
                <a:ln>
                  <a:noFill/>
                </a:ln>
                <a:solidFill>
                  <a:prstClr val="black"/>
                </a:solidFill>
                <a:effectLst/>
                <a:uLnTx/>
                <a:uFillTx/>
                <a:cs typeface="Arial" panose="020B0604020202020204" pitchFamily="34" charset="0"/>
              </a:rPr>
              <a:t>Experimental: Poverty Rate-Based Targeting</a:t>
            </a:r>
          </a:p>
        </p:txBody>
      </p:sp>
      <p:sp>
        <p:nvSpPr>
          <p:cNvPr id="74" name="Rectangle 34"/>
          <p:cNvSpPr>
            <a:spLocks noChangeArrowheads="1"/>
          </p:cNvSpPr>
          <p:nvPr/>
        </p:nvSpPr>
        <p:spPr bwMode="auto">
          <a:xfrm>
            <a:off x="2197101" y="1684187"/>
            <a:ext cx="47164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a:t>
            </a:r>
            <a:r>
              <a:rPr kumimoji="0" lang="en-US" sz="1700" b="0" i="0" u="none" strike="noStrike" kern="1200" cap="none" spc="0" normalizeH="0" baseline="0" noProof="0" dirty="0">
                <a:ln>
                  <a:noFill/>
                </a:ln>
                <a:solidFill>
                  <a:prstClr val="black"/>
                </a:solidFill>
                <a:effectLst/>
                <a:uLnTx/>
                <a:uFillTx/>
                <a:cs typeface="Arial" panose="020B0604020202020204" pitchFamily="34" charset="0"/>
              </a:rPr>
              <a:t>Opp. Bargain: Outcome-Based Targeting</a:t>
            </a:r>
          </a:p>
          <a:p>
            <a:pPr marL="0" marR="0" lvl="0" indent="0" algn="l" defTabSz="913584" rtl="0" eaLnBrk="0" fontAlgn="base" latinLnBrk="0" hangingPunct="0">
              <a:lnSpc>
                <a:spcPct val="100000"/>
              </a:lnSpc>
              <a:spcBef>
                <a:spcPct val="0"/>
              </a:spcBef>
              <a:spcAft>
                <a:spcPct val="0"/>
              </a:spcAft>
              <a:buClrTx/>
              <a:buSzTx/>
              <a:buFontTx/>
              <a:buNone/>
              <a:tabLst/>
              <a:defRPr/>
            </a:pP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175" name="Rectangle 174">
            <a:extLst>
              <a:ext uri="{FF2B5EF4-FFF2-40B4-BE49-F238E27FC236}">
                <a16:creationId xmlns:a16="http://schemas.microsoft.com/office/drawing/2014/main" id="{81B2C021-0F3C-48DD-AF1B-2B7590CC23C7}"/>
              </a:ext>
            </a:extLst>
          </p:cNvPr>
          <p:cNvSpPr>
            <a:spLocks/>
          </p:cNvSpPr>
          <p:nvPr/>
        </p:nvSpPr>
        <p:spPr>
          <a:xfrm>
            <a:off x="8148499" y="3262260"/>
            <a:ext cx="2340256" cy="553998"/>
          </a:xfrm>
          <a:prstGeom prst="rect">
            <a:avLst/>
          </a:prstGeom>
        </p:spPr>
        <p:txBody>
          <a:bodyPr wrap="square" lIns="0" tIns="0" rIns="0" bIns="0" anchor="b">
            <a:spAutoFit/>
          </a:bodyPr>
          <a:lstStyle/>
          <a:p>
            <a:pPr marL="0" marR="0" lvl="1" indent="0" algn="l" defTabSz="913584" rtl="0" eaLnBrk="1" fontAlgn="base" latinLnBrk="0" hangingPunct="1">
              <a:lnSpc>
                <a:spcPct val="100000"/>
              </a:lnSpc>
              <a:spcBef>
                <a:spcPct val="0"/>
              </a:spcBef>
              <a:spcAft>
                <a:spcPct val="0"/>
              </a:spcAft>
              <a:buClrTx/>
              <a:buSzTx/>
              <a:buFontTx/>
              <a:buNone/>
              <a:tabLst/>
              <a:defRPr/>
            </a:pPr>
            <a:r>
              <a:rPr kumimoji="0" lang="en-GB" b="1" i="0" u="none" strike="noStrike" kern="1200" cap="none" spc="0" normalizeH="0" baseline="0" noProof="0" dirty="0">
                <a:ln>
                  <a:noFill/>
                </a:ln>
                <a:solidFill>
                  <a:prstClr val="white"/>
                </a:solidFill>
                <a:effectLst/>
                <a:uLnTx/>
                <a:uFillTx/>
                <a:ea typeface="MS PGothic" pitchFamily="34" charset="-128"/>
                <a:cs typeface="Arial" pitchFamily="34" charset="0"/>
              </a:rPr>
              <a:t>Creating Moves to Opportunity RCT</a:t>
            </a:r>
          </a:p>
        </p:txBody>
      </p:sp>
    </p:spTree>
    <p:extLst>
      <p:ext uri="{BB962C8B-B14F-4D97-AF65-F5344CB8AC3E}">
        <p14:creationId xmlns:p14="http://schemas.microsoft.com/office/powerpoint/2010/main" val="35839490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descr="A picture containing building&#10;&#10;Description generated with high confidence">
            <a:extLst>
              <a:ext uri="{FF2B5EF4-FFF2-40B4-BE49-F238E27FC236}">
                <a16:creationId xmlns:a16="http://schemas.microsoft.com/office/drawing/2014/main" id="{F73DEEE9-B7C3-47EA-8CC8-CCAD330E27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4085" y="566426"/>
            <a:ext cx="7312007" cy="6291573"/>
          </a:xfrm>
          <a:prstGeom prst="rect">
            <a:avLst/>
          </a:prstGeom>
        </p:spPr>
      </p:pic>
      <p:sp>
        <p:nvSpPr>
          <p:cNvPr id="51" name="object 3">
            <a:extLst>
              <a:ext uri="{FF2B5EF4-FFF2-40B4-BE49-F238E27FC236}">
                <a16:creationId xmlns:a16="http://schemas.microsoft.com/office/drawing/2014/main" id="{57F73DEE-4474-4337-BC8D-AC39B04025C1}"/>
              </a:ext>
            </a:extLst>
          </p:cNvPr>
          <p:cNvSpPr/>
          <p:nvPr/>
        </p:nvSpPr>
        <p:spPr>
          <a:xfrm>
            <a:off x="5706655" y="1820606"/>
            <a:ext cx="270329" cy="234317"/>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52" name="object 4">
            <a:extLst>
              <a:ext uri="{FF2B5EF4-FFF2-40B4-BE49-F238E27FC236}">
                <a16:creationId xmlns:a16="http://schemas.microsoft.com/office/drawing/2014/main" id="{CF069D93-E5E0-41D7-B33D-7AC49D2893D4}"/>
              </a:ext>
            </a:extLst>
          </p:cNvPr>
          <p:cNvSpPr txBox="1"/>
          <p:nvPr/>
        </p:nvSpPr>
        <p:spPr>
          <a:xfrm>
            <a:off x="4768964" y="1761055"/>
            <a:ext cx="990847" cy="274434"/>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700" b="1" i="0" u="none" strike="noStrike" kern="1200" cap="none" spc="-5" normalizeH="0" baseline="0" noProof="0" dirty="0">
                <a:ln>
                  <a:noFill/>
                </a:ln>
                <a:solidFill>
                  <a:srgbClr val="EA21DC"/>
                </a:solidFill>
                <a:effectLst/>
                <a:uLnTx/>
                <a:uFillTx/>
                <a:latin typeface="Arial" panose="020B0604020202020204" pitchFamily="34" charset="0"/>
                <a:cs typeface="Arial" panose="020B0604020202020204" pitchFamily="34" charset="0"/>
              </a:rPr>
              <a:t>U</a:t>
            </a:r>
            <a:r>
              <a:rPr kumimoji="0" sz="1700" b="1" i="0" u="none" strike="noStrike" kern="1200" cap="none" spc="-10" normalizeH="0" baseline="0" noProof="0" dirty="0">
                <a:ln>
                  <a:noFill/>
                </a:ln>
                <a:solidFill>
                  <a:srgbClr val="EA21DC"/>
                </a:solidFill>
                <a:effectLst/>
                <a:uLnTx/>
                <a:uFillTx/>
                <a:latin typeface="Arial" panose="020B0604020202020204" pitchFamily="34" charset="0"/>
                <a:cs typeface="Arial" panose="020B0604020202020204" pitchFamily="34" charset="0"/>
              </a:rPr>
              <a:t>p</a:t>
            </a:r>
            <a:r>
              <a:rPr kumimoji="0" sz="1700" b="1" i="0" u="none" strike="noStrike" kern="1200" cap="none" spc="0" normalizeH="0" baseline="0" noProof="0" dirty="0">
                <a:ln>
                  <a:noFill/>
                </a:ln>
                <a:solidFill>
                  <a:srgbClr val="EA21DC"/>
                </a:solidFill>
                <a:effectLst/>
                <a:uLnTx/>
                <a:uFillTx/>
                <a:latin typeface="Arial" panose="020B0604020202020204" pitchFamily="34" charset="0"/>
                <a:cs typeface="Arial" panose="020B0604020202020204" pitchFamily="34" charset="0"/>
              </a:rPr>
              <a:t>t</a:t>
            </a:r>
            <a:r>
              <a:rPr kumimoji="0" sz="1700" b="1" i="0" u="none" strike="noStrike" kern="1200" cap="none" spc="-5" normalizeH="0" baseline="0" noProof="0" dirty="0">
                <a:ln>
                  <a:noFill/>
                </a:ln>
                <a:solidFill>
                  <a:srgbClr val="EA21DC"/>
                </a:solidFill>
                <a:effectLst/>
                <a:uLnTx/>
                <a:uFillTx/>
                <a:latin typeface="Arial" panose="020B0604020202020204" pitchFamily="34" charset="0"/>
                <a:cs typeface="Arial" panose="020B0604020202020204" pitchFamily="34" charset="0"/>
              </a:rPr>
              <a:t>o</a:t>
            </a:r>
            <a:r>
              <a:rPr kumimoji="0" sz="1700" b="1" i="0" u="none" strike="noStrike" kern="1200" cap="none" spc="25" normalizeH="0" baseline="0" noProof="0" dirty="0">
                <a:ln>
                  <a:noFill/>
                </a:ln>
                <a:solidFill>
                  <a:srgbClr val="EA21DC"/>
                </a:solidFill>
                <a:effectLst/>
                <a:uLnTx/>
                <a:uFillTx/>
                <a:latin typeface="Arial" panose="020B0604020202020204" pitchFamily="34" charset="0"/>
                <a:cs typeface="Arial" panose="020B0604020202020204" pitchFamily="34" charset="0"/>
              </a:rPr>
              <a:t>w</a:t>
            </a:r>
            <a:r>
              <a:rPr kumimoji="0" sz="1700" b="1" i="0" u="none" strike="noStrike" kern="1200" cap="none" spc="0" normalizeH="0" baseline="0" noProof="0" dirty="0">
                <a:ln>
                  <a:noFill/>
                </a:ln>
                <a:solidFill>
                  <a:srgbClr val="EA21DC"/>
                </a:solidFill>
                <a:effectLst/>
                <a:uLnTx/>
                <a:uFillTx/>
                <a:latin typeface="Arial" panose="020B0604020202020204" pitchFamily="34" charset="0"/>
                <a:cs typeface="Arial" panose="020B0604020202020204" pitchFamily="34" charset="0"/>
              </a:rPr>
              <a:t>n</a:t>
            </a:r>
            <a:endParaRPr kumimoji="0" sz="17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53" name="object 3">
            <a:extLst>
              <a:ext uri="{FF2B5EF4-FFF2-40B4-BE49-F238E27FC236}">
                <a16:creationId xmlns:a16="http://schemas.microsoft.com/office/drawing/2014/main" id="{8A368F6E-6AE8-4A98-9537-ED3D5EB3B9AE}"/>
              </a:ext>
            </a:extLst>
          </p:cNvPr>
          <p:cNvSpPr/>
          <p:nvPr/>
        </p:nvSpPr>
        <p:spPr>
          <a:xfrm>
            <a:off x="5668555" y="5733724"/>
            <a:ext cx="289379" cy="302673"/>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54" name="object 4">
            <a:extLst>
              <a:ext uri="{FF2B5EF4-FFF2-40B4-BE49-F238E27FC236}">
                <a16:creationId xmlns:a16="http://schemas.microsoft.com/office/drawing/2014/main" id="{DCA18B86-3069-4743-B543-14C2C0321E38}"/>
              </a:ext>
            </a:extLst>
          </p:cNvPr>
          <p:cNvSpPr txBox="1"/>
          <p:nvPr/>
        </p:nvSpPr>
        <p:spPr>
          <a:xfrm>
            <a:off x="4496817" y="5676262"/>
            <a:ext cx="1264849" cy="274434"/>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US" sz="1700" b="1" i="0" u="none" strike="noStrike" kern="1200" cap="none" spc="-5" normalizeH="0" baseline="0" noProof="0" dirty="0">
                <a:ln>
                  <a:noFill/>
                </a:ln>
                <a:solidFill>
                  <a:srgbClr val="EA21DC"/>
                </a:solidFill>
                <a:effectLst/>
                <a:uLnTx/>
                <a:uFillTx/>
                <a:latin typeface="Arial" panose="020B0604020202020204" pitchFamily="34" charset="0"/>
                <a:cs typeface="Arial" panose="020B0604020202020204" pitchFamily="34" charset="0"/>
              </a:rPr>
              <a:t>Evergreen</a:t>
            </a:r>
            <a:endParaRPr kumimoji="0" sz="17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55" name="object 3">
            <a:extLst>
              <a:ext uri="{FF2B5EF4-FFF2-40B4-BE49-F238E27FC236}">
                <a16:creationId xmlns:a16="http://schemas.microsoft.com/office/drawing/2014/main" id="{87DFA202-EDB2-46DD-B532-B0DA9CD0D26F}"/>
              </a:ext>
            </a:extLst>
          </p:cNvPr>
          <p:cNvSpPr/>
          <p:nvPr/>
        </p:nvSpPr>
        <p:spPr>
          <a:xfrm>
            <a:off x="5469511" y="6279359"/>
            <a:ext cx="275095" cy="260662"/>
          </a:xfrm>
          <a:prstGeom prst="rect">
            <a:avLst/>
          </a:prstGeom>
          <a:blipFill>
            <a:blip r:embed="rId4" cstate="print"/>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56" name="object 4">
            <a:extLst>
              <a:ext uri="{FF2B5EF4-FFF2-40B4-BE49-F238E27FC236}">
                <a16:creationId xmlns:a16="http://schemas.microsoft.com/office/drawing/2014/main" id="{277F163B-53D2-46E0-8F53-B998C525BD57}"/>
              </a:ext>
            </a:extLst>
          </p:cNvPr>
          <p:cNvSpPr txBox="1"/>
          <p:nvPr/>
        </p:nvSpPr>
        <p:spPr>
          <a:xfrm>
            <a:off x="4367064" y="6134621"/>
            <a:ext cx="1377542" cy="548868"/>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US" sz="1700" b="1" i="0" u="none" strike="noStrike" kern="1200" cap="none" spc="-5" normalizeH="0" baseline="0" noProof="0" dirty="0">
                <a:ln>
                  <a:noFill/>
                </a:ln>
                <a:solidFill>
                  <a:srgbClr val="EA21DC"/>
                </a:solidFill>
                <a:effectLst/>
                <a:uLnTx/>
                <a:uFillTx/>
                <a:latin typeface="Arial" panose="020B0604020202020204" pitchFamily="34" charset="0"/>
                <a:cs typeface="Arial" panose="020B0604020202020204" pitchFamily="34" charset="0"/>
              </a:rPr>
              <a:t>Alsip / </a:t>
            </a:r>
          </a:p>
          <a:p>
            <a:pPr marL="12700" marR="0" lvl="0" indent="0" algn="l" defTabSz="914400" rtl="0" eaLnBrk="1" fontAlgn="auto" latinLnBrk="0" hangingPunct="1">
              <a:lnSpc>
                <a:spcPct val="100000"/>
              </a:lnSpc>
              <a:spcBef>
                <a:spcPts val="100"/>
              </a:spcBef>
              <a:spcAft>
                <a:spcPts val="0"/>
              </a:spcAft>
              <a:buClrTx/>
              <a:buSzTx/>
              <a:buFontTx/>
              <a:buNone/>
              <a:tabLst/>
              <a:defRPr/>
            </a:pPr>
            <a:r>
              <a:rPr lang="en-US" sz="1700" b="1" spc="-5" dirty="0">
                <a:solidFill>
                  <a:srgbClr val="EA21DC"/>
                </a:solidFill>
                <a:latin typeface="Arial" panose="020B0604020202020204" pitchFamily="34" charset="0"/>
                <a:cs typeface="Arial" panose="020B0604020202020204" pitchFamily="34" charset="0"/>
              </a:rPr>
              <a:t>Marionette</a:t>
            </a:r>
            <a:endParaRPr kumimoji="0" sz="17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57" name="Isosceles Triangle 56">
            <a:extLst>
              <a:ext uri="{FF2B5EF4-FFF2-40B4-BE49-F238E27FC236}">
                <a16:creationId xmlns:a16="http://schemas.microsoft.com/office/drawing/2014/main" id="{75B1E734-9D17-4281-8000-B7BB5AD24122}"/>
              </a:ext>
            </a:extLst>
          </p:cNvPr>
          <p:cNvSpPr>
            <a:spLocks noChangeAspect="1"/>
          </p:cNvSpPr>
          <p:nvPr/>
        </p:nvSpPr>
        <p:spPr>
          <a:xfrm>
            <a:off x="6632006" y="3863300"/>
            <a:ext cx="206526" cy="164592"/>
          </a:xfrm>
          <a:prstGeom prst="triangle">
            <a:avLst>
              <a:gd name="adj" fmla="val 50000"/>
            </a:avLst>
          </a:prstGeom>
          <a:noFill/>
          <a:ln w="38100"/>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w="0"/>
              <a:solidFill>
                <a:schemeClr val="tx1"/>
              </a:solidFill>
              <a:effectLst>
                <a:outerShdw blurRad="38100" dist="19050" dir="2700000" algn="tl" rotWithShape="0">
                  <a:schemeClr val="dk1">
                    <a:alpha val="40000"/>
                  </a:schemeClr>
                </a:outerShdw>
              </a:effectLst>
              <a:latin typeface="+mj-lt"/>
            </a:endParaRPr>
          </a:p>
        </p:txBody>
      </p:sp>
      <p:sp>
        <p:nvSpPr>
          <p:cNvPr id="58" name="Isosceles Triangle 57">
            <a:extLst>
              <a:ext uri="{FF2B5EF4-FFF2-40B4-BE49-F238E27FC236}">
                <a16:creationId xmlns:a16="http://schemas.microsoft.com/office/drawing/2014/main" id="{96753150-5F3B-4CE8-B608-D5D208E8A315}"/>
              </a:ext>
            </a:extLst>
          </p:cNvPr>
          <p:cNvSpPr>
            <a:spLocks noChangeAspect="1"/>
          </p:cNvSpPr>
          <p:nvPr/>
        </p:nvSpPr>
        <p:spPr>
          <a:xfrm>
            <a:off x="6607802" y="4143256"/>
            <a:ext cx="206526" cy="164592"/>
          </a:xfrm>
          <a:prstGeom prst="triangle">
            <a:avLst>
              <a:gd name="adj" fmla="val 50000"/>
            </a:avLst>
          </a:prstGeom>
          <a:noFill/>
          <a:ln w="38100"/>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w="0"/>
              <a:solidFill>
                <a:schemeClr val="tx1"/>
              </a:solidFill>
              <a:effectLst>
                <a:outerShdw blurRad="38100" dist="19050" dir="2700000" algn="tl" rotWithShape="0">
                  <a:schemeClr val="dk1">
                    <a:alpha val="40000"/>
                  </a:schemeClr>
                </a:outerShdw>
              </a:effectLst>
              <a:latin typeface="+mj-lt"/>
            </a:endParaRPr>
          </a:p>
        </p:txBody>
      </p:sp>
      <p:sp>
        <p:nvSpPr>
          <p:cNvPr id="59" name="Isosceles Triangle 58">
            <a:extLst>
              <a:ext uri="{FF2B5EF4-FFF2-40B4-BE49-F238E27FC236}">
                <a16:creationId xmlns:a16="http://schemas.microsoft.com/office/drawing/2014/main" id="{FBF99E71-0F25-4065-A862-137956281A3E}"/>
              </a:ext>
            </a:extLst>
          </p:cNvPr>
          <p:cNvSpPr>
            <a:spLocks noChangeAspect="1"/>
          </p:cNvSpPr>
          <p:nvPr/>
        </p:nvSpPr>
        <p:spPr>
          <a:xfrm>
            <a:off x="6539782" y="4906717"/>
            <a:ext cx="206526" cy="164592"/>
          </a:xfrm>
          <a:prstGeom prst="triangle">
            <a:avLst>
              <a:gd name="adj" fmla="val 50000"/>
            </a:avLst>
          </a:prstGeom>
          <a:noFill/>
          <a:ln w="38100"/>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a:ln w="0"/>
              <a:solidFill>
                <a:schemeClr val="tx1"/>
              </a:solidFill>
              <a:effectLst>
                <a:outerShdw blurRad="38100" dist="19050" dir="2700000" algn="tl" rotWithShape="0">
                  <a:schemeClr val="dk1">
                    <a:alpha val="40000"/>
                  </a:schemeClr>
                </a:outerShdw>
              </a:effectLst>
              <a:latin typeface="+mj-lt"/>
            </a:endParaRPr>
          </a:p>
        </p:txBody>
      </p:sp>
      <p:sp>
        <p:nvSpPr>
          <p:cNvPr id="60" name="Oval 59">
            <a:extLst>
              <a:ext uri="{FF2B5EF4-FFF2-40B4-BE49-F238E27FC236}">
                <a16:creationId xmlns:a16="http://schemas.microsoft.com/office/drawing/2014/main" id="{8999C02F-117F-4FC7-AC55-59AB7B9199C6}"/>
              </a:ext>
            </a:extLst>
          </p:cNvPr>
          <p:cNvSpPr/>
          <p:nvPr/>
        </p:nvSpPr>
        <p:spPr>
          <a:xfrm>
            <a:off x="6439628" y="4029425"/>
            <a:ext cx="152519" cy="16264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61" name="Oval 60">
            <a:extLst>
              <a:ext uri="{FF2B5EF4-FFF2-40B4-BE49-F238E27FC236}">
                <a16:creationId xmlns:a16="http://schemas.microsoft.com/office/drawing/2014/main" id="{E2E5F36A-E35E-4824-B6E1-6DE9B8C5FC23}"/>
              </a:ext>
            </a:extLst>
          </p:cNvPr>
          <p:cNvSpPr/>
          <p:nvPr/>
        </p:nvSpPr>
        <p:spPr>
          <a:xfrm>
            <a:off x="6494465" y="3807069"/>
            <a:ext cx="152519" cy="16264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62" name="Oval 61">
            <a:extLst>
              <a:ext uri="{FF2B5EF4-FFF2-40B4-BE49-F238E27FC236}">
                <a16:creationId xmlns:a16="http://schemas.microsoft.com/office/drawing/2014/main" id="{58BCB457-A6FD-43EE-9E9B-45552735B76E}"/>
              </a:ext>
            </a:extLst>
          </p:cNvPr>
          <p:cNvSpPr/>
          <p:nvPr/>
        </p:nvSpPr>
        <p:spPr>
          <a:xfrm>
            <a:off x="6428035" y="4262653"/>
            <a:ext cx="152519" cy="16264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63" name="Rectangle 62">
            <a:extLst>
              <a:ext uri="{FF2B5EF4-FFF2-40B4-BE49-F238E27FC236}">
                <a16:creationId xmlns:a16="http://schemas.microsoft.com/office/drawing/2014/main" id="{A7164CCF-BF71-4FA4-A110-70E1262B8359}"/>
              </a:ext>
            </a:extLst>
          </p:cNvPr>
          <p:cNvSpPr>
            <a:spLocks noChangeAspect="1"/>
          </p:cNvSpPr>
          <p:nvPr/>
        </p:nvSpPr>
        <p:spPr>
          <a:xfrm rot="2623362">
            <a:off x="7070022" y="5541531"/>
            <a:ext cx="160808" cy="155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64" name="Rectangle 63">
            <a:extLst>
              <a:ext uri="{FF2B5EF4-FFF2-40B4-BE49-F238E27FC236}">
                <a16:creationId xmlns:a16="http://schemas.microsoft.com/office/drawing/2014/main" id="{8A5E0513-8497-42F6-AE93-805E1E743AB0}"/>
              </a:ext>
            </a:extLst>
          </p:cNvPr>
          <p:cNvSpPr>
            <a:spLocks noChangeAspect="1"/>
          </p:cNvSpPr>
          <p:nvPr/>
        </p:nvSpPr>
        <p:spPr>
          <a:xfrm rot="2623362">
            <a:off x="6591084" y="6265754"/>
            <a:ext cx="160808" cy="155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65" name="Rectangle 64">
            <a:extLst>
              <a:ext uri="{FF2B5EF4-FFF2-40B4-BE49-F238E27FC236}">
                <a16:creationId xmlns:a16="http://schemas.microsoft.com/office/drawing/2014/main" id="{0CA77AFF-1CDE-4127-8D6C-BE428DAD5D10}"/>
              </a:ext>
            </a:extLst>
          </p:cNvPr>
          <p:cNvSpPr>
            <a:spLocks noChangeAspect="1"/>
          </p:cNvSpPr>
          <p:nvPr/>
        </p:nvSpPr>
        <p:spPr>
          <a:xfrm rot="2623362">
            <a:off x="7070022" y="5849083"/>
            <a:ext cx="160808" cy="1554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mj-lt"/>
            </a:endParaRPr>
          </a:p>
        </p:txBody>
      </p:sp>
      <p:sp>
        <p:nvSpPr>
          <p:cNvPr id="8" name="TextBox 7"/>
          <p:cNvSpPr txBox="1"/>
          <p:nvPr/>
        </p:nvSpPr>
        <p:spPr>
          <a:xfrm>
            <a:off x="6873184" y="3667170"/>
            <a:ext cx="2597552" cy="353939"/>
          </a:xfrm>
          <a:prstGeom prst="rect">
            <a:avLst/>
          </a:prstGeom>
          <a:noFill/>
        </p:spPr>
        <p:txBody>
          <a:bodyPr wrap="squar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Ida B. Wells Homes</a:t>
            </a:r>
          </a:p>
        </p:txBody>
      </p:sp>
      <p:sp>
        <p:nvSpPr>
          <p:cNvPr id="10" name="TextBox 9"/>
          <p:cNvSpPr txBox="1"/>
          <p:nvPr/>
        </p:nvSpPr>
        <p:spPr>
          <a:xfrm>
            <a:off x="7131315" y="4368617"/>
            <a:ext cx="2557773" cy="353939"/>
          </a:xfrm>
          <a:prstGeom prst="rect">
            <a:avLst/>
          </a:prstGeom>
          <a:noFill/>
        </p:spPr>
        <p:txBody>
          <a:bodyPr wrap="squar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Robert Taylor Homes</a:t>
            </a:r>
          </a:p>
        </p:txBody>
      </p:sp>
      <p:sp>
        <p:nvSpPr>
          <p:cNvPr id="12" name="TextBox 11"/>
          <p:cNvSpPr txBox="1"/>
          <p:nvPr/>
        </p:nvSpPr>
        <p:spPr>
          <a:xfrm>
            <a:off x="7118458" y="4003003"/>
            <a:ext cx="2428095" cy="353939"/>
          </a:xfrm>
          <a:prstGeom prst="rect">
            <a:avLst/>
          </a:prstGeom>
          <a:noFill/>
        </p:spPr>
        <p:txBody>
          <a:bodyPr wrap="square" lIns="91368" tIns="45718" rIns="91368" bIns="45718"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Stateway Gardens</a:t>
            </a:r>
          </a:p>
        </p:txBody>
      </p:sp>
      <p:cxnSp>
        <p:nvCxnSpPr>
          <p:cNvPr id="13" name="Straight Arrow Connector 12"/>
          <p:cNvCxnSpPr>
            <a:stCxn id="10" idx="1"/>
          </p:cNvCxnSpPr>
          <p:nvPr/>
        </p:nvCxnSpPr>
        <p:spPr>
          <a:xfrm flipH="1" flipV="1">
            <a:off x="6651059" y="4390577"/>
            <a:ext cx="480256" cy="155010"/>
          </a:xfrm>
          <a:prstGeom prst="straightConnector1">
            <a:avLst/>
          </a:prstGeom>
          <a:ln w="19050">
            <a:tailEnd type="arrow"/>
          </a:ln>
        </p:spPr>
        <p:style>
          <a:lnRef idx="2">
            <a:schemeClr val="dk1"/>
          </a:lnRef>
          <a:fillRef idx="0">
            <a:schemeClr val="dk1"/>
          </a:fillRef>
          <a:effectRef idx="1">
            <a:schemeClr val="dk1"/>
          </a:effectRef>
          <a:fontRef idx="minor">
            <a:schemeClr val="tx1"/>
          </a:fontRef>
        </p:style>
      </p:cxnSp>
      <p:sp>
        <p:nvSpPr>
          <p:cNvPr id="17" name="Rectangle 16"/>
          <p:cNvSpPr/>
          <p:nvPr/>
        </p:nvSpPr>
        <p:spPr>
          <a:xfrm>
            <a:off x="6241233" y="467295"/>
            <a:ext cx="4046707" cy="99132"/>
          </a:xfrm>
          <a:prstGeom prst="rect">
            <a:avLst/>
          </a:prstGeom>
          <a:solidFill>
            <a:schemeClr val="bg1"/>
          </a:solidFill>
          <a:ln w="9525" cap="flat" cmpd="sng" algn="ctr">
            <a:solidFill>
              <a:schemeClr val="bg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lIns="91368" tIns="45718" rIns="91368" bIns="45718" rtlCol="0" anchor="ctr"/>
          <a:lstStyle/>
          <a:p>
            <a:pPr marL="0" marR="0" lvl="0" indent="0" algn="ctr"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srgbClr val="70AD47"/>
              </a:solidFill>
              <a:effectLst/>
              <a:uLnTx/>
              <a:uFillTx/>
              <a:ea typeface="+mn-ea"/>
              <a:cs typeface="+mn-cs"/>
            </a:endParaRPr>
          </a:p>
        </p:txBody>
      </p:sp>
      <p:sp>
        <p:nvSpPr>
          <p:cNvPr id="19" name="TextBox 92"/>
          <p:cNvSpPr txBox="1"/>
          <p:nvPr/>
        </p:nvSpPr>
        <p:spPr>
          <a:xfrm>
            <a:off x="0" y="87880"/>
            <a:ext cx="12192000" cy="400105"/>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Moving To Opportunity Experiment: Origin (Control Group) Locations in Chicago</a:t>
            </a:r>
          </a:p>
        </p:txBody>
      </p:sp>
      <p:grpSp>
        <p:nvGrpSpPr>
          <p:cNvPr id="87" name="Group 86"/>
          <p:cNvGrpSpPr/>
          <p:nvPr/>
        </p:nvGrpSpPr>
        <p:grpSpPr>
          <a:xfrm>
            <a:off x="9470739" y="962556"/>
            <a:ext cx="2201765" cy="1016730"/>
            <a:chOff x="9470736" y="962556"/>
            <a:chExt cx="2201765" cy="1016730"/>
          </a:xfrm>
        </p:grpSpPr>
        <p:sp>
          <p:nvSpPr>
            <p:cNvPr id="88" name="Rectangle 32"/>
            <p:cNvSpPr>
              <a:spLocks noChangeArrowheads="1"/>
            </p:cNvSpPr>
            <p:nvPr/>
          </p:nvSpPr>
          <p:spPr bwMode="auto">
            <a:xfrm>
              <a:off x="9729496" y="965202"/>
              <a:ext cx="119584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Control</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89" name="Rectangle 33"/>
            <p:cNvSpPr>
              <a:spLocks noChangeArrowheads="1"/>
            </p:cNvSpPr>
            <p:nvPr/>
          </p:nvSpPr>
          <p:spPr bwMode="auto">
            <a:xfrm>
              <a:off x="9470736" y="1211263"/>
              <a:ext cx="170880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Section 8</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90" name="Rectangle 34"/>
            <p:cNvSpPr>
              <a:spLocks noChangeArrowheads="1"/>
            </p:cNvSpPr>
            <p:nvPr/>
          </p:nvSpPr>
          <p:spPr bwMode="auto">
            <a:xfrm>
              <a:off x="9472321" y="1463675"/>
              <a:ext cx="20710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Experimental</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91" name="Oval 12"/>
            <p:cNvSpPr>
              <a:spLocks noChangeArrowheads="1"/>
            </p:cNvSpPr>
            <p:nvPr/>
          </p:nvSpPr>
          <p:spPr bwMode="auto">
            <a:xfrm>
              <a:off x="9752247" y="962556"/>
              <a:ext cx="183888" cy="180237"/>
            </a:xfrm>
            <a:prstGeom prst="ellipse">
              <a:avLst/>
            </a:prstGeom>
            <a:solidFill>
              <a:schemeClr val="tx1"/>
            </a:solidFill>
            <a:ln w="22225">
              <a:solidFill>
                <a:schemeClr val="tx1"/>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92" name="Freeform 17"/>
            <p:cNvSpPr>
              <a:spLocks/>
            </p:cNvSpPr>
            <p:nvPr/>
          </p:nvSpPr>
          <p:spPr bwMode="auto">
            <a:xfrm>
              <a:off x="9746068" y="1226859"/>
              <a:ext cx="188913" cy="166688"/>
            </a:xfrm>
            <a:custGeom>
              <a:avLst/>
              <a:gdLst>
                <a:gd name="T0" fmla="*/ 58 w 119"/>
                <a:gd name="T1" fmla="*/ 0 h 105"/>
                <a:gd name="T2" fmla="*/ 0 w 119"/>
                <a:gd name="T3" fmla="*/ 105 h 105"/>
                <a:gd name="T4" fmla="*/ 119 w 119"/>
                <a:gd name="T5" fmla="*/ 105 h 105"/>
                <a:gd name="T6" fmla="*/ 58 w 119"/>
                <a:gd name="T7" fmla="*/ 0 h 105"/>
              </a:gdLst>
              <a:ahLst/>
              <a:cxnLst>
                <a:cxn ang="0">
                  <a:pos x="T0" y="T1"/>
                </a:cxn>
                <a:cxn ang="0">
                  <a:pos x="T2" y="T3"/>
                </a:cxn>
                <a:cxn ang="0">
                  <a:pos x="T4" y="T5"/>
                </a:cxn>
                <a:cxn ang="0">
                  <a:pos x="T6" y="T7"/>
                </a:cxn>
              </a:cxnLst>
              <a:rect l="0" t="0" r="r" b="b"/>
              <a:pathLst>
                <a:path w="119" h="105">
                  <a:moveTo>
                    <a:pt x="58" y="0"/>
                  </a:moveTo>
                  <a:lnTo>
                    <a:pt x="0" y="105"/>
                  </a:lnTo>
                  <a:lnTo>
                    <a:pt x="119" y="105"/>
                  </a:lnTo>
                  <a:lnTo>
                    <a:pt x="58" y="0"/>
                  </a:lnTo>
                  <a:close/>
                </a:path>
              </a:pathLst>
            </a:custGeom>
            <a:noFill/>
            <a:ln w="22225">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93" name="Freeform 22"/>
            <p:cNvSpPr>
              <a:spLocks/>
            </p:cNvSpPr>
            <p:nvPr/>
          </p:nvSpPr>
          <p:spPr bwMode="auto">
            <a:xfrm>
              <a:off x="9733357" y="1439149"/>
              <a:ext cx="222251" cy="222251"/>
            </a:xfrm>
            <a:custGeom>
              <a:avLst/>
              <a:gdLst>
                <a:gd name="T0" fmla="*/ 72 w 140"/>
                <a:gd name="T1" fmla="*/ 0 h 140"/>
                <a:gd name="T2" fmla="*/ 0 w 140"/>
                <a:gd name="T3" fmla="*/ 68 h 140"/>
                <a:gd name="T4" fmla="*/ 72 w 140"/>
                <a:gd name="T5" fmla="*/ 140 h 140"/>
                <a:gd name="T6" fmla="*/ 140 w 140"/>
                <a:gd name="T7" fmla="*/ 68 h 140"/>
                <a:gd name="T8" fmla="*/ 72 w 140"/>
                <a:gd name="T9" fmla="*/ 0 h 140"/>
              </a:gdLst>
              <a:ahLst/>
              <a:cxnLst>
                <a:cxn ang="0">
                  <a:pos x="T0" y="T1"/>
                </a:cxn>
                <a:cxn ang="0">
                  <a:pos x="T2" y="T3"/>
                </a:cxn>
                <a:cxn ang="0">
                  <a:pos x="T4" y="T5"/>
                </a:cxn>
                <a:cxn ang="0">
                  <a:pos x="T6" y="T7"/>
                </a:cxn>
                <a:cxn ang="0">
                  <a:pos x="T8" y="T9"/>
                </a:cxn>
              </a:cxnLst>
              <a:rect l="0" t="0" r="r" b="b"/>
              <a:pathLst>
                <a:path w="140" h="140">
                  <a:moveTo>
                    <a:pt x="72" y="0"/>
                  </a:moveTo>
                  <a:lnTo>
                    <a:pt x="0" y="68"/>
                  </a:lnTo>
                  <a:lnTo>
                    <a:pt x="72" y="140"/>
                  </a:lnTo>
                  <a:lnTo>
                    <a:pt x="140" y="68"/>
                  </a:lnTo>
                  <a:lnTo>
                    <a:pt x="72" y="0"/>
                  </a:lnTo>
                  <a:close/>
                </a:path>
              </a:pathLst>
            </a:custGeom>
            <a:solidFill>
              <a:schemeClr val="tx1"/>
            </a:solidFill>
            <a:ln w="22225">
              <a:solidFill>
                <a:schemeClr val="tx1"/>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94" name="Oval 93"/>
            <p:cNvSpPr>
              <a:spLocks noChangeAspect="1"/>
            </p:cNvSpPr>
            <p:nvPr/>
          </p:nvSpPr>
          <p:spPr>
            <a:xfrm>
              <a:off x="9748053" y="1745237"/>
              <a:ext cx="176995" cy="170707"/>
            </a:xfrm>
            <a:prstGeom prst="ellipse">
              <a:avLst/>
            </a:prstGeom>
            <a:noFill/>
            <a:ln w="57150" cap="flat" cmpd="sng" algn="ctr">
              <a:solidFill>
                <a:srgbClr val="FC36E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lIns="91066" tIns="45710" rIns="91066" bIns="45710" rtlCol="0" anchor="ctr"/>
            <a:lstStyle/>
            <a:p>
              <a:pPr marL="0" marR="0" lvl="0" indent="0" algn="ctr" defTabSz="913584" rtl="0" eaLnBrk="1" fontAlgn="auto" latinLnBrk="0" hangingPunct="1">
                <a:lnSpc>
                  <a:spcPct val="100000"/>
                </a:lnSpc>
                <a:spcBef>
                  <a:spcPts val="0"/>
                </a:spcBef>
                <a:spcAft>
                  <a:spcPts val="0"/>
                </a:spcAft>
                <a:buClrTx/>
                <a:buSzTx/>
                <a:buFontTx/>
                <a:buNone/>
                <a:tabLst/>
                <a:defRPr/>
              </a:pPr>
              <a:endParaRPr kumimoji="0" lang="en-US" sz="1700" b="0" i="0" u="none" strike="noStrike" kern="1200" cap="none" spc="0" normalizeH="0" baseline="0" noProof="0">
                <a:ln>
                  <a:noFill/>
                </a:ln>
                <a:solidFill>
                  <a:srgbClr val="44546A"/>
                </a:solidFill>
                <a:effectLst/>
                <a:uLnTx/>
                <a:uFillTx/>
                <a:latin typeface="Arial" panose="020B0604020202020204" pitchFamily="34" charset="0"/>
                <a:cs typeface="Arial" panose="020B0604020202020204" pitchFamily="34" charset="0"/>
              </a:endParaRPr>
            </a:p>
          </p:txBody>
        </p:sp>
        <p:sp>
          <p:nvSpPr>
            <p:cNvPr id="95" name="Rectangle 34"/>
            <p:cNvSpPr>
              <a:spLocks noChangeArrowheads="1"/>
            </p:cNvSpPr>
            <p:nvPr/>
          </p:nvSpPr>
          <p:spPr bwMode="auto">
            <a:xfrm>
              <a:off x="9477989" y="1717676"/>
              <a:ext cx="219451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Opp. Bargains</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grpSp>
    </p:spTree>
    <p:extLst>
      <p:ext uri="{BB962C8B-B14F-4D97-AF65-F5344CB8AC3E}">
        <p14:creationId xmlns:p14="http://schemas.microsoft.com/office/powerpoint/2010/main" val="408779400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Group 4">
            <a:extLst>
              <a:ext uri="{FF2B5EF4-FFF2-40B4-BE49-F238E27FC236}">
                <a16:creationId xmlns:a16="http://schemas.microsoft.com/office/drawing/2014/main" id="{F6D0EA0C-E887-4642-9FA5-D89F24228D7E}"/>
              </a:ext>
            </a:extLst>
          </p:cNvPr>
          <p:cNvGrpSpPr>
            <a:grpSpLocks noChangeAspect="1"/>
          </p:cNvGrpSpPr>
          <p:nvPr/>
        </p:nvGrpSpPr>
        <p:grpSpPr bwMode="auto">
          <a:xfrm>
            <a:off x="1374775" y="-6350"/>
            <a:ext cx="10252076" cy="6870700"/>
            <a:chOff x="866" y="-4"/>
            <a:chExt cx="6458" cy="4328"/>
          </a:xfrm>
        </p:grpSpPr>
        <p:sp>
          <p:nvSpPr>
            <p:cNvPr id="85" name="AutoShape 3">
              <a:extLst>
                <a:ext uri="{FF2B5EF4-FFF2-40B4-BE49-F238E27FC236}">
                  <a16:creationId xmlns:a16="http://schemas.microsoft.com/office/drawing/2014/main" id="{1498C0E5-4440-4C0D-AA22-36E3619D1094}"/>
                </a:ext>
              </a:extLst>
            </p:cNvPr>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5">
              <a:extLst>
                <a:ext uri="{FF2B5EF4-FFF2-40B4-BE49-F238E27FC236}">
                  <a16:creationId xmlns:a16="http://schemas.microsoft.com/office/drawing/2014/main" id="{2342BFBB-EFB2-4BFC-955D-22F8BA34BC4D}"/>
                </a:ext>
              </a:extLst>
            </p:cNvPr>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6">
              <a:extLst>
                <a:ext uri="{FF2B5EF4-FFF2-40B4-BE49-F238E27FC236}">
                  <a16:creationId xmlns:a16="http://schemas.microsoft.com/office/drawing/2014/main" id="{B5D95F1A-7E0E-4A18-A2B8-416BBEA161CB}"/>
                </a:ext>
              </a:extLst>
            </p:cNvPr>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8" name="Rectangle 7">
              <a:extLst>
                <a:ext uri="{FF2B5EF4-FFF2-40B4-BE49-F238E27FC236}">
                  <a16:creationId xmlns:a16="http://schemas.microsoft.com/office/drawing/2014/main" id="{4DA4B2A1-5B95-4584-9575-712BFB165A8A}"/>
                </a:ext>
              </a:extLst>
            </p:cNvPr>
            <p:cNvSpPr>
              <a:spLocks noChangeArrowheads="1"/>
            </p:cNvSpPr>
            <p:nvPr/>
          </p:nvSpPr>
          <p:spPr bwMode="auto">
            <a:xfrm>
              <a:off x="1435" y="601"/>
              <a:ext cx="5242" cy="2859"/>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9" name="Line 8">
              <a:extLst>
                <a:ext uri="{FF2B5EF4-FFF2-40B4-BE49-F238E27FC236}">
                  <a16:creationId xmlns:a16="http://schemas.microsoft.com/office/drawing/2014/main" id="{45BD1D2C-755B-4AEC-B298-2B900C7A0A74}"/>
                </a:ext>
              </a:extLst>
            </p:cNvPr>
            <p:cNvSpPr>
              <a:spLocks noChangeShapeType="1"/>
            </p:cNvSpPr>
            <p:nvPr/>
          </p:nvSpPr>
          <p:spPr bwMode="auto">
            <a:xfrm>
              <a:off x="1435" y="3362"/>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0" name="Line 9">
              <a:extLst>
                <a:ext uri="{FF2B5EF4-FFF2-40B4-BE49-F238E27FC236}">
                  <a16:creationId xmlns:a16="http://schemas.microsoft.com/office/drawing/2014/main" id="{0526CA5F-44F3-43E5-A295-A79A85FAFE98}"/>
                </a:ext>
              </a:extLst>
            </p:cNvPr>
            <p:cNvSpPr>
              <a:spLocks noChangeShapeType="1"/>
            </p:cNvSpPr>
            <p:nvPr/>
          </p:nvSpPr>
          <p:spPr bwMode="auto">
            <a:xfrm>
              <a:off x="1435" y="2592"/>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 name="Line 10">
              <a:extLst>
                <a:ext uri="{FF2B5EF4-FFF2-40B4-BE49-F238E27FC236}">
                  <a16:creationId xmlns:a16="http://schemas.microsoft.com/office/drawing/2014/main" id="{7842ABDC-853A-4E4C-BDC8-84F53E78AA4C}"/>
                </a:ext>
              </a:extLst>
            </p:cNvPr>
            <p:cNvSpPr>
              <a:spLocks noChangeShapeType="1"/>
            </p:cNvSpPr>
            <p:nvPr/>
          </p:nvSpPr>
          <p:spPr bwMode="auto">
            <a:xfrm>
              <a:off x="1435" y="1822"/>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Line 11">
              <a:extLst>
                <a:ext uri="{FF2B5EF4-FFF2-40B4-BE49-F238E27FC236}">
                  <a16:creationId xmlns:a16="http://schemas.microsoft.com/office/drawing/2014/main" id="{6A2D4A66-B87D-4F7C-8246-4F2306BF8210}"/>
                </a:ext>
              </a:extLst>
            </p:cNvPr>
            <p:cNvSpPr>
              <a:spLocks noChangeShapeType="1"/>
            </p:cNvSpPr>
            <p:nvPr/>
          </p:nvSpPr>
          <p:spPr bwMode="auto">
            <a:xfrm>
              <a:off x="1435" y="1048"/>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9" name="Oval 12">
              <a:extLst>
                <a:ext uri="{FF2B5EF4-FFF2-40B4-BE49-F238E27FC236}">
                  <a16:creationId xmlns:a16="http://schemas.microsoft.com/office/drawing/2014/main" id="{834CEE64-D0DD-4442-B6BF-9AA1EED697D6}"/>
                </a:ext>
              </a:extLst>
            </p:cNvPr>
            <p:cNvSpPr>
              <a:spLocks noChangeArrowheads="1"/>
            </p:cNvSpPr>
            <p:nvPr/>
          </p:nvSpPr>
          <p:spPr bwMode="auto">
            <a:xfrm>
              <a:off x="2407" y="3301"/>
              <a:ext cx="87" cy="87"/>
            </a:xfrm>
            <a:prstGeom prst="ellipse">
              <a:avLst/>
            </a:prstGeom>
            <a:solidFill>
              <a:srgbClr val="000000"/>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 name="Oval 13">
              <a:extLst>
                <a:ext uri="{FF2B5EF4-FFF2-40B4-BE49-F238E27FC236}">
                  <a16:creationId xmlns:a16="http://schemas.microsoft.com/office/drawing/2014/main" id="{B5BE3D2E-CC3C-4480-9D4A-6DC51DDEA5D3}"/>
                </a:ext>
              </a:extLst>
            </p:cNvPr>
            <p:cNvSpPr>
              <a:spLocks noChangeArrowheads="1"/>
            </p:cNvSpPr>
            <p:nvPr/>
          </p:nvSpPr>
          <p:spPr bwMode="auto">
            <a:xfrm>
              <a:off x="1601" y="2408"/>
              <a:ext cx="86" cy="90"/>
            </a:xfrm>
            <a:prstGeom prst="ellipse">
              <a:avLst/>
            </a:prstGeom>
            <a:solidFill>
              <a:srgbClr val="FF0000"/>
            </a:solidFill>
            <a:ln w="2222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 name="Oval 14">
              <a:extLst>
                <a:ext uri="{FF2B5EF4-FFF2-40B4-BE49-F238E27FC236}">
                  <a16:creationId xmlns:a16="http://schemas.microsoft.com/office/drawing/2014/main" id="{DB635C67-6DD9-43EF-8821-09E81B31087A}"/>
                </a:ext>
              </a:extLst>
            </p:cNvPr>
            <p:cNvSpPr>
              <a:spLocks noChangeArrowheads="1"/>
            </p:cNvSpPr>
            <p:nvPr/>
          </p:nvSpPr>
          <p:spPr bwMode="auto">
            <a:xfrm>
              <a:off x="2270" y="2524"/>
              <a:ext cx="87" cy="86"/>
            </a:xfrm>
            <a:prstGeom prst="ellipse">
              <a:avLst/>
            </a:pr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 name="Oval 15">
              <a:extLst>
                <a:ext uri="{FF2B5EF4-FFF2-40B4-BE49-F238E27FC236}">
                  <a16:creationId xmlns:a16="http://schemas.microsoft.com/office/drawing/2014/main" id="{B93818AB-B678-487E-908D-69DB580F62B5}"/>
                </a:ext>
              </a:extLst>
            </p:cNvPr>
            <p:cNvSpPr>
              <a:spLocks noChangeArrowheads="1"/>
            </p:cNvSpPr>
            <p:nvPr/>
          </p:nvSpPr>
          <p:spPr bwMode="auto">
            <a:xfrm>
              <a:off x="1907" y="2750"/>
              <a:ext cx="86" cy="90"/>
            </a:xfrm>
            <a:prstGeom prst="ellipse">
              <a:avLst/>
            </a:prstGeom>
            <a:solidFill>
              <a:srgbClr val="938DD2"/>
            </a:solidFill>
            <a:ln w="22225">
              <a:solidFill>
                <a:srgbClr val="938DD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 name="Oval 16">
              <a:extLst>
                <a:ext uri="{FF2B5EF4-FFF2-40B4-BE49-F238E27FC236}">
                  <a16:creationId xmlns:a16="http://schemas.microsoft.com/office/drawing/2014/main" id="{0B1EF740-857C-48FC-9FCA-7F8F587135F9}"/>
                </a:ext>
              </a:extLst>
            </p:cNvPr>
            <p:cNvSpPr>
              <a:spLocks noChangeArrowheads="1"/>
            </p:cNvSpPr>
            <p:nvPr/>
          </p:nvSpPr>
          <p:spPr bwMode="auto">
            <a:xfrm>
              <a:off x="2339" y="2502"/>
              <a:ext cx="86" cy="86"/>
            </a:xfrm>
            <a:prstGeom prst="ellipse">
              <a:avLst/>
            </a:prstGeom>
            <a:solidFill>
              <a:srgbClr val="008000"/>
            </a:solidFill>
            <a:ln w="22225">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17">
              <a:extLst>
                <a:ext uri="{FF2B5EF4-FFF2-40B4-BE49-F238E27FC236}">
                  <a16:creationId xmlns:a16="http://schemas.microsoft.com/office/drawing/2014/main" id="{19447398-8850-4839-8F01-32881DDF6BED}"/>
                </a:ext>
              </a:extLst>
            </p:cNvPr>
            <p:cNvSpPr>
              <a:spLocks/>
            </p:cNvSpPr>
            <p:nvPr/>
          </p:nvSpPr>
          <p:spPr bwMode="auto">
            <a:xfrm>
              <a:off x="2497" y="1602"/>
              <a:ext cx="119" cy="104"/>
            </a:xfrm>
            <a:custGeom>
              <a:avLst/>
              <a:gdLst>
                <a:gd name="T0" fmla="*/ 58 w 119"/>
                <a:gd name="T1" fmla="*/ 0 h 104"/>
                <a:gd name="T2" fmla="*/ 0 w 119"/>
                <a:gd name="T3" fmla="*/ 104 h 104"/>
                <a:gd name="T4" fmla="*/ 119 w 119"/>
                <a:gd name="T5" fmla="*/ 104 h 104"/>
                <a:gd name="T6" fmla="*/ 58 w 119"/>
                <a:gd name="T7" fmla="*/ 0 h 104"/>
              </a:gdLst>
              <a:ahLst/>
              <a:cxnLst>
                <a:cxn ang="0">
                  <a:pos x="T0" y="T1"/>
                </a:cxn>
                <a:cxn ang="0">
                  <a:pos x="T2" y="T3"/>
                </a:cxn>
                <a:cxn ang="0">
                  <a:pos x="T4" y="T5"/>
                </a:cxn>
                <a:cxn ang="0">
                  <a:pos x="T6" y="T7"/>
                </a:cxn>
              </a:cxnLst>
              <a:rect l="0" t="0" r="r" b="b"/>
              <a:pathLst>
                <a:path w="119" h="104">
                  <a:moveTo>
                    <a:pt x="58" y="0"/>
                  </a:moveTo>
                  <a:lnTo>
                    <a:pt x="0" y="104"/>
                  </a:lnTo>
                  <a:lnTo>
                    <a:pt x="119" y="104"/>
                  </a:lnTo>
                  <a:lnTo>
                    <a:pt x="58" y="0"/>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7" name="Freeform 18">
              <a:extLst>
                <a:ext uri="{FF2B5EF4-FFF2-40B4-BE49-F238E27FC236}">
                  <a16:creationId xmlns:a16="http://schemas.microsoft.com/office/drawing/2014/main" id="{9EB6F11E-EAA3-4A2D-93EE-DFAD6511400C}"/>
                </a:ext>
              </a:extLst>
            </p:cNvPr>
            <p:cNvSpPr>
              <a:spLocks/>
            </p:cNvSpPr>
            <p:nvPr/>
          </p:nvSpPr>
          <p:spPr bwMode="auto">
            <a:xfrm>
              <a:off x="3527" y="2066"/>
              <a:ext cx="119" cy="105"/>
            </a:xfrm>
            <a:custGeom>
              <a:avLst/>
              <a:gdLst>
                <a:gd name="T0" fmla="*/ 61 w 119"/>
                <a:gd name="T1" fmla="*/ 0 h 105"/>
                <a:gd name="T2" fmla="*/ 0 w 119"/>
                <a:gd name="T3" fmla="*/ 105 h 105"/>
                <a:gd name="T4" fmla="*/ 119 w 119"/>
                <a:gd name="T5" fmla="*/ 105 h 105"/>
                <a:gd name="T6" fmla="*/ 61 w 119"/>
                <a:gd name="T7" fmla="*/ 0 h 105"/>
              </a:gdLst>
              <a:ahLst/>
              <a:cxnLst>
                <a:cxn ang="0">
                  <a:pos x="T0" y="T1"/>
                </a:cxn>
                <a:cxn ang="0">
                  <a:pos x="T2" y="T3"/>
                </a:cxn>
                <a:cxn ang="0">
                  <a:pos x="T4" y="T5"/>
                </a:cxn>
                <a:cxn ang="0">
                  <a:pos x="T6" y="T7"/>
                </a:cxn>
              </a:cxnLst>
              <a:rect l="0" t="0" r="r" b="b"/>
              <a:pathLst>
                <a:path w="119" h="105">
                  <a:moveTo>
                    <a:pt x="61" y="0"/>
                  </a:moveTo>
                  <a:lnTo>
                    <a:pt x="0" y="105"/>
                  </a:lnTo>
                  <a:lnTo>
                    <a:pt x="119" y="105"/>
                  </a:lnTo>
                  <a:lnTo>
                    <a:pt x="61" y="0"/>
                  </a:lnTo>
                  <a:close/>
                </a:path>
              </a:pathLst>
            </a:custGeom>
            <a:noFill/>
            <a:ln w="2222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Freeform 19">
              <a:extLst>
                <a:ext uri="{FF2B5EF4-FFF2-40B4-BE49-F238E27FC236}">
                  <a16:creationId xmlns:a16="http://schemas.microsoft.com/office/drawing/2014/main" id="{CBB350BF-99FC-4CBF-9E70-6567192919C1}"/>
                </a:ext>
              </a:extLst>
            </p:cNvPr>
            <p:cNvSpPr>
              <a:spLocks/>
            </p:cNvSpPr>
            <p:nvPr/>
          </p:nvSpPr>
          <p:spPr bwMode="auto">
            <a:xfrm>
              <a:off x="2735" y="2178"/>
              <a:ext cx="119" cy="104"/>
            </a:xfrm>
            <a:custGeom>
              <a:avLst/>
              <a:gdLst>
                <a:gd name="T0" fmla="*/ 61 w 119"/>
                <a:gd name="T1" fmla="*/ 0 h 104"/>
                <a:gd name="T2" fmla="*/ 0 w 119"/>
                <a:gd name="T3" fmla="*/ 104 h 104"/>
                <a:gd name="T4" fmla="*/ 119 w 119"/>
                <a:gd name="T5" fmla="*/ 104 h 104"/>
                <a:gd name="T6" fmla="*/ 61 w 119"/>
                <a:gd name="T7" fmla="*/ 0 h 104"/>
              </a:gdLst>
              <a:ahLst/>
              <a:cxnLst>
                <a:cxn ang="0">
                  <a:pos x="T0" y="T1"/>
                </a:cxn>
                <a:cxn ang="0">
                  <a:pos x="T2" y="T3"/>
                </a:cxn>
                <a:cxn ang="0">
                  <a:pos x="T4" y="T5"/>
                </a:cxn>
                <a:cxn ang="0">
                  <a:pos x="T6" y="T7"/>
                </a:cxn>
              </a:cxnLst>
              <a:rect l="0" t="0" r="r" b="b"/>
              <a:pathLst>
                <a:path w="119" h="104">
                  <a:moveTo>
                    <a:pt x="61" y="0"/>
                  </a:moveTo>
                  <a:lnTo>
                    <a:pt x="0" y="104"/>
                  </a:lnTo>
                  <a:lnTo>
                    <a:pt x="119" y="104"/>
                  </a:lnTo>
                  <a:lnTo>
                    <a:pt x="61" y="0"/>
                  </a:lnTo>
                  <a:close/>
                </a:path>
              </a:pathLst>
            </a:custGeom>
            <a:noFill/>
            <a:ln w="22225">
              <a:solidFill>
                <a:srgbClr val="E37E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9" name="Freeform 20">
              <a:extLst>
                <a:ext uri="{FF2B5EF4-FFF2-40B4-BE49-F238E27FC236}">
                  <a16:creationId xmlns:a16="http://schemas.microsoft.com/office/drawing/2014/main" id="{5D33AA31-E21D-4CC4-8071-475DD26BDA2B}"/>
                </a:ext>
              </a:extLst>
            </p:cNvPr>
            <p:cNvSpPr>
              <a:spLocks/>
            </p:cNvSpPr>
            <p:nvPr/>
          </p:nvSpPr>
          <p:spPr bwMode="auto">
            <a:xfrm>
              <a:off x="3034" y="2387"/>
              <a:ext cx="118" cy="101"/>
            </a:xfrm>
            <a:custGeom>
              <a:avLst/>
              <a:gdLst>
                <a:gd name="T0" fmla="*/ 57 w 118"/>
                <a:gd name="T1" fmla="*/ 0 h 101"/>
                <a:gd name="T2" fmla="*/ 0 w 118"/>
                <a:gd name="T3" fmla="*/ 101 h 101"/>
                <a:gd name="T4" fmla="*/ 118 w 118"/>
                <a:gd name="T5" fmla="*/ 101 h 101"/>
                <a:gd name="T6" fmla="*/ 57 w 118"/>
                <a:gd name="T7" fmla="*/ 0 h 101"/>
              </a:gdLst>
              <a:ahLst/>
              <a:cxnLst>
                <a:cxn ang="0">
                  <a:pos x="T0" y="T1"/>
                </a:cxn>
                <a:cxn ang="0">
                  <a:pos x="T2" y="T3"/>
                </a:cxn>
                <a:cxn ang="0">
                  <a:pos x="T4" y="T5"/>
                </a:cxn>
                <a:cxn ang="0">
                  <a:pos x="T6" y="T7"/>
                </a:cxn>
              </a:cxnLst>
              <a:rect l="0" t="0" r="r" b="b"/>
              <a:pathLst>
                <a:path w="118" h="101">
                  <a:moveTo>
                    <a:pt x="57" y="0"/>
                  </a:moveTo>
                  <a:lnTo>
                    <a:pt x="0" y="101"/>
                  </a:lnTo>
                  <a:lnTo>
                    <a:pt x="118" y="101"/>
                  </a:lnTo>
                  <a:lnTo>
                    <a:pt x="57" y="0"/>
                  </a:lnTo>
                  <a:close/>
                </a:path>
              </a:pathLst>
            </a:custGeom>
            <a:noFill/>
            <a:ln w="22225">
              <a:solidFill>
                <a:srgbClr val="938DD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0" name="Freeform 21">
              <a:extLst>
                <a:ext uri="{FF2B5EF4-FFF2-40B4-BE49-F238E27FC236}">
                  <a16:creationId xmlns:a16="http://schemas.microsoft.com/office/drawing/2014/main" id="{79A9E507-A1F5-44A9-9038-3AADC430DAF9}"/>
                </a:ext>
              </a:extLst>
            </p:cNvPr>
            <p:cNvSpPr>
              <a:spLocks/>
            </p:cNvSpPr>
            <p:nvPr/>
          </p:nvSpPr>
          <p:spPr bwMode="auto">
            <a:xfrm>
              <a:off x="2846" y="2668"/>
              <a:ext cx="119" cy="100"/>
            </a:xfrm>
            <a:custGeom>
              <a:avLst/>
              <a:gdLst>
                <a:gd name="T0" fmla="*/ 58 w 119"/>
                <a:gd name="T1" fmla="*/ 0 h 100"/>
                <a:gd name="T2" fmla="*/ 0 w 119"/>
                <a:gd name="T3" fmla="*/ 100 h 100"/>
                <a:gd name="T4" fmla="*/ 119 w 119"/>
                <a:gd name="T5" fmla="*/ 100 h 100"/>
                <a:gd name="T6" fmla="*/ 58 w 119"/>
                <a:gd name="T7" fmla="*/ 0 h 100"/>
              </a:gdLst>
              <a:ahLst/>
              <a:cxnLst>
                <a:cxn ang="0">
                  <a:pos x="T0" y="T1"/>
                </a:cxn>
                <a:cxn ang="0">
                  <a:pos x="T2" y="T3"/>
                </a:cxn>
                <a:cxn ang="0">
                  <a:pos x="T4" y="T5"/>
                </a:cxn>
                <a:cxn ang="0">
                  <a:pos x="T6" y="T7"/>
                </a:cxn>
              </a:cxnLst>
              <a:rect l="0" t="0" r="r" b="b"/>
              <a:pathLst>
                <a:path w="119" h="100">
                  <a:moveTo>
                    <a:pt x="58" y="0"/>
                  </a:moveTo>
                  <a:lnTo>
                    <a:pt x="0" y="100"/>
                  </a:lnTo>
                  <a:lnTo>
                    <a:pt x="119" y="100"/>
                  </a:lnTo>
                  <a:lnTo>
                    <a:pt x="58" y="0"/>
                  </a:lnTo>
                  <a:close/>
                </a:path>
              </a:pathLst>
            </a:custGeom>
            <a:noFill/>
            <a:ln w="22225">
              <a:solidFill>
                <a:srgbClr val="008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Freeform 22">
              <a:extLst>
                <a:ext uri="{FF2B5EF4-FFF2-40B4-BE49-F238E27FC236}">
                  <a16:creationId xmlns:a16="http://schemas.microsoft.com/office/drawing/2014/main" id="{B06324BC-CA29-4A9C-AE8B-53DB5E028BFE}"/>
                </a:ext>
              </a:extLst>
            </p:cNvPr>
            <p:cNvSpPr>
              <a:spLocks/>
            </p:cNvSpPr>
            <p:nvPr/>
          </p:nvSpPr>
          <p:spPr bwMode="auto">
            <a:xfrm>
              <a:off x="3689" y="1764"/>
              <a:ext cx="140" cy="140"/>
            </a:xfrm>
            <a:custGeom>
              <a:avLst/>
              <a:gdLst>
                <a:gd name="T0" fmla="*/ 68 w 140"/>
                <a:gd name="T1" fmla="*/ 0 h 140"/>
                <a:gd name="T2" fmla="*/ 0 w 140"/>
                <a:gd name="T3" fmla="*/ 72 h 140"/>
                <a:gd name="T4" fmla="*/ 68 w 140"/>
                <a:gd name="T5" fmla="*/ 140 h 140"/>
                <a:gd name="T6" fmla="*/ 140 w 140"/>
                <a:gd name="T7" fmla="*/ 72 h 140"/>
                <a:gd name="T8" fmla="*/ 68 w 140"/>
                <a:gd name="T9" fmla="*/ 0 h 140"/>
              </a:gdLst>
              <a:ahLst/>
              <a:cxnLst>
                <a:cxn ang="0">
                  <a:pos x="T0" y="T1"/>
                </a:cxn>
                <a:cxn ang="0">
                  <a:pos x="T2" y="T3"/>
                </a:cxn>
                <a:cxn ang="0">
                  <a:pos x="T4" y="T5"/>
                </a:cxn>
                <a:cxn ang="0">
                  <a:pos x="T6" y="T7"/>
                </a:cxn>
                <a:cxn ang="0">
                  <a:pos x="T8" y="T9"/>
                </a:cxn>
              </a:cxnLst>
              <a:rect l="0" t="0" r="r" b="b"/>
              <a:pathLst>
                <a:path w="140" h="140">
                  <a:moveTo>
                    <a:pt x="68" y="0"/>
                  </a:moveTo>
                  <a:lnTo>
                    <a:pt x="0" y="72"/>
                  </a:lnTo>
                  <a:lnTo>
                    <a:pt x="68" y="140"/>
                  </a:lnTo>
                  <a:lnTo>
                    <a:pt x="140" y="72"/>
                  </a:lnTo>
                  <a:lnTo>
                    <a:pt x="68" y="0"/>
                  </a:lnTo>
                  <a:close/>
                </a:path>
              </a:pathLst>
            </a:custGeom>
            <a:solidFill>
              <a:srgbClr val="000000"/>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2" name="Freeform 23">
              <a:extLst>
                <a:ext uri="{FF2B5EF4-FFF2-40B4-BE49-F238E27FC236}">
                  <a16:creationId xmlns:a16="http://schemas.microsoft.com/office/drawing/2014/main" id="{9D04022F-E175-4A24-B544-4F3EDA0EDB19}"/>
                </a:ext>
              </a:extLst>
            </p:cNvPr>
            <p:cNvSpPr>
              <a:spLocks/>
            </p:cNvSpPr>
            <p:nvPr/>
          </p:nvSpPr>
          <p:spPr bwMode="auto">
            <a:xfrm>
              <a:off x="3466" y="2192"/>
              <a:ext cx="140" cy="141"/>
            </a:xfrm>
            <a:custGeom>
              <a:avLst/>
              <a:gdLst>
                <a:gd name="T0" fmla="*/ 68 w 140"/>
                <a:gd name="T1" fmla="*/ 0 h 141"/>
                <a:gd name="T2" fmla="*/ 0 w 140"/>
                <a:gd name="T3" fmla="*/ 72 h 141"/>
                <a:gd name="T4" fmla="*/ 68 w 140"/>
                <a:gd name="T5" fmla="*/ 141 h 141"/>
                <a:gd name="T6" fmla="*/ 140 w 140"/>
                <a:gd name="T7" fmla="*/ 72 h 141"/>
                <a:gd name="T8" fmla="*/ 68 w 140"/>
                <a:gd name="T9" fmla="*/ 0 h 141"/>
              </a:gdLst>
              <a:ahLst/>
              <a:cxnLst>
                <a:cxn ang="0">
                  <a:pos x="T0" y="T1"/>
                </a:cxn>
                <a:cxn ang="0">
                  <a:pos x="T2" y="T3"/>
                </a:cxn>
                <a:cxn ang="0">
                  <a:pos x="T4" y="T5"/>
                </a:cxn>
                <a:cxn ang="0">
                  <a:pos x="T6" y="T7"/>
                </a:cxn>
                <a:cxn ang="0">
                  <a:pos x="T8" y="T9"/>
                </a:cxn>
              </a:cxnLst>
              <a:rect l="0" t="0" r="r" b="b"/>
              <a:pathLst>
                <a:path w="140" h="141">
                  <a:moveTo>
                    <a:pt x="68" y="0"/>
                  </a:moveTo>
                  <a:lnTo>
                    <a:pt x="0" y="72"/>
                  </a:lnTo>
                  <a:lnTo>
                    <a:pt x="68" y="141"/>
                  </a:lnTo>
                  <a:lnTo>
                    <a:pt x="140" y="72"/>
                  </a:lnTo>
                  <a:lnTo>
                    <a:pt x="68" y="0"/>
                  </a:lnTo>
                  <a:close/>
                </a:path>
              </a:pathLst>
            </a:custGeom>
            <a:solidFill>
              <a:srgbClr val="FF0000"/>
            </a:solidFill>
            <a:ln w="2222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 name="Freeform 24">
              <a:extLst>
                <a:ext uri="{FF2B5EF4-FFF2-40B4-BE49-F238E27FC236}">
                  <a16:creationId xmlns:a16="http://schemas.microsoft.com/office/drawing/2014/main" id="{EABC8450-0F04-42CB-A9F4-954F8908AAD8}"/>
                </a:ext>
              </a:extLst>
            </p:cNvPr>
            <p:cNvSpPr>
              <a:spLocks/>
            </p:cNvSpPr>
            <p:nvPr/>
          </p:nvSpPr>
          <p:spPr bwMode="auto">
            <a:xfrm>
              <a:off x="3584" y="1966"/>
              <a:ext cx="141" cy="140"/>
            </a:xfrm>
            <a:custGeom>
              <a:avLst/>
              <a:gdLst>
                <a:gd name="T0" fmla="*/ 72 w 141"/>
                <a:gd name="T1" fmla="*/ 0 h 140"/>
                <a:gd name="T2" fmla="*/ 0 w 141"/>
                <a:gd name="T3" fmla="*/ 72 h 140"/>
                <a:gd name="T4" fmla="*/ 72 w 141"/>
                <a:gd name="T5" fmla="*/ 140 h 140"/>
                <a:gd name="T6" fmla="*/ 141 w 141"/>
                <a:gd name="T7" fmla="*/ 72 h 140"/>
                <a:gd name="T8" fmla="*/ 72 w 141"/>
                <a:gd name="T9" fmla="*/ 0 h 140"/>
              </a:gdLst>
              <a:ahLst/>
              <a:cxnLst>
                <a:cxn ang="0">
                  <a:pos x="T0" y="T1"/>
                </a:cxn>
                <a:cxn ang="0">
                  <a:pos x="T2" y="T3"/>
                </a:cxn>
                <a:cxn ang="0">
                  <a:pos x="T4" y="T5"/>
                </a:cxn>
                <a:cxn ang="0">
                  <a:pos x="T6" y="T7"/>
                </a:cxn>
                <a:cxn ang="0">
                  <a:pos x="T8" y="T9"/>
                </a:cxn>
              </a:cxnLst>
              <a:rect l="0" t="0" r="r" b="b"/>
              <a:pathLst>
                <a:path w="141" h="140">
                  <a:moveTo>
                    <a:pt x="72" y="0"/>
                  </a:moveTo>
                  <a:lnTo>
                    <a:pt x="0" y="72"/>
                  </a:lnTo>
                  <a:lnTo>
                    <a:pt x="72" y="140"/>
                  </a:lnTo>
                  <a:lnTo>
                    <a:pt x="141" y="72"/>
                  </a:lnTo>
                  <a:lnTo>
                    <a:pt x="72" y="0"/>
                  </a:lnTo>
                  <a:close/>
                </a:path>
              </a:pathLst>
            </a:cu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 name="Freeform 25">
              <a:extLst>
                <a:ext uri="{FF2B5EF4-FFF2-40B4-BE49-F238E27FC236}">
                  <a16:creationId xmlns:a16="http://schemas.microsoft.com/office/drawing/2014/main" id="{8ED96CC5-1330-430B-8EEB-5840DE0DD4F7}"/>
                </a:ext>
              </a:extLst>
            </p:cNvPr>
            <p:cNvSpPr>
              <a:spLocks/>
            </p:cNvSpPr>
            <p:nvPr/>
          </p:nvSpPr>
          <p:spPr bwMode="auto">
            <a:xfrm>
              <a:off x="3653" y="1534"/>
              <a:ext cx="140" cy="140"/>
            </a:xfrm>
            <a:custGeom>
              <a:avLst/>
              <a:gdLst>
                <a:gd name="T0" fmla="*/ 68 w 140"/>
                <a:gd name="T1" fmla="*/ 0 h 140"/>
                <a:gd name="T2" fmla="*/ 0 w 140"/>
                <a:gd name="T3" fmla="*/ 68 h 140"/>
                <a:gd name="T4" fmla="*/ 68 w 140"/>
                <a:gd name="T5" fmla="*/ 140 h 140"/>
                <a:gd name="T6" fmla="*/ 140 w 140"/>
                <a:gd name="T7" fmla="*/ 68 h 140"/>
                <a:gd name="T8" fmla="*/ 68 w 140"/>
                <a:gd name="T9" fmla="*/ 0 h 140"/>
              </a:gdLst>
              <a:ahLst/>
              <a:cxnLst>
                <a:cxn ang="0">
                  <a:pos x="T0" y="T1"/>
                </a:cxn>
                <a:cxn ang="0">
                  <a:pos x="T2" y="T3"/>
                </a:cxn>
                <a:cxn ang="0">
                  <a:pos x="T4" y="T5"/>
                </a:cxn>
                <a:cxn ang="0">
                  <a:pos x="T6" y="T7"/>
                </a:cxn>
                <a:cxn ang="0">
                  <a:pos x="T8" y="T9"/>
                </a:cxn>
              </a:cxnLst>
              <a:rect l="0" t="0" r="r" b="b"/>
              <a:pathLst>
                <a:path w="140" h="140">
                  <a:moveTo>
                    <a:pt x="68" y="0"/>
                  </a:moveTo>
                  <a:lnTo>
                    <a:pt x="0" y="68"/>
                  </a:lnTo>
                  <a:lnTo>
                    <a:pt x="68" y="140"/>
                  </a:lnTo>
                  <a:lnTo>
                    <a:pt x="140" y="68"/>
                  </a:lnTo>
                  <a:lnTo>
                    <a:pt x="68" y="0"/>
                  </a:lnTo>
                  <a:close/>
                </a:path>
              </a:pathLst>
            </a:custGeom>
            <a:solidFill>
              <a:srgbClr val="938DD2"/>
            </a:solidFill>
            <a:ln w="22225">
              <a:solidFill>
                <a:srgbClr val="938DD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 name="Freeform 26">
              <a:extLst>
                <a:ext uri="{FF2B5EF4-FFF2-40B4-BE49-F238E27FC236}">
                  <a16:creationId xmlns:a16="http://schemas.microsoft.com/office/drawing/2014/main" id="{87B24B26-4B13-43C2-B84E-18A45A41CE16}"/>
                </a:ext>
              </a:extLst>
            </p:cNvPr>
            <p:cNvSpPr>
              <a:spLocks/>
            </p:cNvSpPr>
            <p:nvPr/>
          </p:nvSpPr>
          <p:spPr bwMode="auto">
            <a:xfrm>
              <a:off x="3408" y="1501"/>
              <a:ext cx="140" cy="141"/>
            </a:xfrm>
            <a:custGeom>
              <a:avLst/>
              <a:gdLst>
                <a:gd name="T0" fmla="*/ 72 w 140"/>
                <a:gd name="T1" fmla="*/ 0 h 141"/>
                <a:gd name="T2" fmla="*/ 0 w 140"/>
                <a:gd name="T3" fmla="*/ 72 h 141"/>
                <a:gd name="T4" fmla="*/ 72 w 140"/>
                <a:gd name="T5" fmla="*/ 141 h 141"/>
                <a:gd name="T6" fmla="*/ 140 w 140"/>
                <a:gd name="T7" fmla="*/ 72 h 141"/>
                <a:gd name="T8" fmla="*/ 72 w 140"/>
                <a:gd name="T9" fmla="*/ 0 h 141"/>
              </a:gdLst>
              <a:ahLst/>
              <a:cxnLst>
                <a:cxn ang="0">
                  <a:pos x="T0" y="T1"/>
                </a:cxn>
                <a:cxn ang="0">
                  <a:pos x="T2" y="T3"/>
                </a:cxn>
                <a:cxn ang="0">
                  <a:pos x="T4" y="T5"/>
                </a:cxn>
                <a:cxn ang="0">
                  <a:pos x="T6" y="T7"/>
                </a:cxn>
                <a:cxn ang="0">
                  <a:pos x="T8" y="T9"/>
                </a:cxn>
              </a:cxnLst>
              <a:rect l="0" t="0" r="r" b="b"/>
              <a:pathLst>
                <a:path w="140" h="141">
                  <a:moveTo>
                    <a:pt x="72" y="0"/>
                  </a:moveTo>
                  <a:lnTo>
                    <a:pt x="0" y="72"/>
                  </a:lnTo>
                  <a:lnTo>
                    <a:pt x="72" y="141"/>
                  </a:lnTo>
                  <a:lnTo>
                    <a:pt x="140" y="72"/>
                  </a:lnTo>
                  <a:lnTo>
                    <a:pt x="72" y="0"/>
                  </a:lnTo>
                  <a:close/>
                </a:path>
              </a:pathLst>
            </a:custGeom>
            <a:solidFill>
              <a:srgbClr val="008000"/>
            </a:solidFill>
            <a:ln w="22225">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 name="Oval 27">
              <a:extLst>
                <a:ext uri="{FF2B5EF4-FFF2-40B4-BE49-F238E27FC236}">
                  <a16:creationId xmlns:a16="http://schemas.microsoft.com/office/drawing/2014/main" id="{C8EF7014-57AF-4FA0-B3B2-D072CB1AFCAC}"/>
                </a:ext>
              </a:extLst>
            </p:cNvPr>
            <p:cNvSpPr>
              <a:spLocks noChangeArrowheads="1"/>
            </p:cNvSpPr>
            <p:nvPr/>
          </p:nvSpPr>
          <p:spPr bwMode="auto">
            <a:xfrm>
              <a:off x="4870" y="1375"/>
              <a:ext cx="86" cy="87"/>
            </a:xfrm>
            <a:prstGeom prst="ellipse">
              <a:avLst/>
            </a:pr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Oval 28">
              <a:extLst>
                <a:ext uri="{FF2B5EF4-FFF2-40B4-BE49-F238E27FC236}">
                  <a16:creationId xmlns:a16="http://schemas.microsoft.com/office/drawing/2014/main" id="{B33A8716-4316-43F4-B004-A701268506E0}"/>
                </a:ext>
              </a:extLst>
            </p:cNvPr>
            <p:cNvSpPr>
              <a:spLocks noChangeArrowheads="1"/>
            </p:cNvSpPr>
            <p:nvPr/>
          </p:nvSpPr>
          <p:spPr bwMode="auto">
            <a:xfrm>
              <a:off x="4574" y="1505"/>
              <a:ext cx="87" cy="86"/>
            </a:xfrm>
            <a:prstGeom prst="ellipse">
              <a:avLst/>
            </a:prstGeom>
            <a:noFill/>
            <a:ln w="2222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8" name="Oval 29">
              <a:extLst>
                <a:ext uri="{FF2B5EF4-FFF2-40B4-BE49-F238E27FC236}">
                  <a16:creationId xmlns:a16="http://schemas.microsoft.com/office/drawing/2014/main" id="{BA13E466-5693-4823-9F9A-62A5CEF7BC98}"/>
                </a:ext>
              </a:extLst>
            </p:cNvPr>
            <p:cNvSpPr>
              <a:spLocks noChangeArrowheads="1"/>
            </p:cNvSpPr>
            <p:nvPr/>
          </p:nvSpPr>
          <p:spPr bwMode="auto">
            <a:xfrm>
              <a:off x="5780" y="979"/>
              <a:ext cx="87" cy="90"/>
            </a:xfrm>
            <a:prstGeom prst="ellipse">
              <a:avLst/>
            </a:prstGeom>
            <a:noFill/>
            <a:ln w="22225">
              <a:solidFill>
                <a:srgbClr val="E37E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Oval 30">
              <a:extLst>
                <a:ext uri="{FF2B5EF4-FFF2-40B4-BE49-F238E27FC236}">
                  <a16:creationId xmlns:a16="http://schemas.microsoft.com/office/drawing/2014/main" id="{A89F04BA-2155-4771-AFF6-35869C2FD1ED}"/>
                </a:ext>
              </a:extLst>
            </p:cNvPr>
            <p:cNvSpPr>
              <a:spLocks noChangeArrowheads="1"/>
            </p:cNvSpPr>
            <p:nvPr/>
          </p:nvSpPr>
          <p:spPr bwMode="auto">
            <a:xfrm>
              <a:off x="5482" y="1112"/>
              <a:ext cx="86" cy="87"/>
            </a:xfrm>
            <a:prstGeom prst="ellipse">
              <a:avLst/>
            </a:prstGeom>
            <a:noFill/>
            <a:ln w="22225">
              <a:solidFill>
                <a:srgbClr val="938DD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0" name="Oval 31">
              <a:extLst>
                <a:ext uri="{FF2B5EF4-FFF2-40B4-BE49-F238E27FC236}">
                  <a16:creationId xmlns:a16="http://schemas.microsoft.com/office/drawing/2014/main" id="{AC45B43A-626A-4F2E-A33F-A853135A918E}"/>
                </a:ext>
              </a:extLst>
            </p:cNvPr>
            <p:cNvSpPr>
              <a:spLocks noChangeArrowheads="1"/>
            </p:cNvSpPr>
            <p:nvPr/>
          </p:nvSpPr>
          <p:spPr bwMode="auto">
            <a:xfrm>
              <a:off x="5284" y="1195"/>
              <a:ext cx="90" cy="90"/>
            </a:xfrm>
            <a:prstGeom prst="ellipse">
              <a:avLst/>
            </a:prstGeom>
            <a:noFill/>
            <a:ln w="22225">
              <a:solidFill>
                <a:srgbClr val="008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Freeform 32">
              <a:extLst>
                <a:ext uri="{FF2B5EF4-FFF2-40B4-BE49-F238E27FC236}">
                  <a16:creationId xmlns:a16="http://schemas.microsoft.com/office/drawing/2014/main" id="{71B9C6F7-1DCC-4AE2-8B03-CD292872C330}"/>
                </a:ext>
              </a:extLst>
            </p:cNvPr>
            <p:cNvSpPr>
              <a:spLocks/>
            </p:cNvSpPr>
            <p:nvPr/>
          </p:nvSpPr>
          <p:spPr bwMode="auto">
            <a:xfrm>
              <a:off x="1532" y="695"/>
              <a:ext cx="5051" cy="2192"/>
            </a:xfrm>
            <a:custGeom>
              <a:avLst/>
              <a:gdLst>
                <a:gd name="T0" fmla="*/ 18 w 1403"/>
                <a:gd name="T1" fmla="*/ 601 h 609"/>
                <a:gd name="T2" fmla="*/ 42 w 1403"/>
                <a:gd name="T3" fmla="*/ 591 h 609"/>
                <a:gd name="T4" fmla="*/ 65 w 1403"/>
                <a:gd name="T5" fmla="*/ 581 h 609"/>
                <a:gd name="T6" fmla="*/ 89 w 1403"/>
                <a:gd name="T7" fmla="*/ 570 h 609"/>
                <a:gd name="T8" fmla="*/ 112 w 1403"/>
                <a:gd name="T9" fmla="*/ 560 h 609"/>
                <a:gd name="T10" fmla="*/ 136 w 1403"/>
                <a:gd name="T11" fmla="*/ 550 h 609"/>
                <a:gd name="T12" fmla="*/ 159 w 1403"/>
                <a:gd name="T13" fmla="*/ 540 h 609"/>
                <a:gd name="T14" fmla="*/ 183 w 1403"/>
                <a:gd name="T15" fmla="*/ 530 h 609"/>
                <a:gd name="T16" fmla="*/ 206 w 1403"/>
                <a:gd name="T17" fmla="*/ 519 h 609"/>
                <a:gd name="T18" fmla="*/ 229 w 1403"/>
                <a:gd name="T19" fmla="*/ 509 h 609"/>
                <a:gd name="T20" fmla="*/ 253 w 1403"/>
                <a:gd name="T21" fmla="*/ 499 h 609"/>
                <a:gd name="T22" fmla="*/ 276 w 1403"/>
                <a:gd name="T23" fmla="*/ 489 h 609"/>
                <a:gd name="T24" fmla="*/ 300 w 1403"/>
                <a:gd name="T25" fmla="*/ 479 h 609"/>
                <a:gd name="T26" fmla="*/ 323 w 1403"/>
                <a:gd name="T27" fmla="*/ 469 h 609"/>
                <a:gd name="T28" fmla="*/ 347 w 1403"/>
                <a:gd name="T29" fmla="*/ 458 h 609"/>
                <a:gd name="T30" fmla="*/ 370 w 1403"/>
                <a:gd name="T31" fmla="*/ 448 h 609"/>
                <a:gd name="T32" fmla="*/ 394 w 1403"/>
                <a:gd name="T33" fmla="*/ 438 h 609"/>
                <a:gd name="T34" fmla="*/ 417 w 1403"/>
                <a:gd name="T35" fmla="*/ 428 h 609"/>
                <a:gd name="T36" fmla="*/ 441 w 1403"/>
                <a:gd name="T37" fmla="*/ 418 h 609"/>
                <a:gd name="T38" fmla="*/ 464 w 1403"/>
                <a:gd name="T39" fmla="*/ 407 h 609"/>
                <a:gd name="T40" fmla="*/ 488 w 1403"/>
                <a:gd name="T41" fmla="*/ 397 h 609"/>
                <a:gd name="T42" fmla="*/ 511 w 1403"/>
                <a:gd name="T43" fmla="*/ 387 h 609"/>
                <a:gd name="T44" fmla="*/ 535 w 1403"/>
                <a:gd name="T45" fmla="*/ 377 h 609"/>
                <a:gd name="T46" fmla="*/ 558 w 1403"/>
                <a:gd name="T47" fmla="*/ 367 h 609"/>
                <a:gd name="T48" fmla="*/ 581 w 1403"/>
                <a:gd name="T49" fmla="*/ 357 h 609"/>
                <a:gd name="T50" fmla="*/ 605 w 1403"/>
                <a:gd name="T51" fmla="*/ 346 h 609"/>
                <a:gd name="T52" fmla="*/ 628 w 1403"/>
                <a:gd name="T53" fmla="*/ 336 h 609"/>
                <a:gd name="T54" fmla="*/ 652 w 1403"/>
                <a:gd name="T55" fmla="*/ 326 h 609"/>
                <a:gd name="T56" fmla="*/ 675 w 1403"/>
                <a:gd name="T57" fmla="*/ 316 h 609"/>
                <a:gd name="T58" fmla="*/ 699 w 1403"/>
                <a:gd name="T59" fmla="*/ 306 h 609"/>
                <a:gd name="T60" fmla="*/ 722 w 1403"/>
                <a:gd name="T61" fmla="*/ 296 h 609"/>
                <a:gd name="T62" fmla="*/ 746 w 1403"/>
                <a:gd name="T63" fmla="*/ 285 h 609"/>
                <a:gd name="T64" fmla="*/ 769 w 1403"/>
                <a:gd name="T65" fmla="*/ 275 h 609"/>
                <a:gd name="T66" fmla="*/ 793 w 1403"/>
                <a:gd name="T67" fmla="*/ 265 h 609"/>
                <a:gd name="T68" fmla="*/ 816 w 1403"/>
                <a:gd name="T69" fmla="*/ 255 h 609"/>
                <a:gd name="T70" fmla="*/ 840 w 1403"/>
                <a:gd name="T71" fmla="*/ 245 h 609"/>
                <a:gd name="T72" fmla="*/ 863 w 1403"/>
                <a:gd name="T73" fmla="*/ 234 h 609"/>
                <a:gd name="T74" fmla="*/ 886 w 1403"/>
                <a:gd name="T75" fmla="*/ 224 h 609"/>
                <a:gd name="T76" fmla="*/ 910 w 1403"/>
                <a:gd name="T77" fmla="*/ 214 h 609"/>
                <a:gd name="T78" fmla="*/ 933 w 1403"/>
                <a:gd name="T79" fmla="*/ 204 h 609"/>
                <a:gd name="T80" fmla="*/ 957 w 1403"/>
                <a:gd name="T81" fmla="*/ 194 h 609"/>
                <a:gd name="T82" fmla="*/ 980 w 1403"/>
                <a:gd name="T83" fmla="*/ 184 h 609"/>
                <a:gd name="T84" fmla="*/ 1004 w 1403"/>
                <a:gd name="T85" fmla="*/ 173 h 609"/>
                <a:gd name="T86" fmla="*/ 1027 w 1403"/>
                <a:gd name="T87" fmla="*/ 163 h 609"/>
                <a:gd name="T88" fmla="*/ 1051 w 1403"/>
                <a:gd name="T89" fmla="*/ 153 h 609"/>
                <a:gd name="T90" fmla="*/ 1074 w 1403"/>
                <a:gd name="T91" fmla="*/ 143 h 609"/>
                <a:gd name="T92" fmla="*/ 1098 w 1403"/>
                <a:gd name="T93" fmla="*/ 133 h 609"/>
                <a:gd name="T94" fmla="*/ 1121 w 1403"/>
                <a:gd name="T95" fmla="*/ 122 h 609"/>
                <a:gd name="T96" fmla="*/ 1144 w 1403"/>
                <a:gd name="T97" fmla="*/ 112 h 609"/>
                <a:gd name="T98" fmla="*/ 1168 w 1403"/>
                <a:gd name="T99" fmla="*/ 102 h 609"/>
                <a:gd name="T100" fmla="*/ 1191 w 1403"/>
                <a:gd name="T101" fmla="*/ 92 h 609"/>
                <a:gd name="T102" fmla="*/ 1215 w 1403"/>
                <a:gd name="T103" fmla="*/ 82 h 609"/>
                <a:gd name="T104" fmla="*/ 1238 w 1403"/>
                <a:gd name="T105" fmla="*/ 72 h 609"/>
                <a:gd name="T106" fmla="*/ 1262 w 1403"/>
                <a:gd name="T107" fmla="*/ 61 h 609"/>
                <a:gd name="T108" fmla="*/ 1285 w 1403"/>
                <a:gd name="T109" fmla="*/ 51 h 609"/>
                <a:gd name="T110" fmla="*/ 1309 w 1403"/>
                <a:gd name="T111" fmla="*/ 41 h 609"/>
                <a:gd name="T112" fmla="*/ 1332 w 1403"/>
                <a:gd name="T113" fmla="*/ 31 h 609"/>
                <a:gd name="T114" fmla="*/ 1356 w 1403"/>
                <a:gd name="T115" fmla="*/ 21 h 609"/>
                <a:gd name="T116" fmla="*/ 1379 w 1403"/>
                <a:gd name="T117" fmla="*/ 11 h 609"/>
                <a:gd name="T118" fmla="*/ 1403 w 1403"/>
                <a:gd name="T119" fmla="*/ 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3" h="609">
                  <a:moveTo>
                    <a:pt x="0" y="609"/>
                  </a:moveTo>
                  <a:lnTo>
                    <a:pt x="4" y="607"/>
                  </a:lnTo>
                  <a:lnTo>
                    <a:pt x="9" y="605"/>
                  </a:lnTo>
                  <a:lnTo>
                    <a:pt x="14" y="603"/>
                  </a:lnTo>
                  <a:lnTo>
                    <a:pt x="18" y="601"/>
                  </a:lnTo>
                  <a:lnTo>
                    <a:pt x="23" y="599"/>
                  </a:lnTo>
                  <a:lnTo>
                    <a:pt x="28" y="597"/>
                  </a:lnTo>
                  <a:lnTo>
                    <a:pt x="32" y="595"/>
                  </a:lnTo>
                  <a:lnTo>
                    <a:pt x="37" y="593"/>
                  </a:lnTo>
                  <a:lnTo>
                    <a:pt x="42" y="591"/>
                  </a:lnTo>
                  <a:lnTo>
                    <a:pt x="46" y="589"/>
                  </a:lnTo>
                  <a:lnTo>
                    <a:pt x="51" y="587"/>
                  </a:lnTo>
                  <a:lnTo>
                    <a:pt x="56" y="585"/>
                  </a:lnTo>
                  <a:lnTo>
                    <a:pt x="61" y="583"/>
                  </a:lnTo>
                  <a:lnTo>
                    <a:pt x="65" y="581"/>
                  </a:lnTo>
                  <a:lnTo>
                    <a:pt x="70" y="578"/>
                  </a:lnTo>
                  <a:lnTo>
                    <a:pt x="75" y="576"/>
                  </a:lnTo>
                  <a:lnTo>
                    <a:pt x="79" y="574"/>
                  </a:lnTo>
                  <a:lnTo>
                    <a:pt x="84" y="572"/>
                  </a:lnTo>
                  <a:lnTo>
                    <a:pt x="89" y="570"/>
                  </a:lnTo>
                  <a:lnTo>
                    <a:pt x="93" y="568"/>
                  </a:lnTo>
                  <a:lnTo>
                    <a:pt x="98" y="566"/>
                  </a:lnTo>
                  <a:lnTo>
                    <a:pt x="103" y="564"/>
                  </a:lnTo>
                  <a:lnTo>
                    <a:pt x="108" y="562"/>
                  </a:lnTo>
                  <a:lnTo>
                    <a:pt x="112" y="560"/>
                  </a:lnTo>
                  <a:lnTo>
                    <a:pt x="117" y="558"/>
                  </a:lnTo>
                  <a:lnTo>
                    <a:pt x="122" y="556"/>
                  </a:lnTo>
                  <a:lnTo>
                    <a:pt x="126" y="554"/>
                  </a:lnTo>
                  <a:lnTo>
                    <a:pt x="131" y="552"/>
                  </a:lnTo>
                  <a:lnTo>
                    <a:pt x="136" y="550"/>
                  </a:lnTo>
                  <a:lnTo>
                    <a:pt x="140" y="548"/>
                  </a:lnTo>
                  <a:lnTo>
                    <a:pt x="145" y="546"/>
                  </a:lnTo>
                  <a:lnTo>
                    <a:pt x="150" y="544"/>
                  </a:lnTo>
                  <a:lnTo>
                    <a:pt x="154" y="542"/>
                  </a:lnTo>
                  <a:lnTo>
                    <a:pt x="159" y="540"/>
                  </a:lnTo>
                  <a:lnTo>
                    <a:pt x="164" y="538"/>
                  </a:lnTo>
                  <a:lnTo>
                    <a:pt x="169" y="536"/>
                  </a:lnTo>
                  <a:lnTo>
                    <a:pt x="173" y="534"/>
                  </a:lnTo>
                  <a:lnTo>
                    <a:pt x="178" y="532"/>
                  </a:lnTo>
                  <a:lnTo>
                    <a:pt x="183" y="530"/>
                  </a:lnTo>
                  <a:lnTo>
                    <a:pt x="187" y="528"/>
                  </a:lnTo>
                  <a:lnTo>
                    <a:pt x="192" y="526"/>
                  </a:lnTo>
                  <a:lnTo>
                    <a:pt x="197" y="524"/>
                  </a:lnTo>
                  <a:lnTo>
                    <a:pt x="201" y="521"/>
                  </a:lnTo>
                  <a:lnTo>
                    <a:pt x="206" y="519"/>
                  </a:lnTo>
                  <a:lnTo>
                    <a:pt x="211" y="517"/>
                  </a:lnTo>
                  <a:lnTo>
                    <a:pt x="215" y="515"/>
                  </a:lnTo>
                  <a:lnTo>
                    <a:pt x="220" y="513"/>
                  </a:lnTo>
                  <a:lnTo>
                    <a:pt x="225" y="511"/>
                  </a:lnTo>
                  <a:lnTo>
                    <a:pt x="229" y="509"/>
                  </a:lnTo>
                  <a:lnTo>
                    <a:pt x="234" y="507"/>
                  </a:lnTo>
                  <a:lnTo>
                    <a:pt x="239" y="505"/>
                  </a:lnTo>
                  <a:lnTo>
                    <a:pt x="244" y="503"/>
                  </a:lnTo>
                  <a:lnTo>
                    <a:pt x="248" y="501"/>
                  </a:lnTo>
                  <a:lnTo>
                    <a:pt x="253" y="499"/>
                  </a:lnTo>
                  <a:lnTo>
                    <a:pt x="258" y="497"/>
                  </a:lnTo>
                  <a:lnTo>
                    <a:pt x="262" y="495"/>
                  </a:lnTo>
                  <a:lnTo>
                    <a:pt x="267" y="493"/>
                  </a:lnTo>
                  <a:lnTo>
                    <a:pt x="272" y="491"/>
                  </a:lnTo>
                  <a:lnTo>
                    <a:pt x="276" y="489"/>
                  </a:lnTo>
                  <a:lnTo>
                    <a:pt x="281" y="487"/>
                  </a:lnTo>
                  <a:lnTo>
                    <a:pt x="286" y="485"/>
                  </a:lnTo>
                  <a:lnTo>
                    <a:pt x="290" y="483"/>
                  </a:lnTo>
                  <a:lnTo>
                    <a:pt x="295" y="481"/>
                  </a:lnTo>
                  <a:lnTo>
                    <a:pt x="300" y="479"/>
                  </a:lnTo>
                  <a:lnTo>
                    <a:pt x="305" y="477"/>
                  </a:lnTo>
                  <a:lnTo>
                    <a:pt x="309" y="475"/>
                  </a:lnTo>
                  <a:lnTo>
                    <a:pt x="314" y="473"/>
                  </a:lnTo>
                  <a:lnTo>
                    <a:pt x="319" y="471"/>
                  </a:lnTo>
                  <a:lnTo>
                    <a:pt x="323" y="469"/>
                  </a:lnTo>
                  <a:lnTo>
                    <a:pt x="328" y="467"/>
                  </a:lnTo>
                  <a:lnTo>
                    <a:pt x="333" y="464"/>
                  </a:lnTo>
                  <a:lnTo>
                    <a:pt x="337" y="462"/>
                  </a:lnTo>
                  <a:lnTo>
                    <a:pt x="342" y="460"/>
                  </a:lnTo>
                  <a:lnTo>
                    <a:pt x="347" y="458"/>
                  </a:lnTo>
                  <a:lnTo>
                    <a:pt x="352" y="456"/>
                  </a:lnTo>
                  <a:lnTo>
                    <a:pt x="356" y="454"/>
                  </a:lnTo>
                  <a:lnTo>
                    <a:pt x="361" y="452"/>
                  </a:lnTo>
                  <a:lnTo>
                    <a:pt x="366" y="450"/>
                  </a:lnTo>
                  <a:lnTo>
                    <a:pt x="370" y="448"/>
                  </a:lnTo>
                  <a:lnTo>
                    <a:pt x="375" y="446"/>
                  </a:lnTo>
                  <a:lnTo>
                    <a:pt x="380" y="444"/>
                  </a:lnTo>
                  <a:lnTo>
                    <a:pt x="384" y="442"/>
                  </a:lnTo>
                  <a:lnTo>
                    <a:pt x="389" y="440"/>
                  </a:lnTo>
                  <a:lnTo>
                    <a:pt x="394" y="438"/>
                  </a:lnTo>
                  <a:lnTo>
                    <a:pt x="398" y="436"/>
                  </a:lnTo>
                  <a:lnTo>
                    <a:pt x="403" y="434"/>
                  </a:lnTo>
                  <a:lnTo>
                    <a:pt x="408" y="432"/>
                  </a:lnTo>
                  <a:lnTo>
                    <a:pt x="413" y="430"/>
                  </a:lnTo>
                  <a:lnTo>
                    <a:pt x="417" y="428"/>
                  </a:lnTo>
                  <a:lnTo>
                    <a:pt x="422" y="426"/>
                  </a:lnTo>
                  <a:lnTo>
                    <a:pt x="427" y="424"/>
                  </a:lnTo>
                  <a:lnTo>
                    <a:pt x="431" y="422"/>
                  </a:lnTo>
                  <a:lnTo>
                    <a:pt x="436" y="420"/>
                  </a:lnTo>
                  <a:lnTo>
                    <a:pt x="441" y="418"/>
                  </a:lnTo>
                  <a:lnTo>
                    <a:pt x="445" y="416"/>
                  </a:lnTo>
                  <a:lnTo>
                    <a:pt x="450" y="414"/>
                  </a:lnTo>
                  <a:lnTo>
                    <a:pt x="455" y="412"/>
                  </a:lnTo>
                  <a:lnTo>
                    <a:pt x="459" y="409"/>
                  </a:lnTo>
                  <a:lnTo>
                    <a:pt x="464" y="407"/>
                  </a:lnTo>
                  <a:lnTo>
                    <a:pt x="469" y="405"/>
                  </a:lnTo>
                  <a:lnTo>
                    <a:pt x="473" y="403"/>
                  </a:lnTo>
                  <a:lnTo>
                    <a:pt x="478" y="401"/>
                  </a:lnTo>
                  <a:lnTo>
                    <a:pt x="483" y="399"/>
                  </a:lnTo>
                  <a:lnTo>
                    <a:pt x="488" y="397"/>
                  </a:lnTo>
                  <a:lnTo>
                    <a:pt x="492" y="395"/>
                  </a:lnTo>
                  <a:lnTo>
                    <a:pt x="497" y="393"/>
                  </a:lnTo>
                  <a:lnTo>
                    <a:pt x="502" y="391"/>
                  </a:lnTo>
                  <a:lnTo>
                    <a:pt x="506" y="389"/>
                  </a:lnTo>
                  <a:lnTo>
                    <a:pt x="511" y="387"/>
                  </a:lnTo>
                  <a:lnTo>
                    <a:pt x="516" y="385"/>
                  </a:lnTo>
                  <a:lnTo>
                    <a:pt x="520" y="383"/>
                  </a:lnTo>
                  <a:lnTo>
                    <a:pt x="525" y="381"/>
                  </a:lnTo>
                  <a:lnTo>
                    <a:pt x="530" y="379"/>
                  </a:lnTo>
                  <a:lnTo>
                    <a:pt x="535" y="377"/>
                  </a:lnTo>
                  <a:lnTo>
                    <a:pt x="539" y="375"/>
                  </a:lnTo>
                  <a:lnTo>
                    <a:pt x="544" y="373"/>
                  </a:lnTo>
                  <a:lnTo>
                    <a:pt x="549" y="371"/>
                  </a:lnTo>
                  <a:lnTo>
                    <a:pt x="553" y="369"/>
                  </a:lnTo>
                  <a:lnTo>
                    <a:pt x="558" y="367"/>
                  </a:lnTo>
                  <a:lnTo>
                    <a:pt x="563" y="365"/>
                  </a:lnTo>
                  <a:lnTo>
                    <a:pt x="567" y="363"/>
                  </a:lnTo>
                  <a:lnTo>
                    <a:pt x="572" y="361"/>
                  </a:lnTo>
                  <a:lnTo>
                    <a:pt x="577" y="359"/>
                  </a:lnTo>
                  <a:lnTo>
                    <a:pt x="581" y="357"/>
                  </a:lnTo>
                  <a:lnTo>
                    <a:pt x="586" y="355"/>
                  </a:lnTo>
                  <a:lnTo>
                    <a:pt x="591" y="353"/>
                  </a:lnTo>
                  <a:lnTo>
                    <a:pt x="596" y="350"/>
                  </a:lnTo>
                  <a:lnTo>
                    <a:pt x="600" y="348"/>
                  </a:lnTo>
                  <a:lnTo>
                    <a:pt x="605" y="346"/>
                  </a:lnTo>
                  <a:lnTo>
                    <a:pt x="610" y="344"/>
                  </a:lnTo>
                  <a:lnTo>
                    <a:pt x="614" y="342"/>
                  </a:lnTo>
                  <a:lnTo>
                    <a:pt x="619" y="340"/>
                  </a:lnTo>
                  <a:lnTo>
                    <a:pt x="624" y="338"/>
                  </a:lnTo>
                  <a:lnTo>
                    <a:pt x="628" y="336"/>
                  </a:lnTo>
                  <a:lnTo>
                    <a:pt x="633" y="334"/>
                  </a:lnTo>
                  <a:lnTo>
                    <a:pt x="638" y="332"/>
                  </a:lnTo>
                  <a:lnTo>
                    <a:pt x="642" y="330"/>
                  </a:lnTo>
                  <a:lnTo>
                    <a:pt x="647" y="328"/>
                  </a:lnTo>
                  <a:lnTo>
                    <a:pt x="652" y="326"/>
                  </a:lnTo>
                  <a:lnTo>
                    <a:pt x="656" y="324"/>
                  </a:lnTo>
                  <a:lnTo>
                    <a:pt x="661" y="322"/>
                  </a:lnTo>
                  <a:lnTo>
                    <a:pt x="666" y="320"/>
                  </a:lnTo>
                  <a:lnTo>
                    <a:pt x="671" y="318"/>
                  </a:lnTo>
                  <a:lnTo>
                    <a:pt x="675" y="316"/>
                  </a:lnTo>
                  <a:lnTo>
                    <a:pt x="680" y="314"/>
                  </a:lnTo>
                  <a:lnTo>
                    <a:pt x="685" y="312"/>
                  </a:lnTo>
                  <a:lnTo>
                    <a:pt x="689" y="310"/>
                  </a:lnTo>
                  <a:lnTo>
                    <a:pt x="694" y="308"/>
                  </a:lnTo>
                  <a:lnTo>
                    <a:pt x="699" y="306"/>
                  </a:lnTo>
                  <a:lnTo>
                    <a:pt x="703" y="304"/>
                  </a:lnTo>
                  <a:lnTo>
                    <a:pt x="708" y="302"/>
                  </a:lnTo>
                  <a:lnTo>
                    <a:pt x="713" y="300"/>
                  </a:lnTo>
                  <a:lnTo>
                    <a:pt x="717" y="298"/>
                  </a:lnTo>
                  <a:lnTo>
                    <a:pt x="722" y="296"/>
                  </a:lnTo>
                  <a:lnTo>
                    <a:pt x="727" y="293"/>
                  </a:lnTo>
                  <a:lnTo>
                    <a:pt x="732" y="291"/>
                  </a:lnTo>
                  <a:lnTo>
                    <a:pt x="736" y="289"/>
                  </a:lnTo>
                  <a:lnTo>
                    <a:pt x="741" y="287"/>
                  </a:lnTo>
                  <a:lnTo>
                    <a:pt x="746" y="285"/>
                  </a:lnTo>
                  <a:lnTo>
                    <a:pt x="750" y="283"/>
                  </a:lnTo>
                  <a:lnTo>
                    <a:pt x="755" y="281"/>
                  </a:lnTo>
                  <a:lnTo>
                    <a:pt x="760" y="279"/>
                  </a:lnTo>
                  <a:lnTo>
                    <a:pt x="764" y="277"/>
                  </a:lnTo>
                  <a:lnTo>
                    <a:pt x="769" y="275"/>
                  </a:lnTo>
                  <a:lnTo>
                    <a:pt x="774" y="273"/>
                  </a:lnTo>
                  <a:lnTo>
                    <a:pt x="779" y="271"/>
                  </a:lnTo>
                  <a:lnTo>
                    <a:pt x="783" y="269"/>
                  </a:lnTo>
                  <a:lnTo>
                    <a:pt x="788" y="267"/>
                  </a:lnTo>
                  <a:lnTo>
                    <a:pt x="793" y="265"/>
                  </a:lnTo>
                  <a:lnTo>
                    <a:pt x="797" y="263"/>
                  </a:lnTo>
                  <a:lnTo>
                    <a:pt x="802" y="261"/>
                  </a:lnTo>
                  <a:lnTo>
                    <a:pt x="807" y="259"/>
                  </a:lnTo>
                  <a:lnTo>
                    <a:pt x="811" y="257"/>
                  </a:lnTo>
                  <a:lnTo>
                    <a:pt x="816" y="255"/>
                  </a:lnTo>
                  <a:lnTo>
                    <a:pt x="821" y="253"/>
                  </a:lnTo>
                  <a:lnTo>
                    <a:pt x="825" y="251"/>
                  </a:lnTo>
                  <a:lnTo>
                    <a:pt x="830" y="249"/>
                  </a:lnTo>
                  <a:lnTo>
                    <a:pt x="835" y="247"/>
                  </a:lnTo>
                  <a:lnTo>
                    <a:pt x="840" y="245"/>
                  </a:lnTo>
                  <a:lnTo>
                    <a:pt x="844" y="243"/>
                  </a:lnTo>
                  <a:lnTo>
                    <a:pt x="849" y="241"/>
                  </a:lnTo>
                  <a:lnTo>
                    <a:pt x="854" y="238"/>
                  </a:lnTo>
                  <a:lnTo>
                    <a:pt x="858" y="236"/>
                  </a:lnTo>
                  <a:lnTo>
                    <a:pt x="863" y="234"/>
                  </a:lnTo>
                  <a:lnTo>
                    <a:pt x="868" y="232"/>
                  </a:lnTo>
                  <a:lnTo>
                    <a:pt x="872" y="230"/>
                  </a:lnTo>
                  <a:lnTo>
                    <a:pt x="877" y="228"/>
                  </a:lnTo>
                  <a:lnTo>
                    <a:pt x="882" y="226"/>
                  </a:lnTo>
                  <a:lnTo>
                    <a:pt x="886" y="224"/>
                  </a:lnTo>
                  <a:lnTo>
                    <a:pt x="891" y="222"/>
                  </a:lnTo>
                  <a:lnTo>
                    <a:pt x="896" y="220"/>
                  </a:lnTo>
                  <a:lnTo>
                    <a:pt x="900" y="218"/>
                  </a:lnTo>
                  <a:lnTo>
                    <a:pt x="905" y="216"/>
                  </a:lnTo>
                  <a:lnTo>
                    <a:pt x="910" y="214"/>
                  </a:lnTo>
                  <a:lnTo>
                    <a:pt x="915" y="212"/>
                  </a:lnTo>
                  <a:lnTo>
                    <a:pt x="919" y="210"/>
                  </a:lnTo>
                  <a:lnTo>
                    <a:pt x="924" y="208"/>
                  </a:lnTo>
                  <a:lnTo>
                    <a:pt x="929" y="206"/>
                  </a:lnTo>
                  <a:lnTo>
                    <a:pt x="933" y="204"/>
                  </a:lnTo>
                  <a:lnTo>
                    <a:pt x="938" y="202"/>
                  </a:lnTo>
                  <a:lnTo>
                    <a:pt x="943" y="200"/>
                  </a:lnTo>
                  <a:lnTo>
                    <a:pt x="947" y="198"/>
                  </a:lnTo>
                  <a:lnTo>
                    <a:pt x="952" y="196"/>
                  </a:lnTo>
                  <a:lnTo>
                    <a:pt x="957" y="194"/>
                  </a:lnTo>
                  <a:lnTo>
                    <a:pt x="961" y="192"/>
                  </a:lnTo>
                  <a:lnTo>
                    <a:pt x="966" y="190"/>
                  </a:lnTo>
                  <a:lnTo>
                    <a:pt x="971" y="188"/>
                  </a:lnTo>
                  <a:lnTo>
                    <a:pt x="976" y="186"/>
                  </a:lnTo>
                  <a:lnTo>
                    <a:pt x="980" y="184"/>
                  </a:lnTo>
                  <a:lnTo>
                    <a:pt x="985" y="182"/>
                  </a:lnTo>
                  <a:lnTo>
                    <a:pt x="990" y="179"/>
                  </a:lnTo>
                  <a:lnTo>
                    <a:pt x="994" y="177"/>
                  </a:lnTo>
                  <a:lnTo>
                    <a:pt x="999" y="175"/>
                  </a:lnTo>
                  <a:lnTo>
                    <a:pt x="1004" y="173"/>
                  </a:lnTo>
                  <a:lnTo>
                    <a:pt x="1008" y="171"/>
                  </a:lnTo>
                  <a:lnTo>
                    <a:pt x="1013" y="169"/>
                  </a:lnTo>
                  <a:lnTo>
                    <a:pt x="1018" y="167"/>
                  </a:lnTo>
                  <a:lnTo>
                    <a:pt x="1023" y="165"/>
                  </a:lnTo>
                  <a:lnTo>
                    <a:pt x="1027" y="163"/>
                  </a:lnTo>
                  <a:lnTo>
                    <a:pt x="1032" y="161"/>
                  </a:lnTo>
                  <a:lnTo>
                    <a:pt x="1037" y="159"/>
                  </a:lnTo>
                  <a:lnTo>
                    <a:pt x="1041" y="157"/>
                  </a:lnTo>
                  <a:lnTo>
                    <a:pt x="1046" y="155"/>
                  </a:lnTo>
                  <a:lnTo>
                    <a:pt x="1051" y="153"/>
                  </a:lnTo>
                  <a:lnTo>
                    <a:pt x="1055" y="151"/>
                  </a:lnTo>
                  <a:lnTo>
                    <a:pt x="1060" y="149"/>
                  </a:lnTo>
                  <a:lnTo>
                    <a:pt x="1065" y="147"/>
                  </a:lnTo>
                  <a:lnTo>
                    <a:pt x="1069" y="145"/>
                  </a:lnTo>
                  <a:lnTo>
                    <a:pt x="1074" y="143"/>
                  </a:lnTo>
                  <a:lnTo>
                    <a:pt x="1079" y="141"/>
                  </a:lnTo>
                  <a:lnTo>
                    <a:pt x="1084" y="139"/>
                  </a:lnTo>
                  <a:lnTo>
                    <a:pt x="1088" y="137"/>
                  </a:lnTo>
                  <a:lnTo>
                    <a:pt x="1093" y="135"/>
                  </a:lnTo>
                  <a:lnTo>
                    <a:pt x="1098" y="133"/>
                  </a:lnTo>
                  <a:lnTo>
                    <a:pt x="1102" y="131"/>
                  </a:lnTo>
                  <a:lnTo>
                    <a:pt x="1107" y="129"/>
                  </a:lnTo>
                  <a:lnTo>
                    <a:pt x="1112" y="127"/>
                  </a:lnTo>
                  <a:lnTo>
                    <a:pt x="1116" y="125"/>
                  </a:lnTo>
                  <a:lnTo>
                    <a:pt x="1121" y="122"/>
                  </a:lnTo>
                  <a:lnTo>
                    <a:pt x="1126" y="120"/>
                  </a:lnTo>
                  <a:lnTo>
                    <a:pt x="1130" y="118"/>
                  </a:lnTo>
                  <a:lnTo>
                    <a:pt x="1135" y="116"/>
                  </a:lnTo>
                  <a:lnTo>
                    <a:pt x="1140" y="114"/>
                  </a:lnTo>
                  <a:lnTo>
                    <a:pt x="1144" y="112"/>
                  </a:lnTo>
                  <a:lnTo>
                    <a:pt x="1149" y="110"/>
                  </a:lnTo>
                  <a:lnTo>
                    <a:pt x="1154" y="108"/>
                  </a:lnTo>
                  <a:lnTo>
                    <a:pt x="1159" y="106"/>
                  </a:lnTo>
                  <a:lnTo>
                    <a:pt x="1163" y="104"/>
                  </a:lnTo>
                  <a:lnTo>
                    <a:pt x="1168" y="102"/>
                  </a:lnTo>
                  <a:lnTo>
                    <a:pt x="1173" y="100"/>
                  </a:lnTo>
                  <a:lnTo>
                    <a:pt x="1177" y="98"/>
                  </a:lnTo>
                  <a:lnTo>
                    <a:pt x="1182" y="96"/>
                  </a:lnTo>
                  <a:lnTo>
                    <a:pt x="1187" y="94"/>
                  </a:lnTo>
                  <a:lnTo>
                    <a:pt x="1191" y="92"/>
                  </a:lnTo>
                  <a:lnTo>
                    <a:pt x="1196" y="90"/>
                  </a:lnTo>
                  <a:lnTo>
                    <a:pt x="1201" y="88"/>
                  </a:lnTo>
                  <a:lnTo>
                    <a:pt x="1205" y="86"/>
                  </a:lnTo>
                  <a:lnTo>
                    <a:pt x="1210" y="84"/>
                  </a:lnTo>
                  <a:lnTo>
                    <a:pt x="1215" y="82"/>
                  </a:lnTo>
                  <a:lnTo>
                    <a:pt x="1220" y="80"/>
                  </a:lnTo>
                  <a:lnTo>
                    <a:pt x="1224" y="78"/>
                  </a:lnTo>
                  <a:lnTo>
                    <a:pt x="1229" y="76"/>
                  </a:lnTo>
                  <a:lnTo>
                    <a:pt x="1234" y="74"/>
                  </a:lnTo>
                  <a:lnTo>
                    <a:pt x="1238" y="72"/>
                  </a:lnTo>
                  <a:lnTo>
                    <a:pt x="1243" y="70"/>
                  </a:lnTo>
                  <a:lnTo>
                    <a:pt x="1248" y="67"/>
                  </a:lnTo>
                  <a:lnTo>
                    <a:pt x="1252" y="65"/>
                  </a:lnTo>
                  <a:lnTo>
                    <a:pt x="1257" y="63"/>
                  </a:lnTo>
                  <a:lnTo>
                    <a:pt x="1262" y="61"/>
                  </a:lnTo>
                  <a:lnTo>
                    <a:pt x="1267" y="59"/>
                  </a:lnTo>
                  <a:lnTo>
                    <a:pt x="1271" y="57"/>
                  </a:lnTo>
                  <a:lnTo>
                    <a:pt x="1276" y="55"/>
                  </a:lnTo>
                  <a:lnTo>
                    <a:pt x="1281" y="53"/>
                  </a:lnTo>
                  <a:lnTo>
                    <a:pt x="1285" y="51"/>
                  </a:lnTo>
                  <a:lnTo>
                    <a:pt x="1290" y="49"/>
                  </a:lnTo>
                  <a:lnTo>
                    <a:pt x="1295" y="47"/>
                  </a:lnTo>
                  <a:lnTo>
                    <a:pt x="1299" y="45"/>
                  </a:lnTo>
                  <a:lnTo>
                    <a:pt x="1304" y="43"/>
                  </a:lnTo>
                  <a:lnTo>
                    <a:pt x="1309" y="41"/>
                  </a:lnTo>
                  <a:lnTo>
                    <a:pt x="1313" y="39"/>
                  </a:lnTo>
                  <a:lnTo>
                    <a:pt x="1318" y="37"/>
                  </a:lnTo>
                  <a:lnTo>
                    <a:pt x="1323" y="35"/>
                  </a:lnTo>
                  <a:lnTo>
                    <a:pt x="1327" y="33"/>
                  </a:lnTo>
                  <a:lnTo>
                    <a:pt x="1332" y="31"/>
                  </a:lnTo>
                  <a:lnTo>
                    <a:pt x="1337" y="29"/>
                  </a:lnTo>
                  <a:lnTo>
                    <a:pt x="1342" y="27"/>
                  </a:lnTo>
                  <a:lnTo>
                    <a:pt x="1346" y="25"/>
                  </a:lnTo>
                  <a:lnTo>
                    <a:pt x="1351" y="23"/>
                  </a:lnTo>
                  <a:lnTo>
                    <a:pt x="1356" y="21"/>
                  </a:lnTo>
                  <a:lnTo>
                    <a:pt x="1360" y="19"/>
                  </a:lnTo>
                  <a:lnTo>
                    <a:pt x="1365" y="17"/>
                  </a:lnTo>
                  <a:lnTo>
                    <a:pt x="1370" y="15"/>
                  </a:lnTo>
                  <a:lnTo>
                    <a:pt x="1374" y="13"/>
                  </a:lnTo>
                  <a:lnTo>
                    <a:pt x="1379" y="11"/>
                  </a:lnTo>
                  <a:lnTo>
                    <a:pt x="1384" y="8"/>
                  </a:lnTo>
                  <a:lnTo>
                    <a:pt x="1388" y="6"/>
                  </a:lnTo>
                  <a:lnTo>
                    <a:pt x="1393" y="4"/>
                  </a:lnTo>
                  <a:lnTo>
                    <a:pt x="1398" y="2"/>
                  </a:lnTo>
                  <a:lnTo>
                    <a:pt x="1403" y="0"/>
                  </a:lnTo>
                </a:path>
              </a:pathLst>
            </a:custGeom>
            <a:noFill/>
            <a:ln w="2222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2" name="Line 33">
              <a:extLst>
                <a:ext uri="{FF2B5EF4-FFF2-40B4-BE49-F238E27FC236}">
                  <a16:creationId xmlns:a16="http://schemas.microsoft.com/office/drawing/2014/main" id="{7F7A1D19-26B3-4170-B0DD-7BB514C1F1AD}"/>
                </a:ext>
              </a:extLst>
            </p:cNvPr>
            <p:cNvSpPr>
              <a:spLocks noChangeShapeType="1"/>
            </p:cNvSpPr>
            <p:nvPr/>
          </p:nvSpPr>
          <p:spPr bwMode="auto">
            <a:xfrm flipV="1">
              <a:off x="1435" y="601"/>
              <a:ext cx="0" cy="2859"/>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3" name="Line 34">
              <a:extLst>
                <a:ext uri="{FF2B5EF4-FFF2-40B4-BE49-F238E27FC236}">
                  <a16:creationId xmlns:a16="http://schemas.microsoft.com/office/drawing/2014/main" id="{87D62335-1CB8-48DE-B136-ED02CC034725}"/>
                </a:ext>
              </a:extLst>
            </p:cNvPr>
            <p:cNvSpPr>
              <a:spLocks noChangeShapeType="1"/>
            </p:cNvSpPr>
            <p:nvPr/>
          </p:nvSpPr>
          <p:spPr bwMode="auto">
            <a:xfrm flipH="1">
              <a:off x="1378" y="3362"/>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4" name="Rectangle 35">
              <a:extLst>
                <a:ext uri="{FF2B5EF4-FFF2-40B4-BE49-F238E27FC236}">
                  <a16:creationId xmlns:a16="http://schemas.microsoft.com/office/drawing/2014/main" id="{BB098EB7-F0E7-427A-B08C-7E4A99686553}"/>
                </a:ext>
              </a:extLst>
            </p:cNvPr>
            <p:cNvSpPr>
              <a:spLocks noChangeArrowheads="1"/>
            </p:cNvSpPr>
            <p:nvPr/>
          </p:nvSpPr>
          <p:spPr bwMode="auto">
            <a:xfrm rot="16200000">
              <a:off x="1055" y="3241"/>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$5,000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5" name="Line 36">
              <a:extLst>
                <a:ext uri="{FF2B5EF4-FFF2-40B4-BE49-F238E27FC236}">
                  <a16:creationId xmlns:a16="http://schemas.microsoft.com/office/drawing/2014/main" id="{95E2B0C2-107A-49E7-BFD6-7EFD5FAF18AD}"/>
                </a:ext>
              </a:extLst>
            </p:cNvPr>
            <p:cNvSpPr>
              <a:spLocks noChangeShapeType="1"/>
            </p:cNvSpPr>
            <p:nvPr/>
          </p:nvSpPr>
          <p:spPr bwMode="auto">
            <a:xfrm flipH="1">
              <a:off x="1378" y="2592"/>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6" name="Rectangle 37">
              <a:extLst>
                <a:ext uri="{FF2B5EF4-FFF2-40B4-BE49-F238E27FC236}">
                  <a16:creationId xmlns:a16="http://schemas.microsoft.com/office/drawing/2014/main" id="{8DC3C624-8615-439E-9D58-433072519D34}"/>
                </a:ext>
              </a:extLst>
            </p:cNvPr>
            <p:cNvSpPr>
              <a:spLocks noChangeArrowheads="1"/>
            </p:cNvSpPr>
            <p:nvPr/>
          </p:nvSpPr>
          <p:spPr bwMode="auto">
            <a:xfrm rot="16200000">
              <a:off x="1055" y="2470"/>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$8,000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7" name="Line 38">
              <a:extLst>
                <a:ext uri="{FF2B5EF4-FFF2-40B4-BE49-F238E27FC236}">
                  <a16:creationId xmlns:a16="http://schemas.microsoft.com/office/drawing/2014/main" id="{7D1E5B12-9D95-49A2-8EC6-6394E103B386}"/>
                </a:ext>
              </a:extLst>
            </p:cNvPr>
            <p:cNvSpPr>
              <a:spLocks noChangeShapeType="1"/>
            </p:cNvSpPr>
            <p:nvPr/>
          </p:nvSpPr>
          <p:spPr bwMode="auto">
            <a:xfrm flipH="1">
              <a:off x="1378" y="1822"/>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8" name="Rectangle 39">
              <a:extLst>
                <a:ext uri="{FF2B5EF4-FFF2-40B4-BE49-F238E27FC236}">
                  <a16:creationId xmlns:a16="http://schemas.microsoft.com/office/drawing/2014/main" id="{15E7678B-D347-45EA-ACCF-15C46F68AF93}"/>
                </a:ext>
              </a:extLst>
            </p:cNvPr>
            <p:cNvSpPr>
              <a:spLocks noChangeArrowheads="1"/>
            </p:cNvSpPr>
            <p:nvPr/>
          </p:nvSpPr>
          <p:spPr bwMode="auto">
            <a:xfrm rot="16200000">
              <a:off x="1022" y="1698"/>
              <a:ext cx="48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$11,000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9" name="Line 40">
              <a:extLst>
                <a:ext uri="{FF2B5EF4-FFF2-40B4-BE49-F238E27FC236}">
                  <a16:creationId xmlns:a16="http://schemas.microsoft.com/office/drawing/2014/main" id="{434F9C8A-CBC4-4F36-A093-77A531B8E0A3}"/>
                </a:ext>
              </a:extLst>
            </p:cNvPr>
            <p:cNvSpPr>
              <a:spLocks noChangeShapeType="1"/>
            </p:cNvSpPr>
            <p:nvPr/>
          </p:nvSpPr>
          <p:spPr bwMode="auto">
            <a:xfrm flipH="1">
              <a:off x="1378" y="1048"/>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0" name="Rectangle 41">
              <a:extLst>
                <a:ext uri="{FF2B5EF4-FFF2-40B4-BE49-F238E27FC236}">
                  <a16:creationId xmlns:a16="http://schemas.microsoft.com/office/drawing/2014/main" id="{3816EF1F-584D-486A-80DF-791E3A60133F}"/>
                </a:ext>
              </a:extLst>
            </p:cNvPr>
            <p:cNvSpPr>
              <a:spLocks noChangeArrowheads="1"/>
            </p:cNvSpPr>
            <p:nvPr/>
          </p:nvSpPr>
          <p:spPr bwMode="auto">
            <a:xfrm rot="16200000">
              <a:off x="1016" y="927"/>
              <a:ext cx="49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$14,000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41" name="Rectangle 42">
              <a:extLst>
                <a:ext uri="{FF2B5EF4-FFF2-40B4-BE49-F238E27FC236}">
                  <a16:creationId xmlns:a16="http://schemas.microsoft.com/office/drawing/2014/main" id="{9A35D88F-7336-4E37-9489-CE1B3EE16CDF}"/>
                </a:ext>
              </a:extLst>
            </p:cNvPr>
            <p:cNvSpPr>
              <a:spLocks noChangeArrowheads="1"/>
            </p:cNvSpPr>
            <p:nvPr/>
          </p:nvSpPr>
          <p:spPr bwMode="auto">
            <a:xfrm rot="16200000">
              <a:off x="-249" y="1906"/>
              <a:ext cx="2610"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Mean </a:t>
              </a:r>
              <a:r>
                <a:rPr kumimoji="0" lang="en-US" altLang="en-US" sz="1700" b="0" i="0" u="none" strike="noStrike" cap="none" normalizeH="0" baseline="0" dirty="0" err="1">
                  <a:ln>
                    <a:noFill/>
                  </a:ln>
                  <a:solidFill>
                    <a:srgbClr val="000000"/>
                  </a:solidFill>
                  <a:effectLst/>
                  <a:cs typeface="Arial" panose="020B0604020202020204" pitchFamily="34" charset="0"/>
                </a:rPr>
                <a:t>Indiv</a:t>
              </a:r>
              <a:r>
                <a:rPr kumimoji="0" lang="en-US" altLang="en-US" sz="1700" b="0" i="0" u="none" strike="noStrike" cap="none" normalizeH="0" baseline="0" dirty="0">
                  <a:ln>
                    <a:noFill/>
                  </a:ln>
                  <a:solidFill>
                    <a:srgbClr val="000000"/>
                  </a:solidFill>
                  <a:effectLst/>
                  <a:cs typeface="Arial" panose="020B0604020202020204" pitchFamily="34" charset="0"/>
                </a:rPr>
                <a:t>. Earnings in MTO (with site FE)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42" name="Line 43">
              <a:extLst>
                <a:ext uri="{FF2B5EF4-FFF2-40B4-BE49-F238E27FC236}">
                  <a16:creationId xmlns:a16="http://schemas.microsoft.com/office/drawing/2014/main" id="{450C4871-12CA-42B5-A242-B3767732BAF8}"/>
                </a:ext>
              </a:extLst>
            </p:cNvPr>
            <p:cNvSpPr>
              <a:spLocks noChangeShapeType="1"/>
            </p:cNvSpPr>
            <p:nvPr/>
          </p:nvSpPr>
          <p:spPr bwMode="auto">
            <a:xfrm>
              <a:off x="1435" y="3460"/>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Line 44">
              <a:extLst>
                <a:ext uri="{FF2B5EF4-FFF2-40B4-BE49-F238E27FC236}">
                  <a16:creationId xmlns:a16="http://schemas.microsoft.com/office/drawing/2014/main" id="{6A266051-DE2E-4005-B394-9D774E01CB64}"/>
                </a:ext>
              </a:extLst>
            </p:cNvPr>
            <p:cNvSpPr>
              <a:spLocks noChangeShapeType="1"/>
            </p:cNvSpPr>
            <p:nvPr/>
          </p:nvSpPr>
          <p:spPr bwMode="auto">
            <a:xfrm>
              <a:off x="1532" y="3460"/>
              <a:ext cx="0" cy="5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4" name="Rectangle 45">
              <a:extLst>
                <a:ext uri="{FF2B5EF4-FFF2-40B4-BE49-F238E27FC236}">
                  <a16:creationId xmlns:a16="http://schemas.microsoft.com/office/drawing/2014/main" id="{324094EA-A7B5-4ED7-89F2-57345024E38F}"/>
                </a:ext>
              </a:extLst>
            </p:cNvPr>
            <p:cNvSpPr>
              <a:spLocks noChangeArrowheads="1"/>
            </p:cNvSpPr>
            <p:nvPr/>
          </p:nvSpPr>
          <p:spPr bwMode="auto">
            <a:xfrm>
              <a:off x="1324" y="3550"/>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$7,000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48" name="Line 46">
              <a:extLst>
                <a:ext uri="{FF2B5EF4-FFF2-40B4-BE49-F238E27FC236}">
                  <a16:creationId xmlns:a16="http://schemas.microsoft.com/office/drawing/2014/main" id="{AC63389C-2827-421D-8D66-8FAA8400AA83}"/>
                </a:ext>
              </a:extLst>
            </p:cNvPr>
            <p:cNvSpPr>
              <a:spLocks noChangeShapeType="1"/>
            </p:cNvSpPr>
            <p:nvPr/>
          </p:nvSpPr>
          <p:spPr bwMode="auto">
            <a:xfrm>
              <a:off x="2792" y="3460"/>
              <a:ext cx="0" cy="5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9" name="Rectangle 47">
              <a:extLst>
                <a:ext uri="{FF2B5EF4-FFF2-40B4-BE49-F238E27FC236}">
                  <a16:creationId xmlns:a16="http://schemas.microsoft.com/office/drawing/2014/main" id="{E812716E-0438-4100-A382-53F486BAEDAB}"/>
                </a:ext>
              </a:extLst>
            </p:cNvPr>
            <p:cNvSpPr>
              <a:spLocks noChangeArrowheads="1"/>
            </p:cNvSpPr>
            <p:nvPr/>
          </p:nvSpPr>
          <p:spPr bwMode="auto">
            <a:xfrm>
              <a:off x="2548" y="3550"/>
              <a:ext cx="49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0" name="Line 48">
              <a:extLst>
                <a:ext uri="{FF2B5EF4-FFF2-40B4-BE49-F238E27FC236}">
                  <a16:creationId xmlns:a16="http://schemas.microsoft.com/office/drawing/2014/main" id="{09B07689-C08F-402B-8C4D-262172A06F87}"/>
                </a:ext>
              </a:extLst>
            </p:cNvPr>
            <p:cNvSpPr>
              <a:spLocks noChangeShapeType="1"/>
            </p:cNvSpPr>
            <p:nvPr/>
          </p:nvSpPr>
          <p:spPr bwMode="auto">
            <a:xfrm>
              <a:off x="4056" y="3460"/>
              <a:ext cx="0" cy="5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1" name="Rectangle 49">
              <a:extLst>
                <a:ext uri="{FF2B5EF4-FFF2-40B4-BE49-F238E27FC236}">
                  <a16:creationId xmlns:a16="http://schemas.microsoft.com/office/drawing/2014/main" id="{28CC54E2-C4BB-458B-BD95-E5168399AF17}"/>
                </a:ext>
              </a:extLst>
            </p:cNvPr>
            <p:cNvSpPr>
              <a:spLocks noChangeArrowheads="1"/>
            </p:cNvSpPr>
            <p:nvPr/>
          </p:nvSpPr>
          <p:spPr bwMode="auto">
            <a:xfrm>
              <a:off x="3811" y="3550"/>
              <a:ext cx="49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$13,000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2" name="Line 50">
              <a:extLst>
                <a:ext uri="{FF2B5EF4-FFF2-40B4-BE49-F238E27FC236}">
                  <a16:creationId xmlns:a16="http://schemas.microsoft.com/office/drawing/2014/main" id="{185923EF-8E1F-47D0-B8D6-15CE6C3B0AF9}"/>
                </a:ext>
              </a:extLst>
            </p:cNvPr>
            <p:cNvSpPr>
              <a:spLocks noChangeShapeType="1"/>
            </p:cNvSpPr>
            <p:nvPr/>
          </p:nvSpPr>
          <p:spPr bwMode="auto">
            <a:xfrm>
              <a:off x="5320" y="3460"/>
              <a:ext cx="0" cy="5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5" name="Rectangle 51">
              <a:extLst>
                <a:ext uri="{FF2B5EF4-FFF2-40B4-BE49-F238E27FC236}">
                  <a16:creationId xmlns:a16="http://schemas.microsoft.com/office/drawing/2014/main" id="{AB4354FE-6099-4B70-9B25-598D66CFDD88}"/>
                </a:ext>
              </a:extLst>
            </p:cNvPr>
            <p:cNvSpPr>
              <a:spLocks noChangeArrowheads="1"/>
            </p:cNvSpPr>
            <p:nvPr/>
          </p:nvSpPr>
          <p:spPr bwMode="auto">
            <a:xfrm>
              <a:off x="5075" y="3550"/>
              <a:ext cx="49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$16,000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6" name="Line 52">
              <a:extLst>
                <a:ext uri="{FF2B5EF4-FFF2-40B4-BE49-F238E27FC236}">
                  <a16:creationId xmlns:a16="http://schemas.microsoft.com/office/drawing/2014/main" id="{ABC74D69-F822-4757-9733-64C5DCF40112}"/>
                </a:ext>
              </a:extLst>
            </p:cNvPr>
            <p:cNvSpPr>
              <a:spLocks noChangeShapeType="1"/>
            </p:cNvSpPr>
            <p:nvPr/>
          </p:nvSpPr>
          <p:spPr bwMode="auto">
            <a:xfrm>
              <a:off x="6583" y="3460"/>
              <a:ext cx="0" cy="5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7" name="Rectangle 53">
              <a:extLst>
                <a:ext uri="{FF2B5EF4-FFF2-40B4-BE49-F238E27FC236}">
                  <a16:creationId xmlns:a16="http://schemas.microsoft.com/office/drawing/2014/main" id="{B7AE1CBB-D4D3-4A89-899A-5C7F6FEA2A31}"/>
                </a:ext>
              </a:extLst>
            </p:cNvPr>
            <p:cNvSpPr>
              <a:spLocks noChangeArrowheads="1"/>
            </p:cNvSpPr>
            <p:nvPr/>
          </p:nvSpPr>
          <p:spPr bwMode="auto">
            <a:xfrm>
              <a:off x="6338" y="3550"/>
              <a:ext cx="49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$19,000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8" name="Rectangle 54">
              <a:extLst>
                <a:ext uri="{FF2B5EF4-FFF2-40B4-BE49-F238E27FC236}">
                  <a16:creationId xmlns:a16="http://schemas.microsoft.com/office/drawing/2014/main" id="{A29DFB6E-9905-478E-9625-37A0CEE05CD0}"/>
                </a:ext>
              </a:extLst>
            </p:cNvPr>
            <p:cNvSpPr>
              <a:spLocks noChangeArrowheads="1"/>
            </p:cNvSpPr>
            <p:nvPr/>
          </p:nvSpPr>
          <p:spPr bwMode="auto">
            <a:xfrm>
              <a:off x="1921" y="3733"/>
              <a:ext cx="540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Mean Indiv. Earnings for Children with Parents at p=10 in Opportunity Atlas (with site FE)</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59" name="Rectangle 55">
              <a:extLst>
                <a:ext uri="{FF2B5EF4-FFF2-40B4-BE49-F238E27FC236}">
                  <a16:creationId xmlns:a16="http://schemas.microsoft.com/office/drawing/2014/main" id="{5776CA79-A71B-42B4-866D-DC0AF20C92E8}"/>
                </a:ext>
              </a:extLst>
            </p:cNvPr>
            <p:cNvSpPr>
              <a:spLocks noChangeArrowheads="1"/>
            </p:cNvSpPr>
            <p:nvPr/>
          </p:nvSpPr>
          <p:spPr bwMode="auto">
            <a:xfrm>
              <a:off x="2231" y="3960"/>
              <a:ext cx="3650" cy="17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0" name="Oval 56">
              <a:extLst>
                <a:ext uri="{FF2B5EF4-FFF2-40B4-BE49-F238E27FC236}">
                  <a16:creationId xmlns:a16="http://schemas.microsoft.com/office/drawing/2014/main" id="{D1DBFF6B-7803-452B-9FDC-29EA9734605D}"/>
                </a:ext>
              </a:extLst>
            </p:cNvPr>
            <p:cNvSpPr>
              <a:spLocks noChangeArrowheads="1"/>
            </p:cNvSpPr>
            <p:nvPr/>
          </p:nvSpPr>
          <p:spPr bwMode="auto">
            <a:xfrm>
              <a:off x="2242" y="4003"/>
              <a:ext cx="90" cy="87"/>
            </a:xfrm>
            <a:prstGeom prst="ellipse">
              <a:avLst/>
            </a:prstGeom>
            <a:solidFill>
              <a:srgbClr val="FF0000"/>
            </a:solidFill>
            <a:ln w="2222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1" name="Oval 57">
              <a:extLst>
                <a:ext uri="{FF2B5EF4-FFF2-40B4-BE49-F238E27FC236}">
                  <a16:creationId xmlns:a16="http://schemas.microsoft.com/office/drawing/2014/main" id="{BB304983-E843-4689-84D1-49FF59F2CECA}"/>
                </a:ext>
              </a:extLst>
            </p:cNvPr>
            <p:cNvSpPr>
              <a:spLocks noChangeArrowheads="1"/>
            </p:cNvSpPr>
            <p:nvPr/>
          </p:nvSpPr>
          <p:spPr bwMode="auto">
            <a:xfrm>
              <a:off x="3257" y="4003"/>
              <a:ext cx="86" cy="87"/>
            </a:xfrm>
            <a:prstGeom prst="ellipse">
              <a:avLst/>
            </a:prstGeom>
            <a:solidFill>
              <a:srgbClr val="000000"/>
            </a:solidFill>
            <a:ln w="222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2" name="Oval 58">
              <a:extLst>
                <a:ext uri="{FF2B5EF4-FFF2-40B4-BE49-F238E27FC236}">
                  <a16:creationId xmlns:a16="http://schemas.microsoft.com/office/drawing/2014/main" id="{976145B2-C6C2-4BAD-B9F5-C50D4FBA7D82}"/>
                </a:ext>
              </a:extLst>
            </p:cNvPr>
            <p:cNvSpPr>
              <a:spLocks noChangeArrowheads="1"/>
            </p:cNvSpPr>
            <p:nvPr/>
          </p:nvSpPr>
          <p:spPr bwMode="auto">
            <a:xfrm>
              <a:off x="4088" y="4003"/>
              <a:ext cx="90" cy="87"/>
            </a:xfrm>
            <a:prstGeom prst="ellipse">
              <a:avLst/>
            </a:prstGeom>
            <a:solidFill>
              <a:srgbClr val="E37E00"/>
            </a:solidFill>
            <a:ln w="22225">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 name="Oval 59">
              <a:extLst>
                <a:ext uri="{FF2B5EF4-FFF2-40B4-BE49-F238E27FC236}">
                  <a16:creationId xmlns:a16="http://schemas.microsoft.com/office/drawing/2014/main" id="{17125C4C-5220-465F-B1DE-18749B70666A}"/>
                </a:ext>
              </a:extLst>
            </p:cNvPr>
            <p:cNvSpPr>
              <a:spLocks noChangeArrowheads="1"/>
            </p:cNvSpPr>
            <p:nvPr/>
          </p:nvSpPr>
          <p:spPr bwMode="auto">
            <a:xfrm>
              <a:off x="4974" y="4003"/>
              <a:ext cx="86" cy="87"/>
            </a:xfrm>
            <a:prstGeom prst="ellipse">
              <a:avLst/>
            </a:prstGeom>
            <a:solidFill>
              <a:srgbClr val="938DD2"/>
            </a:solidFill>
            <a:ln w="22225">
              <a:solidFill>
                <a:srgbClr val="938DD2"/>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Oval 60">
              <a:extLst>
                <a:ext uri="{FF2B5EF4-FFF2-40B4-BE49-F238E27FC236}">
                  <a16:creationId xmlns:a16="http://schemas.microsoft.com/office/drawing/2014/main" id="{6481DC20-6521-4E42-85F4-1938FC4AB8AE}"/>
                </a:ext>
              </a:extLst>
            </p:cNvPr>
            <p:cNvSpPr>
              <a:spLocks noChangeArrowheads="1"/>
            </p:cNvSpPr>
            <p:nvPr/>
          </p:nvSpPr>
          <p:spPr bwMode="auto">
            <a:xfrm>
              <a:off x="5514" y="4003"/>
              <a:ext cx="86" cy="87"/>
            </a:xfrm>
            <a:prstGeom prst="ellipse">
              <a:avLst/>
            </a:prstGeom>
            <a:solidFill>
              <a:srgbClr val="008000"/>
            </a:solidFill>
            <a:ln w="22225">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Rectangle 61">
              <a:extLst>
                <a:ext uri="{FF2B5EF4-FFF2-40B4-BE49-F238E27FC236}">
                  <a16:creationId xmlns:a16="http://schemas.microsoft.com/office/drawing/2014/main" id="{D1FD7949-3DD5-44A6-A7BF-F89C43B7C2FE}"/>
                </a:ext>
              </a:extLst>
            </p:cNvPr>
            <p:cNvSpPr>
              <a:spLocks noChangeArrowheads="1"/>
            </p:cNvSpPr>
            <p:nvPr/>
          </p:nvSpPr>
          <p:spPr bwMode="auto">
            <a:xfrm>
              <a:off x="2418" y="3960"/>
              <a:ext cx="581"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Baltimore</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66" name="Rectangle 62">
              <a:extLst>
                <a:ext uri="{FF2B5EF4-FFF2-40B4-BE49-F238E27FC236}">
                  <a16:creationId xmlns:a16="http://schemas.microsoft.com/office/drawing/2014/main" id="{61A9DAAE-CBB0-49A4-BBB9-2003720FA67D}"/>
                </a:ext>
              </a:extLst>
            </p:cNvPr>
            <p:cNvSpPr>
              <a:spLocks noChangeArrowheads="1"/>
            </p:cNvSpPr>
            <p:nvPr/>
          </p:nvSpPr>
          <p:spPr bwMode="auto">
            <a:xfrm>
              <a:off x="3433" y="3960"/>
              <a:ext cx="42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Boston</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67" name="Rectangle 63">
              <a:extLst>
                <a:ext uri="{FF2B5EF4-FFF2-40B4-BE49-F238E27FC236}">
                  <a16:creationId xmlns:a16="http://schemas.microsoft.com/office/drawing/2014/main" id="{16910CCA-1A7F-4919-81B8-4F6ADAB8CF6D}"/>
                </a:ext>
              </a:extLst>
            </p:cNvPr>
            <p:cNvSpPr>
              <a:spLocks noChangeArrowheads="1"/>
            </p:cNvSpPr>
            <p:nvPr/>
          </p:nvSpPr>
          <p:spPr bwMode="auto">
            <a:xfrm>
              <a:off x="4265" y="3960"/>
              <a:ext cx="505"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Chicago</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69" name="Rectangle 64">
              <a:extLst>
                <a:ext uri="{FF2B5EF4-FFF2-40B4-BE49-F238E27FC236}">
                  <a16:creationId xmlns:a16="http://schemas.microsoft.com/office/drawing/2014/main" id="{36B87A1D-67EF-47DF-B9CF-0000010913BE}"/>
                </a:ext>
              </a:extLst>
            </p:cNvPr>
            <p:cNvSpPr>
              <a:spLocks noChangeArrowheads="1"/>
            </p:cNvSpPr>
            <p:nvPr/>
          </p:nvSpPr>
          <p:spPr bwMode="auto">
            <a:xfrm>
              <a:off x="5147" y="3960"/>
              <a:ext cx="16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LA</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70" name="Rectangle 65">
              <a:extLst>
                <a:ext uri="{FF2B5EF4-FFF2-40B4-BE49-F238E27FC236}">
                  <a16:creationId xmlns:a16="http://schemas.microsoft.com/office/drawing/2014/main" id="{63B1719C-FBD7-42F1-B8FA-4CFAE50F0964}"/>
                </a:ext>
              </a:extLst>
            </p:cNvPr>
            <p:cNvSpPr>
              <a:spLocks noChangeArrowheads="1"/>
            </p:cNvSpPr>
            <p:nvPr/>
          </p:nvSpPr>
          <p:spPr bwMode="auto">
            <a:xfrm>
              <a:off x="5690" y="3960"/>
              <a:ext cx="191"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NY</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71" name="Rectangle 66">
              <a:extLst>
                <a:ext uri="{FF2B5EF4-FFF2-40B4-BE49-F238E27FC236}">
                  <a16:creationId xmlns:a16="http://schemas.microsoft.com/office/drawing/2014/main" id="{5B5117F8-2CDA-45BD-87CC-834CE856B3C6}"/>
                </a:ext>
              </a:extLst>
            </p:cNvPr>
            <p:cNvSpPr>
              <a:spLocks noChangeArrowheads="1"/>
            </p:cNvSpPr>
            <p:nvPr/>
          </p:nvSpPr>
          <p:spPr bwMode="auto">
            <a:xfrm>
              <a:off x="4009" y="64"/>
              <a:ext cx="317" cy="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109" name="Oval 12"/>
          <p:cNvSpPr>
            <a:spLocks noChangeArrowheads="1"/>
          </p:cNvSpPr>
          <p:nvPr/>
        </p:nvSpPr>
        <p:spPr bwMode="auto">
          <a:xfrm>
            <a:off x="2494568" y="990628"/>
            <a:ext cx="136525" cy="136525"/>
          </a:xfrm>
          <a:prstGeom prst="ellipse">
            <a:avLst/>
          </a:prstGeom>
          <a:solidFill>
            <a:srgbClr val="000000"/>
          </a:solidFill>
          <a:ln w="22225">
            <a:solidFill>
              <a:srgbClr val="000000"/>
            </a:solidFill>
            <a:prstDash val="solid"/>
            <a:round/>
            <a:headEnd/>
            <a:tailEnd/>
          </a:ln>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110" name="Freeform 17"/>
          <p:cNvSpPr>
            <a:spLocks/>
          </p:cNvSpPr>
          <p:nvPr/>
        </p:nvSpPr>
        <p:spPr bwMode="auto">
          <a:xfrm>
            <a:off x="2472454" y="1226859"/>
            <a:ext cx="188913" cy="166688"/>
          </a:xfrm>
          <a:custGeom>
            <a:avLst/>
            <a:gdLst>
              <a:gd name="T0" fmla="*/ 58 w 119"/>
              <a:gd name="T1" fmla="*/ 0 h 105"/>
              <a:gd name="T2" fmla="*/ 0 w 119"/>
              <a:gd name="T3" fmla="*/ 105 h 105"/>
              <a:gd name="T4" fmla="*/ 119 w 119"/>
              <a:gd name="T5" fmla="*/ 105 h 105"/>
              <a:gd name="T6" fmla="*/ 58 w 119"/>
              <a:gd name="T7" fmla="*/ 0 h 105"/>
            </a:gdLst>
            <a:ahLst/>
            <a:cxnLst>
              <a:cxn ang="0">
                <a:pos x="T0" y="T1"/>
              </a:cxn>
              <a:cxn ang="0">
                <a:pos x="T2" y="T3"/>
              </a:cxn>
              <a:cxn ang="0">
                <a:pos x="T4" y="T5"/>
              </a:cxn>
              <a:cxn ang="0">
                <a:pos x="T6" y="T7"/>
              </a:cxn>
            </a:cxnLst>
            <a:rect l="0" t="0" r="r" b="b"/>
            <a:pathLst>
              <a:path w="119" h="105">
                <a:moveTo>
                  <a:pt x="58" y="0"/>
                </a:moveTo>
                <a:lnTo>
                  <a:pt x="0" y="105"/>
                </a:lnTo>
                <a:lnTo>
                  <a:pt x="119" y="105"/>
                </a:lnTo>
                <a:lnTo>
                  <a:pt x="58" y="0"/>
                </a:lnTo>
                <a:close/>
              </a:path>
            </a:pathLst>
          </a:cu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111" name="Freeform 22"/>
          <p:cNvSpPr>
            <a:spLocks/>
          </p:cNvSpPr>
          <p:nvPr/>
        </p:nvSpPr>
        <p:spPr bwMode="auto">
          <a:xfrm>
            <a:off x="2459721" y="1439149"/>
            <a:ext cx="222251" cy="222251"/>
          </a:xfrm>
          <a:custGeom>
            <a:avLst/>
            <a:gdLst>
              <a:gd name="T0" fmla="*/ 72 w 140"/>
              <a:gd name="T1" fmla="*/ 0 h 140"/>
              <a:gd name="T2" fmla="*/ 0 w 140"/>
              <a:gd name="T3" fmla="*/ 68 h 140"/>
              <a:gd name="T4" fmla="*/ 72 w 140"/>
              <a:gd name="T5" fmla="*/ 140 h 140"/>
              <a:gd name="T6" fmla="*/ 140 w 140"/>
              <a:gd name="T7" fmla="*/ 68 h 140"/>
              <a:gd name="T8" fmla="*/ 72 w 140"/>
              <a:gd name="T9" fmla="*/ 0 h 140"/>
            </a:gdLst>
            <a:ahLst/>
            <a:cxnLst>
              <a:cxn ang="0">
                <a:pos x="T0" y="T1"/>
              </a:cxn>
              <a:cxn ang="0">
                <a:pos x="T2" y="T3"/>
              </a:cxn>
              <a:cxn ang="0">
                <a:pos x="T4" y="T5"/>
              </a:cxn>
              <a:cxn ang="0">
                <a:pos x="T6" y="T7"/>
              </a:cxn>
              <a:cxn ang="0">
                <a:pos x="T8" y="T9"/>
              </a:cxn>
            </a:cxnLst>
            <a:rect l="0" t="0" r="r" b="b"/>
            <a:pathLst>
              <a:path w="140" h="140">
                <a:moveTo>
                  <a:pt x="72" y="0"/>
                </a:moveTo>
                <a:lnTo>
                  <a:pt x="0" y="68"/>
                </a:lnTo>
                <a:lnTo>
                  <a:pt x="72" y="140"/>
                </a:lnTo>
                <a:lnTo>
                  <a:pt x="140" y="68"/>
                </a:lnTo>
                <a:lnTo>
                  <a:pt x="72" y="0"/>
                </a:lnTo>
                <a:close/>
              </a:path>
            </a:pathLst>
          </a:custGeom>
          <a:solidFill>
            <a:srgbClr val="000000"/>
          </a:solidFill>
          <a:ln w="22225">
            <a:solidFill>
              <a:srgbClr val="000000"/>
            </a:solidFill>
            <a:prstDash val="solid"/>
            <a:round/>
            <a:headEnd/>
            <a:tailEnd/>
          </a:ln>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112" name="TextBox 92"/>
          <p:cNvSpPr txBox="1"/>
          <p:nvPr/>
        </p:nvSpPr>
        <p:spPr>
          <a:xfrm>
            <a:off x="0" y="87880"/>
            <a:ext cx="12192000" cy="400105"/>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Predicted Impacts of Moving to “Opportunity Bargain” Areas in MTO Cities</a:t>
            </a:r>
          </a:p>
        </p:txBody>
      </p:sp>
      <p:sp>
        <p:nvSpPr>
          <p:cNvPr id="145" name="Rectangle 32"/>
          <p:cNvSpPr>
            <a:spLocks noChangeArrowheads="1"/>
          </p:cNvSpPr>
          <p:nvPr/>
        </p:nvSpPr>
        <p:spPr bwMode="auto">
          <a:xfrm>
            <a:off x="2455864" y="965202"/>
            <a:ext cx="125675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Control</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146" name="Rectangle 33"/>
          <p:cNvSpPr>
            <a:spLocks noChangeArrowheads="1"/>
          </p:cNvSpPr>
          <p:nvPr/>
        </p:nvSpPr>
        <p:spPr bwMode="auto">
          <a:xfrm>
            <a:off x="2197100" y="1211263"/>
            <a:ext cx="170880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Section 8</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154" name="Oval 27"/>
          <p:cNvSpPr>
            <a:spLocks noChangeArrowheads="1"/>
          </p:cNvSpPr>
          <p:nvPr/>
        </p:nvSpPr>
        <p:spPr bwMode="auto">
          <a:xfrm>
            <a:off x="2491804" y="1718628"/>
            <a:ext cx="136525" cy="136525"/>
          </a:xfrm>
          <a:prstGeom prst="ellipse">
            <a:avLst/>
          </a:prstGeom>
          <a:noFill/>
          <a:ln w="222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368" tIns="45718" rIns="91368"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a:ln>
                <a:noFill/>
              </a:ln>
              <a:solidFill>
                <a:prstClr val="black"/>
              </a:solidFill>
              <a:effectLst/>
              <a:uLnTx/>
              <a:uFillTx/>
              <a:ea typeface="+mn-ea"/>
              <a:cs typeface="+mn-cs"/>
            </a:endParaRPr>
          </a:p>
        </p:txBody>
      </p:sp>
      <p:sp>
        <p:nvSpPr>
          <p:cNvPr id="73" name="Rectangle 34"/>
          <p:cNvSpPr>
            <a:spLocks noChangeArrowheads="1"/>
          </p:cNvSpPr>
          <p:nvPr/>
        </p:nvSpPr>
        <p:spPr bwMode="auto">
          <a:xfrm>
            <a:off x="2198691" y="1463676"/>
            <a:ext cx="510473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a:t>
            </a:r>
            <a:r>
              <a:rPr kumimoji="0" lang="en-US" sz="1700" b="0" i="0" u="none" strike="noStrike" kern="1200" cap="none" spc="0" normalizeH="0" baseline="0" noProof="0" dirty="0">
                <a:ln>
                  <a:noFill/>
                </a:ln>
                <a:solidFill>
                  <a:prstClr val="black"/>
                </a:solidFill>
                <a:effectLst/>
                <a:uLnTx/>
                <a:uFillTx/>
                <a:cs typeface="Arial" panose="020B0604020202020204" pitchFamily="34" charset="0"/>
              </a:rPr>
              <a:t>Experimental: Poverty Rate-Based Targeting</a:t>
            </a:r>
          </a:p>
        </p:txBody>
      </p:sp>
      <p:sp>
        <p:nvSpPr>
          <p:cNvPr id="74" name="Rectangle 34"/>
          <p:cNvSpPr>
            <a:spLocks noChangeArrowheads="1"/>
          </p:cNvSpPr>
          <p:nvPr/>
        </p:nvSpPr>
        <p:spPr bwMode="auto">
          <a:xfrm>
            <a:off x="2197101" y="1684187"/>
            <a:ext cx="47164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a:t>
            </a:r>
            <a:r>
              <a:rPr kumimoji="0" lang="en-US" sz="1700" b="0" i="0" u="none" strike="noStrike" kern="1200" cap="none" spc="0" normalizeH="0" baseline="0" noProof="0" dirty="0">
                <a:ln>
                  <a:noFill/>
                </a:ln>
                <a:solidFill>
                  <a:prstClr val="black"/>
                </a:solidFill>
                <a:effectLst/>
                <a:uLnTx/>
                <a:uFillTx/>
                <a:cs typeface="Arial" panose="020B0604020202020204" pitchFamily="34" charset="0"/>
              </a:rPr>
              <a:t>Opp. Bargain: Outcome-Based Targeting</a:t>
            </a:r>
          </a:p>
          <a:p>
            <a:pPr marL="0" marR="0" lvl="0" indent="0" algn="l" defTabSz="913584" rtl="0" eaLnBrk="0" fontAlgn="base" latinLnBrk="0" hangingPunct="0">
              <a:lnSpc>
                <a:spcPct val="100000"/>
              </a:lnSpc>
              <a:spcBef>
                <a:spcPct val="0"/>
              </a:spcBef>
              <a:spcAft>
                <a:spcPct val="0"/>
              </a:spcAft>
              <a:buClrTx/>
              <a:buSzTx/>
              <a:buFontTx/>
              <a:buNone/>
              <a:tabLst/>
              <a:defRPr/>
            </a:pP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175" name="Rectangle 174">
            <a:extLst>
              <a:ext uri="{FF2B5EF4-FFF2-40B4-BE49-F238E27FC236}">
                <a16:creationId xmlns:a16="http://schemas.microsoft.com/office/drawing/2014/main" id="{81B2C021-0F3C-48DD-AF1B-2B7590CC23C7}"/>
              </a:ext>
            </a:extLst>
          </p:cNvPr>
          <p:cNvSpPr>
            <a:spLocks/>
          </p:cNvSpPr>
          <p:nvPr/>
        </p:nvSpPr>
        <p:spPr>
          <a:xfrm>
            <a:off x="8148499" y="3262260"/>
            <a:ext cx="2340256" cy="553998"/>
          </a:xfrm>
          <a:prstGeom prst="rect">
            <a:avLst/>
          </a:prstGeom>
        </p:spPr>
        <p:txBody>
          <a:bodyPr wrap="square" lIns="0" tIns="0" rIns="0" bIns="0" anchor="b">
            <a:spAutoFit/>
          </a:bodyPr>
          <a:lstStyle/>
          <a:p>
            <a:pPr marL="0" marR="0" lvl="1" indent="0" algn="l" defTabSz="913584" rtl="0" eaLnBrk="1" fontAlgn="base" latinLnBrk="0" hangingPunct="1">
              <a:lnSpc>
                <a:spcPct val="100000"/>
              </a:lnSpc>
              <a:spcBef>
                <a:spcPct val="0"/>
              </a:spcBef>
              <a:spcAft>
                <a:spcPct val="0"/>
              </a:spcAft>
              <a:buClrTx/>
              <a:buSzTx/>
              <a:buFontTx/>
              <a:buNone/>
              <a:tabLst/>
              <a:defRPr/>
            </a:pPr>
            <a:r>
              <a:rPr kumimoji="0" lang="en-GB" b="1" i="0" u="none" strike="noStrike" kern="1200" cap="none" spc="0" normalizeH="0" baseline="0" noProof="0" dirty="0">
                <a:ln>
                  <a:noFill/>
                </a:ln>
                <a:solidFill>
                  <a:prstClr val="white"/>
                </a:solidFill>
                <a:effectLst/>
                <a:uLnTx/>
                <a:uFillTx/>
                <a:ea typeface="MS PGothic" pitchFamily="34" charset="-128"/>
                <a:cs typeface="Arial" pitchFamily="34" charset="0"/>
              </a:rPr>
              <a:t>Creating Moves to Opportunity RCT</a:t>
            </a:r>
          </a:p>
        </p:txBody>
      </p:sp>
    </p:spTree>
    <p:extLst>
      <p:ext uri="{BB962C8B-B14F-4D97-AF65-F5344CB8AC3E}">
        <p14:creationId xmlns:p14="http://schemas.microsoft.com/office/powerpoint/2010/main" val="79203527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0307" y="985700"/>
            <a:ext cx="9627908" cy="5181600"/>
          </a:xfrm>
        </p:spPr>
        <p:txBody>
          <a:bodyPr>
            <a:noAutofit/>
          </a:bodyPr>
          <a:lstStyle/>
          <a:p>
            <a:pPr marL="342610" indent="-342610" defTabSz="91358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Price of opportunity itself is highly heterogeneous across metro areas and subgroups.</a:t>
            </a:r>
          </a:p>
          <a:p>
            <a:pPr marL="342610" indent="-342610" defTabSz="913584">
              <a:lnSpc>
                <a:spcPct val="100000"/>
              </a:lnSpc>
              <a:spcBef>
                <a:spcPct val="20000"/>
              </a:spcBef>
              <a:buClr>
                <a:srgbClr val="1F497D"/>
              </a:buClr>
              <a:buFont typeface="Wingdings" panose="05000000000000000000" pitchFamily="2" charset="2"/>
              <a:buChar char="§"/>
            </a:pPr>
            <a:endParaRPr lang="en-US" sz="2300" dirty="0">
              <a:solidFill>
                <a:srgbClr val="000000"/>
              </a:solidFill>
              <a:latin typeface="Arial" panose="020B0604020202020204" pitchFamily="34" charset="0"/>
              <a:cs typeface="Arial" panose="020B0604020202020204" pitchFamily="34" charset="0"/>
            </a:endParaRPr>
          </a:p>
          <a:p>
            <a:pPr marL="342610" indent="-342610" defTabSz="913584">
              <a:lnSpc>
                <a:spcPct val="100000"/>
              </a:lnSpc>
              <a:spcBef>
                <a:spcPct val="20000"/>
              </a:spcBef>
              <a:buClr>
                <a:srgbClr val="1F497D"/>
              </a:buClr>
              <a:buFont typeface="Wingdings" panose="05000000000000000000" pitchFamily="2" charset="2"/>
              <a:buChar char="§"/>
            </a:pPr>
            <a:r>
              <a:rPr lang="en-US" sz="2300" dirty="0">
                <a:solidFill>
                  <a:srgbClr val="000000"/>
                </a:solidFill>
                <a:latin typeface="Arial" panose="020B0604020202020204" pitchFamily="34" charset="0"/>
                <a:cs typeface="Arial" panose="020B0604020202020204" pitchFamily="34" charset="0"/>
              </a:rPr>
              <a:t>Policies such as land use regulation may play a role in determining this price in equilibrium…</a:t>
            </a:r>
          </a:p>
        </p:txBody>
      </p:sp>
      <p:sp>
        <p:nvSpPr>
          <p:cNvPr id="9" name="Title 1"/>
          <p:cNvSpPr txBox="1">
            <a:spLocks/>
          </p:cNvSpPr>
          <p:nvPr/>
        </p:nvSpPr>
        <p:spPr>
          <a:xfrm>
            <a:off x="1524000" y="1463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a:defRPr/>
            </a:pPr>
            <a:r>
              <a:rPr lang="en-US" sz="2400" dirty="0">
                <a:solidFill>
                  <a:srgbClr val="002060"/>
                </a:solidFill>
                <a:latin typeface="Arial" panose="020B0604020202020204" pitchFamily="34" charset="0"/>
                <a:cs typeface="Arial" panose="020B0604020202020204" pitchFamily="34" charset="0"/>
              </a:rPr>
              <a:t>Heterogeneity in the Price of Opportunity</a:t>
            </a:r>
          </a:p>
        </p:txBody>
      </p:sp>
    </p:spTree>
    <p:extLst>
      <p:ext uri="{BB962C8B-B14F-4D97-AF65-F5344CB8AC3E}">
        <p14:creationId xmlns:p14="http://schemas.microsoft.com/office/powerpoint/2010/main" val="1974164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812801" y="1284769"/>
                <a:ext cx="11086123" cy="5397387"/>
              </a:xfrm>
            </p:spPr>
            <p:txBody>
              <a:bodyPr>
                <a:norm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Goal: estimate children’s expected outcomes given their parent’s income percentile </a:t>
                </a:r>
                <a:r>
                  <a:rPr lang="en-US" sz="2300" i="1" dirty="0">
                    <a:solidFill>
                      <a:srgbClr val="000000"/>
                    </a:solidFill>
                    <a:latin typeface="Arial" panose="020B0604020202020204" pitchFamily="34" charset="0"/>
                    <a:cs typeface="Arial" panose="020B0604020202020204" pitchFamily="34" charset="0"/>
                  </a:rPr>
                  <a:t>p</a:t>
                </a:r>
                <a:r>
                  <a:rPr lang="en-US" sz="2300" dirty="0">
                    <a:solidFill>
                      <a:srgbClr val="000000"/>
                    </a:solidFill>
                    <a:latin typeface="Arial" panose="020B0604020202020204" pitchFamily="34" charset="0"/>
                    <a:cs typeface="Arial" panose="020B0604020202020204" pitchFamily="34" charset="0"/>
                  </a:rPr>
                  <a:t>, race </a:t>
                </a:r>
                <a:r>
                  <a:rPr lang="en-US" sz="2300" i="1" dirty="0">
                    <a:solidFill>
                      <a:srgbClr val="000000"/>
                    </a:solidFill>
                    <a:latin typeface="Arial" panose="020B0604020202020204" pitchFamily="34" charset="0"/>
                    <a:cs typeface="Arial" panose="020B0604020202020204" pitchFamily="34" charset="0"/>
                  </a:rPr>
                  <a:t>r</a:t>
                </a:r>
                <a:r>
                  <a:rPr lang="en-US" sz="2300" dirty="0">
                    <a:solidFill>
                      <a:srgbClr val="000000"/>
                    </a:solidFill>
                    <a:latin typeface="Arial" panose="020B0604020202020204" pitchFamily="34" charset="0"/>
                    <a:cs typeface="Arial" panose="020B0604020202020204" pitchFamily="34" charset="0"/>
                  </a:rPr>
                  <a:t>, and gender </a:t>
                </a:r>
                <a:r>
                  <a:rPr lang="en-US" sz="2300" i="1" dirty="0">
                    <a:solidFill>
                      <a:srgbClr val="000000"/>
                    </a:solidFill>
                    <a:latin typeface="Arial" panose="020B0604020202020204" pitchFamily="34" charset="0"/>
                    <a:cs typeface="Arial" panose="020B0604020202020204" pitchFamily="34" charset="0"/>
                  </a:rPr>
                  <a:t>g</a:t>
                </a:r>
                <a:r>
                  <a:rPr lang="en-US" sz="2300" dirty="0">
                    <a:solidFill>
                      <a:srgbClr val="000000"/>
                    </a:solidFill>
                    <a:latin typeface="Arial" panose="020B0604020202020204" pitchFamily="34" charset="0"/>
                    <a:cs typeface="Arial" panose="020B0604020202020204" pitchFamily="34" charset="0"/>
                  </a:rPr>
                  <a:t>, conditional on growing up from birth in tract </a:t>
                </a:r>
                <a:r>
                  <a:rPr lang="en-US" sz="2300" i="1" dirty="0">
                    <a:solidFill>
                      <a:srgbClr val="000000"/>
                    </a:solidFill>
                    <a:latin typeface="Arial" panose="020B0604020202020204" pitchFamily="34" charset="0"/>
                    <a:cs typeface="Arial" panose="020B0604020202020204" pitchFamily="34" charset="0"/>
                  </a:rPr>
                  <a:t>c</a:t>
                </a:r>
                <a:r>
                  <a:rPr lang="en-US" sz="2300" dirty="0">
                    <a:solidFill>
                      <a:srgbClr val="000000"/>
                    </a:solidFill>
                    <a:latin typeface="Arial" panose="020B0604020202020204" pitchFamily="34" charset="0"/>
                    <a:cs typeface="Arial" panose="020B0604020202020204" pitchFamily="34" charset="0"/>
                  </a:rPr>
                  <a:t>:</a:t>
                </a:r>
              </a:p>
              <a:p>
                <a:pPr>
                  <a:buClr>
                    <a:schemeClr val="tx2"/>
                  </a:buClr>
                  <a:buFont typeface="Wingdings" pitchFamily="2" charset="2"/>
                  <a:buChar char="§"/>
                </a:pPr>
                <a:endParaRPr lang="en-US" sz="1800" i="1" dirty="0">
                  <a:solidFill>
                    <a:srgbClr val="000000"/>
                  </a:solidFill>
                  <a:latin typeface="Cambria Math" panose="02040503050406030204" pitchFamily="18" charset="0"/>
                  <a:cs typeface="Arial" panose="020B0604020202020204" pitchFamily="34" charset="0"/>
                </a:endParaRPr>
              </a:p>
              <a:p>
                <a:pPr marL="0" indent="0">
                  <a:buClr>
                    <a:schemeClr val="tx2"/>
                  </a:buClr>
                  <a:buNone/>
                </a:pPr>
                <a14:m>
                  <m:oMathPara xmlns:m="http://schemas.openxmlformats.org/officeDocument/2006/math">
                    <m:oMathParaPr>
                      <m:jc m:val="centerGroup"/>
                    </m:oMathParaPr>
                    <m:oMath xmlns:m="http://schemas.openxmlformats.org/officeDocument/2006/math">
                      <m:sSub>
                        <m:sSubPr>
                          <m:ctrlP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ctrlPr>
                        </m:sSubPr>
                        <m:e>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𝑦</m:t>
                          </m:r>
                        </m:e>
                        <m: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𝑐𝑝𝑟𝑔</m:t>
                          </m:r>
                        </m:sub>
                      </m:sSub>
                      <m:r>
                        <a:rPr lang="en-US" sz="2400" i="1">
                          <a:solidFill>
                            <a:srgbClr val="000000"/>
                          </a:solidFill>
                          <a:latin typeface="Cambria Math" panose="02040503050406030204" pitchFamily="18" charset="0"/>
                          <a:ea typeface="Cambria Math" panose="02040503050406030204" pitchFamily="18" charset="0"/>
                          <a:cs typeface="Arial" panose="020B0604020202020204" pitchFamily="34" charset="0"/>
                        </a:rPr>
                        <m:t>=</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𝐸</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𝑦𝑖</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𝑐</m:t>
                      </m:r>
                      <m:d>
                        <m:dPr>
                          <m:ctrlP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ctrlPr>
                        </m:dPr>
                        <m:e>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𝑖</m:t>
                          </m:r>
                        </m:e>
                      </m:d>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𝑐</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𝑝</m:t>
                      </m:r>
                      <m:d>
                        <m:dPr>
                          <m:ctrlP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ctrlPr>
                        </m:dPr>
                        <m:e>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𝑖</m:t>
                          </m:r>
                        </m:e>
                      </m:d>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𝑝</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𝑟</m:t>
                      </m:r>
                      <m:d>
                        <m:dPr>
                          <m:ctrlP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ctrlPr>
                        </m:dPr>
                        <m:e>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𝑖</m:t>
                          </m:r>
                        </m:e>
                      </m:d>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𝑟</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𝑔</m:t>
                      </m:r>
                      <m:d>
                        <m:dPr>
                          <m:ctrlP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ctrlPr>
                        </m:dPr>
                        <m:e>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𝑖</m:t>
                          </m:r>
                        </m:e>
                      </m:d>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𝑔</m:t>
                      </m:r>
                      <m:r>
                        <a:rPr lang="en-US" sz="2400" b="0" i="1" smtClean="0">
                          <a:solidFill>
                            <a:srgbClr val="000000"/>
                          </a:solidFill>
                          <a:latin typeface="Cambria Math" panose="02040503050406030204" pitchFamily="18" charset="0"/>
                          <a:ea typeface="Cambria Math" panose="02040503050406030204" pitchFamily="18" charset="0"/>
                          <a:cs typeface="Arial" panose="020B0604020202020204" pitchFamily="34" charset="0"/>
                        </a:rPr>
                        <m:t>]</m:t>
                      </m:r>
                    </m:oMath>
                  </m:oMathPara>
                </a14:m>
                <a:endParaRPr lang="en-US" sz="2400" i="1" dirty="0">
                  <a:solidFill>
                    <a:srgbClr val="000000"/>
                  </a:solidFill>
                  <a:latin typeface="Cambria Math" panose="02040503050406030204" pitchFamily="18" charset="0"/>
                  <a:ea typeface="Cambria Math" panose="02040503050406030204" pitchFamily="18" charset="0"/>
                  <a:cs typeface="Arial" panose="020B0604020202020204" pitchFamily="34" charset="0"/>
                </a:endParaRPr>
              </a:p>
              <a:p>
                <a:pPr>
                  <a:buClr>
                    <a:schemeClr val="tx2"/>
                  </a:buClr>
                  <a:buFont typeface="Wingdings" pitchFamily="2" charset="2"/>
                  <a:buChar char="§"/>
                </a:pPr>
                <a:endParaRPr lang="en-US" sz="18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Focus on tracts where kids </a:t>
                </a:r>
                <a:r>
                  <a:rPr lang="en-US" sz="2300" i="1" dirty="0">
                    <a:solidFill>
                      <a:srgbClr val="000000"/>
                    </a:solidFill>
                    <a:latin typeface="Arial" panose="020B0604020202020204" pitchFamily="34" charset="0"/>
                    <a:cs typeface="Arial" panose="020B0604020202020204" pitchFamily="34" charset="0"/>
                  </a:rPr>
                  <a:t>grow up</a:t>
                </a:r>
                <a:r>
                  <a:rPr lang="en-US" sz="2300" dirty="0">
                    <a:solidFill>
                      <a:srgbClr val="000000"/>
                    </a:solidFill>
                    <a:latin typeface="Arial" panose="020B0604020202020204" pitchFamily="34" charset="0"/>
                    <a:cs typeface="Arial" panose="020B0604020202020204" pitchFamily="34" charset="0"/>
                  </a:rPr>
                  <a:t> given evidence that childhood location is what matters for outcomes in adulthood.</a:t>
                </a:r>
                <a:r>
                  <a:rPr lang="en-US" sz="1600" dirty="0">
                    <a:solidFill>
                      <a:srgbClr val="000000"/>
                    </a:solidFill>
                    <a:latin typeface="Arial" panose="020B0604020202020204" pitchFamily="34" charset="0"/>
                    <a:cs typeface="Arial" panose="020B0604020202020204" pitchFamily="34" charset="0"/>
                  </a:rPr>
                  <a:t> [Chetty, Hendren, Katz 2016; Chetty and Hendren 2018a]</a:t>
                </a:r>
                <a:r>
                  <a:rPr lang="en-US" sz="2300" dirty="0">
                    <a:solidFill>
                      <a:srgbClr val="000000"/>
                    </a:solidFill>
                    <a:latin typeface="Arial" panose="020B0604020202020204" pitchFamily="34" charset="0"/>
                    <a:cs typeface="Arial" panose="020B0604020202020204" pitchFamily="34" charset="0"/>
                  </a:rPr>
                  <a:t> </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Two challenges:</a:t>
                </a:r>
              </a:p>
              <a:p>
                <a:pPr>
                  <a:buClr>
                    <a:schemeClr val="tx2"/>
                  </a:buClr>
                  <a:buFont typeface="Wingdings" pitchFamily="2" charset="2"/>
                  <a:buChar char="§"/>
                </a:pPr>
                <a:endParaRPr lang="en-US" sz="2400" dirty="0">
                  <a:solidFill>
                    <a:srgbClr val="000000"/>
                  </a:solidFill>
                  <a:latin typeface="Arial" panose="020B0604020202020204" pitchFamily="34" charset="0"/>
                  <a:cs typeface="Arial" panose="020B0604020202020204" pitchFamily="34" charset="0"/>
                </a:endParaRPr>
              </a:p>
              <a:p>
                <a:pPr marL="914400" lvl="1" indent="-457200">
                  <a:buClr>
                    <a:schemeClr val="tx2"/>
                  </a:buClr>
                  <a:buFont typeface="+mj-lt"/>
                  <a:buAutoNum type="arabicPeriod"/>
                </a:pPr>
                <a:r>
                  <a:rPr lang="en-US" sz="2000" dirty="0">
                    <a:solidFill>
                      <a:srgbClr val="000000"/>
                    </a:solidFill>
                    <a:latin typeface="Arial" panose="020B0604020202020204" pitchFamily="34" charset="0"/>
                    <a:cs typeface="Arial" panose="020B0604020202020204" pitchFamily="34" charset="0"/>
                  </a:rPr>
                  <a:t>Not enough data to estimate </a:t>
                </a:r>
                <a:r>
                  <a:rPr lang="en-US" sz="2000" i="1" dirty="0" err="1">
                    <a:solidFill>
                      <a:srgbClr val="000000"/>
                    </a:solidFill>
                    <a:latin typeface="Arial" panose="020B0604020202020204" pitchFamily="34" charset="0"/>
                    <a:cs typeface="Arial" panose="020B0604020202020204" pitchFamily="34" charset="0"/>
                  </a:rPr>
                  <a:t>y</a:t>
                </a:r>
                <a:r>
                  <a:rPr lang="en-US" sz="2000" baseline="-25000" dirty="0" err="1">
                    <a:solidFill>
                      <a:srgbClr val="000000"/>
                    </a:solidFill>
                    <a:latin typeface="Arial" panose="020B0604020202020204" pitchFamily="34" charset="0"/>
                    <a:cs typeface="Arial" panose="020B0604020202020204" pitchFamily="34" charset="0"/>
                  </a:rPr>
                  <a:t>cprg</a:t>
                </a:r>
                <a:r>
                  <a:rPr lang="en-US" sz="2000" dirty="0">
                    <a:solidFill>
                      <a:srgbClr val="000000"/>
                    </a:solidFill>
                    <a:latin typeface="Arial" panose="020B0604020202020204" pitchFamily="34" charset="0"/>
                    <a:cs typeface="Arial" panose="020B0604020202020204" pitchFamily="34" charset="0"/>
                  </a:rPr>
                  <a:t> non-parametrically in every cell.</a:t>
                </a:r>
              </a:p>
              <a:p>
                <a:pPr marL="914400" lvl="1" indent="-457200">
                  <a:buClr>
                    <a:schemeClr val="tx2"/>
                  </a:buClr>
                  <a:buFont typeface="+mj-lt"/>
                  <a:buAutoNum type="arabicPeriod"/>
                </a:pPr>
                <a:endParaRPr lang="en-US" sz="2000" dirty="0">
                  <a:solidFill>
                    <a:srgbClr val="000000"/>
                  </a:solidFill>
                  <a:latin typeface="Arial" panose="020B0604020202020204" pitchFamily="34" charset="0"/>
                  <a:cs typeface="Arial" panose="020B0604020202020204" pitchFamily="34" charset="0"/>
                </a:endParaRPr>
              </a:p>
              <a:p>
                <a:pPr marL="914400" lvl="1" indent="-457200">
                  <a:buClr>
                    <a:schemeClr val="tx2"/>
                  </a:buClr>
                  <a:buFont typeface="+mj-lt"/>
                  <a:buAutoNum type="arabicPeriod"/>
                </a:pPr>
                <a:r>
                  <a:rPr lang="en-US" sz="2000" dirty="0">
                    <a:solidFill>
                      <a:srgbClr val="000000"/>
                    </a:solidFill>
                    <a:latin typeface="Arial" panose="020B0604020202020204" pitchFamily="34" charset="0"/>
                    <a:cs typeface="Arial" panose="020B0604020202020204" pitchFamily="34" charset="0"/>
                  </a:rPr>
                  <a:t>Relatively few kids stay in a single tract for their entire childhood.</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812801" y="1284769"/>
                <a:ext cx="11086123" cy="5397387"/>
              </a:xfrm>
              <a:blipFill>
                <a:blip r:embed="rId3"/>
                <a:stretch>
                  <a:fillRect l="-660" t="-1582" r="-715"/>
                </a:stretch>
              </a:blipFill>
            </p:spPr>
            <p:txBody>
              <a:bodyPr/>
              <a:lstStyle/>
              <a:p>
                <a:r>
                  <a:rPr lang="en-US">
                    <a:noFill/>
                  </a:rPr>
                  <a:t> </a:t>
                </a:r>
              </a:p>
            </p:txBody>
          </p:sp>
        </mc:Fallback>
      </mc:AlternateContent>
      <p:sp>
        <p:nvSpPr>
          <p:cNvPr id="9" name="Title 1"/>
          <p:cNvSpPr txBox="1">
            <a:spLocks/>
          </p:cNvSpPr>
          <p:nvPr/>
        </p:nvSpPr>
        <p:spPr>
          <a:xfrm>
            <a:off x="1524000" y="90713"/>
            <a:ext cx="9144000" cy="1020763"/>
          </a:xfrm>
          <a:prstGeom prst="rect">
            <a:avLst/>
          </a:prstGeom>
        </p:spPr>
        <p:txBody>
          <a:bodyPr vert="horz" lIns="91404" tIns="45718" rIns="91404"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marL="0" marR="0" lvl="0" indent="0" algn="ctr" defTabSz="913992" rtl="0" eaLnBrk="1" fontAlgn="auto" latinLnBrk="0" hangingPunct="1">
              <a:lnSpc>
                <a:spcPct val="100000"/>
              </a:lnSpc>
              <a:spcBef>
                <a:spcPct val="0"/>
              </a:spcBef>
              <a:spcAft>
                <a:spcPts val="0"/>
              </a:spcAft>
              <a:buClrTx/>
              <a:buSzTx/>
              <a:buFontTx/>
              <a:buNone/>
              <a:tabLst/>
              <a:defRPr/>
            </a:pPr>
            <a:r>
              <a:rPr lang="en-US" sz="2400" dirty="0">
                <a:solidFill>
                  <a:srgbClr val="002060"/>
                </a:solidFill>
                <a:latin typeface="Arial" panose="020B0604020202020204" pitchFamily="34" charset="0"/>
                <a:cs typeface="Arial" panose="020B0604020202020204" pitchFamily="34" charset="0"/>
              </a:rPr>
              <a:t>Empirical Objectives</a:t>
            </a:r>
            <a:endParaRPr kumimoji="0" lang="en-US" sz="2400" b="1" i="0" u="none" strike="noStrike" kern="1200" cap="none" spc="0" normalizeH="0" baseline="0" noProof="0" dirty="0">
              <a:ln>
                <a:noFill/>
              </a:ln>
              <a:solidFill>
                <a:srgbClr val="002060"/>
              </a:solidFill>
              <a:effectLst/>
              <a:uLnTx/>
              <a:uFillTx/>
              <a:latin typeface="Arial" panose="020B0604020202020204" pitchFamily="34" charset="0"/>
              <a:ea typeface="+mj-ea"/>
              <a:cs typeface="Arial" panose="020B0604020202020204" pitchFamily="34" charset="0"/>
            </a:endParaRPr>
          </a:p>
        </p:txBody>
      </p:sp>
      <p:cxnSp>
        <p:nvCxnSpPr>
          <p:cNvPr id="4" name="Straight Connector 3">
            <a:extLst>
              <a:ext uri="{FF2B5EF4-FFF2-40B4-BE49-F238E27FC236}">
                <a16:creationId xmlns:a16="http://schemas.microsoft.com/office/drawing/2014/main" id="{3CA198E8-86E4-4C9C-A00A-EE7490802A2F}"/>
              </a:ext>
            </a:extLst>
          </p:cNvPr>
          <p:cNvCxnSpPr>
            <a:cxnSpLocks/>
          </p:cNvCxnSpPr>
          <p:nvPr/>
        </p:nvCxnSpPr>
        <p:spPr>
          <a:xfrm>
            <a:off x="3112652" y="2410692"/>
            <a:ext cx="138546"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5BE40CFC-6B95-4777-B2C0-A24D50CA2B40}"/>
              </a:ext>
            </a:extLst>
          </p:cNvPr>
          <p:cNvCxnSpPr>
            <a:cxnSpLocks/>
          </p:cNvCxnSpPr>
          <p:nvPr/>
        </p:nvCxnSpPr>
        <p:spPr>
          <a:xfrm>
            <a:off x="6950372" y="5260109"/>
            <a:ext cx="138546"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816505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
            <a:extLst>
              <a:ext uri="{FF2B5EF4-FFF2-40B4-BE49-F238E27FC236}">
                <a16:creationId xmlns:a16="http://schemas.microsoft.com/office/drawing/2014/main" id="{2E5EDFA2-7062-46FA-ABDF-2645AE80FA05}"/>
              </a:ext>
            </a:extLst>
          </p:cNvPr>
          <p:cNvGrpSpPr>
            <a:grpSpLocks noChangeAspect="1"/>
          </p:cNvGrpSpPr>
          <p:nvPr/>
        </p:nvGrpSpPr>
        <p:grpSpPr bwMode="auto">
          <a:xfrm>
            <a:off x="1381125" y="-98856"/>
            <a:ext cx="9429750" cy="6858000"/>
            <a:chOff x="870" y="0"/>
            <a:chExt cx="5940" cy="4320"/>
          </a:xfrm>
        </p:grpSpPr>
        <p:sp>
          <p:nvSpPr>
            <p:cNvPr id="7" name="AutoShape 3">
              <a:extLst>
                <a:ext uri="{FF2B5EF4-FFF2-40B4-BE49-F238E27FC236}">
                  <a16:creationId xmlns:a16="http://schemas.microsoft.com/office/drawing/2014/main" id="{F8E9FF49-BBF8-45D1-B3ED-97D61C1839BE}"/>
                </a:ext>
              </a:extLst>
            </p:cNvPr>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205">
              <a:extLst>
                <a:ext uri="{FF2B5EF4-FFF2-40B4-BE49-F238E27FC236}">
                  <a16:creationId xmlns:a16="http://schemas.microsoft.com/office/drawing/2014/main" id="{B661EE76-D616-44FE-ACC8-DA71B309CB12}"/>
                </a:ext>
              </a:extLst>
            </p:cNvPr>
            <p:cNvGrpSpPr>
              <a:grpSpLocks/>
            </p:cNvGrpSpPr>
            <p:nvPr/>
          </p:nvGrpSpPr>
          <p:grpSpPr bwMode="auto">
            <a:xfrm>
              <a:off x="1586" y="601"/>
              <a:ext cx="5091" cy="3107"/>
              <a:chOff x="1586" y="601"/>
              <a:chExt cx="5091" cy="3107"/>
            </a:xfrm>
          </p:grpSpPr>
          <p:sp>
            <p:nvSpPr>
              <p:cNvPr id="1422" name="Rectangle 7">
                <a:extLst>
                  <a:ext uri="{FF2B5EF4-FFF2-40B4-BE49-F238E27FC236}">
                    <a16:creationId xmlns:a16="http://schemas.microsoft.com/office/drawing/2014/main" id="{7C7AA3BE-2BE7-4652-894D-73584282015A}"/>
                  </a:ext>
                </a:extLst>
              </p:cNvPr>
              <p:cNvSpPr>
                <a:spLocks noChangeArrowheads="1"/>
              </p:cNvSpPr>
              <p:nvPr/>
            </p:nvSpPr>
            <p:spPr bwMode="auto">
              <a:xfrm>
                <a:off x="1586" y="601"/>
                <a:ext cx="5091" cy="3107"/>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23" name="Oval 8">
                <a:extLst>
                  <a:ext uri="{FF2B5EF4-FFF2-40B4-BE49-F238E27FC236}">
                    <a16:creationId xmlns:a16="http://schemas.microsoft.com/office/drawing/2014/main" id="{E189DCF8-C226-4678-B4B5-25855EDD9C2D}"/>
                  </a:ext>
                </a:extLst>
              </p:cNvPr>
              <p:cNvSpPr>
                <a:spLocks noChangeArrowheads="1"/>
              </p:cNvSpPr>
              <p:nvPr/>
            </p:nvSpPr>
            <p:spPr bwMode="auto">
              <a:xfrm>
                <a:off x="2922" y="2300"/>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4" name="Oval 9">
                <a:extLst>
                  <a:ext uri="{FF2B5EF4-FFF2-40B4-BE49-F238E27FC236}">
                    <a16:creationId xmlns:a16="http://schemas.microsoft.com/office/drawing/2014/main" id="{A1155D66-A8E2-40AC-BB56-C3A7188DC6FD}"/>
                  </a:ext>
                </a:extLst>
              </p:cNvPr>
              <p:cNvSpPr>
                <a:spLocks noChangeArrowheads="1"/>
              </p:cNvSpPr>
              <p:nvPr/>
            </p:nvSpPr>
            <p:spPr bwMode="auto">
              <a:xfrm>
                <a:off x="2911" y="2419"/>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5" name="Oval 10">
                <a:extLst>
                  <a:ext uri="{FF2B5EF4-FFF2-40B4-BE49-F238E27FC236}">
                    <a16:creationId xmlns:a16="http://schemas.microsoft.com/office/drawing/2014/main" id="{B1D0FD70-2C5F-4E8E-9750-7C4ECA3F88D4}"/>
                  </a:ext>
                </a:extLst>
              </p:cNvPr>
              <p:cNvSpPr>
                <a:spLocks noChangeArrowheads="1"/>
              </p:cNvSpPr>
              <p:nvPr/>
            </p:nvSpPr>
            <p:spPr bwMode="auto">
              <a:xfrm>
                <a:off x="3617" y="2268"/>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6" name="Oval 11">
                <a:extLst>
                  <a:ext uri="{FF2B5EF4-FFF2-40B4-BE49-F238E27FC236}">
                    <a16:creationId xmlns:a16="http://schemas.microsoft.com/office/drawing/2014/main" id="{0B0F53D7-5159-4AA0-A81D-137F9B5FDDE3}"/>
                  </a:ext>
                </a:extLst>
              </p:cNvPr>
              <p:cNvSpPr>
                <a:spLocks noChangeArrowheads="1"/>
              </p:cNvSpPr>
              <p:nvPr/>
            </p:nvSpPr>
            <p:spPr bwMode="auto">
              <a:xfrm>
                <a:off x="3160" y="247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7" name="Oval 12">
                <a:extLst>
                  <a:ext uri="{FF2B5EF4-FFF2-40B4-BE49-F238E27FC236}">
                    <a16:creationId xmlns:a16="http://schemas.microsoft.com/office/drawing/2014/main" id="{56DFBB95-6294-4FD5-A9BB-9CA5CD444E67}"/>
                  </a:ext>
                </a:extLst>
              </p:cNvPr>
              <p:cNvSpPr>
                <a:spLocks noChangeArrowheads="1"/>
              </p:cNvSpPr>
              <p:nvPr/>
            </p:nvSpPr>
            <p:spPr bwMode="auto">
              <a:xfrm>
                <a:off x="3620" y="2254"/>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8" name="Oval 13">
                <a:extLst>
                  <a:ext uri="{FF2B5EF4-FFF2-40B4-BE49-F238E27FC236}">
                    <a16:creationId xmlns:a16="http://schemas.microsoft.com/office/drawing/2014/main" id="{A0029266-ADF7-456D-8A05-1A1A8BD5F4D3}"/>
                  </a:ext>
                </a:extLst>
              </p:cNvPr>
              <p:cNvSpPr>
                <a:spLocks noChangeArrowheads="1"/>
              </p:cNvSpPr>
              <p:nvPr/>
            </p:nvSpPr>
            <p:spPr bwMode="auto">
              <a:xfrm>
                <a:off x="2512" y="2077"/>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29" name="Oval 14">
                <a:extLst>
                  <a:ext uri="{FF2B5EF4-FFF2-40B4-BE49-F238E27FC236}">
                    <a16:creationId xmlns:a16="http://schemas.microsoft.com/office/drawing/2014/main" id="{D7114C42-C429-4E0D-A846-F8036C9D2727}"/>
                  </a:ext>
                </a:extLst>
              </p:cNvPr>
              <p:cNvSpPr>
                <a:spLocks noChangeArrowheads="1"/>
              </p:cNvSpPr>
              <p:nvPr/>
            </p:nvSpPr>
            <p:spPr bwMode="auto">
              <a:xfrm>
                <a:off x="3095" y="2437"/>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0" name="Oval 15">
                <a:extLst>
                  <a:ext uri="{FF2B5EF4-FFF2-40B4-BE49-F238E27FC236}">
                    <a16:creationId xmlns:a16="http://schemas.microsoft.com/office/drawing/2014/main" id="{891BAC16-3612-4923-AFDC-E5426562066E}"/>
                  </a:ext>
                </a:extLst>
              </p:cNvPr>
              <p:cNvSpPr>
                <a:spLocks noChangeArrowheads="1"/>
              </p:cNvSpPr>
              <p:nvPr/>
            </p:nvSpPr>
            <p:spPr bwMode="auto">
              <a:xfrm>
                <a:off x="3710" y="2171"/>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1" name="Oval 16">
                <a:extLst>
                  <a:ext uri="{FF2B5EF4-FFF2-40B4-BE49-F238E27FC236}">
                    <a16:creationId xmlns:a16="http://schemas.microsoft.com/office/drawing/2014/main" id="{FCA1EAA7-2202-4EB8-98BF-1BFD5D2AFC37}"/>
                  </a:ext>
                </a:extLst>
              </p:cNvPr>
              <p:cNvSpPr>
                <a:spLocks noChangeArrowheads="1"/>
              </p:cNvSpPr>
              <p:nvPr/>
            </p:nvSpPr>
            <p:spPr bwMode="auto">
              <a:xfrm>
                <a:off x="3361" y="360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2" name="Oval 17">
                <a:extLst>
                  <a:ext uri="{FF2B5EF4-FFF2-40B4-BE49-F238E27FC236}">
                    <a16:creationId xmlns:a16="http://schemas.microsoft.com/office/drawing/2014/main" id="{E4DA3A51-BBD7-4317-93A2-2E82548E6D4E}"/>
                  </a:ext>
                </a:extLst>
              </p:cNvPr>
              <p:cNvSpPr>
                <a:spLocks noChangeArrowheads="1"/>
              </p:cNvSpPr>
              <p:nvPr/>
            </p:nvSpPr>
            <p:spPr bwMode="auto">
              <a:xfrm>
                <a:off x="3268" y="2462"/>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3" name="Oval 18">
                <a:extLst>
                  <a:ext uri="{FF2B5EF4-FFF2-40B4-BE49-F238E27FC236}">
                    <a16:creationId xmlns:a16="http://schemas.microsoft.com/office/drawing/2014/main" id="{4519FAE1-874F-41A9-A998-6780400DDA61}"/>
                  </a:ext>
                </a:extLst>
              </p:cNvPr>
              <p:cNvSpPr>
                <a:spLocks noChangeArrowheads="1"/>
              </p:cNvSpPr>
              <p:nvPr/>
            </p:nvSpPr>
            <p:spPr bwMode="auto">
              <a:xfrm>
                <a:off x="3250" y="2286"/>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4" name="Oval 19">
                <a:extLst>
                  <a:ext uri="{FF2B5EF4-FFF2-40B4-BE49-F238E27FC236}">
                    <a16:creationId xmlns:a16="http://schemas.microsoft.com/office/drawing/2014/main" id="{F2032AE6-CF44-467F-9FEF-79AC245131C5}"/>
                  </a:ext>
                </a:extLst>
              </p:cNvPr>
              <p:cNvSpPr>
                <a:spLocks noChangeArrowheads="1"/>
              </p:cNvSpPr>
              <p:nvPr/>
            </p:nvSpPr>
            <p:spPr bwMode="auto">
              <a:xfrm>
                <a:off x="2998" y="1584"/>
                <a:ext cx="28"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5" name="Oval 20">
                <a:extLst>
                  <a:ext uri="{FF2B5EF4-FFF2-40B4-BE49-F238E27FC236}">
                    <a16:creationId xmlns:a16="http://schemas.microsoft.com/office/drawing/2014/main" id="{FD46CD59-ED9D-4E09-A97F-C331AAC40CB6}"/>
                  </a:ext>
                </a:extLst>
              </p:cNvPr>
              <p:cNvSpPr>
                <a:spLocks noChangeArrowheads="1"/>
              </p:cNvSpPr>
              <p:nvPr/>
            </p:nvSpPr>
            <p:spPr bwMode="auto">
              <a:xfrm>
                <a:off x="3365" y="1361"/>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6" name="Oval 21">
                <a:extLst>
                  <a:ext uri="{FF2B5EF4-FFF2-40B4-BE49-F238E27FC236}">
                    <a16:creationId xmlns:a16="http://schemas.microsoft.com/office/drawing/2014/main" id="{06F1C73F-DD67-4329-8764-2F11308C58B7}"/>
                  </a:ext>
                </a:extLst>
              </p:cNvPr>
              <p:cNvSpPr>
                <a:spLocks noChangeArrowheads="1"/>
              </p:cNvSpPr>
              <p:nvPr/>
            </p:nvSpPr>
            <p:spPr bwMode="auto">
              <a:xfrm>
                <a:off x="2998" y="1933"/>
                <a:ext cx="28"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7" name="Oval 22">
                <a:extLst>
                  <a:ext uri="{FF2B5EF4-FFF2-40B4-BE49-F238E27FC236}">
                    <a16:creationId xmlns:a16="http://schemas.microsoft.com/office/drawing/2014/main" id="{330CC0D4-EB96-4A7F-AAD6-DE8A53292D7F}"/>
                  </a:ext>
                </a:extLst>
              </p:cNvPr>
              <p:cNvSpPr>
                <a:spLocks noChangeArrowheads="1"/>
              </p:cNvSpPr>
              <p:nvPr/>
            </p:nvSpPr>
            <p:spPr bwMode="auto">
              <a:xfrm>
                <a:off x="3358" y="2675"/>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8" name="Oval 23">
                <a:extLst>
                  <a:ext uri="{FF2B5EF4-FFF2-40B4-BE49-F238E27FC236}">
                    <a16:creationId xmlns:a16="http://schemas.microsoft.com/office/drawing/2014/main" id="{FCC08D19-0E35-4DCB-AA2A-DFD5649FE97D}"/>
                  </a:ext>
                </a:extLst>
              </p:cNvPr>
              <p:cNvSpPr>
                <a:spLocks noChangeArrowheads="1"/>
              </p:cNvSpPr>
              <p:nvPr/>
            </p:nvSpPr>
            <p:spPr bwMode="auto">
              <a:xfrm>
                <a:off x="4672" y="2124"/>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39" name="Oval 24">
                <a:extLst>
                  <a:ext uri="{FF2B5EF4-FFF2-40B4-BE49-F238E27FC236}">
                    <a16:creationId xmlns:a16="http://schemas.microsoft.com/office/drawing/2014/main" id="{481C8AFC-1671-49EA-A10D-777B6CCDEADD}"/>
                  </a:ext>
                </a:extLst>
              </p:cNvPr>
              <p:cNvSpPr>
                <a:spLocks noChangeArrowheads="1"/>
              </p:cNvSpPr>
              <p:nvPr/>
            </p:nvSpPr>
            <p:spPr bwMode="auto">
              <a:xfrm>
                <a:off x="3462" y="2455"/>
                <a:ext cx="29"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 name="Oval 25">
                <a:extLst>
                  <a:ext uri="{FF2B5EF4-FFF2-40B4-BE49-F238E27FC236}">
                    <a16:creationId xmlns:a16="http://schemas.microsoft.com/office/drawing/2014/main" id="{4836E53C-3795-4438-BA28-69847497F9B0}"/>
                  </a:ext>
                </a:extLst>
              </p:cNvPr>
              <p:cNvSpPr>
                <a:spLocks noChangeArrowheads="1"/>
              </p:cNvSpPr>
              <p:nvPr/>
            </p:nvSpPr>
            <p:spPr bwMode="auto">
              <a:xfrm>
                <a:off x="5528" y="1987"/>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4" name="Oval 26">
                <a:extLst>
                  <a:ext uri="{FF2B5EF4-FFF2-40B4-BE49-F238E27FC236}">
                    <a16:creationId xmlns:a16="http://schemas.microsoft.com/office/drawing/2014/main" id="{DF06740D-05F4-417A-92AC-BCFC42B05144}"/>
                  </a:ext>
                </a:extLst>
              </p:cNvPr>
              <p:cNvSpPr>
                <a:spLocks noChangeArrowheads="1"/>
              </p:cNvSpPr>
              <p:nvPr/>
            </p:nvSpPr>
            <p:spPr bwMode="auto">
              <a:xfrm>
                <a:off x="4387" y="1397"/>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0" name="Oval 27">
                <a:extLst>
                  <a:ext uri="{FF2B5EF4-FFF2-40B4-BE49-F238E27FC236}">
                    <a16:creationId xmlns:a16="http://schemas.microsoft.com/office/drawing/2014/main" id="{68B5B0B7-FB22-4B60-B7C7-9F87C478D200}"/>
                  </a:ext>
                </a:extLst>
              </p:cNvPr>
              <p:cNvSpPr>
                <a:spLocks noChangeArrowheads="1"/>
              </p:cNvSpPr>
              <p:nvPr/>
            </p:nvSpPr>
            <p:spPr bwMode="auto">
              <a:xfrm>
                <a:off x="3005" y="2552"/>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 name="Oval 28">
                <a:extLst>
                  <a:ext uri="{FF2B5EF4-FFF2-40B4-BE49-F238E27FC236}">
                    <a16:creationId xmlns:a16="http://schemas.microsoft.com/office/drawing/2014/main" id="{35747856-89F8-44F8-93E0-5AAC999CBF00}"/>
                  </a:ext>
                </a:extLst>
              </p:cNvPr>
              <p:cNvSpPr>
                <a:spLocks noChangeArrowheads="1"/>
              </p:cNvSpPr>
              <p:nvPr/>
            </p:nvSpPr>
            <p:spPr bwMode="auto">
              <a:xfrm>
                <a:off x="3516" y="2009"/>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2" name="Oval 29">
                <a:extLst>
                  <a:ext uri="{FF2B5EF4-FFF2-40B4-BE49-F238E27FC236}">
                    <a16:creationId xmlns:a16="http://schemas.microsoft.com/office/drawing/2014/main" id="{A03A004C-7B84-48B4-B557-3512A605F8D1}"/>
                  </a:ext>
                </a:extLst>
              </p:cNvPr>
              <p:cNvSpPr>
                <a:spLocks noChangeArrowheads="1"/>
              </p:cNvSpPr>
              <p:nvPr/>
            </p:nvSpPr>
            <p:spPr bwMode="auto">
              <a:xfrm>
                <a:off x="3437" y="1998"/>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 name="Oval 30">
                <a:extLst>
                  <a:ext uri="{FF2B5EF4-FFF2-40B4-BE49-F238E27FC236}">
                    <a16:creationId xmlns:a16="http://schemas.microsoft.com/office/drawing/2014/main" id="{D252A266-0DD6-4DB6-B412-98B84A531A0D}"/>
                  </a:ext>
                </a:extLst>
              </p:cNvPr>
              <p:cNvSpPr>
                <a:spLocks noChangeArrowheads="1"/>
              </p:cNvSpPr>
              <p:nvPr/>
            </p:nvSpPr>
            <p:spPr bwMode="auto">
              <a:xfrm>
                <a:off x="2818" y="2765"/>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4" name="Oval 31">
                <a:extLst>
                  <a:ext uri="{FF2B5EF4-FFF2-40B4-BE49-F238E27FC236}">
                    <a16:creationId xmlns:a16="http://schemas.microsoft.com/office/drawing/2014/main" id="{63ABFC54-3CAC-489A-BF91-5440486EC5F3}"/>
                  </a:ext>
                </a:extLst>
              </p:cNvPr>
              <p:cNvSpPr>
                <a:spLocks noChangeArrowheads="1"/>
              </p:cNvSpPr>
              <p:nvPr/>
            </p:nvSpPr>
            <p:spPr bwMode="auto">
              <a:xfrm>
                <a:off x="3113" y="2560"/>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 name="Oval 32">
                <a:extLst>
                  <a:ext uri="{FF2B5EF4-FFF2-40B4-BE49-F238E27FC236}">
                    <a16:creationId xmlns:a16="http://schemas.microsoft.com/office/drawing/2014/main" id="{A7C65D9A-2946-46F1-9505-845EE73FAD66}"/>
                  </a:ext>
                </a:extLst>
              </p:cNvPr>
              <p:cNvSpPr>
                <a:spLocks noChangeArrowheads="1"/>
              </p:cNvSpPr>
              <p:nvPr/>
            </p:nvSpPr>
            <p:spPr bwMode="auto">
              <a:xfrm>
                <a:off x="2533" y="2214"/>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6" name="Oval 33">
                <a:extLst>
                  <a:ext uri="{FF2B5EF4-FFF2-40B4-BE49-F238E27FC236}">
                    <a16:creationId xmlns:a16="http://schemas.microsoft.com/office/drawing/2014/main" id="{2A17F0C5-5CB1-4B82-9CF9-EF60D8EADDF5}"/>
                  </a:ext>
                </a:extLst>
              </p:cNvPr>
              <p:cNvSpPr>
                <a:spLocks noChangeArrowheads="1"/>
              </p:cNvSpPr>
              <p:nvPr/>
            </p:nvSpPr>
            <p:spPr bwMode="auto">
              <a:xfrm>
                <a:off x="3019" y="2426"/>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 name="Oval 34">
                <a:extLst>
                  <a:ext uri="{FF2B5EF4-FFF2-40B4-BE49-F238E27FC236}">
                    <a16:creationId xmlns:a16="http://schemas.microsoft.com/office/drawing/2014/main" id="{98828418-7551-4B5B-A1FA-9D6686A95351}"/>
                  </a:ext>
                </a:extLst>
              </p:cNvPr>
              <p:cNvSpPr>
                <a:spLocks noChangeArrowheads="1"/>
              </p:cNvSpPr>
              <p:nvPr/>
            </p:nvSpPr>
            <p:spPr bwMode="auto">
              <a:xfrm>
                <a:off x="2036" y="2812"/>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2" name="Oval 35">
                <a:extLst>
                  <a:ext uri="{FF2B5EF4-FFF2-40B4-BE49-F238E27FC236}">
                    <a16:creationId xmlns:a16="http://schemas.microsoft.com/office/drawing/2014/main" id="{3AFB92C7-593A-400F-8E0F-0F79D9172CAD}"/>
                  </a:ext>
                </a:extLst>
              </p:cNvPr>
              <p:cNvSpPr>
                <a:spLocks noChangeArrowheads="1"/>
              </p:cNvSpPr>
              <p:nvPr/>
            </p:nvSpPr>
            <p:spPr bwMode="auto">
              <a:xfrm>
                <a:off x="2753" y="2786"/>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3" name="Oval 36">
                <a:extLst>
                  <a:ext uri="{FF2B5EF4-FFF2-40B4-BE49-F238E27FC236}">
                    <a16:creationId xmlns:a16="http://schemas.microsoft.com/office/drawing/2014/main" id="{BD3B9E1C-291A-4DE0-852B-4F8B7279EA5A}"/>
                  </a:ext>
                </a:extLst>
              </p:cNvPr>
              <p:cNvSpPr>
                <a:spLocks noChangeArrowheads="1"/>
              </p:cNvSpPr>
              <p:nvPr/>
            </p:nvSpPr>
            <p:spPr bwMode="auto">
              <a:xfrm>
                <a:off x="2767" y="2606"/>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4" name="Oval 37">
                <a:extLst>
                  <a:ext uri="{FF2B5EF4-FFF2-40B4-BE49-F238E27FC236}">
                    <a16:creationId xmlns:a16="http://schemas.microsoft.com/office/drawing/2014/main" id="{8811AE69-20CD-4B88-A4F3-70CD8C3F758D}"/>
                  </a:ext>
                </a:extLst>
              </p:cNvPr>
              <p:cNvSpPr>
                <a:spLocks noChangeArrowheads="1"/>
              </p:cNvSpPr>
              <p:nvPr/>
            </p:nvSpPr>
            <p:spPr bwMode="auto">
              <a:xfrm>
                <a:off x="2965" y="2466"/>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5" name="Oval 38">
                <a:extLst>
                  <a:ext uri="{FF2B5EF4-FFF2-40B4-BE49-F238E27FC236}">
                    <a16:creationId xmlns:a16="http://schemas.microsoft.com/office/drawing/2014/main" id="{C6CE8D67-8667-40D2-9C70-2748A6E8ADF0}"/>
                  </a:ext>
                </a:extLst>
              </p:cNvPr>
              <p:cNvSpPr>
                <a:spLocks noChangeArrowheads="1"/>
              </p:cNvSpPr>
              <p:nvPr/>
            </p:nvSpPr>
            <p:spPr bwMode="auto">
              <a:xfrm>
                <a:off x="1936" y="3337"/>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6" name="Oval 39">
                <a:extLst>
                  <a:ext uri="{FF2B5EF4-FFF2-40B4-BE49-F238E27FC236}">
                    <a16:creationId xmlns:a16="http://schemas.microsoft.com/office/drawing/2014/main" id="{4E689612-F648-400B-A992-2831CA63F26A}"/>
                  </a:ext>
                </a:extLst>
              </p:cNvPr>
              <p:cNvSpPr>
                <a:spLocks noChangeArrowheads="1"/>
              </p:cNvSpPr>
              <p:nvPr/>
            </p:nvSpPr>
            <p:spPr bwMode="auto">
              <a:xfrm>
                <a:off x="2980" y="252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7" name="Oval 40">
                <a:extLst>
                  <a:ext uri="{FF2B5EF4-FFF2-40B4-BE49-F238E27FC236}">
                    <a16:creationId xmlns:a16="http://schemas.microsoft.com/office/drawing/2014/main" id="{EBECA6A6-1EA9-4A9F-A809-7C82FF02A50E}"/>
                  </a:ext>
                </a:extLst>
              </p:cNvPr>
              <p:cNvSpPr>
                <a:spLocks noChangeArrowheads="1"/>
              </p:cNvSpPr>
              <p:nvPr/>
            </p:nvSpPr>
            <p:spPr bwMode="auto">
              <a:xfrm>
                <a:off x="2659" y="2491"/>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0" name="Oval 41">
                <a:extLst>
                  <a:ext uri="{FF2B5EF4-FFF2-40B4-BE49-F238E27FC236}">
                    <a16:creationId xmlns:a16="http://schemas.microsoft.com/office/drawing/2014/main" id="{E44B18F5-1F9D-4036-A0B7-F7641520C6E9}"/>
                  </a:ext>
                </a:extLst>
              </p:cNvPr>
              <p:cNvSpPr>
                <a:spLocks noChangeArrowheads="1"/>
              </p:cNvSpPr>
              <p:nvPr/>
            </p:nvSpPr>
            <p:spPr bwMode="auto">
              <a:xfrm>
                <a:off x="5291" y="2146"/>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1" name="Oval 42">
                <a:extLst>
                  <a:ext uri="{FF2B5EF4-FFF2-40B4-BE49-F238E27FC236}">
                    <a16:creationId xmlns:a16="http://schemas.microsoft.com/office/drawing/2014/main" id="{B1BE91C5-DF83-480D-8FB4-06AF4357B488}"/>
                  </a:ext>
                </a:extLst>
              </p:cNvPr>
              <p:cNvSpPr>
                <a:spLocks noChangeArrowheads="1"/>
              </p:cNvSpPr>
              <p:nvPr/>
            </p:nvSpPr>
            <p:spPr bwMode="auto">
              <a:xfrm>
                <a:off x="3491" y="2088"/>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2" name="Oval 43">
                <a:extLst>
                  <a:ext uri="{FF2B5EF4-FFF2-40B4-BE49-F238E27FC236}">
                    <a16:creationId xmlns:a16="http://schemas.microsoft.com/office/drawing/2014/main" id="{3D3F90C3-3C17-452C-A17B-245C899A753B}"/>
                  </a:ext>
                </a:extLst>
              </p:cNvPr>
              <p:cNvSpPr>
                <a:spLocks noChangeArrowheads="1"/>
              </p:cNvSpPr>
              <p:nvPr/>
            </p:nvSpPr>
            <p:spPr bwMode="auto">
              <a:xfrm>
                <a:off x="3970" y="3244"/>
                <a:ext cx="28"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0" name="Oval 44">
                <a:extLst>
                  <a:ext uri="{FF2B5EF4-FFF2-40B4-BE49-F238E27FC236}">
                    <a16:creationId xmlns:a16="http://schemas.microsoft.com/office/drawing/2014/main" id="{CA4DA665-4F99-4C75-9B97-BF525A5AFC10}"/>
                  </a:ext>
                </a:extLst>
              </p:cNvPr>
              <p:cNvSpPr>
                <a:spLocks noChangeArrowheads="1"/>
              </p:cNvSpPr>
              <p:nvPr/>
            </p:nvSpPr>
            <p:spPr bwMode="auto">
              <a:xfrm>
                <a:off x="2681" y="2624"/>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1" name="Oval 45">
                <a:extLst>
                  <a:ext uri="{FF2B5EF4-FFF2-40B4-BE49-F238E27FC236}">
                    <a16:creationId xmlns:a16="http://schemas.microsoft.com/office/drawing/2014/main" id="{C01EE42A-74AA-4EA1-9422-1D3284DC1348}"/>
                  </a:ext>
                </a:extLst>
              </p:cNvPr>
              <p:cNvSpPr>
                <a:spLocks noChangeArrowheads="1"/>
              </p:cNvSpPr>
              <p:nvPr/>
            </p:nvSpPr>
            <p:spPr bwMode="auto">
              <a:xfrm>
                <a:off x="3498" y="2372"/>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2" name="Oval 46">
                <a:extLst>
                  <a:ext uri="{FF2B5EF4-FFF2-40B4-BE49-F238E27FC236}">
                    <a16:creationId xmlns:a16="http://schemas.microsoft.com/office/drawing/2014/main" id="{E4DF339E-4BE6-4AD7-B219-80BB1FE0F265}"/>
                  </a:ext>
                </a:extLst>
              </p:cNvPr>
              <p:cNvSpPr>
                <a:spLocks noChangeArrowheads="1"/>
              </p:cNvSpPr>
              <p:nvPr/>
            </p:nvSpPr>
            <p:spPr bwMode="auto">
              <a:xfrm>
                <a:off x="3185" y="2203"/>
                <a:ext cx="29"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3" name="Oval 47">
                <a:extLst>
                  <a:ext uri="{FF2B5EF4-FFF2-40B4-BE49-F238E27FC236}">
                    <a16:creationId xmlns:a16="http://schemas.microsoft.com/office/drawing/2014/main" id="{FB607A28-72F4-4BC5-B21F-0243D631548E}"/>
                  </a:ext>
                </a:extLst>
              </p:cNvPr>
              <p:cNvSpPr>
                <a:spLocks noChangeArrowheads="1"/>
              </p:cNvSpPr>
              <p:nvPr/>
            </p:nvSpPr>
            <p:spPr bwMode="auto">
              <a:xfrm>
                <a:off x="3412" y="2005"/>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4" name="Oval 48">
                <a:extLst>
                  <a:ext uri="{FF2B5EF4-FFF2-40B4-BE49-F238E27FC236}">
                    <a16:creationId xmlns:a16="http://schemas.microsoft.com/office/drawing/2014/main" id="{6F8B406B-F0BA-4124-9146-AABCE75A3B2D}"/>
                  </a:ext>
                </a:extLst>
              </p:cNvPr>
              <p:cNvSpPr>
                <a:spLocks noChangeArrowheads="1"/>
              </p:cNvSpPr>
              <p:nvPr/>
            </p:nvSpPr>
            <p:spPr bwMode="auto">
              <a:xfrm>
                <a:off x="3750" y="1879"/>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5" name="Oval 49">
                <a:extLst>
                  <a:ext uri="{FF2B5EF4-FFF2-40B4-BE49-F238E27FC236}">
                    <a16:creationId xmlns:a16="http://schemas.microsoft.com/office/drawing/2014/main" id="{C2004708-7BB4-4598-BEA6-9A842A05C00A}"/>
                  </a:ext>
                </a:extLst>
              </p:cNvPr>
              <p:cNvSpPr>
                <a:spLocks noChangeArrowheads="1"/>
              </p:cNvSpPr>
              <p:nvPr/>
            </p:nvSpPr>
            <p:spPr bwMode="auto">
              <a:xfrm>
                <a:off x="4243" y="2066"/>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6" name="Oval 50">
                <a:extLst>
                  <a:ext uri="{FF2B5EF4-FFF2-40B4-BE49-F238E27FC236}">
                    <a16:creationId xmlns:a16="http://schemas.microsoft.com/office/drawing/2014/main" id="{7E615BC7-1A52-4FF3-BC3E-26779EDBA04A}"/>
                  </a:ext>
                </a:extLst>
              </p:cNvPr>
              <p:cNvSpPr>
                <a:spLocks noChangeArrowheads="1"/>
              </p:cNvSpPr>
              <p:nvPr/>
            </p:nvSpPr>
            <p:spPr bwMode="auto">
              <a:xfrm>
                <a:off x="4700" y="1926"/>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7" name="Oval 51">
                <a:extLst>
                  <a:ext uri="{FF2B5EF4-FFF2-40B4-BE49-F238E27FC236}">
                    <a16:creationId xmlns:a16="http://schemas.microsoft.com/office/drawing/2014/main" id="{D3DA2C52-CD4D-4C1E-8F16-573BCA88AEF3}"/>
                  </a:ext>
                </a:extLst>
              </p:cNvPr>
              <p:cNvSpPr>
                <a:spLocks noChangeArrowheads="1"/>
              </p:cNvSpPr>
              <p:nvPr/>
            </p:nvSpPr>
            <p:spPr bwMode="auto">
              <a:xfrm>
                <a:off x="4823" y="1775"/>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8" name="Oval 52">
                <a:extLst>
                  <a:ext uri="{FF2B5EF4-FFF2-40B4-BE49-F238E27FC236}">
                    <a16:creationId xmlns:a16="http://schemas.microsoft.com/office/drawing/2014/main" id="{8D7E662C-6AEB-4631-93C8-FDBEA68A7502}"/>
                  </a:ext>
                </a:extLst>
              </p:cNvPr>
              <p:cNvSpPr>
                <a:spLocks noChangeArrowheads="1"/>
              </p:cNvSpPr>
              <p:nvPr/>
            </p:nvSpPr>
            <p:spPr bwMode="auto">
              <a:xfrm>
                <a:off x="4326" y="153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49" name="Oval 53">
                <a:extLst>
                  <a:ext uri="{FF2B5EF4-FFF2-40B4-BE49-F238E27FC236}">
                    <a16:creationId xmlns:a16="http://schemas.microsoft.com/office/drawing/2014/main" id="{61EEA2D7-F766-4AD0-8D03-7F8AEE2F1869}"/>
                  </a:ext>
                </a:extLst>
              </p:cNvPr>
              <p:cNvSpPr>
                <a:spLocks noChangeArrowheads="1"/>
              </p:cNvSpPr>
              <p:nvPr/>
            </p:nvSpPr>
            <p:spPr bwMode="auto">
              <a:xfrm>
                <a:off x="4088" y="1721"/>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0" name="Oval 54">
                <a:extLst>
                  <a:ext uri="{FF2B5EF4-FFF2-40B4-BE49-F238E27FC236}">
                    <a16:creationId xmlns:a16="http://schemas.microsoft.com/office/drawing/2014/main" id="{B3A0DB9D-357A-4721-9565-6254D3DC5211}"/>
                  </a:ext>
                </a:extLst>
              </p:cNvPr>
              <p:cNvSpPr>
                <a:spLocks noChangeArrowheads="1"/>
              </p:cNvSpPr>
              <p:nvPr/>
            </p:nvSpPr>
            <p:spPr bwMode="auto">
              <a:xfrm>
                <a:off x="4600" y="1771"/>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1" name="Oval 55">
                <a:extLst>
                  <a:ext uri="{FF2B5EF4-FFF2-40B4-BE49-F238E27FC236}">
                    <a16:creationId xmlns:a16="http://schemas.microsoft.com/office/drawing/2014/main" id="{D4D2F754-21BC-4796-9A1D-D4AE7A441D3B}"/>
                  </a:ext>
                </a:extLst>
              </p:cNvPr>
              <p:cNvSpPr>
                <a:spLocks noChangeArrowheads="1"/>
              </p:cNvSpPr>
              <p:nvPr/>
            </p:nvSpPr>
            <p:spPr bwMode="auto">
              <a:xfrm>
                <a:off x="4304" y="1969"/>
                <a:ext cx="29"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2" name="Oval 56">
                <a:extLst>
                  <a:ext uri="{FF2B5EF4-FFF2-40B4-BE49-F238E27FC236}">
                    <a16:creationId xmlns:a16="http://schemas.microsoft.com/office/drawing/2014/main" id="{F44B82FF-9E42-43D7-AA90-31BE252731FD}"/>
                  </a:ext>
                </a:extLst>
              </p:cNvPr>
              <p:cNvSpPr>
                <a:spLocks noChangeArrowheads="1"/>
              </p:cNvSpPr>
              <p:nvPr/>
            </p:nvSpPr>
            <p:spPr bwMode="auto">
              <a:xfrm>
                <a:off x="4265" y="1714"/>
                <a:ext cx="29" cy="2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3" name="Oval 57">
                <a:extLst>
                  <a:ext uri="{FF2B5EF4-FFF2-40B4-BE49-F238E27FC236}">
                    <a16:creationId xmlns:a16="http://schemas.microsoft.com/office/drawing/2014/main" id="{65727D33-2C45-451B-9DD3-ED2128E61462}"/>
                  </a:ext>
                </a:extLst>
              </p:cNvPr>
              <p:cNvSpPr>
                <a:spLocks noChangeArrowheads="1"/>
              </p:cNvSpPr>
              <p:nvPr/>
            </p:nvSpPr>
            <p:spPr bwMode="auto">
              <a:xfrm>
                <a:off x="3685" y="1678"/>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4" name="Oval 58">
                <a:extLst>
                  <a:ext uri="{FF2B5EF4-FFF2-40B4-BE49-F238E27FC236}">
                    <a16:creationId xmlns:a16="http://schemas.microsoft.com/office/drawing/2014/main" id="{A5D551CE-46DB-4B93-B91A-6D3A980F48DF}"/>
                  </a:ext>
                </a:extLst>
              </p:cNvPr>
              <p:cNvSpPr>
                <a:spLocks noChangeArrowheads="1"/>
              </p:cNvSpPr>
              <p:nvPr/>
            </p:nvSpPr>
            <p:spPr bwMode="auto">
              <a:xfrm>
                <a:off x="4027" y="1922"/>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5" name="Oval 59">
                <a:extLst>
                  <a:ext uri="{FF2B5EF4-FFF2-40B4-BE49-F238E27FC236}">
                    <a16:creationId xmlns:a16="http://schemas.microsoft.com/office/drawing/2014/main" id="{6F369387-8095-406E-9528-57AC53CB3A1F}"/>
                  </a:ext>
                </a:extLst>
              </p:cNvPr>
              <p:cNvSpPr>
                <a:spLocks noChangeArrowheads="1"/>
              </p:cNvSpPr>
              <p:nvPr/>
            </p:nvSpPr>
            <p:spPr bwMode="auto">
              <a:xfrm>
                <a:off x="3073" y="2182"/>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6" name="Oval 60">
                <a:extLst>
                  <a:ext uri="{FF2B5EF4-FFF2-40B4-BE49-F238E27FC236}">
                    <a16:creationId xmlns:a16="http://schemas.microsoft.com/office/drawing/2014/main" id="{CB4A3D41-EBA0-4C6B-9773-B9CD54B73C6C}"/>
                  </a:ext>
                </a:extLst>
              </p:cNvPr>
              <p:cNvSpPr>
                <a:spLocks noChangeArrowheads="1"/>
              </p:cNvSpPr>
              <p:nvPr/>
            </p:nvSpPr>
            <p:spPr bwMode="auto">
              <a:xfrm>
                <a:off x="3174" y="1980"/>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7" name="Oval 61">
                <a:extLst>
                  <a:ext uri="{FF2B5EF4-FFF2-40B4-BE49-F238E27FC236}">
                    <a16:creationId xmlns:a16="http://schemas.microsoft.com/office/drawing/2014/main" id="{FF34BB28-0792-48C5-B872-E987C1435E6C}"/>
                  </a:ext>
                </a:extLst>
              </p:cNvPr>
              <p:cNvSpPr>
                <a:spLocks noChangeArrowheads="1"/>
              </p:cNvSpPr>
              <p:nvPr/>
            </p:nvSpPr>
            <p:spPr bwMode="auto">
              <a:xfrm>
                <a:off x="3034" y="2056"/>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8" name="Oval 62">
                <a:extLst>
                  <a:ext uri="{FF2B5EF4-FFF2-40B4-BE49-F238E27FC236}">
                    <a16:creationId xmlns:a16="http://schemas.microsoft.com/office/drawing/2014/main" id="{9B3D1415-4CAA-44F7-8A35-14E07E63B279}"/>
                  </a:ext>
                </a:extLst>
              </p:cNvPr>
              <p:cNvSpPr>
                <a:spLocks noChangeArrowheads="1"/>
              </p:cNvSpPr>
              <p:nvPr/>
            </p:nvSpPr>
            <p:spPr bwMode="auto">
              <a:xfrm>
                <a:off x="2702" y="1922"/>
                <a:ext cx="26"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59" name="Oval 63">
                <a:extLst>
                  <a:ext uri="{FF2B5EF4-FFF2-40B4-BE49-F238E27FC236}">
                    <a16:creationId xmlns:a16="http://schemas.microsoft.com/office/drawing/2014/main" id="{88215C17-D727-47E5-AE45-EF5805570ADF}"/>
                  </a:ext>
                </a:extLst>
              </p:cNvPr>
              <p:cNvSpPr>
                <a:spLocks noChangeArrowheads="1"/>
              </p:cNvSpPr>
              <p:nvPr/>
            </p:nvSpPr>
            <p:spPr bwMode="auto">
              <a:xfrm>
                <a:off x="3160" y="1771"/>
                <a:ext cx="28"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0" name="Oval 64">
                <a:extLst>
                  <a:ext uri="{FF2B5EF4-FFF2-40B4-BE49-F238E27FC236}">
                    <a16:creationId xmlns:a16="http://schemas.microsoft.com/office/drawing/2014/main" id="{C2CD23C6-9FEA-4ACA-AE61-9245739C37FE}"/>
                  </a:ext>
                </a:extLst>
              </p:cNvPr>
              <p:cNvSpPr>
                <a:spLocks noChangeArrowheads="1"/>
              </p:cNvSpPr>
              <p:nvPr/>
            </p:nvSpPr>
            <p:spPr bwMode="auto">
              <a:xfrm>
                <a:off x="2990" y="1951"/>
                <a:ext cx="26"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1" name="Oval 65">
                <a:extLst>
                  <a:ext uri="{FF2B5EF4-FFF2-40B4-BE49-F238E27FC236}">
                    <a16:creationId xmlns:a16="http://schemas.microsoft.com/office/drawing/2014/main" id="{EB899650-3459-4868-A429-264DBE272121}"/>
                  </a:ext>
                </a:extLst>
              </p:cNvPr>
              <p:cNvSpPr>
                <a:spLocks noChangeArrowheads="1"/>
              </p:cNvSpPr>
              <p:nvPr/>
            </p:nvSpPr>
            <p:spPr bwMode="auto">
              <a:xfrm>
                <a:off x="3980" y="2210"/>
                <a:ext cx="26"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2" name="Oval 66">
                <a:extLst>
                  <a:ext uri="{FF2B5EF4-FFF2-40B4-BE49-F238E27FC236}">
                    <a16:creationId xmlns:a16="http://schemas.microsoft.com/office/drawing/2014/main" id="{CBEE25EB-A23C-4FAC-8F9B-98DEECEEC297}"/>
                  </a:ext>
                </a:extLst>
              </p:cNvPr>
              <p:cNvSpPr>
                <a:spLocks noChangeArrowheads="1"/>
              </p:cNvSpPr>
              <p:nvPr/>
            </p:nvSpPr>
            <p:spPr bwMode="auto">
              <a:xfrm>
                <a:off x="3736" y="256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3" name="Oval 67">
                <a:extLst>
                  <a:ext uri="{FF2B5EF4-FFF2-40B4-BE49-F238E27FC236}">
                    <a16:creationId xmlns:a16="http://schemas.microsoft.com/office/drawing/2014/main" id="{53A28C0D-1ABA-4AAC-A0D6-16D415F824BA}"/>
                  </a:ext>
                </a:extLst>
              </p:cNvPr>
              <p:cNvSpPr>
                <a:spLocks noChangeArrowheads="1"/>
              </p:cNvSpPr>
              <p:nvPr/>
            </p:nvSpPr>
            <p:spPr bwMode="auto">
              <a:xfrm>
                <a:off x="4308" y="2552"/>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4" name="Oval 68">
                <a:extLst>
                  <a:ext uri="{FF2B5EF4-FFF2-40B4-BE49-F238E27FC236}">
                    <a16:creationId xmlns:a16="http://schemas.microsoft.com/office/drawing/2014/main" id="{958821A7-DC22-4616-9F78-1A7A82666B74}"/>
                  </a:ext>
                </a:extLst>
              </p:cNvPr>
              <p:cNvSpPr>
                <a:spLocks noChangeArrowheads="1"/>
              </p:cNvSpPr>
              <p:nvPr/>
            </p:nvSpPr>
            <p:spPr bwMode="auto">
              <a:xfrm>
                <a:off x="3901" y="2621"/>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5" name="Oval 69">
                <a:extLst>
                  <a:ext uri="{FF2B5EF4-FFF2-40B4-BE49-F238E27FC236}">
                    <a16:creationId xmlns:a16="http://schemas.microsoft.com/office/drawing/2014/main" id="{D8C9CBE4-43C2-4FAD-9C46-FEBBE81D3F7B}"/>
                  </a:ext>
                </a:extLst>
              </p:cNvPr>
              <p:cNvSpPr>
                <a:spLocks noChangeArrowheads="1"/>
              </p:cNvSpPr>
              <p:nvPr/>
            </p:nvSpPr>
            <p:spPr bwMode="auto">
              <a:xfrm>
                <a:off x="2587" y="1796"/>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6" name="Oval 70">
                <a:extLst>
                  <a:ext uri="{FF2B5EF4-FFF2-40B4-BE49-F238E27FC236}">
                    <a16:creationId xmlns:a16="http://schemas.microsoft.com/office/drawing/2014/main" id="{505F773C-1AE3-4AF2-8749-A86517842A37}"/>
                  </a:ext>
                </a:extLst>
              </p:cNvPr>
              <p:cNvSpPr>
                <a:spLocks noChangeArrowheads="1"/>
              </p:cNvSpPr>
              <p:nvPr/>
            </p:nvSpPr>
            <p:spPr bwMode="auto">
              <a:xfrm>
                <a:off x="3678" y="2034"/>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7" name="Oval 71">
                <a:extLst>
                  <a:ext uri="{FF2B5EF4-FFF2-40B4-BE49-F238E27FC236}">
                    <a16:creationId xmlns:a16="http://schemas.microsoft.com/office/drawing/2014/main" id="{CD68B739-1E05-4A33-B0D3-B0F01D40F43D}"/>
                  </a:ext>
                </a:extLst>
              </p:cNvPr>
              <p:cNvSpPr>
                <a:spLocks noChangeArrowheads="1"/>
              </p:cNvSpPr>
              <p:nvPr/>
            </p:nvSpPr>
            <p:spPr bwMode="auto">
              <a:xfrm>
                <a:off x="3379" y="2592"/>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8" name="Oval 72">
                <a:extLst>
                  <a:ext uri="{FF2B5EF4-FFF2-40B4-BE49-F238E27FC236}">
                    <a16:creationId xmlns:a16="http://schemas.microsoft.com/office/drawing/2014/main" id="{ADAC423A-E6B1-44F9-AE52-2E37FE75C164}"/>
                  </a:ext>
                </a:extLst>
              </p:cNvPr>
              <p:cNvSpPr>
                <a:spLocks noChangeArrowheads="1"/>
              </p:cNvSpPr>
              <p:nvPr/>
            </p:nvSpPr>
            <p:spPr bwMode="auto">
              <a:xfrm>
                <a:off x="2879" y="2524"/>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69" name="Oval 73">
                <a:extLst>
                  <a:ext uri="{FF2B5EF4-FFF2-40B4-BE49-F238E27FC236}">
                    <a16:creationId xmlns:a16="http://schemas.microsoft.com/office/drawing/2014/main" id="{BF669D0E-77AD-43B2-AF09-562D6FF52DEC}"/>
                  </a:ext>
                </a:extLst>
              </p:cNvPr>
              <p:cNvSpPr>
                <a:spLocks noChangeArrowheads="1"/>
              </p:cNvSpPr>
              <p:nvPr/>
            </p:nvSpPr>
            <p:spPr bwMode="auto">
              <a:xfrm>
                <a:off x="3678" y="2358"/>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0" name="Oval 74">
                <a:extLst>
                  <a:ext uri="{FF2B5EF4-FFF2-40B4-BE49-F238E27FC236}">
                    <a16:creationId xmlns:a16="http://schemas.microsoft.com/office/drawing/2014/main" id="{B8937618-A341-4F92-A21D-8B067BAFD1FB}"/>
                  </a:ext>
                </a:extLst>
              </p:cNvPr>
              <p:cNvSpPr>
                <a:spLocks noChangeArrowheads="1"/>
              </p:cNvSpPr>
              <p:nvPr/>
            </p:nvSpPr>
            <p:spPr bwMode="auto">
              <a:xfrm>
                <a:off x="3606" y="2236"/>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1" name="Oval 75">
                <a:extLst>
                  <a:ext uri="{FF2B5EF4-FFF2-40B4-BE49-F238E27FC236}">
                    <a16:creationId xmlns:a16="http://schemas.microsoft.com/office/drawing/2014/main" id="{F17A00F8-F09D-4B90-93F2-B6D8BE4FAD04}"/>
                  </a:ext>
                </a:extLst>
              </p:cNvPr>
              <p:cNvSpPr>
                <a:spLocks noChangeArrowheads="1"/>
              </p:cNvSpPr>
              <p:nvPr/>
            </p:nvSpPr>
            <p:spPr bwMode="auto">
              <a:xfrm>
                <a:off x="2807" y="2210"/>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2" name="Oval 76">
                <a:extLst>
                  <a:ext uri="{FF2B5EF4-FFF2-40B4-BE49-F238E27FC236}">
                    <a16:creationId xmlns:a16="http://schemas.microsoft.com/office/drawing/2014/main" id="{AF0472BD-FD82-47AF-9D4A-B32461DC94A7}"/>
                  </a:ext>
                </a:extLst>
              </p:cNvPr>
              <p:cNvSpPr>
                <a:spLocks noChangeArrowheads="1"/>
              </p:cNvSpPr>
              <p:nvPr/>
            </p:nvSpPr>
            <p:spPr bwMode="auto">
              <a:xfrm>
                <a:off x="2814" y="2308"/>
                <a:ext cx="29" cy="2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3" name="Oval 77">
                <a:extLst>
                  <a:ext uri="{FF2B5EF4-FFF2-40B4-BE49-F238E27FC236}">
                    <a16:creationId xmlns:a16="http://schemas.microsoft.com/office/drawing/2014/main" id="{F26D69A3-0301-4E47-AC8F-59FB22E6F7E2}"/>
                  </a:ext>
                </a:extLst>
              </p:cNvPr>
              <p:cNvSpPr>
                <a:spLocks noChangeArrowheads="1"/>
              </p:cNvSpPr>
              <p:nvPr/>
            </p:nvSpPr>
            <p:spPr bwMode="auto">
              <a:xfrm>
                <a:off x="5791" y="1811"/>
                <a:ext cx="29"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4" name="Oval 78">
                <a:extLst>
                  <a:ext uri="{FF2B5EF4-FFF2-40B4-BE49-F238E27FC236}">
                    <a16:creationId xmlns:a16="http://schemas.microsoft.com/office/drawing/2014/main" id="{DA8014F7-C39C-4C9C-98F7-0F94CDCDC249}"/>
                  </a:ext>
                </a:extLst>
              </p:cNvPr>
              <p:cNvSpPr>
                <a:spLocks noChangeArrowheads="1"/>
              </p:cNvSpPr>
              <p:nvPr/>
            </p:nvSpPr>
            <p:spPr bwMode="auto">
              <a:xfrm>
                <a:off x="4272" y="1325"/>
                <a:ext cx="29"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5" name="Oval 79">
                <a:extLst>
                  <a:ext uri="{FF2B5EF4-FFF2-40B4-BE49-F238E27FC236}">
                    <a16:creationId xmlns:a16="http://schemas.microsoft.com/office/drawing/2014/main" id="{EBB149F0-A3A6-4DC7-B313-2AC98E3CDAF0}"/>
                  </a:ext>
                </a:extLst>
              </p:cNvPr>
              <p:cNvSpPr>
                <a:spLocks noChangeArrowheads="1"/>
              </p:cNvSpPr>
              <p:nvPr/>
            </p:nvSpPr>
            <p:spPr bwMode="auto">
              <a:xfrm>
                <a:off x="3455" y="2498"/>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6" name="Oval 80">
                <a:extLst>
                  <a:ext uri="{FF2B5EF4-FFF2-40B4-BE49-F238E27FC236}">
                    <a16:creationId xmlns:a16="http://schemas.microsoft.com/office/drawing/2014/main" id="{80BE7988-F2F5-4689-8EB1-832DC3C81F7D}"/>
                  </a:ext>
                </a:extLst>
              </p:cNvPr>
              <p:cNvSpPr>
                <a:spLocks noChangeArrowheads="1"/>
              </p:cNvSpPr>
              <p:nvPr/>
            </p:nvSpPr>
            <p:spPr bwMode="auto">
              <a:xfrm>
                <a:off x="3962" y="1962"/>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7" name="Oval 81">
                <a:extLst>
                  <a:ext uri="{FF2B5EF4-FFF2-40B4-BE49-F238E27FC236}">
                    <a16:creationId xmlns:a16="http://schemas.microsoft.com/office/drawing/2014/main" id="{B783B509-8353-48C9-8B97-84725B57266B}"/>
                  </a:ext>
                </a:extLst>
              </p:cNvPr>
              <p:cNvSpPr>
                <a:spLocks noChangeArrowheads="1"/>
              </p:cNvSpPr>
              <p:nvPr/>
            </p:nvSpPr>
            <p:spPr bwMode="auto">
              <a:xfrm>
                <a:off x="3944" y="2563"/>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8" name="Oval 82">
                <a:extLst>
                  <a:ext uri="{FF2B5EF4-FFF2-40B4-BE49-F238E27FC236}">
                    <a16:creationId xmlns:a16="http://schemas.microsoft.com/office/drawing/2014/main" id="{5ECED31B-79F1-484E-BC10-75A5ED668836}"/>
                  </a:ext>
                </a:extLst>
              </p:cNvPr>
              <p:cNvSpPr>
                <a:spLocks noChangeArrowheads="1"/>
              </p:cNvSpPr>
              <p:nvPr/>
            </p:nvSpPr>
            <p:spPr bwMode="auto">
              <a:xfrm>
                <a:off x="4106" y="2642"/>
                <a:ext cx="26"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79" name="Oval 83">
                <a:extLst>
                  <a:ext uri="{FF2B5EF4-FFF2-40B4-BE49-F238E27FC236}">
                    <a16:creationId xmlns:a16="http://schemas.microsoft.com/office/drawing/2014/main" id="{9302AE03-E861-4BFB-B12A-4F2411F5B7E3}"/>
                  </a:ext>
                </a:extLst>
              </p:cNvPr>
              <p:cNvSpPr>
                <a:spLocks noChangeArrowheads="1"/>
              </p:cNvSpPr>
              <p:nvPr/>
            </p:nvSpPr>
            <p:spPr bwMode="auto">
              <a:xfrm>
                <a:off x="3995" y="2408"/>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0" name="Oval 84">
                <a:extLst>
                  <a:ext uri="{FF2B5EF4-FFF2-40B4-BE49-F238E27FC236}">
                    <a16:creationId xmlns:a16="http://schemas.microsoft.com/office/drawing/2014/main" id="{2F1C9EC1-3A6D-4909-A241-B0D4341CBE59}"/>
                  </a:ext>
                </a:extLst>
              </p:cNvPr>
              <p:cNvSpPr>
                <a:spLocks noChangeArrowheads="1"/>
              </p:cNvSpPr>
              <p:nvPr/>
            </p:nvSpPr>
            <p:spPr bwMode="auto">
              <a:xfrm>
                <a:off x="3678" y="2369"/>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1" name="Oval 85">
                <a:extLst>
                  <a:ext uri="{FF2B5EF4-FFF2-40B4-BE49-F238E27FC236}">
                    <a16:creationId xmlns:a16="http://schemas.microsoft.com/office/drawing/2014/main" id="{2A6D362B-CB00-4D38-BBF7-0DBB1E9132E1}"/>
                  </a:ext>
                </a:extLst>
              </p:cNvPr>
              <p:cNvSpPr>
                <a:spLocks noChangeArrowheads="1"/>
              </p:cNvSpPr>
              <p:nvPr/>
            </p:nvSpPr>
            <p:spPr bwMode="auto">
              <a:xfrm>
                <a:off x="3235" y="2340"/>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2" name="Oval 86">
                <a:extLst>
                  <a:ext uri="{FF2B5EF4-FFF2-40B4-BE49-F238E27FC236}">
                    <a16:creationId xmlns:a16="http://schemas.microsoft.com/office/drawing/2014/main" id="{00BF2439-4D42-4AC5-B655-A25CC7EDC0A5}"/>
                  </a:ext>
                </a:extLst>
              </p:cNvPr>
              <p:cNvSpPr>
                <a:spLocks noChangeArrowheads="1"/>
              </p:cNvSpPr>
              <p:nvPr/>
            </p:nvSpPr>
            <p:spPr bwMode="auto">
              <a:xfrm>
                <a:off x="3379" y="2131"/>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3" name="Oval 87">
                <a:extLst>
                  <a:ext uri="{FF2B5EF4-FFF2-40B4-BE49-F238E27FC236}">
                    <a16:creationId xmlns:a16="http://schemas.microsoft.com/office/drawing/2014/main" id="{EB2FD1A1-985E-4ED5-87D5-4EAD99C7C7E9}"/>
                  </a:ext>
                </a:extLst>
              </p:cNvPr>
              <p:cNvSpPr>
                <a:spLocks noChangeArrowheads="1"/>
              </p:cNvSpPr>
              <p:nvPr/>
            </p:nvSpPr>
            <p:spPr bwMode="auto">
              <a:xfrm>
                <a:off x="3674" y="2354"/>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4" name="Oval 88">
                <a:extLst>
                  <a:ext uri="{FF2B5EF4-FFF2-40B4-BE49-F238E27FC236}">
                    <a16:creationId xmlns:a16="http://schemas.microsoft.com/office/drawing/2014/main" id="{B7CCC2DE-032F-41D3-9341-78FC2A92A6B5}"/>
                  </a:ext>
                </a:extLst>
              </p:cNvPr>
              <p:cNvSpPr>
                <a:spLocks noChangeArrowheads="1"/>
              </p:cNvSpPr>
              <p:nvPr/>
            </p:nvSpPr>
            <p:spPr bwMode="auto">
              <a:xfrm>
                <a:off x="4060" y="2358"/>
                <a:ext cx="28"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5" name="Oval 89">
                <a:extLst>
                  <a:ext uri="{FF2B5EF4-FFF2-40B4-BE49-F238E27FC236}">
                    <a16:creationId xmlns:a16="http://schemas.microsoft.com/office/drawing/2014/main" id="{C2E9324C-D4A4-4623-A937-840A33A07FA7}"/>
                  </a:ext>
                </a:extLst>
              </p:cNvPr>
              <p:cNvSpPr>
                <a:spLocks noChangeArrowheads="1"/>
              </p:cNvSpPr>
              <p:nvPr/>
            </p:nvSpPr>
            <p:spPr bwMode="auto">
              <a:xfrm>
                <a:off x="3415" y="220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6" name="Oval 90">
                <a:extLst>
                  <a:ext uri="{FF2B5EF4-FFF2-40B4-BE49-F238E27FC236}">
                    <a16:creationId xmlns:a16="http://schemas.microsoft.com/office/drawing/2014/main" id="{915C859A-EBC7-4D80-9004-7FF56FCCC395}"/>
                  </a:ext>
                </a:extLst>
              </p:cNvPr>
              <p:cNvSpPr>
                <a:spLocks noChangeArrowheads="1"/>
              </p:cNvSpPr>
              <p:nvPr/>
            </p:nvSpPr>
            <p:spPr bwMode="auto">
              <a:xfrm>
                <a:off x="2951" y="270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7" name="Oval 91">
                <a:extLst>
                  <a:ext uri="{FF2B5EF4-FFF2-40B4-BE49-F238E27FC236}">
                    <a16:creationId xmlns:a16="http://schemas.microsoft.com/office/drawing/2014/main" id="{086DD5B7-B2E2-4CC3-87DF-EB51D57F034D}"/>
                  </a:ext>
                </a:extLst>
              </p:cNvPr>
              <p:cNvSpPr>
                <a:spLocks noChangeArrowheads="1"/>
              </p:cNvSpPr>
              <p:nvPr/>
            </p:nvSpPr>
            <p:spPr bwMode="auto">
              <a:xfrm>
                <a:off x="3300" y="2293"/>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8" name="Oval 92">
                <a:extLst>
                  <a:ext uri="{FF2B5EF4-FFF2-40B4-BE49-F238E27FC236}">
                    <a16:creationId xmlns:a16="http://schemas.microsoft.com/office/drawing/2014/main" id="{0969ABFD-7FC9-4A07-AE5C-B36BD37D5E19}"/>
                  </a:ext>
                </a:extLst>
              </p:cNvPr>
              <p:cNvSpPr>
                <a:spLocks noChangeArrowheads="1"/>
              </p:cNvSpPr>
              <p:nvPr/>
            </p:nvSpPr>
            <p:spPr bwMode="auto">
              <a:xfrm>
                <a:off x="3080" y="2531"/>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89" name="Oval 93">
                <a:extLst>
                  <a:ext uri="{FF2B5EF4-FFF2-40B4-BE49-F238E27FC236}">
                    <a16:creationId xmlns:a16="http://schemas.microsoft.com/office/drawing/2014/main" id="{75791280-B549-4B99-A085-EF59ED5AEFCE}"/>
                  </a:ext>
                </a:extLst>
              </p:cNvPr>
              <p:cNvSpPr>
                <a:spLocks noChangeArrowheads="1"/>
              </p:cNvSpPr>
              <p:nvPr/>
            </p:nvSpPr>
            <p:spPr bwMode="auto">
              <a:xfrm>
                <a:off x="2998" y="2804"/>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0" name="Oval 94">
                <a:extLst>
                  <a:ext uri="{FF2B5EF4-FFF2-40B4-BE49-F238E27FC236}">
                    <a16:creationId xmlns:a16="http://schemas.microsoft.com/office/drawing/2014/main" id="{35B8ACD4-25BB-4797-BC16-FD79B63658C2}"/>
                  </a:ext>
                </a:extLst>
              </p:cNvPr>
              <p:cNvSpPr>
                <a:spLocks noChangeArrowheads="1"/>
              </p:cNvSpPr>
              <p:nvPr/>
            </p:nvSpPr>
            <p:spPr bwMode="auto">
              <a:xfrm>
                <a:off x="2857" y="2837"/>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1" name="Oval 95">
                <a:extLst>
                  <a:ext uri="{FF2B5EF4-FFF2-40B4-BE49-F238E27FC236}">
                    <a16:creationId xmlns:a16="http://schemas.microsoft.com/office/drawing/2014/main" id="{53A84B62-65F4-49F4-8ACA-54E4AA91F187}"/>
                  </a:ext>
                </a:extLst>
              </p:cNvPr>
              <p:cNvSpPr>
                <a:spLocks noChangeArrowheads="1"/>
              </p:cNvSpPr>
              <p:nvPr/>
            </p:nvSpPr>
            <p:spPr bwMode="auto">
              <a:xfrm>
                <a:off x="2566" y="2639"/>
                <a:ext cx="28"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2" name="Oval 96">
                <a:extLst>
                  <a:ext uri="{FF2B5EF4-FFF2-40B4-BE49-F238E27FC236}">
                    <a16:creationId xmlns:a16="http://schemas.microsoft.com/office/drawing/2014/main" id="{7F52EC73-DA39-4301-9987-5F784297BC4D}"/>
                  </a:ext>
                </a:extLst>
              </p:cNvPr>
              <p:cNvSpPr>
                <a:spLocks noChangeArrowheads="1"/>
              </p:cNvSpPr>
              <p:nvPr/>
            </p:nvSpPr>
            <p:spPr bwMode="auto">
              <a:xfrm>
                <a:off x="2555" y="2513"/>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3" name="Oval 97">
                <a:extLst>
                  <a:ext uri="{FF2B5EF4-FFF2-40B4-BE49-F238E27FC236}">
                    <a16:creationId xmlns:a16="http://schemas.microsoft.com/office/drawing/2014/main" id="{DF8E556D-6EDC-4EDA-8D4F-3B735CC35ED9}"/>
                  </a:ext>
                </a:extLst>
              </p:cNvPr>
              <p:cNvSpPr>
                <a:spLocks noChangeArrowheads="1"/>
              </p:cNvSpPr>
              <p:nvPr/>
            </p:nvSpPr>
            <p:spPr bwMode="auto">
              <a:xfrm>
                <a:off x="3260" y="2239"/>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4" name="Oval 98">
                <a:extLst>
                  <a:ext uri="{FF2B5EF4-FFF2-40B4-BE49-F238E27FC236}">
                    <a16:creationId xmlns:a16="http://schemas.microsoft.com/office/drawing/2014/main" id="{0DE92D26-2587-4014-9D30-1BA7DAB4D328}"/>
                  </a:ext>
                </a:extLst>
              </p:cNvPr>
              <p:cNvSpPr>
                <a:spLocks noChangeArrowheads="1"/>
              </p:cNvSpPr>
              <p:nvPr/>
            </p:nvSpPr>
            <p:spPr bwMode="auto">
              <a:xfrm>
                <a:off x="2364" y="252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5" name="Oval 99">
                <a:extLst>
                  <a:ext uri="{FF2B5EF4-FFF2-40B4-BE49-F238E27FC236}">
                    <a16:creationId xmlns:a16="http://schemas.microsoft.com/office/drawing/2014/main" id="{E13FAD77-8CE9-4054-9C2E-38B9A1ADDA17}"/>
                  </a:ext>
                </a:extLst>
              </p:cNvPr>
              <p:cNvSpPr>
                <a:spLocks noChangeArrowheads="1"/>
              </p:cNvSpPr>
              <p:nvPr/>
            </p:nvSpPr>
            <p:spPr bwMode="auto">
              <a:xfrm>
                <a:off x="3552" y="2624"/>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6" name="Oval 100">
                <a:extLst>
                  <a:ext uri="{FF2B5EF4-FFF2-40B4-BE49-F238E27FC236}">
                    <a16:creationId xmlns:a16="http://schemas.microsoft.com/office/drawing/2014/main" id="{99F1496E-6875-4405-BE36-42829FFED6C1}"/>
                  </a:ext>
                </a:extLst>
              </p:cNvPr>
              <p:cNvSpPr>
                <a:spLocks noChangeArrowheads="1"/>
              </p:cNvSpPr>
              <p:nvPr/>
            </p:nvSpPr>
            <p:spPr bwMode="auto">
              <a:xfrm>
                <a:off x="2821" y="2855"/>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7" name="Oval 101">
                <a:extLst>
                  <a:ext uri="{FF2B5EF4-FFF2-40B4-BE49-F238E27FC236}">
                    <a16:creationId xmlns:a16="http://schemas.microsoft.com/office/drawing/2014/main" id="{29E4ABC6-832E-4B60-951D-43C117D4D84E}"/>
                  </a:ext>
                </a:extLst>
              </p:cNvPr>
              <p:cNvSpPr>
                <a:spLocks noChangeArrowheads="1"/>
              </p:cNvSpPr>
              <p:nvPr/>
            </p:nvSpPr>
            <p:spPr bwMode="auto">
              <a:xfrm>
                <a:off x="3156" y="2131"/>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8" name="Oval 102">
                <a:extLst>
                  <a:ext uri="{FF2B5EF4-FFF2-40B4-BE49-F238E27FC236}">
                    <a16:creationId xmlns:a16="http://schemas.microsoft.com/office/drawing/2014/main" id="{AB73B736-E965-4710-B811-E2CE21A152A9}"/>
                  </a:ext>
                </a:extLst>
              </p:cNvPr>
              <p:cNvSpPr>
                <a:spLocks noChangeArrowheads="1"/>
              </p:cNvSpPr>
              <p:nvPr/>
            </p:nvSpPr>
            <p:spPr bwMode="auto">
              <a:xfrm>
                <a:off x="2825" y="2524"/>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9" name="Oval 103">
                <a:extLst>
                  <a:ext uri="{FF2B5EF4-FFF2-40B4-BE49-F238E27FC236}">
                    <a16:creationId xmlns:a16="http://schemas.microsoft.com/office/drawing/2014/main" id="{1EBE5A0A-7EB9-468C-92BF-B9745456DC27}"/>
                  </a:ext>
                </a:extLst>
              </p:cNvPr>
              <p:cNvSpPr>
                <a:spLocks noChangeArrowheads="1"/>
              </p:cNvSpPr>
              <p:nvPr/>
            </p:nvSpPr>
            <p:spPr bwMode="auto">
              <a:xfrm>
                <a:off x="3563" y="2401"/>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0" name="Oval 104">
                <a:extLst>
                  <a:ext uri="{FF2B5EF4-FFF2-40B4-BE49-F238E27FC236}">
                    <a16:creationId xmlns:a16="http://schemas.microsoft.com/office/drawing/2014/main" id="{A2BA3CD4-31C0-4ADA-A66E-3A92E8F3AC8B}"/>
                  </a:ext>
                </a:extLst>
              </p:cNvPr>
              <p:cNvSpPr>
                <a:spLocks noChangeArrowheads="1"/>
              </p:cNvSpPr>
              <p:nvPr/>
            </p:nvSpPr>
            <p:spPr bwMode="auto">
              <a:xfrm>
                <a:off x="3865" y="2038"/>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1" name="Oval 105">
                <a:extLst>
                  <a:ext uri="{FF2B5EF4-FFF2-40B4-BE49-F238E27FC236}">
                    <a16:creationId xmlns:a16="http://schemas.microsoft.com/office/drawing/2014/main" id="{BAC0880D-99DC-4ACD-92F7-DF8126B3CA2C}"/>
                  </a:ext>
                </a:extLst>
              </p:cNvPr>
              <p:cNvSpPr>
                <a:spLocks noChangeArrowheads="1"/>
              </p:cNvSpPr>
              <p:nvPr/>
            </p:nvSpPr>
            <p:spPr bwMode="auto">
              <a:xfrm>
                <a:off x="3188" y="3208"/>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2" name="Oval 106">
                <a:extLst>
                  <a:ext uri="{FF2B5EF4-FFF2-40B4-BE49-F238E27FC236}">
                    <a16:creationId xmlns:a16="http://schemas.microsoft.com/office/drawing/2014/main" id="{152F7466-34A9-431D-AC24-18F7ACA08FD7}"/>
                  </a:ext>
                </a:extLst>
              </p:cNvPr>
              <p:cNvSpPr>
                <a:spLocks noChangeArrowheads="1"/>
              </p:cNvSpPr>
              <p:nvPr/>
            </p:nvSpPr>
            <p:spPr bwMode="auto">
              <a:xfrm>
                <a:off x="3340" y="1786"/>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3" name="Oval 107">
                <a:extLst>
                  <a:ext uri="{FF2B5EF4-FFF2-40B4-BE49-F238E27FC236}">
                    <a16:creationId xmlns:a16="http://schemas.microsoft.com/office/drawing/2014/main" id="{79680030-1BF4-4003-A1D5-C52A87E5E529}"/>
                  </a:ext>
                </a:extLst>
              </p:cNvPr>
              <p:cNvSpPr>
                <a:spLocks noChangeArrowheads="1"/>
              </p:cNvSpPr>
              <p:nvPr/>
            </p:nvSpPr>
            <p:spPr bwMode="auto">
              <a:xfrm>
                <a:off x="2422" y="2405"/>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4" name="Oval 108">
                <a:extLst>
                  <a:ext uri="{FF2B5EF4-FFF2-40B4-BE49-F238E27FC236}">
                    <a16:creationId xmlns:a16="http://schemas.microsoft.com/office/drawing/2014/main" id="{E2AD77B6-61FD-44AB-9EE6-27AB9D5DD655}"/>
                  </a:ext>
                </a:extLst>
              </p:cNvPr>
              <p:cNvSpPr>
                <a:spLocks noChangeArrowheads="1"/>
              </p:cNvSpPr>
              <p:nvPr/>
            </p:nvSpPr>
            <p:spPr bwMode="auto">
              <a:xfrm>
                <a:off x="4978" y="2671"/>
                <a:ext cx="28"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5" name="Oval 109">
                <a:extLst>
                  <a:ext uri="{FF2B5EF4-FFF2-40B4-BE49-F238E27FC236}">
                    <a16:creationId xmlns:a16="http://schemas.microsoft.com/office/drawing/2014/main" id="{50D230B4-A148-4A39-A215-7BD2310B61BA}"/>
                  </a:ext>
                </a:extLst>
              </p:cNvPr>
              <p:cNvSpPr>
                <a:spLocks noChangeArrowheads="1"/>
              </p:cNvSpPr>
              <p:nvPr/>
            </p:nvSpPr>
            <p:spPr bwMode="auto">
              <a:xfrm>
                <a:off x="4240" y="2095"/>
                <a:ext cx="28"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6" name="Oval 110">
                <a:extLst>
                  <a:ext uri="{FF2B5EF4-FFF2-40B4-BE49-F238E27FC236}">
                    <a16:creationId xmlns:a16="http://schemas.microsoft.com/office/drawing/2014/main" id="{A2B2F365-CB59-4A0D-9624-8981B82B1605}"/>
                  </a:ext>
                </a:extLst>
              </p:cNvPr>
              <p:cNvSpPr>
                <a:spLocks noChangeArrowheads="1"/>
              </p:cNvSpPr>
              <p:nvPr/>
            </p:nvSpPr>
            <p:spPr bwMode="auto">
              <a:xfrm>
                <a:off x="2702" y="2581"/>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7" name="Oval 111">
                <a:extLst>
                  <a:ext uri="{FF2B5EF4-FFF2-40B4-BE49-F238E27FC236}">
                    <a16:creationId xmlns:a16="http://schemas.microsoft.com/office/drawing/2014/main" id="{BF8C12E7-5AB9-46D6-ABC5-9CC6C4CB6B59}"/>
                  </a:ext>
                </a:extLst>
              </p:cNvPr>
              <p:cNvSpPr>
                <a:spLocks noChangeArrowheads="1"/>
              </p:cNvSpPr>
              <p:nvPr/>
            </p:nvSpPr>
            <p:spPr bwMode="auto">
              <a:xfrm>
                <a:off x="4128" y="2563"/>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8" name="Oval 112">
                <a:extLst>
                  <a:ext uri="{FF2B5EF4-FFF2-40B4-BE49-F238E27FC236}">
                    <a16:creationId xmlns:a16="http://schemas.microsoft.com/office/drawing/2014/main" id="{A5139B3D-F35B-4AC3-97A3-73A4F170203B}"/>
                  </a:ext>
                </a:extLst>
              </p:cNvPr>
              <p:cNvSpPr>
                <a:spLocks noChangeArrowheads="1"/>
              </p:cNvSpPr>
              <p:nvPr/>
            </p:nvSpPr>
            <p:spPr bwMode="auto">
              <a:xfrm>
                <a:off x="4020" y="2282"/>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9" name="Oval 113">
                <a:extLst>
                  <a:ext uri="{FF2B5EF4-FFF2-40B4-BE49-F238E27FC236}">
                    <a16:creationId xmlns:a16="http://schemas.microsoft.com/office/drawing/2014/main" id="{09A7F2EC-7330-4686-94D1-3AFA4EF72555}"/>
                  </a:ext>
                </a:extLst>
              </p:cNvPr>
              <p:cNvSpPr>
                <a:spLocks noChangeArrowheads="1"/>
              </p:cNvSpPr>
              <p:nvPr/>
            </p:nvSpPr>
            <p:spPr bwMode="auto">
              <a:xfrm>
                <a:off x="4157" y="2264"/>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0" name="Oval 114">
                <a:extLst>
                  <a:ext uri="{FF2B5EF4-FFF2-40B4-BE49-F238E27FC236}">
                    <a16:creationId xmlns:a16="http://schemas.microsoft.com/office/drawing/2014/main" id="{D0A25387-D2EA-4EA6-A433-AB8F4E6C67AA}"/>
                  </a:ext>
                </a:extLst>
              </p:cNvPr>
              <p:cNvSpPr>
                <a:spLocks noChangeArrowheads="1"/>
              </p:cNvSpPr>
              <p:nvPr/>
            </p:nvSpPr>
            <p:spPr bwMode="auto">
              <a:xfrm>
                <a:off x="3581" y="2394"/>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1" name="Oval 115">
                <a:extLst>
                  <a:ext uri="{FF2B5EF4-FFF2-40B4-BE49-F238E27FC236}">
                    <a16:creationId xmlns:a16="http://schemas.microsoft.com/office/drawing/2014/main" id="{47E2F993-CB05-4444-83F7-A502482AEB67}"/>
                  </a:ext>
                </a:extLst>
              </p:cNvPr>
              <p:cNvSpPr>
                <a:spLocks noChangeArrowheads="1"/>
              </p:cNvSpPr>
              <p:nvPr/>
            </p:nvSpPr>
            <p:spPr bwMode="auto">
              <a:xfrm>
                <a:off x="3548" y="2473"/>
                <a:ext cx="26"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2" name="Oval 116">
                <a:extLst>
                  <a:ext uri="{FF2B5EF4-FFF2-40B4-BE49-F238E27FC236}">
                    <a16:creationId xmlns:a16="http://schemas.microsoft.com/office/drawing/2014/main" id="{C14BF424-B4D5-49C2-9ACF-7A6E7B2F0CDA}"/>
                  </a:ext>
                </a:extLst>
              </p:cNvPr>
              <p:cNvSpPr>
                <a:spLocks noChangeArrowheads="1"/>
              </p:cNvSpPr>
              <p:nvPr/>
            </p:nvSpPr>
            <p:spPr bwMode="auto">
              <a:xfrm>
                <a:off x="3314" y="2437"/>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3" name="Oval 117">
                <a:extLst>
                  <a:ext uri="{FF2B5EF4-FFF2-40B4-BE49-F238E27FC236}">
                    <a16:creationId xmlns:a16="http://schemas.microsoft.com/office/drawing/2014/main" id="{DFADE5D1-1D23-487A-A0B1-E79BD6294B91}"/>
                  </a:ext>
                </a:extLst>
              </p:cNvPr>
              <p:cNvSpPr>
                <a:spLocks noChangeArrowheads="1"/>
              </p:cNvSpPr>
              <p:nvPr/>
            </p:nvSpPr>
            <p:spPr bwMode="auto">
              <a:xfrm>
                <a:off x="2638" y="3103"/>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4" name="Oval 118">
                <a:extLst>
                  <a:ext uri="{FF2B5EF4-FFF2-40B4-BE49-F238E27FC236}">
                    <a16:creationId xmlns:a16="http://schemas.microsoft.com/office/drawing/2014/main" id="{278FD6DF-68EF-4A84-A244-E29206CFBE3F}"/>
                  </a:ext>
                </a:extLst>
              </p:cNvPr>
              <p:cNvSpPr>
                <a:spLocks noChangeArrowheads="1"/>
              </p:cNvSpPr>
              <p:nvPr/>
            </p:nvSpPr>
            <p:spPr bwMode="auto">
              <a:xfrm>
                <a:off x="2573" y="2696"/>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5" name="Oval 119">
                <a:extLst>
                  <a:ext uri="{FF2B5EF4-FFF2-40B4-BE49-F238E27FC236}">
                    <a16:creationId xmlns:a16="http://schemas.microsoft.com/office/drawing/2014/main" id="{EFFA6B5E-46BB-42BC-B7F1-4FD01566BB28}"/>
                  </a:ext>
                </a:extLst>
              </p:cNvPr>
              <p:cNvSpPr>
                <a:spLocks noChangeArrowheads="1"/>
              </p:cNvSpPr>
              <p:nvPr/>
            </p:nvSpPr>
            <p:spPr bwMode="auto">
              <a:xfrm>
                <a:off x="5914" y="2952"/>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6" name="Oval 120">
                <a:extLst>
                  <a:ext uri="{FF2B5EF4-FFF2-40B4-BE49-F238E27FC236}">
                    <a16:creationId xmlns:a16="http://schemas.microsoft.com/office/drawing/2014/main" id="{C5DCDFDB-79C6-49A6-949D-7EC9FC5AA270}"/>
                  </a:ext>
                </a:extLst>
              </p:cNvPr>
              <p:cNvSpPr>
                <a:spLocks noChangeArrowheads="1"/>
              </p:cNvSpPr>
              <p:nvPr/>
            </p:nvSpPr>
            <p:spPr bwMode="auto">
              <a:xfrm>
                <a:off x="2828" y="2070"/>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7" name="Oval 121">
                <a:extLst>
                  <a:ext uri="{FF2B5EF4-FFF2-40B4-BE49-F238E27FC236}">
                    <a16:creationId xmlns:a16="http://schemas.microsoft.com/office/drawing/2014/main" id="{720A47C3-A5DB-4881-AA75-D6D8880141E1}"/>
                  </a:ext>
                </a:extLst>
              </p:cNvPr>
              <p:cNvSpPr>
                <a:spLocks noChangeArrowheads="1"/>
              </p:cNvSpPr>
              <p:nvPr/>
            </p:nvSpPr>
            <p:spPr bwMode="auto">
              <a:xfrm>
                <a:off x="3160" y="2405"/>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8" name="Oval 122">
                <a:extLst>
                  <a:ext uri="{FF2B5EF4-FFF2-40B4-BE49-F238E27FC236}">
                    <a16:creationId xmlns:a16="http://schemas.microsoft.com/office/drawing/2014/main" id="{F32D7CCE-8B84-44A2-A763-EDA854B9E250}"/>
                  </a:ext>
                </a:extLst>
              </p:cNvPr>
              <p:cNvSpPr>
                <a:spLocks noChangeArrowheads="1"/>
              </p:cNvSpPr>
              <p:nvPr/>
            </p:nvSpPr>
            <p:spPr bwMode="auto">
              <a:xfrm>
                <a:off x="5813" y="2617"/>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9" name="Oval 123">
                <a:extLst>
                  <a:ext uri="{FF2B5EF4-FFF2-40B4-BE49-F238E27FC236}">
                    <a16:creationId xmlns:a16="http://schemas.microsoft.com/office/drawing/2014/main" id="{F4BD4287-5BA9-4D15-A78E-CF4981A4260B}"/>
                  </a:ext>
                </a:extLst>
              </p:cNvPr>
              <p:cNvSpPr>
                <a:spLocks noChangeArrowheads="1"/>
              </p:cNvSpPr>
              <p:nvPr/>
            </p:nvSpPr>
            <p:spPr bwMode="auto">
              <a:xfrm>
                <a:off x="3703" y="2480"/>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0" name="Oval 124">
                <a:extLst>
                  <a:ext uri="{FF2B5EF4-FFF2-40B4-BE49-F238E27FC236}">
                    <a16:creationId xmlns:a16="http://schemas.microsoft.com/office/drawing/2014/main" id="{AF5D19EF-73FC-460C-98C8-684EB833204D}"/>
                  </a:ext>
                </a:extLst>
              </p:cNvPr>
              <p:cNvSpPr>
                <a:spLocks noChangeArrowheads="1"/>
              </p:cNvSpPr>
              <p:nvPr/>
            </p:nvSpPr>
            <p:spPr bwMode="auto">
              <a:xfrm>
                <a:off x="3070" y="3046"/>
                <a:ext cx="25" cy="2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1" name="Oval 125">
                <a:extLst>
                  <a:ext uri="{FF2B5EF4-FFF2-40B4-BE49-F238E27FC236}">
                    <a16:creationId xmlns:a16="http://schemas.microsoft.com/office/drawing/2014/main" id="{FC7F85E8-AD4A-4EE5-9CEF-398ADF52A550}"/>
                  </a:ext>
                </a:extLst>
              </p:cNvPr>
              <p:cNvSpPr>
                <a:spLocks noChangeArrowheads="1"/>
              </p:cNvSpPr>
              <p:nvPr/>
            </p:nvSpPr>
            <p:spPr bwMode="auto">
              <a:xfrm>
                <a:off x="4261" y="3107"/>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2" name="Oval 126">
                <a:extLst>
                  <a:ext uri="{FF2B5EF4-FFF2-40B4-BE49-F238E27FC236}">
                    <a16:creationId xmlns:a16="http://schemas.microsoft.com/office/drawing/2014/main" id="{A94C1A0D-45BE-47BB-BA29-F4601AD06AA4}"/>
                  </a:ext>
                </a:extLst>
              </p:cNvPr>
              <p:cNvSpPr>
                <a:spLocks noChangeArrowheads="1"/>
              </p:cNvSpPr>
              <p:nvPr/>
            </p:nvSpPr>
            <p:spPr bwMode="auto">
              <a:xfrm>
                <a:off x="3988" y="2081"/>
                <a:ext cx="28"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3" name="Oval 127">
                <a:extLst>
                  <a:ext uri="{FF2B5EF4-FFF2-40B4-BE49-F238E27FC236}">
                    <a16:creationId xmlns:a16="http://schemas.microsoft.com/office/drawing/2014/main" id="{84B6A32D-DCF2-4B9D-B754-98FB1A4DD5C0}"/>
                  </a:ext>
                </a:extLst>
              </p:cNvPr>
              <p:cNvSpPr>
                <a:spLocks noChangeArrowheads="1"/>
              </p:cNvSpPr>
              <p:nvPr/>
            </p:nvSpPr>
            <p:spPr bwMode="auto">
              <a:xfrm>
                <a:off x="3984" y="2437"/>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4" name="Oval 128">
                <a:extLst>
                  <a:ext uri="{FF2B5EF4-FFF2-40B4-BE49-F238E27FC236}">
                    <a16:creationId xmlns:a16="http://schemas.microsoft.com/office/drawing/2014/main" id="{32B14662-18A9-4B15-B4D3-8D0DC15D9389}"/>
                  </a:ext>
                </a:extLst>
              </p:cNvPr>
              <p:cNvSpPr>
                <a:spLocks noChangeArrowheads="1"/>
              </p:cNvSpPr>
              <p:nvPr/>
            </p:nvSpPr>
            <p:spPr bwMode="auto">
              <a:xfrm>
                <a:off x="4841" y="2956"/>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5" name="Oval 129">
                <a:extLst>
                  <a:ext uri="{FF2B5EF4-FFF2-40B4-BE49-F238E27FC236}">
                    <a16:creationId xmlns:a16="http://schemas.microsoft.com/office/drawing/2014/main" id="{8540DECD-978B-4E3E-B46E-1C80A12AC3C3}"/>
                  </a:ext>
                </a:extLst>
              </p:cNvPr>
              <p:cNvSpPr>
                <a:spLocks noChangeArrowheads="1"/>
              </p:cNvSpPr>
              <p:nvPr/>
            </p:nvSpPr>
            <p:spPr bwMode="auto">
              <a:xfrm>
                <a:off x="3487" y="2203"/>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6" name="Oval 130">
                <a:extLst>
                  <a:ext uri="{FF2B5EF4-FFF2-40B4-BE49-F238E27FC236}">
                    <a16:creationId xmlns:a16="http://schemas.microsoft.com/office/drawing/2014/main" id="{D8FB80A1-5AEA-48E8-B8B1-FD9DF19CA2CA}"/>
                  </a:ext>
                </a:extLst>
              </p:cNvPr>
              <p:cNvSpPr>
                <a:spLocks noChangeArrowheads="1"/>
              </p:cNvSpPr>
              <p:nvPr/>
            </p:nvSpPr>
            <p:spPr bwMode="auto">
              <a:xfrm>
                <a:off x="4362" y="2509"/>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7" name="Oval 131">
                <a:extLst>
                  <a:ext uri="{FF2B5EF4-FFF2-40B4-BE49-F238E27FC236}">
                    <a16:creationId xmlns:a16="http://schemas.microsoft.com/office/drawing/2014/main" id="{7A968902-A673-4F7D-8E02-28B9B2E8E8C0}"/>
                  </a:ext>
                </a:extLst>
              </p:cNvPr>
              <p:cNvSpPr>
                <a:spLocks noChangeArrowheads="1"/>
              </p:cNvSpPr>
              <p:nvPr/>
            </p:nvSpPr>
            <p:spPr bwMode="auto">
              <a:xfrm>
                <a:off x="4600" y="2351"/>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8" name="Oval 132">
                <a:extLst>
                  <a:ext uri="{FF2B5EF4-FFF2-40B4-BE49-F238E27FC236}">
                    <a16:creationId xmlns:a16="http://schemas.microsoft.com/office/drawing/2014/main" id="{E1205FF9-3D81-46D0-B24E-F1DCE678EE3C}"/>
                  </a:ext>
                </a:extLst>
              </p:cNvPr>
              <p:cNvSpPr>
                <a:spLocks noChangeArrowheads="1"/>
              </p:cNvSpPr>
              <p:nvPr/>
            </p:nvSpPr>
            <p:spPr bwMode="auto">
              <a:xfrm>
                <a:off x="3786" y="2236"/>
                <a:ext cx="29" cy="2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29" name="Oval 133">
                <a:extLst>
                  <a:ext uri="{FF2B5EF4-FFF2-40B4-BE49-F238E27FC236}">
                    <a16:creationId xmlns:a16="http://schemas.microsoft.com/office/drawing/2014/main" id="{9231501F-85B3-4B3D-861A-E86860284707}"/>
                  </a:ext>
                </a:extLst>
              </p:cNvPr>
              <p:cNvSpPr>
                <a:spLocks noChangeArrowheads="1"/>
              </p:cNvSpPr>
              <p:nvPr/>
            </p:nvSpPr>
            <p:spPr bwMode="auto">
              <a:xfrm>
                <a:off x="4729" y="1562"/>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0" name="Oval 134">
                <a:extLst>
                  <a:ext uri="{FF2B5EF4-FFF2-40B4-BE49-F238E27FC236}">
                    <a16:creationId xmlns:a16="http://schemas.microsoft.com/office/drawing/2014/main" id="{2CF434BD-0370-4411-A85C-AAE64BBA5131}"/>
                  </a:ext>
                </a:extLst>
              </p:cNvPr>
              <p:cNvSpPr>
                <a:spLocks noChangeArrowheads="1"/>
              </p:cNvSpPr>
              <p:nvPr/>
            </p:nvSpPr>
            <p:spPr bwMode="auto">
              <a:xfrm>
                <a:off x="5237" y="1760"/>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1" name="Oval 135">
                <a:extLst>
                  <a:ext uri="{FF2B5EF4-FFF2-40B4-BE49-F238E27FC236}">
                    <a16:creationId xmlns:a16="http://schemas.microsoft.com/office/drawing/2014/main" id="{D5AE5EBC-8939-43B0-AC26-21FCA1BEF82A}"/>
                  </a:ext>
                </a:extLst>
              </p:cNvPr>
              <p:cNvSpPr>
                <a:spLocks noChangeArrowheads="1"/>
              </p:cNvSpPr>
              <p:nvPr/>
            </p:nvSpPr>
            <p:spPr bwMode="auto">
              <a:xfrm>
                <a:off x="4808" y="1685"/>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2" name="Oval 136">
                <a:extLst>
                  <a:ext uri="{FF2B5EF4-FFF2-40B4-BE49-F238E27FC236}">
                    <a16:creationId xmlns:a16="http://schemas.microsoft.com/office/drawing/2014/main" id="{8F9E1F5A-6D51-4624-8D53-FC5760E789FB}"/>
                  </a:ext>
                </a:extLst>
              </p:cNvPr>
              <p:cNvSpPr>
                <a:spLocks noChangeArrowheads="1"/>
              </p:cNvSpPr>
              <p:nvPr/>
            </p:nvSpPr>
            <p:spPr bwMode="auto">
              <a:xfrm>
                <a:off x="4891" y="1847"/>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3" name="Oval 137">
                <a:extLst>
                  <a:ext uri="{FF2B5EF4-FFF2-40B4-BE49-F238E27FC236}">
                    <a16:creationId xmlns:a16="http://schemas.microsoft.com/office/drawing/2014/main" id="{34FD9987-22B9-45A1-AA3B-3C16F0CD6B66}"/>
                  </a:ext>
                </a:extLst>
              </p:cNvPr>
              <p:cNvSpPr>
                <a:spLocks noChangeArrowheads="1"/>
              </p:cNvSpPr>
              <p:nvPr/>
            </p:nvSpPr>
            <p:spPr bwMode="auto">
              <a:xfrm>
                <a:off x="4477" y="1937"/>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4" name="Oval 138">
                <a:extLst>
                  <a:ext uri="{FF2B5EF4-FFF2-40B4-BE49-F238E27FC236}">
                    <a16:creationId xmlns:a16="http://schemas.microsoft.com/office/drawing/2014/main" id="{38A959B8-178B-4163-A3FF-7DA843F51698}"/>
                  </a:ext>
                </a:extLst>
              </p:cNvPr>
              <p:cNvSpPr>
                <a:spLocks noChangeArrowheads="1"/>
              </p:cNvSpPr>
              <p:nvPr/>
            </p:nvSpPr>
            <p:spPr bwMode="auto">
              <a:xfrm>
                <a:off x="4628" y="2156"/>
                <a:ext cx="26"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5" name="Oval 139">
                <a:extLst>
                  <a:ext uri="{FF2B5EF4-FFF2-40B4-BE49-F238E27FC236}">
                    <a16:creationId xmlns:a16="http://schemas.microsoft.com/office/drawing/2014/main" id="{C51C265F-773F-47DC-8DA5-3EFF287F53BD}"/>
                  </a:ext>
                </a:extLst>
              </p:cNvPr>
              <p:cNvSpPr>
                <a:spLocks noChangeArrowheads="1"/>
              </p:cNvSpPr>
              <p:nvPr/>
            </p:nvSpPr>
            <p:spPr bwMode="auto">
              <a:xfrm>
                <a:off x="5140" y="2164"/>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6" name="Oval 140">
                <a:extLst>
                  <a:ext uri="{FF2B5EF4-FFF2-40B4-BE49-F238E27FC236}">
                    <a16:creationId xmlns:a16="http://schemas.microsoft.com/office/drawing/2014/main" id="{D03DCB24-C72E-4FF1-8089-9BE95E212FCF}"/>
                  </a:ext>
                </a:extLst>
              </p:cNvPr>
              <p:cNvSpPr>
                <a:spLocks noChangeArrowheads="1"/>
              </p:cNvSpPr>
              <p:nvPr/>
            </p:nvSpPr>
            <p:spPr bwMode="auto">
              <a:xfrm>
                <a:off x="4960" y="1663"/>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7" name="Oval 141">
                <a:extLst>
                  <a:ext uri="{FF2B5EF4-FFF2-40B4-BE49-F238E27FC236}">
                    <a16:creationId xmlns:a16="http://schemas.microsoft.com/office/drawing/2014/main" id="{3AEF7C3A-F981-453B-8D7D-492DC02865A1}"/>
                  </a:ext>
                </a:extLst>
              </p:cNvPr>
              <p:cNvSpPr>
                <a:spLocks noChangeArrowheads="1"/>
              </p:cNvSpPr>
              <p:nvPr/>
            </p:nvSpPr>
            <p:spPr bwMode="auto">
              <a:xfrm>
                <a:off x="5287" y="274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8" name="Oval 142">
                <a:extLst>
                  <a:ext uri="{FF2B5EF4-FFF2-40B4-BE49-F238E27FC236}">
                    <a16:creationId xmlns:a16="http://schemas.microsoft.com/office/drawing/2014/main" id="{EE01D5E1-B871-47FB-92A4-811A3AEA8188}"/>
                  </a:ext>
                </a:extLst>
              </p:cNvPr>
              <p:cNvSpPr>
                <a:spLocks noChangeArrowheads="1"/>
              </p:cNvSpPr>
              <p:nvPr/>
            </p:nvSpPr>
            <p:spPr bwMode="auto">
              <a:xfrm>
                <a:off x="6054" y="1429"/>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39" name="Oval 143">
                <a:extLst>
                  <a:ext uri="{FF2B5EF4-FFF2-40B4-BE49-F238E27FC236}">
                    <a16:creationId xmlns:a16="http://schemas.microsoft.com/office/drawing/2014/main" id="{2514169F-8E89-4BC5-8A17-B8586C8FA845}"/>
                  </a:ext>
                </a:extLst>
              </p:cNvPr>
              <p:cNvSpPr>
                <a:spLocks noChangeArrowheads="1"/>
              </p:cNvSpPr>
              <p:nvPr/>
            </p:nvSpPr>
            <p:spPr bwMode="auto">
              <a:xfrm>
                <a:off x="6245" y="1652"/>
                <a:ext cx="29"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0" name="Oval 144">
                <a:extLst>
                  <a:ext uri="{FF2B5EF4-FFF2-40B4-BE49-F238E27FC236}">
                    <a16:creationId xmlns:a16="http://schemas.microsoft.com/office/drawing/2014/main" id="{63929C68-6F17-459B-9F09-51FC61D1EF71}"/>
                  </a:ext>
                </a:extLst>
              </p:cNvPr>
              <p:cNvSpPr>
                <a:spLocks noChangeArrowheads="1"/>
              </p:cNvSpPr>
              <p:nvPr/>
            </p:nvSpPr>
            <p:spPr bwMode="auto">
              <a:xfrm>
                <a:off x="5734" y="1501"/>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1" name="Oval 145">
                <a:extLst>
                  <a:ext uri="{FF2B5EF4-FFF2-40B4-BE49-F238E27FC236}">
                    <a16:creationId xmlns:a16="http://schemas.microsoft.com/office/drawing/2014/main" id="{36FBD7E8-4600-4F0E-B545-789D6135703D}"/>
                  </a:ext>
                </a:extLst>
              </p:cNvPr>
              <p:cNvSpPr>
                <a:spLocks noChangeArrowheads="1"/>
              </p:cNvSpPr>
              <p:nvPr/>
            </p:nvSpPr>
            <p:spPr bwMode="auto">
              <a:xfrm>
                <a:off x="4798" y="1872"/>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2" name="Oval 146">
                <a:extLst>
                  <a:ext uri="{FF2B5EF4-FFF2-40B4-BE49-F238E27FC236}">
                    <a16:creationId xmlns:a16="http://schemas.microsoft.com/office/drawing/2014/main" id="{2F28F5A4-F1D2-406F-888E-FADE94B73C64}"/>
                  </a:ext>
                </a:extLst>
              </p:cNvPr>
              <p:cNvSpPr>
                <a:spLocks noChangeArrowheads="1"/>
              </p:cNvSpPr>
              <p:nvPr/>
            </p:nvSpPr>
            <p:spPr bwMode="auto">
              <a:xfrm>
                <a:off x="4409" y="1357"/>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3" name="Oval 147">
                <a:extLst>
                  <a:ext uri="{FF2B5EF4-FFF2-40B4-BE49-F238E27FC236}">
                    <a16:creationId xmlns:a16="http://schemas.microsoft.com/office/drawing/2014/main" id="{95D138AC-6EA1-44D3-9693-81414186CE32}"/>
                  </a:ext>
                </a:extLst>
              </p:cNvPr>
              <p:cNvSpPr>
                <a:spLocks noChangeArrowheads="1"/>
              </p:cNvSpPr>
              <p:nvPr/>
            </p:nvSpPr>
            <p:spPr bwMode="auto">
              <a:xfrm>
                <a:off x="3257" y="2030"/>
                <a:ext cx="29"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4" name="Oval 148">
                <a:extLst>
                  <a:ext uri="{FF2B5EF4-FFF2-40B4-BE49-F238E27FC236}">
                    <a16:creationId xmlns:a16="http://schemas.microsoft.com/office/drawing/2014/main" id="{4E2E524A-43CF-48C0-ADE9-77E100BB759E}"/>
                  </a:ext>
                </a:extLst>
              </p:cNvPr>
              <p:cNvSpPr>
                <a:spLocks noChangeArrowheads="1"/>
              </p:cNvSpPr>
              <p:nvPr/>
            </p:nvSpPr>
            <p:spPr bwMode="auto">
              <a:xfrm>
                <a:off x="4132" y="3157"/>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5" name="Oval 149">
                <a:extLst>
                  <a:ext uri="{FF2B5EF4-FFF2-40B4-BE49-F238E27FC236}">
                    <a16:creationId xmlns:a16="http://schemas.microsoft.com/office/drawing/2014/main" id="{C081183C-97EB-40E1-92DA-C43520A7B634}"/>
                  </a:ext>
                </a:extLst>
              </p:cNvPr>
              <p:cNvSpPr>
                <a:spLocks noChangeArrowheads="1"/>
              </p:cNvSpPr>
              <p:nvPr/>
            </p:nvSpPr>
            <p:spPr bwMode="auto">
              <a:xfrm>
                <a:off x="4344" y="2254"/>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6" name="Oval 150">
                <a:extLst>
                  <a:ext uri="{FF2B5EF4-FFF2-40B4-BE49-F238E27FC236}">
                    <a16:creationId xmlns:a16="http://schemas.microsoft.com/office/drawing/2014/main" id="{674FF6B4-08B0-4028-A0D9-304448AA4E57}"/>
                  </a:ext>
                </a:extLst>
              </p:cNvPr>
              <p:cNvSpPr>
                <a:spLocks noChangeArrowheads="1"/>
              </p:cNvSpPr>
              <p:nvPr/>
            </p:nvSpPr>
            <p:spPr bwMode="auto">
              <a:xfrm>
                <a:off x="2990" y="2948"/>
                <a:ext cx="26"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7" name="Oval 151">
                <a:extLst>
                  <a:ext uri="{FF2B5EF4-FFF2-40B4-BE49-F238E27FC236}">
                    <a16:creationId xmlns:a16="http://schemas.microsoft.com/office/drawing/2014/main" id="{B654BE9E-3521-4197-B307-B3196AA82818}"/>
                  </a:ext>
                </a:extLst>
              </p:cNvPr>
              <p:cNvSpPr>
                <a:spLocks noChangeArrowheads="1"/>
              </p:cNvSpPr>
              <p:nvPr/>
            </p:nvSpPr>
            <p:spPr bwMode="auto">
              <a:xfrm>
                <a:off x="2918" y="2707"/>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8" name="Oval 152">
                <a:extLst>
                  <a:ext uri="{FF2B5EF4-FFF2-40B4-BE49-F238E27FC236}">
                    <a16:creationId xmlns:a16="http://schemas.microsoft.com/office/drawing/2014/main" id="{B056865C-59C8-4615-93C5-A5D01542AE08}"/>
                  </a:ext>
                </a:extLst>
              </p:cNvPr>
              <p:cNvSpPr>
                <a:spLocks noChangeArrowheads="1"/>
              </p:cNvSpPr>
              <p:nvPr/>
            </p:nvSpPr>
            <p:spPr bwMode="auto">
              <a:xfrm>
                <a:off x="3163" y="306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49" name="Oval 153">
                <a:extLst>
                  <a:ext uri="{FF2B5EF4-FFF2-40B4-BE49-F238E27FC236}">
                    <a16:creationId xmlns:a16="http://schemas.microsoft.com/office/drawing/2014/main" id="{B66F62DF-AB7A-4EE2-BDFC-2CBDCC81CCE2}"/>
                  </a:ext>
                </a:extLst>
              </p:cNvPr>
              <p:cNvSpPr>
                <a:spLocks noChangeArrowheads="1"/>
              </p:cNvSpPr>
              <p:nvPr/>
            </p:nvSpPr>
            <p:spPr bwMode="auto">
              <a:xfrm>
                <a:off x="3613" y="2750"/>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0" name="Oval 154">
                <a:extLst>
                  <a:ext uri="{FF2B5EF4-FFF2-40B4-BE49-F238E27FC236}">
                    <a16:creationId xmlns:a16="http://schemas.microsoft.com/office/drawing/2014/main" id="{99E78689-C5E1-489C-BFB1-F064EDDBD88B}"/>
                  </a:ext>
                </a:extLst>
              </p:cNvPr>
              <p:cNvSpPr>
                <a:spLocks noChangeArrowheads="1"/>
              </p:cNvSpPr>
              <p:nvPr/>
            </p:nvSpPr>
            <p:spPr bwMode="auto">
              <a:xfrm>
                <a:off x="3754" y="2808"/>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1" name="Oval 155">
                <a:extLst>
                  <a:ext uri="{FF2B5EF4-FFF2-40B4-BE49-F238E27FC236}">
                    <a16:creationId xmlns:a16="http://schemas.microsoft.com/office/drawing/2014/main" id="{F78F93B2-4B39-463F-A4D3-6C5B7F613619}"/>
                  </a:ext>
                </a:extLst>
              </p:cNvPr>
              <p:cNvSpPr>
                <a:spLocks noChangeArrowheads="1"/>
              </p:cNvSpPr>
              <p:nvPr/>
            </p:nvSpPr>
            <p:spPr bwMode="auto">
              <a:xfrm>
                <a:off x="4330" y="2779"/>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2" name="Oval 156">
                <a:extLst>
                  <a:ext uri="{FF2B5EF4-FFF2-40B4-BE49-F238E27FC236}">
                    <a16:creationId xmlns:a16="http://schemas.microsoft.com/office/drawing/2014/main" id="{F51FAD51-11FF-4138-9A39-736A23174B9B}"/>
                  </a:ext>
                </a:extLst>
              </p:cNvPr>
              <p:cNvSpPr>
                <a:spLocks noChangeArrowheads="1"/>
              </p:cNvSpPr>
              <p:nvPr/>
            </p:nvSpPr>
            <p:spPr bwMode="auto">
              <a:xfrm>
                <a:off x="4110" y="3143"/>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3" name="Oval 157">
                <a:extLst>
                  <a:ext uri="{FF2B5EF4-FFF2-40B4-BE49-F238E27FC236}">
                    <a16:creationId xmlns:a16="http://schemas.microsoft.com/office/drawing/2014/main" id="{0E122A8B-EF9B-4282-95F8-396BB03A9966}"/>
                  </a:ext>
                </a:extLst>
              </p:cNvPr>
              <p:cNvSpPr>
                <a:spLocks noChangeArrowheads="1"/>
              </p:cNvSpPr>
              <p:nvPr/>
            </p:nvSpPr>
            <p:spPr bwMode="auto">
              <a:xfrm>
                <a:off x="4254" y="3254"/>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4" name="Oval 158">
                <a:extLst>
                  <a:ext uri="{FF2B5EF4-FFF2-40B4-BE49-F238E27FC236}">
                    <a16:creationId xmlns:a16="http://schemas.microsoft.com/office/drawing/2014/main" id="{E5593226-7CDA-46A4-8CE8-0E4274DA651C}"/>
                  </a:ext>
                </a:extLst>
              </p:cNvPr>
              <p:cNvSpPr>
                <a:spLocks noChangeArrowheads="1"/>
              </p:cNvSpPr>
              <p:nvPr/>
            </p:nvSpPr>
            <p:spPr bwMode="auto">
              <a:xfrm>
                <a:off x="4405" y="3013"/>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5" name="Oval 159">
                <a:extLst>
                  <a:ext uri="{FF2B5EF4-FFF2-40B4-BE49-F238E27FC236}">
                    <a16:creationId xmlns:a16="http://schemas.microsoft.com/office/drawing/2014/main" id="{1BA07305-E954-4319-81F9-049E6D5DEF1F}"/>
                  </a:ext>
                </a:extLst>
              </p:cNvPr>
              <p:cNvSpPr>
                <a:spLocks noChangeArrowheads="1"/>
              </p:cNvSpPr>
              <p:nvPr/>
            </p:nvSpPr>
            <p:spPr bwMode="auto">
              <a:xfrm>
                <a:off x="2854" y="292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6" name="Oval 160">
                <a:extLst>
                  <a:ext uri="{FF2B5EF4-FFF2-40B4-BE49-F238E27FC236}">
                    <a16:creationId xmlns:a16="http://schemas.microsoft.com/office/drawing/2014/main" id="{9F81E9A1-E757-4327-825C-A56AE28C8608}"/>
                  </a:ext>
                </a:extLst>
              </p:cNvPr>
              <p:cNvSpPr>
                <a:spLocks noChangeArrowheads="1"/>
              </p:cNvSpPr>
              <p:nvPr/>
            </p:nvSpPr>
            <p:spPr bwMode="auto">
              <a:xfrm>
                <a:off x="3631" y="2765"/>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7" name="Oval 161">
                <a:extLst>
                  <a:ext uri="{FF2B5EF4-FFF2-40B4-BE49-F238E27FC236}">
                    <a16:creationId xmlns:a16="http://schemas.microsoft.com/office/drawing/2014/main" id="{07B959B6-6FA9-4E4E-96D4-B83CA815F33A}"/>
                  </a:ext>
                </a:extLst>
              </p:cNvPr>
              <p:cNvSpPr>
                <a:spLocks noChangeArrowheads="1"/>
              </p:cNvSpPr>
              <p:nvPr/>
            </p:nvSpPr>
            <p:spPr bwMode="auto">
              <a:xfrm>
                <a:off x="2879" y="2668"/>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8" name="Oval 162">
                <a:extLst>
                  <a:ext uri="{FF2B5EF4-FFF2-40B4-BE49-F238E27FC236}">
                    <a16:creationId xmlns:a16="http://schemas.microsoft.com/office/drawing/2014/main" id="{449AFD90-C94A-4565-B55D-59FD89DEFCF2}"/>
                  </a:ext>
                </a:extLst>
              </p:cNvPr>
              <p:cNvSpPr>
                <a:spLocks noChangeArrowheads="1"/>
              </p:cNvSpPr>
              <p:nvPr/>
            </p:nvSpPr>
            <p:spPr bwMode="auto">
              <a:xfrm>
                <a:off x="2908" y="2567"/>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9" name="Oval 163">
                <a:extLst>
                  <a:ext uri="{FF2B5EF4-FFF2-40B4-BE49-F238E27FC236}">
                    <a16:creationId xmlns:a16="http://schemas.microsoft.com/office/drawing/2014/main" id="{E83C9905-FB5B-4487-A6E7-08BE096B793B}"/>
                  </a:ext>
                </a:extLst>
              </p:cNvPr>
              <p:cNvSpPr>
                <a:spLocks noChangeArrowheads="1"/>
              </p:cNvSpPr>
              <p:nvPr/>
            </p:nvSpPr>
            <p:spPr bwMode="auto">
              <a:xfrm>
                <a:off x="3516" y="2426"/>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0" name="Oval 164">
                <a:extLst>
                  <a:ext uri="{FF2B5EF4-FFF2-40B4-BE49-F238E27FC236}">
                    <a16:creationId xmlns:a16="http://schemas.microsoft.com/office/drawing/2014/main" id="{245FDACB-FA91-4747-BD32-2C72E1071FB7}"/>
                  </a:ext>
                </a:extLst>
              </p:cNvPr>
              <p:cNvSpPr>
                <a:spLocks noChangeArrowheads="1"/>
              </p:cNvSpPr>
              <p:nvPr/>
            </p:nvSpPr>
            <p:spPr bwMode="auto">
              <a:xfrm>
                <a:off x="3977" y="2488"/>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1" name="Oval 165">
                <a:extLst>
                  <a:ext uri="{FF2B5EF4-FFF2-40B4-BE49-F238E27FC236}">
                    <a16:creationId xmlns:a16="http://schemas.microsoft.com/office/drawing/2014/main" id="{BD2CF375-FC6C-4C52-B0AC-9F4BFFC76490}"/>
                  </a:ext>
                </a:extLst>
              </p:cNvPr>
              <p:cNvSpPr>
                <a:spLocks noChangeArrowheads="1"/>
              </p:cNvSpPr>
              <p:nvPr/>
            </p:nvSpPr>
            <p:spPr bwMode="auto">
              <a:xfrm>
                <a:off x="4466" y="2236"/>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2" name="Oval 166">
                <a:extLst>
                  <a:ext uri="{FF2B5EF4-FFF2-40B4-BE49-F238E27FC236}">
                    <a16:creationId xmlns:a16="http://schemas.microsoft.com/office/drawing/2014/main" id="{8DBFFCC5-E8B0-4DEE-B3ED-3FAB10E83134}"/>
                  </a:ext>
                </a:extLst>
              </p:cNvPr>
              <p:cNvSpPr>
                <a:spLocks noChangeArrowheads="1"/>
              </p:cNvSpPr>
              <p:nvPr/>
            </p:nvSpPr>
            <p:spPr bwMode="auto">
              <a:xfrm>
                <a:off x="3948" y="2844"/>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3" name="Oval 167">
                <a:extLst>
                  <a:ext uri="{FF2B5EF4-FFF2-40B4-BE49-F238E27FC236}">
                    <a16:creationId xmlns:a16="http://schemas.microsoft.com/office/drawing/2014/main" id="{E9FEA50B-97E8-484B-9A82-9938BC8644EF}"/>
                  </a:ext>
                </a:extLst>
              </p:cNvPr>
              <p:cNvSpPr>
                <a:spLocks noChangeArrowheads="1"/>
              </p:cNvSpPr>
              <p:nvPr/>
            </p:nvSpPr>
            <p:spPr bwMode="auto">
              <a:xfrm>
                <a:off x="3959" y="1980"/>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4" name="Oval 168">
                <a:extLst>
                  <a:ext uri="{FF2B5EF4-FFF2-40B4-BE49-F238E27FC236}">
                    <a16:creationId xmlns:a16="http://schemas.microsoft.com/office/drawing/2014/main" id="{9DDD77FA-01B7-4509-818A-96E69DC47C65}"/>
                  </a:ext>
                </a:extLst>
              </p:cNvPr>
              <p:cNvSpPr>
                <a:spLocks noChangeArrowheads="1"/>
              </p:cNvSpPr>
              <p:nvPr/>
            </p:nvSpPr>
            <p:spPr bwMode="auto">
              <a:xfrm>
                <a:off x="3343" y="2477"/>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5" name="Oval 169">
                <a:extLst>
                  <a:ext uri="{FF2B5EF4-FFF2-40B4-BE49-F238E27FC236}">
                    <a16:creationId xmlns:a16="http://schemas.microsoft.com/office/drawing/2014/main" id="{4DFB49BA-5554-4093-9982-41C3EFF1B586}"/>
                  </a:ext>
                </a:extLst>
              </p:cNvPr>
              <p:cNvSpPr>
                <a:spLocks noChangeArrowheads="1"/>
              </p:cNvSpPr>
              <p:nvPr/>
            </p:nvSpPr>
            <p:spPr bwMode="auto">
              <a:xfrm>
                <a:off x="3016" y="2304"/>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6" name="Oval 170">
                <a:extLst>
                  <a:ext uri="{FF2B5EF4-FFF2-40B4-BE49-F238E27FC236}">
                    <a16:creationId xmlns:a16="http://schemas.microsoft.com/office/drawing/2014/main" id="{B316AA72-7E5F-4EB8-83CD-DFAD791144F2}"/>
                  </a:ext>
                </a:extLst>
              </p:cNvPr>
              <p:cNvSpPr>
                <a:spLocks noChangeArrowheads="1"/>
              </p:cNvSpPr>
              <p:nvPr/>
            </p:nvSpPr>
            <p:spPr bwMode="auto">
              <a:xfrm>
                <a:off x="3487" y="2754"/>
                <a:ext cx="29"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7" name="Oval 171">
                <a:extLst>
                  <a:ext uri="{FF2B5EF4-FFF2-40B4-BE49-F238E27FC236}">
                    <a16:creationId xmlns:a16="http://schemas.microsoft.com/office/drawing/2014/main" id="{00C88484-102D-4EC0-9BD0-94EB69E0CB1E}"/>
                  </a:ext>
                </a:extLst>
              </p:cNvPr>
              <p:cNvSpPr>
                <a:spLocks noChangeArrowheads="1"/>
              </p:cNvSpPr>
              <p:nvPr/>
            </p:nvSpPr>
            <p:spPr bwMode="auto">
              <a:xfrm>
                <a:off x="2411" y="3514"/>
                <a:ext cx="25" cy="2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8" name="Oval 172">
                <a:extLst>
                  <a:ext uri="{FF2B5EF4-FFF2-40B4-BE49-F238E27FC236}">
                    <a16:creationId xmlns:a16="http://schemas.microsoft.com/office/drawing/2014/main" id="{E133AF78-CF20-4C04-A674-CDD51EBD2187}"/>
                  </a:ext>
                </a:extLst>
              </p:cNvPr>
              <p:cNvSpPr>
                <a:spLocks noChangeArrowheads="1"/>
              </p:cNvSpPr>
              <p:nvPr/>
            </p:nvSpPr>
            <p:spPr bwMode="auto">
              <a:xfrm>
                <a:off x="3527" y="2372"/>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69" name="Oval 173">
                <a:extLst>
                  <a:ext uri="{FF2B5EF4-FFF2-40B4-BE49-F238E27FC236}">
                    <a16:creationId xmlns:a16="http://schemas.microsoft.com/office/drawing/2014/main" id="{43748641-76FB-4B4E-907A-F8402596A876}"/>
                  </a:ext>
                </a:extLst>
              </p:cNvPr>
              <p:cNvSpPr>
                <a:spLocks noChangeArrowheads="1"/>
              </p:cNvSpPr>
              <p:nvPr/>
            </p:nvSpPr>
            <p:spPr bwMode="auto">
              <a:xfrm>
                <a:off x="3602" y="3521"/>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0" name="Oval 174">
                <a:extLst>
                  <a:ext uri="{FF2B5EF4-FFF2-40B4-BE49-F238E27FC236}">
                    <a16:creationId xmlns:a16="http://schemas.microsoft.com/office/drawing/2014/main" id="{491F5BB6-13D5-4E7D-81AB-06DBC259E7F3}"/>
                  </a:ext>
                </a:extLst>
              </p:cNvPr>
              <p:cNvSpPr>
                <a:spLocks noChangeArrowheads="1"/>
              </p:cNvSpPr>
              <p:nvPr/>
            </p:nvSpPr>
            <p:spPr bwMode="auto">
              <a:xfrm>
                <a:off x="2850" y="3391"/>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1" name="Oval 175">
                <a:extLst>
                  <a:ext uri="{FF2B5EF4-FFF2-40B4-BE49-F238E27FC236}">
                    <a16:creationId xmlns:a16="http://schemas.microsoft.com/office/drawing/2014/main" id="{3FCCAEC1-CD16-46B4-B78B-BD99609B5EA0}"/>
                  </a:ext>
                </a:extLst>
              </p:cNvPr>
              <p:cNvSpPr>
                <a:spLocks noChangeArrowheads="1"/>
              </p:cNvSpPr>
              <p:nvPr/>
            </p:nvSpPr>
            <p:spPr bwMode="auto">
              <a:xfrm>
                <a:off x="2497" y="3550"/>
                <a:ext cx="29" cy="2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2" name="Oval 176">
                <a:extLst>
                  <a:ext uri="{FF2B5EF4-FFF2-40B4-BE49-F238E27FC236}">
                    <a16:creationId xmlns:a16="http://schemas.microsoft.com/office/drawing/2014/main" id="{C0079DEF-43B9-4C7B-9ADE-B2549D71D5DB}"/>
                  </a:ext>
                </a:extLst>
              </p:cNvPr>
              <p:cNvSpPr>
                <a:spLocks noChangeArrowheads="1"/>
              </p:cNvSpPr>
              <p:nvPr/>
            </p:nvSpPr>
            <p:spPr bwMode="auto">
              <a:xfrm>
                <a:off x="2987" y="2819"/>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3" name="Oval 177">
                <a:extLst>
                  <a:ext uri="{FF2B5EF4-FFF2-40B4-BE49-F238E27FC236}">
                    <a16:creationId xmlns:a16="http://schemas.microsoft.com/office/drawing/2014/main" id="{993152B2-8AAD-41FD-A818-9BAAA5F58B2E}"/>
                  </a:ext>
                </a:extLst>
              </p:cNvPr>
              <p:cNvSpPr>
                <a:spLocks noChangeArrowheads="1"/>
              </p:cNvSpPr>
              <p:nvPr/>
            </p:nvSpPr>
            <p:spPr bwMode="auto">
              <a:xfrm>
                <a:off x="4812" y="2959"/>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4" name="Oval 178">
                <a:extLst>
                  <a:ext uri="{FF2B5EF4-FFF2-40B4-BE49-F238E27FC236}">
                    <a16:creationId xmlns:a16="http://schemas.microsoft.com/office/drawing/2014/main" id="{F93985AF-8EFA-43EB-87D1-60F60C1B9F25}"/>
                  </a:ext>
                </a:extLst>
              </p:cNvPr>
              <p:cNvSpPr>
                <a:spLocks noChangeArrowheads="1"/>
              </p:cNvSpPr>
              <p:nvPr/>
            </p:nvSpPr>
            <p:spPr bwMode="auto">
              <a:xfrm>
                <a:off x="3311" y="2563"/>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5" name="Oval 179">
                <a:extLst>
                  <a:ext uri="{FF2B5EF4-FFF2-40B4-BE49-F238E27FC236}">
                    <a16:creationId xmlns:a16="http://schemas.microsoft.com/office/drawing/2014/main" id="{0D2CCD86-1981-4588-94BC-3534EA31C27C}"/>
                  </a:ext>
                </a:extLst>
              </p:cNvPr>
              <p:cNvSpPr>
                <a:spLocks noChangeArrowheads="1"/>
              </p:cNvSpPr>
              <p:nvPr/>
            </p:nvSpPr>
            <p:spPr bwMode="auto">
              <a:xfrm>
                <a:off x="4913" y="2218"/>
                <a:ext cx="29" cy="2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6" name="Oval 180">
                <a:extLst>
                  <a:ext uri="{FF2B5EF4-FFF2-40B4-BE49-F238E27FC236}">
                    <a16:creationId xmlns:a16="http://schemas.microsoft.com/office/drawing/2014/main" id="{47C0AEB6-2C8D-41A8-9065-09F7E3948450}"/>
                  </a:ext>
                </a:extLst>
              </p:cNvPr>
              <p:cNvSpPr>
                <a:spLocks noChangeArrowheads="1"/>
              </p:cNvSpPr>
              <p:nvPr/>
            </p:nvSpPr>
            <p:spPr bwMode="auto">
              <a:xfrm>
                <a:off x="4506" y="2369"/>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7" name="Oval 181">
                <a:extLst>
                  <a:ext uri="{FF2B5EF4-FFF2-40B4-BE49-F238E27FC236}">
                    <a16:creationId xmlns:a16="http://schemas.microsoft.com/office/drawing/2014/main" id="{0EDAB8B7-4050-4D58-B530-7DC07B032A38}"/>
                  </a:ext>
                </a:extLst>
              </p:cNvPr>
              <p:cNvSpPr>
                <a:spLocks noChangeArrowheads="1"/>
              </p:cNvSpPr>
              <p:nvPr/>
            </p:nvSpPr>
            <p:spPr bwMode="auto">
              <a:xfrm>
                <a:off x="5179" y="1660"/>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8" name="Oval 182">
                <a:extLst>
                  <a:ext uri="{FF2B5EF4-FFF2-40B4-BE49-F238E27FC236}">
                    <a16:creationId xmlns:a16="http://schemas.microsoft.com/office/drawing/2014/main" id="{FA0828F8-450B-4A50-B85E-87F5861604D6}"/>
                  </a:ext>
                </a:extLst>
              </p:cNvPr>
              <p:cNvSpPr>
                <a:spLocks noChangeArrowheads="1"/>
              </p:cNvSpPr>
              <p:nvPr/>
            </p:nvSpPr>
            <p:spPr bwMode="auto">
              <a:xfrm>
                <a:off x="3016" y="2740"/>
                <a:ext cx="25" cy="2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79" name="Oval 183">
                <a:extLst>
                  <a:ext uri="{FF2B5EF4-FFF2-40B4-BE49-F238E27FC236}">
                    <a16:creationId xmlns:a16="http://schemas.microsoft.com/office/drawing/2014/main" id="{8EEDA724-7735-4946-9DCA-8FD7EB34FA0D}"/>
                  </a:ext>
                </a:extLst>
              </p:cNvPr>
              <p:cNvSpPr>
                <a:spLocks noChangeArrowheads="1"/>
              </p:cNvSpPr>
              <p:nvPr/>
            </p:nvSpPr>
            <p:spPr bwMode="auto">
              <a:xfrm>
                <a:off x="2555" y="2556"/>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0" name="Oval 184">
                <a:extLst>
                  <a:ext uri="{FF2B5EF4-FFF2-40B4-BE49-F238E27FC236}">
                    <a16:creationId xmlns:a16="http://schemas.microsoft.com/office/drawing/2014/main" id="{255EA2EE-8581-4D2D-A0C7-2C11FBEDE728}"/>
                  </a:ext>
                </a:extLst>
              </p:cNvPr>
              <p:cNvSpPr>
                <a:spLocks noChangeArrowheads="1"/>
              </p:cNvSpPr>
              <p:nvPr/>
            </p:nvSpPr>
            <p:spPr bwMode="auto">
              <a:xfrm>
                <a:off x="2868" y="3366"/>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1" name="Oval 185">
                <a:extLst>
                  <a:ext uri="{FF2B5EF4-FFF2-40B4-BE49-F238E27FC236}">
                    <a16:creationId xmlns:a16="http://schemas.microsoft.com/office/drawing/2014/main" id="{B2930FBE-CA06-48B6-AE06-246DDCD724E9}"/>
                  </a:ext>
                </a:extLst>
              </p:cNvPr>
              <p:cNvSpPr>
                <a:spLocks noChangeArrowheads="1"/>
              </p:cNvSpPr>
              <p:nvPr/>
            </p:nvSpPr>
            <p:spPr bwMode="auto">
              <a:xfrm>
                <a:off x="2976" y="3478"/>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2" name="Oval 186">
                <a:extLst>
                  <a:ext uri="{FF2B5EF4-FFF2-40B4-BE49-F238E27FC236}">
                    <a16:creationId xmlns:a16="http://schemas.microsoft.com/office/drawing/2014/main" id="{EC7A1612-FD32-4D70-9F98-DBD9B62BFEFC}"/>
                  </a:ext>
                </a:extLst>
              </p:cNvPr>
              <p:cNvSpPr>
                <a:spLocks noChangeArrowheads="1"/>
              </p:cNvSpPr>
              <p:nvPr/>
            </p:nvSpPr>
            <p:spPr bwMode="auto">
              <a:xfrm>
                <a:off x="3156" y="2218"/>
                <a:ext cx="25" cy="2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3" name="Oval 187">
                <a:extLst>
                  <a:ext uri="{FF2B5EF4-FFF2-40B4-BE49-F238E27FC236}">
                    <a16:creationId xmlns:a16="http://schemas.microsoft.com/office/drawing/2014/main" id="{8CFEA4F1-B0F0-4B16-94A7-CB584139036C}"/>
                  </a:ext>
                </a:extLst>
              </p:cNvPr>
              <p:cNvSpPr>
                <a:spLocks noChangeArrowheads="1"/>
              </p:cNvSpPr>
              <p:nvPr/>
            </p:nvSpPr>
            <p:spPr bwMode="auto">
              <a:xfrm>
                <a:off x="1853" y="2761"/>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4" name="Oval 188">
                <a:extLst>
                  <a:ext uri="{FF2B5EF4-FFF2-40B4-BE49-F238E27FC236}">
                    <a16:creationId xmlns:a16="http://schemas.microsoft.com/office/drawing/2014/main" id="{C48D084F-EE13-4DA5-8A1A-4183E0EAC6BD}"/>
                  </a:ext>
                </a:extLst>
              </p:cNvPr>
              <p:cNvSpPr>
                <a:spLocks noChangeArrowheads="1"/>
              </p:cNvSpPr>
              <p:nvPr/>
            </p:nvSpPr>
            <p:spPr bwMode="auto">
              <a:xfrm>
                <a:off x="2198" y="3049"/>
                <a:ext cx="29"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5" name="Oval 189">
                <a:extLst>
                  <a:ext uri="{FF2B5EF4-FFF2-40B4-BE49-F238E27FC236}">
                    <a16:creationId xmlns:a16="http://schemas.microsoft.com/office/drawing/2014/main" id="{56087796-A517-4283-8907-48F16036099E}"/>
                  </a:ext>
                </a:extLst>
              </p:cNvPr>
              <p:cNvSpPr>
                <a:spLocks noChangeArrowheads="1"/>
              </p:cNvSpPr>
              <p:nvPr/>
            </p:nvSpPr>
            <p:spPr bwMode="auto">
              <a:xfrm>
                <a:off x="2965" y="2653"/>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6" name="Oval 190">
                <a:extLst>
                  <a:ext uri="{FF2B5EF4-FFF2-40B4-BE49-F238E27FC236}">
                    <a16:creationId xmlns:a16="http://schemas.microsoft.com/office/drawing/2014/main" id="{8E2DA4D4-2C26-4B2B-837B-3834E4ECE4A8}"/>
                  </a:ext>
                </a:extLst>
              </p:cNvPr>
              <p:cNvSpPr>
                <a:spLocks noChangeArrowheads="1"/>
              </p:cNvSpPr>
              <p:nvPr/>
            </p:nvSpPr>
            <p:spPr bwMode="auto">
              <a:xfrm>
                <a:off x="2425" y="2696"/>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7" name="Oval 191">
                <a:extLst>
                  <a:ext uri="{FF2B5EF4-FFF2-40B4-BE49-F238E27FC236}">
                    <a16:creationId xmlns:a16="http://schemas.microsoft.com/office/drawing/2014/main" id="{0E65E8C7-4F25-4686-AD02-11D03CEB8ADE}"/>
                  </a:ext>
                </a:extLst>
              </p:cNvPr>
              <p:cNvSpPr>
                <a:spLocks noChangeArrowheads="1"/>
              </p:cNvSpPr>
              <p:nvPr/>
            </p:nvSpPr>
            <p:spPr bwMode="auto">
              <a:xfrm>
                <a:off x="2756" y="2984"/>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8" name="Oval 192">
                <a:extLst>
                  <a:ext uri="{FF2B5EF4-FFF2-40B4-BE49-F238E27FC236}">
                    <a16:creationId xmlns:a16="http://schemas.microsoft.com/office/drawing/2014/main" id="{A427DB45-6E48-48DD-B513-E66BA3D2B788}"/>
                  </a:ext>
                </a:extLst>
              </p:cNvPr>
              <p:cNvSpPr>
                <a:spLocks noChangeArrowheads="1"/>
              </p:cNvSpPr>
              <p:nvPr/>
            </p:nvSpPr>
            <p:spPr bwMode="auto">
              <a:xfrm>
                <a:off x="3484" y="2390"/>
                <a:ext cx="28"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89" name="Oval 193">
                <a:extLst>
                  <a:ext uri="{FF2B5EF4-FFF2-40B4-BE49-F238E27FC236}">
                    <a16:creationId xmlns:a16="http://schemas.microsoft.com/office/drawing/2014/main" id="{C7271EC6-0385-4D9A-8678-7C4B1A633E3C}"/>
                  </a:ext>
                </a:extLst>
              </p:cNvPr>
              <p:cNvSpPr>
                <a:spLocks noChangeArrowheads="1"/>
              </p:cNvSpPr>
              <p:nvPr/>
            </p:nvSpPr>
            <p:spPr bwMode="auto">
              <a:xfrm>
                <a:off x="3052" y="2419"/>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0" name="Oval 194">
                <a:extLst>
                  <a:ext uri="{FF2B5EF4-FFF2-40B4-BE49-F238E27FC236}">
                    <a16:creationId xmlns:a16="http://schemas.microsoft.com/office/drawing/2014/main" id="{02243363-D808-42A3-B0C0-ED56328AD0C9}"/>
                  </a:ext>
                </a:extLst>
              </p:cNvPr>
              <p:cNvSpPr>
                <a:spLocks noChangeArrowheads="1"/>
              </p:cNvSpPr>
              <p:nvPr/>
            </p:nvSpPr>
            <p:spPr bwMode="auto">
              <a:xfrm>
                <a:off x="3412" y="3103"/>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1" name="Oval 195">
                <a:extLst>
                  <a:ext uri="{FF2B5EF4-FFF2-40B4-BE49-F238E27FC236}">
                    <a16:creationId xmlns:a16="http://schemas.microsoft.com/office/drawing/2014/main" id="{B300468C-E031-42CC-9C7E-5AF90D6F131C}"/>
                  </a:ext>
                </a:extLst>
              </p:cNvPr>
              <p:cNvSpPr>
                <a:spLocks noChangeArrowheads="1"/>
              </p:cNvSpPr>
              <p:nvPr/>
            </p:nvSpPr>
            <p:spPr bwMode="auto">
              <a:xfrm>
                <a:off x="4772" y="1534"/>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2" name="Oval 196">
                <a:extLst>
                  <a:ext uri="{FF2B5EF4-FFF2-40B4-BE49-F238E27FC236}">
                    <a16:creationId xmlns:a16="http://schemas.microsoft.com/office/drawing/2014/main" id="{BC437C4C-5838-4F2D-B4D3-0E86F7E9BC3E}"/>
                  </a:ext>
                </a:extLst>
              </p:cNvPr>
              <p:cNvSpPr>
                <a:spLocks noChangeArrowheads="1"/>
              </p:cNvSpPr>
              <p:nvPr/>
            </p:nvSpPr>
            <p:spPr bwMode="auto">
              <a:xfrm>
                <a:off x="3084" y="2239"/>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3" name="Oval 197">
                <a:extLst>
                  <a:ext uri="{FF2B5EF4-FFF2-40B4-BE49-F238E27FC236}">
                    <a16:creationId xmlns:a16="http://schemas.microsoft.com/office/drawing/2014/main" id="{E37FC6B9-54CF-4A6E-810C-0BE3C6EC5349}"/>
                  </a:ext>
                </a:extLst>
              </p:cNvPr>
              <p:cNvSpPr>
                <a:spLocks noChangeArrowheads="1"/>
              </p:cNvSpPr>
              <p:nvPr/>
            </p:nvSpPr>
            <p:spPr bwMode="auto">
              <a:xfrm>
                <a:off x="3491" y="2225"/>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4" name="Oval 198">
                <a:extLst>
                  <a:ext uri="{FF2B5EF4-FFF2-40B4-BE49-F238E27FC236}">
                    <a16:creationId xmlns:a16="http://schemas.microsoft.com/office/drawing/2014/main" id="{017C429C-99BE-43EE-BB75-E7D1F61151BC}"/>
                  </a:ext>
                </a:extLst>
              </p:cNvPr>
              <p:cNvSpPr>
                <a:spLocks noChangeArrowheads="1"/>
              </p:cNvSpPr>
              <p:nvPr/>
            </p:nvSpPr>
            <p:spPr bwMode="auto">
              <a:xfrm>
                <a:off x="2576" y="2657"/>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5" name="Oval 199">
                <a:extLst>
                  <a:ext uri="{FF2B5EF4-FFF2-40B4-BE49-F238E27FC236}">
                    <a16:creationId xmlns:a16="http://schemas.microsoft.com/office/drawing/2014/main" id="{85F43516-3EE5-48EA-BE81-4B28A627075A}"/>
                  </a:ext>
                </a:extLst>
              </p:cNvPr>
              <p:cNvSpPr>
                <a:spLocks noChangeArrowheads="1"/>
              </p:cNvSpPr>
              <p:nvPr/>
            </p:nvSpPr>
            <p:spPr bwMode="auto">
              <a:xfrm>
                <a:off x="3624" y="2300"/>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6" name="Oval 200">
                <a:extLst>
                  <a:ext uri="{FF2B5EF4-FFF2-40B4-BE49-F238E27FC236}">
                    <a16:creationId xmlns:a16="http://schemas.microsoft.com/office/drawing/2014/main" id="{796AED9B-C3DA-4B90-8321-582AE9E38F76}"/>
                  </a:ext>
                </a:extLst>
              </p:cNvPr>
              <p:cNvSpPr>
                <a:spLocks noChangeArrowheads="1"/>
              </p:cNvSpPr>
              <p:nvPr/>
            </p:nvSpPr>
            <p:spPr bwMode="auto">
              <a:xfrm>
                <a:off x="3721" y="1728"/>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7" name="Oval 201">
                <a:extLst>
                  <a:ext uri="{FF2B5EF4-FFF2-40B4-BE49-F238E27FC236}">
                    <a16:creationId xmlns:a16="http://schemas.microsoft.com/office/drawing/2014/main" id="{4802C70C-BF41-4F21-9A9B-2460521C8B0F}"/>
                  </a:ext>
                </a:extLst>
              </p:cNvPr>
              <p:cNvSpPr>
                <a:spLocks noChangeArrowheads="1"/>
              </p:cNvSpPr>
              <p:nvPr/>
            </p:nvSpPr>
            <p:spPr bwMode="auto">
              <a:xfrm>
                <a:off x="3286" y="162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8" name="Oval 202">
                <a:extLst>
                  <a:ext uri="{FF2B5EF4-FFF2-40B4-BE49-F238E27FC236}">
                    <a16:creationId xmlns:a16="http://schemas.microsoft.com/office/drawing/2014/main" id="{144ED46C-B241-46ED-B34A-BE8FEB1C1CE1}"/>
                  </a:ext>
                </a:extLst>
              </p:cNvPr>
              <p:cNvSpPr>
                <a:spLocks noChangeArrowheads="1"/>
              </p:cNvSpPr>
              <p:nvPr/>
            </p:nvSpPr>
            <p:spPr bwMode="auto">
              <a:xfrm>
                <a:off x="3667" y="2671"/>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99" name="Oval 203">
                <a:extLst>
                  <a:ext uri="{FF2B5EF4-FFF2-40B4-BE49-F238E27FC236}">
                    <a16:creationId xmlns:a16="http://schemas.microsoft.com/office/drawing/2014/main" id="{B34E05E3-8F34-4359-9BFA-BB6E9536C523}"/>
                  </a:ext>
                </a:extLst>
              </p:cNvPr>
              <p:cNvSpPr>
                <a:spLocks noChangeArrowheads="1"/>
              </p:cNvSpPr>
              <p:nvPr/>
            </p:nvSpPr>
            <p:spPr bwMode="auto">
              <a:xfrm>
                <a:off x="4384" y="2308"/>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00" name="Oval 204">
                <a:extLst>
                  <a:ext uri="{FF2B5EF4-FFF2-40B4-BE49-F238E27FC236}">
                    <a16:creationId xmlns:a16="http://schemas.microsoft.com/office/drawing/2014/main" id="{A2283E12-1E6C-4910-916F-40E580802A1A}"/>
                  </a:ext>
                </a:extLst>
              </p:cNvPr>
              <p:cNvSpPr>
                <a:spLocks noChangeArrowheads="1"/>
              </p:cNvSpPr>
              <p:nvPr/>
            </p:nvSpPr>
            <p:spPr bwMode="auto">
              <a:xfrm>
                <a:off x="3354" y="2077"/>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9" name="Oval 206">
              <a:extLst>
                <a:ext uri="{FF2B5EF4-FFF2-40B4-BE49-F238E27FC236}">
                  <a16:creationId xmlns:a16="http://schemas.microsoft.com/office/drawing/2014/main" id="{85CEEEC6-E7C0-48DC-B2FF-C149FBEC0953}"/>
                </a:ext>
              </a:extLst>
            </p:cNvPr>
            <p:cNvSpPr>
              <a:spLocks noChangeArrowheads="1"/>
            </p:cNvSpPr>
            <p:nvPr/>
          </p:nvSpPr>
          <p:spPr bwMode="auto">
            <a:xfrm>
              <a:off x="3667" y="2149"/>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Oval 207">
              <a:extLst>
                <a:ext uri="{FF2B5EF4-FFF2-40B4-BE49-F238E27FC236}">
                  <a16:creationId xmlns:a16="http://schemas.microsoft.com/office/drawing/2014/main" id="{819B16BA-70AB-4FFF-A889-AA3F0880B686}"/>
                </a:ext>
              </a:extLst>
            </p:cNvPr>
            <p:cNvSpPr>
              <a:spLocks noChangeArrowheads="1"/>
            </p:cNvSpPr>
            <p:nvPr/>
          </p:nvSpPr>
          <p:spPr bwMode="auto">
            <a:xfrm>
              <a:off x="3221" y="2394"/>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Oval 208">
              <a:extLst>
                <a:ext uri="{FF2B5EF4-FFF2-40B4-BE49-F238E27FC236}">
                  <a16:creationId xmlns:a16="http://schemas.microsoft.com/office/drawing/2014/main" id="{C6370D86-8EB1-4DBE-8C33-46C9ACD89CBE}"/>
                </a:ext>
              </a:extLst>
            </p:cNvPr>
            <p:cNvSpPr>
              <a:spLocks noChangeArrowheads="1"/>
            </p:cNvSpPr>
            <p:nvPr/>
          </p:nvSpPr>
          <p:spPr bwMode="auto">
            <a:xfrm>
              <a:off x="4060" y="2743"/>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Oval 209">
              <a:extLst>
                <a:ext uri="{FF2B5EF4-FFF2-40B4-BE49-F238E27FC236}">
                  <a16:creationId xmlns:a16="http://schemas.microsoft.com/office/drawing/2014/main" id="{AE834B91-B20F-4B9C-BBFF-0EC0E0AD93A6}"/>
                </a:ext>
              </a:extLst>
            </p:cNvPr>
            <p:cNvSpPr>
              <a:spLocks noChangeArrowheads="1"/>
            </p:cNvSpPr>
            <p:nvPr/>
          </p:nvSpPr>
          <p:spPr bwMode="auto">
            <a:xfrm>
              <a:off x="3278" y="2167"/>
              <a:ext cx="26"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Oval 210">
              <a:extLst>
                <a:ext uri="{FF2B5EF4-FFF2-40B4-BE49-F238E27FC236}">
                  <a16:creationId xmlns:a16="http://schemas.microsoft.com/office/drawing/2014/main" id="{67CD8518-E769-4A66-8E20-831EBF410DEE}"/>
                </a:ext>
              </a:extLst>
            </p:cNvPr>
            <p:cNvSpPr>
              <a:spLocks noChangeArrowheads="1"/>
            </p:cNvSpPr>
            <p:nvPr/>
          </p:nvSpPr>
          <p:spPr bwMode="auto">
            <a:xfrm>
              <a:off x="2796" y="3028"/>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Oval 211">
              <a:extLst>
                <a:ext uri="{FF2B5EF4-FFF2-40B4-BE49-F238E27FC236}">
                  <a16:creationId xmlns:a16="http://schemas.microsoft.com/office/drawing/2014/main" id="{6E7D9EB3-43A9-46E7-8EDE-501DC8AC4F59}"/>
                </a:ext>
              </a:extLst>
            </p:cNvPr>
            <p:cNvSpPr>
              <a:spLocks noChangeArrowheads="1"/>
            </p:cNvSpPr>
            <p:nvPr/>
          </p:nvSpPr>
          <p:spPr bwMode="auto">
            <a:xfrm>
              <a:off x="3620" y="2171"/>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Oval 212">
              <a:extLst>
                <a:ext uri="{FF2B5EF4-FFF2-40B4-BE49-F238E27FC236}">
                  <a16:creationId xmlns:a16="http://schemas.microsoft.com/office/drawing/2014/main" id="{ED5AD46A-4419-4D24-940D-A4AE59F977B9}"/>
                </a:ext>
              </a:extLst>
            </p:cNvPr>
            <p:cNvSpPr>
              <a:spLocks noChangeArrowheads="1"/>
            </p:cNvSpPr>
            <p:nvPr/>
          </p:nvSpPr>
          <p:spPr bwMode="auto">
            <a:xfrm>
              <a:off x="3610" y="2056"/>
              <a:ext cx="28"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Oval 213">
              <a:extLst>
                <a:ext uri="{FF2B5EF4-FFF2-40B4-BE49-F238E27FC236}">
                  <a16:creationId xmlns:a16="http://schemas.microsoft.com/office/drawing/2014/main" id="{B334F2C4-4263-4ECB-91FB-651698066EB3}"/>
                </a:ext>
              </a:extLst>
            </p:cNvPr>
            <p:cNvSpPr>
              <a:spLocks noChangeArrowheads="1"/>
            </p:cNvSpPr>
            <p:nvPr/>
          </p:nvSpPr>
          <p:spPr bwMode="auto">
            <a:xfrm>
              <a:off x="4124" y="2563"/>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Oval 214">
              <a:extLst>
                <a:ext uri="{FF2B5EF4-FFF2-40B4-BE49-F238E27FC236}">
                  <a16:creationId xmlns:a16="http://schemas.microsoft.com/office/drawing/2014/main" id="{4D18842D-4F07-4999-B8ED-76FC08FDEF7B}"/>
                </a:ext>
              </a:extLst>
            </p:cNvPr>
            <p:cNvSpPr>
              <a:spLocks noChangeArrowheads="1"/>
            </p:cNvSpPr>
            <p:nvPr/>
          </p:nvSpPr>
          <p:spPr bwMode="auto">
            <a:xfrm>
              <a:off x="2483" y="2592"/>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Oval 215">
              <a:extLst>
                <a:ext uri="{FF2B5EF4-FFF2-40B4-BE49-F238E27FC236}">
                  <a16:creationId xmlns:a16="http://schemas.microsoft.com/office/drawing/2014/main" id="{FEA34EB7-4254-49F5-804B-242EB621F854}"/>
                </a:ext>
              </a:extLst>
            </p:cNvPr>
            <p:cNvSpPr>
              <a:spLocks noChangeArrowheads="1"/>
            </p:cNvSpPr>
            <p:nvPr/>
          </p:nvSpPr>
          <p:spPr bwMode="auto">
            <a:xfrm>
              <a:off x="3534" y="2488"/>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Oval 216">
              <a:extLst>
                <a:ext uri="{FF2B5EF4-FFF2-40B4-BE49-F238E27FC236}">
                  <a16:creationId xmlns:a16="http://schemas.microsoft.com/office/drawing/2014/main" id="{D3F37F5E-ECD8-46E2-B309-A6688048EEB6}"/>
                </a:ext>
              </a:extLst>
            </p:cNvPr>
            <p:cNvSpPr>
              <a:spLocks noChangeArrowheads="1"/>
            </p:cNvSpPr>
            <p:nvPr/>
          </p:nvSpPr>
          <p:spPr bwMode="auto">
            <a:xfrm>
              <a:off x="2796" y="2538"/>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Oval 217">
              <a:extLst>
                <a:ext uri="{FF2B5EF4-FFF2-40B4-BE49-F238E27FC236}">
                  <a16:creationId xmlns:a16="http://schemas.microsoft.com/office/drawing/2014/main" id="{10ED8265-E8D5-43FF-8D4A-E7C2FC3FF380}"/>
                </a:ext>
              </a:extLst>
            </p:cNvPr>
            <p:cNvSpPr>
              <a:spLocks noChangeArrowheads="1"/>
            </p:cNvSpPr>
            <p:nvPr/>
          </p:nvSpPr>
          <p:spPr bwMode="auto">
            <a:xfrm>
              <a:off x="4823" y="2016"/>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Oval 218">
              <a:extLst>
                <a:ext uri="{FF2B5EF4-FFF2-40B4-BE49-F238E27FC236}">
                  <a16:creationId xmlns:a16="http://schemas.microsoft.com/office/drawing/2014/main" id="{BEA8CD24-6EBA-4995-89B5-2A9FBC8204CD}"/>
                </a:ext>
              </a:extLst>
            </p:cNvPr>
            <p:cNvSpPr>
              <a:spLocks noChangeArrowheads="1"/>
            </p:cNvSpPr>
            <p:nvPr/>
          </p:nvSpPr>
          <p:spPr bwMode="auto">
            <a:xfrm>
              <a:off x="3934" y="3103"/>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Oval 219">
              <a:extLst>
                <a:ext uri="{FF2B5EF4-FFF2-40B4-BE49-F238E27FC236}">
                  <a16:creationId xmlns:a16="http://schemas.microsoft.com/office/drawing/2014/main" id="{9B6FE643-8D43-4526-9A25-C1EDF9942A30}"/>
                </a:ext>
              </a:extLst>
            </p:cNvPr>
            <p:cNvSpPr>
              <a:spLocks noChangeArrowheads="1"/>
            </p:cNvSpPr>
            <p:nvPr/>
          </p:nvSpPr>
          <p:spPr bwMode="auto">
            <a:xfrm>
              <a:off x="3725" y="2772"/>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Oval 220">
              <a:extLst>
                <a:ext uri="{FF2B5EF4-FFF2-40B4-BE49-F238E27FC236}">
                  <a16:creationId xmlns:a16="http://schemas.microsoft.com/office/drawing/2014/main" id="{C8E15A13-A56F-4551-9891-C60A664172C0}"/>
                </a:ext>
              </a:extLst>
            </p:cNvPr>
            <p:cNvSpPr>
              <a:spLocks noChangeArrowheads="1"/>
            </p:cNvSpPr>
            <p:nvPr/>
          </p:nvSpPr>
          <p:spPr bwMode="auto">
            <a:xfrm>
              <a:off x="3012" y="2401"/>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Oval 221">
              <a:extLst>
                <a:ext uri="{FF2B5EF4-FFF2-40B4-BE49-F238E27FC236}">
                  <a16:creationId xmlns:a16="http://schemas.microsoft.com/office/drawing/2014/main" id="{A9189B82-9066-400E-8E21-52479D1A910A}"/>
                </a:ext>
              </a:extLst>
            </p:cNvPr>
            <p:cNvSpPr>
              <a:spLocks noChangeArrowheads="1"/>
            </p:cNvSpPr>
            <p:nvPr/>
          </p:nvSpPr>
          <p:spPr bwMode="auto">
            <a:xfrm>
              <a:off x="6569" y="684"/>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Oval 222">
              <a:extLst>
                <a:ext uri="{FF2B5EF4-FFF2-40B4-BE49-F238E27FC236}">
                  <a16:creationId xmlns:a16="http://schemas.microsoft.com/office/drawing/2014/main" id="{396BDD6A-FF4F-4F97-8B8D-3A7B936E1F57}"/>
                </a:ext>
              </a:extLst>
            </p:cNvPr>
            <p:cNvSpPr>
              <a:spLocks noChangeArrowheads="1"/>
            </p:cNvSpPr>
            <p:nvPr/>
          </p:nvSpPr>
          <p:spPr bwMode="auto">
            <a:xfrm>
              <a:off x="3836" y="2056"/>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Oval 223">
              <a:extLst>
                <a:ext uri="{FF2B5EF4-FFF2-40B4-BE49-F238E27FC236}">
                  <a16:creationId xmlns:a16="http://schemas.microsoft.com/office/drawing/2014/main" id="{02822F6D-926E-4902-B732-1F4E9CC2A0F6}"/>
                </a:ext>
              </a:extLst>
            </p:cNvPr>
            <p:cNvSpPr>
              <a:spLocks noChangeArrowheads="1"/>
            </p:cNvSpPr>
            <p:nvPr/>
          </p:nvSpPr>
          <p:spPr bwMode="auto">
            <a:xfrm>
              <a:off x="4369" y="1426"/>
              <a:ext cx="29" cy="2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Oval 224">
              <a:extLst>
                <a:ext uri="{FF2B5EF4-FFF2-40B4-BE49-F238E27FC236}">
                  <a16:creationId xmlns:a16="http://schemas.microsoft.com/office/drawing/2014/main" id="{977EDC74-F163-4327-A142-956975FD86AA}"/>
                </a:ext>
              </a:extLst>
            </p:cNvPr>
            <p:cNvSpPr>
              <a:spLocks noChangeArrowheads="1"/>
            </p:cNvSpPr>
            <p:nvPr/>
          </p:nvSpPr>
          <p:spPr bwMode="auto">
            <a:xfrm>
              <a:off x="4600" y="1573"/>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Oval 225">
              <a:extLst>
                <a:ext uri="{FF2B5EF4-FFF2-40B4-BE49-F238E27FC236}">
                  <a16:creationId xmlns:a16="http://schemas.microsoft.com/office/drawing/2014/main" id="{AFF5C844-7359-4E2C-9083-BB8015EE5F97}"/>
                </a:ext>
              </a:extLst>
            </p:cNvPr>
            <p:cNvSpPr>
              <a:spLocks noChangeArrowheads="1"/>
            </p:cNvSpPr>
            <p:nvPr/>
          </p:nvSpPr>
          <p:spPr bwMode="auto">
            <a:xfrm>
              <a:off x="5672" y="1958"/>
              <a:ext cx="26"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Oval 226">
              <a:extLst>
                <a:ext uri="{FF2B5EF4-FFF2-40B4-BE49-F238E27FC236}">
                  <a16:creationId xmlns:a16="http://schemas.microsoft.com/office/drawing/2014/main" id="{8CBD3F3C-AAA4-4B5F-B514-08C519D18EBA}"/>
                </a:ext>
              </a:extLst>
            </p:cNvPr>
            <p:cNvSpPr>
              <a:spLocks noChangeArrowheads="1"/>
            </p:cNvSpPr>
            <p:nvPr/>
          </p:nvSpPr>
          <p:spPr bwMode="auto">
            <a:xfrm>
              <a:off x="4470" y="2761"/>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Oval 227">
              <a:extLst>
                <a:ext uri="{FF2B5EF4-FFF2-40B4-BE49-F238E27FC236}">
                  <a16:creationId xmlns:a16="http://schemas.microsoft.com/office/drawing/2014/main" id="{3FA67290-07B5-40FD-A50A-63D3045F717B}"/>
                </a:ext>
              </a:extLst>
            </p:cNvPr>
            <p:cNvSpPr>
              <a:spLocks noChangeArrowheads="1"/>
            </p:cNvSpPr>
            <p:nvPr/>
          </p:nvSpPr>
          <p:spPr bwMode="auto">
            <a:xfrm>
              <a:off x="3469" y="1768"/>
              <a:ext cx="25" cy="2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Oval 228">
              <a:extLst>
                <a:ext uri="{FF2B5EF4-FFF2-40B4-BE49-F238E27FC236}">
                  <a16:creationId xmlns:a16="http://schemas.microsoft.com/office/drawing/2014/main" id="{78D1F328-C018-4ABE-A7D4-3A0E81E39D81}"/>
                </a:ext>
              </a:extLst>
            </p:cNvPr>
            <p:cNvSpPr>
              <a:spLocks noChangeArrowheads="1"/>
            </p:cNvSpPr>
            <p:nvPr/>
          </p:nvSpPr>
          <p:spPr bwMode="auto">
            <a:xfrm>
              <a:off x="3419" y="2718"/>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Oval 229">
              <a:extLst>
                <a:ext uri="{FF2B5EF4-FFF2-40B4-BE49-F238E27FC236}">
                  <a16:creationId xmlns:a16="http://schemas.microsoft.com/office/drawing/2014/main" id="{66926094-0A99-4A82-902C-F36C1CB56DE6}"/>
                </a:ext>
              </a:extLst>
            </p:cNvPr>
            <p:cNvSpPr>
              <a:spLocks noChangeArrowheads="1"/>
            </p:cNvSpPr>
            <p:nvPr/>
          </p:nvSpPr>
          <p:spPr bwMode="auto">
            <a:xfrm>
              <a:off x="4243" y="2106"/>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Oval 230">
              <a:extLst>
                <a:ext uri="{FF2B5EF4-FFF2-40B4-BE49-F238E27FC236}">
                  <a16:creationId xmlns:a16="http://schemas.microsoft.com/office/drawing/2014/main" id="{03131ED1-B570-488F-A08F-EAA967671196}"/>
                </a:ext>
              </a:extLst>
            </p:cNvPr>
            <p:cNvSpPr>
              <a:spLocks noChangeArrowheads="1"/>
            </p:cNvSpPr>
            <p:nvPr/>
          </p:nvSpPr>
          <p:spPr bwMode="auto">
            <a:xfrm>
              <a:off x="3880" y="2448"/>
              <a:ext cx="28"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Oval 231">
              <a:extLst>
                <a:ext uri="{FF2B5EF4-FFF2-40B4-BE49-F238E27FC236}">
                  <a16:creationId xmlns:a16="http://schemas.microsoft.com/office/drawing/2014/main" id="{EB6D78E7-D377-4D31-9743-8AFBE9AA462B}"/>
                </a:ext>
              </a:extLst>
            </p:cNvPr>
            <p:cNvSpPr>
              <a:spLocks noChangeArrowheads="1"/>
            </p:cNvSpPr>
            <p:nvPr/>
          </p:nvSpPr>
          <p:spPr bwMode="auto">
            <a:xfrm>
              <a:off x="3307" y="2776"/>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8" name="Oval 232">
              <a:extLst>
                <a:ext uri="{FF2B5EF4-FFF2-40B4-BE49-F238E27FC236}">
                  <a16:creationId xmlns:a16="http://schemas.microsoft.com/office/drawing/2014/main" id="{9D923DFE-1365-40C7-B128-67AE9C19BB49}"/>
                </a:ext>
              </a:extLst>
            </p:cNvPr>
            <p:cNvSpPr>
              <a:spLocks noChangeArrowheads="1"/>
            </p:cNvSpPr>
            <p:nvPr/>
          </p:nvSpPr>
          <p:spPr bwMode="auto">
            <a:xfrm>
              <a:off x="3977" y="2336"/>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5" name="Oval 233">
              <a:extLst>
                <a:ext uri="{FF2B5EF4-FFF2-40B4-BE49-F238E27FC236}">
                  <a16:creationId xmlns:a16="http://schemas.microsoft.com/office/drawing/2014/main" id="{A7ACEE07-44EB-4B0F-9C6C-AAA19DAC523D}"/>
                </a:ext>
              </a:extLst>
            </p:cNvPr>
            <p:cNvSpPr>
              <a:spLocks noChangeArrowheads="1"/>
            </p:cNvSpPr>
            <p:nvPr/>
          </p:nvSpPr>
          <p:spPr bwMode="auto">
            <a:xfrm>
              <a:off x="4909" y="2372"/>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8" name="Oval 234">
              <a:extLst>
                <a:ext uri="{FF2B5EF4-FFF2-40B4-BE49-F238E27FC236}">
                  <a16:creationId xmlns:a16="http://schemas.microsoft.com/office/drawing/2014/main" id="{58B04033-4432-4AE9-A329-76BB06BBB046}"/>
                </a:ext>
              </a:extLst>
            </p:cNvPr>
            <p:cNvSpPr>
              <a:spLocks noChangeArrowheads="1"/>
            </p:cNvSpPr>
            <p:nvPr/>
          </p:nvSpPr>
          <p:spPr bwMode="auto">
            <a:xfrm>
              <a:off x="4506" y="243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9" name="Oval 235">
              <a:extLst>
                <a:ext uri="{FF2B5EF4-FFF2-40B4-BE49-F238E27FC236}">
                  <a16:creationId xmlns:a16="http://schemas.microsoft.com/office/drawing/2014/main" id="{45EEAA19-CD49-4ACC-A4AE-440EF339A11D}"/>
                </a:ext>
              </a:extLst>
            </p:cNvPr>
            <p:cNvSpPr>
              <a:spLocks noChangeArrowheads="1"/>
            </p:cNvSpPr>
            <p:nvPr/>
          </p:nvSpPr>
          <p:spPr bwMode="auto">
            <a:xfrm>
              <a:off x="4394" y="2038"/>
              <a:ext cx="29" cy="2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0" name="Oval 236">
              <a:extLst>
                <a:ext uri="{FF2B5EF4-FFF2-40B4-BE49-F238E27FC236}">
                  <a16:creationId xmlns:a16="http://schemas.microsoft.com/office/drawing/2014/main" id="{1C342E97-0892-4685-A3D5-EA950E32740A}"/>
                </a:ext>
              </a:extLst>
            </p:cNvPr>
            <p:cNvSpPr>
              <a:spLocks noChangeArrowheads="1"/>
            </p:cNvSpPr>
            <p:nvPr/>
          </p:nvSpPr>
          <p:spPr bwMode="auto">
            <a:xfrm>
              <a:off x="4772" y="2236"/>
              <a:ext cx="29"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1" name="Oval 237">
              <a:extLst>
                <a:ext uri="{FF2B5EF4-FFF2-40B4-BE49-F238E27FC236}">
                  <a16:creationId xmlns:a16="http://schemas.microsoft.com/office/drawing/2014/main" id="{BD2844F4-9CA8-439F-9711-E6E863CA3C93}"/>
                </a:ext>
              </a:extLst>
            </p:cNvPr>
            <p:cNvSpPr>
              <a:spLocks noChangeArrowheads="1"/>
            </p:cNvSpPr>
            <p:nvPr/>
          </p:nvSpPr>
          <p:spPr bwMode="auto">
            <a:xfrm>
              <a:off x="4880" y="2387"/>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2" name="Oval 238">
              <a:extLst>
                <a:ext uri="{FF2B5EF4-FFF2-40B4-BE49-F238E27FC236}">
                  <a16:creationId xmlns:a16="http://schemas.microsoft.com/office/drawing/2014/main" id="{97137ABD-FEA6-4A23-BFF4-EA1558A463FA}"/>
                </a:ext>
              </a:extLst>
            </p:cNvPr>
            <p:cNvSpPr>
              <a:spLocks noChangeArrowheads="1"/>
            </p:cNvSpPr>
            <p:nvPr/>
          </p:nvSpPr>
          <p:spPr bwMode="auto">
            <a:xfrm>
              <a:off x="4434" y="1890"/>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3" name="Oval 239">
              <a:extLst>
                <a:ext uri="{FF2B5EF4-FFF2-40B4-BE49-F238E27FC236}">
                  <a16:creationId xmlns:a16="http://schemas.microsoft.com/office/drawing/2014/main" id="{66AACDE1-9619-427A-93E2-0830973DDC2C}"/>
                </a:ext>
              </a:extLst>
            </p:cNvPr>
            <p:cNvSpPr>
              <a:spLocks noChangeArrowheads="1"/>
            </p:cNvSpPr>
            <p:nvPr/>
          </p:nvSpPr>
          <p:spPr bwMode="auto">
            <a:xfrm>
              <a:off x="4294" y="1181"/>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4" name="Oval 240">
              <a:extLst>
                <a:ext uri="{FF2B5EF4-FFF2-40B4-BE49-F238E27FC236}">
                  <a16:creationId xmlns:a16="http://schemas.microsoft.com/office/drawing/2014/main" id="{D90E9058-C56E-4F6B-877A-4C3A04370C56}"/>
                </a:ext>
              </a:extLst>
            </p:cNvPr>
            <p:cNvSpPr>
              <a:spLocks noChangeArrowheads="1"/>
            </p:cNvSpPr>
            <p:nvPr/>
          </p:nvSpPr>
          <p:spPr bwMode="auto">
            <a:xfrm>
              <a:off x="3595" y="2606"/>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5" name="Oval 241">
              <a:extLst>
                <a:ext uri="{FF2B5EF4-FFF2-40B4-BE49-F238E27FC236}">
                  <a16:creationId xmlns:a16="http://schemas.microsoft.com/office/drawing/2014/main" id="{C255D7C0-26A6-457A-BFA7-FFD0228E5D11}"/>
                </a:ext>
              </a:extLst>
            </p:cNvPr>
            <p:cNvSpPr>
              <a:spLocks noChangeArrowheads="1"/>
            </p:cNvSpPr>
            <p:nvPr/>
          </p:nvSpPr>
          <p:spPr bwMode="auto">
            <a:xfrm>
              <a:off x="5453" y="1094"/>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6" name="Oval 242">
              <a:extLst>
                <a:ext uri="{FF2B5EF4-FFF2-40B4-BE49-F238E27FC236}">
                  <a16:creationId xmlns:a16="http://schemas.microsoft.com/office/drawing/2014/main" id="{91B06452-DC80-43F8-8241-F402D8BDCFBA}"/>
                </a:ext>
              </a:extLst>
            </p:cNvPr>
            <p:cNvSpPr>
              <a:spLocks noChangeArrowheads="1"/>
            </p:cNvSpPr>
            <p:nvPr/>
          </p:nvSpPr>
          <p:spPr bwMode="auto">
            <a:xfrm>
              <a:off x="4772" y="1541"/>
              <a:ext cx="26"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7" name="Oval 243">
              <a:extLst>
                <a:ext uri="{FF2B5EF4-FFF2-40B4-BE49-F238E27FC236}">
                  <a16:creationId xmlns:a16="http://schemas.microsoft.com/office/drawing/2014/main" id="{9A0A6651-D214-4D59-90B2-C8655A6D374D}"/>
                </a:ext>
              </a:extLst>
            </p:cNvPr>
            <p:cNvSpPr>
              <a:spLocks noChangeArrowheads="1"/>
            </p:cNvSpPr>
            <p:nvPr/>
          </p:nvSpPr>
          <p:spPr bwMode="auto">
            <a:xfrm>
              <a:off x="3210" y="1685"/>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8" name="Oval 244">
              <a:extLst>
                <a:ext uri="{FF2B5EF4-FFF2-40B4-BE49-F238E27FC236}">
                  <a16:creationId xmlns:a16="http://schemas.microsoft.com/office/drawing/2014/main" id="{C50C3CD0-8C3B-4B73-AE03-0225FE7CC034}"/>
                </a:ext>
              </a:extLst>
            </p:cNvPr>
            <p:cNvSpPr>
              <a:spLocks noChangeArrowheads="1"/>
            </p:cNvSpPr>
            <p:nvPr/>
          </p:nvSpPr>
          <p:spPr bwMode="auto">
            <a:xfrm>
              <a:off x="4484" y="1580"/>
              <a:ext cx="26"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9" name="Oval 245">
              <a:extLst>
                <a:ext uri="{FF2B5EF4-FFF2-40B4-BE49-F238E27FC236}">
                  <a16:creationId xmlns:a16="http://schemas.microsoft.com/office/drawing/2014/main" id="{5A0C5DB6-324E-486B-82F0-D147876D36E5}"/>
                </a:ext>
              </a:extLst>
            </p:cNvPr>
            <p:cNvSpPr>
              <a:spLocks noChangeArrowheads="1"/>
            </p:cNvSpPr>
            <p:nvPr/>
          </p:nvSpPr>
          <p:spPr bwMode="auto">
            <a:xfrm>
              <a:off x="4614" y="2171"/>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0" name="Oval 246">
              <a:extLst>
                <a:ext uri="{FF2B5EF4-FFF2-40B4-BE49-F238E27FC236}">
                  <a16:creationId xmlns:a16="http://schemas.microsoft.com/office/drawing/2014/main" id="{910C1814-F57E-430A-A1D3-8C1ECFF56F7E}"/>
                </a:ext>
              </a:extLst>
            </p:cNvPr>
            <p:cNvSpPr>
              <a:spLocks noChangeArrowheads="1"/>
            </p:cNvSpPr>
            <p:nvPr/>
          </p:nvSpPr>
          <p:spPr bwMode="auto">
            <a:xfrm>
              <a:off x="5100" y="2747"/>
              <a:ext cx="29"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1" name="Oval 247">
              <a:extLst>
                <a:ext uri="{FF2B5EF4-FFF2-40B4-BE49-F238E27FC236}">
                  <a16:creationId xmlns:a16="http://schemas.microsoft.com/office/drawing/2014/main" id="{3F669BC6-B868-44DC-B8C1-A8A612CF656A}"/>
                </a:ext>
              </a:extLst>
            </p:cNvPr>
            <p:cNvSpPr>
              <a:spLocks noChangeArrowheads="1"/>
            </p:cNvSpPr>
            <p:nvPr/>
          </p:nvSpPr>
          <p:spPr bwMode="auto">
            <a:xfrm>
              <a:off x="4531" y="1346"/>
              <a:ext cx="29"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2" name="Oval 248">
              <a:extLst>
                <a:ext uri="{FF2B5EF4-FFF2-40B4-BE49-F238E27FC236}">
                  <a16:creationId xmlns:a16="http://schemas.microsoft.com/office/drawing/2014/main" id="{3455C8C5-6CB6-4CB2-A893-FE334BBD21C4}"/>
                </a:ext>
              </a:extLst>
            </p:cNvPr>
            <p:cNvSpPr>
              <a:spLocks noChangeArrowheads="1"/>
            </p:cNvSpPr>
            <p:nvPr/>
          </p:nvSpPr>
          <p:spPr bwMode="auto">
            <a:xfrm>
              <a:off x="4729" y="2786"/>
              <a:ext cx="25"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8" name="Oval 249">
              <a:extLst>
                <a:ext uri="{FF2B5EF4-FFF2-40B4-BE49-F238E27FC236}">
                  <a16:creationId xmlns:a16="http://schemas.microsoft.com/office/drawing/2014/main" id="{3B18BB7D-5E6E-41CF-9900-8C8A7E83F069}"/>
                </a:ext>
              </a:extLst>
            </p:cNvPr>
            <p:cNvSpPr>
              <a:spLocks noChangeArrowheads="1"/>
            </p:cNvSpPr>
            <p:nvPr/>
          </p:nvSpPr>
          <p:spPr bwMode="auto">
            <a:xfrm>
              <a:off x="4992" y="2707"/>
              <a:ext cx="25" cy="29"/>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49" name="Oval 250">
              <a:extLst>
                <a:ext uri="{FF2B5EF4-FFF2-40B4-BE49-F238E27FC236}">
                  <a16:creationId xmlns:a16="http://schemas.microsoft.com/office/drawing/2014/main" id="{D71507CA-D1FA-43A1-9834-97C9CD950E0B}"/>
                </a:ext>
              </a:extLst>
            </p:cNvPr>
            <p:cNvSpPr>
              <a:spLocks noChangeArrowheads="1"/>
            </p:cNvSpPr>
            <p:nvPr/>
          </p:nvSpPr>
          <p:spPr bwMode="auto">
            <a:xfrm>
              <a:off x="4474" y="2196"/>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0" name="Oval 251">
              <a:extLst>
                <a:ext uri="{FF2B5EF4-FFF2-40B4-BE49-F238E27FC236}">
                  <a16:creationId xmlns:a16="http://schemas.microsoft.com/office/drawing/2014/main" id="{5551D17B-7C35-45B0-B22D-A1839BE37BDC}"/>
                </a:ext>
              </a:extLst>
            </p:cNvPr>
            <p:cNvSpPr>
              <a:spLocks noChangeArrowheads="1"/>
            </p:cNvSpPr>
            <p:nvPr/>
          </p:nvSpPr>
          <p:spPr bwMode="auto">
            <a:xfrm>
              <a:off x="4171" y="2650"/>
              <a:ext cx="25" cy="25"/>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1" name="Oval 252">
              <a:extLst>
                <a:ext uri="{FF2B5EF4-FFF2-40B4-BE49-F238E27FC236}">
                  <a16:creationId xmlns:a16="http://schemas.microsoft.com/office/drawing/2014/main" id="{7A4842E5-C383-49BA-970D-07FF29CC5CA0}"/>
                </a:ext>
              </a:extLst>
            </p:cNvPr>
            <p:cNvSpPr>
              <a:spLocks noChangeArrowheads="1"/>
            </p:cNvSpPr>
            <p:nvPr/>
          </p:nvSpPr>
          <p:spPr bwMode="auto">
            <a:xfrm>
              <a:off x="4844" y="2732"/>
              <a:ext cx="26" cy="26"/>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2" name="Oval 253">
              <a:extLst>
                <a:ext uri="{FF2B5EF4-FFF2-40B4-BE49-F238E27FC236}">
                  <a16:creationId xmlns:a16="http://schemas.microsoft.com/office/drawing/2014/main" id="{AE41C0A2-01A5-4D80-9229-A3AD40D1483B}"/>
                </a:ext>
              </a:extLst>
            </p:cNvPr>
            <p:cNvSpPr>
              <a:spLocks noChangeArrowheads="1"/>
            </p:cNvSpPr>
            <p:nvPr/>
          </p:nvSpPr>
          <p:spPr bwMode="auto">
            <a:xfrm>
              <a:off x="5071" y="1750"/>
              <a:ext cx="25" cy="28"/>
            </a:xfrm>
            <a:prstGeom prst="ellipse">
              <a:avLst/>
            </a:prstGeom>
            <a:solidFill>
              <a:srgbClr val="1A476F"/>
            </a:solidFill>
            <a:ln w="22225">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53" name="Rectangle 254">
              <a:extLst>
                <a:ext uri="{FF2B5EF4-FFF2-40B4-BE49-F238E27FC236}">
                  <a16:creationId xmlns:a16="http://schemas.microsoft.com/office/drawing/2014/main" id="{D6E18C42-EF37-49EB-8CDD-C47D41115D69}"/>
                </a:ext>
              </a:extLst>
            </p:cNvPr>
            <p:cNvSpPr>
              <a:spLocks noChangeArrowheads="1"/>
            </p:cNvSpPr>
            <p:nvPr/>
          </p:nvSpPr>
          <p:spPr bwMode="auto">
            <a:xfrm>
              <a:off x="5870" y="1760"/>
              <a:ext cx="536"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0" i="0" u="none" strike="noStrike" cap="none" normalizeH="0" baseline="0">
                  <a:ln>
                    <a:noFill/>
                  </a:ln>
                  <a:solidFill>
                    <a:srgbClr val="000000"/>
                  </a:solidFill>
                  <a:effectLst/>
                  <a:latin typeface="Arial" panose="020B0604020202020204" pitchFamily="34" charset="0"/>
                </a:rPr>
                <a:t>Baltimore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54" name="Rectangle 255">
              <a:extLst>
                <a:ext uri="{FF2B5EF4-FFF2-40B4-BE49-F238E27FC236}">
                  <a16:creationId xmlns:a16="http://schemas.microsoft.com/office/drawing/2014/main" id="{DDB80529-045D-4B85-A6BF-A1BFD8775DA9}"/>
                </a:ext>
              </a:extLst>
            </p:cNvPr>
            <p:cNvSpPr>
              <a:spLocks noChangeArrowheads="1"/>
            </p:cNvSpPr>
            <p:nvPr/>
          </p:nvSpPr>
          <p:spPr bwMode="auto">
            <a:xfrm>
              <a:off x="6320" y="1602"/>
              <a:ext cx="414"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0" i="0" u="none" strike="noStrike" cap="none" normalizeH="0" baseline="0">
                  <a:ln>
                    <a:noFill/>
                  </a:ln>
                  <a:solidFill>
                    <a:srgbClr val="000000"/>
                  </a:solidFill>
                  <a:effectLst/>
                  <a:latin typeface="Arial" panose="020B0604020202020204" pitchFamily="34" charset="0"/>
                </a:rPr>
                <a:t>Boston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55" name="Rectangle 256">
              <a:extLst>
                <a:ext uri="{FF2B5EF4-FFF2-40B4-BE49-F238E27FC236}">
                  <a16:creationId xmlns:a16="http://schemas.microsoft.com/office/drawing/2014/main" id="{A67EB91C-C722-4F99-B193-1909CDE0F1B4}"/>
                </a:ext>
              </a:extLst>
            </p:cNvPr>
            <p:cNvSpPr>
              <a:spLocks noChangeArrowheads="1"/>
            </p:cNvSpPr>
            <p:nvPr/>
          </p:nvSpPr>
          <p:spPr bwMode="auto">
            <a:xfrm>
              <a:off x="4420" y="2203"/>
              <a:ext cx="666"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0" i="0" u="none" strike="noStrike" cap="none" normalizeH="0" baseline="0">
                  <a:ln>
                    <a:noFill/>
                  </a:ln>
                  <a:solidFill>
                    <a:srgbClr val="000000"/>
                  </a:solidFill>
                  <a:effectLst/>
                  <a:latin typeface="Arial" panose="020B0604020202020204" pitchFamily="34" charset="0"/>
                </a:rPr>
                <a:t>Minneapolis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56" name="Rectangle 257">
              <a:extLst>
                <a:ext uri="{FF2B5EF4-FFF2-40B4-BE49-F238E27FC236}">
                  <a16:creationId xmlns:a16="http://schemas.microsoft.com/office/drawing/2014/main" id="{F1BE3ECA-BB34-422D-B0D3-0FCCE3E73785}"/>
                </a:ext>
              </a:extLst>
            </p:cNvPr>
            <p:cNvSpPr>
              <a:spLocks noChangeArrowheads="1"/>
            </p:cNvSpPr>
            <p:nvPr/>
          </p:nvSpPr>
          <p:spPr bwMode="auto">
            <a:xfrm>
              <a:off x="4038" y="1930"/>
              <a:ext cx="479"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0" i="0" u="none" strike="noStrike" cap="none" normalizeH="0" baseline="0">
                  <a:ln>
                    <a:noFill/>
                  </a:ln>
                  <a:solidFill>
                    <a:srgbClr val="000000"/>
                  </a:solidFill>
                  <a:effectLst/>
                  <a:latin typeface="Arial" panose="020B0604020202020204" pitchFamily="34" charset="0"/>
                </a:rPr>
                <a:t>Chicago</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57" name="Rectangle 258">
              <a:extLst>
                <a:ext uri="{FF2B5EF4-FFF2-40B4-BE49-F238E27FC236}">
                  <a16:creationId xmlns:a16="http://schemas.microsoft.com/office/drawing/2014/main" id="{111260EA-D8AA-4439-8275-063A5C28622C}"/>
                </a:ext>
              </a:extLst>
            </p:cNvPr>
            <p:cNvSpPr>
              <a:spLocks noChangeArrowheads="1"/>
            </p:cNvSpPr>
            <p:nvPr/>
          </p:nvSpPr>
          <p:spPr bwMode="auto">
            <a:xfrm>
              <a:off x="4675" y="1523"/>
              <a:ext cx="464"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0" i="0" u="none" strike="noStrike" cap="none" normalizeH="0" baseline="0">
                  <a:ln>
                    <a:noFill/>
                  </a:ln>
                  <a:solidFill>
                    <a:srgbClr val="000000"/>
                  </a:solidFill>
                  <a:effectLst/>
                  <a:latin typeface="Arial" panose="020B0604020202020204" pitchFamily="34" charset="0"/>
                </a:rPr>
                <a:t>Phoenix</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58" name="Rectangle 259">
              <a:extLst>
                <a:ext uri="{FF2B5EF4-FFF2-40B4-BE49-F238E27FC236}">
                  <a16:creationId xmlns:a16="http://schemas.microsoft.com/office/drawing/2014/main" id="{682D40D1-E9BB-4CF5-AEA3-6E966356CC8E}"/>
                </a:ext>
              </a:extLst>
            </p:cNvPr>
            <p:cNvSpPr>
              <a:spLocks noChangeArrowheads="1"/>
            </p:cNvSpPr>
            <p:nvPr/>
          </p:nvSpPr>
          <p:spPr bwMode="auto">
            <a:xfrm>
              <a:off x="2112" y="2502"/>
              <a:ext cx="446"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500" b="0" i="0" u="none" strike="noStrike" cap="none" normalizeH="0" baseline="0">
                  <a:ln>
                    <a:noFill/>
                  </a:ln>
                  <a:solidFill>
                    <a:srgbClr val="000000"/>
                  </a:solidFill>
                  <a:effectLst/>
                  <a:latin typeface="Arial" panose="020B0604020202020204" pitchFamily="34" charset="0"/>
                </a:rPr>
                <a:t>Wichita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59" name="Oval 260">
              <a:extLst>
                <a:ext uri="{FF2B5EF4-FFF2-40B4-BE49-F238E27FC236}">
                  <a16:creationId xmlns:a16="http://schemas.microsoft.com/office/drawing/2014/main" id="{DDA21C1A-7FBA-4495-BAD0-4B847971E3DD}"/>
                </a:ext>
              </a:extLst>
            </p:cNvPr>
            <p:cNvSpPr>
              <a:spLocks noChangeArrowheads="1"/>
            </p:cNvSpPr>
            <p:nvPr/>
          </p:nvSpPr>
          <p:spPr bwMode="auto">
            <a:xfrm>
              <a:off x="3937" y="1958"/>
              <a:ext cx="72" cy="69"/>
            </a:xfrm>
            <a:prstGeom prst="ellipse">
              <a:avLst/>
            </a:prstGeom>
            <a:solidFill>
              <a:srgbClr val="FF0000"/>
            </a:solidFill>
            <a:ln w="2222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60" name="Freeform 261">
              <a:extLst>
                <a:ext uri="{FF2B5EF4-FFF2-40B4-BE49-F238E27FC236}">
                  <a16:creationId xmlns:a16="http://schemas.microsoft.com/office/drawing/2014/main" id="{50DECE5E-8EF6-4774-B042-DA279CC5517A}"/>
                </a:ext>
              </a:extLst>
            </p:cNvPr>
            <p:cNvSpPr>
              <a:spLocks/>
            </p:cNvSpPr>
            <p:nvPr/>
          </p:nvSpPr>
          <p:spPr bwMode="auto">
            <a:xfrm>
              <a:off x="1864" y="1692"/>
              <a:ext cx="4719" cy="1112"/>
            </a:xfrm>
            <a:custGeom>
              <a:avLst/>
              <a:gdLst>
                <a:gd name="T0" fmla="*/ 0 w 1311"/>
                <a:gd name="T1" fmla="*/ 309 h 309"/>
                <a:gd name="T2" fmla="*/ 656 w 1311"/>
                <a:gd name="T3" fmla="*/ 155 h 309"/>
                <a:gd name="T4" fmla="*/ 1311 w 1311"/>
                <a:gd name="T5" fmla="*/ 0 h 309"/>
              </a:gdLst>
              <a:ahLst/>
              <a:cxnLst>
                <a:cxn ang="0">
                  <a:pos x="T0" y="T1"/>
                </a:cxn>
                <a:cxn ang="0">
                  <a:pos x="T2" y="T3"/>
                </a:cxn>
                <a:cxn ang="0">
                  <a:pos x="T4" y="T5"/>
                </a:cxn>
              </a:cxnLst>
              <a:rect l="0" t="0" r="r" b="b"/>
              <a:pathLst>
                <a:path w="1311" h="309">
                  <a:moveTo>
                    <a:pt x="0" y="309"/>
                  </a:moveTo>
                  <a:lnTo>
                    <a:pt x="656" y="155"/>
                  </a:lnTo>
                  <a:lnTo>
                    <a:pt x="1311" y="0"/>
                  </a:lnTo>
                </a:path>
              </a:pathLst>
            </a:custGeom>
            <a:noFill/>
            <a:ln w="22225">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61" name="Rectangle 262">
              <a:extLst>
                <a:ext uri="{FF2B5EF4-FFF2-40B4-BE49-F238E27FC236}">
                  <a16:creationId xmlns:a16="http://schemas.microsoft.com/office/drawing/2014/main" id="{2A03C997-F5E6-4A1C-9578-8FE2C4037E37}"/>
                </a:ext>
              </a:extLst>
            </p:cNvPr>
            <p:cNvSpPr>
              <a:spLocks noChangeArrowheads="1"/>
            </p:cNvSpPr>
            <p:nvPr/>
          </p:nvSpPr>
          <p:spPr bwMode="auto">
            <a:xfrm>
              <a:off x="4128" y="3344"/>
              <a:ext cx="257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Correlation (Pop-Wt.) = 0.550 (0.053)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62" name="Line 263">
              <a:extLst>
                <a:ext uri="{FF2B5EF4-FFF2-40B4-BE49-F238E27FC236}">
                  <a16:creationId xmlns:a16="http://schemas.microsoft.com/office/drawing/2014/main" id="{BC88D2D8-D03E-4E79-86AF-74FFD19E8912}"/>
                </a:ext>
              </a:extLst>
            </p:cNvPr>
            <p:cNvSpPr>
              <a:spLocks noChangeShapeType="1"/>
            </p:cNvSpPr>
            <p:nvPr/>
          </p:nvSpPr>
          <p:spPr bwMode="auto">
            <a:xfrm flipV="1">
              <a:off x="1586" y="601"/>
              <a:ext cx="0" cy="310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63" name="Line 264">
              <a:extLst>
                <a:ext uri="{FF2B5EF4-FFF2-40B4-BE49-F238E27FC236}">
                  <a16:creationId xmlns:a16="http://schemas.microsoft.com/office/drawing/2014/main" id="{B9DB9B9E-8189-4600-86F1-DEBFE11A1DB6}"/>
                </a:ext>
              </a:extLst>
            </p:cNvPr>
            <p:cNvSpPr>
              <a:spLocks noChangeShapeType="1"/>
            </p:cNvSpPr>
            <p:nvPr/>
          </p:nvSpPr>
          <p:spPr bwMode="auto">
            <a:xfrm flipH="1">
              <a:off x="1525" y="3496"/>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64" name="Rectangle 265">
              <a:extLst>
                <a:ext uri="{FF2B5EF4-FFF2-40B4-BE49-F238E27FC236}">
                  <a16:creationId xmlns:a16="http://schemas.microsoft.com/office/drawing/2014/main" id="{EEE27246-2E42-40EB-9EA9-125BB5B4EED4}"/>
                </a:ext>
              </a:extLst>
            </p:cNvPr>
            <p:cNvSpPr>
              <a:spLocks noChangeArrowheads="1"/>
            </p:cNvSpPr>
            <p:nvPr/>
          </p:nvSpPr>
          <p:spPr bwMode="auto">
            <a:xfrm rot="16200000">
              <a:off x="1257" y="3360"/>
              <a:ext cx="328"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65" name="Line 266">
              <a:extLst>
                <a:ext uri="{FF2B5EF4-FFF2-40B4-BE49-F238E27FC236}">
                  <a16:creationId xmlns:a16="http://schemas.microsoft.com/office/drawing/2014/main" id="{CA845579-F3EF-420C-A821-9C4AB4010A12}"/>
                </a:ext>
              </a:extLst>
            </p:cNvPr>
            <p:cNvSpPr>
              <a:spLocks noChangeShapeType="1"/>
            </p:cNvSpPr>
            <p:nvPr/>
          </p:nvSpPr>
          <p:spPr bwMode="auto">
            <a:xfrm flipH="1">
              <a:off x="1525" y="2743"/>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66" name="Rectangle 267">
              <a:extLst>
                <a:ext uri="{FF2B5EF4-FFF2-40B4-BE49-F238E27FC236}">
                  <a16:creationId xmlns:a16="http://schemas.microsoft.com/office/drawing/2014/main" id="{A2EA1779-F95F-4147-912F-CCF435AD4AC0}"/>
                </a:ext>
              </a:extLst>
            </p:cNvPr>
            <p:cNvSpPr>
              <a:spLocks noChangeArrowheads="1"/>
            </p:cNvSpPr>
            <p:nvPr/>
          </p:nvSpPr>
          <p:spPr bwMode="auto">
            <a:xfrm rot="16200000">
              <a:off x="1282" y="2607"/>
              <a:ext cx="277"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67" name="Line 268">
              <a:extLst>
                <a:ext uri="{FF2B5EF4-FFF2-40B4-BE49-F238E27FC236}">
                  <a16:creationId xmlns:a16="http://schemas.microsoft.com/office/drawing/2014/main" id="{A34AC485-3B1C-4286-8C37-AE7AB2D01230}"/>
                </a:ext>
              </a:extLst>
            </p:cNvPr>
            <p:cNvSpPr>
              <a:spLocks noChangeShapeType="1"/>
            </p:cNvSpPr>
            <p:nvPr/>
          </p:nvSpPr>
          <p:spPr bwMode="auto">
            <a:xfrm flipH="1">
              <a:off x="1525" y="1991"/>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68" name="Rectangle 269">
              <a:extLst>
                <a:ext uri="{FF2B5EF4-FFF2-40B4-BE49-F238E27FC236}">
                  <a16:creationId xmlns:a16="http://schemas.microsoft.com/office/drawing/2014/main" id="{B83F638D-376E-49A0-A39E-CDAD157C18D1}"/>
                </a:ext>
              </a:extLst>
            </p:cNvPr>
            <p:cNvSpPr>
              <a:spLocks noChangeArrowheads="1"/>
            </p:cNvSpPr>
            <p:nvPr/>
          </p:nvSpPr>
          <p:spPr bwMode="auto">
            <a:xfrm rot="16200000">
              <a:off x="1282" y="1855"/>
              <a:ext cx="277"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69" name="Line 270">
              <a:extLst>
                <a:ext uri="{FF2B5EF4-FFF2-40B4-BE49-F238E27FC236}">
                  <a16:creationId xmlns:a16="http://schemas.microsoft.com/office/drawing/2014/main" id="{D3C09681-623B-4A18-872D-B08D2DE39813}"/>
                </a:ext>
              </a:extLst>
            </p:cNvPr>
            <p:cNvSpPr>
              <a:spLocks noChangeShapeType="1"/>
            </p:cNvSpPr>
            <p:nvPr/>
          </p:nvSpPr>
          <p:spPr bwMode="auto">
            <a:xfrm flipH="1">
              <a:off x="1525" y="1238"/>
              <a:ext cx="6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0" name="Rectangle 271">
              <a:extLst>
                <a:ext uri="{FF2B5EF4-FFF2-40B4-BE49-F238E27FC236}">
                  <a16:creationId xmlns:a16="http://schemas.microsoft.com/office/drawing/2014/main" id="{DC04B321-5DDB-476D-9D5E-A81F96B88491}"/>
                </a:ext>
              </a:extLst>
            </p:cNvPr>
            <p:cNvSpPr>
              <a:spLocks noChangeArrowheads="1"/>
            </p:cNvSpPr>
            <p:nvPr/>
          </p:nvSpPr>
          <p:spPr bwMode="auto">
            <a:xfrm rot="16200000">
              <a:off x="1282" y="1102"/>
              <a:ext cx="277"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71" name="Rectangle 272">
              <a:extLst>
                <a:ext uri="{FF2B5EF4-FFF2-40B4-BE49-F238E27FC236}">
                  <a16:creationId xmlns:a16="http://schemas.microsoft.com/office/drawing/2014/main" id="{356CD9C7-FA62-4727-87B3-9FDB642B5CDE}"/>
                </a:ext>
              </a:extLst>
            </p:cNvPr>
            <p:cNvSpPr>
              <a:spLocks noChangeArrowheads="1"/>
            </p:cNvSpPr>
            <p:nvPr/>
          </p:nvSpPr>
          <p:spPr bwMode="auto">
            <a:xfrm rot="16200000">
              <a:off x="-72" y="2011"/>
              <a:ext cx="226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Avg. Annual 1990 Rental Cost of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72" name="Rectangle 273">
              <a:extLst>
                <a:ext uri="{FF2B5EF4-FFF2-40B4-BE49-F238E27FC236}">
                  <a16:creationId xmlns:a16="http://schemas.microsoft.com/office/drawing/2014/main" id="{806A68C3-1F87-4F3C-A839-7A4253A35D2A}"/>
                </a:ext>
              </a:extLst>
            </p:cNvPr>
            <p:cNvSpPr>
              <a:spLocks noChangeArrowheads="1"/>
            </p:cNvSpPr>
            <p:nvPr/>
          </p:nvSpPr>
          <p:spPr bwMode="auto">
            <a:xfrm rot="16200000">
              <a:off x="-377" y="2013"/>
              <a:ext cx="3179"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 Increase in Future Annual Income at p = 25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73" name="Line 274">
              <a:extLst>
                <a:ext uri="{FF2B5EF4-FFF2-40B4-BE49-F238E27FC236}">
                  <a16:creationId xmlns:a16="http://schemas.microsoft.com/office/drawing/2014/main" id="{EE50966B-0715-4D12-933F-FA29717D1538}"/>
                </a:ext>
              </a:extLst>
            </p:cNvPr>
            <p:cNvSpPr>
              <a:spLocks noChangeShapeType="1"/>
            </p:cNvSpPr>
            <p:nvPr/>
          </p:nvSpPr>
          <p:spPr bwMode="auto">
            <a:xfrm>
              <a:off x="1586" y="3708"/>
              <a:ext cx="5091"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4" name="Line 275">
              <a:extLst>
                <a:ext uri="{FF2B5EF4-FFF2-40B4-BE49-F238E27FC236}">
                  <a16:creationId xmlns:a16="http://schemas.microsoft.com/office/drawing/2014/main" id="{FFFC8E7C-98A0-451C-A108-CAD2046701C6}"/>
                </a:ext>
              </a:extLst>
            </p:cNvPr>
            <p:cNvSpPr>
              <a:spLocks noChangeShapeType="1"/>
            </p:cNvSpPr>
            <p:nvPr/>
          </p:nvSpPr>
          <p:spPr bwMode="auto">
            <a:xfrm>
              <a:off x="1680"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5" name="Rectangle 276">
              <a:extLst>
                <a:ext uri="{FF2B5EF4-FFF2-40B4-BE49-F238E27FC236}">
                  <a16:creationId xmlns:a16="http://schemas.microsoft.com/office/drawing/2014/main" id="{5B7F0159-1DB1-4E98-97BE-F319B37AB986}"/>
                </a:ext>
              </a:extLst>
            </p:cNvPr>
            <p:cNvSpPr>
              <a:spLocks noChangeArrowheads="1"/>
            </p:cNvSpPr>
            <p:nvPr/>
          </p:nvSpPr>
          <p:spPr bwMode="auto">
            <a:xfrm>
              <a:off x="1615" y="3798"/>
              <a:ext cx="20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76" name="Line 277">
              <a:extLst>
                <a:ext uri="{FF2B5EF4-FFF2-40B4-BE49-F238E27FC236}">
                  <a16:creationId xmlns:a16="http://schemas.microsoft.com/office/drawing/2014/main" id="{87C703B0-60FE-40E7-9959-8430A31BBEB0}"/>
                </a:ext>
              </a:extLst>
            </p:cNvPr>
            <p:cNvSpPr>
              <a:spLocks noChangeShapeType="1"/>
            </p:cNvSpPr>
            <p:nvPr/>
          </p:nvSpPr>
          <p:spPr bwMode="auto">
            <a:xfrm>
              <a:off x="2821"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8" name="Rectangle 278">
              <a:extLst>
                <a:ext uri="{FF2B5EF4-FFF2-40B4-BE49-F238E27FC236}">
                  <a16:creationId xmlns:a16="http://schemas.microsoft.com/office/drawing/2014/main" id="{89327694-8F6C-4600-A15D-1318A44F752C}"/>
                </a:ext>
              </a:extLst>
            </p:cNvPr>
            <p:cNvSpPr>
              <a:spLocks noChangeArrowheads="1"/>
            </p:cNvSpPr>
            <p:nvPr/>
          </p:nvSpPr>
          <p:spPr bwMode="auto">
            <a:xfrm>
              <a:off x="2753" y="3798"/>
              <a:ext cx="20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69" name="Line 279">
              <a:extLst>
                <a:ext uri="{FF2B5EF4-FFF2-40B4-BE49-F238E27FC236}">
                  <a16:creationId xmlns:a16="http://schemas.microsoft.com/office/drawing/2014/main" id="{8525CDBE-ABE7-4378-806A-C7214E7E2D5A}"/>
                </a:ext>
              </a:extLst>
            </p:cNvPr>
            <p:cNvSpPr>
              <a:spLocks noChangeShapeType="1"/>
            </p:cNvSpPr>
            <p:nvPr/>
          </p:nvSpPr>
          <p:spPr bwMode="auto">
            <a:xfrm>
              <a:off x="3959"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3" name="Rectangle 280">
              <a:extLst>
                <a:ext uri="{FF2B5EF4-FFF2-40B4-BE49-F238E27FC236}">
                  <a16:creationId xmlns:a16="http://schemas.microsoft.com/office/drawing/2014/main" id="{4A360A66-9F3C-49CD-93C5-57F8F7A0B1F0}"/>
                </a:ext>
              </a:extLst>
            </p:cNvPr>
            <p:cNvSpPr>
              <a:spLocks noChangeArrowheads="1"/>
            </p:cNvSpPr>
            <p:nvPr/>
          </p:nvSpPr>
          <p:spPr bwMode="auto">
            <a:xfrm>
              <a:off x="3916"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4" name="Line 281">
              <a:extLst>
                <a:ext uri="{FF2B5EF4-FFF2-40B4-BE49-F238E27FC236}">
                  <a16:creationId xmlns:a16="http://schemas.microsoft.com/office/drawing/2014/main" id="{0F8A5C00-1637-4EB7-8643-100B1B49AC46}"/>
                </a:ext>
              </a:extLst>
            </p:cNvPr>
            <p:cNvSpPr>
              <a:spLocks noChangeShapeType="1"/>
            </p:cNvSpPr>
            <p:nvPr/>
          </p:nvSpPr>
          <p:spPr bwMode="auto">
            <a:xfrm>
              <a:off x="5096"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5" name="Rectangle 282">
              <a:extLst>
                <a:ext uri="{FF2B5EF4-FFF2-40B4-BE49-F238E27FC236}">
                  <a16:creationId xmlns:a16="http://schemas.microsoft.com/office/drawing/2014/main" id="{0FD32051-D4F3-4715-9176-B87492857007}"/>
                </a:ext>
              </a:extLst>
            </p:cNvPr>
            <p:cNvSpPr>
              <a:spLocks noChangeArrowheads="1"/>
            </p:cNvSpPr>
            <p:nvPr/>
          </p:nvSpPr>
          <p:spPr bwMode="auto">
            <a:xfrm>
              <a:off x="5057"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6" name="Line 283">
              <a:extLst>
                <a:ext uri="{FF2B5EF4-FFF2-40B4-BE49-F238E27FC236}">
                  <a16:creationId xmlns:a16="http://schemas.microsoft.com/office/drawing/2014/main" id="{A0A271B5-2C52-4C28-BFCC-5514010CC810}"/>
                </a:ext>
              </a:extLst>
            </p:cNvPr>
            <p:cNvSpPr>
              <a:spLocks noChangeShapeType="1"/>
            </p:cNvSpPr>
            <p:nvPr/>
          </p:nvSpPr>
          <p:spPr bwMode="auto">
            <a:xfrm>
              <a:off x="6234"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7" name="Rectangle 284">
              <a:extLst>
                <a:ext uri="{FF2B5EF4-FFF2-40B4-BE49-F238E27FC236}">
                  <a16:creationId xmlns:a16="http://schemas.microsoft.com/office/drawing/2014/main" id="{D4FC5FC2-B820-46BA-A393-7BB34353A2C6}"/>
                </a:ext>
              </a:extLst>
            </p:cNvPr>
            <p:cNvSpPr>
              <a:spLocks noChangeArrowheads="1"/>
            </p:cNvSpPr>
            <p:nvPr/>
          </p:nvSpPr>
          <p:spPr bwMode="auto">
            <a:xfrm>
              <a:off x="6194" y="3798"/>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8" name="Rectangle 285">
              <a:extLst>
                <a:ext uri="{FF2B5EF4-FFF2-40B4-BE49-F238E27FC236}">
                  <a16:creationId xmlns:a16="http://schemas.microsoft.com/office/drawing/2014/main" id="{7DF84909-8C23-4C90-A87A-0EF95AD0D1EB}"/>
                </a:ext>
              </a:extLst>
            </p:cNvPr>
            <p:cNvSpPr>
              <a:spLocks noChangeArrowheads="1"/>
            </p:cNvSpPr>
            <p:nvPr/>
          </p:nvSpPr>
          <p:spPr bwMode="auto">
            <a:xfrm>
              <a:off x="2515" y="3989"/>
              <a:ext cx="3298"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Wharton Residential Land Use Regulatory Index</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419" name="Rectangle 286">
              <a:extLst>
                <a:ext uri="{FF2B5EF4-FFF2-40B4-BE49-F238E27FC236}">
                  <a16:creationId xmlns:a16="http://schemas.microsoft.com/office/drawing/2014/main" id="{47B2A75B-3917-453E-9F4F-E49A33E00494}"/>
                </a:ext>
              </a:extLst>
            </p:cNvPr>
            <p:cNvSpPr>
              <a:spLocks noChangeArrowheads="1"/>
            </p:cNvSpPr>
            <p:nvPr/>
          </p:nvSpPr>
          <p:spPr bwMode="auto">
            <a:xfrm>
              <a:off x="4070" y="104"/>
              <a:ext cx="306" cy="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1029" name="AutoShape 3">
            <a:extLst>
              <a:ext uri="{FF2B5EF4-FFF2-40B4-BE49-F238E27FC236}">
                <a16:creationId xmlns:a16="http://schemas.microsoft.com/office/drawing/2014/main" id="{7186F2BA-95BE-4005-9825-D9944D252CAA}"/>
              </a:ext>
            </a:extLst>
          </p:cNvPr>
          <p:cNvSpPr>
            <a:spLocks noChangeAspect="1" noChangeArrowheads="1" noTextEdit="1"/>
          </p:cNvSpPr>
          <p:nvPr/>
        </p:nvSpPr>
        <p:spPr bwMode="auto">
          <a:xfrm>
            <a:off x="1387451" y="-22444"/>
            <a:ext cx="9429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2" name="Rectangle 287">
            <a:extLst>
              <a:ext uri="{FF2B5EF4-FFF2-40B4-BE49-F238E27FC236}">
                <a16:creationId xmlns:a16="http://schemas.microsoft.com/office/drawing/2014/main" id="{2C9C6A58-7305-4479-A63B-7D71A9BA5AC0}"/>
              </a:ext>
            </a:extLst>
          </p:cNvPr>
          <p:cNvSpPr>
            <a:spLocks noChangeArrowheads="1"/>
          </p:cNvSpPr>
          <p:nvPr/>
        </p:nvSpPr>
        <p:spPr bwMode="auto">
          <a:xfrm>
            <a:off x="6491264" y="79156"/>
            <a:ext cx="50323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03" name="AutoShape 3"/>
          <p:cNvSpPr>
            <a:spLocks noChangeAspect="1" noChangeArrowheads="1" noTextEdit="1"/>
          </p:cNvSpPr>
          <p:nvPr/>
        </p:nvSpPr>
        <p:spPr bwMode="auto">
          <a:xfrm>
            <a:off x="1381148" y="0"/>
            <a:ext cx="94297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18" rIns="91404" bIns="45718" numCol="1" anchor="t" anchorCtr="0" compatLnSpc="1">
            <a:prstTxWarp prst="textNoShape">
              <a:avLst/>
            </a:prstTxWarp>
          </a:bodyPr>
          <a:lstStyle/>
          <a:p>
            <a:pPr marL="0" marR="0" lvl="0" indent="0" algn="l" defTabSz="913992"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a:ln>
                <a:noFill/>
              </a:ln>
              <a:solidFill>
                <a:prstClr val="black"/>
              </a:solidFill>
              <a:effectLst/>
              <a:uLnTx/>
              <a:uFillTx/>
              <a:ea typeface="+mn-ea"/>
              <a:cs typeface="+mn-cs"/>
            </a:endParaRPr>
          </a:p>
        </p:txBody>
      </p:sp>
      <p:sp>
        <p:nvSpPr>
          <p:cNvPr id="854" name="Rectangle 286"/>
          <p:cNvSpPr>
            <a:spLocks noChangeArrowheads="1"/>
          </p:cNvSpPr>
          <p:nvPr/>
        </p:nvSpPr>
        <p:spPr bwMode="auto">
          <a:xfrm>
            <a:off x="6502400" y="200028"/>
            <a:ext cx="8976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992" rtl="0" eaLnBrk="0" fontAlgn="base" latinLnBrk="0" hangingPunct="0">
              <a:lnSpc>
                <a:spcPct val="100000"/>
              </a:lnSpc>
              <a:spcBef>
                <a:spcPct val="0"/>
              </a:spcBef>
              <a:spcAft>
                <a:spcPct val="0"/>
              </a:spcAft>
              <a:buClrTx/>
              <a:buSzTx/>
              <a:buFontTx/>
              <a:buNone/>
              <a:tabLst/>
              <a:defRPr/>
            </a:pPr>
            <a:r>
              <a:rPr kumimoji="0" lang="en-US" altLang="en-US" sz="3100" b="0" i="0" u="none" strike="noStrike" kern="1200" cap="none" spc="0" normalizeH="0" baseline="0" noProof="0">
                <a:ln>
                  <a:noFill/>
                </a:ln>
                <a:solidFill>
                  <a:srgbClr val="1E2D53"/>
                </a:solidFill>
                <a:effectLst/>
                <a:uLnTx/>
                <a:uFillTx/>
                <a:latin typeface="+mn-lt"/>
                <a:ea typeface="+mn-ea"/>
                <a:cs typeface="+mn-cs"/>
              </a:rPr>
              <a:t> </a:t>
            </a:r>
            <a:endParaRPr kumimoji="0" lang="en-US" altLang="en-US" sz="1900" b="0" i="0" u="none" strike="noStrike" kern="1200" cap="none" spc="0" normalizeH="0" baseline="0" noProof="0">
              <a:ln>
                <a:noFill/>
              </a:ln>
              <a:solidFill>
                <a:prstClr val="black"/>
              </a:solidFill>
              <a:effectLst/>
              <a:uLnTx/>
              <a:uFillTx/>
              <a:latin typeface="+mn-lt"/>
              <a:ea typeface="+mn-ea"/>
              <a:cs typeface="+mn-cs"/>
            </a:endParaRPr>
          </a:p>
        </p:txBody>
      </p:sp>
      <p:sp>
        <p:nvSpPr>
          <p:cNvPr id="5" name="AutoShape 3"/>
          <p:cNvSpPr>
            <a:spLocks noChangeAspect="1" noChangeArrowheads="1" noTextEdit="1"/>
          </p:cNvSpPr>
          <p:nvPr/>
        </p:nvSpPr>
        <p:spPr bwMode="auto">
          <a:xfrm>
            <a:off x="1381148" y="0"/>
            <a:ext cx="942975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18" rIns="91404" bIns="45718" numCol="1" anchor="t" anchorCtr="0" compatLnSpc="1">
            <a:prstTxWarp prst="textNoShape">
              <a:avLst/>
            </a:prstTxWarp>
          </a:bodyPr>
          <a:lstStyle/>
          <a:p>
            <a:pPr marL="0" marR="0" lvl="0" indent="0" algn="l" defTabSz="913992"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a:ln>
                <a:noFill/>
              </a:ln>
              <a:solidFill>
                <a:prstClr val="black"/>
              </a:solidFill>
              <a:effectLst/>
              <a:uLnTx/>
              <a:uFillTx/>
              <a:ea typeface="+mn-ea"/>
              <a:cs typeface="+mn-cs"/>
            </a:endParaRPr>
          </a:p>
        </p:txBody>
      </p:sp>
      <p:sp>
        <p:nvSpPr>
          <p:cNvPr id="2" name="Title 1"/>
          <p:cNvSpPr>
            <a:spLocks noGrp="1"/>
          </p:cNvSpPr>
          <p:nvPr>
            <p:ph type="title"/>
          </p:nvPr>
        </p:nvSpPr>
        <p:spPr>
          <a:xfrm>
            <a:off x="1055688" y="218154"/>
            <a:ext cx="10515600" cy="468948"/>
          </a:xfrm>
        </p:spPr>
        <p:txBody>
          <a:bodyPr>
            <a:normAutofit/>
          </a:bodyPr>
          <a:lstStyle/>
          <a:p>
            <a:pPr algn="ctr"/>
            <a:r>
              <a:rPr lang="en-US" sz="2000" b="1" dirty="0">
                <a:solidFill>
                  <a:srgbClr val="002060"/>
                </a:solidFill>
                <a:latin typeface="Arial" panose="020B0604020202020204" pitchFamily="34" charset="0"/>
                <a:cs typeface="Arial" panose="020B0604020202020204" pitchFamily="34" charset="0"/>
              </a:rPr>
              <a:t>Relationship Between Land Regulation and the Price of Opportunity</a:t>
            </a:r>
          </a:p>
        </p:txBody>
      </p:sp>
      <p:sp>
        <p:nvSpPr>
          <p:cNvPr id="1024" name="TextBox 1023"/>
          <p:cNvSpPr txBox="1"/>
          <p:nvPr/>
        </p:nvSpPr>
        <p:spPr>
          <a:xfrm>
            <a:off x="7679752" y="6567480"/>
            <a:ext cx="4559261" cy="276999"/>
          </a:xfrm>
          <a:prstGeom prst="rect">
            <a:avLst/>
          </a:prstGeom>
          <a:noFill/>
        </p:spPr>
        <p:txBody>
          <a:bodyPr wrap="none" rtlCol="0">
            <a:spAutoFit/>
          </a:bodyPr>
          <a:lstStyle/>
          <a:p>
            <a:pPr marL="0" marR="0" lvl="0" indent="0" algn="l" defTabSz="91358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Note: figure excludes Statesboro and Colby for scaling purposes</a:t>
            </a:r>
          </a:p>
        </p:txBody>
      </p:sp>
    </p:spTree>
    <p:extLst>
      <p:ext uri="{BB962C8B-B14F-4D97-AF65-F5344CB8AC3E}">
        <p14:creationId xmlns:p14="http://schemas.microsoft.com/office/powerpoint/2010/main" val="196440357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7136" y="1284767"/>
            <a:ext cx="10001077" cy="5181600"/>
          </a:xfrm>
        </p:spPr>
        <p:txBody>
          <a:bodyPr>
            <a:noAutofit/>
          </a:bodyPr>
          <a:lstStyle/>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Children’s outcomes vary sharply across neighborhoods, and we can now measure and potentially address these differences with greater precision.</a:t>
            </a:r>
          </a:p>
          <a:p>
            <a:pPr>
              <a:buClr>
                <a:schemeClr val="tx2"/>
              </a:buClr>
              <a:buFont typeface="Wingdings" pitchFamily="2" charset="2"/>
              <a:buChar char="§"/>
            </a:pPr>
            <a:endParaRPr lang="en-US" sz="23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300" dirty="0">
                <a:solidFill>
                  <a:srgbClr val="000000"/>
                </a:solidFill>
                <a:latin typeface="Arial" panose="020B0604020202020204" pitchFamily="34" charset="0"/>
                <a:cs typeface="Arial" panose="020B0604020202020204" pitchFamily="34" charset="0"/>
              </a:rPr>
              <a:t>Two directions for future work that we hope will be facilitated by these publicly available data:</a:t>
            </a:r>
          </a:p>
          <a:p>
            <a:endParaRPr lang="en-US" sz="2300" dirty="0">
              <a:solidFill>
                <a:srgbClr val="000000"/>
              </a:solidFill>
              <a:latin typeface="Arial" panose="020B0604020202020204" pitchFamily="34" charset="0"/>
              <a:cs typeface="Arial" panose="020B0604020202020204" pitchFamily="34" charset="0"/>
            </a:endParaRPr>
          </a:p>
          <a:p>
            <a:pPr marL="856867" lvl="1" indent="-456987">
              <a:buFont typeface="+mj-lt"/>
              <a:buAutoNum type="arabicPeriod"/>
            </a:pPr>
            <a:r>
              <a:rPr lang="en-US" sz="2000" dirty="0">
                <a:solidFill>
                  <a:srgbClr val="000000"/>
                </a:solidFill>
                <a:latin typeface="Arial" panose="020B0604020202020204" pitchFamily="34" charset="0"/>
                <a:cs typeface="Arial" panose="020B0604020202020204" pitchFamily="34" charset="0"/>
              </a:rPr>
              <a:t>Understanding the causal mechanisms that produce differences in neighborhood quality in spatial equilibrium.</a:t>
            </a:r>
          </a:p>
          <a:p>
            <a:pPr marL="856867" lvl="1" indent="-456987">
              <a:buFont typeface="+mj-lt"/>
              <a:buAutoNum type="arabicPeriod"/>
            </a:pPr>
            <a:endParaRPr lang="en-US" sz="2000" dirty="0">
              <a:solidFill>
                <a:srgbClr val="000000"/>
              </a:solidFill>
              <a:latin typeface="Arial" panose="020B0604020202020204" pitchFamily="34" charset="0"/>
              <a:cs typeface="Arial" panose="020B0604020202020204" pitchFamily="34" charset="0"/>
            </a:endParaRPr>
          </a:p>
          <a:p>
            <a:pPr marL="856867" lvl="1" indent="-456987">
              <a:buFont typeface="+mj-lt"/>
              <a:buAutoNum type="arabicPeriod"/>
            </a:pPr>
            <a:r>
              <a:rPr lang="en-US" sz="2000" dirty="0">
                <a:solidFill>
                  <a:srgbClr val="000000"/>
                </a:solidFill>
                <a:latin typeface="Arial" panose="020B0604020202020204" pitchFamily="34" charset="0"/>
                <a:cs typeface="Arial" panose="020B0604020202020204" pitchFamily="34" charset="0"/>
              </a:rPr>
              <a:t>Supporting policy interventions to improve economic opportunity at a local level.</a:t>
            </a:r>
          </a:p>
        </p:txBody>
      </p:sp>
      <p:sp>
        <p:nvSpPr>
          <p:cNvPr id="9" name="Title 1"/>
          <p:cNvSpPr txBox="1">
            <a:spLocks/>
          </p:cNvSpPr>
          <p:nvPr/>
        </p:nvSpPr>
        <p:spPr>
          <a:xfrm>
            <a:off x="1524000" y="90713"/>
            <a:ext cx="9144000" cy="1020763"/>
          </a:xfrm>
          <a:prstGeom prst="rect">
            <a:avLst/>
          </a:prstGeom>
        </p:spPr>
        <p:txBody>
          <a:bodyPr vert="horz" lIns="91404" tIns="45718" rIns="91404"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a:defRPr/>
            </a:pPr>
            <a:r>
              <a:rPr lang="en-US" sz="2400" dirty="0">
                <a:solidFill>
                  <a:srgbClr val="002060"/>
                </a:solidFill>
                <a:latin typeface="Arial" panose="020B0604020202020204" pitchFamily="34" charset="0"/>
                <a:cs typeface="Arial" panose="020B0604020202020204" pitchFamily="34" charset="0"/>
              </a:rPr>
              <a:t>Conclusions and Future Work</a:t>
            </a:r>
          </a:p>
        </p:txBody>
      </p:sp>
    </p:spTree>
    <p:extLst>
      <p:ext uri="{BB962C8B-B14F-4D97-AF65-F5344CB8AC3E}">
        <p14:creationId xmlns:p14="http://schemas.microsoft.com/office/powerpoint/2010/main" val="332049977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1524000" y="2414365"/>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584">
              <a:defRPr/>
            </a:pPr>
            <a:r>
              <a:rPr lang="en-US" sz="2400" dirty="0">
                <a:solidFill>
                  <a:srgbClr val="002060"/>
                </a:solidFill>
                <a:latin typeface="Arial" panose="020B0604020202020204" pitchFamily="34" charset="0"/>
                <a:cs typeface="Arial" panose="020B0604020202020204" pitchFamily="34" charset="0"/>
              </a:rPr>
              <a:t>Supplementary Results</a:t>
            </a:r>
          </a:p>
        </p:txBody>
      </p:sp>
    </p:spTree>
    <p:extLst>
      <p:ext uri="{BB962C8B-B14F-4D97-AF65-F5344CB8AC3E}">
        <p14:creationId xmlns:p14="http://schemas.microsoft.com/office/powerpoint/2010/main" val="14557587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1371" y="1230976"/>
            <a:ext cx="10568568" cy="5517693"/>
          </a:xfrm>
        </p:spPr>
        <p:txBody>
          <a:bodyPr>
            <a:normAutofit/>
          </a:bodyPr>
          <a:lstStyle/>
          <a:p>
            <a:pPr>
              <a:buClr>
                <a:schemeClr val="tx2"/>
              </a:buClr>
              <a:buFont typeface="Wingdings" pitchFamily="2" charset="2"/>
              <a:buChar char="§"/>
            </a:pPr>
            <a:r>
              <a:rPr lang="en-US" sz="2000" dirty="0">
                <a:solidFill>
                  <a:srgbClr val="000000"/>
                </a:solidFill>
                <a:latin typeface="Arial" panose="020B0604020202020204" pitchFamily="34" charset="0"/>
                <a:cs typeface="Arial" panose="020B0604020202020204" pitchFamily="34" charset="0"/>
              </a:rPr>
              <a:t>Each tract typically contains about 300 children in the cohorts we examine.</a:t>
            </a:r>
          </a:p>
          <a:p>
            <a:pPr>
              <a:buClr>
                <a:schemeClr val="tx2"/>
              </a:buClr>
              <a:buFont typeface="Wingdings" pitchFamily="2" charset="2"/>
              <a:buChar char="§"/>
            </a:pPr>
            <a:endParaRPr lang="en-US" sz="20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000" dirty="0">
                <a:solidFill>
                  <a:srgbClr val="000000"/>
                </a:solidFill>
                <a:latin typeface="Arial" panose="020B0604020202020204" pitchFamily="34" charset="0"/>
                <a:cs typeface="Arial" panose="020B0604020202020204" pitchFamily="34" charset="0"/>
              </a:rPr>
              <a:t>Some of the variation across tracts therefore reflects sampling error rather than signal.</a:t>
            </a:r>
          </a:p>
          <a:p>
            <a:pPr>
              <a:buClr>
                <a:schemeClr val="tx2"/>
              </a:buClr>
              <a:buFont typeface="Wingdings" pitchFamily="2" charset="2"/>
              <a:buChar char="§"/>
            </a:pPr>
            <a:endParaRPr lang="en-US" sz="20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000" dirty="0">
                <a:solidFill>
                  <a:srgbClr val="000000"/>
                </a:solidFill>
                <a:latin typeface="Arial" panose="020B0604020202020204" pitchFamily="34" charset="0"/>
                <a:cs typeface="Arial" panose="020B0604020202020204" pitchFamily="34" charset="0"/>
              </a:rPr>
              <a:t>Assess relative importance of signal vs. noise by examining reliability of the estimates.</a:t>
            </a:r>
          </a:p>
          <a:p>
            <a:pPr>
              <a:buClr>
                <a:schemeClr val="tx2"/>
              </a:buClr>
              <a:buFont typeface="Wingdings" pitchFamily="2" charset="2"/>
              <a:buChar char="§"/>
            </a:pPr>
            <a:endParaRPr lang="en-US" sz="2000" dirty="0">
              <a:solidFill>
                <a:srgbClr val="000000"/>
              </a:solidFill>
              <a:latin typeface="Arial" panose="020B0604020202020204" pitchFamily="34" charset="0"/>
              <a:cs typeface="Arial" panose="020B0604020202020204" pitchFamily="34" charset="0"/>
            </a:endParaRPr>
          </a:p>
          <a:p>
            <a:pPr>
              <a:buClr>
                <a:schemeClr val="tx2"/>
              </a:buClr>
              <a:buFont typeface="Wingdings" pitchFamily="2" charset="2"/>
              <a:buChar char="§"/>
            </a:pPr>
            <a:r>
              <a:rPr lang="en-US" sz="2000" dirty="0">
                <a:solidFill>
                  <a:srgbClr val="000000"/>
                </a:solidFill>
                <a:latin typeface="Arial" panose="020B0604020202020204" pitchFamily="34" charset="0"/>
                <a:cs typeface="Arial" panose="020B0604020202020204" pitchFamily="34" charset="0"/>
              </a:rPr>
              <a:t>As a benchmark to gauge significance of differences in maps that follow:</a:t>
            </a:r>
          </a:p>
          <a:p>
            <a:endParaRPr lang="en-US" sz="2000" dirty="0">
              <a:solidFill>
                <a:srgbClr val="000000"/>
              </a:solidFill>
              <a:latin typeface="Arial" panose="020B0604020202020204" pitchFamily="34" charset="0"/>
              <a:cs typeface="Arial" panose="020B0604020202020204" pitchFamily="34" charset="0"/>
            </a:endParaRPr>
          </a:p>
          <a:p>
            <a:pPr lvl="1">
              <a:buClr>
                <a:schemeClr val="tx2"/>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Average standard errors on mean ranks are typically 2 percentiles (~$2K) in pooled data and 3-4 percentiles in subgroups ($3K-$4K).</a:t>
            </a:r>
          </a:p>
          <a:p>
            <a:pPr>
              <a:buClr>
                <a:schemeClr val="tx2"/>
              </a:buClr>
              <a:buFont typeface="System Font Regular"/>
              <a:buChar char="–"/>
            </a:pPr>
            <a:endParaRPr lang="en-US" sz="2000" dirty="0">
              <a:solidFill>
                <a:srgbClr val="000000"/>
              </a:solidFill>
              <a:latin typeface="Arial" panose="020B0604020202020204" pitchFamily="34" charset="0"/>
              <a:cs typeface="Arial" panose="020B0604020202020204" pitchFamily="34" charset="0"/>
            </a:endParaRPr>
          </a:p>
          <a:p>
            <a:pPr lvl="1">
              <a:buClr>
                <a:schemeClr val="tx2"/>
              </a:buClr>
              <a:buFont typeface="System Font Regular"/>
              <a:buChar char="–"/>
            </a:pPr>
            <a:r>
              <a:rPr lang="en-US" sz="2000" dirty="0">
                <a:solidFill>
                  <a:srgbClr val="000000"/>
                </a:solidFill>
                <a:latin typeface="Arial" panose="020B0604020202020204" pitchFamily="34" charset="0"/>
                <a:cs typeface="Arial" panose="020B0604020202020204" pitchFamily="34" charset="0"/>
              </a:rPr>
              <a:t>Average standard errors for incarceration rates are 3-4 pp.</a:t>
            </a:r>
          </a:p>
        </p:txBody>
      </p:sp>
      <p:sp>
        <p:nvSpPr>
          <p:cNvPr id="9" name="Title 1"/>
          <p:cNvSpPr txBox="1">
            <a:spLocks/>
          </p:cNvSpPr>
          <p:nvPr/>
        </p:nvSpPr>
        <p:spPr>
          <a:xfrm>
            <a:off x="1524000" y="90713"/>
            <a:ext cx="9144000" cy="1020763"/>
          </a:xfrm>
          <a:prstGeom prst="rect">
            <a:avLst/>
          </a:prstGeom>
        </p:spPr>
        <p:txBody>
          <a:bodyPr vert="horz" lIns="91368" tIns="45718" rIns="91368" bIns="45718" rtlCol="0" anchor="ctr">
            <a:normAutofit/>
          </a:bodyPr>
          <a:lstStyle>
            <a:lvl1pPr algn="ctr" defTabSz="914400" rtl="0" eaLnBrk="1" latinLnBrk="0" hangingPunct="1">
              <a:spcBef>
                <a:spcPct val="0"/>
              </a:spcBef>
              <a:buNone/>
              <a:defRPr sz="2800" b="1" kern="1200">
                <a:solidFill>
                  <a:schemeClr val="tx1"/>
                </a:solidFill>
                <a:latin typeface="+mj-lt"/>
                <a:ea typeface="+mj-ea"/>
                <a:cs typeface="+mj-cs"/>
              </a:defRPr>
            </a:lvl1pPr>
          </a:lstStyle>
          <a:p>
            <a:pPr defTabSz="913584">
              <a:defRPr/>
            </a:pPr>
            <a:r>
              <a:rPr lang="en-US" sz="2400" dirty="0">
                <a:solidFill>
                  <a:srgbClr val="002060"/>
                </a:solidFill>
                <a:latin typeface="Arial" panose="020B0604020202020204" pitchFamily="34" charset="0"/>
                <a:cs typeface="Arial" panose="020B0604020202020204" pitchFamily="34" charset="0"/>
              </a:rPr>
              <a:t>Reliability of Tract-Level Estimates</a:t>
            </a:r>
          </a:p>
        </p:txBody>
      </p:sp>
    </p:spTree>
    <p:extLst>
      <p:ext uri="{BB962C8B-B14F-4D97-AF65-F5344CB8AC3E}">
        <p14:creationId xmlns:p14="http://schemas.microsoft.com/office/powerpoint/2010/main" val="264544854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350FEF7-022A-45A9-B11A-8E637EC4DB8C}"/>
              </a:ext>
            </a:extLst>
          </p:cNvPr>
          <p:cNvSpPr/>
          <p:nvPr/>
        </p:nvSpPr>
        <p:spPr>
          <a:xfrm>
            <a:off x="0" y="5602127"/>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4"/>
          <p:cNvGrpSpPr>
            <a:grpSpLocks noChangeAspect="1"/>
          </p:cNvGrpSpPr>
          <p:nvPr/>
        </p:nvGrpSpPr>
        <p:grpSpPr bwMode="auto">
          <a:xfrm>
            <a:off x="1374775" y="-6350"/>
            <a:ext cx="9442450" cy="6870700"/>
            <a:chOff x="866" y="-4"/>
            <a:chExt cx="5948" cy="4328"/>
          </a:xfrm>
        </p:grpSpPr>
        <p:sp>
          <p:nvSpPr>
            <p:cNvPr id="38" name="AutoShape 3"/>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5"/>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6"/>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4" name="Rectangle 7"/>
            <p:cNvSpPr>
              <a:spLocks noChangeArrowheads="1"/>
            </p:cNvSpPr>
            <p:nvPr/>
          </p:nvSpPr>
          <p:spPr bwMode="auto">
            <a:xfrm>
              <a:off x="1435" y="601"/>
              <a:ext cx="5242" cy="3107"/>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5" name="Line 8"/>
            <p:cNvSpPr>
              <a:spLocks noChangeShapeType="1"/>
            </p:cNvSpPr>
            <p:nvPr/>
          </p:nvSpPr>
          <p:spPr bwMode="auto">
            <a:xfrm>
              <a:off x="1435" y="2884"/>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Line 9"/>
            <p:cNvSpPr>
              <a:spLocks noChangeShapeType="1"/>
            </p:cNvSpPr>
            <p:nvPr/>
          </p:nvSpPr>
          <p:spPr bwMode="auto">
            <a:xfrm>
              <a:off x="1435" y="2153"/>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Line 10"/>
            <p:cNvSpPr>
              <a:spLocks noChangeShapeType="1"/>
            </p:cNvSpPr>
            <p:nvPr/>
          </p:nvSpPr>
          <p:spPr bwMode="auto">
            <a:xfrm>
              <a:off x="1435" y="1426"/>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Line 11"/>
            <p:cNvSpPr>
              <a:spLocks noChangeShapeType="1"/>
            </p:cNvSpPr>
            <p:nvPr/>
          </p:nvSpPr>
          <p:spPr bwMode="auto">
            <a:xfrm>
              <a:off x="1435" y="695"/>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 name="Rectangle 14"/>
            <p:cNvSpPr>
              <a:spLocks noChangeArrowheads="1"/>
            </p:cNvSpPr>
            <p:nvPr/>
          </p:nvSpPr>
          <p:spPr bwMode="auto">
            <a:xfrm>
              <a:off x="1532" y="1242"/>
              <a:ext cx="594" cy="2369"/>
            </a:xfrm>
            <a:prstGeom prst="rect">
              <a:avLst/>
            </a:prstGeom>
            <a:solidFill>
              <a:srgbClr val="334D8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 name="Rectangle 18"/>
            <p:cNvSpPr>
              <a:spLocks noChangeArrowheads="1"/>
            </p:cNvSpPr>
            <p:nvPr/>
          </p:nvSpPr>
          <p:spPr bwMode="auto">
            <a:xfrm>
              <a:off x="1532" y="1354"/>
              <a:ext cx="594" cy="2257"/>
            </a:xfrm>
            <a:prstGeom prst="rect">
              <a:avLst/>
            </a:prstGeom>
            <a:solidFill>
              <a:srgbClr val="CD3333"/>
            </a:solidFill>
            <a:ln w="11113">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1" name="Line 24"/>
            <p:cNvSpPr>
              <a:spLocks noChangeShapeType="1"/>
            </p:cNvSpPr>
            <p:nvPr/>
          </p:nvSpPr>
          <p:spPr bwMode="auto">
            <a:xfrm flipV="1">
              <a:off x="1435" y="601"/>
              <a:ext cx="0" cy="310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Line 25"/>
            <p:cNvSpPr>
              <a:spLocks noChangeShapeType="1"/>
            </p:cNvSpPr>
            <p:nvPr/>
          </p:nvSpPr>
          <p:spPr bwMode="auto">
            <a:xfrm flipH="1">
              <a:off x="1378" y="3611"/>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26"/>
            <p:cNvSpPr>
              <a:spLocks noChangeArrowheads="1"/>
            </p:cNvSpPr>
            <p:nvPr/>
          </p:nvSpPr>
          <p:spPr bwMode="auto">
            <a:xfrm rot="16200000">
              <a:off x="1194" y="3477"/>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4" name="Line 27"/>
            <p:cNvSpPr>
              <a:spLocks noChangeShapeType="1"/>
            </p:cNvSpPr>
            <p:nvPr/>
          </p:nvSpPr>
          <p:spPr bwMode="auto">
            <a:xfrm flipH="1">
              <a:off x="1378" y="2884"/>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Rectangle 28"/>
            <p:cNvSpPr>
              <a:spLocks noChangeArrowheads="1"/>
            </p:cNvSpPr>
            <p:nvPr/>
          </p:nvSpPr>
          <p:spPr bwMode="auto">
            <a:xfrm rot="16200000">
              <a:off x="1194" y="2745"/>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 name="Line 29"/>
            <p:cNvSpPr>
              <a:spLocks noChangeShapeType="1"/>
            </p:cNvSpPr>
            <p:nvPr/>
          </p:nvSpPr>
          <p:spPr bwMode="auto">
            <a:xfrm flipH="1">
              <a:off x="1378" y="2153"/>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Rectangle 30"/>
            <p:cNvSpPr>
              <a:spLocks noChangeArrowheads="1"/>
            </p:cNvSpPr>
            <p:nvPr/>
          </p:nvSpPr>
          <p:spPr bwMode="auto">
            <a:xfrm rot="16200000">
              <a:off x="1194" y="2019"/>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31"/>
            <p:cNvSpPr>
              <a:spLocks noChangeShapeType="1"/>
            </p:cNvSpPr>
            <p:nvPr/>
          </p:nvSpPr>
          <p:spPr bwMode="auto">
            <a:xfrm flipH="1">
              <a:off x="1378" y="142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32"/>
            <p:cNvSpPr>
              <a:spLocks noChangeArrowheads="1"/>
            </p:cNvSpPr>
            <p:nvPr/>
          </p:nvSpPr>
          <p:spPr bwMode="auto">
            <a:xfrm rot="16200000">
              <a:off x="1194" y="1287"/>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0" name="Line 33"/>
            <p:cNvSpPr>
              <a:spLocks noChangeShapeType="1"/>
            </p:cNvSpPr>
            <p:nvPr/>
          </p:nvSpPr>
          <p:spPr bwMode="auto">
            <a:xfrm flipH="1">
              <a:off x="1378" y="69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 name="Rectangle 34"/>
            <p:cNvSpPr>
              <a:spLocks noChangeArrowheads="1"/>
            </p:cNvSpPr>
            <p:nvPr/>
          </p:nvSpPr>
          <p:spPr bwMode="auto">
            <a:xfrm rot="16200000">
              <a:off x="1194" y="560"/>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2" name="Rectangle 35"/>
            <p:cNvSpPr>
              <a:spLocks noChangeArrowheads="1"/>
            </p:cNvSpPr>
            <p:nvPr/>
          </p:nvSpPr>
          <p:spPr bwMode="auto">
            <a:xfrm rot="16200000">
              <a:off x="381" y="2010"/>
              <a:ext cx="1357"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Standard Deviation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3" name="Line 36"/>
            <p:cNvSpPr>
              <a:spLocks noChangeShapeType="1"/>
            </p:cNvSpPr>
            <p:nvPr/>
          </p:nvSpPr>
          <p:spPr bwMode="auto">
            <a:xfrm>
              <a:off x="1435" y="3708"/>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 name="Line 37"/>
            <p:cNvSpPr>
              <a:spLocks noChangeShapeType="1"/>
            </p:cNvSpPr>
            <p:nvPr/>
          </p:nvSpPr>
          <p:spPr bwMode="auto">
            <a:xfrm>
              <a:off x="1828"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 name="Rectangle 38"/>
            <p:cNvSpPr>
              <a:spLocks noChangeArrowheads="1"/>
            </p:cNvSpPr>
            <p:nvPr/>
          </p:nvSpPr>
          <p:spPr bwMode="auto">
            <a:xfrm>
              <a:off x="1511" y="3798"/>
              <a:ext cx="706"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All Races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6" name="Line 39"/>
            <p:cNvSpPr>
              <a:spLocks noChangeShapeType="1"/>
            </p:cNvSpPr>
            <p:nvPr/>
          </p:nvSpPr>
          <p:spPr bwMode="auto">
            <a:xfrm>
              <a:off x="3314"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Rectangle 40"/>
            <p:cNvSpPr>
              <a:spLocks noChangeArrowheads="1"/>
            </p:cNvSpPr>
            <p:nvPr/>
          </p:nvSpPr>
          <p:spPr bwMode="auto">
            <a:xfrm>
              <a:off x="3116" y="3798"/>
              <a:ext cx="46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White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8" name="Line 41"/>
            <p:cNvSpPr>
              <a:spLocks noChangeShapeType="1"/>
            </p:cNvSpPr>
            <p:nvPr/>
          </p:nvSpPr>
          <p:spPr bwMode="auto">
            <a:xfrm>
              <a:off x="4798"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 name="Rectangle 42"/>
            <p:cNvSpPr>
              <a:spLocks noChangeArrowheads="1"/>
            </p:cNvSpPr>
            <p:nvPr/>
          </p:nvSpPr>
          <p:spPr bwMode="auto">
            <a:xfrm>
              <a:off x="4614" y="3798"/>
              <a:ext cx="439"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Black</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0" name="Line 43"/>
            <p:cNvSpPr>
              <a:spLocks noChangeShapeType="1"/>
            </p:cNvSpPr>
            <p:nvPr/>
          </p:nvSpPr>
          <p:spPr bwMode="auto">
            <a:xfrm>
              <a:off x="6284"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 name="Rectangle 44"/>
            <p:cNvSpPr>
              <a:spLocks noChangeArrowheads="1"/>
            </p:cNvSpPr>
            <p:nvPr/>
          </p:nvSpPr>
          <p:spPr bwMode="auto">
            <a:xfrm>
              <a:off x="5996" y="3798"/>
              <a:ext cx="64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Hispanic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 name="Rectangle 45"/>
            <p:cNvSpPr>
              <a:spLocks noChangeArrowheads="1"/>
            </p:cNvSpPr>
            <p:nvPr/>
          </p:nvSpPr>
          <p:spPr bwMode="auto">
            <a:xfrm>
              <a:off x="3883" y="3989"/>
              <a:ext cx="418"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Race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3" name="Rectangle 46"/>
            <p:cNvSpPr>
              <a:spLocks noChangeArrowheads="1"/>
            </p:cNvSpPr>
            <p:nvPr/>
          </p:nvSpPr>
          <p:spPr bwMode="auto">
            <a:xfrm>
              <a:off x="3998" y="104"/>
              <a:ext cx="306" cy="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51" name="TextBox 92">
            <a:extLst>
              <a:ext uri="{FF2B5EF4-FFF2-40B4-BE49-F238E27FC236}">
                <a16:creationId xmlns:a16="http://schemas.microsoft.com/office/drawing/2014/main" id="{E785833A-4C10-4BD8-BA3D-828309E4DDB9}"/>
              </a:ext>
            </a:extLst>
          </p:cNvPr>
          <p:cNvSpPr txBox="1"/>
          <p:nvPr/>
        </p:nvSpPr>
        <p:spPr>
          <a:xfrm>
            <a:off x="152449" y="207935"/>
            <a:ext cx="12191999"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Standard Deviation and Reliability of Tract-Level Mean Income Rank Estimates</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For Children With Parents at 25th Percentile</a:t>
            </a:r>
          </a:p>
        </p:txBody>
      </p:sp>
      <p:cxnSp>
        <p:nvCxnSpPr>
          <p:cNvPr id="48" name="Straight Connector 47">
            <a:extLst>
              <a:ext uri="{FF2B5EF4-FFF2-40B4-BE49-F238E27FC236}">
                <a16:creationId xmlns:a16="http://schemas.microsoft.com/office/drawing/2014/main" id="{02059D45-DA93-404F-8E4C-2DAA6149AA08}"/>
              </a:ext>
            </a:extLst>
          </p:cNvPr>
          <p:cNvCxnSpPr/>
          <p:nvPr/>
        </p:nvCxnSpPr>
        <p:spPr>
          <a:xfrm flipH="1">
            <a:off x="2984320" y="3642907"/>
            <a:ext cx="778597" cy="0"/>
          </a:xfrm>
          <a:prstGeom prst="line">
            <a:avLst/>
          </a:prstGeom>
        </p:spPr>
        <p:style>
          <a:lnRef idx="1">
            <a:schemeClr val="dk1"/>
          </a:lnRef>
          <a:fillRef idx="0">
            <a:schemeClr val="dk1"/>
          </a:fillRef>
          <a:effectRef idx="0">
            <a:schemeClr val="dk1"/>
          </a:effectRef>
          <a:fontRef idx="minor">
            <a:schemeClr val="tx1"/>
          </a:fontRef>
        </p:style>
      </p:cxnSp>
      <p:sp>
        <p:nvSpPr>
          <p:cNvPr id="49" name="Rectangle 29">
            <a:extLst>
              <a:ext uri="{FF2B5EF4-FFF2-40B4-BE49-F238E27FC236}">
                <a16:creationId xmlns:a16="http://schemas.microsoft.com/office/drawing/2014/main" id="{6AF39BC1-1C2C-4214-AC07-FFC4B6EB1736}"/>
              </a:ext>
            </a:extLst>
          </p:cNvPr>
          <p:cNvSpPr>
            <a:spLocks noChangeArrowheads="1"/>
          </p:cNvSpPr>
          <p:nvPr/>
        </p:nvSpPr>
        <p:spPr bwMode="auto">
          <a:xfrm>
            <a:off x="3914803" y="1942695"/>
            <a:ext cx="159659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Noise SD = 1.97</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50" name="Rectangle 21">
            <a:extLst>
              <a:ext uri="{FF2B5EF4-FFF2-40B4-BE49-F238E27FC236}">
                <a16:creationId xmlns:a16="http://schemas.microsoft.com/office/drawing/2014/main" id="{9F769778-5FAE-46D9-8A89-5DAD28EC4F35}"/>
              </a:ext>
            </a:extLst>
          </p:cNvPr>
          <p:cNvSpPr>
            <a:spLocks noChangeArrowheads="1"/>
          </p:cNvSpPr>
          <p:nvPr/>
        </p:nvSpPr>
        <p:spPr bwMode="auto">
          <a:xfrm>
            <a:off x="3921128" y="3530195"/>
            <a:ext cx="164628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Signal SD = 6.20</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94" name="Rectangle 29">
            <a:extLst>
              <a:ext uri="{FF2B5EF4-FFF2-40B4-BE49-F238E27FC236}">
                <a16:creationId xmlns:a16="http://schemas.microsoft.com/office/drawing/2014/main" id="{C42DA686-C929-4B01-BE9A-869E7D101171}"/>
              </a:ext>
            </a:extLst>
          </p:cNvPr>
          <p:cNvSpPr>
            <a:spLocks noChangeArrowheads="1"/>
          </p:cNvSpPr>
          <p:nvPr/>
        </p:nvSpPr>
        <p:spPr bwMode="auto">
          <a:xfrm>
            <a:off x="3914779" y="2328459"/>
            <a:ext cx="395255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584"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Reliability </a:t>
            </a:r>
            <a:r>
              <a:rPr kumimoji="0" lang="el-GR" altLang="en-US" sz="1700" b="0" i="0" u="none" strike="noStrike" kern="1200" cap="none" spc="0" normalizeH="0" baseline="0" noProof="0" dirty="0">
                <a:ln>
                  <a:noFill/>
                </a:ln>
                <a:solidFill>
                  <a:srgbClr val="000000"/>
                </a:solidFill>
                <a:effectLst/>
                <a:uLnTx/>
                <a:uFillTx/>
                <a:cs typeface="Arial" panose="020B0604020202020204" pitchFamily="34" charset="0"/>
              </a:rPr>
              <a:t>ρ</a:t>
            </a: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 = Sig. Var./Tot. Var. = 90.8 %</a:t>
            </a:r>
          </a:p>
        </p:txBody>
      </p:sp>
      <p:sp>
        <p:nvSpPr>
          <p:cNvPr id="95" name="Rectangle 25">
            <a:extLst>
              <a:ext uri="{FF2B5EF4-FFF2-40B4-BE49-F238E27FC236}">
                <a16:creationId xmlns:a16="http://schemas.microsoft.com/office/drawing/2014/main" id="{96E4C22D-7894-48AA-A70F-26FB996F07E6}"/>
              </a:ext>
            </a:extLst>
          </p:cNvPr>
          <p:cNvSpPr>
            <a:spLocks noChangeArrowheads="1"/>
          </p:cNvSpPr>
          <p:nvPr/>
        </p:nvSpPr>
        <p:spPr bwMode="auto">
          <a:xfrm>
            <a:off x="2390759" y="1578594"/>
            <a:ext cx="237552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3584">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Total SD = </a:t>
            </a:r>
            <a:r>
              <a:rPr lang="en-US" altLang="en-US" sz="1700" dirty="0">
                <a:solidFill>
                  <a:srgbClr val="000000"/>
                </a:solidFill>
                <a:cs typeface="Arial" panose="020B0604020202020204" pitchFamily="34" charset="0"/>
              </a:rPr>
              <a:t>6.51 </a:t>
            </a: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($7,024)</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cxnSp>
        <p:nvCxnSpPr>
          <p:cNvPr id="96" name="Straight Connector 95">
            <a:extLst>
              <a:ext uri="{FF2B5EF4-FFF2-40B4-BE49-F238E27FC236}">
                <a16:creationId xmlns:a16="http://schemas.microsoft.com/office/drawing/2014/main" id="{455190B6-7E29-4BB3-990D-4318E3CCF323}"/>
              </a:ext>
            </a:extLst>
          </p:cNvPr>
          <p:cNvCxnSpPr/>
          <p:nvPr/>
        </p:nvCxnSpPr>
        <p:spPr>
          <a:xfrm flipH="1">
            <a:off x="2967112" y="2062372"/>
            <a:ext cx="778597"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0392710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350FEF7-022A-45A9-B11A-8E637EC4DB8C}"/>
              </a:ext>
            </a:extLst>
          </p:cNvPr>
          <p:cNvSpPr/>
          <p:nvPr/>
        </p:nvSpPr>
        <p:spPr>
          <a:xfrm>
            <a:off x="0" y="5602127"/>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4"/>
          <p:cNvGrpSpPr>
            <a:grpSpLocks noChangeAspect="1"/>
          </p:cNvGrpSpPr>
          <p:nvPr/>
        </p:nvGrpSpPr>
        <p:grpSpPr bwMode="auto">
          <a:xfrm>
            <a:off x="1374775" y="-6350"/>
            <a:ext cx="9442450" cy="6870700"/>
            <a:chOff x="866" y="-4"/>
            <a:chExt cx="5948" cy="4328"/>
          </a:xfrm>
        </p:grpSpPr>
        <p:sp>
          <p:nvSpPr>
            <p:cNvPr id="38" name="AutoShape 3"/>
            <p:cNvSpPr>
              <a:spLocks noChangeAspect="1" noChangeArrowheads="1" noTextEdit="1"/>
            </p:cNvSpPr>
            <p:nvPr/>
          </p:nvSpPr>
          <p:spPr bwMode="auto">
            <a:xfrm>
              <a:off x="870" y="0"/>
              <a:ext cx="59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5"/>
            <p:cNvSpPr>
              <a:spLocks noChangeArrowheads="1"/>
            </p:cNvSpPr>
            <p:nvPr/>
          </p:nvSpPr>
          <p:spPr bwMode="auto">
            <a:xfrm>
              <a:off x="866" y="-4"/>
              <a:ext cx="5948" cy="432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6"/>
            <p:cNvSpPr>
              <a:spLocks noChangeArrowheads="1"/>
            </p:cNvSpPr>
            <p:nvPr/>
          </p:nvSpPr>
          <p:spPr bwMode="auto">
            <a:xfrm>
              <a:off x="870" y="0"/>
              <a:ext cx="5936" cy="4316"/>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4" name="Rectangle 7"/>
            <p:cNvSpPr>
              <a:spLocks noChangeArrowheads="1"/>
            </p:cNvSpPr>
            <p:nvPr/>
          </p:nvSpPr>
          <p:spPr bwMode="auto">
            <a:xfrm>
              <a:off x="1435" y="601"/>
              <a:ext cx="5242" cy="3107"/>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5" name="Line 8"/>
            <p:cNvSpPr>
              <a:spLocks noChangeShapeType="1"/>
            </p:cNvSpPr>
            <p:nvPr/>
          </p:nvSpPr>
          <p:spPr bwMode="auto">
            <a:xfrm>
              <a:off x="1435" y="2884"/>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Line 9"/>
            <p:cNvSpPr>
              <a:spLocks noChangeShapeType="1"/>
            </p:cNvSpPr>
            <p:nvPr/>
          </p:nvSpPr>
          <p:spPr bwMode="auto">
            <a:xfrm>
              <a:off x="1435" y="2153"/>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Line 10"/>
            <p:cNvSpPr>
              <a:spLocks noChangeShapeType="1"/>
            </p:cNvSpPr>
            <p:nvPr/>
          </p:nvSpPr>
          <p:spPr bwMode="auto">
            <a:xfrm>
              <a:off x="1435" y="1426"/>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Line 11"/>
            <p:cNvSpPr>
              <a:spLocks noChangeShapeType="1"/>
            </p:cNvSpPr>
            <p:nvPr/>
          </p:nvSpPr>
          <p:spPr bwMode="auto">
            <a:xfrm>
              <a:off x="1435" y="695"/>
              <a:ext cx="5242" cy="0"/>
            </a:xfrm>
            <a:prstGeom prst="line">
              <a:avLst/>
            </a:prstGeom>
            <a:noFill/>
            <a:ln w="22225">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Rectangle 12"/>
            <p:cNvSpPr>
              <a:spLocks noChangeArrowheads="1"/>
            </p:cNvSpPr>
            <p:nvPr/>
          </p:nvSpPr>
          <p:spPr bwMode="auto">
            <a:xfrm>
              <a:off x="4502" y="2106"/>
              <a:ext cx="594" cy="1505"/>
            </a:xfrm>
            <a:prstGeom prst="rect">
              <a:avLst/>
            </a:prstGeom>
            <a:solidFill>
              <a:srgbClr val="334D8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0" name="Rectangle 13"/>
            <p:cNvSpPr>
              <a:spLocks noChangeArrowheads="1"/>
            </p:cNvSpPr>
            <p:nvPr/>
          </p:nvSpPr>
          <p:spPr bwMode="auto">
            <a:xfrm>
              <a:off x="5989" y="1926"/>
              <a:ext cx="594" cy="1685"/>
            </a:xfrm>
            <a:prstGeom prst="rect">
              <a:avLst/>
            </a:prstGeom>
            <a:solidFill>
              <a:srgbClr val="334D8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1" name="Rectangle 14"/>
            <p:cNvSpPr>
              <a:spLocks noChangeArrowheads="1"/>
            </p:cNvSpPr>
            <p:nvPr/>
          </p:nvSpPr>
          <p:spPr bwMode="auto">
            <a:xfrm>
              <a:off x="1532" y="1242"/>
              <a:ext cx="594" cy="2369"/>
            </a:xfrm>
            <a:prstGeom prst="rect">
              <a:avLst/>
            </a:prstGeom>
            <a:solidFill>
              <a:srgbClr val="334D8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2" name="Rectangle 15"/>
            <p:cNvSpPr>
              <a:spLocks noChangeArrowheads="1"/>
            </p:cNvSpPr>
            <p:nvPr/>
          </p:nvSpPr>
          <p:spPr bwMode="auto">
            <a:xfrm>
              <a:off x="3016" y="1375"/>
              <a:ext cx="594" cy="2236"/>
            </a:xfrm>
            <a:prstGeom prst="rect">
              <a:avLst/>
            </a:prstGeom>
            <a:solidFill>
              <a:srgbClr val="334D80"/>
            </a:solidFill>
            <a:ln w="11113">
              <a:solidFill>
                <a:srgbClr val="00206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3" name="Rectangle 16"/>
            <p:cNvSpPr>
              <a:spLocks noChangeArrowheads="1"/>
            </p:cNvSpPr>
            <p:nvPr/>
          </p:nvSpPr>
          <p:spPr bwMode="auto">
            <a:xfrm>
              <a:off x="4502" y="2362"/>
              <a:ext cx="594" cy="1249"/>
            </a:xfrm>
            <a:prstGeom prst="rect">
              <a:avLst/>
            </a:prstGeom>
            <a:solidFill>
              <a:srgbClr val="CD3333"/>
            </a:solidFill>
            <a:ln w="11113">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4" name="Rectangle 17"/>
            <p:cNvSpPr>
              <a:spLocks noChangeArrowheads="1"/>
            </p:cNvSpPr>
            <p:nvPr/>
          </p:nvSpPr>
          <p:spPr bwMode="auto">
            <a:xfrm>
              <a:off x="5989" y="2279"/>
              <a:ext cx="594" cy="1332"/>
            </a:xfrm>
            <a:prstGeom prst="rect">
              <a:avLst/>
            </a:prstGeom>
            <a:solidFill>
              <a:srgbClr val="CD3333"/>
            </a:solidFill>
            <a:ln w="11113">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 name="Rectangle 18"/>
            <p:cNvSpPr>
              <a:spLocks noChangeArrowheads="1"/>
            </p:cNvSpPr>
            <p:nvPr/>
          </p:nvSpPr>
          <p:spPr bwMode="auto">
            <a:xfrm>
              <a:off x="1532" y="1354"/>
              <a:ext cx="594" cy="2257"/>
            </a:xfrm>
            <a:prstGeom prst="rect">
              <a:avLst/>
            </a:prstGeom>
            <a:solidFill>
              <a:srgbClr val="CD3333"/>
            </a:solidFill>
            <a:ln w="11113">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6" name="Rectangle 19"/>
            <p:cNvSpPr>
              <a:spLocks noChangeArrowheads="1"/>
            </p:cNvSpPr>
            <p:nvPr/>
          </p:nvSpPr>
          <p:spPr bwMode="auto">
            <a:xfrm>
              <a:off x="3016" y="1634"/>
              <a:ext cx="594" cy="1977"/>
            </a:xfrm>
            <a:prstGeom prst="rect">
              <a:avLst/>
            </a:prstGeom>
            <a:solidFill>
              <a:srgbClr val="CD3333"/>
            </a:solidFill>
            <a:ln w="11113">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7" name="Rectangle 20"/>
            <p:cNvSpPr>
              <a:spLocks noChangeArrowheads="1"/>
            </p:cNvSpPr>
            <p:nvPr/>
          </p:nvSpPr>
          <p:spPr bwMode="auto">
            <a:xfrm>
              <a:off x="4535" y="1929"/>
              <a:ext cx="58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US" altLang="en-US" sz="1600" dirty="0">
                  <a:solidFill>
                    <a:srgbClr val="000000"/>
                  </a:solidFill>
                  <a:cs typeface="Arial" panose="020B0604020202020204" pitchFamily="34" charset="0"/>
                </a:rPr>
                <a:t>ρ</a:t>
              </a:r>
              <a:r>
                <a:rPr kumimoji="0" lang="en-US" altLang="en-US" sz="1600" b="0" i="0" u="none" strike="noStrike" cap="none" normalizeH="0" baseline="0" dirty="0">
                  <a:ln>
                    <a:noFill/>
                  </a:ln>
                  <a:solidFill>
                    <a:srgbClr val="000000"/>
                  </a:solidFill>
                  <a:effectLst/>
                  <a:latin typeface="Arial" panose="020B0604020202020204" pitchFamily="34" charset="0"/>
                </a:rPr>
                <a:t> = 69.0%</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68" name="Rectangle 21"/>
            <p:cNvSpPr>
              <a:spLocks noChangeArrowheads="1"/>
            </p:cNvSpPr>
            <p:nvPr/>
          </p:nvSpPr>
          <p:spPr bwMode="auto">
            <a:xfrm>
              <a:off x="6022" y="1749"/>
              <a:ext cx="58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US" altLang="en-US" sz="1600" dirty="0">
                  <a:solidFill>
                    <a:srgbClr val="000000"/>
                  </a:solidFill>
                  <a:cs typeface="Arial" panose="020B0604020202020204" pitchFamily="34" charset="0"/>
                </a:rPr>
                <a:t>ρ</a:t>
              </a:r>
              <a:r>
                <a:rPr kumimoji="0" lang="en-US" altLang="en-US" sz="1600" b="0" i="0" u="none" strike="noStrike" cap="none" normalizeH="0" baseline="0" dirty="0">
                  <a:ln>
                    <a:noFill/>
                  </a:ln>
                  <a:solidFill>
                    <a:srgbClr val="000000"/>
                  </a:solidFill>
                  <a:effectLst/>
                  <a:latin typeface="Arial" panose="020B0604020202020204" pitchFamily="34" charset="0"/>
                </a:rPr>
                <a:t> = 62.5%</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69" name="Rectangle 22"/>
            <p:cNvSpPr>
              <a:spLocks noChangeArrowheads="1"/>
            </p:cNvSpPr>
            <p:nvPr/>
          </p:nvSpPr>
          <p:spPr bwMode="auto">
            <a:xfrm>
              <a:off x="1565" y="1065"/>
              <a:ext cx="58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US" altLang="en-US" sz="1600" dirty="0">
                  <a:solidFill>
                    <a:srgbClr val="000000"/>
                  </a:solidFill>
                  <a:cs typeface="Arial" panose="020B0604020202020204" pitchFamily="34" charset="0"/>
                </a:rPr>
                <a:t>ρ</a:t>
              </a:r>
              <a:r>
                <a:rPr kumimoji="0" lang="en-US" altLang="en-US" sz="1600" b="0" i="0" u="none" strike="noStrike" cap="none" normalizeH="0" baseline="0" dirty="0">
                  <a:ln>
                    <a:noFill/>
                  </a:ln>
                  <a:solidFill>
                    <a:srgbClr val="000000"/>
                  </a:solidFill>
                  <a:effectLst/>
                  <a:latin typeface="Arial" panose="020B0604020202020204" pitchFamily="34" charset="0"/>
                </a:rPr>
                <a:t> = 90.8%</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70" name="Rectangle 23"/>
            <p:cNvSpPr>
              <a:spLocks noChangeArrowheads="1"/>
            </p:cNvSpPr>
            <p:nvPr/>
          </p:nvSpPr>
          <p:spPr bwMode="auto">
            <a:xfrm>
              <a:off x="3048" y="1198"/>
              <a:ext cx="58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US" altLang="en-US" sz="1600" dirty="0">
                  <a:solidFill>
                    <a:srgbClr val="000000"/>
                  </a:solidFill>
                  <a:cs typeface="Arial" panose="020B0604020202020204" pitchFamily="34" charset="0"/>
                </a:rPr>
                <a:t>ρ</a:t>
              </a:r>
              <a:r>
                <a:rPr kumimoji="0" lang="en-US" altLang="en-US" sz="1600" b="0" i="0" u="none" strike="noStrike" cap="none" normalizeH="0" baseline="0" dirty="0">
                  <a:ln>
                    <a:noFill/>
                  </a:ln>
                  <a:solidFill>
                    <a:srgbClr val="000000"/>
                  </a:solidFill>
                  <a:effectLst/>
                  <a:latin typeface="Arial" panose="020B0604020202020204" pitchFamily="34" charset="0"/>
                </a:rPr>
                <a:t> = 78.0%</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71" name="Line 24"/>
            <p:cNvSpPr>
              <a:spLocks noChangeShapeType="1"/>
            </p:cNvSpPr>
            <p:nvPr/>
          </p:nvSpPr>
          <p:spPr bwMode="auto">
            <a:xfrm flipV="1">
              <a:off x="1435" y="601"/>
              <a:ext cx="0" cy="310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Line 25"/>
            <p:cNvSpPr>
              <a:spLocks noChangeShapeType="1"/>
            </p:cNvSpPr>
            <p:nvPr/>
          </p:nvSpPr>
          <p:spPr bwMode="auto">
            <a:xfrm flipH="1">
              <a:off x="1378" y="3611"/>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26"/>
            <p:cNvSpPr>
              <a:spLocks noChangeArrowheads="1"/>
            </p:cNvSpPr>
            <p:nvPr/>
          </p:nvSpPr>
          <p:spPr bwMode="auto">
            <a:xfrm rot="16200000">
              <a:off x="1194" y="3477"/>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4" name="Line 27"/>
            <p:cNvSpPr>
              <a:spLocks noChangeShapeType="1"/>
            </p:cNvSpPr>
            <p:nvPr/>
          </p:nvSpPr>
          <p:spPr bwMode="auto">
            <a:xfrm flipH="1">
              <a:off x="1378" y="2884"/>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Rectangle 28"/>
            <p:cNvSpPr>
              <a:spLocks noChangeArrowheads="1"/>
            </p:cNvSpPr>
            <p:nvPr/>
          </p:nvSpPr>
          <p:spPr bwMode="auto">
            <a:xfrm rot="16200000">
              <a:off x="1194" y="2745"/>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 name="Line 29"/>
            <p:cNvSpPr>
              <a:spLocks noChangeShapeType="1"/>
            </p:cNvSpPr>
            <p:nvPr/>
          </p:nvSpPr>
          <p:spPr bwMode="auto">
            <a:xfrm flipH="1">
              <a:off x="1378" y="2153"/>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7" name="Rectangle 30"/>
            <p:cNvSpPr>
              <a:spLocks noChangeArrowheads="1"/>
            </p:cNvSpPr>
            <p:nvPr/>
          </p:nvSpPr>
          <p:spPr bwMode="auto">
            <a:xfrm rot="16200000">
              <a:off x="1194" y="2019"/>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31"/>
            <p:cNvSpPr>
              <a:spLocks noChangeShapeType="1"/>
            </p:cNvSpPr>
            <p:nvPr/>
          </p:nvSpPr>
          <p:spPr bwMode="auto">
            <a:xfrm flipH="1">
              <a:off x="1378" y="1426"/>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32"/>
            <p:cNvSpPr>
              <a:spLocks noChangeArrowheads="1"/>
            </p:cNvSpPr>
            <p:nvPr/>
          </p:nvSpPr>
          <p:spPr bwMode="auto">
            <a:xfrm rot="16200000">
              <a:off x="1194" y="1287"/>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0" name="Line 33"/>
            <p:cNvSpPr>
              <a:spLocks noChangeShapeType="1"/>
            </p:cNvSpPr>
            <p:nvPr/>
          </p:nvSpPr>
          <p:spPr bwMode="auto">
            <a:xfrm flipH="1">
              <a:off x="1378" y="695"/>
              <a:ext cx="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 name="Rectangle 34"/>
            <p:cNvSpPr>
              <a:spLocks noChangeArrowheads="1"/>
            </p:cNvSpPr>
            <p:nvPr/>
          </p:nvSpPr>
          <p:spPr bwMode="auto">
            <a:xfrm rot="16200000">
              <a:off x="1194" y="560"/>
              <a:ext cx="15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2" name="Rectangle 35"/>
            <p:cNvSpPr>
              <a:spLocks noChangeArrowheads="1"/>
            </p:cNvSpPr>
            <p:nvPr/>
          </p:nvSpPr>
          <p:spPr bwMode="auto">
            <a:xfrm rot="16200000">
              <a:off x="381" y="2010"/>
              <a:ext cx="1357"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Standard Deviation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3" name="Line 36"/>
            <p:cNvSpPr>
              <a:spLocks noChangeShapeType="1"/>
            </p:cNvSpPr>
            <p:nvPr/>
          </p:nvSpPr>
          <p:spPr bwMode="auto">
            <a:xfrm>
              <a:off x="1435" y="3708"/>
              <a:ext cx="5242"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 name="Line 37"/>
            <p:cNvSpPr>
              <a:spLocks noChangeShapeType="1"/>
            </p:cNvSpPr>
            <p:nvPr/>
          </p:nvSpPr>
          <p:spPr bwMode="auto">
            <a:xfrm>
              <a:off x="1828"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 name="Rectangle 38"/>
            <p:cNvSpPr>
              <a:spLocks noChangeArrowheads="1"/>
            </p:cNvSpPr>
            <p:nvPr/>
          </p:nvSpPr>
          <p:spPr bwMode="auto">
            <a:xfrm>
              <a:off x="1511" y="3798"/>
              <a:ext cx="706"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All Races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6" name="Line 39"/>
            <p:cNvSpPr>
              <a:spLocks noChangeShapeType="1"/>
            </p:cNvSpPr>
            <p:nvPr/>
          </p:nvSpPr>
          <p:spPr bwMode="auto">
            <a:xfrm>
              <a:off x="3314"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Rectangle 40"/>
            <p:cNvSpPr>
              <a:spLocks noChangeArrowheads="1"/>
            </p:cNvSpPr>
            <p:nvPr/>
          </p:nvSpPr>
          <p:spPr bwMode="auto">
            <a:xfrm>
              <a:off x="3116" y="3798"/>
              <a:ext cx="46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White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8" name="Line 41"/>
            <p:cNvSpPr>
              <a:spLocks noChangeShapeType="1"/>
            </p:cNvSpPr>
            <p:nvPr/>
          </p:nvSpPr>
          <p:spPr bwMode="auto">
            <a:xfrm>
              <a:off x="4798"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 name="Rectangle 42"/>
            <p:cNvSpPr>
              <a:spLocks noChangeArrowheads="1"/>
            </p:cNvSpPr>
            <p:nvPr/>
          </p:nvSpPr>
          <p:spPr bwMode="auto">
            <a:xfrm>
              <a:off x="4614" y="3798"/>
              <a:ext cx="439"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Black</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0" name="Line 43"/>
            <p:cNvSpPr>
              <a:spLocks noChangeShapeType="1"/>
            </p:cNvSpPr>
            <p:nvPr/>
          </p:nvSpPr>
          <p:spPr bwMode="auto">
            <a:xfrm>
              <a:off x="6284" y="3708"/>
              <a:ext cx="0" cy="58"/>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1" name="Rectangle 44"/>
            <p:cNvSpPr>
              <a:spLocks noChangeArrowheads="1"/>
            </p:cNvSpPr>
            <p:nvPr/>
          </p:nvSpPr>
          <p:spPr bwMode="auto">
            <a:xfrm>
              <a:off x="5996" y="3798"/>
              <a:ext cx="64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Hispanic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2" name="Rectangle 45"/>
            <p:cNvSpPr>
              <a:spLocks noChangeArrowheads="1"/>
            </p:cNvSpPr>
            <p:nvPr/>
          </p:nvSpPr>
          <p:spPr bwMode="auto">
            <a:xfrm>
              <a:off x="3883" y="3989"/>
              <a:ext cx="418"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a:ln>
                    <a:noFill/>
                  </a:ln>
                  <a:solidFill>
                    <a:srgbClr val="000000"/>
                  </a:solidFill>
                  <a:effectLst/>
                  <a:latin typeface="Arial" panose="020B0604020202020204" pitchFamily="34" charset="0"/>
                </a:rPr>
                <a:t>Race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3" name="Rectangle 46"/>
            <p:cNvSpPr>
              <a:spLocks noChangeArrowheads="1"/>
            </p:cNvSpPr>
            <p:nvPr/>
          </p:nvSpPr>
          <p:spPr bwMode="auto">
            <a:xfrm>
              <a:off x="3998" y="104"/>
              <a:ext cx="306" cy="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Arial" panose="020B060402020202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51" name="TextBox 92">
            <a:extLst>
              <a:ext uri="{FF2B5EF4-FFF2-40B4-BE49-F238E27FC236}">
                <a16:creationId xmlns:a16="http://schemas.microsoft.com/office/drawing/2014/main" id="{E785833A-4C10-4BD8-BA3D-828309E4DDB9}"/>
              </a:ext>
            </a:extLst>
          </p:cNvPr>
          <p:cNvSpPr txBox="1"/>
          <p:nvPr/>
        </p:nvSpPr>
        <p:spPr>
          <a:xfrm>
            <a:off x="152449" y="207935"/>
            <a:ext cx="12191999"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Standard Deviation and Reliability of Tract-Level Mean Income Rank Estimates</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For Children With Parents at 25th Percentile</a:t>
            </a:r>
          </a:p>
        </p:txBody>
      </p:sp>
    </p:spTree>
    <p:extLst>
      <p:ext uri="{BB962C8B-B14F-4D97-AF65-F5344CB8AC3E}">
        <p14:creationId xmlns:p14="http://schemas.microsoft.com/office/powerpoint/2010/main" val="134333615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350FEF7-022A-45A9-B11A-8E637EC4DB8C}"/>
              </a:ext>
            </a:extLst>
          </p:cNvPr>
          <p:cNvSpPr/>
          <p:nvPr/>
        </p:nvSpPr>
        <p:spPr>
          <a:xfrm>
            <a:off x="0" y="5602127"/>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7" name="Group 352">
            <a:extLst>
              <a:ext uri="{FF2B5EF4-FFF2-40B4-BE49-F238E27FC236}">
                <a16:creationId xmlns:a16="http://schemas.microsoft.com/office/drawing/2014/main" id="{FAAAF307-F30A-4205-9399-4A8278E127E4}"/>
              </a:ext>
            </a:extLst>
          </p:cNvPr>
          <p:cNvGrpSpPr>
            <a:grpSpLocks noChangeAspect="1"/>
          </p:cNvGrpSpPr>
          <p:nvPr/>
        </p:nvGrpSpPr>
        <p:grpSpPr bwMode="auto">
          <a:xfrm>
            <a:off x="1687513" y="507111"/>
            <a:ext cx="8732837" cy="6353175"/>
            <a:chOff x="867" y="251"/>
            <a:chExt cx="5501" cy="4002"/>
          </a:xfrm>
        </p:grpSpPr>
        <p:sp>
          <p:nvSpPr>
            <p:cNvPr id="358" name="AutoShape 351">
              <a:extLst>
                <a:ext uri="{FF2B5EF4-FFF2-40B4-BE49-F238E27FC236}">
                  <a16:creationId xmlns:a16="http://schemas.microsoft.com/office/drawing/2014/main" id="{24B01B4A-455E-476B-A8C1-37C6354932CE}"/>
                </a:ext>
              </a:extLst>
            </p:cNvPr>
            <p:cNvSpPr>
              <a:spLocks noChangeAspect="1" noChangeArrowheads="1" noTextEdit="1"/>
            </p:cNvSpPr>
            <p:nvPr/>
          </p:nvSpPr>
          <p:spPr bwMode="auto">
            <a:xfrm>
              <a:off x="870" y="254"/>
              <a:ext cx="5495" cy="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59" name="Group 553">
              <a:extLst>
                <a:ext uri="{FF2B5EF4-FFF2-40B4-BE49-F238E27FC236}">
                  <a16:creationId xmlns:a16="http://schemas.microsoft.com/office/drawing/2014/main" id="{0782E6B7-0171-4671-AACE-46E3C966375B}"/>
                </a:ext>
              </a:extLst>
            </p:cNvPr>
            <p:cNvGrpSpPr>
              <a:grpSpLocks/>
            </p:cNvGrpSpPr>
            <p:nvPr/>
          </p:nvGrpSpPr>
          <p:grpSpPr bwMode="auto">
            <a:xfrm>
              <a:off x="867" y="251"/>
              <a:ext cx="5501" cy="4002"/>
              <a:chOff x="867" y="251"/>
              <a:chExt cx="5501" cy="4002"/>
            </a:xfrm>
          </p:grpSpPr>
          <p:sp>
            <p:nvSpPr>
              <p:cNvPr id="504" name="Rectangle 353">
                <a:extLst>
                  <a:ext uri="{FF2B5EF4-FFF2-40B4-BE49-F238E27FC236}">
                    <a16:creationId xmlns:a16="http://schemas.microsoft.com/office/drawing/2014/main" id="{B9494399-824F-4D01-AB0A-FA6561385359}"/>
                  </a:ext>
                </a:extLst>
              </p:cNvPr>
              <p:cNvSpPr>
                <a:spLocks noChangeArrowheads="1"/>
              </p:cNvSpPr>
              <p:nvPr/>
            </p:nvSpPr>
            <p:spPr bwMode="auto">
              <a:xfrm>
                <a:off x="867" y="251"/>
                <a:ext cx="5501" cy="400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5" name="Rectangle 354">
                <a:extLst>
                  <a:ext uri="{FF2B5EF4-FFF2-40B4-BE49-F238E27FC236}">
                    <a16:creationId xmlns:a16="http://schemas.microsoft.com/office/drawing/2014/main" id="{B855FB32-A666-4CB3-92F7-D05CA4ED42E4}"/>
                  </a:ext>
                </a:extLst>
              </p:cNvPr>
              <p:cNvSpPr>
                <a:spLocks noChangeArrowheads="1"/>
              </p:cNvSpPr>
              <p:nvPr/>
            </p:nvSpPr>
            <p:spPr bwMode="auto">
              <a:xfrm>
                <a:off x="870" y="254"/>
                <a:ext cx="5492" cy="3993"/>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06" name="Rectangle 355">
                <a:extLst>
                  <a:ext uri="{FF2B5EF4-FFF2-40B4-BE49-F238E27FC236}">
                    <a16:creationId xmlns:a16="http://schemas.microsoft.com/office/drawing/2014/main" id="{EF0E6C81-D71B-4509-90B8-403C41AC10AD}"/>
                  </a:ext>
                </a:extLst>
              </p:cNvPr>
              <p:cNvSpPr>
                <a:spLocks noChangeArrowheads="1"/>
              </p:cNvSpPr>
              <p:nvPr/>
            </p:nvSpPr>
            <p:spPr bwMode="auto">
              <a:xfrm>
                <a:off x="1393" y="374"/>
                <a:ext cx="4849" cy="3310"/>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07" name="Line 356">
                <a:extLst>
                  <a:ext uri="{FF2B5EF4-FFF2-40B4-BE49-F238E27FC236}">
                    <a16:creationId xmlns:a16="http://schemas.microsoft.com/office/drawing/2014/main" id="{92243AA3-EABE-42E6-9B6C-5E0237904AE3}"/>
                  </a:ext>
                </a:extLst>
              </p:cNvPr>
              <p:cNvSpPr>
                <a:spLocks noChangeShapeType="1"/>
              </p:cNvSpPr>
              <p:nvPr/>
            </p:nvSpPr>
            <p:spPr bwMode="auto">
              <a:xfrm>
                <a:off x="1393" y="3311"/>
                <a:ext cx="4849" cy="0"/>
              </a:xfrm>
              <a:prstGeom prst="line">
                <a:avLst/>
              </a:prstGeom>
              <a:noFill/>
              <a:ln w="20638">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8" name="Line 357">
                <a:extLst>
                  <a:ext uri="{FF2B5EF4-FFF2-40B4-BE49-F238E27FC236}">
                    <a16:creationId xmlns:a16="http://schemas.microsoft.com/office/drawing/2014/main" id="{E817498B-B8F5-4199-937F-A9464981EBA0}"/>
                  </a:ext>
                </a:extLst>
              </p:cNvPr>
              <p:cNvSpPr>
                <a:spLocks noChangeShapeType="1"/>
              </p:cNvSpPr>
              <p:nvPr/>
            </p:nvSpPr>
            <p:spPr bwMode="auto">
              <a:xfrm>
                <a:off x="1393" y="2645"/>
                <a:ext cx="4849" cy="0"/>
              </a:xfrm>
              <a:prstGeom prst="line">
                <a:avLst/>
              </a:prstGeom>
              <a:noFill/>
              <a:ln w="20638">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9" name="Line 358">
                <a:extLst>
                  <a:ext uri="{FF2B5EF4-FFF2-40B4-BE49-F238E27FC236}">
                    <a16:creationId xmlns:a16="http://schemas.microsoft.com/office/drawing/2014/main" id="{92921947-6953-4997-A09C-DD2D230C1D22}"/>
                  </a:ext>
                </a:extLst>
              </p:cNvPr>
              <p:cNvSpPr>
                <a:spLocks noChangeShapeType="1"/>
              </p:cNvSpPr>
              <p:nvPr/>
            </p:nvSpPr>
            <p:spPr bwMode="auto">
              <a:xfrm>
                <a:off x="1393" y="1979"/>
                <a:ext cx="4849" cy="0"/>
              </a:xfrm>
              <a:prstGeom prst="line">
                <a:avLst/>
              </a:prstGeom>
              <a:noFill/>
              <a:ln w="20638">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0" name="Line 359">
                <a:extLst>
                  <a:ext uri="{FF2B5EF4-FFF2-40B4-BE49-F238E27FC236}">
                    <a16:creationId xmlns:a16="http://schemas.microsoft.com/office/drawing/2014/main" id="{257B17A6-08B0-422B-AC5E-39F91E477222}"/>
                  </a:ext>
                </a:extLst>
              </p:cNvPr>
              <p:cNvSpPr>
                <a:spLocks noChangeShapeType="1"/>
              </p:cNvSpPr>
              <p:nvPr/>
            </p:nvSpPr>
            <p:spPr bwMode="auto">
              <a:xfrm>
                <a:off x="1393" y="1313"/>
                <a:ext cx="4849" cy="0"/>
              </a:xfrm>
              <a:prstGeom prst="line">
                <a:avLst/>
              </a:prstGeom>
              <a:noFill/>
              <a:ln w="20638">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1" name="Line 360">
                <a:extLst>
                  <a:ext uri="{FF2B5EF4-FFF2-40B4-BE49-F238E27FC236}">
                    <a16:creationId xmlns:a16="http://schemas.microsoft.com/office/drawing/2014/main" id="{13429F6F-9D95-4BC4-BDB9-31B220925361}"/>
                  </a:ext>
                </a:extLst>
              </p:cNvPr>
              <p:cNvSpPr>
                <a:spLocks noChangeShapeType="1"/>
              </p:cNvSpPr>
              <p:nvPr/>
            </p:nvSpPr>
            <p:spPr bwMode="auto">
              <a:xfrm>
                <a:off x="1393" y="647"/>
                <a:ext cx="4849" cy="0"/>
              </a:xfrm>
              <a:prstGeom prst="line">
                <a:avLst/>
              </a:prstGeom>
              <a:noFill/>
              <a:ln w="20638">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2" name="Oval 361">
                <a:extLst>
                  <a:ext uri="{FF2B5EF4-FFF2-40B4-BE49-F238E27FC236}">
                    <a16:creationId xmlns:a16="http://schemas.microsoft.com/office/drawing/2014/main" id="{B990325C-3FB1-4FA9-9454-22E094E04C46}"/>
                  </a:ext>
                </a:extLst>
              </p:cNvPr>
              <p:cNvSpPr>
                <a:spLocks noChangeArrowheads="1"/>
              </p:cNvSpPr>
              <p:nvPr/>
            </p:nvSpPr>
            <p:spPr bwMode="auto">
              <a:xfrm>
                <a:off x="1506" y="2878"/>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3" name="Oval 362">
                <a:extLst>
                  <a:ext uri="{FF2B5EF4-FFF2-40B4-BE49-F238E27FC236}">
                    <a16:creationId xmlns:a16="http://schemas.microsoft.com/office/drawing/2014/main" id="{80A323E2-A53A-44FA-9EC1-71EF9321794E}"/>
                  </a:ext>
                </a:extLst>
              </p:cNvPr>
              <p:cNvSpPr>
                <a:spLocks noChangeArrowheads="1"/>
              </p:cNvSpPr>
              <p:nvPr/>
            </p:nvSpPr>
            <p:spPr bwMode="auto">
              <a:xfrm>
                <a:off x="1553" y="2838"/>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4" name="Oval 363">
                <a:extLst>
                  <a:ext uri="{FF2B5EF4-FFF2-40B4-BE49-F238E27FC236}">
                    <a16:creationId xmlns:a16="http://schemas.microsoft.com/office/drawing/2014/main" id="{4DD9BE2B-D389-404D-9D48-2C005419F596}"/>
                  </a:ext>
                </a:extLst>
              </p:cNvPr>
              <p:cNvSpPr>
                <a:spLocks noChangeArrowheads="1"/>
              </p:cNvSpPr>
              <p:nvPr/>
            </p:nvSpPr>
            <p:spPr bwMode="auto">
              <a:xfrm>
                <a:off x="1599" y="2805"/>
                <a:ext cx="44"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5" name="Oval 364">
                <a:extLst>
                  <a:ext uri="{FF2B5EF4-FFF2-40B4-BE49-F238E27FC236}">
                    <a16:creationId xmlns:a16="http://schemas.microsoft.com/office/drawing/2014/main" id="{54423FC2-D0A9-4662-94DB-6E85F01D2C75}"/>
                  </a:ext>
                </a:extLst>
              </p:cNvPr>
              <p:cNvSpPr>
                <a:spLocks noChangeArrowheads="1"/>
              </p:cNvSpPr>
              <p:nvPr/>
            </p:nvSpPr>
            <p:spPr bwMode="auto">
              <a:xfrm>
                <a:off x="1646" y="2771"/>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6" name="Oval 365">
                <a:extLst>
                  <a:ext uri="{FF2B5EF4-FFF2-40B4-BE49-F238E27FC236}">
                    <a16:creationId xmlns:a16="http://schemas.microsoft.com/office/drawing/2014/main" id="{9950B1EB-C89F-4B8B-A5DC-4DB892A91084}"/>
                  </a:ext>
                </a:extLst>
              </p:cNvPr>
              <p:cNvSpPr>
                <a:spLocks noChangeArrowheads="1"/>
              </p:cNvSpPr>
              <p:nvPr/>
            </p:nvSpPr>
            <p:spPr bwMode="auto">
              <a:xfrm>
                <a:off x="1693" y="2742"/>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7" name="Oval 366">
                <a:extLst>
                  <a:ext uri="{FF2B5EF4-FFF2-40B4-BE49-F238E27FC236}">
                    <a16:creationId xmlns:a16="http://schemas.microsoft.com/office/drawing/2014/main" id="{6E7602AD-625A-4537-A7E0-958CA1C55AF1}"/>
                  </a:ext>
                </a:extLst>
              </p:cNvPr>
              <p:cNvSpPr>
                <a:spLocks noChangeArrowheads="1"/>
              </p:cNvSpPr>
              <p:nvPr/>
            </p:nvSpPr>
            <p:spPr bwMode="auto">
              <a:xfrm>
                <a:off x="1739" y="2712"/>
                <a:ext cx="44"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8" name="Oval 367">
                <a:extLst>
                  <a:ext uri="{FF2B5EF4-FFF2-40B4-BE49-F238E27FC236}">
                    <a16:creationId xmlns:a16="http://schemas.microsoft.com/office/drawing/2014/main" id="{1B3EE246-8F50-4563-A672-ABBB2702301F}"/>
                  </a:ext>
                </a:extLst>
              </p:cNvPr>
              <p:cNvSpPr>
                <a:spLocks noChangeArrowheads="1"/>
              </p:cNvSpPr>
              <p:nvPr/>
            </p:nvSpPr>
            <p:spPr bwMode="auto">
              <a:xfrm>
                <a:off x="1786" y="2682"/>
                <a:ext cx="46"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9" name="Oval 368">
                <a:extLst>
                  <a:ext uri="{FF2B5EF4-FFF2-40B4-BE49-F238E27FC236}">
                    <a16:creationId xmlns:a16="http://schemas.microsoft.com/office/drawing/2014/main" id="{F849CC0E-9E5B-4D79-A2BA-4AA29AA17681}"/>
                  </a:ext>
                </a:extLst>
              </p:cNvPr>
              <p:cNvSpPr>
                <a:spLocks noChangeArrowheads="1"/>
              </p:cNvSpPr>
              <p:nvPr/>
            </p:nvSpPr>
            <p:spPr bwMode="auto">
              <a:xfrm>
                <a:off x="1832" y="2655"/>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0" name="Oval 369">
                <a:extLst>
                  <a:ext uri="{FF2B5EF4-FFF2-40B4-BE49-F238E27FC236}">
                    <a16:creationId xmlns:a16="http://schemas.microsoft.com/office/drawing/2014/main" id="{43DA7949-E191-4067-B14A-558D43ECF8F8}"/>
                  </a:ext>
                </a:extLst>
              </p:cNvPr>
              <p:cNvSpPr>
                <a:spLocks noChangeArrowheads="1"/>
              </p:cNvSpPr>
              <p:nvPr/>
            </p:nvSpPr>
            <p:spPr bwMode="auto">
              <a:xfrm>
                <a:off x="1879" y="2625"/>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1" name="Oval 370">
                <a:extLst>
                  <a:ext uri="{FF2B5EF4-FFF2-40B4-BE49-F238E27FC236}">
                    <a16:creationId xmlns:a16="http://schemas.microsoft.com/office/drawing/2014/main" id="{948AA01A-A2ED-4733-9E07-030E07210841}"/>
                  </a:ext>
                </a:extLst>
              </p:cNvPr>
              <p:cNvSpPr>
                <a:spLocks noChangeArrowheads="1"/>
              </p:cNvSpPr>
              <p:nvPr/>
            </p:nvSpPr>
            <p:spPr bwMode="auto">
              <a:xfrm>
                <a:off x="1926" y="2598"/>
                <a:ext cx="46"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2" name="Oval 371">
                <a:extLst>
                  <a:ext uri="{FF2B5EF4-FFF2-40B4-BE49-F238E27FC236}">
                    <a16:creationId xmlns:a16="http://schemas.microsoft.com/office/drawing/2014/main" id="{2A386BE0-22D4-46DB-93FD-9B6BD5D2E927}"/>
                  </a:ext>
                </a:extLst>
              </p:cNvPr>
              <p:cNvSpPr>
                <a:spLocks noChangeArrowheads="1"/>
              </p:cNvSpPr>
              <p:nvPr/>
            </p:nvSpPr>
            <p:spPr bwMode="auto">
              <a:xfrm>
                <a:off x="1972" y="2572"/>
                <a:ext cx="47"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3" name="Oval 372">
                <a:extLst>
                  <a:ext uri="{FF2B5EF4-FFF2-40B4-BE49-F238E27FC236}">
                    <a16:creationId xmlns:a16="http://schemas.microsoft.com/office/drawing/2014/main" id="{2F2A0B16-5206-4638-97F4-37D3B521245A}"/>
                  </a:ext>
                </a:extLst>
              </p:cNvPr>
              <p:cNvSpPr>
                <a:spLocks noChangeArrowheads="1"/>
              </p:cNvSpPr>
              <p:nvPr/>
            </p:nvSpPr>
            <p:spPr bwMode="auto">
              <a:xfrm>
                <a:off x="2019" y="2548"/>
                <a:ext cx="47"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4" name="Oval 373">
                <a:extLst>
                  <a:ext uri="{FF2B5EF4-FFF2-40B4-BE49-F238E27FC236}">
                    <a16:creationId xmlns:a16="http://schemas.microsoft.com/office/drawing/2014/main" id="{0F1DDFE1-649F-4E7E-89A8-3608AEA7079A}"/>
                  </a:ext>
                </a:extLst>
              </p:cNvPr>
              <p:cNvSpPr>
                <a:spLocks noChangeArrowheads="1"/>
              </p:cNvSpPr>
              <p:nvPr/>
            </p:nvSpPr>
            <p:spPr bwMode="auto">
              <a:xfrm>
                <a:off x="2066" y="2525"/>
                <a:ext cx="46"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5" name="Oval 374">
                <a:extLst>
                  <a:ext uri="{FF2B5EF4-FFF2-40B4-BE49-F238E27FC236}">
                    <a16:creationId xmlns:a16="http://schemas.microsoft.com/office/drawing/2014/main" id="{B339F1C1-5615-4C02-82DF-DFA29BF500B8}"/>
                  </a:ext>
                </a:extLst>
              </p:cNvPr>
              <p:cNvSpPr>
                <a:spLocks noChangeArrowheads="1"/>
              </p:cNvSpPr>
              <p:nvPr/>
            </p:nvSpPr>
            <p:spPr bwMode="auto">
              <a:xfrm>
                <a:off x="2112" y="2498"/>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6" name="Oval 375">
                <a:extLst>
                  <a:ext uri="{FF2B5EF4-FFF2-40B4-BE49-F238E27FC236}">
                    <a16:creationId xmlns:a16="http://schemas.microsoft.com/office/drawing/2014/main" id="{39FFC4A0-469F-4428-B86E-6B5AF627A249}"/>
                  </a:ext>
                </a:extLst>
              </p:cNvPr>
              <p:cNvSpPr>
                <a:spLocks noChangeArrowheads="1"/>
              </p:cNvSpPr>
              <p:nvPr/>
            </p:nvSpPr>
            <p:spPr bwMode="auto">
              <a:xfrm>
                <a:off x="2159" y="2478"/>
                <a:ext cx="46"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7" name="Oval 376">
                <a:extLst>
                  <a:ext uri="{FF2B5EF4-FFF2-40B4-BE49-F238E27FC236}">
                    <a16:creationId xmlns:a16="http://schemas.microsoft.com/office/drawing/2014/main" id="{7B79EB68-545D-4745-8EA6-E57BDEEB4143}"/>
                  </a:ext>
                </a:extLst>
              </p:cNvPr>
              <p:cNvSpPr>
                <a:spLocks noChangeArrowheads="1"/>
              </p:cNvSpPr>
              <p:nvPr/>
            </p:nvSpPr>
            <p:spPr bwMode="auto">
              <a:xfrm>
                <a:off x="2205" y="2455"/>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8" name="Oval 377">
                <a:extLst>
                  <a:ext uri="{FF2B5EF4-FFF2-40B4-BE49-F238E27FC236}">
                    <a16:creationId xmlns:a16="http://schemas.microsoft.com/office/drawing/2014/main" id="{033BAFA1-9D8C-44EF-B777-6562449D6367}"/>
                  </a:ext>
                </a:extLst>
              </p:cNvPr>
              <p:cNvSpPr>
                <a:spLocks noChangeArrowheads="1"/>
              </p:cNvSpPr>
              <p:nvPr/>
            </p:nvSpPr>
            <p:spPr bwMode="auto">
              <a:xfrm>
                <a:off x="2252" y="2432"/>
                <a:ext cx="47"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9" name="Oval 378">
                <a:extLst>
                  <a:ext uri="{FF2B5EF4-FFF2-40B4-BE49-F238E27FC236}">
                    <a16:creationId xmlns:a16="http://schemas.microsoft.com/office/drawing/2014/main" id="{9CAC36F4-FD8A-47A7-A7F6-B2226B716CF2}"/>
                  </a:ext>
                </a:extLst>
              </p:cNvPr>
              <p:cNvSpPr>
                <a:spLocks noChangeArrowheads="1"/>
              </p:cNvSpPr>
              <p:nvPr/>
            </p:nvSpPr>
            <p:spPr bwMode="auto">
              <a:xfrm>
                <a:off x="2299" y="2412"/>
                <a:ext cx="46"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0" name="Oval 379">
                <a:extLst>
                  <a:ext uri="{FF2B5EF4-FFF2-40B4-BE49-F238E27FC236}">
                    <a16:creationId xmlns:a16="http://schemas.microsoft.com/office/drawing/2014/main" id="{4E736D24-F4C5-431A-8A81-BA4E6D19E224}"/>
                  </a:ext>
                </a:extLst>
              </p:cNvPr>
              <p:cNvSpPr>
                <a:spLocks noChangeArrowheads="1"/>
              </p:cNvSpPr>
              <p:nvPr/>
            </p:nvSpPr>
            <p:spPr bwMode="auto">
              <a:xfrm>
                <a:off x="2345" y="2389"/>
                <a:ext cx="47"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1" name="Oval 380">
                <a:extLst>
                  <a:ext uri="{FF2B5EF4-FFF2-40B4-BE49-F238E27FC236}">
                    <a16:creationId xmlns:a16="http://schemas.microsoft.com/office/drawing/2014/main" id="{26F089CD-EF78-499A-A09A-3572EE48CDE8}"/>
                  </a:ext>
                </a:extLst>
              </p:cNvPr>
              <p:cNvSpPr>
                <a:spLocks noChangeArrowheads="1"/>
              </p:cNvSpPr>
              <p:nvPr/>
            </p:nvSpPr>
            <p:spPr bwMode="auto">
              <a:xfrm>
                <a:off x="2392" y="2369"/>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2" name="Oval 381">
                <a:extLst>
                  <a:ext uri="{FF2B5EF4-FFF2-40B4-BE49-F238E27FC236}">
                    <a16:creationId xmlns:a16="http://schemas.microsoft.com/office/drawing/2014/main" id="{578E480D-1957-4A14-BDF1-446C11B15E15}"/>
                  </a:ext>
                </a:extLst>
              </p:cNvPr>
              <p:cNvSpPr>
                <a:spLocks noChangeArrowheads="1"/>
              </p:cNvSpPr>
              <p:nvPr/>
            </p:nvSpPr>
            <p:spPr bwMode="auto">
              <a:xfrm>
                <a:off x="2439" y="2349"/>
                <a:ext cx="46"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3" name="Oval 382">
                <a:extLst>
                  <a:ext uri="{FF2B5EF4-FFF2-40B4-BE49-F238E27FC236}">
                    <a16:creationId xmlns:a16="http://schemas.microsoft.com/office/drawing/2014/main" id="{E57790FB-CFED-467E-BC9D-DD0D3AC7E691}"/>
                  </a:ext>
                </a:extLst>
              </p:cNvPr>
              <p:cNvSpPr>
                <a:spLocks noChangeArrowheads="1"/>
              </p:cNvSpPr>
              <p:nvPr/>
            </p:nvSpPr>
            <p:spPr bwMode="auto">
              <a:xfrm>
                <a:off x="2485" y="2325"/>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4" name="Oval 383">
                <a:extLst>
                  <a:ext uri="{FF2B5EF4-FFF2-40B4-BE49-F238E27FC236}">
                    <a16:creationId xmlns:a16="http://schemas.microsoft.com/office/drawing/2014/main" id="{413846BE-487B-4000-B162-B8AC50A3E20E}"/>
                  </a:ext>
                </a:extLst>
              </p:cNvPr>
              <p:cNvSpPr>
                <a:spLocks noChangeArrowheads="1"/>
              </p:cNvSpPr>
              <p:nvPr/>
            </p:nvSpPr>
            <p:spPr bwMode="auto">
              <a:xfrm>
                <a:off x="2535" y="2305"/>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5" name="Oval 384">
                <a:extLst>
                  <a:ext uri="{FF2B5EF4-FFF2-40B4-BE49-F238E27FC236}">
                    <a16:creationId xmlns:a16="http://schemas.microsoft.com/office/drawing/2014/main" id="{E164F8B8-3C7D-48EF-BE09-2F7CDC6898F4}"/>
                  </a:ext>
                </a:extLst>
              </p:cNvPr>
              <p:cNvSpPr>
                <a:spLocks noChangeArrowheads="1"/>
              </p:cNvSpPr>
              <p:nvPr/>
            </p:nvSpPr>
            <p:spPr bwMode="auto">
              <a:xfrm>
                <a:off x="2582" y="2285"/>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6" name="Oval 385">
                <a:extLst>
                  <a:ext uri="{FF2B5EF4-FFF2-40B4-BE49-F238E27FC236}">
                    <a16:creationId xmlns:a16="http://schemas.microsoft.com/office/drawing/2014/main" id="{11746430-2674-46F5-95A2-87E70D7E4831}"/>
                  </a:ext>
                </a:extLst>
              </p:cNvPr>
              <p:cNvSpPr>
                <a:spLocks noChangeArrowheads="1"/>
              </p:cNvSpPr>
              <p:nvPr/>
            </p:nvSpPr>
            <p:spPr bwMode="auto">
              <a:xfrm>
                <a:off x="2628" y="2265"/>
                <a:ext cx="44"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7" name="Oval 386">
                <a:extLst>
                  <a:ext uri="{FF2B5EF4-FFF2-40B4-BE49-F238E27FC236}">
                    <a16:creationId xmlns:a16="http://schemas.microsoft.com/office/drawing/2014/main" id="{F4E48293-E2CE-4CB2-B280-F5415FE9BD30}"/>
                  </a:ext>
                </a:extLst>
              </p:cNvPr>
              <p:cNvSpPr>
                <a:spLocks noChangeArrowheads="1"/>
              </p:cNvSpPr>
              <p:nvPr/>
            </p:nvSpPr>
            <p:spPr bwMode="auto">
              <a:xfrm>
                <a:off x="2675" y="2245"/>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8" name="Oval 387">
                <a:extLst>
                  <a:ext uri="{FF2B5EF4-FFF2-40B4-BE49-F238E27FC236}">
                    <a16:creationId xmlns:a16="http://schemas.microsoft.com/office/drawing/2014/main" id="{9C377C20-0785-4348-B9A3-3B0FAA7D17BA}"/>
                  </a:ext>
                </a:extLst>
              </p:cNvPr>
              <p:cNvSpPr>
                <a:spLocks noChangeArrowheads="1"/>
              </p:cNvSpPr>
              <p:nvPr/>
            </p:nvSpPr>
            <p:spPr bwMode="auto">
              <a:xfrm>
                <a:off x="2722" y="2225"/>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9" name="Oval 388">
                <a:extLst>
                  <a:ext uri="{FF2B5EF4-FFF2-40B4-BE49-F238E27FC236}">
                    <a16:creationId xmlns:a16="http://schemas.microsoft.com/office/drawing/2014/main" id="{A08A32D4-9702-4BA9-92E6-DCBB086BEF09}"/>
                  </a:ext>
                </a:extLst>
              </p:cNvPr>
              <p:cNvSpPr>
                <a:spLocks noChangeArrowheads="1"/>
              </p:cNvSpPr>
              <p:nvPr/>
            </p:nvSpPr>
            <p:spPr bwMode="auto">
              <a:xfrm>
                <a:off x="2768" y="2205"/>
                <a:ext cx="44"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0" name="Oval 389">
                <a:extLst>
                  <a:ext uri="{FF2B5EF4-FFF2-40B4-BE49-F238E27FC236}">
                    <a16:creationId xmlns:a16="http://schemas.microsoft.com/office/drawing/2014/main" id="{C7FD458D-50AD-4BB2-B204-EF6EB3D1103A}"/>
                  </a:ext>
                </a:extLst>
              </p:cNvPr>
              <p:cNvSpPr>
                <a:spLocks noChangeArrowheads="1"/>
              </p:cNvSpPr>
              <p:nvPr/>
            </p:nvSpPr>
            <p:spPr bwMode="auto">
              <a:xfrm>
                <a:off x="2815" y="2185"/>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1" name="Oval 390">
                <a:extLst>
                  <a:ext uri="{FF2B5EF4-FFF2-40B4-BE49-F238E27FC236}">
                    <a16:creationId xmlns:a16="http://schemas.microsoft.com/office/drawing/2014/main" id="{9CB1D086-8626-42F9-8CBF-2B59F62D19A8}"/>
                  </a:ext>
                </a:extLst>
              </p:cNvPr>
              <p:cNvSpPr>
                <a:spLocks noChangeArrowheads="1"/>
              </p:cNvSpPr>
              <p:nvPr/>
            </p:nvSpPr>
            <p:spPr bwMode="auto">
              <a:xfrm>
                <a:off x="2862" y="2165"/>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2" name="Oval 391">
                <a:extLst>
                  <a:ext uri="{FF2B5EF4-FFF2-40B4-BE49-F238E27FC236}">
                    <a16:creationId xmlns:a16="http://schemas.microsoft.com/office/drawing/2014/main" id="{9EE698A6-6642-40AA-AE6C-0658BF6F22B2}"/>
                  </a:ext>
                </a:extLst>
              </p:cNvPr>
              <p:cNvSpPr>
                <a:spLocks noChangeArrowheads="1"/>
              </p:cNvSpPr>
              <p:nvPr/>
            </p:nvSpPr>
            <p:spPr bwMode="auto">
              <a:xfrm>
                <a:off x="2908" y="2145"/>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3" name="Oval 392">
                <a:extLst>
                  <a:ext uri="{FF2B5EF4-FFF2-40B4-BE49-F238E27FC236}">
                    <a16:creationId xmlns:a16="http://schemas.microsoft.com/office/drawing/2014/main" id="{DB6E3C9B-CCB7-44E8-929B-326763B9E602}"/>
                  </a:ext>
                </a:extLst>
              </p:cNvPr>
              <p:cNvSpPr>
                <a:spLocks noChangeArrowheads="1"/>
              </p:cNvSpPr>
              <p:nvPr/>
            </p:nvSpPr>
            <p:spPr bwMode="auto">
              <a:xfrm>
                <a:off x="2955" y="2125"/>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4" name="Oval 393">
                <a:extLst>
                  <a:ext uri="{FF2B5EF4-FFF2-40B4-BE49-F238E27FC236}">
                    <a16:creationId xmlns:a16="http://schemas.microsoft.com/office/drawing/2014/main" id="{5B92BA0A-C1A2-4F70-B178-369EB1094F93}"/>
                  </a:ext>
                </a:extLst>
              </p:cNvPr>
              <p:cNvSpPr>
                <a:spLocks noChangeArrowheads="1"/>
              </p:cNvSpPr>
              <p:nvPr/>
            </p:nvSpPr>
            <p:spPr bwMode="auto">
              <a:xfrm>
                <a:off x="3001" y="2105"/>
                <a:ext cx="44"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5" name="Oval 394">
                <a:extLst>
                  <a:ext uri="{FF2B5EF4-FFF2-40B4-BE49-F238E27FC236}">
                    <a16:creationId xmlns:a16="http://schemas.microsoft.com/office/drawing/2014/main" id="{CCFA2ABE-0124-49BB-B0B2-50F3A2A0FD4F}"/>
                  </a:ext>
                </a:extLst>
              </p:cNvPr>
              <p:cNvSpPr>
                <a:spLocks noChangeArrowheads="1"/>
              </p:cNvSpPr>
              <p:nvPr/>
            </p:nvSpPr>
            <p:spPr bwMode="auto">
              <a:xfrm>
                <a:off x="3048" y="2086"/>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6" name="Oval 395">
                <a:extLst>
                  <a:ext uri="{FF2B5EF4-FFF2-40B4-BE49-F238E27FC236}">
                    <a16:creationId xmlns:a16="http://schemas.microsoft.com/office/drawing/2014/main" id="{DE258688-90C5-46DD-A11A-12692F37CEDE}"/>
                  </a:ext>
                </a:extLst>
              </p:cNvPr>
              <p:cNvSpPr>
                <a:spLocks noChangeArrowheads="1"/>
              </p:cNvSpPr>
              <p:nvPr/>
            </p:nvSpPr>
            <p:spPr bwMode="auto">
              <a:xfrm>
                <a:off x="3095" y="2066"/>
                <a:ext cx="43"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7" name="Oval 396">
                <a:extLst>
                  <a:ext uri="{FF2B5EF4-FFF2-40B4-BE49-F238E27FC236}">
                    <a16:creationId xmlns:a16="http://schemas.microsoft.com/office/drawing/2014/main" id="{AB4406EC-20C0-4498-AF36-8DA7B85A169C}"/>
                  </a:ext>
                </a:extLst>
              </p:cNvPr>
              <p:cNvSpPr>
                <a:spLocks noChangeArrowheads="1"/>
              </p:cNvSpPr>
              <p:nvPr/>
            </p:nvSpPr>
            <p:spPr bwMode="auto">
              <a:xfrm>
                <a:off x="3141" y="2046"/>
                <a:ext cx="44"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8" name="Oval 397">
                <a:extLst>
                  <a:ext uri="{FF2B5EF4-FFF2-40B4-BE49-F238E27FC236}">
                    <a16:creationId xmlns:a16="http://schemas.microsoft.com/office/drawing/2014/main" id="{D547BE39-5393-4907-9CA1-B57F637D2CDC}"/>
                  </a:ext>
                </a:extLst>
              </p:cNvPr>
              <p:cNvSpPr>
                <a:spLocks noChangeArrowheads="1"/>
              </p:cNvSpPr>
              <p:nvPr/>
            </p:nvSpPr>
            <p:spPr bwMode="auto">
              <a:xfrm>
                <a:off x="3188" y="2029"/>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9" name="Oval 398">
                <a:extLst>
                  <a:ext uri="{FF2B5EF4-FFF2-40B4-BE49-F238E27FC236}">
                    <a16:creationId xmlns:a16="http://schemas.microsoft.com/office/drawing/2014/main" id="{7A224C08-B62F-4885-95FD-C2B446E7097A}"/>
                  </a:ext>
                </a:extLst>
              </p:cNvPr>
              <p:cNvSpPr>
                <a:spLocks noChangeArrowheads="1"/>
              </p:cNvSpPr>
              <p:nvPr/>
            </p:nvSpPr>
            <p:spPr bwMode="auto">
              <a:xfrm>
                <a:off x="3235" y="2009"/>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0" name="Oval 399">
                <a:extLst>
                  <a:ext uri="{FF2B5EF4-FFF2-40B4-BE49-F238E27FC236}">
                    <a16:creationId xmlns:a16="http://schemas.microsoft.com/office/drawing/2014/main" id="{9FCAC741-45CA-464D-B1D9-E71C548169E4}"/>
                  </a:ext>
                </a:extLst>
              </p:cNvPr>
              <p:cNvSpPr>
                <a:spLocks noChangeArrowheads="1"/>
              </p:cNvSpPr>
              <p:nvPr/>
            </p:nvSpPr>
            <p:spPr bwMode="auto">
              <a:xfrm>
                <a:off x="3281" y="1989"/>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1" name="Oval 400">
                <a:extLst>
                  <a:ext uri="{FF2B5EF4-FFF2-40B4-BE49-F238E27FC236}">
                    <a16:creationId xmlns:a16="http://schemas.microsoft.com/office/drawing/2014/main" id="{FFE57F7D-EF81-4354-A778-EABE5D055EED}"/>
                  </a:ext>
                </a:extLst>
              </p:cNvPr>
              <p:cNvSpPr>
                <a:spLocks noChangeArrowheads="1"/>
              </p:cNvSpPr>
              <p:nvPr/>
            </p:nvSpPr>
            <p:spPr bwMode="auto">
              <a:xfrm>
                <a:off x="3328" y="1969"/>
                <a:ext cx="46"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2" name="Oval 401">
                <a:extLst>
                  <a:ext uri="{FF2B5EF4-FFF2-40B4-BE49-F238E27FC236}">
                    <a16:creationId xmlns:a16="http://schemas.microsoft.com/office/drawing/2014/main" id="{B98B257A-EFC8-443F-9F99-060FE412855C}"/>
                  </a:ext>
                </a:extLst>
              </p:cNvPr>
              <p:cNvSpPr>
                <a:spLocks noChangeArrowheads="1"/>
              </p:cNvSpPr>
              <p:nvPr/>
            </p:nvSpPr>
            <p:spPr bwMode="auto">
              <a:xfrm>
                <a:off x="3374" y="1952"/>
                <a:ext cx="47"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3" name="Oval 402">
                <a:extLst>
                  <a:ext uri="{FF2B5EF4-FFF2-40B4-BE49-F238E27FC236}">
                    <a16:creationId xmlns:a16="http://schemas.microsoft.com/office/drawing/2014/main" id="{E79674FE-67F3-4EBA-BDF2-098E5AF82D80}"/>
                  </a:ext>
                </a:extLst>
              </p:cNvPr>
              <p:cNvSpPr>
                <a:spLocks noChangeArrowheads="1"/>
              </p:cNvSpPr>
              <p:nvPr/>
            </p:nvSpPr>
            <p:spPr bwMode="auto">
              <a:xfrm>
                <a:off x="3421" y="1932"/>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4" name="Oval 403">
                <a:extLst>
                  <a:ext uri="{FF2B5EF4-FFF2-40B4-BE49-F238E27FC236}">
                    <a16:creationId xmlns:a16="http://schemas.microsoft.com/office/drawing/2014/main" id="{1004C3BF-14DC-4C2E-9AA7-69F722F1958A}"/>
                  </a:ext>
                </a:extLst>
              </p:cNvPr>
              <p:cNvSpPr>
                <a:spLocks noChangeArrowheads="1"/>
              </p:cNvSpPr>
              <p:nvPr/>
            </p:nvSpPr>
            <p:spPr bwMode="auto">
              <a:xfrm>
                <a:off x="3468" y="1916"/>
                <a:ext cx="46"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5" name="Oval 404">
                <a:extLst>
                  <a:ext uri="{FF2B5EF4-FFF2-40B4-BE49-F238E27FC236}">
                    <a16:creationId xmlns:a16="http://schemas.microsoft.com/office/drawing/2014/main" id="{8F91AAA7-67E0-4AAA-90A0-CA6080C2C70B}"/>
                  </a:ext>
                </a:extLst>
              </p:cNvPr>
              <p:cNvSpPr>
                <a:spLocks noChangeArrowheads="1"/>
              </p:cNvSpPr>
              <p:nvPr/>
            </p:nvSpPr>
            <p:spPr bwMode="auto">
              <a:xfrm>
                <a:off x="3514" y="1896"/>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6" name="Oval 405">
                <a:extLst>
                  <a:ext uri="{FF2B5EF4-FFF2-40B4-BE49-F238E27FC236}">
                    <a16:creationId xmlns:a16="http://schemas.microsoft.com/office/drawing/2014/main" id="{4E2B6759-B963-4E9D-994F-C68B58B03A87}"/>
                  </a:ext>
                </a:extLst>
              </p:cNvPr>
              <p:cNvSpPr>
                <a:spLocks noChangeArrowheads="1"/>
              </p:cNvSpPr>
              <p:nvPr/>
            </p:nvSpPr>
            <p:spPr bwMode="auto">
              <a:xfrm>
                <a:off x="3561" y="1876"/>
                <a:ext cx="47"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7" name="Oval 406">
                <a:extLst>
                  <a:ext uri="{FF2B5EF4-FFF2-40B4-BE49-F238E27FC236}">
                    <a16:creationId xmlns:a16="http://schemas.microsoft.com/office/drawing/2014/main" id="{2192C3F5-8BC0-4F14-9FB6-BE1BDD762BC4}"/>
                  </a:ext>
                </a:extLst>
              </p:cNvPr>
              <p:cNvSpPr>
                <a:spLocks noChangeArrowheads="1"/>
              </p:cNvSpPr>
              <p:nvPr/>
            </p:nvSpPr>
            <p:spPr bwMode="auto">
              <a:xfrm>
                <a:off x="3608" y="1859"/>
                <a:ext cx="46"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8" name="Oval 407">
                <a:extLst>
                  <a:ext uri="{FF2B5EF4-FFF2-40B4-BE49-F238E27FC236}">
                    <a16:creationId xmlns:a16="http://schemas.microsoft.com/office/drawing/2014/main" id="{CFCAD47E-DAD2-4952-B9DA-DC60BD48EA43}"/>
                  </a:ext>
                </a:extLst>
              </p:cNvPr>
              <p:cNvSpPr>
                <a:spLocks noChangeArrowheads="1"/>
              </p:cNvSpPr>
              <p:nvPr/>
            </p:nvSpPr>
            <p:spPr bwMode="auto">
              <a:xfrm>
                <a:off x="3654" y="1839"/>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9" name="Oval 408">
                <a:extLst>
                  <a:ext uri="{FF2B5EF4-FFF2-40B4-BE49-F238E27FC236}">
                    <a16:creationId xmlns:a16="http://schemas.microsoft.com/office/drawing/2014/main" id="{47D17BBE-41E4-44E2-A8AC-5F243B833D82}"/>
                  </a:ext>
                </a:extLst>
              </p:cNvPr>
              <p:cNvSpPr>
                <a:spLocks noChangeArrowheads="1"/>
              </p:cNvSpPr>
              <p:nvPr/>
            </p:nvSpPr>
            <p:spPr bwMode="auto">
              <a:xfrm>
                <a:off x="3701" y="1819"/>
                <a:ext cx="46"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0" name="Oval 409">
                <a:extLst>
                  <a:ext uri="{FF2B5EF4-FFF2-40B4-BE49-F238E27FC236}">
                    <a16:creationId xmlns:a16="http://schemas.microsoft.com/office/drawing/2014/main" id="{60A59D2D-64E7-4D77-9D1B-86AEBD0B98E3}"/>
                  </a:ext>
                </a:extLst>
              </p:cNvPr>
              <p:cNvSpPr>
                <a:spLocks noChangeArrowheads="1"/>
              </p:cNvSpPr>
              <p:nvPr/>
            </p:nvSpPr>
            <p:spPr bwMode="auto">
              <a:xfrm>
                <a:off x="3747" y="1802"/>
                <a:ext cx="47"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1" name="Oval 410">
                <a:extLst>
                  <a:ext uri="{FF2B5EF4-FFF2-40B4-BE49-F238E27FC236}">
                    <a16:creationId xmlns:a16="http://schemas.microsoft.com/office/drawing/2014/main" id="{0FF2E5ED-CF64-4031-930B-EF36881A638F}"/>
                  </a:ext>
                </a:extLst>
              </p:cNvPr>
              <p:cNvSpPr>
                <a:spLocks noChangeArrowheads="1"/>
              </p:cNvSpPr>
              <p:nvPr/>
            </p:nvSpPr>
            <p:spPr bwMode="auto">
              <a:xfrm>
                <a:off x="3794" y="1782"/>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2" name="Oval 411">
                <a:extLst>
                  <a:ext uri="{FF2B5EF4-FFF2-40B4-BE49-F238E27FC236}">
                    <a16:creationId xmlns:a16="http://schemas.microsoft.com/office/drawing/2014/main" id="{0523E39E-AFBB-46FC-B309-303E5C69E9A7}"/>
                  </a:ext>
                </a:extLst>
              </p:cNvPr>
              <p:cNvSpPr>
                <a:spLocks noChangeArrowheads="1"/>
              </p:cNvSpPr>
              <p:nvPr/>
            </p:nvSpPr>
            <p:spPr bwMode="auto">
              <a:xfrm>
                <a:off x="3841" y="1762"/>
                <a:ext cx="46"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3" name="Oval 412">
                <a:extLst>
                  <a:ext uri="{FF2B5EF4-FFF2-40B4-BE49-F238E27FC236}">
                    <a16:creationId xmlns:a16="http://schemas.microsoft.com/office/drawing/2014/main" id="{DCDED761-5585-4E71-8F32-469ADEFAA1B3}"/>
                  </a:ext>
                </a:extLst>
              </p:cNvPr>
              <p:cNvSpPr>
                <a:spLocks noChangeArrowheads="1"/>
              </p:cNvSpPr>
              <p:nvPr/>
            </p:nvSpPr>
            <p:spPr bwMode="auto">
              <a:xfrm>
                <a:off x="3887" y="1746"/>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4" name="Oval 413">
                <a:extLst>
                  <a:ext uri="{FF2B5EF4-FFF2-40B4-BE49-F238E27FC236}">
                    <a16:creationId xmlns:a16="http://schemas.microsoft.com/office/drawing/2014/main" id="{5AAA51A4-F0A3-467A-A3A5-14499A81474E}"/>
                  </a:ext>
                </a:extLst>
              </p:cNvPr>
              <p:cNvSpPr>
                <a:spLocks noChangeArrowheads="1"/>
              </p:cNvSpPr>
              <p:nvPr/>
            </p:nvSpPr>
            <p:spPr bwMode="auto">
              <a:xfrm>
                <a:off x="3934" y="1726"/>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5" name="Oval 414">
                <a:extLst>
                  <a:ext uri="{FF2B5EF4-FFF2-40B4-BE49-F238E27FC236}">
                    <a16:creationId xmlns:a16="http://schemas.microsoft.com/office/drawing/2014/main" id="{7ACB20B0-C08F-4553-8311-94B49A21C6AA}"/>
                  </a:ext>
                </a:extLst>
              </p:cNvPr>
              <p:cNvSpPr>
                <a:spLocks noChangeArrowheads="1"/>
              </p:cNvSpPr>
              <p:nvPr/>
            </p:nvSpPr>
            <p:spPr bwMode="auto">
              <a:xfrm>
                <a:off x="3981" y="1706"/>
                <a:ext cx="46"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6" name="Oval 415">
                <a:extLst>
                  <a:ext uri="{FF2B5EF4-FFF2-40B4-BE49-F238E27FC236}">
                    <a16:creationId xmlns:a16="http://schemas.microsoft.com/office/drawing/2014/main" id="{D7A4E88F-D602-4978-9A77-0C59309CB4FA}"/>
                  </a:ext>
                </a:extLst>
              </p:cNvPr>
              <p:cNvSpPr>
                <a:spLocks noChangeArrowheads="1"/>
              </p:cNvSpPr>
              <p:nvPr/>
            </p:nvSpPr>
            <p:spPr bwMode="auto">
              <a:xfrm>
                <a:off x="4027" y="1686"/>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7" name="Oval 416">
                <a:extLst>
                  <a:ext uri="{FF2B5EF4-FFF2-40B4-BE49-F238E27FC236}">
                    <a16:creationId xmlns:a16="http://schemas.microsoft.com/office/drawing/2014/main" id="{3B8BB1FE-018A-47EC-BAF7-533996443FA7}"/>
                  </a:ext>
                </a:extLst>
              </p:cNvPr>
              <p:cNvSpPr>
                <a:spLocks noChangeArrowheads="1"/>
              </p:cNvSpPr>
              <p:nvPr/>
            </p:nvSpPr>
            <p:spPr bwMode="auto">
              <a:xfrm>
                <a:off x="4077" y="1669"/>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8" name="Oval 417">
                <a:extLst>
                  <a:ext uri="{FF2B5EF4-FFF2-40B4-BE49-F238E27FC236}">
                    <a16:creationId xmlns:a16="http://schemas.microsoft.com/office/drawing/2014/main" id="{C556ABFE-F330-4502-88D7-53AFF31BD3BE}"/>
                  </a:ext>
                </a:extLst>
              </p:cNvPr>
              <p:cNvSpPr>
                <a:spLocks noChangeArrowheads="1"/>
              </p:cNvSpPr>
              <p:nvPr/>
            </p:nvSpPr>
            <p:spPr bwMode="auto">
              <a:xfrm>
                <a:off x="4124" y="1649"/>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9" name="Oval 418">
                <a:extLst>
                  <a:ext uri="{FF2B5EF4-FFF2-40B4-BE49-F238E27FC236}">
                    <a16:creationId xmlns:a16="http://schemas.microsoft.com/office/drawing/2014/main" id="{F4C3FDC7-9A7F-40CB-95D3-FC61891EF76D}"/>
                  </a:ext>
                </a:extLst>
              </p:cNvPr>
              <p:cNvSpPr>
                <a:spLocks noChangeArrowheads="1"/>
              </p:cNvSpPr>
              <p:nvPr/>
            </p:nvSpPr>
            <p:spPr bwMode="auto">
              <a:xfrm>
                <a:off x="4170" y="1629"/>
                <a:ext cx="44"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0" name="Oval 419">
                <a:extLst>
                  <a:ext uri="{FF2B5EF4-FFF2-40B4-BE49-F238E27FC236}">
                    <a16:creationId xmlns:a16="http://schemas.microsoft.com/office/drawing/2014/main" id="{9FD6D382-1EEF-4E64-B3AE-D315712E3220}"/>
                  </a:ext>
                </a:extLst>
              </p:cNvPr>
              <p:cNvSpPr>
                <a:spLocks noChangeArrowheads="1"/>
              </p:cNvSpPr>
              <p:nvPr/>
            </p:nvSpPr>
            <p:spPr bwMode="auto">
              <a:xfrm>
                <a:off x="4217" y="1609"/>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1" name="Oval 420">
                <a:extLst>
                  <a:ext uri="{FF2B5EF4-FFF2-40B4-BE49-F238E27FC236}">
                    <a16:creationId xmlns:a16="http://schemas.microsoft.com/office/drawing/2014/main" id="{FED93774-20DA-4CAD-8D46-8D5421AC501D}"/>
                  </a:ext>
                </a:extLst>
              </p:cNvPr>
              <p:cNvSpPr>
                <a:spLocks noChangeArrowheads="1"/>
              </p:cNvSpPr>
              <p:nvPr/>
            </p:nvSpPr>
            <p:spPr bwMode="auto">
              <a:xfrm>
                <a:off x="4264" y="1589"/>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2" name="Oval 421">
                <a:extLst>
                  <a:ext uri="{FF2B5EF4-FFF2-40B4-BE49-F238E27FC236}">
                    <a16:creationId xmlns:a16="http://schemas.microsoft.com/office/drawing/2014/main" id="{C3D72A0C-EC40-4DF1-BA37-6902D826C3E2}"/>
                  </a:ext>
                </a:extLst>
              </p:cNvPr>
              <p:cNvSpPr>
                <a:spLocks noChangeArrowheads="1"/>
              </p:cNvSpPr>
              <p:nvPr/>
            </p:nvSpPr>
            <p:spPr bwMode="auto">
              <a:xfrm>
                <a:off x="4310" y="1569"/>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3" name="Oval 422">
                <a:extLst>
                  <a:ext uri="{FF2B5EF4-FFF2-40B4-BE49-F238E27FC236}">
                    <a16:creationId xmlns:a16="http://schemas.microsoft.com/office/drawing/2014/main" id="{3E28B29F-18C6-4625-A9AD-DD522D3E560C}"/>
                  </a:ext>
                </a:extLst>
              </p:cNvPr>
              <p:cNvSpPr>
                <a:spLocks noChangeArrowheads="1"/>
              </p:cNvSpPr>
              <p:nvPr/>
            </p:nvSpPr>
            <p:spPr bwMode="auto">
              <a:xfrm>
                <a:off x="4357" y="1549"/>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4" name="Oval 423">
                <a:extLst>
                  <a:ext uri="{FF2B5EF4-FFF2-40B4-BE49-F238E27FC236}">
                    <a16:creationId xmlns:a16="http://schemas.microsoft.com/office/drawing/2014/main" id="{4328A5C7-3F77-48E5-B59D-1640B51F713C}"/>
                  </a:ext>
                </a:extLst>
              </p:cNvPr>
              <p:cNvSpPr>
                <a:spLocks noChangeArrowheads="1"/>
              </p:cNvSpPr>
              <p:nvPr/>
            </p:nvSpPr>
            <p:spPr bwMode="auto">
              <a:xfrm>
                <a:off x="4403" y="1529"/>
                <a:ext cx="44"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5" name="Oval 424">
                <a:extLst>
                  <a:ext uri="{FF2B5EF4-FFF2-40B4-BE49-F238E27FC236}">
                    <a16:creationId xmlns:a16="http://schemas.microsoft.com/office/drawing/2014/main" id="{6EAC42E3-808F-4F41-8050-7747DF405C24}"/>
                  </a:ext>
                </a:extLst>
              </p:cNvPr>
              <p:cNvSpPr>
                <a:spLocks noChangeArrowheads="1"/>
              </p:cNvSpPr>
              <p:nvPr/>
            </p:nvSpPr>
            <p:spPr bwMode="auto">
              <a:xfrm>
                <a:off x="4450" y="1509"/>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6" name="Oval 425">
                <a:extLst>
                  <a:ext uri="{FF2B5EF4-FFF2-40B4-BE49-F238E27FC236}">
                    <a16:creationId xmlns:a16="http://schemas.microsoft.com/office/drawing/2014/main" id="{AE687BE0-1BE9-48F0-AD00-F956E1BA3CDD}"/>
                  </a:ext>
                </a:extLst>
              </p:cNvPr>
              <p:cNvSpPr>
                <a:spLocks noChangeArrowheads="1"/>
              </p:cNvSpPr>
              <p:nvPr/>
            </p:nvSpPr>
            <p:spPr bwMode="auto">
              <a:xfrm>
                <a:off x="4497" y="1489"/>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7" name="Oval 426">
                <a:extLst>
                  <a:ext uri="{FF2B5EF4-FFF2-40B4-BE49-F238E27FC236}">
                    <a16:creationId xmlns:a16="http://schemas.microsoft.com/office/drawing/2014/main" id="{412E2DAA-4C05-470B-897C-7CD1BE78F7C1}"/>
                  </a:ext>
                </a:extLst>
              </p:cNvPr>
              <p:cNvSpPr>
                <a:spLocks noChangeArrowheads="1"/>
              </p:cNvSpPr>
              <p:nvPr/>
            </p:nvSpPr>
            <p:spPr bwMode="auto">
              <a:xfrm>
                <a:off x="4543" y="1469"/>
                <a:ext cx="44"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8" name="Oval 427">
                <a:extLst>
                  <a:ext uri="{FF2B5EF4-FFF2-40B4-BE49-F238E27FC236}">
                    <a16:creationId xmlns:a16="http://schemas.microsoft.com/office/drawing/2014/main" id="{7ECFD03A-87DD-409F-97BD-A76410DDE073}"/>
                  </a:ext>
                </a:extLst>
              </p:cNvPr>
              <p:cNvSpPr>
                <a:spLocks noChangeArrowheads="1"/>
              </p:cNvSpPr>
              <p:nvPr/>
            </p:nvSpPr>
            <p:spPr bwMode="auto">
              <a:xfrm>
                <a:off x="4590" y="1446"/>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9" name="Oval 428">
                <a:extLst>
                  <a:ext uri="{FF2B5EF4-FFF2-40B4-BE49-F238E27FC236}">
                    <a16:creationId xmlns:a16="http://schemas.microsoft.com/office/drawing/2014/main" id="{E22CD3C7-A5A3-4EFE-A723-415509652E4B}"/>
                  </a:ext>
                </a:extLst>
              </p:cNvPr>
              <p:cNvSpPr>
                <a:spLocks noChangeArrowheads="1"/>
              </p:cNvSpPr>
              <p:nvPr/>
            </p:nvSpPr>
            <p:spPr bwMode="auto">
              <a:xfrm>
                <a:off x="4637" y="1426"/>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0" name="Oval 429">
                <a:extLst>
                  <a:ext uri="{FF2B5EF4-FFF2-40B4-BE49-F238E27FC236}">
                    <a16:creationId xmlns:a16="http://schemas.microsoft.com/office/drawing/2014/main" id="{7FE0A8C0-5694-4A75-8C7E-9EE508AC6896}"/>
                  </a:ext>
                </a:extLst>
              </p:cNvPr>
              <p:cNvSpPr>
                <a:spLocks noChangeArrowheads="1"/>
              </p:cNvSpPr>
              <p:nvPr/>
            </p:nvSpPr>
            <p:spPr bwMode="auto">
              <a:xfrm>
                <a:off x="4683" y="1406"/>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1" name="Oval 430">
                <a:extLst>
                  <a:ext uri="{FF2B5EF4-FFF2-40B4-BE49-F238E27FC236}">
                    <a16:creationId xmlns:a16="http://schemas.microsoft.com/office/drawing/2014/main" id="{DA499626-ADE7-420B-9F1C-578C79920F37}"/>
                  </a:ext>
                </a:extLst>
              </p:cNvPr>
              <p:cNvSpPr>
                <a:spLocks noChangeArrowheads="1"/>
              </p:cNvSpPr>
              <p:nvPr/>
            </p:nvSpPr>
            <p:spPr bwMode="auto">
              <a:xfrm>
                <a:off x="4730" y="1383"/>
                <a:ext cx="43"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2" name="Oval 431">
                <a:extLst>
                  <a:ext uri="{FF2B5EF4-FFF2-40B4-BE49-F238E27FC236}">
                    <a16:creationId xmlns:a16="http://schemas.microsoft.com/office/drawing/2014/main" id="{F80EC72F-A2DD-4E0E-BECD-57AF2CB3AC9E}"/>
                  </a:ext>
                </a:extLst>
              </p:cNvPr>
              <p:cNvSpPr>
                <a:spLocks noChangeArrowheads="1"/>
              </p:cNvSpPr>
              <p:nvPr/>
            </p:nvSpPr>
            <p:spPr bwMode="auto">
              <a:xfrm>
                <a:off x="4776" y="1363"/>
                <a:ext cx="44"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3" name="Oval 432">
                <a:extLst>
                  <a:ext uri="{FF2B5EF4-FFF2-40B4-BE49-F238E27FC236}">
                    <a16:creationId xmlns:a16="http://schemas.microsoft.com/office/drawing/2014/main" id="{10E3ADE1-F9B3-4724-BC64-1CFEBB48A98A}"/>
                  </a:ext>
                </a:extLst>
              </p:cNvPr>
              <p:cNvSpPr>
                <a:spLocks noChangeArrowheads="1"/>
              </p:cNvSpPr>
              <p:nvPr/>
            </p:nvSpPr>
            <p:spPr bwMode="auto">
              <a:xfrm>
                <a:off x="4823" y="1343"/>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4" name="Oval 433">
                <a:extLst>
                  <a:ext uri="{FF2B5EF4-FFF2-40B4-BE49-F238E27FC236}">
                    <a16:creationId xmlns:a16="http://schemas.microsoft.com/office/drawing/2014/main" id="{A7C3015E-2CE9-4AB5-A334-76BE994B6B0C}"/>
                  </a:ext>
                </a:extLst>
              </p:cNvPr>
              <p:cNvSpPr>
                <a:spLocks noChangeArrowheads="1"/>
              </p:cNvSpPr>
              <p:nvPr/>
            </p:nvSpPr>
            <p:spPr bwMode="auto">
              <a:xfrm>
                <a:off x="4870" y="1320"/>
                <a:ext cx="43"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5" name="Oval 434">
                <a:extLst>
                  <a:ext uri="{FF2B5EF4-FFF2-40B4-BE49-F238E27FC236}">
                    <a16:creationId xmlns:a16="http://schemas.microsoft.com/office/drawing/2014/main" id="{C6BAB914-0FF6-45C5-AFB3-B515C3298FA0}"/>
                  </a:ext>
                </a:extLst>
              </p:cNvPr>
              <p:cNvSpPr>
                <a:spLocks noChangeArrowheads="1"/>
              </p:cNvSpPr>
              <p:nvPr/>
            </p:nvSpPr>
            <p:spPr bwMode="auto">
              <a:xfrm>
                <a:off x="4916" y="1300"/>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6" name="Oval 435">
                <a:extLst>
                  <a:ext uri="{FF2B5EF4-FFF2-40B4-BE49-F238E27FC236}">
                    <a16:creationId xmlns:a16="http://schemas.microsoft.com/office/drawing/2014/main" id="{E03C25AD-BAC5-4941-8A4B-FE5FAC9B3407}"/>
                  </a:ext>
                </a:extLst>
              </p:cNvPr>
              <p:cNvSpPr>
                <a:spLocks noChangeArrowheads="1"/>
              </p:cNvSpPr>
              <p:nvPr/>
            </p:nvSpPr>
            <p:spPr bwMode="auto">
              <a:xfrm>
                <a:off x="4963" y="1276"/>
                <a:ext cx="47"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7" name="Oval 436">
                <a:extLst>
                  <a:ext uri="{FF2B5EF4-FFF2-40B4-BE49-F238E27FC236}">
                    <a16:creationId xmlns:a16="http://schemas.microsoft.com/office/drawing/2014/main" id="{B8B9D8CD-610A-4597-88EF-371A5D3A0321}"/>
                  </a:ext>
                </a:extLst>
              </p:cNvPr>
              <p:cNvSpPr>
                <a:spLocks noChangeArrowheads="1"/>
              </p:cNvSpPr>
              <p:nvPr/>
            </p:nvSpPr>
            <p:spPr bwMode="auto">
              <a:xfrm>
                <a:off x="5010" y="1253"/>
                <a:ext cx="46"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8" name="Oval 437">
                <a:extLst>
                  <a:ext uri="{FF2B5EF4-FFF2-40B4-BE49-F238E27FC236}">
                    <a16:creationId xmlns:a16="http://schemas.microsoft.com/office/drawing/2014/main" id="{4B05B789-7C30-4A55-A36B-1CBE4A037AAB}"/>
                  </a:ext>
                </a:extLst>
              </p:cNvPr>
              <p:cNvSpPr>
                <a:spLocks noChangeArrowheads="1"/>
              </p:cNvSpPr>
              <p:nvPr/>
            </p:nvSpPr>
            <p:spPr bwMode="auto">
              <a:xfrm>
                <a:off x="5056" y="1230"/>
                <a:ext cx="47"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9" name="Oval 438">
                <a:extLst>
                  <a:ext uri="{FF2B5EF4-FFF2-40B4-BE49-F238E27FC236}">
                    <a16:creationId xmlns:a16="http://schemas.microsoft.com/office/drawing/2014/main" id="{5B9394ED-8A39-40B7-B4B3-F55172B4A827}"/>
                  </a:ext>
                </a:extLst>
              </p:cNvPr>
              <p:cNvSpPr>
                <a:spLocks noChangeArrowheads="1"/>
              </p:cNvSpPr>
              <p:nvPr/>
            </p:nvSpPr>
            <p:spPr bwMode="auto">
              <a:xfrm>
                <a:off x="5103" y="1206"/>
                <a:ext cx="46"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0" name="Oval 439">
                <a:extLst>
                  <a:ext uri="{FF2B5EF4-FFF2-40B4-BE49-F238E27FC236}">
                    <a16:creationId xmlns:a16="http://schemas.microsoft.com/office/drawing/2014/main" id="{70839BDC-2228-4E20-B5CB-E05C42C8A4CB}"/>
                  </a:ext>
                </a:extLst>
              </p:cNvPr>
              <p:cNvSpPr>
                <a:spLocks noChangeArrowheads="1"/>
              </p:cNvSpPr>
              <p:nvPr/>
            </p:nvSpPr>
            <p:spPr bwMode="auto">
              <a:xfrm>
                <a:off x="5149" y="1183"/>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1" name="Oval 440">
                <a:extLst>
                  <a:ext uri="{FF2B5EF4-FFF2-40B4-BE49-F238E27FC236}">
                    <a16:creationId xmlns:a16="http://schemas.microsoft.com/office/drawing/2014/main" id="{2CC6B579-38F6-4D5B-BD84-2994BD044B9B}"/>
                  </a:ext>
                </a:extLst>
              </p:cNvPr>
              <p:cNvSpPr>
                <a:spLocks noChangeArrowheads="1"/>
              </p:cNvSpPr>
              <p:nvPr/>
            </p:nvSpPr>
            <p:spPr bwMode="auto">
              <a:xfrm>
                <a:off x="5196" y="1160"/>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2" name="Oval 441">
                <a:extLst>
                  <a:ext uri="{FF2B5EF4-FFF2-40B4-BE49-F238E27FC236}">
                    <a16:creationId xmlns:a16="http://schemas.microsoft.com/office/drawing/2014/main" id="{A502D8E9-3A56-4C5E-BBE7-F49FB9A4C313}"/>
                  </a:ext>
                </a:extLst>
              </p:cNvPr>
              <p:cNvSpPr>
                <a:spLocks noChangeArrowheads="1"/>
              </p:cNvSpPr>
              <p:nvPr/>
            </p:nvSpPr>
            <p:spPr bwMode="auto">
              <a:xfrm>
                <a:off x="5243" y="1136"/>
                <a:ext cx="46"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3" name="Oval 442">
                <a:extLst>
                  <a:ext uri="{FF2B5EF4-FFF2-40B4-BE49-F238E27FC236}">
                    <a16:creationId xmlns:a16="http://schemas.microsoft.com/office/drawing/2014/main" id="{B71D7984-EC26-4E0D-94DB-92DD5795B8BA}"/>
                  </a:ext>
                </a:extLst>
              </p:cNvPr>
              <p:cNvSpPr>
                <a:spLocks noChangeArrowheads="1"/>
              </p:cNvSpPr>
              <p:nvPr/>
            </p:nvSpPr>
            <p:spPr bwMode="auto">
              <a:xfrm>
                <a:off x="5289" y="1110"/>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4" name="Oval 443">
                <a:extLst>
                  <a:ext uri="{FF2B5EF4-FFF2-40B4-BE49-F238E27FC236}">
                    <a16:creationId xmlns:a16="http://schemas.microsoft.com/office/drawing/2014/main" id="{BC1C0C4D-AD3E-4FB9-A641-DC574FDA15F8}"/>
                  </a:ext>
                </a:extLst>
              </p:cNvPr>
              <p:cNvSpPr>
                <a:spLocks noChangeArrowheads="1"/>
              </p:cNvSpPr>
              <p:nvPr/>
            </p:nvSpPr>
            <p:spPr bwMode="auto">
              <a:xfrm>
                <a:off x="5336" y="1083"/>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5" name="Oval 444">
                <a:extLst>
                  <a:ext uri="{FF2B5EF4-FFF2-40B4-BE49-F238E27FC236}">
                    <a16:creationId xmlns:a16="http://schemas.microsoft.com/office/drawing/2014/main" id="{C6AB1B75-B22A-43E5-9A5E-51268F12C8C8}"/>
                  </a:ext>
                </a:extLst>
              </p:cNvPr>
              <p:cNvSpPr>
                <a:spLocks noChangeArrowheads="1"/>
              </p:cNvSpPr>
              <p:nvPr/>
            </p:nvSpPr>
            <p:spPr bwMode="auto">
              <a:xfrm>
                <a:off x="5383" y="1057"/>
                <a:ext cx="46"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6" name="Oval 445">
                <a:extLst>
                  <a:ext uri="{FF2B5EF4-FFF2-40B4-BE49-F238E27FC236}">
                    <a16:creationId xmlns:a16="http://schemas.microsoft.com/office/drawing/2014/main" id="{9856831E-F441-44DF-B193-D94E0400DBC7}"/>
                  </a:ext>
                </a:extLst>
              </p:cNvPr>
              <p:cNvSpPr>
                <a:spLocks noChangeArrowheads="1"/>
              </p:cNvSpPr>
              <p:nvPr/>
            </p:nvSpPr>
            <p:spPr bwMode="auto">
              <a:xfrm>
                <a:off x="5429" y="1030"/>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7" name="Oval 446">
                <a:extLst>
                  <a:ext uri="{FF2B5EF4-FFF2-40B4-BE49-F238E27FC236}">
                    <a16:creationId xmlns:a16="http://schemas.microsoft.com/office/drawing/2014/main" id="{DDED35B8-56E3-401F-8C69-618BE2983B55}"/>
                  </a:ext>
                </a:extLst>
              </p:cNvPr>
              <p:cNvSpPr>
                <a:spLocks noChangeArrowheads="1"/>
              </p:cNvSpPr>
              <p:nvPr/>
            </p:nvSpPr>
            <p:spPr bwMode="auto">
              <a:xfrm>
                <a:off x="5476" y="1000"/>
                <a:ext cx="46"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8" name="Oval 447">
                <a:extLst>
                  <a:ext uri="{FF2B5EF4-FFF2-40B4-BE49-F238E27FC236}">
                    <a16:creationId xmlns:a16="http://schemas.microsoft.com/office/drawing/2014/main" id="{C7CB9A00-55E5-4248-96DF-859022E722C9}"/>
                  </a:ext>
                </a:extLst>
              </p:cNvPr>
              <p:cNvSpPr>
                <a:spLocks noChangeArrowheads="1"/>
              </p:cNvSpPr>
              <p:nvPr/>
            </p:nvSpPr>
            <p:spPr bwMode="auto">
              <a:xfrm>
                <a:off x="5522" y="970"/>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9" name="Oval 448">
                <a:extLst>
                  <a:ext uri="{FF2B5EF4-FFF2-40B4-BE49-F238E27FC236}">
                    <a16:creationId xmlns:a16="http://schemas.microsoft.com/office/drawing/2014/main" id="{EAA51827-A5ED-43CF-A63D-DB3E1D9E90EC}"/>
                  </a:ext>
                </a:extLst>
              </p:cNvPr>
              <p:cNvSpPr>
                <a:spLocks noChangeArrowheads="1"/>
              </p:cNvSpPr>
              <p:nvPr/>
            </p:nvSpPr>
            <p:spPr bwMode="auto">
              <a:xfrm>
                <a:off x="5569" y="940"/>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0" name="Oval 449">
                <a:extLst>
                  <a:ext uri="{FF2B5EF4-FFF2-40B4-BE49-F238E27FC236}">
                    <a16:creationId xmlns:a16="http://schemas.microsoft.com/office/drawing/2014/main" id="{505FF445-C62E-4766-8E89-D186A9386CDC}"/>
                  </a:ext>
                </a:extLst>
              </p:cNvPr>
              <p:cNvSpPr>
                <a:spLocks noChangeArrowheads="1"/>
              </p:cNvSpPr>
              <p:nvPr/>
            </p:nvSpPr>
            <p:spPr bwMode="auto">
              <a:xfrm>
                <a:off x="5619" y="907"/>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1" name="Oval 450">
                <a:extLst>
                  <a:ext uri="{FF2B5EF4-FFF2-40B4-BE49-F238E27FC236}">
                    <a16:creationId xmlns:a16="http://schemas.microsoft.com/office/drawing/2014/main" id="{AEBE704B-6F2F-4F82-81B8-82AB8218AF8C}"/>
                  </a:ext>
                </a:extLst>
              </p:cNvPr>
              <p:cNvSpPr>
                <a:spLocks noChangeArrowheads="1"/>
              </p:cNvSpPr>
              <p:nvPr/>
            </p:nvSpPr>
            <p:spPr bwMode="auto">
              <a:xfrm>
                <a:off x="5666" y="873"/>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2" name="Oval 451">
                <a:extLst>
                  <a:ext uri="{FF2B5EF4-FFF2-40B4-BE49-F238E27FC236}">
                    <a16:creationId xmlns:a16="http://schemas.microsoft.com/office/drawing/2014/main" id="{BE24D1DC-75B5-450B-9A23-5BE250440E49}"/>
                  </a:ext>
                </a:extLst>
              </p:cNvPr>
              <p:cNvSpPr>
                <a:spLocks noChangeArrowheads="1"/>
              </p:cNvSpPr>
              <p:nvPr/>
            </p:nvSpPr>
            <p:spPr bwMode="auto">
              <a:xfrm>
                <a:off x="5712" y="837"/>
                <a:ext cx="44"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3" name="Oval 452">
                <a:extLst>
                  <a:ext uri="{FF2B5EF4-FFF2-40B4-BE49-F238E27FC236}">
                    <a16:creationId xmlns:a16="http://schemas.microsoft.com/office/drawing/2014/main" id="{FA97FDAC-FC29-4B12-B5BC-D8BA4B41E8B3}"/>
                  </a:ext>
                </a:extLst>
              </p:cNvPr>
              <p:cNvSpPr>
                <a:spLocks noChangeArrowheads="1"/>
              </p:cNvSpPr>
              <p:nvPr/>
            </p:nvSpPr>
            <p:spPr bwMode="auto">
              <a:xfrm>
                <a:off x="5759" y="800"/>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4" name="Oval 453">
                <a:extLst>
                  <a:ext uri="{FF2B5EF4-FFF2-40B4-BE49-F238E27FC236}">
                    <a16:creationId xmlns:a16="http://schemas.microsoft.com/office/drawing/2014/main" id="{81A49030-696D-4DE1-A177-014CFA7B1BD7}"/>
                  </a:ext>
                </a:extLst>
              </p:cNvPr>
              <p:cNvSpPr>
                <a:spLocks noChangeArrowheads="1"/>
              </p:cNvSpPr>
              <p:nvPr/>
            </p:nvSpPr>
            <p:spPr bwMode="auto">
              <a:xfrm>
                <a:off x="5806" y="763"/>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5" name="Oval 454">
                <a:extLst>
                  <a:ext uri="{FF2B5EF4-FFF2-40B4-BE49-F238E27FC236}">
                    <a16:creationId xmlns:a16="http://schemas.microsoft.com/office/drawing/2014/main" id="{40335385-D598-44D9-96BC-A45A2407990E}"/>
                  </a:ext>
                </a:extLst>
              </p:cNvPr>
              <p:cNvSpPr>
                <a:spLocks noChangeArrowheads="1"/>
              </p:cNvSpPr>
              <p:nvPr/>
            </p:nvSpPr>
            <p:spPr bwMode="auto">
              <a:xfrm>
                <a:off x="5852" y="724"/>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6" name="Oval 455">
                <a:extLst>
                  <a:ext uri="{FF2B5EF4-FFF2-40B4-BE49-F238E27FC236}">
                    <a16:creationId xmlns:a16="http://schemas.microsoft.com/office/drawing/2014/main" id="{7409EEA2-7B3D-4BC4-8B78-7C7A9F976D3C}"/>
                  </a:ext>
                </a:extLst>
              </p:cNvPr>
              <p:cNvSpPr>
                <a:spLocks noChangeArrowheads="1"/>
              </p:cNvSpPr>
              <p:nvPr/>
            </p:nvSpPr>
            <p:spPr bwMode="auto">
              <a:xfrm>
                <a:off x="5899" y="680"/>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7" name="Oval 456">
                <a:extLst>
                  <a:ext uri="{FF2B5EF4-FFF2-40B4-BE49-F238E27FC236}">
                    <a16:creationId xmlns:a16="http://schemas.microsoft.com/office/drawing/2014/main" id="{C9153EF2-1C65-42E9-ADDB-19944FC1A36B}"/>
                  </a:ext>
                </a:extLst>
              </p:cNvPr>
              <p:cNvSpPr>
                <a:spLocks noChangeArrowheads="1"/>
              </p:cNvSpPr>
              <p:nvPr/>
            </p:nvSpPr>
            <p:spPr bwMode="auto">
              <a:xfrm>
                <a:off x="5945" y="637"/>
                <a:ext cx="44"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8" name="Oval 457">
                <a:extLst>
                  <a:ext uri="{FF2B5EF4-FFF2-40B4-BE49-F238E27FC236}">
                    <a16:creationId xmlns:a16="http://schemas.microsoft.com/office/drawing/2014/main" id="{E888BBEC-4B4E-4CEE-9D86-19C8F5857A9C}"/>
                  </a:ext>
                </a:extLst>
              </p:cNvPr>
              <p:cNvSpPr>
                <a:spLocks noChangeArrowheads="1"/>
              </p:cNvSpPr>
              <p:nvPr/>
            </p:nvSpPr>
            <p:spPr bwMode="auto">
              <a:xfrm>
                <a:off x="5992" y="594"/>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9" name="Oval 458">
                <a:extLst>
                  <a:ext uri="{FF2B5EF4-FFF2-40B4-BE49-F238E27FC236}">
                    <a16:creationId xmlns:a16="http://schemas.microsoft.com/office/drawing/2014/main" id="{E87F58A1-416D-43B3-B253-8F0435D44C91}"/>
                  </a:ext>
                </a:extLst>
              </p:cNvPr>
              <p:cNvSpPr>
                <a:spLocks noChangeArrowheads="1"/>
              </p:cNvSpPr>
              <p:nvPr/>
            </p:nvSpPr>
            <p:spPr bwMode="auto">
              <a:xfrm>
                <a:off x="6039" y="544"/>
                <a:ext cx="43"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0" name="Oval 459">
                <a:extLst>
                  <a:ext uri="{FF2B5EF4-FFF2-40B4-BE49-F238E27FC236}">
                    <a16:creationId xmlns:a16="http://schemas.microsoft.com/office/drawing/2014/main" id="{6D53BBF5-AB3C-43DC-ACD4-BFFB564A981F}"/>
                  </a:ext>
                </a:extLst>
              </p:cNvPr>
              <p:cNvSpPr>
                <a:spLocks noChangeArrowheads="1"/>
              </p:cNvSpPr>
              <p:nvPr/>
            </p:nvSpPr>
            <p:spPr bwMode="auto">
              <a:xfrm>
                <a:off x="6085" y="494"/>
                <a:ext cx="44"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1" name="Oval 460">
                <a:extLst>
                  <a:ext uri="{FF2B5EF4-FFF2-40B4-BE49-F238E27FC236}">
                    <a16:creationId xmlns:a16="http://schemas.microsoft.com/office/drawing/2014/main" id="{7A416E89-47C8-4286-9CCE-B509573F89B2}"/>
                  </a:ext>
                </a:extLst>
              </p:cNvPr>
              <p:cNvSpPr>
                <a:spLocks noChangeArrowheads="1"/>
              </p:cNvSpPr>
              <p:nvPr/>
            </p:nvSpPr>
            <p:spPr bwMode="auto">
              <a:xfrm>
                <a:off x="6132" y="440"/>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2" name="Freeform 461">
                <a:extLst>
                  <a:ext uri="{FF2B5EF4-FFF2-40B4-BE49-F238E27FC236}">
                    <a16:creationId xmlns:a16="http://schemas.microsoft.com/office/drawing/2014/main" id="{E9DCB270-6F18-4BDE-876D-AD91B7718E62}"/>
                  </a:ext>
                </a:extLst>
              </p:cNvPr>
              <p:cNvSpPr>
                <a:spLocks/>
              </p:cNvSpPr>
              <p:nvPr/>
            </p:nvSpPr>
            <p:spPr bwMode="auto">
              <a:xfrm>
                <a:off x="1529" y="477"/>
                <a:ext cx="4626" cy="2414"/>
              </a:xfrm>
              <a:custGeom>
                <a:avLst/>
                <a:gdLst>
                  <a:gd name="T0" fmla="*/ 14 w 1389"/>
                  <a:gd name="T1" fmla="*/ 715 h 725"/>
                  <a:gd name="T2" fmla="*/ 42 w 1389"/>
                  <a:gd name="T3" fmla="*/ 697 h 725"/>
                  <a:gd name="T4" fmla="*/ 70 w 1389"/>
                  <a:gd name="T5" fmla="*/ 680 h 725"/>
                  <a:gd name="T6" fmla="*/ 98 w 1389"/>
                  <a:gd name="T7" fmla="*/ 663 h 725"/>
                  <a:gd name="T8" fmla="*/ 126 w 1389"/>
                  <a:gd name="T9" fmla="*/ 647 h 725"/>
                  <a:gd name="T10" fmla="*/ 154 w 1389"/>
                  <a:gd name="T11" fmla="*/ 632 h 725"/>
                  <a:gd name="T12" fmla="*/ 182 w 1389"/>
                  <a:gd name="T13" fmla="*/ 617 h 725"/>
                  <a:gd name="T14" fmla="*/ 210 w 1389"/>
                  <a:gd name="T15" fmla="*/ 603 h 725"/>
                  <a:gd name="T16" fmla="*/ 238 w 1389"/>
                  <a:gd name="T17" fmla="*/ 589 h 725"/>
                  <a:gd name="T18" fmla="*/ 266 w 1389"/>
                  <a:gd name="T19" fmla="*/ 576 h 725"/>
                  <a:gd name="T20" fmla="*/ 294 w 1389"/>
                  <a:gd name="T21" fmla="*/ 563 h 725"/>
                  <a:gd name="T22" fmla="*/ 322 w 1389"/>
                  <a:gd name="T23" fmla="*/ 550 h 725"/>
                  <a:gd name="T24" fmla="*/ 350 w 1389"/>
                  <a:gd name="T25" fmla="*/ 538 h 725"/>
                  <a:gd name="T26" fmla="*/ 378 w 1389"/>
                  <a:gd name="T27" fmla="*/ 526 h 725"/>
                  <a:gd name="T28" fmla="*/ 406 w 1389"/>
                  <a:gd name="T29" fmla="*/ 514 h 725"/>
                  <a:gd name="T30" fmla="*/ 435 w 1389"/>
                  <a:gd name="T31" fmla="*/ 502 h 725"/>
                  <a:gd name="T32" fmla="*/ 463 w 1389"/>
                  <a:gd name="T33" fmla="*/ 490 h 725"/>
                  <a:gd name="T34" fmla="*/ 491 w 1389"/>
                  <a:gd name="T35" fmla="*/ 479 h 725"/>
                  <a:gd name="T36" fmla="*/ 519 w 1389"/>
                  <a:gd name="T37" fmla="*/ 467 h 725"/>
                  <a:gd name="T38" fmla="*/ 547 w 1389"/>
                  <a:gd name="T39" fmla="*/ 455 h 725"/>
                  <a:gd name="T40" fmla="*/ 575 w 1389"/>
                  <a:gd name="T41" fmla="*/ 444 h 725"/>
                  <a:gd name="T42" fmla="*/ 603 w 1389"/>
                  <a:gd name="T43" fmla="*/ 433 h 725"/>
                  <a:gd name="T44" fmla="*/ 631 w 1389"/>
                  <a:gd name="T45" fmla="*/ 421 h 725"/>
                  <a:gd name="T46" fmla="*/ 659 w 1389"/>
                  <a:gd name="T47" fmla="*/ 410 h 725"/>
                  <a:gd name="T48" fmla="*/ 687 w 1389"/>
                  <a:gd name="T49" fmla="*/ 399 h 725"/>
                  <a:gd name="T50" fmla="*/ 715 w 1389"/>
                  <a:gd name="T51" fmla="*/ 387 h 725"/>
                  <a:gd name="T52" fmla="*/ 743 w 1389"/>
                  <a:gd name="T53" fmla="*/ 376 h 725"/>
                  <a:gd name="T54" fmla="*/ 771 w 1389"/>
                  <a:gd name="T55" fmla="*/ 364 h 725"/>
                  <a:gd name="T56" fmla="*/ 799 w 1389"/>
                  <a:gd name="T57" fmla="*/ 352 h 725"/>
                  <a:gd name="T58" fmla="*/ 827 w 1389"/>
                  <a:gd name="T59" fmla="*/ 340 h 725"/>
                  <a:gd name="T60" fmla="*/ 855 w 1389"/>
                  <a:gd name="T61" fmla="*/ 328 h 725"/>
                  <a:gd name="T62" fmla="*/ 883 w 1389"/>
                  <a:gd name="T63" fmla="*/ 316 h 725"/>
                  <a:gd name="T64" fmla="*/ 912 w 1389"/>
                  <a:gd name="T65" fmla="*/ 304 h 725"/>
                  <a:gd name="T66" fmla="*/ 940 w 1389"/>
                  <a:gd name="T67" fmla="*/ 291 h 725"/>
                  <a:gd name="T68" fmla="*/ 968 w 1389"/>
                  <a:gd name="T69" fmla="*/ 278 h 725"/>
                  <a:gd name="T70" fmla="*/ 996 w 1389"/>
                  <a:gd name="T71" fmla="*/ 265 h 725"/>
                  <a:gd name="T72" fmla="*/ 1024 w 1389"/>
                  <a:gd name="T73" fmla="*/ 252 h 725"/>
                  <a:gd name="T74" fmla="*/ 1052 w 1389"/>
                  <a:gd name="T75" fmla="*/ 238 h 725"/>
                  <a:gd name="T76" fmla="*/ 1080 w 1389"/>
                  <a:gd name="T77" fmla="*/ 224 h 725"/>
                  <a:gd name="T78" fmla="*/ 1108 w 1389"/>
                  <a:gd name="T79" fmla="*/ 209 h 725"/>
                  <a:gd name="T80" fmla="*/ 1136 w 1389"/>
                  <a:gd name="T81" fmla="*/ 194 h 725"/>
                  <a:gd name="T82" fmla="*/ 1164 w 1389"/>
                  <a:gd name="T83" fmla="*/ 177 h 725"/>
                  <a:gd name="T84" fmla="*/ 1192 w 1389"/>
                  <a:gd name="T85" fmla="*/ 159 h 725"/>
                  <a:gd name="T86" fmla="*/ 1220 w 1389"/>
                  <a:gd name="T87" fmla="*/ 140 h 725"/>
                  <a:gd name="T88" fmla="*/ 1248 w 1389"/>
                  <a:gd name="T89" fmla="*/ 120 h 725"/>
                  <a:gd name="T90" fmla="*/ 1276 w 1389"/>
                  <a:gd name="T91" fmla="*/ 98 h 725"/>
                  <a:gd name="T92" fmla="*/ 1304 w 1389"/>
                  <a:gd name="T93" fmla="*/ 76 h 725"/>
                  <a:gd name="T94" fmla="*/ 1332 w 1389"/>
                  <a:gd name="T95" fmla="*/ 52 h 725"/>
                  <a:gd name="T96" fmla="*/ 1361 w 1389"/>
                  <a:gd name="T97" fmla="*/ 27 h 725"/>
                  <a:gd name="T98" fmla="*/ 1389 w 1389"/>
                  <a:gd name="T99" fmla="*/ 0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9" h="725">
                    <a:moveTo>
                      <a:pt x="0" y="725"/>
                    </a:moveTo>
                    <a:lnTo>
                      <a:pt x="14" y="715"/>
                    </a:lnTo>
                    <a:lnTo>
                      <a:pt x="28" y="706"/>
                    </a:lnTo>
                    <a:lnTo>
                      <a:pt x="42" y="697"/>
                    </a:lnTo>
                    <a:lnTo>
                      <a:pt x="56" y="688"/>
                    </a:lnTo>
                    <a:lnTo>
                      <a:pt x="70" y="680"/>
                    </a:lnTo>
                    <a:lnTo>
                      <a:pt x="84" y="671"/>
                    </a:lnTo>
                    <a:lnTo>
                      <a:pt x="98" y="663"/>
                    </a:lnTo>
                    <a:lnTo>
                      <a:pt x="112" y="655"/>
                    </a:lnTo>
                    <a:lnTo>
                      <a:pt x="126" y="647"/>
                    </a:lnTo>
                    <a:lnTo>
                      <a:pt x="140" y="639"/>
                    </a:lnTo>
                    <a:lnTo>
                      <a:pt x="154" y="632"/>
                    </a:lnTo>
                    <a:lnTo>
                      <a:pt x="168" y="624"/>
                    </a:lnTo>
                    <a:lnTo>
                      <a:pt x="182" y="617"/>
                    </a:lnTo>
                    <a:lnTo>
                      <a:pt x="196" y="610"/>
                    </a:lnTo>
                    <a:lnTo>
                      <a:pt x="210" y="603"/>
                    </a:lnTo>
                    <a:lnTo>
                      <a:pt x="224" y="596"/>
                    </a:lnTo>
                    <a:lnTo>
                      <a:pt x="238" y="589"/>
                    </a:lnTo>
                    <a:lnTo>
                      <a:pt x="252" y="582"/>
                    </a:lnTo>
                    <a:lnTo>
                      <a:pt x="266" y="576"/>
                    </a:lnTo>
                    <a:lnTo>
                      <a:pt x="280" y="569"/>
                    </a:lnTo>
                    <a:lnTo>
                      <a:pt x="294" y="563"/>
                    </a:lnTo>
                    <a:lnTo>
                      <a:pt x="308" y="557"/>
                    </a:lnTo>
                    <a:lnTo>
                      <a:pt x="322" y="550"/>
                    </a:lnTo>
                    <a:lnTo>
                      <a:pt x="336" y="544"/>
                    </a:lnTo>
                    <a:lnTo>
                      <a:pt x="350" y="538"/>
                    </a:lnTo>
                    <a:lnTo>
                      <a:pt x="364" y="532"/>
                    </a:lnTo>
                    <a:lnTo>
                      <a:pt x="378" y="526"/>
                    </a:lnTo>
                    <a:lnTo>
                      <a:pt x="392" y="520"/>
                    </a:lnTo>
                    <a:lnTo>
                      <a:pt x="406" y="514"/>
                    </a:lnTo>
                    <a:lnTo>
                      <a:pt x="421" y="508"/>
                    </a:lnTo>
                    <a:lnTo>
                      <a:pt x="435" y="502"/>
                    </a:lnTo>
                    <a:lnTo>
                      <a:pt x="449" y="496"/>
                    </a:lnTo>
                    <a:lnTo>
                      <a:pt x="463" y="490"/>
                    </a:lnTo>
                    <a:lnTo>
                      <a:pt x="477" y="484"/>
                    </a:lnTo>
                    <a:lnTo>
                      <a:pt x="491" y="479"/>
                    </a:lnTo>
                    <a:lnTo>
                      <a:pt x="505" y="473"/>
                    </a:lnTo>
                    <a:lnTo>
                      <a:pt x="519" y="467"/>
                    </a:lnTo>
                    <a:lnTo>
                      <a:pt x="533" y="461"/>
                    </a:lnTo>
                    <a:lnTo>
                      <a:pt x="547" y="455"/>
                    </a:lnTo>
                    <a:lnTo>
                      <a:pt x="561" y="450"/>
                    </a:lnTo>
                    <a:lnTo>
                      <a:pt x="575" y="444"/>
                    </a:lnTo>
                    <a:lnTo>
                      <a:pt x="589" y="438"/>
                    </a:lnTo>
                    <a:lnTo>
                      <a:pt x="603" y="433"/>
                    </a:lnTo>
                    <a:lnTo>
                      <a:pt x="617" y="427"/>
                    </a:lnTo>
                    <a:lnTo>
                      <a:pt x="631" y="421"/>
                    </a:lnTo>
                    <a:lnTo>
                      <a:pt x="645" y="416"/>
                    </a:lnTo>
                    <a:lnTo>
                      <a:pt x="659" y="410"/>
                    </a:lnTo>
                    <a:lnTo>
                      <a:pt x="673" y="404"/>
                    </a:lnTo>
                    <a:lnTo>
                      <a:pt x="687" y="399"/>
                    </a:lnTo>
                    <a:lnTo>
                      <a:pt x="701" y="393"/>
                    </a:lnTo>
                    <a:lnTo>
                      <a:pt x="715" y="387"/>
                    </a:lnTo>
                    <a:lnTo>
                      <a:pt x="729" y="381"/>
                    </a:lnTo>
                    <a:lnTo>
                      <a:pt x="743" y="376"/>
                    </a:lnTo>
                    <a:lnTo>
                      <a:pt x="757" y="370"/>
                    </a:lnTo>
                    <a:lnTo>
                      <a:pt x="771" y="364"/>
                    </a:lnTo>
                    <a:lnTo>
                      <a:pt x="785" y="358"/>
                    </a:lnTo>
                    <a:lnTo>
                      <a:pt x="799" y="352"/>
                    </a:lnTo>
                    <a:lnTo>
                      <a:pt x="813" y="346"/>
                    </a:lnTo>
                    <a:lnTo>
                      <a:pt x="827" y="340"/>
                    </a:lnTo>
                    <a:lnTo>
                      <a:pt x="841" y="334"/>
                    </a:lnTo>
                    <a:lnTo>
                      <a:pt x="855" y="328"/>
                    </a:lnTo>
                    <a:lnTo>
                      <a:pt x="869" y="322"/>
                    </a:lnTo>
                    <a:lnTo>
                      <a:pt x="883" y="316"/>
                    </a:lnTo>
                    <a:lnTo>
                      <a:pt x="898" y="310"/>
                    </a:lnTo>
                    <a:lnTo>
                      <a:pt x="912" y="304"/>
                    </a:lnTo>
                    <a:lnTo>
                      <a:pt x="926" y="297"/>
                    </a:lnTo>
                    <a:lnTo>
                      <a:pt x="940" y="291"/>
                    </a:lnTo>
                    <a:lnTo>
                      <a:pt x="954" y="285"/>
                    </a:lnTo>
                    <a:lnTo>
                      <a:pt x="968" y="278"/>
                    </a:lnTo>
                    <a:lnTo>
                      <a:pt x="982" y="272"/>
                    </a:lnTo>
                    <a:lnTo>
                      <a:pt x="996" y="265"/>
                    </a:lnTo>
                    <a:lnTo>
                      <a:pt x="1010" y="259"/>
                    </a:lnTo>
                    <a:lnTo>
                      <a:pt x="1024" y="252"/>
                    </a:lnTo>
                    <a:lnTo>
                      <a:pt x="1038" y="245"/>
                    </a:lnTo>
                    <a:lnTo>
                      <a:pt x="1052" y="238"/>
                    </a:lnTo>
                    <a:lnTo>
                      <a:pt x="1066" y="231"/>
                    </a:lnTo>
                    <a:lnTo>
                      <a:pt x="1080" y="224"/>
                    </a:lnTo>
                    <a:lnTo>
                      <a:pt x="1094" y="217"/>
                    </a:lnTo>
                    <a:lnTo>
                      <a:pt x="1108" y="209"/>
                    </a:lnTo>
                    <a:lnTo>
                      <a:pt x="1122" y="201"/>
                    </a:lnTo>
                    <a:lnTo>
                      <a:pt x="1136" y="194"/>
                    </a:lnTo>
                    <a:lnTo>
                      <a:pt x="1150" y="185"/>
                    </a:lnTo>
                    <a:lnTo>
                      <a:pt x="1164" y="177"/>
                    </a:lnTo>
                    <a:lnTo>
                      <a:pt x="1178" y="168"/>
                    </a:lnTo>
                    <a:lnTo>
                      <a:pt x="1192" y="159"/>
                    </a:lnTo>
                    <a:lnTo>
                      <a:pt x="1206" y="150"/>
                    </a:lnTo>
                    <a:lnTo>
                      <a:pt x="1220" y="140"/>
                    </a:lnTo>
                    <a:lnTo>
                      <a:pt x="1234" y="130"/>
                    </a:lnTo>
                    <a:lnTo>
                      <a:pt x="1248" y="120"/>
                    </a:lnTo>
                    <a:lnTo>
                      <a:pt x="1262" y="109"/>
                    </a:lnTo>
                    <a:lnTo>
                      <a:pt x="1276" y="98"/>
                    </a:lnTo>
                    <a:lnTo>
                      <a:pt x="1290" y="87"/>
                    </a:lnTo>
                    <a:lnTo>
                      <a:pt x="1304" y="76"/>
                    </a:lnTo>
                    <a:lnTo>
                      <a:pt x="1318" y="64"/>
                    </a:lnTo>
                    <a:lnTo>
                      <a:pt x="1332" y="52"/>
                    </a:lnTo>
                    <a:lnTo>
                      <a:pt x="1346" y="40"/>
                    </a:lnTo>
                    <a:lnTo>
                      <a:pt x="1361" y="27"/>
                    </a:lnTo>
                    <a:lnTo>
                      <a:pt x="1375" y="14"/>
                    </a:lnTo>
                    <a:lnTo>
                      <a:pt x="1389" y="0"/>
                    </a:lnTo>
                  </a:path>
                </a:pathLst>
              </a:custGeom>
              <a:noFill/>
              <a:ln w="26988">
                <a:solidFill>
                  <a:srgbClr val="1A476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3" name="Freeform 462">
                <a:extLst>
                  <a:ext uri="{FF2B5EF4-FFF2-40B4-BE49-F238E27FC236}">
                    <a16:creationId xmlns:a16="http://schemas.microsoft.com/office/drawing/2014/main" id="{03EA1E0B-3090-4256-B8F8-4AD221F259B0}"/>
                  </a:ext>
                </a:extLst>
              </p:cNvPr>
              <p:cNvSpPr>
                <a:spLocks/>
              </p:cNvSpPr>
              <p:nvPr/>
            </p:nvSpPr>
            <p:spPr bwMode="auto">
              <a:xfrm>
                <a:off x="1493" y="3557"/>
                <a:ext cx="70" cy="57"/>
              </a:xfrm>
              <a:custGeom>
                <a:avLst/>
                <a:gdLst>
                  <a:gd name="T0" fmla="*/ 36 w 70"/>
                  <a:gd name="T1" fmla="*/ 0 h 57"/>
                  <a:gd name="T2" fmla="*/ 0 w 70"/>
                  <a:gd name="T3" fmla="*/ 57 h 57"/>
                  <a:gd name="T4" fmla="*/ 70 w 70"/>
                  <a:gd name="T5" fmla="*/ 57 h 57"/>
                  <a:gd name="T6" fmla="*/ 36 w 70"/>
                  <a:gd name="T7" fmla="*/ 0 h 57"/>
                </a:gdLst>
                <a:ahLst/>
                <a:cxnLst>
                  <a:cxn ang="0">
                    <a:pos x="T0" y="T1"/>
                  </a:cxn>
                  <a:cxn ang="0">
                    <a:pos x="T2" y="T3"/>
                  </a:cxn>
                  <a:cxn ang="0">
                    <a:pos x="T4" y="T5"/>
                  </a:cxn>
                  <a:cxn ang="0">
                    <a:pos x="T6" y="T7"/>
                  </a:cxn>
                </a:cxnLst>
                <a:rect l="0" t="0" r="r" b="b"/>
                <a:pathLst>
                  <a:path w="70" h="57">
                    <a:moveTo>
                      <a:pt x="36" y="0"/>
                    </a:moveTo>
                    <a:lnTo>
                      <a:pt x="0" y="57"/>
                    </a:lnTo>
                    <a:lnTo>
                      <a:pt x="70" y="57"/>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4" name="Freeform 463">
                <a:extLst>
                  <a:ext uri="{FF2B5EF4-FFF2-40B4-BE49-F238E27FC236}">
                    <a16:creationId xmlns:a16="http://schemas.microsoft.com/office/drawing/2014/main" id="{CC66BDCA-879B-487F-8E7E-BF0DA410B9E4}"/>
                  </a:ext>
                </a:extLst>
              </p:cNvPr>
              <p:cNvSpPr>
                <a:spLocks/>
              </p:cNvSpPr>
              <p:nvPr/>
            </p:nvSpPr>
            <p:spPr bwMode="auto">
              <a:xfrm>
                <a:off x="1539" y="3524"/>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5" name="Freeform 464">
                <a:extLst>
                  <a:ext uri="{FF2B5EF4-FFF2-40B4-BE49-F238E27FC236}">
                    <a16:creationId xmlns:a16="http://schemas.microsoft.com/office/drawing/2014/main" id="{12FA9BC6-3B8E-43FD-A301-F62E5D34AB51}"/>
                  </a:ext>
                </a:extLst>
              </p:cNvPr>
              <p:cNvSpPr>
                <a:spLocks/>
              </p:cNvSpPr>
              <p:nvPr/>
            </p:nvSpPr>
            <p:spPr bwMode="auto">
              <a:xfrm>
                <a:off x="1586" y="3497"/>
                <a:ext cx="70" cy="57"/>
              </a:xfrm>
              <a:custGeom>
                <a:avLst/>
                <a:gdLst>
                  <a:gd name="T0" fmla="*/ 37 w 70"/>
                  <a:gd name="T1" fmla="*/ 0 h 57"/>
                  <a:gd name="T2" fmla="*/ 0 w 70"/>
                  <a:gd name="T3" fmla="*/ 57 h 57"/>
                  <a:gd name="T4" fmla="*/ 70 w 70"/>
                  <a:gd name="T5" fmla="*/ 57 h 57"/>
                  <a:gd name="T6" fmla="*/ 37 w 70"/>
                  <a:gd name="T7" fmla="*/ 0 h 57"/>
                </a:gdLst>
                <a:ahLst/>
                <a:cxnLst>
                  <a:cxn ang="0">
                    <a:pos x="T0" y="T1"/>
                  </a:cxn>
                  <a:cxn ang="0">
                    <a:pos x="T2" y="T3"/>
                  </a:cxn>
                  <a:cxn ang="0">
                    <a:pos x="T4" y="T5"/>
                  </a:cxn>
                  <a:cxn ang="0">
                    <a:pos x="T6" y="T7"/>
                  </a:cxn>
                </a:cxnLst>
                <a:rect l="0" t="0" r="r" b="b"/>
                <a:pathLst>
                  <a:path w="70" h="57">
                    <a:moveTo>
                      <a:pt x="37" y="0"/>
                    </a:moveTo>
                    <a:lnTo>
                      <a:pt x="0" y="57"/>
                    </a:lnTo>
                    <a:lnTo>
                      <a:pt x="70" y="57"/>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6" name="Freeform 465">
                <a:extLst>
                  <a:ext uri="{FF2B5EF4-FFF2-40B4-BE49-F238E27FC236}">
                    <a16:creationId xmlns:a16="http://schemas.microsoft.com/office/drawing/2014/main" id="{E64B937A-F5A6-4ACE-8D92-346E36098967}"/>
                  </a:ext>
                </a:extLst>
              </p:cNvPr>
              <p:cNvSpPr>
                <a:spLocks/>
              </p:cNvSpPr>
              <p:nvPr/>
            </p:nvSpPr>
            <p:spPr bwMode="auto">
              <a:xfrm>
                <a:off x="1633" y="3467"/>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7" name="Freeform 466">
                <a:extLst>
                  <a:ext uri="{FF2B5EF4-FFF2-40B4-BE49-F238E27FC236}">
                    <a16:creationId xmlns:a16="http://schemas.microsoft.com/office/drawing/2014/main" id="{5AE2080D-3576-462B-B11D-DFC01A142BF2}"/>
                  </a:ext>
                </a:extLst>
              </p:cNvPr>
              <p:cNvSpPr>
                <a:spLocks/>
              </p:cNvSpPr>
              <p:nvPr/>
            </p:nvSpPr>
            <p:spPr bwMode="auto">
              <a:xfrm>
                <a:off x="1679" y="3444"/>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8" name="Freeform 467">
                <a:extLst>
                  <a:ext uri="{FF2B5EF4-FFF2-40B4-BE49-F238E27FC236}">
                    <a16:creationId xmlns:a16="http://schemas.microsoft.com/office/drawing/2014/main" id="{E9110164-A26C-4CFF-890F-79A0A6EA29AE}"/>
                  </a:ext>
                </a:extLst>
              </p:cNvPr>
              <p:cNvSpPr>
                <a:spLocks/>
              </p:cNvSpPr>
              <p:nvPr/>
            </p:nvSpPr>
            <p:spPr bwMode="auto">
              <a:xfrm>
                <a:off x="1726" y="3418"/>
                <a:ext cx="70" cy="59"/>
              </a:xfrm>
              <a:custGeom>
                <a:avLst/>
                <a:gdLst>
                  <a:gd name="T0" fmla="*/ 37 w 70"/>
                  <a:gd name="T1" fmla="*/ 0 h 59"/>
                  <a:gd name="T2" fmla="*/ 0 w 70"/>
                  <a:gd name="T3" fmla="*/ 59 h 59"/>
                  <a:gd name="T4" fmla="*/ 70 w 70"/>
                  <a:gd name="T5" fmla="*/ 59 h 59"/>
                  <a:gd name="T6" fmla="*/ 37 w 70"/>
                  <a:gd name="T7" fmla="*/ 0 h 59"/>
                </a:gdLst>
                <a:ahLst/>
                <a:cxnLst>
                  <a:cxn ang="0">
                    <a:pos x="T0" y="T1"/>
                  </a:cxn>
                  <a:cxn ang="0">
                    <a:pos x="T2" y="T3"/>
                  </a:cxn>
                  <a:cxn ang="0">
                    <a:pos x="T4" y="T5"/>
                  </a:cxn>
                  <a:cxn ang="0">
                    <a:pos x="T6" y="T7"/>
                  </a:cxn>
                </a:cxnLst>
                <a:rect l="0" t="0" r="r" b="b"/>
                <a:pathLst>
                  <a:path w="70" h="59">
                    <a:moveTo>
                      <a:pt x="37" y="0"/>
                    </a:moveTo>
                    <a:lnTo>
                      <a:pt x="0" y="59"/>
                    </a:lnTo>
                    <a:lnTo>
                      <a:pt x="70" y="59"/>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9" name="Freeform 468">
                <a:extLst>
                  <a:ext uri="{FF2B5EF4-FFF2-40B4-BE49-F238E27FC236}">
                    <a16:creationId xmlns:a16="http://schemas.microsoft.com/office/drawing/2014/main" id="{EBC423D3-AF9A-45A0-94D0-74F7EF05A03D}"/>
                  </a:ext>
                </a:extLst>
              </p:cNvPr>
              <p:cNvSpPr>
                <a:spLocks/>
              </p:cNvSpPr>
              <p:nvPr/>
            </p:nvSpPr>
            <p:spPr bwMode="auto">
              <a:xfrm>
                <a:off x="1773" y="3398"/>
                <a:ext cx="69" cy="56"/>
              </a:xfrm>
              <a:custGeom>
                <a:avLst/>
                <a:gdLst>
                  <a:gd name="T0" fmla="*/ 36 w 69"/>
                  <a:gd name="T1" fmla="*/ 0 h 56"/>
                  <a:gd name="T2" fmla="*/ 0 w 69"/>
                  <a:gd name="T3" fmla="*/ 56 h 56"/>
                  <a:gd name="T4" fmla="*/ 69 w 69"/>
                  <a:gd name="T5" fmla="*/ 56 h 56"/>
                  <a:gd name="T6" fmla="*/ 36 w 69"/>
                  <a:gd name="T7" fmla="*/ 0 h 56"/>
                </a:gdLst>
                <a:ahLst/>
                <a:cxnLst>
                  <a:cxn ang="0">
                    <a:pos x="T0" y="T1"/>
                  </a:cxn>
                  <a:cxn ang="0">
                    <a:pos x="T2" y="T3"/>
                  </a:cxn>
                  <a:cxn ang="0">
                    <a:pos x="T4" y="T5"/>
                  </a:cxn>
                  <a:cxn ang="0">
                    <a:pos x="T6" y="T7"/>
                  </a:cxn>
                </a:cxnLst>
                <a:rect l="0" t="0" r="r" b="b"/>
                <a:pathLst>
                  <a:path w="69" h="56">
                    <a:moveTo>
                      <a:pt x="36" y="0"/>
                    </a:moveTo>
                    <a:lnTo>
                      <a:pt x="0" y="56"/>
                    </a:lnTo>
                    <a:lnTo>
                      <a:pt x="69" y="56"/>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0" name="Freeform 469">
                <a:extLst>
                  <a:ext uri="{FF2B5EF4-FFF2-40B4-BE49-F238E27FC236}">
                    <a16:creationId xmlns:a16="http://schemas.microsoft.com/office/drawing/2014/main" id="{156EF805-2FB0-4C44-8559-7B8A57825DDC}"/>
                  </a:ext>
                </a:extLst>
              </p:cNvPr>
              <p:cNvSpPr>
                <a:spLocks/>
              </p:cNvSpPr>
              <p:nvPr/>
            </p:nvSpPr>
            <p:spPr bwMode="auto">
              <a:xfrm>
                <a:off x="1822" y="3374"/>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1" name="Freeform 470">
                <a:extLst>
                  <a:ext uri="{FF2B5EF4-FFF2-40B4-BE49-F238E27FC236}">
                    <a16:creationId xmlns:a16="http://schemas.microsoft.com/office/drawing/2014/main" id="{8EA5B204-73CA-4EB2-B4AA-28FC8DD25546}"/>
                  </a:ext>
                </a:extLst>
              </p:cNvPr>
              <p:cNvSpPr>
                <a:spLocks/>
              </p:cNvSpPr>
              <p:nvPr/>
            </p:nvSpPr>
            <p:spPr bwMode="auto">
              <a:xfrm>
                <a:off x="1869" y="3354"/>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2" name="Freeform 471">
                <a:extLst>
                  <a:ext uri="{FF2B5EF4-FFF2-40B4-BE49-F238E27FC236}">
                    <a16:creationId xmlns:a16="http://schemas.microsoft.com/office/drawing/2014/main" id="{1CBBDE2B-C648-4E01-B73E-9E3D3281B1D9}"/>
                  </a:ext>
                </a:extLst>
              </p:cNvPr>
              <p:cNvSpPr>
                <a:spLocks/>
              </p:cNvSpPr>
              <p:nvPr/>
            </p:nvSpPr>
            <p:spPr bwMode="auto">
              <a:xfrm>
                <a:off x="1916" y="3334"/>
                <a:ext cx="66" cy="57"/>
              </a:xfrm>
              <a:custGeom>
                <a:avLst/>
                <a:gdLst>
                  <a:gd name="T0" fmla="*/ 33 w 66"/>
                  <a:gd name="T1" fmla="*/ 0 h 57"/>
                  <a:gd name="T2" fmla="*/ 0 w 66"/>
                  <a:gd name="T3" fmla="*/ 57 h 57"/>
                  <a:gd name="T4" fmla="*/ 66 w 66"/>
                  <a:gd name="T5" fmla="*/ 57 h 57"/>
                  <a:gd name="T6" fmla="*/ 33 w 66"/>
                  <a:gd name="T7" fmla="*/ 0 h 57"/>
                </a:gdLst>
                <a:ahLst/>
                <a:cxnLst>
                  <a:cxn ang="0">
                    <a:pos x="T0" y="T1"/>
                  </a:cxn>
                  <a:cxn ang="0">
                    <a:pos x="T2" y="T3"/>
                  </a:cxn>
                  <a:cxn ang="0">
                    <a:pos x="T4" y="T5"/>
                  </a:cxn>
                  <a:cxn ang="0">
                    <a:pos x="T6" y="T7"/>
                  </a:cxn>
                </a:cxnLst>
                <a:rect l="0" t="0" r="r" b="b"/>
                <a:pathLst>
                  <a:path w="66" h="57">
                    <a:moveTo>
                      <a:pt x="33" y="0"/>
                    </a:moveTo>
                    <a:lnTo>
                      <a:pt x="0" y="57"/>
                    </a:lnTo>
                    <a:lnTo>
                      <a:pt x="66" y="57"/>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3" name="Freeform 472">
                <a:extLst>
                  <a:ext uri="{FF2B5EF4-FFF2-40B4-BE49-F238E27FC236}">
                    <a16:creationId xmlns:a16="http://schemas.microsoft.com/office/drawing/2014/main" id="{FC78953A-BFBA-4436-8C95-FFFC2B5F5E8C}"/>
                  </a:ext>
                </a:extLst>
              </p:cNvPr>
              <p:cNvSpPr>
                <a:spLocks/>
              </p:cNvSpPr>
              <p:nvPr/>
            </p:nvSpPr>
            <p:spPr bwMode="auto">
              <a:xfrm>
                <a:off x="1962" y="3314"/>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4" name="Freeform 473">
                <a:extLst>
                  <a:ext uri="{FF2B5EF4-FFF2-40B4-BE49-F238E27FC236}">
                    <a16:creationId xmlns:a16="http://schemas.microsoft.com/office/drawing/2014/main" id="{62CD4406-0054-483F-A3F7-D472A51BD06E}"/>
                  </a:ext>
                </a:extLst>
              </p:cNvPr>
              <p:cNvSpPr>
                <a:spLocks/>
              </p:cNvSpPr>
              <p:nvPr/>
            </p:nvSpPr>
            <p:spPr bwMode="auto">
              <a:xfrm>
                <a:off x="2009" y="3294"/>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5" name="Freeform 474">
                <a:extLst>
                  <a:ext uri="{FF2B5EF4-FFF2-40B4-BE49-F238E27FC236}">
                    <a16:creationId xmlns:a16="http://schemas.microsoft.com/office/drawing/2014/main" id="{A4A53FEF-9C8B-4108-A6D4-754B5635BB6E}"/>
                  </a:ext>
                </a:extLst>
              </p:cNvPr>
              <p:cNvSpPr>
                <a:spLocks/>
              </p:cNvSpPr>
              <p:nvPr/>
            </p:nvSpPr>
            <p:spPr bwMode="auto">
              <a:xfrm>
                <a:off x="2056" y="3278"/>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6" name="Freeform 475">
                <a:extLst>
                  <a:ext uri="{FF2B5EF4-FFF2-40B4-BE49-F238E27FC236}">
                    <a16:creationId xmlns:a16="http://schemas.microsoft.com/office/drawing/2014/main" id="{0EA25108-B0DE-4752-8AF3-4B890E8447C1}"/>
                  </a:ext>
                </a:extLst>
              </p:cNvPr>
              <p:cNvSpPr>
                <a:spLocks/>
              </p:cNvSpPr>
              <p:nvPr/>
            </p:nvSpPr>
            <p:spPr bwMode="auto">
              <a:xfrm>
                <a:off x="2102" y="3261"/>
                <a:ext cx="67" cy="57"/>
              </a:xfrm>
              <a:custGeom>
                <a:avLst/>
                <a:gdLst>
                  <a:gd name="T0" fmla="*/ 34 w 67"/>
                  <a:gd name="T1" fmla="*/ 0 h 57"/>
                  <a:gd name="T2" fmla="*/ 0 w 67"/>
                  <a:gd name="T3" fmla="*/ 57 h 57"/>
                  <a:gd name="T4" fmla="*/ 67 w 67"/>
                  <a:gd name="T5" fmla="*/ 57 h 57"/>
                  <a:gd name="T6" fmla="*/ 34 w 67"/>
                  <a:gd name="T7" fmla="*/ 0 h 57"/>
                </a:gdLst>
                <a:ahLst/>
                <a:cxnLst>
                  <a:cxn ang="0">
                    <a:pos x="T0" y="T1"/>
                  </a:cxn>
                  <a:cxn ang="0">
                    <a:pos x="T2" y="T3"/>
                  </a:cxn>
                  <a:cxn ang="0">
                    <a:pos x="T4" y="T5"/>
                  </a:cxn>
                  <a:cxn ang="0">
                    <a:pos x="T6" y="T7"/>
                  </a:cxn>
                </a:cxnLst>
                <a:rect l="0" t="0" r="r" b="b"/>
                <a:pathLst>
                  <a:path w="67" h="57">
                    <a:moveTo>
                      <a:pt x="34" y="0"/>
                    </a:moveTo>
                    <a:lnTo>
                      <a:pt x="0" y="57"/>
                    </a:lnTo>
                    <a:lnTo>
                      <a:pt x="67" y="57"/>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7" name="Freeform 476">
                <a:extLst>
                  <a:ext uri="{FF2B5EF4-FFF2-40B4-BE49-F238E27FC236}">
                    <a16:creationId xmlns:a16="http://schemas.microsoft.com/office/drawing/2014/main" id="{F14805A6-B0DF-4255-9CFD-166B03C67E76}"/>
                  </a:ext>
                </a:extLst>
              </p:cNvPr>
              <p:cNvSpPr>
                <a:spLocks/>
              </p:cNvSpPr>
              <p:nvPr/>
            </p:nvSpPr>
            <p:spPr bwMode="auto">
              <a:xfrm>
                <a:off x="2149" y="3244"/>
                <a:ext cx="66" cy="57"/>
              </a:xfrm>
              <a:custGeom>
                <a:avLst/>
                <a:gdLst>
                  <a:gd name="T0" fmla="*/ 33 w 66"/>
                  <a:gd name="T1" fmla="*/ 0 h 57"/>
                  <a:gd name="T2" fmla="*/ 0 w 66"/>
                  <a:gd name="T3" fmla="*/ 57 h 57"/>
                  <a:gd name="T4" fmla="*/ 66 w 66"/>
                  <a:gd name="T5" fmla="*/ 57 h 57"/>
                  <a:gd name="T6" fmla="*/ 33 w 66"/>
                  <a:gd name="T7" fmla="*/ 0 h 57"/>
                </a:gdLst>
                <a:ahLst/>
                <a:cxnLst>
                  <a:cxn ang="0">
                    <a:pos x="T0" y="T1"/>
                  </a:cxn>
                  <a:cxn ang="0">
                    <a:pos x="T2" y="T3"/>
                  </a:cxn>
                  <a:cxn ang="0">
                    <a:pos x="T4" y="T5"/>
                  </a:cxn>
                  <a:cxn ang="0">
                    <a:pos x="T6" y="T7"/>
                  </a:cxn>
                </a:cxnLst>
                <a:rect l="0" t="0" r="r" b="b"/>
                <a:pathLst>
                  <a:path w="66" h="57">
                    <a:moveTo>
                      <a:pt x="33" y="0"/>
                    </a:moveTo>
                    <a:lnTo>
                      <a:pt x="0" y="57"/>
                    </a:lnTo>
                    <a:lnTo>
                      <a:pt x="66" y="57"/>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8" name="Freeform 477">
                <a:extLst>
                  <a:ext uri="{FF2B5EF4-FFF2-40B4-BE49-F238E27FC236}">
                    <a16:creationId xmlns:a16="http://schemas.microsoft.com/office/drawing/2014/main" id="{0A95CCD7-B670-4E16-855E-30BCDA6F4B15}"/>
                  </a:ext>
                </a:extLst>
              </p:cNvPr>
              <p:cNvSpPr>
                <a:spLocks/>
              </p:cNvSpPr>
              <p:nvPr/>
            </p:nvSpPr>
            <p:spPr bwMode="auto">
              <a:xfrm>
                <a:off x="2195" y="3228"/>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9" name="Freeform 478">
                <a:extLst>
                  <a:ext uri="{FF2B5EF4-FFF2-40B4-BE49-F238E27FC236}">
                    <a16:creationId xmlns:a16="http://schemas.microsoft.com/office/drawing/2014/main" id="{B4CE6279-123E-44B9-8D41-74F5DC628D93}"/>
                  </a:ext>
                </a:extLst>
              </p:cNvPr>
              <p:cNvSpPr>
                <a:spLocks/>
              </p:cNvSpPr>
              <p:nvPr/>
            </p:nvSpPr>
            <p:spPr bwMode="auto">
              <a:xfrm>
                <a:off x="2242" y="3211"/>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0" name="Freeform 479">
                <a:extLst>
                  <a:ext uri="{FF2B5EF4-FFF2-40B4-BE49-F238E27FC236}">
                    <a16:creationId xmlns:a16="http://schemas.microsoft.com/office/drawing/2014/main" id="{54252B56-F2B9-4F6B-B9E4-13BAD8470DFD}"/>
                  </a:ext>
                </a:extLst>
              </p:cNvPr>
              <p:cNvSpPr>
                <a:spLocks/>
              </p:cNvSpPr>
              <p:nvPr/>
            </p:nvSpPr>
            <p:spPr bwMode="auto">
              <a:xfrm>
                <a:off x="2289" y="3194"/>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1" name="Freeform 480">
                <a:extLst>
                  <a:ext uri="{FF2B5EF4-FFF2-40B4-BE49-F238E27FC236}">
                    <a16:creationId xmlns:a16="http://schemas.microsoft.com/office/drawing/2014/main" id="{60B6D65E-E0B7-4BFC-B209-10E523D54F29}"/>
                  </a:ext>
                </a:extLst>
              </p:cNvPr>
              <p:cNvSpPr>
                <a:spLocks/>
              </p:cNvSpPr>
              <p:nvPr/>
            </p:nvSpPr>
            <p:spPr bwMode="auto">
              <a:xfrm>
                <a:off x="2335" y="3181"/>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2" name="Freeform 481">
                <a:extLst>
                  <a:ext uri="{FF2B5EF4-FFF2-40B4-BE49-F238E27FC236}">
                    <a16:creationId xmlns:a16="http://schemas.microsoft.com/office/drawing/2014/main" id="{A807685E-EA29-429E-BDF6-85BEFE363900}"/>
                  </a:ext>
                </a:extLst>
              </p:cNvPr>
              <p:cNvSpPr>
                <a:spLocks/>
              </p:cNvSpPr>
              <p:nvPr/>
            </p:nvSpPr>
            <p:spPr bwMode="auto">
              <a:xfrm>
                <a:off x="2382" y="3164"/>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3" name="Freeform 482">
                <a:extLst>
                  <a:ext uri="{FF2B5EF4-FFF2-40B4-BE49-F238E27FC236}">
                    <a16:creationId xmlns:a16="http://schemas.microsoft.com/office/drawing/2014/main" id="{1509DEFC-CF23-416B-87A6-6683182BFF88}"/>
                  </a:ext>
                </a:extLst>
              </p:cNvPr>
              <p:cNvSpPr>
                <a:spLocks/>
              </p:cNvSpPr>
              <p:nvPr/>
            </p:nvSpPr>
            <p:spPr bwMode="auto">
              <a:xfrm>
                <a:off x="2429" y="3151"/>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4" name="Freeform 483">
                <a:extLst>
                  <a:ext uri="{FF2B5EF4-FFF2-40B4-BE49-F238E27FC236}">
                    <a16:creationId xmlns:a16="http://schemas.microsoft.com/office/drawing/2014/main" id="{6FD8973D-3894-4AAE-804B-43032D5DFC20}"/>
                  </a:ext>
                </a:extLst>
              </p:cNvPr>
              <p:cNvSpPr>
                <a:spLocks/>
              </p:cNvSpPr>
              <p:nvPr/>
            </p:nvSpPr>
            <p:spPr bwMode="auto">
              <a:xfrm>
                <a:off x="2475" y="3134"/>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5" name="Freeform 484">
                <a:extLst>
                  <a:ext uri="{FF2B5EF4-FFF2-40B4-BE49-F238E27FC236}">
                    <a16:creationId xmlns:a16="http://schemas.microsoft.com/office/drawing/2014/main" id="{8627236E-A4C5-42DD-B897-F9B33AB1A4B9}"/>
                  </a:ext>
                </a:extLst>
              </p:cNvPr>
              <p:cNvSpPr>
                <a:spLocks/>
              </p:cNvSpPr>
              <p:nvPr/>
            </p:nvSpPr>
            <p:spPr bwMode="auto">
              <a:xfrm>
                <a:off x="2522" y="3121"/>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6" name="Freeform 485">
                <a:extLst>
                  <a:ext uri="{FF2B5EF4-FFF2-40B4-BE49-F238E27FC236}">
                    <a16:creationId xmlns:a16="http://schemas.microsoft.com/office/drawing/2014/main" id="{00FAF2AE-DA05-4416-B8E9-8EBFFB33A319}"/>
                  </a:ext>
                </a:extLst>
              </p:cNvPr>
              <p:cNvSpPr>
                <a:spLocks/>
              </p:cNvSpPr>
              <p:nvPr/>
            </p:nvSpPr>
            <p:spPr bwMode="auto">
              <a:xfrm>
                <a:off x="2568" y="3104"/>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7" name="Freeform 486">
                <a:extLst>
                  <a:ext uri="{FF2B5EF4-FFF2-40B4-BE49-F238E27FC236}">
                    <a16:creationId xmlns:a16="http://schemas.microsoft.com/office/drawing/2014/main" id="{B77C0669-9A0B-4337-93EF-8247B0693DB1}"/>
                  </a:ext>
                </a:extLst>
              </p:cNvPr>
              <p:cNvSpPr>
                <a:spLocks/>
              </p:cNvSpPr>
              <p:nvPr/>
            </p:nvSpPr>
            <p:spPr bwMode="auto">
              <a:xfrm>
                <a:off x="2615" y="3088"/>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8" name="Freeform 487">
                <a:extLst>
                  <a:ext uri="{FF2B5EF4-FFF2-40B4-BE49-F238E27FC236}">
                    <a16:creationId xmlns:a16="http://schemas.microsoft.com/office/drawing/2014/main" id="{1DCAB287-A087-4053-A34E-26B33DCA4724}"/>
                  </a:ext>
                </a:extLst>
              </p:cNvPr>
              <p:cNvSpPr>
                <a:spLocks/>
              </p:cNvSpPr>
              <p:nvPr/>
            </p:nvSpPr>
            <p:spPr bwMode="auto">
              <a:xfrm>
                <a:off x="2662" y="3075"/>
                <a:ext cx="70" cy="56"/>
              </a:xfrm>
              <a:custGeom>
                <a:avLst/>
                <a:gdLst>
                  <a:gd name="T0" fmla="*/ 33 w 70"/>
                  <a:gd name="T1" fmla="*/ 0 h 56"/>
                  <a:gd name="T2" fmla="*/ 0 w 70"/>
                  <a:gd name="T3" fmla="*/ 56 h 56"/>
                  <a:gd name="T4" fmla="*/ 70 w 70"/>
                  <a:gd name="T5" fmla="*/ 56 h 56"/>
                  <a:gd name="T6" fmla="*/ 33 w 70"/>
                  <a:gd name="T7" fmla="*/ 0 h 56"/>
                </a:gdLst>
                <a:ahLst/>
                <a:cxnLst>
                  <a:cxn ang="0">
                    <a:pos x="T0" y="T1"/>
                  </a:cxn>
                  <a:cxn ang="0">
                    <a:pos x="T2" y="T3"/>
                  </a:cxn>
                  <a:cxn ang="0">
                    <a:pos x="T4" y="T5"/>
                  </a:cxn>
                  <a:cxn ang="0">
                    <a:pos x="T6" y="T7"/>
                  </a:cxn>
                </a:cxnLst>
                <a:rect l="0" t="0" r="r" b="b"/>
                <a:pathLst>
                  <a:path w="70" h="56">
                    <a:moveTo>
                      <a:pt x="33" y="0"/>
                    </a:moveTo>
                    <a:lnTo>
                      <a:pt x="0" y="56"/>
                    </a:lnTo>
                    <a:lnTo>
                      <a:pt x="70" y="56"/>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9" name="Freeform 488">
                <a:extLst>
                  <a:ext uri="{FF2B5EF4-FFF2-40B4-BE49-F238E27FC236}">
                    <a16:creationId xmlns:a16="http://schemas.microsoft.com/office/drawing/2014/main" id="{166AE908-E721-4D9C-8A83-290E3C050C6D}"/>
                  </a:ext>
                </a:extLst>
              </p:cNvPr>
              <p:cNvSpPr>
                <a:spLocks/>
              </p:cNvSpPr>
              <p:nvPr/>
            </p:nvSpPr>
            <p:spPr bwMode="auto">
              <a:xfrm>
                <a:off x="2708" y="3058"/>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0" name="Freeform 489">
                <a:extLst>
                  <a:ext uri="{FF2B5EF4-FFF2-40B4-BE49-F238E27FC236}">
                    <a16:creationId xmlns:a16="http://schemas.microsoft.com/office/drawing/2014/main" id="{FCE436C4-7DE5-4281-9C17-9D82A21F6FAB}"/>
                  </a:ext>
                </a:extLst>
              </p:cNvPr>
              <p:cNvSpPr>
                <a:spLocks/>
              </p:cNvSpPr>
              <p:nvPr/>
            </p:nvSpPr>
            <p:spPr bwMode="auto">
              <a:xfrm>
                <a:off x="2755" y="3041"/>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1" name="Freeform 490">
                <a:extLst>
                  <a:ext uri="{FF2B5EF4-FFF2-40B4-BE49-F238E27FC236}">
                    <a16:creationId xmlns:a16="http://schemas.microsoft.com/office/drawing/2014/main" id="{82A28703-3F08-4B91-82AD-F1B48404E065}"/>
                  </a:ext>
                </a:extLst>
              </p:cNvPr>
              <p:cNvSpPr>
                <a:spLocks/>
              </p:cNvSpPr>
              <p:nvPr/>
            </p:nvSpPr>
            <p:spPr bwMode="auto">
              <a:xfrm>
                <a:off x="2802" y="3025"/>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2" name="Freeform 491">
                <a:extLst>
                  <a:ext uri="{FF2B5EF4-FFF2-40B4-BE49-F238E27FC236}">
                    <a16:creationId xmlns:a16="http://schemas.microsoft.com/office/drawing/2014/main" id="{0CE81AF1-03EF-49E5-B77C-0B951E244CBC}"/>
                  </a:ext>
                </a:extLst>
              </p:cNvPr>
              <p:cNvSpPr>
                <a:spLocks/>
              </p:cNvSpPr>
              <p:nvPr/>
            </p:nvSpPr>
            <p:spPr bwMode="auto">
              <a:xfrm>
                <a:off x="2848" y="3008"/>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3" name="Freeform 492">
                <a:extLst>
                  <a:ext uri="{FF2B5EF4-FFF2-40B4-BE49-F238E27FC236}">
                    <a16:creationId xmlns:a16="http://schemas.microsoft.com/office/drawing/2014/main" id="{D224FFF5-C685-4829-B704-AF2CBE706E41}"/>
                  </a:ext>
                </a:extLst>
              </p:cNvPr>
              <p:cNvSpPr>
                <a:spLocks/>
              </p:cNvSpPr>
              <p:nvPr/>
            </p:nvSpPr>
            <p:spPr bwMode="auto">
              <a:xfrm>
                <a:off x="2895" y="2991"/>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4" name="Freeform 493">
                <a:extLst>
                  <a:ext uri="{FF2B5EF4-FFF2-40B4-BE49-F238E27FC236}">
                    <a16:creationId xmlns:a16="http://schemas.microsoft.com/office/drawing/2014/main" id="{1A397C2A-8AA1-48E4-B1A6-500C7F0389AF}"/>
                  </a:ext>
                </a:extLst>
              </p:cNvPr>
              <p:cNvSpPr>
                <a:spLocks/>
              </p:cNvSpPr>
              <p:nvPr/>
            </p:nvSpPr>
            <p:spPr bwMode="auto">
              <a:xfrm>
                <a:off x="2941" y="2975"/>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5" name="Freeform 494">
                <a:extLst>
                  <a:ext uri="{FF2B5EF4-FFF2-40B4-BE49-F238E27FC236}">
                    <a16:creationId xmlns:a16="http://schemas.microsoft.com/office/drawing/2014/main" id="{58D63F72-A674-46B9-8357-1DFAC8EB16AD}"/>
                  </a:ext>
                </a:extLst>
              </p:cNvPr>
              <p:cNvSpPr>
                <a:spLocks/>
              </p:cNvSpPr>
              <p:nvPr/>
            </p:nvSpPr>
            <p:spPr bwMode="auto">
              <a:xfrm>
                <a:off x="2988" y="2958"/>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6" name="Freeform 495">
                <a:extLst>
                  <a:ext uri="{FF2B5EF4-FFF2-40B4-BE49-F238E27FC236}">
                    <a16:creationId xmlns:a16="http://schemas.microsoft.com/office/drawing/2014/main" id="{3789E16C-3309-4633-8935-77F2B4437069}"/>
                  </a:ext>
                </a:extLst>
              </p:cNvPr>
              <p:cNvSpPr>
                <a:spLocks/>
              </p:cNvSpPr>
              <p:nvPr/>
            </p:nvSpPr>
            <p:spPr bwMode="auto">
              <a:xfrm>
                <a:off x="3035" y="2945"/>
                <a:ext cx="70" cy="56"/>
              </a:xfrm>
              <a:custGeom>
                <a:avLst/>
                <a:gdLst>
                  <a:gd name="T0" fmla="*/ 36 w 70"/>
                  <a:gd name="T1" fmla="*/ 0 h 56"/>
                  <a:gd name="T2" fmla="*/ 0 w 70"/>
                  <a:gd name="T3" fmla="*/ 56 h 56"/>
                  <a:gd name="T4" fmla="*/ 70 w 70"/>
                  <a:gd name="T5" fmla="*/ 56 h 56"/>
                  <a:gd name="T6" fmla="*/ 36 w 70"/>
                  <a:gd name="T7" fmla="*/ 0 h 56"/>
                </a:gdLst>
                <a:ahLst/>
                <a:cxnLst>
                  <a:cxn ang="0">
                    <a:pos x="T0" y="T1"/>
                  </a:cxn>
                  <a:cxn ang="0">
                    <a:pos x="T2" y="T3"/>
                  </a:cxn>
                  <a:cxn ang="0">
                    <a:pos x="T4" y="T5"/>
                  </a:cxn>
                  <a:cxn ang="0">
                    <a:pos x="T6" y="T7"/>
                  </a:cxn>
                </a:cxnLst>
                <a:rect l="0" t="0" r="r" b="b"/>
                <a:pathLst>
                  <a:path w="70" h="56">
                    <a:moveTo>
                      <a:pt x="36" y="0"/>
                    </a:moveTo>
                    <a:lnTo>
                      <a:pt x="0" y="56"/>
                    </a:lnTo>
                    <a:lnTo>
                      <a:pt x="70" y="56"/>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7" name="Freeform 496">
                <a:extLst>
                  <a:ext uri="{FF2B5EF4-FFF2-40B4-BE49-F238E27FC236}">
                    <a16:creationId xmlns:a16="http://schemas.microsoft.com/office/drawing/2014/main" id="{6E455379-0DE2-4674-A9AE-0CACA10C1A5F}"/>
                  </a:ext>
                </a:extLst>
              </p:cNvPr>
              <p:cNvSpPr>
                <a:spLocks/>
              </p:cNvSpPr>
              <p:nvPr/>
            </p:nvSpPr>
            <p:spPr bwMode="auto">
              <a:xfrm>
                <a:off x="3081" y="2928"/>
                <a:ext cx="70" cy="57"/>
              </a:xfrm>
              <a:custGeom>
                <a:avLst/>
                <a:gdLst>
                  <a:gd name="T0" fmla="*/ 37 w 70"/>
                  <a:gd name="T1" fmla="*/ 0 h 57"/>
                  <a:gd name="T2" fmla="*/ 0 w 70"/>
                  <a:gd name="T3" fmla="*/ 57 h 57"/>
                  <a:gd name="T4" fmla="*/ 70 w 70"/>
                  <a:gd name="T5" fmla="*/ 57 h 57"/>
                  <a:gd name="T6" fmla="*/ 37 w 70"/>
                  <a:gd name="T7" fmla="*/ 0 h 57"/>
                </a:gdLst>
                <a:ahLst/>
                <a:cxnLst>
                  <a:cxn ang="0">
                    <a:pos x="T0" y="T1"/>
                  </a:cxn>
                  <a:cxn ang="0">
                    <a:pos x="T2" y="T3"/>
                  </a:cxn>
                  <a:cxn ang="0">
                    <a:pos x="T4" y="T5"/>
                  </a:cxn>
                  <a:cxn ang="0">
                    <a:pos x="T6" y="T7"/>
                  </a:cxn>
                </a:cxnLst>
                <a:rect l="0" t="0" r="r" b="b"/>
                <a:pathLst>
                  <a:path w="70" h="57">
                    <a:moveTo>
                      <a:pt x="37" y="0"/>
                    </a:moveTo>
                    <a:lnTo>
                      <a:pt x="0" y="57"/>
                    </a:lnTo>
                    <a:lnTo>
                      <a:pt x="70" y="57"/>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8" name="Freeform 497">
                <a:extLst>
                  <a:ext uri="{FF2B5EF4-FFF2-40B4-BE49-F238E27FC236}">
                    <a16:creationId xmlns:a16="http://schemas.microsoft.com/office/drawing/2014/main" id="{7B4A6C3F-4F80-4247-9152-B3186BFCD2AB}"/>
                  </a:ext>
                </a:extLst>
              </p:cNvPr>
              <p:cNvSpPr>
                <a:spLocks/>
              </p:cNvSpPr>
              <p:nvPr/>
            </p:nvSpPr>
            <p:spPr bwMode="auto">
              <a:xfrm>
                <a:off x="3128" y="2911"/>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9" name="Freeform 498">
                <a:extLst>
                  <a:ext uri="{FF2B5EF4-FFF2-40B4-BE49-F238E27FC236}">
                    <a16:creationId xmlns:a16="http://schemas.microsoft.com/office/drawing/2014/main" id="{389763B8-39DA-4384-B237-980621833862}"/>
                  </a:ext>
                </a:extLst>
              </p:cNvPr>
              <p:cNvSpPr>
                <a:spLocks/>
              </p:cNvSpPr>
              <p:nvPr/>
            </p:nvSpPr>
            <p:spPr bwMode="auto">
              <a:xfrm>
                <a:off x="3175" y="2895"/>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0" name="Freeform 499">
                <a:extLst>
                  <a:ext uri="{FF2B5EF4-FFF2-40B4-BE49-F238E27FC236}">
                    <a16:creationId xmlns:a16="http://schemas.microsoft.com/office/drawing/2014/main" id="{7CAE12DC-578D-49BE-80E9-2D5D77E78224}"/>
                  </a:ext>
                </a:extLst>
              </p:cNvPr>
              <p:cNvSpPr>
                <a:spLocks/>
              </p:cNvSpPr>
              <p:nvPr/>
            </p:nvSpPr>
            <p:spPr bwMode="auto">
              <a:xfrm>
                <a:off x="3221" y="2878"/>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1" name="Freeform 500">
                <a:extLst>
                  <a:ext uri="{FF2B5EF4-FFF2-40B4-BE49-F238E27FC236}">
                    <a16:creationId xmlns:a16="http://schemas.microsoft.com/office/drawing/2014/main" id="{179CA48D-F1F6-4191-9642-CD98005300E9}"/>
                  </a:ext>
                </a:extLst>
              </p:cNvPr>
              <p:cNvSpPr>
                <a:spLocks/>
              </p:cNvSpPr>
              <p:nvPr/>
            </p:nvSpPr>
            <p:spPr bwMode="auto">
              <a:xfrm>
                <a:off x="3268" y="2861"/>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2" name="Freeform 501">
                <a:extLst>
                  <a:ext uri="{FF2B5EF4-FFF2-40B4-BE49-F238E27FC236}">
                    <a16:creationId xmlns:a16="http://schemas.microsoft.com/office/drawing/2014/main" id="{A408DA1B-9E02-4FBE-84C3-D9C1B4829F67}"/>
                  </a:ext>
                </a:extLst>
              </p:cNvPr>
              <p:cNvSpPr>
                <a:spLocks/>
              </p:cNvSpPr>
              <p:nvPr/>
            </p:nvSpPr>
            <p:spPr bwMode="auto">
              <a:xfrm>
                <a:off x="3314" y="2845"/>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3" name="Freeform 502">
                <a:extLst>
                  <a:ext uri="{FF2B5EF4-FFF2-40B4-BE49-F238E27FC236}">
                    <a16:creationId xmlns:a16="http://schemas.microsoft.com/office/drawing/2014/main" id="{FBAA56A0-A91F-437C-86CA-932E4069F95F}"/>
                  </a:ext>
                </a:extLst>
              </p:cNvPr>
              <p:cNvSpPr>
                <a:spLocks/>
              </p:cNvSpPr>
              <p:nvPr/>
            </p:nvSpPr>
            <p:spPr bwMode="auto">
              <a:xfrm>
                <a:off x="3361" y="2831"/>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4" name="Freeform 503">
                <a:extLst>
                  <a:ext uri="{FF2B5EF4-FFF2-40B4-BE49-F238E27FC236}">
                    <a16:creationId xmlns:a16="http://schemas.microsoft.com/office/drawing/2014/main" id="{D44A8F6C-235F-4576-B2B0-1119F2395017}"/>
                  </a:ext>
                </a:extLst>
              </p:cNvPr>
              <p:cNvSpPr>
                <a:spLocks/>
              </p:cNvSpPr>
              <p:nvPr/>
            </p:nvSpPr>
            <p:spPr bwMode="auto">
              <a:xfrm>
                <a:off x="3408" y="2815"/>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5" name="Freeform 504">
                <a:extLst>
                  <a:ext uri="{FF2B5EF4-FFF2-40B4-BE49-F238E27FC236}">
                    <a16:creationId xmlns:a16="http://schemas.microsoft.com/office/drawing/2014/main" id="{93BACE9D-9E18-4C50-B4C0-420657AF165E}"/>
                  </a:ext>
                </a:extLst>
              </p:cNvPr>
              <p:cNvSpPr>
                <a:spLocks/>
              </p:cNvSpPr>
              <p:nvPr/>
            </p:nvSpPr>
            <p:spPr bwMode="auto">
              <a:xfrm>
                <a:off x="3458" y="2798"/>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6" name="Freeform 505">
                <a:extLst>
                  <a:ext uri="{FF2B5EF4-FFF2-40B4-BE49-F238E27FC236}">
                    <a16:creationId xmlns:a16="http://schemas.microsoft.com/office/drawing/2014/main" id="{67F8A30F-FAD5-411E-A34A-1B2FFFAC908C}"/>
                  </a:ext>
                </a:extLst>
              </p:cNvPr>
              <p:cNvSpPr>
                <a:spLocks/>
              </p:cNvSpPr>
              <p:nvPr/>
            </p:nvSpPr>
            <p:spPr bwMode="auto">
              <a:xfrm>
                <a:off x="3504" y="2785"/>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7" name="Freeform 506">
                <a:extLst>
                  <a:ext uri="{FF2B5EF4-FFF2-40B4-BE49-F238E27FC236}">
                    <a16:creationId xmlns:a16="http://schemas.microsoft.com/office/drawing/2014/main" id="{DBCFE25A-D7B5-47DA-8390-3BD0A4E8AD02}"/>
                  </a:ext>
                </a:extLst>
              </p:cNvPr>
              <p:cNvSpPr>
                <a:spLocks/>
              </p:cNvSpPr>
              <p:nvPr/>
            </p:nvSpPr>
            <p:spPr bwMode="auto">
              <a:xfrm>
                <a:off x="3551" y="2768"/>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8" name="Freeform 507">
                <a:extLst>
                  <a:ext uri="{FF2B5EF4-FFF2-40B4-BE49-F238E27FC236}">
                    <a16:creationId xmlns:a16="http://schemas.microsoft.com/office/drawing/2014/main" id="{54EAFBCF-F61F-4724-91C8-4173D6A77D79}"/>
                  </a:ext>
                </a:extLst>
              </p:cNvPr>
              <p:cNvSpPr>
                <a:spLocks/>
              </p:cNvSpPr>
              <p:nvPr/>
            </p:nvSpPr>
            <p:spPr bwMode="auto">
              <a:xfrm>
                <a:off x="3598" y="2755"/>
                <a:ext cx="66" cy="56"/>
              </a:xfrm>
              <a:custGeom>
                <a:avLst/>
                <a:gdLst>
                  <a:gd name="T0" fmla="*/ 33 w 66"/>
                  <a:gd name="T1" fmla="*/ 0 h 56"/>
                  <a:gd name="T2" fmla="*/ 0 w 66"/>
                  <a:gd name="T3" fmla="*/ 56 h 56"/>
                  <a:gd name="T4" fmla="*/ 66 w 66"/>
                  <a:gd name="T5" fmla="*/ 56 h 56"/>
                  <a:gd name="T6" fmla="*/ 33 w 66"/>
                  <a:gd name="T7" fmla="*/ 0 h 56"/>
                </a:gdLst>
                <a:ahLst/>
                <a:cxnLst>
                  <a:cxn ang="0">
                    <a:pos x="T0" y="T1"/>
                  </a:cxn>
                  <a:cxn ang="0">
                    <a:pos x="T2" y="T3"/>
                  </a:cxn>
                  <a:cxn ang="0">
                    <a:pos x="T4" y="T5"/>
                  </a:cxn>
                  <a:cxn ang="0">
                    <a:pos x="T6" y="T7"/>
                  </a:cxn>
                </a:cxnLst>
                <a:rect l="0" t="0" r="r" b="b"/>
                <a:pathLst>
                  <a:path w="66" h="56">
                    <a:moveTo>
                      <a:pt x="33" y="0"/>
                    </a:moveTo>
                    <a:lnTo>
                      <a:pt x="0" y="56"/>
                    </a:lnTo>
                    <a:lnTo>
                      <a:pt x="66" y="56"/>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9" name="Freeform 508">
                <a:extLst>
                  <a:ext uri="{FF2B5EF4-FFF2-40B4-BE49-F238E27FC236}">
                    <a16:creationId xmlns:a16="http://schemas.microsoft.com/office/drawing/2014/main" id="{9346F17A-C5CC-4D2C-AC58-470C4760905B}"/>
                  </a:ext>
                </a:extLst>
              </p:cNvPr>
              <p:cNvSpPr>
                <a:spLocks/>
              </p:cNvSpPr>
              <p:nvPr/>
            </p:nvSpPr>
            <p:spPr bwMode="auto">
              <a:xfrm>
                <a:off x="3644" y="2738"/>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0" name="Freeform 509">
                <a:extLst>
                  <a:ext uri="{FF2B5EF4-FFF2-40B4-BE49-F238E27FC236}">
                    <a16:creationId xmlns:a16="http://schemas.microsoft.com/office/drawing/2014/main" id="{D0E78E62-12D3-47A9-8FF9-CC15651FBE45}"/>
                  </a:ext>
                </a:extLst>
              </p:cNvPr>
              <p:cNvSpPr>
                <a:spLocks/>
              </p:cNvSpPr>
              <p:nvPr/>
            </p:nvSpPr>
            <p:spPr bwMode="auto">
              <a:xfrm>
                <a:off x="3691" y="2722"/>
                <a:ext cx="66" cy="59"/>
              </a:xfrm>
              <a:custGeom>
                <a:avLst/>
                <a:gdLst>
                  <a:gd name="T0" fmla="*/ 33 w 66"/>
                  <a:gd name="T1" fmla="*/ 0 h 59"/>
                  <a:gd name="T2" fmla="*/ 0 w 66"/>
                  <a:gd name="T3" fmla="*/ 59 h 59"/>
                  <a:gd name="T4" fmla="*/ 66 w 66"/>
                  <a:gd name="T5" fmla="*/ 59 h 59"/>
                  <a:gd name="T6" fmla="*/ 33 w 66"/>
                  <a:gd name="T7" fmla="*/ 0 h 59"/>
                </a:gdLst>
                <a:ahLst/>
                <a:cxnLst>
                  <a:cxn ang="0">
                    <a:pos x="T0" y="T1"/>
                  </a:cxn>
                  <a:cxn ang="0">
                    <a:pos x="T2" y="T3"/>
                  </a:cxn>
                  <a:cxn ang="0">
                    <a:pos x="T4" y="T5"/>
                  </a:cxn>
                  <a:cxn ang="0">
                    <a:pos x="T6" y="T7"/>
                  </a:cxn>
                </a:cxnLst>
                <a:rect l="0" t="0" r="r" b="b"/>
                <a:pathLst>
                  <a:path w="66" h="59">
                    <a:moveTo>
                      <a:pt x="33" y="0"/>
                    </a:moveTo>
                    <a:lnTo>
                      <a:pt x="0" y="59"/>
                    </a:lnTo>
                    <a:lnTo>
                      <a:pt x="66" y="59"/>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1" name="Freeform 510">
                <a:extLst>
                  <a:ext uri="{FF2B5EF4-FFF2-40B4-BE49-F238E27FC236}">
                    <a16:creationId xmlns:a16="http://schemas.microsoft.com/office/drawing/2014/main" id="{A32D1EB2-BEB9-4F99-8304-99DD2826F1E9}"/>
                  </a:ext>
                </a:extLst>
              </p:cNvPr>
              <p:cNvSpPr>
                <a:spLocks/>
              </p:cNvSpPr>
              <p:nvPr/>
            </p:nvSpPr>
            <p:spPr bwMode="auto">
              <a:xfrm>
                <a:off x="3737" y="2708"/>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2" name="Freeform 511">
                <a:extLst>
                  <a:ext uri="{FF2B5EF4-FFF2-40B4-BE49-F238E27FC236}">
                    <a16:creationId xmlns:a16="http://schemas.microsoft.com/office/drawing/2014/main" id="{F358BF75-B6FB-43D4-AA37-83ADCD68380A}"/>
                  </a:ext>
                </a:extLst>
              </p:cNvPr>
              <p:cNvSpPr>
                <a:spLocks/>
              </p:cNvSpPr>
              <p:nvPr/>
            </p:nvSpPr>
            <p:spPr bwMode="auto">
              <a:xfrm>
                <a:off x="3784" y="2692"/>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3" name="Freeform 512">
                <a:extLst>
                  <a:ext uri="{FF2B5EF4-FFF2-40B4-BE49-F238E27FC236}">
                    <a16:creationId xmlns:a16="http://schemas.microsoft.com/office/drawing/2014/main" id="{E7CCD6B3-49CB-4D3A-9B04-85E2F041ED3C}"/>
                  </a:ext>
                </a:extLst>
              </p:cNvPr>
              <p:cNvSpPr>
                <a:spLocks/>
              </p:cNvSpPr>
              <p:nvPr/>
            </p:nvSpPr>
            <p:spPr bwMode="auto">
              <a:xfrm>
                <a:off x="3831" y="2678"/>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4" name="Freeform 513">
                <a:extLst>
                  <a:ext uri="{FF2B5EF4-FFF2-40B4-BE49-F238E27FC236}">
                    <a16:creationId xmlns:a16="http://schemas.microsoft.com/office/drawing/2014/main" id="{965CD1AD-26C1-42AA-A76E-85CADE289936}"/>
                  </a:ext>
                </a:extLst>
              </p:cNvPr>
              <p:cNvSpPr>
                <a:spLocks/>
              </p:cNvSpPr>
              <p:nvPr/>
            </p:nvSpPr>
            <p:spPr bwMode="auto">
              <a:xfrm>
                <a:off x="3877" y="2665"/>
                <a:ext cx="67" cy="57"/>
              </a:xfrm>
              <a:custGeom>
                <a:avLst/>
                <a:gdLst>
                  <a:gd name="T0" fmla="*/ 34 w 67"/>
                  <a:gd name="T1" fmla="*/ 0 h 57"/>
                  <a:gd name="T2" fmla="*/ 0 w 67"/>
                  <a:gd name="T3" fmla="*/ 57 h 57"/>
                  <a:gd name="T4" fmla="*/ 67 w 67"/>
                  <a:gd name="T5" fmla="*/ 57 h 57"/>
                  <a:gd name="T6" fmla="*/ 34 w 67"/>
                  <a:gd name="T7" fmla="*/ 0 h 57"/>
                </a:gdLst>
                <a:ahLst/>
                <a:cxnLst>
                  <a:cxn ang="0">
                    <a:pos x="T0" y="T1"/>
                  </a:cxn>
                  <a:cxn ang="0">
                    <a:pos x="T2" y="T3"/>
                  </a:cxn>
                  <a:cxn ang="0">
                    <a:pos x="T4" y="T5"/>
                  </a:cxn>
                  <a:cxn ang="0">
                    <a:pos x="T6" y="T7"/>
                  </a:cxn>
                </a:cxnLst>
                <a:rect l="0" t="0" r="r" b="b"/>
                <a:pathLst>
                  <a:path w="67" h="57">
                    <a:moveTo>
                      <a:pt x="34" y="0"/>
                    </a:moveTo>
                    <a:lnTo>
                      <a:pt x="0" y="57"/>
                    </a:lnTo>
                    <a:lnTo>
                      <a:pt x="67" y="57"/>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5" name="Freeform 514">
                <a:extLst>
                  <a:ext uri="{FF2B5EF4-FFF2-40B4-BE49-F238E27FC236}">
                    <a16:creationId xmlns:a16="http://schemas.microsoft.com/office/drawing/2014/main" id="{3F120C57-80D3-4B21-9F04-E36B734D8160}"/>
                  </a:ext>
                </a:extLst>
              </p:cNvPr>
              <p:cNvSpPr>
                <a:spLocks/>
              </p:cNvSpPr>
              <p:nvPr/>
            </p:nvSpPr>
            <p:spPr bwMode="auto">
              <a:xfrm>
                <a:off x="3924" y="2648"/>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6" name="Freeform 515">
                <a:extLst>
                  <a:ext uri="{FF2B5EF4-FFF2-40B4-BE49-F238E27FC236}">
                    <a16:creationId xmlns:a16="http://schemas.microsoft.com/office/drawing/2014/main" id="{BD2866C9-55F9-460C-A942-7CAF80C9450E}"/>
                  </a:ext>
                </a:extLst>
              </p:cNvPr>
              <p:cNvSpPr>
                <a:spLocks/>
              </p:cNvSpPr>
              <p:nvPr/>
            </p:nvSpPr>
            <p:spPr bwMode="auto">
              <a:xfrm>
                <a:off x="3971" y="2635"/>
                <a:ext cx="69" cy="57"/>
              </a:xfrm>
              <a:custGeom>
                <a:avLst/>
                <a:gdLst>
                  <a:gd name="T0" fmla="*/ 33 w 69"/>
                  <a:gd name="T1" fmla="*/ 0 h 57"/>
                  <a:gd name="T2" fmla="*/ 0 w 69"/>
                  <a:gd name="T3" fmla="*/ 57 h 57"/>
                  <a:gd name="T4" fmla="*/ 69 w 69"/>
                  <a:gd name="T5" fmla="*/ 57 h 57"/>
                  <a:gd name="T6" fmla="*/ 33 w 69"/>
                  <a:gd name="T7" fmla="*/ 0 h 57"/>
                </a:gdLst>
                <a:ahLst/>
                <a:cxnLst>
                  <a:cxn ang="0">
                    <a:pos x="T0" y="T1"/>
                  </a:cxn>
                  <a:cxn ang="0">
                    <a:pos x="T2" y="T3"/>
                  </a:cxn>
                  <a:cxn ang="0">
                    <a:pos x="T4" y="T5"/>
                  </a:cxn>
                  <a:cxn ang="0">
                    <a:pos x="T6" y="T7"/>
                  </a:cxn>
                </a:cxnLst>
                <a:rect l="0" t="0" r="r" b="b"/>
                <a:pathLst>
                  <a:path w="69" h="57">
                    <a:moveTo>
                      <a:pt x="33" y="0"/>
                    </a:moveTo>
                    <a:lnTo>
                      <a:pt x="0" y="57"/>
                    </a:lnTo>
                    <a:lnTo>
                      <a:pt x="69" y="57"/>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7" name="Freeform 516">
                <a:extLst>
                  <a:ext uri="{FF2B5EF4-FFF2-40B4-BE49-F238E27FC236}">
                    <a16:creationId xmlns:a16="http://schemas.microsoft.com/office/drawing/2014/main" id="{865D6680-E01D-4CA9-B650-541E626B8363}"/>
                  </a:ext>
                </a:extLst>
              </p:cNvPr>
              <p:cNvSpPr>
                <a:spLocks/>
              </p:cNvSpPr>
              <p:nvPr/>
            </p:nvSpPr>
            <p:spPr bwMode="auto">
              <a:xfrm>
                <a:off x="4017" y="2618"/>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8" name="Freeform 517">
                <a:extLst>
                  <a:ext uri="{FF2B5EF4-FFF2-40B4-BE49-F238E27FC236}">
                    <a16:creationId xmlns:a16="http://schemas.microsoft.com/office/drawing/2014/main" id="{30968BB6-3B24-4F47-A647-2E4DF3600F3F}"/>
                  </a:ext>
                </a:extLst>
              </p:cNvPr>
              <p:cNvSpPr>
                <a:spLocks/>
              </p:cNvSpPr>
              <p:nvPr/>
            </p:nvSpPr>
            <p:spPr bwMode="auto">
              <a:xfrm>
                <a:off x="4064" y="2605"/>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9" name="Freeform 518">
                <a:extLst>
                  <a:ext uri="{FF2B5EF4-FFF2-40B4-BE49-F238E27FC236}">
                    <a16:creationId xmlns:a16="http://schemas.microsoft.com/office/drawing/2014/main" id="{539DADF9-95E6-436A-9FF2-30B137C3BDFF}"/>
                  </a:ext>
                </a:extLst>
              </p:cNvPr>
              <p:cNvSpPr>
                <a:spLocks/>
              </p:cNvSpPr>
              <p:nvPr/>
            </p:nvSpPr>
            <p:spPr bwMode="auto">
              <a:xfrm>
                <a:off x="4110" y="2592"/>
                <a:ext cx="70" cy="56"/>
              </a:xfrm>
              <a:custGeom>
                <a:avLst/>
                <a:gdLst>
                  <a:gd name="T0" fmla="*/ 34 w 70"/>
                  <a:gd name="T1" fmla="*/ 0 h 56"/>
                  <a:gd name="T2" fmla="*/ 0 w 70"/>
                  <a:gd name="T3" fmla="*/ 56 h 56"/>
                  <a:gd name="T4" fmla="*/ 70 w 70"/>
                  <a:gd name="T5" fmla="*/ 56 h 56"/>
                  <a:gd name="T6" fmla="*/ 34 w 70"/>
                  <a:gd name="T7" fmla="*/ 0 h 56"/>
                </a:gdLst>
                <a:ahLst/>
                <a:cxnLst>
                  <a:cxn ang="0">
                    <a:pos x="T0" y="T1"/>
                  </a:cxn>
                  <a:cxn ang="0">
                    <a:pos x="T2" y="T3"/>
                  </a:cxn>
                  <a:cxn ang="0">
                    <a:pos x="T4" y="T5"/>
                  </a:cxn>
                  <a:cxn ang="0">
                    <a:pos x="T6" y="T7"/>
                  </a:cxn>
                </a:cxnLst>
                <a:rect l="0" t="0" r="r" b="b"/>
                <a:pathLst>
                  <a:path w="70" h="56">
                    <a:moveTo>
                      <a:pt x="34" y="0"/>
                    </a:moveTo>
                    <a:lnTo>
                      <a:pt x="0" y="56"/>
                    </a:lnTo>
                    <a:lnTo>
                      <a:pt x="70" y="56"/>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0" name="Freeform 519">
                <a:extLst>
                  <a:ext uri="{FF2B5EF4-FFF2-40B4-BE49-F238E27FC236}">
                    <a16:creationId xmlns:a16="http://schemas.microsoft.com/office/drawing/2014/main" id="{CD5693CD-E496-47DE-9FEE-C937DD7AA3E8}"/>
                  </a:ext>
                </a:extLst>
              </p:cNvPr>
              <p:cNvSpPr>
                <a:spLocks/>
              </p:cNvSpPr>
              <p:nvPr/>
            </p:nvSpPr>
            <p:spPr bwMode="auto">
              <a:xfrm>
                <a:off x="4157" y="2575"/>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1" name="Freeform 520">
                <a:extLst>
                  <a:ext uri="{FF2B5EF4-FFF2-40B4-BE49-F238E27FC236}">
                    <a16:creationId xmlns:a16="http://schemas.microsoft.com/office/drawing/2014/main" id="{D46D0083-EDD3-42A7-B5D6-91A05CAE55B7}"/>
                  </a:ext>
                </a:extLst>
              </p:cNvPr>
              <p:cNvSpPr>
                <a:spLocks/>
              </p:cNvSpPr>
              <p:nvPr/>
            </p:nvSpPr>
            <p:spPr bwMode="auto">
              <a:xfrm>
                <a:off x="4204" y="2562"/>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2" name="Freeform 521">
                <a:extLst>
                  <a:ext uri="{FF2B5EF4-FFF2-40B4-BE49-F238E27FC236}">
                    <a16:creationId xmlns:a16="http://schemas.microsoft.com/office/drawing/2014/main" id="{21952A9F-D30B-4B0A-A87A-B144995298B3}"/>
                  </a:ext>
                </a:extLst>
              </p:cNvPr>
              <p:cNvSpPr>
                <a:spLocks/>
              </p:cNvSpPr>
              <p:nvPr/>
            </p:nvSpPr>
            <p:spPr bwMode="auto">
              <a:xfrm>
                <a:off x="4250" y="2548"/>
                <a:ext cx="70" cy="57"/>
              </a:xfrm>
              <a:custGeom>
                <a:avLst/>
                <a:gdLst>
                  <a:gd name="T0" fmla="*/ 34 w 70"/>
                  <a:gd name="T1" fmla="*/ 0 h 57"/>
                  <a:gd name="T2" fmla="*/ 0 w 70"/>
                  <a:gd name="T3" fmla="*/ 57 h 57"/>
                  <a:gd name="T4" fmla="*/ 70 w 70"/>
                  <a:gd name="T5" fmla="*/ 57 h 57"/>
                  <a:gd name="T6" fmla="*/ 34 w 70"/>
                  <a:gd name="T7" fmla="*/ 0 h 57"/>
                </a:gdLst>
                <a:ahLst/>
                <a:cxnLst>
                  <a:cxn ang="0">
                    <a:pos x="T0" y="T1"/>
                  </a:cxn>
                  <a:cxn ang="0">
                    <a:pos x="T2" y="T3"/>
                  </a:cxn>
                  <a:cxn ang="0">
                    <a:pos x="T4" y="T5"/>
                  </a:cxn>
                  <a:cxn ang="0">
                    <a:pos x="T6" y="T7"/>
                  </a:cxn>
                </a:cxnLst>
                <a:rect l="0" t="0" r="r" b="b"/>
                <a:pathLst>
                  <a:path w="70" h="57">
                    <a:moveTo>
                      <a:pt x="34" y="0"/>
                    </a:moveTo>
                    <a:lnTo>
                      <a:pt x="0" y="57"/>
                    </a:lnTo>
                    <a:lnTo>
                      <a:pt x="70" y="57"/>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3" name="Freeform 522">
                <a:extLst>
                  <a:ext uri="{FF2B5EF4-FFF2-40B4-BE49-F238E27FC236}">
                    <a16:creationId xmlns:a16="http://schemas.microsoft.com/office/drawing/2014/main" id="{AF0CFECB-4D4C-466F-A17B-EBDC59E5400A}"/>
                  </a:ext>
                </a:extLst>
              </p:cNvPr>
              <p:cNvSpPr>
                <a:spLocks/>
              </p:cNvSpPr>
              <p:nvPr/>
            </p:nvSpPr>
            <p:spPr bwMode="auto">
              <a:xfrm>
                <a:off x="4297" y="2532"/>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4" name="Freeform 523">
                <a:extLst>
                  <a:ext uri="{FF2B5EF4-FFF2-40B4-BE49-F238E27FC236}">
                    <a16:creationId xmlns:a16="http://schemas.microsoft.com/office/drawing/2014/main" id="{D39DCC23-49FB-402B-81F6-E709244BD0C2}"/>
                  </a:ext>
                </a:extLst>
              </p:cNvPr>
              <p:cNvSpPr>
                <a:spLocks/>
              </p:cNvSpPr>
              <p:nvPr/>
            </p:nvSpPr>
            <p:spPr bwMode="auto">
              <a:xfrm>
                <a:off x="4344" y="2518"/>
                <a:ext cx="69" cy="60"/>
              </a:xfrm>
              <a:custGeom>
                <a:avLst/>
                <a:gdLst>
                  <a:gd name="T0" fmla="*/ 33 w 69"/>
                  <a:gd name="T1" fmla="*/ 0 h 60"/>
                  <a:gd name="T2" fmla="*/ 0 w 69"/>
                  <a:gd name="T3" fmla="*/ 60 h 60"/>
                  <a:gd name="T4" fmla="*/ 69 w 69"/>
                  <a:gd name="T5" fmla="*/ 60 h 60"/>
                  <a:gd name="T6" fmla="*/ 33 w 69"/>
                  <a:gd name="T7" fmla="*/ 0 h 60"/>
                </a:gdLst>
                <a:ahLst/>
                <a:cxnLst>
                  <a:cxn ang="0">
                    <a:pos x="T0" y="T1"/>
                  </a:cxn>
                  <a:cxn ang="0">
                    <a:pos x="T2" y="T3"/>
                  </a:cxn>
                  <a:cxn ang="0">
                    <a:pos x="T4" y="T5"/>
                  </a:cxn>
                  <a:cxn ang="0">
                    <a:pos x="T6" y="T7"/>
                  </a:cxn>
                </a:cxnLst>
                <a:rect l="0" t="0" r="r" b="b"/>
                <a:pathLst>
                  <a:path w="69" h="60">
                    <a:moveTo>
                      <a:pt x="33" y="0"/>
                    </a:moveTo>
                    <a:lnTo>
                      <a:pt x="0" y="60"/>
                    </a:lnTo>
                    <a:lnTo>
                      <a:pt x="69"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5" name="Freeform 524">
                <a:extLst>
                  <a:ext uri="{FF2B5EF4-FFF2-40B4-BE49-F238E27FC236}">
                    <a16:creationId xmlns:a16="http://schemas.microsoft.com/office/drawing/2014/main" id="{064DC714-3C24-4146-9A71-0AD8D721A888}"/>
                  </a:ext>
                </a:extLst>
              </p:cNvPr>
              <p:cNvSpPr>
                <a:spLocks/>
              </p:cNvSpPr>
              <p:nvPr/>
            </p:nvSpPr>
            <p:spPr bwMode="auto">
              <a:xfrm>
                <a:off x="4390" y="2502"/>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6" name="Freeform 525">
                <a:extLst>
                  <a:ext uri="{FF2B5EF4-FFF2-40B4-BE49-F238E27FC236}">
                    <a16:creationId xmlns:a16="http://schemas.microsoft.com/office/drawing/2014/main" id="{11F5F2A1-2C8C-4179-9165-2A45C1BCA985}"/>
                  </a:ext>
                </a:extLst>
              </p:cNvPr>
              <p:cNvSpPr>
                <a:spLocks/>
              </p:cNvSpPr>
              <p:nvPr/>
            </p:nvSpPr>
            <p:spPr bwMode="auto">
              <a:xfrm>
                <a:off x="4437" y="2488"/>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7" name="Freeform 526">
                <a:extLst>
                  <a:ext uri="{FF2B5EF4-FFF2-40B4-BE49-F238E27FC236}">
                    <a16:creationId xmlns:a16="http://schemas.microsoft.com/office/drawing/2014/main" id="{860D8D3F-1E0F-46FE-9CC3-4564527D8B4A}"/>
                  </a:ext>
                </a:extLst>
              </p:cNvPr>
              <p:cNvSpPr>
                <a:spLocks/>
              </p:cNvSpPr>
              <p:nvPr/>
            </p:nvSpPr>
            <p:spPr bwMode="auto">
              <a:xfrm>
                <a:off x="4483" y="2472"/>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8" name="Freeform 527">
                <a:extLst>
                  <a:ext uri="{FF2B5EF4-FFF2-40B4-BE49-F238E27FC236}">
                    <a16:creationId xmlns:a16="http://schemas.microsoft.com/office/drawing/2014/main" id="{31F3EAB9-EB2C-4220-B373-597D3D6DF49A}"/>
                  </a:ext>
                </a:extLst>
              </p:cNvPr>
              <p:cNvSpPr>
                <a:spLocks/>
              </p:cNvSpPr>
              <p:nvPr/>
            </p:nvSpPr>
            <p:spPr bwMode="auto">
              <a:xfrm>
                <a:off x="4530" y="2455"/>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9" name="Freeform 528">
                <a:extLst>
                  <a:ext uri="{FF2B5EF4-FFF2-40B4-BE49-F238E27FC236}">
                    <a16:creationId xmlns:a16="http://schemas.microsoft.com/office/drawing/2014/main" id="{96EC3E81-8BCA-4052-BD1D-B3289B63C1F7}"/>
                  </a:ext>
                </a:extLst>
              </p:cNvPr>
              <p:cNvSpPr>
                <a:spLocks/>
              </p:cNvSpPr>
              <p:nvPr/>
            </p:nvSpPr>
            <p:spPr bwMode="auto">
              <a:xfrm>
                <a:off x="4577" y="2442"/>
                <a:ext cx="70" cy="56"/>
              </a:xfrm>
              <a:custGeom>
                <a:avLst/>
                <a:gdLst>
                  <a:gd name="T0" fmla="*/ 36 w 70"/>
                  <a:gd name="T1" fmla="*/ 0 h 56"/>
                  <a:gd name="T2" fmla="*/ 0 w 70"/>
                  <a:gd name="T3" fmla="*/ 56 h 56"/>
                  <a:gd name="T4" fmla="*/ 70 w 70"/>
                  <a:gd name="T5" fmla="*/ 56 h 56"/>
                  <a:gd name="T6" fmla="*/ 36 w 70"/>
                  <a:gd name="T7" fmla="*/ 0 h 56"/>
                </a:gdLst>
                <a:ahLst/>
                <a:cxnLst>
                  <a:cxn ang="0">
                    <a:pos x="T0" y="T1"/>
                  </a:cxn>
                  <a:cxn ang="0">
                    <a:pos x="T2" y="T3"/>
                  </a:cxn>
                  <a:cxn ang="0">
                    <a:pos x="T4" y="T5"/>
                  </a:cxn>
                  <a:cxn ang="0">
                    <a:pos x="T6" y="T7"/>
                  </a:cxn>
                </a:cxnLst>
                <a:rect l="0" t="0" r="r" b="b"/>
                <a:pathLst>
                  <a:path w="70" h="56">
                    <a:moveTo>
                      <a:pt x="36" y="0"/>
                    </a:moveTo>
                    <a:lnTo>
                      <a:pt x="0" y="56"/>
                    </a:lnTo>
                    <a:lnTo>
                      <a:pt x="70" y="56"/>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0" name="Freeform 529">
                <a:extLst>
                  <a:ext uri="{FF2B5EF4-FFF2-40B4-BE49-F238E27FC236}">
                    <a16:creationId xmlns:a16="http://schemas.microsoft.com/office/drawing/2014/main" id="{4C3E3094-3516-49F3-8DFA-70B2769CD029}"/>
                  </a:ext>
                </a:extLst>
              </p:cNvPr>
              <p:cNvSpPr>
                <a:spLocks/>
              </p:cNvSpPr>
              <p:nvPr/>
            </p:nvSpPr>
            <p:spPr bwMode="auto">
              <a:xfrm>
                <a:off x="4623" y="2425"/>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1" name="Freeform 530">
                <a:extLst>
                  <a:ext uri="{FF2B5EF4-FFF2-40B4-BE49-F238E27FC236}">
                    <a16:creationId xmlns:a16="http://schemas.microsoft.com/office/drawing/2014/main" id="{7CCFD015-CB38-4131-BA5B-33AD126C2FEA}"/>
                  </a:ext>
                </a:extLst>
              </p:cNvPr>
              <p:cNvSpPr>
                <a:spLocks/>
              </p:cNvSpPr>
              <p:nvPr/>
            </p:nvSpPr>
            <p:spPr bwMode="auto">
              <a:xfrm>
                <a:off x="4670" y="2409"/>
                <a:ext cx="70" cy="59"/>
              </a:xfrm>
              <a:custGeom>
                <a:avLst/>
                <a:gdLst>
                  <a:gd name="T0" fmla="*/ 37 w 70"/>
                  <a:gd name="T1" fmla="*/ 0 h 59"/>
                  <a:gd name="T2" fmla="*/ 0 w 70"/>
                  <a:gd name="T3" fmla="*/ 59 h 59"/>
                  <a:gd name="T4" fmla="*/ 70 w 70"/>
                  <a:gd name="T5" fmla="*/ 59 h 59"/>
                  <a:gd name="T6" fmla="*/ 37 w 70"/>
                  <a:gd name="T7" fmla="*/ 0 h 59"/>
                </a:gdLst>
                <a:ahLst/>
                <a:cxnLst>
                  <a:cxn ang="0">
                    <a:pos x="T0" y="T1"/>
                  </a:cxn>
                  <a:cxn ang="0">
                    <a:pos x="T2" y="T3"/>
                  </a:cxn>
                  <a:cxn ang="0">
                    <a:pos x="T4" y="T5"/>
                  </a:cxn>
                  <a:cxn ang="0">
                    <a:pos x="T6" y="T7"/>
                  </a:cxn>
                </a:cxnLst>
                <a:rect l="0" t="0" r="r" b="b"/>
                <a:pathLst>
                  <a:path w="70" h="59">
                    <a:moveTo>
                      <a:pt x="37" y="0"/>
                    </a:moveTo>
                    <a:lnTo>
                      <a:pt x="0" y="59"/>
                    </a:lnTo>
                    <a:lnTo>
                      <a:pt x="70" y="59"/>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2" name="Freeform 531">
                <a:extLst>
                  <a:ext uri="{FF2B5EF4-FFF2-40B4-BE49-F238E27FC236}">
                    <a16:creationId xmlns:a16="http://schemas.microsoft.com/office/drawing/2014/main" id="{E241D4A0-3695-42D5-B2F7-008026F6CF12}"/>
                  </a:ext>
                </a:extLst>
              </p:cNvPr>
              <p:cNvSpPr>
                <a:spLocks/>
              </p:cNvSpPr>
              <p:nvPr/>
            </p:nvSpPr>
            <p:spPr bwMode="auto">
              <a:xfrm>
                <a:off x="4717" y="2392"/>
                <a:ext cx="69" cy="60"/>
              </a:xfrm>
              <a:custGeom>
                <a:avLst/>
                <a:gdLst>
                  <a:gd name="T0" fmla="*/ 36 w 69"/>
                  <a:gd name="T1" fmla="*/ 0 h 60"/>
                  <a:gd name="T2" fmla="*/ 0 w 69"/>
                  <a:gd name="T3" fmla="*/ 60 h 60"/>
                  <a:gd name="T4" fmla="*/ 69 w 69"/>
                  <a:gd name="T5" fmla="*/ 60 h 60"/>
                  <a:gd name="T6" fmla="*/ 36 w 69"/>
                  <a:gd name="T7" fmla="*/ 0 h 60"/>
                </a:gdLst>
                <a:ahLst/>
                <a:cxnLst>
                  <a:cxn ang="0">
                    <a:pos x="T0" y="T1"/>
                  </a:cxn>
                  <a:cxn ang="0">
                    <a:pos x="T2" y="T3"/>
                  </a:cxn>
                  <a:cxn ang="0">
                    <a:pos x="T4" y="T5"/>
                  </a:cxn>
                  <a:cxn ang="0">
                    <a:pos x="T6" y="T7"/>
                  </a:cxn>
                </a:cxnLst>
                <a:rect l="0" t="0" r="r" b="b"/>
                <a:pathLst>
                  <a:path w="69" h="60">
                    <a:moveTo>
                      <a:pt x="36" y="0"/>
                    </a:moveTo>
                    <a:lnTo>
                      <a:pt x="0" y="60"/>
                    </a:lnTo>
                    <a:lnTo>
                      <a:pt x="69"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3" name="Freeform 532">
                <a:extLst>
                  <a:ext uri="{FF2B5EF4-FFF2-40B4-BE49-F238E27FC236}">
                    <a16:creationId xmlns:a16="http://schemas.microsoft.com/office/drawing/2014/main" id="{5212BF3B-BC80-401A-8027-9DBFADEDC0F6}"/>
                  </a:ext>
                </a:extLst>
              </p:cNvPr>
              <p:cNvSpPr>
                <a:spLocks/>
              </p:cNvSpPr>
              <p:nvPr/>
            </p:nvSpPr>
            <p:spPr bwMode="auto">
              <a:xfrm>
                <a:off x="4763" y="2375"/>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4" name="Freeform 533">
                <a:extLst>
                  <a:ext uri="{FF2B5EF4-FFF2-40B4-BE49-F238E27FC236}">
                    <a16:creationId xmlns:a16="http://schemas.microsoft.com/office/drawing/2014/main" id="{7D4678BD-78DD-4855-8731-A1BE190F09FB}"/>
                  </a:ext>
                </a:extLst>
              </p:cNvPr>
              <p:cNvSpPr>
                <a:spLocks/>
              </p:cNvSpPr>
              <p:nvPr/>
            </p:nvSpPr>
            <p:spPr bwMode="auto">
              <a:xfrm>
                <a:off x="4810" y="2355"/>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5" name="Freeform 534">
                <a:extLst>
                  <a:ext uri="{FF2B5EF4-FFF2-40B4-BE49-F238E27FC236}">
                    <a16:creationId xmlns:a16="http://schemas.microsoft.com/office/drawing/2014/main" id="{27D209D7-4383-4FCF-A20E-E443AB95F6FC}"/>
                  </a:ext>
                </a:extLst>
              </p:cNvPr>
              <p:cNvSpPr>
                <a:spLocks/>
              </p:cNvSpPr>
              <p:nvPr/>
            </p:nvSpPr>
            <p:spPr bwMode="auto">
              <a:xfrm>
                <a:off x="4856" y="2339"/>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6" name="Freeform 535">
                <a:extLst>
                  <a:ext uri="{FF2B5EF4-FFF2-40B4-BE49-F238E27FC236}">
                    <a16:creationId xmlns:a16="http://schemas.microsoft.com/office/drawing/2014/main" id="{6FE902DA-FA85-43B1-ADF5-86D5CAA6A229}"/>
                  </a:ext>
                </a:extLst>
              </p:cNvPr>
              <p:cNvSpPr>
                <a:spLocks/>
              </p:cNvSpPr>
              <p:nvPr/>
            </p:nvSpPr>
            <p:spPr bwMode="auto">
              <a:xfrm>
                <a:off x="4903" y="2319"/>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7" name="Freeform 536">
                <a:extLst>
                  <a:ext uri="{FF2B5EF4-FFF2-40B4-BE49-F238E27FC236}">
                    <a16:creationId xmlns:a16="http://schemas.microsoft.com/office/drawing/2014/main" id="{A13DB810-DAF9-4FE7-AAA7-2E7F399D8B00}"/>
                  </a:ext>
                </a:extLst>
              </p:cNvPr>
              <p:cNvSpPr>
                <a:spLocks/>
              </p:cNvSpPr>
              <p:nvPr/>
            </p:nvSpPr>
            <p:spPr bwMode="auto">
              <a:xfrm>
                <a:off x="4950" y="2302"/>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8" name="Freeform 537">
                <a:extLst>
                  <a:ext uri="{FF2B5EF4-FFF2-40B4-BE49-F238E27FC236}">
                    <a16:creationId xmlns:a16="http://schemas.microsoft.com/office/drawing/2014/main" id="{C65DD371-D3B8-41CB-B58B-10753D7B960C}"/>
                  </a:ext>
                </a:extLst>
              </p:cNvPr>
              <p:cNvSpPr>
                <a:spLocks/>
              </p:cNvSpPr>
              <p:nvPr/>
            </p:nvSpPr>
            <p:spPr bwMode="auto">
              <a:xfrm>
                <a:off x="5000" y="2282"/>
                <a:ext cx="66" cy="57"/>
              </a:xfrm>
              <a:custGeom>
                <a:avLst/>
                <a:gdLst>
                  <a:gd name="T0" fmla="*/ 33 w 66"/>
                  <a:gd name="T1" fmla="*/ 0 h 57"/>
                  <a:gd name="T2" fmla="*/ 0 w 66"/>
                  <a:gd name="T3" fmla="*/ 57 h 57"/>
                  <a:gd name="T4" fmla="*/ 66 w 66"/>
                  <a:gd name="T5" fmla="*/ 57 h 57"/>
                  <a:gd name="T6" fmla="*/ 33 w 66"/>
                  <a:gd name="T7" fmla="*/ 0 h 57"/>
                </a:gdLst>
                <a:ahLst/>
                <a:cxnLst>
                  <a:cxn ang="0">
                    <a:pos x="T0" y="T1"/>
                  </a:cxn>
                  <a:cxn ang="0">
                    <a:pos x="T2" y="T3"/>
                  </a:cxn>
                  <a:cxn ang="0">
                    <a:pos x="T4" y="T5"/>
                  </a:cxn>
                  <a:cxn ang="0">
                    <a:pos x="T6" y="T7"/>
                  </a:cxn>
                </a:cxnLst>
                <a:rect l="0" t="0" r="r" b="b"/>
                <a:pathLst>
                  <a:path w="66" h="57">
                    <a:moveTo>
                      <a:pt x="33" y="0"/>
                    </a:moveTo>
                    <a:lnTo>
                      <a:pt x="0" y="57"/>
                    </a:lnTo>
                    <a:lnTo>
                      <a:pt x="66" y="57"/>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9" name="Freeform 538">
                <a:extLst>
                  <a:ext uri="{FF2B5EF4-FFF2-40B4-BE49-F238E27FC236}">
                    <a16:creationId xmlns:a16="http://schemas.microsoft.com/office/drawing/2014/main" id="{F842B953-4F8F-499A-9A2B-E90AA66201D8}"/>
                  </a:ext>
                </a:extLst>
              </p:cNvPr>
              <p:cNvSpPr>
                <a:spLocks/>
              </p:cNvSpPr>
              <p:nvPr/>
            </p:nvSpPr>
            <p:spPr bwMode="auto">
              <a:xfrm>
                <a:off x="5046" y="2259"/>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0" name="Freeform 539">
                <a:extLst>
                  <a:ext uri="{FF2B5EF4-FFF2-40B4-BE49-F238E27FC236}">
                    <a16:creationId xmlns:a16="http://schemas.microsoft.com/office/drawing/2014/main" id="{90917F17-5B6B-4444-AB4A-E652346274C3}"/>
                  </a:ext>
                </a:extLst>
              </p:cNvPr>
              <p:cNvSpPr>
                <a:spLocks/>
              </p:cNvSpPr>
              <p:nvPr/>
            </p:nvSpPr>
            <p:spPr bwMode="auto">
              <a:xfrm>
                <a:off x="5093" y="2239"/>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1" name="Freeform 540">
                <a:extLst>
                  <a:ext uri="{FF2B5EF4-FFF2-40B4-BE49-F238E27FC236}">
                    <a16:creationId xmlns:a16="http://schemas.microsoft.com/office/drawing/2014/main" id="{CE7B8A87-4BBC-4A36-B79B-F61088D57653}"/>
                  </a:ext>
                </a:extLst>
              </p:cNvPr>
              <p:cNvSpPr>
                <a:spLocks/>
              </p:cNvSpPr>
              <p:nvPr/>
            </p:nvSpPr>
            <p:spPr bwMode="auto">
              <a:xfrm>
                <a:off x="5139" y="2215"/>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2" name="Freeform 541">
                <a:extLst>
                  <a:ext uri="{FF2B5EF4-FFF2-40B4-BE49-F238E27FC236}">
                    <a16:creationId xmlns:a16="http://schemas.microsoft.com/office/drawing/2014/main" id="{DE424839-660C-4B46-B3D4-E9E7AC446618}"/>
                  </a:ext>
                </a:extLst>
              </p:cNvPr>
              <p:cNvSpPr>
                <a:spLocks/>
              </p:cNvSpPr>
              <p:nvPr/>
            </p:nvSpPr>
            <p:spPr bwMode="auto">
              <a:xfrm>
                <a:off x="5186" y="2192"/>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3" name="Freeform 542">
                <a:extLst>
                  <a:ext uri="{FF2B5EF4-FFF2-40B4-BE49-F238E27FC236}">
                    <a16:creationId xmlns:a16="http://schemas.microsoft.com/office/drawing/2014/main" id="{3458A835-962F-440B-8268-2F197640E6DB}"/>
                  </a:ext>
                </a:extLst>
              </p:cNvPr>
              <p:cNvSpPr>
                <a:spLocks/>
              </p:cNvSpPr>
              <p:nvPr/>
            </p:nvSpPr>
            <p:spPr bwMode="auto">
              <a:xfrm>
                <a:off x="5233" y="2165"/>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4" name="Freeform 543">
                <a:extLst>
                  <a:ext uri="{FF2B5EF4-FFF2-40B4-BE49-F238E27FC236}">
                    <a16:creationId xmlns:a16="http://schemas.microsoft.com/office/drawing/2014/main" id="{9D8F8432-225B-491A-8D5C-FB9DC092D259}"/>
                  </a:ext>
                </a:extLst>
              </p:cNvPr>
              <p:cNvSpPr>
                <a:spLocks/>
              </p:cNvSpPr>
              <p:nvPr/>
            </p:nvSpPr>
            <p:spPr bwMode="auto">
              <a:xfrm>
                <a:off x="5279" y="2139"/>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5" name="Freeform 544">
                <a:extLst>
                  <a:ext uri="{FF2B5EF4-FFF2-40B4-BE49-F238E27FC236}">
                    <a16:creationId xmlns:a16="http://schemas.microsoft.com/office/drawing/2014/main" id="{99B1E52A-6AE4-4CAC-81D6-30E87BCBE74E}"/>
                  </a:ext>
                </a:extLst>
              </p:cNvPr>
              <p:cNvSpPr>
                <a:spLocks/>
              </p:cNvSpPr>
              <p:nvPr/>
            </p:nvSpPr>
            <p:spPr bwMode="auto">
              <a:xfrm>
                <a:off x="5326" y="2112"/>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6" name="Freeform 545">
                <a:extLst>
                  <a:ext uri="{FF2B5EF4-FFF2-40B4-BE49-F238E27FC236}">
                    <a16:creationId xmlns:a16="http://schemas.microsoft.com/office/drawing/2014/main" id="{674E2D07-28AB-4BE8-AF54-B5C4BEB71C70}"/>
                  </a:ext>
                </a:extLst>
              </p:cNvPr>
              <p:cNvSpPr>
                <a:spLocks/>
              </p:cNvSpPr>
              <p:nvPr/>
            </p:nvSpPr>
            <p:spPr bwMode="auto">
              <a:xfrm>
                <a:off x="5373" y="2082"/>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7" name="Freeform 546">
                <a:extLst>
                  <a:ext uri="{FF2B5EF4-FFF2-40B4-BE49-F238E27FC236}">
                    <a16:creationId xmlns:a16="http://schemas.microsoft.com/office/drawing/2014/main" id="{04A6FA2D-3C98-40B5-977B-EAF4A66D7824}"/>
                  </a:ext>
                </a:extLst>
              </p:cNvPr>
              <p:cNvSpPr>
                <a:spLocks/>
              </p:cNvSpPr>
              <p:nvPr/>
            </p:nvSpPr>
            <p:spPr bwMode="auto">
              <a:xfrm>
                <a:off x="5419" y="2049"/>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8" name="Freeform 547">
                <a:extLst>
                  <a:ext uri="{FF2B5EF4-FFF2-40B4-BE49-F238E27FC236}">
                    <a16:creationId xmlns:a16="http://schemas.microsoft.com/office/drawing/2014/main" id="{CE4E3204-B0E4-4399-B353-223B34014588}"/>
                  </a:ext>
                </a:extLst>
              </p:cNvPr>
              <p:cNvSpPr>
                <a:spLocks/>
              </p:cNvSpPr>
              <p:nvPr/>
            </p:nvSpPr>
            <p:spPr bwMode="auto">
              <a:xfrm>
                <a:off x="5466" y="2016"/>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9" name="Freeform 548">
                <a:extLst>
                  <a:ext uri="{FF2B5EF4-FFF2-40B4-BE49-F238E27FC236}">
                    <a16:creationId xmlns:a16="http://schemas.microsoft.com/office/drawing/2014/main" id="{6C5CA551-BCF4-4740-9509-244233C37AB5}"/>
                  </a:ext>
                </a:extLst>
              </p:cNvPr>
              <p:cNvSpPr>
                <a:spLocks/>
              </p:cNvSpPr>
              <p:nvPr/>
            </p:nvSpPr>
            <p:spPr bwMode="auto">
              <a:xfrm>
                <a:off x="5512" y="1976"/>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0" name="Freeform 549">
                <a:extLst>
                  <a:ext uri="{FF2B5EF4-FFF2-40B4-BE49-F238E27FC236}">
                    <a16:creationId xmlns:a16="http://schemas.microsoft.com/office/drawing/2014/main" id="{74DBF271-0FC7-4608-A49A-51FB2DC85F94}"/>
                  </a:ext>
                </a:extLst>
              </p:cNvPr>
              <p:cNvSpPr>
                <a:spLocks/>
              </p:cNvSpPr>
              <p:nvPr/>
            </p:nvSpPr>
            <p:spPr bwMode="auto">
              <a:xfrm>
                <a:off x="5559" y="1936"/>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1" name="Freeform 550">
                <a:extLst>
                  <a:ext uri="{FF2B5EF4-FFF2-40B4-BE49-F238E27FC236}">
                    <a16:creationId xmlns:a16="http://schemas.microsoft.com/office/drawing/2014/main" id="{FAAB155B-E047-4EA9-81AA-30D4AC6F0909}"/>
                  </a:ext>
                </a:extLst>
              </p:cNvPr>
              <p:cNvSpPr>
                <a:spLocks/>
              </p:cNvSpPr>
              <p:nvPr/>
            </p:nvSpPr>
            <p:spPr bwMode="auto">
              <a:xfrm>
                <a:off x="5606" y="1892"/>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2" name="Freeform 551">
                <a:extLst>
                  <a:ext uri="{FF2B5EF4-FFF2-40B4-BE49-F238E27FC236}">
                    <a16:creationId xmlns:a16="http://schemas.microsoft.com/office/drawing/2014/main" id="{BDDED937-3967-4AA9-9D06-5CA5D53E5E99}"/>
                  </a:ext>
                </a:extLst>
              </p:cNvPr>
              <p:cNvSpPr>
                <a:spLocks/>
              </p:cNvSpPr>
              <p:nvPr/>
            </p:nvSpPr>
            <p:spPr bwMode="auto">
              <a:xfrm>
                <a:off x="5652" y="1846"/>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3" name="Freeform 552">
                <a:extLst>
                  <a:ext uri="{FF2B5EF4-FFF2-40B4-BE49-F238E27FC236}">
                    <a16:creationId xmlns:a16="http://schemas.microsoft.com/office/drawing/2014/main" id="{96613722-14F8-4051-BFF0-543901B21CE3}"/>
                  </a:ext>
                </a:extLst>
              </p:cNvPr>
              <p:cNvSpPr>
                <a:spLocks/>
              </p:cNvSpPr>
              <p:nvPr/>
            </p:nvSpPr>
            <p:spPr bwMode="auto">
              <a:xfrm>
                <a:off x="5699" y="1799"/>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60" name="Freeform 554">
              <a:extLst>
                <a:ext uri="{FF2B5EF4-FFF2-40B4-BE49-F238E27FC236}">
                  <a16:creationId xmlns:a16="http://schemas.microsoft.com/office/drawing/2014/main" id="{305E4049-46AC-48F1-929B-92CBE8E49393}"/>
                </a:ext>
              </a:extLst>
            </p:cNvPr>
            <p:cNvSpPr>
              <a:spLocks/>
            </p:cNvSpPr>
            <p:nvPr/>
          </p:nvSpPr>
          <p:spPr bwMode="auto">
            <a:xfrm>
              <a:off x="5746" y="1749"/>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1" name="Freeform 555">
              <a:extLst>
                <a:ext uri="{FF2B5EF4-FFF2-40B4-BE49-F238E27FC236}">
                  <a16:creationId xmlns:a16="http://schemas.microsoft.com/office/drawing/2014/main" id="{4DAF87DB-2C9C-480B-9EEF-CD7E31DA21A0}"/>
                </a:ext>
              </a:extLst>
            </p:cNvPr>
            <p:cNvSpPr>
              <a:spLocks/>
            </p:cNvSpPr>
            <p:nvPr/>
          </p:nvSpPr>
          <p:spPr bwMode="auto">
            <a:xfrm>
              <a:off x="5792" y="1696"/>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2" name="Freeform 556">
              <a:extLst>
                <a:ext uri="{FF2B5EF4-FFF2-40B4-BE49-F238E27FC236}">
                  <a16:creationId xmlns:a16="http://schemas.microsoft.com/office/drawing/2014/main" id="{47387F02-8835-4C95-9CBD-83E2DE1CBE03}"/>
                </a:ext>
              </a:extLst>
            </p:cNvPr>
            <p:cNvSpPr>
              <a:spLocks/>
            </p:cNvSpPr>
            <p:nvPr/>
          </p:nvSpPr>
          <p:spPr bwMode="auto">
            <a:xfrm>
              <a:off x="5839" y="1639"/>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3" name="Freeform 557">
              <a:extLst>
                <a:ext uri="{FF2B5EF4-FFF2-40B4-BE49-F238E27FC236}">
                  <a16:creationId xmlns:a16="http://schemas.microsoft.com/office/drawing/2014/main" id="{0A6F3B86-58AD-4A9F-8B4C-A31F372A1B59}"/>
                </a:ext>
              </a:extLst>
            </p:cNvPr>
            <p:cNvSpPr>
              <a:spLocks/>
            </p:cNvSpPr>
            <p:nvPr/>
          </p:nvSpPr>
          <p:spPr bwMode="auto">
            <a:xfrm>
              <a:off x="5885" y="1583"/>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4" name="Freeform 558">
              <a:extLst>
                <a:ext uri="{FF2B5EF4-FFF2-40B4-BE49-F238E27FC236}">
                  <a16:creationId xmlns:a16="http://schemas.microsoft.com/office/drawing/2014/main" id="{F814AB56-B2E3-4396-A952-3FF030FBEFA4}"/>
                </a:ext>
              </a:extLst>
            </p:cNvPr>
            <p:cNvSpPr>
              <a:spLocks/>
            </p:cNvSpPr>
            <p:nvPr/>
          </p:nvSpPr>
          <p:spPr bwMode="auto">
            <a:xfrm>
              <a:off x="5932" y="1519"/>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5" name="Freeform 559">
              <a:extLst>
                <a:ext uri="{FF2B5EF4-FFF2-40B4-BE49-F238E27FC236}">
                  <a16:creationId xmlns:a16="http://schemas.microsoft.com/office/drawing/2014/main" id="{B18C9D02-1400-44ED-A40D-E05F3646861F}"/>
                </a:ext>
              </a:extLst>
            </p:cNvPr>
            <p:cNvSpPr>
              <a:spLocks/>
            </p:cNvSpPr>
            <p:nvPr/>
          </p:nvSpPr>
          <p:spPr bwMode="auto">
            <a:xfrm>
              <a:off x="5979" y="1456"/>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6" name="Freeform 560">
              <a:extLst>
                <a:ext uri="{FF2B5EF4-FFF2-40B4-BE49-F238E27FC236}">
                  <a16:creationId xmlns:a16="http://schemas.microsoft.com/office/drawing/2014/main" id="{295D34A0-AC28-494A-9343-4C2B55D5B8EE}"/>
                </a:ext>
              </a:extLst>
            </p:cNvPr>
            <p:cNvSpPr>
              <a:spLocks/>
            </p:cNvSpPr>
            <p:nvPr/>
          </p:nvSpPr>
          <p:spPr bwMode="auto">
            <a:xfrm>
              <a:off x="6025" y="1386"/>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7" name="Freeform 561">
              <a:extLst>
                <a:ext uri="{FF2B5EF4-FFF2-40B4-BE49-F238E27FC236}">
                  <a16:creationId xmlns:a16="http://schemas.microsoft.com/office/drawing/2014/main" id="{A1EBFB05-2913-4BCA-9D51-74FA7BD3FD68}"/>
                </a:ext>
              </a:extLst>
            </p:cNvPr>
            <p:cNvSpPr>
              <a:spLocks/>
            </p:cNvSpPr>
            <p:nvPr/>
          </p:nvSpPr>
          <p:spPr bwMode="auto">
            <a:xfrm>
              <a:off x="6072" y="1313"/>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8" name="Freeform 562">
              <a:extLst>
                <a:ext uri="{FF2B5EF4-FFF2-40B4-BE49-F238E27FC236}">
                  <a16:creationId xmlns:a16="http://schemas.microsoft.com/office/drawing/2014/main" id="{C9209310-A677-4A92-BFDF-7DA23F58E63C}"/>
                </a:ext>
              </a:extLst>
            </p:cNvPr>
            <p:cNvSpPr>
              <a:spLocks/>
            </p:cNvSpPr>
            <p:nvPr/>
          </p:nvSpPr>
          <p:spPr bwMode="auto">
            <a:xfrm>
              <a:off x="6119" y="1236"/>
              <a:ext cx="69" cy="60"/>
            </a:xfrm>
            <a:custGeom>
              <a:avLst/>
              <a:gdLst>
                <a:gd name="T0" fmla="*/ 36 w 69"/>
                <a:gd name="T1" fmla="*/ 0 h 60"/>
                <a:gd name="T2" fmla="*/ 0 w 69"/>
                <a:gd name="T3" fmla="*/ 60 h 60"/>
                <a:gd name="T4" fmla="*/ 69 w 69"/>
                <a:gd name="T5" fmla="*/ 60 h 60"/>
                <a:gd name="T6" fmla="*/ 36 w 69"/>
                <a:gd name="T7" fmla="*/ 0 h 60"/>
              </a:gdLst>
              <a:ahLst/>
              <a:cxnLst>
                <a:cxn ang="0">
                  <a:pos x="T0" y="T1"/>
                </a:cxn>
                <a:cxn ang="0">
                  <a:pos x="T2" y="T3"/>
                </a:cxn>
                <a:cxn ang="0">
                  <a:pos x="T4" y="T5"/>
                </a:cxn>
                <a:cxn ang="0">
                  <a:pos x="T6" y="T7"/>
                </a:cxn>
              </a:cxnLst>
              <a:rect l="0" t="0" r="r" b="b"/>
              <a:pathLst>
                <a:path w="69" h="60">
                  <a:moveTo>
                    <a:pt x="36" y="0"/>
                  </a:moveTo>
                  <a:lnTo>
                    <a:pt x="0" y="60"/>
                  </a:lnTo>
                  <a:lnTo>
                    <a:pt x="69"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9" name="Freeform 563">
              <a:extLst>
                <a:ext uri="{FF2B5EF4-FFF2-40B4-BE49-F238E27FC236}">
                  <a16:creationId xmlns:a16="http://schemas.microsoft.com/office/drawing/2014/main" id="{E0D8FC41-54F1-430C-9277-F0BC4F0371A6}"/>
                </a:ext>
              </a:extLst>
            </p:cNvPr>
            <p:cNvSpPr>
              <a:spLocks/>
            </p:cNvSpPr>
            <p:nvPr/>
          </p:nvSpPr>
          <p:spPr bwMode="auto">
            <a:xfrm>
              <a:off x="1529" y="1300"/>
              <a:ext cx="4626" cy="2287"/>
            </a:xfrm>
            <a:custGeom>
              <a:avLst/>
              <a:gdLst>
                <a:gd name="T0" fmla="*/ 14 w 1389"/>
                <a:gd name="T1" fmla="*/ 679 h 687"/>
                <a:gd name="T2" fmla="*/ 42 w 1389"/>
                <a:gd name="T3" fmla="*/ 664 h 687"/>
                <a:gd name="T4" fmla="*/ 70 w 1389"/>
                <a:gd name="T5" fmla="*/ 651 h 687"/>
                <a:gd name="T6" fmla="*/ 98 w 1389"/>
                <a:gd name="T7" fmla="*/ 638 h 687"/>
                <a:gd name="T8" fmla="*/ 126 w 1389"/>
                <a:gd name="T9" fmla="*/ 626 h 687"/>
                <a:gd name="T10" fmla="*/ 154 w 1389"/>
                <a:gd name="T11" fmla="*/ 614 h 687"/>
                <a:gd name="T12" fmla="*/ 182 w 1389"/>
                <a:gd name="T13" fmla="*/ 603 h 687"/>
                <a:gd name="T14" fmla="*/ 210 w 1389"/>
                <a:gd name="T15" fmla="*/ 592 h 687"/>
                <a:gd name="T16" fmla="*/ 238 w 1389"/>
                <a:gd name="T17" fmla="*/ 582 h 687"/>
                <a:gd name="T18" fmla="*/ 266 w 1389"/>
                <a:gd name="T19" fmla="*/ 573 h 687"/>
                <a:gd name="T20" fmla="*/ 294 w 1389"/>
                <a:gd name="T21" fmla="*/ 563 h 687"/>
                <a:gd name="T22" fmla="*/ 322 w 1389"/>
                <a:gd name="T23" fmla="*/ 553 h 687"/>
                <a:gd name="T24" fmla="*/ 350 w 1389"/>
                <a:gd name="T25" fmla="*/ 544 h 687"/>
                <a:gd name="T26" fmla="*/ 378 w 1389"/>
                <a:gd name="T27" fmla="*/ 534 h 687"/>
                <a:gd name="T28" fmla="*/ 406 w 1389"/>
                <a:gd name="T29" fmla="*/ 525 h 687"/>
                <a:gd name="T30" fmla="*/ 435 w 1389"/>
                <a:gd name="T31" fmla="*/ 515 h 687"/>
                <a:gd name="T32" fmla="*/ 463 w 1389"/>
                <a:gd name="T33" fmla="*/ 505 h 687"/>
                <a:gd name="T34" fmla="*/ 491 w 1389"/>
                <a:gd name="T35" fmla="*/ 496 h 687"/>
                <a:gd name="T36" fmla="*/ 519 w 1389"/>
                <a:gd name="T37" fmla="*/ 486 h 687"/>
                <a:gd name="T38" fmla="*/ 547 w 1389"/>
                <a:gd name="T39" fmla="*/ 477 h 687"/>
                <a:gd name="T40" fmla="*/ 575 w 1389"/>
                <a:gd name="T41" fmla="*/ 467 h 687"/>
                <a:gd name="T42" fmla="*/ 603 w 1389"/>
                <a:gd name="T43" fmla="*/ 458 h 687"/>
                <a:gd name="T44" fmla="*/ 631 w 1389"/>
                <a:gd name="T45" fmla="*/ 449 h 687"/>
                <a:gd name="T46" fmla="*/ 659 w 1389"/>
                <a:gd name="T47" fmla="*/ 440 h 687"/>
                <a:gd name="T48" fmla="*/ 687 w 1389"/>
                <a:gd name="T49" fmla="*/ 431 h 687"/>
                <a:gd name="T50" fmla="*/ 715 w 1389"/>
                <a:gd name="T51" fmla="*/ 422 h 687"/>
                <a:gd name="T52" fmla="*/ 743 w 1389"/>
                <a:gd name="T53" fmla="*/ 413 h 687"/>
                <a:gd name="T54" fmla="*/ 771 w 1389"/>
                <a:gd name="T55" fmla="*/ 404 h 687"/>
                <a:gd name="T56" fmla="*/ 799 w 1389"/>
                <a:gd name="T57" fmla="*/ 395 h 687"/>
                <a:gd name="T58" fmla="*/ 827 w 1389"/>
                <a:gd name="T59" fmla="*/ 386 h 687"/>
                <a:gd name="T60" fmla="*/ 855 w 1389"/>
                <a:gd name="T61" fmla="*/ 377 h 687"/>
                <a:gd name="T62" fmla="*/ 883 w 1389"/>
                <a:gd name="T63" fmla="*/ 368 h 687"/>
                <a:gd name="T64" fmla="*/ 912 w 1389"/>
                <a:gd name="T65" fmla="*/ 358 h 687"/>
                <a:gd name="T66" fmla="*/ 940 w 1389"/>
                <a:gd name="T67" fmla="*/ 348 h 687"/>
                <a:gd name="T68" fmla="*/ 968 w 1389"/>
                <a:gd name="T69" fmla="*/ 338 h 687"/>
                <a:gd name="T70" fmla="*/ 996 w 1389"/>
                <a:gd name="T71" fmla="*/ 327 h 687"/>
                <a:gd name="T72" fmla="*/ 1024 w 1389"/>
                <a:gd name="T73" fmla="*/ 315 h 687"/>
                <a:gd name="T74" fmla="*/ 1052 w 1389"/>
                <a:gd name="T75" fmla="*/ 303 h 687"/>
                <a:gd name="T76" fmla="*/ 1080 w 1389"/>
                <a:gd name="T77" fmla="*/ 289 h 687"/>
                <a:gd name="T78" fmla="*/ 1108 w 1389"/>
                <a:gd name="T79" fmla="*/ 274 h 687"/>
                <a:gd name="T80" fmla="*/ 1136 w 1389"/>
                <a:gd name="T81" fmla="*/ 257 h 687"/>
                <a:gd name="T82" fmla="*/ 1164 w 1389"/>
                <a:gd name="T83" fmla="*/ 238 h 687"/>
                <a:gd name="T84" fmla="*/ 1192 w 1389"/>
                <a:gd name="T85" fmla="*/ 216 h 687"/>
                <a:gd name="T86" fmla="*/ 1220 w 1389"/>
                <a:gd name="T87" fmla="*/ 192 h 687"/>
                <a:gd name="T88" fmla="*/ 1248 w 1389"/>
                <a:gd name="T89" fmla="*/ 166 h 687"/>
                <a:gd name="T90" fmla="*/ 1276 w 1389"/>
                <a:gd name="T91" fmla="*/ 137 h 687"/>
                <a:gd name="T92" fmla="*/ 1304 w 1389"/>
                <a:gd name="T93" fmla="*/ 107 h 687"/>
                <a:gd name="T94" fmla="*/ 1332 w 1389"/>
                <a:gd name="T95" fmla="*/ 74 h 687"/>
                <a:gd name="T96" fmla="*/ 1361 w 1389"/>
                <a:gd name="T97" fmla="*/ 38 h 687"/>
                <a:gd name="T98" fmla="*/ 1389 w 1389"/>
                <a:gd name="T99" fmla="*/ 0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9" h="687">
                  <a:moveTo>
                    <a:pt x="0" y="687"/>
                  </a:moveTo>
                  <a:lnTo>
                    <a:pt x="14" y="679"/>
                  </a:lnTo>
                  <a:lnTo>
                    <a:pt x="28" y="672"/>
                  </a:lnTo>
                  <a:lnTo>
                    <a:pt x="42" y="664"/>
                  </a:lnTo>
                  <a:lnTo>
                    <a:pt x="56" y="657"/>
                  </a:lnTo>
                  <a:lnTo>
                    <a:pt x="70" y="651"/>
                  </a:lnTo>
                  <a:lnTo>
                    <a:pt x="84" y="644"/>
                  </a:lnTo>
                  <a:lnTo>
                    <a:pt x="98" y="638"/>
                  </a:lnTo>
                  <a:lnTo>
                    <a:pt x="112" y="632"/>
                  </a:lnTo>
                  <a:lnTo>
                    <a:pt x="126" y="626"/>
                  </a:lnTo>
                  <a:lnTo>
                    <a:pt x="140" y="620"/>
                  </a:lnTo>
                  <a:lnTo>
                    <a:pt x="154" y="614"/>
                  </a:lnTo>
                  <a:lnTo>
                    <a:pt x="168" y="608"/>
                  </a:lnTo>
                  <a:lnTo>
                    <a:pt x="182" y="603"/>
                  </a:lnTo>
                  <a:lnTo>
                    <a:pt x="196" y="598"/>
                  </a:lnTo>
                  <a:lnTo>
                    <a:pt x="210" y="592"/>
                  </a:lnTo>
                  <a:lnTo>
                    <a:pt x="224" y="587"/>
                  </a:lnTo>
                  <a:lnTo>
                    <a:pt x="238" y="582"/>
                  </a:lnTo>
                  <a:lnTo>
                    <a:pt x="252" y="577"/>
                  </a:lnTo>
                  <a:lnTo>
                    <a:pt x="266" y="573"/>
                  </a:lnTo>
                  <a:lnTo>
                    <a:pt x="280" y="568"/>
                  </a:lnTo>
                  <a:lnTo>
                    <a:pt x="294" y="563"/>
                  </a:lnTo>
                  <a:lnTo>
                    <a:pt x="308" y="558"/>
                  </a:lnTo>
                  <a:lnTo>
                    <a:pt x="322" y="553"/>
                  </a:lnTo>
                  <a:lnTo>
                    <a:pt x="336" y="549"/>
                  </a:lnTo>
                  <a:lnTo>
                    <a:pt x="350" y="544"/>
                  </a:lnTo>
                  <a:lnTo>
                    <a:pt x="364" y="539"/>
                  </a:lnTo>
                  <a:lnTo>
                    <a:pt x="378" y="534"/>
                  </a:lnTo>
                  <a:lnTo>
                    <a:pt x="392" y="530"/>
                  </a:lnTo>
                  <a:lnTo>
                    <a:pt x="406" y="525"/>
                  </a:lnTo>
                  <a:lnTo>
                    <a:pt x="421" y="520"/>
                  </a:lnTo>
                  <a:lnTo>
                    <a:pt x="435" y="515"/>
                  </a:lnTo>
                  <a:lnTo>
                    <a:pt x="449" y="510"/>
                  </a:lnTo>
                  <a:lnTo>
                    <a:pt x="463" y="505"/>
                  </a:lnTo>
                  <a:lnTo>
                    <a:pt x="477" y="501"/>
                  </a:lnTo>
                  <a:lnTo>
                    <a:pt x="491" y="496"/>
                  </a:lnTo>
                  <a:lnTo>
                    <a:pt x="505" y="491"/>
                  </a:lnTo>
                  <a:lnTo>
                    <a:pt x="519" y="486"/>
                  </a:lnTo>
                  <a:lnTo>
                    <a:pt x="533" y="481"/>
                  </a:lnTo>
                  <a:lnTo>
                    <a:pt x="547" y="477"/>
                  </a:lnTo>
                  <a:lnTo>
                    <a:pt x="561" y="472"/>
                  </a:lnTo>
                  <a:lnTo>
                    <a:pt x="575" y="467"/>
                  </a:lnTo>
                  <a:lnTo>
                    <a:pt x="589" y="463"/>
                  </a:lnTo>
                  <a:lnTo>
                    <a:pt x="603" y="458"/>
                  </a:lnTo>
                  <a:lnTo>
                    <a:pt x="617" y="453"/>
                  </a:lnTo>
                  <a:lnTo>
                    <a:pt x="631" y="449"/>
                  </a:lnTo>
                  <a:lnTo>
                    <a:pt x="645" y="444"/>
                  </a:lnTo>
                  <a:lnTo>
                    <a:pt x="659" y="440"/>
                  </a:lnTo>
                  <a:lnTo>
                    <a:pt x="673" y="435"/>
                  </a:lnTo>
                  <a:lnTo>
                    <a:pt x="687" y="431"/>
                  </a:lnTo>
                  <a:lnTo>
                    <a:pt x="701" y="426"/>
                  </a:lnTo>
                  <a:lnTo>
                    <a:pt x="715" y="422"/>
                  </a:lnTo>
                  <a:lnTo>
                    <a:pt x="729" y="417"/>
                  </a:lnTo>
                  <a:lnTo>
                    <a:pt x="743" y="413"/>
                  </a:lnTo>
                  <a:lnTo>
                    <a:pt x="757" y="408"/>
                  </a:lnTo>
                  <a:lnTo>
                    <a:pt x="771" y="404"/>
                  </a:lnTo>
                  <a:lnTo>
                    <a:pt x="785" y="399"/>
                  </a:lnTo>
                  <a:lnTo>
                    <a:pt x="799" y="395"/>
                  </a:lnTo>
                  <a:lnTo>
                    <a:pt x="813" y="391"/>
                  </a:lnTo>
                  <a:lnTo>
                    <a:pt x="827" y="386"/>
                  </a:lnTo>
                  <a:lnTo>
                    <a:pt x="841" y="381"/>
                  </a:lnTo>
                  <a:lnTo>
                    <a:pt x="855" y="377"/>
                  </a:lnTo>
                  <a:lnTo>
                    <a:pt x="869" y="372"/>
                  </a:lnTo>
                  <a:lnTo>
                    <a:pt x="883" y="368"/>
                  </a:lnTo>
                  <a:lnTo>
                    <a:pt x="898" y="363"/>
                  </a:lnTo>
                  <a:lnTo>
                    <a:pt x="912" y="358"/>
                  </a:lnTo>
                  <a:lnTo>
                    <a:pt x="926" y="353"/>
                  </a:lnTo>
                  <a:lnTo>
                    <a:pt x="940" y="348"/>
                  </a:lnTo>
                  <a:lnTo>
                    <a:pt x="954" y="343"/>
                  </a:lnTo>
                  <a:lnTo>
                    <a:pt x="968" y="338"/>
                  </a:lnTo>
                  <a:lnTo>
                    <a:pt x="982" y="333"/>
                  </a:lnTo>
                  <a:lnTo>
                    <a:pt x="996" y="327"/>
                  </a:lnTo>
                  <a:lnTo>
                    <a:pt x="1010" y="321"/>
                  </a:lnTo>
                  <a:lnTo>
                    <a:pt x="1024" y="315"/>
                  </a:lnTo>
                  <a:lnTo>
                    <a:pt x="1038" y="309"/>
                  </a:lnTo>
                  <a:lnTo>
                    <a:pt x="1052" y="303"/>
                  </a:lnTo>
                  <a:lnTo>
                    <a:pt x="1066" y="296"/>
                  </a:lnTo>
                  <a:lnTo>
                    <a:pt x="1080" y="289"/>
                  </a:lnTo>
                  <a:lnTo>
                    <a:pt x="1094" y="282"/>
                  </a:lnTo>
                  <a:lnTo>
                    <a:pt x="1108" y="274"/>
                  </a:lnTo>
                  <a:lnTo>
                    <a:pt x="1122" y="266"/>
                  </a:lnTo>
                  <a:lnTo>
                    <a:pt x="1136" y="257"/>
                  </a:lnTo>
                  <a:lnTo>
                    <a:pt x="1150" y="248"/>
                  </a:lnTo>
                  <a:lnTo>
                    <a:pt x="1164" y="238"/>
                  </a:lnTo>
                  <a:lnTo>
                    <a:pt x="1178" y="227"/>
                  </a:lnTo>
                  <a:lnTo>
                    <a:pt x="1192" y="216"/>
                  </a:lnTo>
                  <a:lnTo>
                    <a:pt x="1206" y="205"/>
                  </a:lnTo>
                  <a:lnTo>
                    <a:pt x="1220" y="192"/>
                  </a:lnTo>
                  <a:lnTo>
                    <a:pt x="1234" y="179"/>
                  </a:lnTo>
                  <a:lnTo>
                    <a:pt x="1248" y="166"/>
                  </a:lnTo>
                  <a:lnTo>
                    <a:pt x="1262" y="152"/>
                  </a:lnTo>
                  <a:lnTo>
                    <a:pt x="1276" y="137"/>
                  </a:lnTo>
                  <a:lnTo>
                    <a:pt x="1290" y="122"/>
                  </a:lnTo>
                  <a:lnTo>
                    <a:pt x="1304" y="107"/>
                  </a:lnTo>
                  <a:lnTo>
                    <a:pt x="1318" y="90"/>
                  </a:lnTo>
                  <a:lnTo>
                    <a:pt x="1332" y="74"/>
                  </a:lnTo>
                  <a:lnTo>
                    <a:pt x="1346" y="56"/>
                  </a:lnTo>
                  <a:lnTo>
                    <a:pt x="1361" y="38"/>
                  </a:lnTo>
                  <a:lnTo>
                    <a:pt x="1375" y="20"/>
                  </a:lnTo>
                  <a:lnTo>
                    <a:pt x="1389" y="0"/>
                  </a:lnTo>
                </a:path>
              </a:pathLst>
            </a:custGeom>
            <a:noFill/>
            <a:ln w="26988">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0" name="Freeform 564">
              <a:extLst>
                <a:ext uri="{FF2B5EF4-FFF2-40B4-BE49-F238E27FC236}">
                  <a16:creationId xmlns:a16="http://schemas.microsoft.com/office/drawing/2014/main" id="{F90B5BAF-E2CB-421D-BE29-4AAA772D7E4D}"/>
                </a:ext>
              </a:extLst>
            </p:cNvPr>
            <p:cNvSpPr>
              <a:spLocks/>
            </p:cNvSpPr>
            <p:nvPr/>
          </p:nvSpPr>
          <p:spPr bwMode="auto">
            <a:xfrm>
              <a:off x="1489" y="2885"/>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1" name="Freeform 565">
              <a:extLst>
                <a:ext uri="{FF2B5EF4-FFF2-40B4-BE49-F238E27FC236}">
                  <a16:creationId xmlns:a16="http://schemas.microsoft.com/office/drawing/2014/main" id="{D4F0DE96-0415-44F1-A4FB-2ABA30F356D0}"/>
                </a:ext>
              </a:extLst>
            </p:cNvPr>
            <p:cNvSpPr>
              <a:spLocks/>
            </p:cNvSpPr>
            <p:nvPr/>
          </p:nvSpPr>
          <p:spPr bwMode="auto">
            <a:xfrm>
              <a:off x="1536" y="2855"/>
              <a:ext cx="77" cy="76"/>
            </a:xfrm>
            <a:custGeom>
              <a:avLst/>
              <a:gdLst>
                <a:gd name="T0" fmla="*/ 40 w 77"/>
                <a:gd name="T1" fmla="*/ 0 h 76"/>
                <a:gd name="T2" fmla="*/ 0 w 77"/>
                <a:gd name="T3" fmla="*/ 36 h 76"/>
                <a:gd name="T4" fmla="*/ 40 w 77"/>
                <a:gd name="T5" fmla="*/ 76 h 76"/>
                <a:gd name="T6" fmla="*/ 77 w 77"/>
                <a:gd name="T7" fmla="*/ 36 h 76"/>
                <a:gd name="T8" fmla="*/ 40 w 77"/>
                <a:gd name="T9" fmla="*/ 0 h 76"/>
              </a:gdLst>
              <a:ahLst/>
              <a:cxnLst>
                <a:cxn ang="0">
                  <a:pos x="T0" y="T1"/>
                </a:cxn>
                <a:cxn ang="0">
                  <a:pos x="T2" y="T3"/>
                </a:cxn>
                <a:cxn ang="0">
                  <a:pos x="T4" y="T5"/>
                </a:cxn>
                <a:cxn ang="0">
                  <a:pos x="T6" y="T7"/>
                </a:cxn>
                <a:cxn ang="0">
                  <a:pos x="T8" y="T9"/>
                </a:cxn>
              </a:cxnLst>
              <a:rect l="0" t="0" r="r" b="b"/>
              <a:pathLst>
                <a:path w="77" h="76">
                  <a:moveTo>
                    <a:pt x="40" y="0"/>
                  </a:moveTo>
                  <a:lnTo>
                    <a:pt x="0" y="36"/>
                  </a:lnTo>
                  <a:lnTo>
                    <a:pt x="40" y="76"/>
                  </a:lnTo>
                  <a:lnTo>
                    <a:pt x="77" y="36"/>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2" name="Freeform 566">
              <a:extLst>
                <a:ext uri="{FF2B5EF4-FFF2-40B4-BE49-F238E27FC236}">
                  <a16:creationId xmlns:a16="http://schemas.microsoft.com/office/drawing/2014/main" id="{597FB797-A993-4CB6-BED0-4DC340B42EC9}"/>
                </a:ext>
              </a:extLst>
            </p:cNvPr>
            <p:cNvSpPr>
              <a:spLocks/>
            </p:cNvSpPr>
            <p:nvPr/>
          </p:nvSpPr>
          <p:spPr bwMode="auto">
            <a:xfrm>
              <a:off x="1583" y="2825"/>
              <a:ext cx="80" cy="76"/>
            </a:xfrm>
            <a:custGeom>
              <a:avLst/>
              <a:gdLst>
                <a:gd name="T0" fmla="*/ 40 w 80"/>
                <a:gd name="T1" fmla="*/ 0 h 76"/>
                <a:gd name="T2" fmla="*/ 0 w 80"/>
                <a:gd name="T3" fmla="*/ 36 h 76"/>
                <a:gd name="T4" fmla="*/ 40 w 80"/>
                <a:gd name="T5" fmla="*/ 76 h 76"/>
                <a:gd name="T6" fmla="*/ 80 w 80"/>
                <a:gd name="T7" fmla="*/ 36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36"/>
                  </a:lnTo>
                  <a:lnTo>
                    <a:pt x="40" y="76"/>
                  </a:lnTo>
                  <a:lnTo>
                    <a:pt x="80" y="36"/>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3" name="Freeform 567">
              <a:extLst>
                <a:ext uri="{FF2B5EF4-FFF2-40B4-BE49-F238E27FC236}">
                  <a16:creationId xmlns:a16="http://schemas.microsoft.com/office/drawing/2014/main" id="{BD91701A-F5F0-4BA3-9D1C-96F1A229FEF0}"/>
                </a:ext>
              </a:extLst>
            </p:cNvPr>
            <p:cNvSpPr>
              <a:spLocks/>
            </p:cNvSpPr>
            <p:nvPr/>
          </p:nvSpPr>
          <p:spPr bwMode="auto">
            <a:xfrm>
              <a:off x="1629" y="2795"/>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4" name="Freeform 568">
              <a:extLst>
                <a:ext uri="{FF2B5EF4-FFF2-40B4-BE49-F238E27FC236}">
                  <a16:creationId xmlns:a16="http://schemas.microsoft.com/office/drawing/2014/main" id="{ADEC775C-81E5-4580-A72D-6BA51027E536}"/>
                </a:ext>
              </a:extLst>
            </p:cNvPr>
            <p:cNvSpPr>
              <a:spLocks/>
            </p:cNvSpPr>
            <p:nvPr/>
          </p:nvSpPr>
          <p:spPr bwMode="auto">
            <a:xfrm>
              <a:off x="1676" y="276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5" name="Freeform 569">
              <a:extLst>
                <a:ext uri="{FF2B5EF4-FFF2-40B4-BE49-F238E27FC236}">
                  <a16:creationId xmlns:a16="http://schemas.microsoft.com/office/drawing/2014/main" id="{D3766273-496E-4AE1-A5B1-7A8DF1A21819}"/>
                </a:ext>
              </a:extLst>
            </p:cNvPr>
            <p:cNvSpPr>
              <a:spLocks/>
            </p:cNvSpPr>
            <p:nvPr/>
          </p:nvSpPr>
          <p:spPr bwMode="auto">
            <a:xfrm>
              <a:off x="1723" y="2745"/>
              <a:ext cx="79" cy="76"/>
            </a:xfrm>
            <a:custGeom>
              <a:avLst/>
              <a:gdLst>
                <a:gd name="T0" fmla="*/ 40 w 79"/>
                <a:gd name="T1" fmla="*/ 0 h 76"/>
                <a:gd name="T2" fmla="*/ 0 w 79"/>
                <a:gd name="T3" fmla="*/ 36 h 76"/>
                <a:gd name="T4" fmla="*/ 40 w 79"/>
                <a:gd name="T5" fmla="*/ 76 h 76"/>
                <a:gd name="T6" fmla="*/ 79 w 79"/>
                <a:gd name="T7" fmla="*/ 36 h 76"/>
                <a:gd name="T8" fmla="*/ 40 w 79"/>
                <a:gd name="T9" fmla="*/ 0 h 76"/>
              </a:gdLst>
              <a:ahLst/>
              <a:cxnLst>
                <a:cxn ang="0">
                  <a:pos x="T0" y="T1"/>
                </a:cxn>
                <a:cxn ang="0">
                  <a:pos x="T2" y="T3"/>
                </a:cxn>
                <a:cxn ang="0">
                  <a:pos x="T4" y="T5"/>
                </a:cxn>
                <a:cxn ang="0">
                  <a:pos x="T6" y="T7"/>
                </a:cxn>
                <a:cxn ang="0">
                  <a:pos x="T8" y="T9"/>
                </a:cxn>
              </a:cxnLst>
              <a:rect l="0" t="0" r="r" b="b"/>
              <a:pathLst>
                <a:path w="79" h="76">
                  <a:moveTo>
                    <a:pt x="40" y="0"/>
                  </a:moveTo>
                  <a:lnTo>
                    <a:pt x="0" y="36"/>
                  </a:lnTo>
                  <a:lnTo>
                    <a:pt x="40" y="76"/>
                  </a:lnTo>
                  <a:lnTo>
                    <a:pt x="79" y="36"/>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6" name="Freeform 570">
              <a:extLst>
                <a:ext uri="{FF2B5EF4-FFF2-40B4-BE49-F238E27FC236}">
                  <a16:creationId xmlns:a16="http://schemas.microsoft.com/office/drawing/2014/main" id="{1F1B8A52-94DE-4A9C-A317-0905993C1BE8}"/>
                </a:ext>
              </a:extLst>
            </p:cNvPr>
            <p:cNvSpPr>
              <a:spLocks/>
            </p:cNvSpPr>
            <p:nvPr/>
          </p:nvSpPr>
          <p:spPr bwMode="auto">
            <a:xfrm>
              <a:off x="1769" y="271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7" name="Freeform 571">
              <a:extLst>
                <a:ext uri="{FF2B5EF4-FFF2-40B4-BE49-F238E27FC236}">
                  <a16:creationId xmlns:a16="http://schemas.microsoft.com/office/drawing/2014/main" id="{337BC66E-7FDF-4375-99C5-F95A31E609BE}"/>
                </a:ext>
              </a:extLst>
            </p:cNvPr>
            <p:cNvSpPr>
              <a:spLocks/>
            </p:cNvSpPr>
            <p:nvPr/>
          </p:nvSpPr>
          <p:spPr bwMode="auto">
            <a:xfrm>
              <a:off x="1816" y="2695"/>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8" name="Freeform 572">
              <a:extLst>
                <a:ext uri="{FF2B5EF4-FFF2-40B4-BE49-F238E27FC236}">
                  <a16:creationId xmlns:a16="http://schemas.microsoft.com/office/drawing/2014/main" id="{AD14FBF4-FCAF-452F-9488-64C738474D9A}"/>
                </a:ext>
              </a:extLst>
            </p:cNvPr>
            <p:cNvSpPr>
              <a:spLocks/>
            </p:cNvSpPr>
            <p:nvPr/>
          </p:nvSpPr>
          <p:spPr bwMode="auto">
            <a:xfrm>
              <a:off x="1862" y="2675"/>
              <a:ext cx="80" cy="77"/>
            </a:xfrm>
            <a:custGeom>
              <a:avLst/>
              <a:gdLst>
                <a:gd name="T0" fmla="*/ 40 w 80"/>
                <a:gd name="T1" fmla="*/ 0 h 77"/>
                <a:gd name="T2" fmla="*/ 0 w 80"/>
                <a:gd name="T3" fmla="*/ 40 h 77"/>
                <a:gd name="T4" fmla="*/ 40 w 80"/>
                <a:gd name="T5" fmla="*/ 77 h 77"/>
                <a:gd name="T6" fmla="*/ 80 w 80"/>
                <a:gd name="T7" fmla="*/ 40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40"/>
                  </a:lnTo>
                  <a:lnTo>
                    <a:pt x="40" y="77"/>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9" name="Freeform 573">
              <a:extLst>
                <a:ext uri="{FF2B5EF4-FFF2-40B4-BE49-F238E27FC236}">
                  <a16:creationId xmlns:a16="http://schemas.microsoft.com/office/drawing/2014/main" id="{8A51E43A-2936-4A5B-9FDB-8CD6CE477844}"/>
                </a:ext>
              </a:extLst>
            </p:cNvPr>
            <p:cNvSpPr>
              <a:spLocks/>
            </p:cNvSpPr>
            <p:nvPr/>
          </p:nvSpPr>
          <p:spPr bwMode="auto">
            <a:xfrm>
              <a:off x="1909" y="2652"/>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0" name="Freeform 574">
              <a:extLst>
                <a:ext uri="{FF2B5EF4-FFF2-40B4-BE49-F238E27FC236}">
                  <a16:creationId xmlns:a16="http://schemas.microsoft.com/office/drawing/2014/main" id="{276B4195-3E1F-46DE-99EC-D95D5F4EFB95}"/>
                </a:ext>
              </a:extLst>
            </p:cNvPr>
            <p:cNvSpPr>
              <a:spLocks/>
            </p:cNvSpPr>
            <p:nvPr/>
          </p:nvSpPr>
          <p:spPr bwMode="auto">
            <a:xfrm>
              <a:off x="1956" y="2632"/>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1" name="Freeform 575">
              <a:extLst>
                <a:ext uri="{FF2B5EF4-FFF2-40B4-BE49-F238E27FC236}">
                  <a16:creationId xmlns:a16="http://schemas.microsoft.com/office/drawing/2014/main" id="{F852881F-BD2C-484B-B273-2F703C28E182}"/>
                </a:ext>
              </a:extLst>
            </p:cNvPr>
            <p:cNvSpPr>
              <a:spLocks/>
            </p:cNvSpPr>
            <p:nvPr/>
          </p:nvSpPr>
          <p:spPr bwMode="auto">
            <a:xfrm>
              <a:off x="2002" y="2612"/>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2" name="Freeform 576">
              <a:extLst>
                <a:ext uri="{FF2B5EF4-FFF2-40B4-BE49-F238E27FC236}">
                  <a16:creationId xmlns:a16="http://schemas.microsoft.com/office/drawing/2014/main" id="{0A171EF0-5AB5-459D-99C6-9E6602A3EA53}"/>
                </a:ext>
              </a:extLst>
            </p:cNvPr>
            <p:cNvSpPr>
              <a:spLocks/>
            </p:cNvSpPr>
            <p:nvPr/>
          </p:nvSpPr>
          <p:spPr bwMode="auto">
            <a:xfrm>
              <a:off x="2049" y="2595"/>
              <a:ext cx="80" cy="77"/>
            </a:xfrm>
            <a:custGeom>
              <a:avLst/>
              <a:gdLst>
                <a:gd name="T0" fmla="*/ 40 w 80"/>
                <a:gd name="T1" fmla="*/ 0 h 77"/>
                <a:gd name="T2" fmla="*/ 0 w 80"/>
                <a:gd name="T3" fmla="*/ 37 h 77"/>
                <a:gd name="T4" fmla="*/ 40 w 80"/>
                <a:gd name="T5" fmla="*/ 77 h 77"/>
                <a:gd name="T6" fmla="*/ 80 w 80"/>
                <a:gd name="T7" fmla="*/ 37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37"/>
                  </a:lnTo>
                  <a:lnTo>
                    <a:pt x="40" y="77"/>
                  </a:lnTo>
                  <a:lnTo>
                    <a:pt x="80"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3" name="Freeform 577">
              <a:extLst>
                <a:ext uri="{FF2B5EF4-FFF2-40B4-BE49-F238E27FC236}">
                  <a16:creationId xmlns:a16="http://schemas.microsoft.com/office/drawing/2014/main" id="{BBCCED84-0C39-4C46-82D3-388855375D43}"/>
                </a:ext>
              </a:extLst>
            </p:cNvPr>
            <p:cNvSpPr>
              <a:spLocks/>
            </p:cNvSpPr>
            <p:nvPr/>
          </p:nvSpPr>
          <p:spPr bwMode="auto">
            <a:xfrm>
              <a:off x="2096" y="2575"/>
              <a:ext cx="79" cy="80"/>
            </a:xfrm>
            <a:custGeom>
              <a:avLst/>
              <a:gdLst>
                <a:gd name="T0" fmla="*/ 40 w 79"/>
                <a:gd name="T1" fmla="*/ 0 h 80"/>
                <a:gd name="T2" fmla="*/ 0 w 79"/>
                <a:gd name="T3" fmla="*/ 40 h 80"/>
                <a:gd name="T4" fmla="*/ 40 w 79"/>
                <a:gd name="T5" fmla="*/ 80 h 80"/>
                <a:gd name="T6" fmla="*/ 79 w 79"/>
                <a:gd name="T7" fmla="*/ 40 h 80"/>
                <a:gd name="T8" fmla="*/ 40 w 79"/>
                <a:gd name="T9" fmla="*/ 0 h 80"/>
              </a:gdLst>
              <a:ahLst/>
              <a:cxnLst>
                <a:cxn ang="0">
                  <a:pos x="T0" y="T1"/>
                </a:cxn>
                <a:cxn ang="0">
                  <a:pos x="T2" y="T3"/>
                </a:cxn>
                <a:cxn ang="0">
                  <a:pos x="T4" y="T5"/>
                </a:cxn>
                <a:cxn ang="0">
                  <a:pos x="T6" y="T7"/>
                </a:cxn>
                <a:cxn ang="0">
                  <a:pos x="T8" y="T9"/>
                </a:cxn>
              </a:cxnLst>
              <a:rect l="0" t="0" r="r" b="b"/>
              <a:pathLst>
                <a:path w="79" h="80">
                  <a:moveTo>
                    <a:pt x="40" y="0"/>
                  </a:moveTo>
                  <a:lnTo>
                    <a:pt x="0" y="40"/>
                  </a:lnTo>
                  <a:lnTo>
                    <a:pt x="40" y="80"/>
                  </a:lnTo>
                  <a:lnTo>
                    <a:pt x="79"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4" name="Freeform 578">
              <a:extLst>
                <a:ext uri="{FF2B5EF4-FFF2-40B4-BE49-F238E27FC236}">
                  <a16:creationId xmlns:a16="http://schemas.microsoft.com/office/drawing/2014/main" id="{67E98765-4165-4F7D-AD72-FEC1737CB49A}"/>
                </a:ext>
              </a:extLst>
            </p:cNvPr>
            <p:cNvSpPr>
              <a:spLocks/>
            </p:cNvSpPr>
            <p:nvPr/>
          </p:nvSpPr>
          <p:spPr bwMode="auto">
            <a:xfrm>
              <a:off x="2142" y="255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5" name="Freeform 579">
              <a:extLst>
                <a:ext uri="{FF2B5EF4-FFF2-40B4-BE49-F238E27FC236}">
                  <a16:creationId xmlns:a16="http://schemas.microsoft.com/office/drawing/2014/main" id="{0C89A6B1-CE45-48D2-97D4-7F4FB378D06A}"/>
                </a:ext>
              </a:extLst>
            </p:cNvPr>
            <p:cNvSpPr>
              <a:spLocks/>
            </p:cNvSpPr>
            <p:nvPr/>
          </p:nvSpPr>
          <p:spPr bwMode="auto">
            <a:xfrm>
              <a:off x="2189" y="2542"/>
              <a:ext cx="80" cy="76"/>
            </a:xfrm>
            <a:custGeom>
              <a:avLst/>
              <a:gdLst>
                <a:gd name="T0" fmla="*/ 40 w 80"/>
                <a:gd name="T1" fmla="*/ 0 h 76"/>
                <a:gd name="T2" fmla="*/ 0 w 80"/>
                <a:gd name="T3" fmla="*/ 40 h 76"/>
                <a:gd name="T4" fmla="*/ 40 w 80"/>
                <a:gd name="T5" fmla="*/ 76 h 76"/>
                <a:gd name="T6" fmla="*/ 80 w 80"/>
                <a:gd name="T7" fmla="*/ 40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40"/>
                  </a:lnTo>
                  <a:lnTo>
                    <a:pt x="40" y="76"/>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6" name="Freeform 580">
              <a:extLst>
                <a:ext uri="{FF2B5EF4-FFF2-40B4-BE49-F238E27FC236}">
                  <a16:creationId xmlns:a16="http://schemas.microsoft.com/office/drawing/2014/main" id="{3A87FEF2-B044-40D5-92A2-425DF4E249A5}"/>
                </a:ext>
              </a:extLst>
            </p:cNvPr>
            <p:cNvSpPr>
              <a:spLocks/>
            </p:cNvSpPr>
            <p:nvPr/>
          </p:nvSpPr>
          <p:spPr bwMode="auto">
            <a:xfrm>
              <a:off x="2235" y="2525"/>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7" name="Freeform 581">
              <a:extLst>
                <a:ext uri="{FF2B5EF4-FFF2-40B4-BE49-F238E27FC236}">
                  <a16:creationId xmlns:a16="http://schemas.microsoft.com/office/drawing/2014/main" id="{7BE5E6C9-02DE-44B1-8CB8-879902656712}"/>
                </a:ext>
              </a:extLst>
            </p:cNvPr>
            <p:cNvSpPr>
              <a:spLocks/>
            </p:cNvSpPr>
            <p:nvPr/>
          </p:nvSpPr>
          <p:spPr bwMode="auto">
            <a:xfrm>
              <a:off x="2282" y="250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8" name="Freeform 582">
              <a:extLst>
                <a:ext uri="{FF2B5EF4-FFF2-40B4-BE49-F238E27FC236}">
                  <a16:creationId xmlns:a16="http://schemas.microsoft.com/office/drawing/2014/main" id="{1EF295C6-1FB8-4EC7-A732-709373FF4279}"/>
                </a:ext>
              </a:extLst>
            </p:cNvPr>
            <p:cNvSpPr>
              <a:spLocks/>
            </p:cNvSpPr>
            <p:nvPr/>
          </p:nvSpPr>
          <p:spPr bwMode="auto">
            <a:xfrm>
              <a:off x="2329" y="2492"/>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9" name="Freeform 583">
              <a:extLst>
                <a:ext uri="{FF2B5EF4-FFF2-40B4-BE49-F238E27FC236}">
                  <a16:creationId xmlns:a16="http://schemas.microsoft.com/office/drawing/2014/main" id="{D96DF3D7-7779-460C-A420-2C6953B69E77}"/>
                </a:ext>
              </a:extLst>
            </p:cNvPr>
            <p:cNvSpPr>
              <a:spLocks/>
            </p:cNvSpPr>
            <p:nvPr/>
          </p:nvSpPr>
          <p:spPr bwMode="auto">
            <a:xfrm>
              <a:off x="2375" y="2475"/>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0" name="Freeform 584">
              <a:extLst>
                <a:ext uri="{FF2B5EF4-FFF2-40B4-BE49-F238E27FC236}">
                  <a16:creationId xmlns:a16="http://schemas.microsoft.com/office/drawing/2014/main" id="{72C32027-0616-4560-9C49-D6A39E9C2C79}"/>
                </a:ext>
              </a:extLst>
            </p:cNvPr>
            <p:cNvSpPr>
              <a:spLocks/>
            </p:cNvSpPr>
            <p:nvPr/>
          </p:nvSpPr>
          <p:spPr bwMode="auto">
            <a:xfrm>
              <a:off x="2422" y="2462"/>
              <a:ext cx="80" cy="76"/>
            </a:xfrm>
            <a:custGeom>
              <a:avLst/>
              <a:gdLst>
                <a:gd name="T0" fmla="*/ 40 w 80"/>
                <a:gd name="T1" fmla="*/ 0 h 76"/>
                <a:gd name="T2" fmla="*/ 0 w 80"/>
                <a:gd name="T3" fmla="*/ 40 h 76"/>
                <a:gd name="T4" fmla="*/ 40 w 80"/>
                <a:gd name="T5" fmla="*/ 76 h 76"/>
                <a:gd name="T6" fmla="*/ 80 w 80"/>
                <a:gd name="T7" fmla="*/ 40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40"/>
                  </a:lnTo>
                  <a:lnTo>
                    <a:pt x="40" y="76"/>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1" name="Freeform 585">
              <a:extLst>
                <a:ext uri="{FF2B5EF4-FFF2-40B4-BE49-F238E27FC236}">
                  <a16:creationId xmlns:a16="http://schemas.microsoft.com/office/drawing/2014/main" id="{93B60E08-78A1-478C-A420-FFA6FCC5AF06}"/>
                </a:ext>
              </a:extLst>
            </p:cNvPr>
            <p:cNvSpPr>
              <a:spLocks/>
            </p:cNvSpPr>
            <p:nvPr/>
          </p:nvSpPr>
          <p:spPr bwMode="auto">
            <a:xfrm>
              <a:off x="2469" y="2445"/>
              <a:ext cx="79" cy="80"/>
            </a:xfrm>
            <a:custGeom>
              <a:avLst/>
              <a:gdLst>
                <a:gd name="T0" fmla="*/ 40 w 79"/>
                <a:gd name="T1" fmla="*/ 0 h 80"/>
                <a:gd name="T2" fmla="*/ 0 w 79"/>
                <a:gd name="T3" fmla="*/ 40 h 80"/>
                <a:gd name="T4" fmla="*/ 40 w 79"/>
                <a:gd name="T5" fmla="*/ 80 h 80"/>
                <a:gd name="T6" fmla="*/ 79 w 79"/>
                <a:gd name="T7" fmla="*/ 40 h 80"/>
                <a:gd name="T8" fmla="*/ 40 w 79"/>
                <a:gd name="T9" fmla="*/ 0 h 80"/>
              </a:gdLst>
              <a:ahLst/>
              <a:cxnLst>
                <a:cxn ang="0">
                  <a:pos x="T0" y="T1"/>
                </a:cxn>
                <a:cxn ang="0">
                  <a:pos x="T2" y="T3"/>
                </a:cxn>
                <a:cxn ang="0">
                  <a:pos x="T4" y="T5"/>
                </a:cxn>
                <a:cxn ang="0">
                  <a:pos x="T6" y="T7"/>
                </a:cxn>
                <a:cxn ang="0">
                  <a:pos x="T8" y="T9"/>
                </a:cxn>
              </a:cxnLst>
              <a:rect l="0" t="0" r="r" b="b"/>
              <a:pathLst>
                <a:path w="79" h="80">
                  <a:moveTo>
                    <a:pt x="40" y="0"/>
                  </a:moveTo>
                  <a:lnTo>
                    <a:pt x="0" y="40"/>
                  </a:lnTo>
                  <a:lnTo>
                    <a:pt x="40" y="80"/>
                  </a:lnTo>
                  <a:lnTo>
                    <a:pt x="79"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2" name="Freeform 586">
              <a:extLst>
                <a:ext uri="{FF2B5EF4-FFF2-40B4-BE49-F238E27FC236}">
                  <a16:creationId xmlns:a16="http://schemas.microsoft.com/office/drawing/2014/main" id="{8BA67B17-F1B2-4E47-8174-4E9E91F2A5E7}"/>
                </a:ext>
              </a:extLst>
            </p:cNvPr>
            <p:cNvSpPr>
              <a:spLocks/>
            </p:cNvSpPr>
            <p:nvPr/>
          </p:nvSpPr>
          <p:spPr bwMode="auto">
            <a:xfrm>
              <a:off x="2515" y="2432"/>
              <a:ext cx="80" cy="76"/>
            </a:xfrm>
            <a:custGeom>
              <a:avLst/>
              <a:gdLst>
                <a:gd name="T0" fmla="*/ 40 w 80"/>
                <a:gd name="T1" fmla="*/ 0 h 76"/>
                <a:gd name="T2" fmla="*/ 0 w 80"/>
                <a:gd name="T3" fmla="*/ 36 h 76"/>
                <a:gd name="T4" fmla="*/ 40 w 80"/>
                <a:gd name="T5" fmla="*/ 76 h 76"/>
                <a:gd name="T6" fmla="*/ 80 w 80"/>
                <a:gd name="T7" fmla="*/ 36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36"/>
                  </a:lnTo>
                  <a:lnTo>
                    <a:pt x="40" y="76"/>
                  </a:lnTo>
                  <a:lnTo>
                    <a:pt x="80" y="36"/>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3" name="Freeform 587">
              <a:extLst>
                <a:ext uri="{FF2B5EF4-FFF2-40B4-BE49-F238E27FC236}">
                  <a16:creationId xmlns:a16="http://schemas.microsoft.com/office/drawing/2014/main" id="{ED88681A-9EDD-47FA-8BC4-92ECE2F4AD90}"/>
                </a:ext>
              </a:extLst>
            </p:cNvPr>
            <p:cNvSpPr>
              <a:spLocks/>
            </p:cNvSpPr>
            <p:nvPr/>
          </p:nvSpPr>
          <p:spPr bwMode="auto">
            <a:xfrm>
              <a:off x="2562" y="2415"/>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4" name="Freeform 588">
              <a:extLst>
                <a:ext uri="{FF2B5EF4-FFF2-40B4-BE49-F238E27FC236}">
                  <a16:creationId xmlns:a16="http://schemas.microsoft.com/office/drawing/2014/main" id="{0C9B91E0-69D7-44B6-97D7-AB0A4598DB0C}"/>
                </a:ext>
              </a:extLst>
            </p:cNvPr>
            <p:cNvSpPr>
              <a:spLocks/>
            </p:cNvSpPr>
            <p:nvPr/>
          </p:nvSpPr>
          <p:spPr bwMode="auto">
            <a:xfrm>
              <a:off x="2608" y="2402"/>
              <a:ext cx="80" cy="76"/>
            </a:xfrm>
            <a:custGeom>
              <a:avLst/>
              <a:gdLst>
                <a:gd name="T0" fmla="*/ 40 w 80"/>
                <a:gd name="T1" fmla="*/ 0 h 76"/>
                <a:gd name="T2" fmla="*/ 0 w 80"/>
                <a:gd name="T3" fmla="*/ 36 h 76"/>
                <a:gd name="T4" fmla="*/ 40 w 80"/>
                <a:gd name="T5" fmla="*/ 76 h 76"/>
                <a:gd name="T6" fmla="*/ 80 w 80"/>
                <a:gd name="T7" fmla="*/ 36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36"/>
                  </a:lnTo>
                  <a:lnTo>
                    <a:pt x="40" y="76"/>
                  </a:lnTo>
                  <a:lnTo>
                    <a:pt x="80" y="36"/>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5" name="Freeform 589">
              <a:extLst>
                <a:ext uri="{FF2B5EF4-FFF2-40B4-BE49-F238E27FC236}">
                  <a16:creationId xmlns:a16="http://schemas.microsoft.com/office/drawing/2014/main" id="{CBD5BD76-AA88-4F05-9C1D-3DEDD2005E06}"/>
                </a:ext>
              </a:extLst>
            </p:cNvPr>
            <p:cNvSpPr>
              <a:spLocks/>
            </p:cNvSpPr>
            <p:nvPr/>
          </p:nvSpPr>
          <p:spPr bwMode="auto">
            <a:xfrm>
              <a:off x="2655" y="2385"/>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6" name="Freeform 590">
              <a:extLst>
                <a:ext uri="{FF2B5EF4-FFF2-40B4-BE49-F238E27FC236}">
                  <a16:creationId xmlns:a16="http://schemas.microsoft.com/office/drawing/2014/main" id="{943F18BD-C7FA-41AE-B998-2FCD8E41E12A}"/>
                </a:ext>
              </a:extLst>
            </p:cNvPr>
            <p:cNvSpPr>
              <a:spLocks/>
            </p:cNvSpPr>
            <p:nvPr/>
          </p:nvSpPr>
          <p:spPr bwMode="auto">
            <a:xfrm>
              <a:off x="2705" y="2372"/>
              <a:ext cx="77" cy="76"/>
            </a:xfrm>
            <a:custGeom>
              <a:avLst/>
              <a:gdLst>
                <a:gd name="T0" fmla="*/ 37 w 77"/>
                <a:gd name="T1" fmla="*/ 0 h 76"/>
                <a:gd name="T2" fmla="*/ 0 w 77"/>
                <a:gd name="T3" fmla="*/ 40 h 76"/>
                <a:gd name="T4" fmla="*/ 37 w 77"/>
                <a:gd name="T5" fmla="*/ 76 h 76"/>
                <a:gd name="T6" fmla="*/ 77 w 77"/>
                <a:gd name="T7" fmla="*/ 40 h 76"/>
                <a:gd name="T8" fmla="*/ 37 w 77"/>
                <a:gd name="T9" fmla="*/ 0 h 76"/>
              </a:gdLst>
              <a:ahLst/>
              <a:cxnLst>
                <a:cxn ang="0">
                  <a:pos x="T0" y="T1"/>
                </a:cxn>
                <a:cxn ang="0">
                  <a:pos x="T2" y="T3"/>
                </a:cxn>
                <a:cxn ang="0">
                  <a:pos x="T4" y="T5"/>
                </a:cxn>
                <a:cxn ang="0">
                  <a:pos x="T6" y="T7"/>
                </a:cxn>
                <a:cxn ang="0">
                  <a:pos x="T8" y="T9"/>
                </a:cxn>
              </a:cxnLst>
              <a:rect l="0" t="0" r="r" b="b"/>
              <a:pathLst>
                <a:path w="77" h="76">
                  <a:moveTo>
                    <a:pt x="37" y="0"/>
                  </a:moveTo>
                  <a:lnTo>
                    <a:pt x="0" y="40"/>
                  </a:lnTo>
                  <a:lnTo>
                    <a:pt x="37" y="76"/>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7" name="Freeform 591">
              <a:extLst>
                <a:ext uri="{FF2B5EF4-FFF2-40B4-BE49-F238E27FC236}">
                  <a16:creationId xmlns:a16="http://schemas.microsoft.com/office/drawing/2014/main" id="{D2E99CA8-DA14-4F19-91A6-FE909C408C18}"/>
                </a:ext>
              </a:extLst>
            </p:cNvPr>
            <p:cNvSpPr>
              <a:spLocks/>
            </p:cNvSpPr>
            <p:nvPr/>
          </p:nvSpPr>
          <p:spPr bwMode="auto">
            <a:xfrm>
              <a:off x="2752" y="2355"/>
              <a:ext cx="76" cy="80"/>
            </a:xfrm>
            <a:custGeom>
              <a:avLst/>
              <a:gdLst>
                <a:gd name="T0" fmla="*/ 36 w 76"/>
                <a:gd name="T1" fmla="*/ 0 h 80"/>
                <a:gd name="T2" fmla="*/ 0 w 76"/>
                <a:gd name="T3" fmla="*/ 40 h 80"/>
                <a:gd name="T4" fmla="*/ 36 w 76"/>
                <a:gd name="T5" fmla="*/ 80 h 80"/>
                <a:gd name="T6" fmla="*/ 76 w 76"/>
                <a:gd name="T7" fmla="*/ 40 h 80"/>
                <a:gd name="T8" fmla="*/ 36 w 76"/>
                <a:gd name="T9" fmla="*/ 0 h 80"/>
              </a:gdLst>
              <a:ahLst/>
              <a:cxnLst>
                <a:cxn ang="0">
                  <a:pos x="T0" y="T1"/>
                </a:cxn>
                <a:cxn ang="0">
                  <a:pos x="T2" y="T3"/>
                </a:cxn>
                <a:cxn ang="0">
                  <a:pos x="T4" y="T5"/>
                </a:cxn>
                <a:cxn ang="0">
                  <a:pos x="T6" y="T7"/>
                </a:cxn>
                <a:cxn ang="0">
                  <a:pos x="T8" y="T9"/>
                </a:cxn>
              </a:cxnLst>
              <a:rect l="0" t="0" r="r" b="b"/>
              <a:pathLst>
                <a:path w="76" h="80">
                  <a:moveTo>
                    <a:pt x="36" y="0"/>
                  </a:moveTo>
                  <a:lnTo>
                    <a:pt x="0" y="40"/>
                  </a:lnTo>
                  <a:lnTo>
                    <a:pt x="36" y="80"/>
                  </a:lnTo>
                  <a:lnTo>
                    <a:pt x="76" y="40"/>
                  </a:lnTo>
                  <a:lnTo>
                    <a:pt x="36"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8" name="Freeform 592">
              <a:extLst>
                <a:ext uri="{FF2B5EF4-FFF2-40B4-BE49-F238E27FC236}">
                  <a16:creationId xmlns:a16="http://schemas.microsoft.com/office/drawing/2014/main" id="{CE2D0427-90F4-46E5-8CC7-231AD7E36B4A}"/>
                </a:ext>
              </a:extLst>
            </p:cNvPr>
            <p:cNvSpPr>
              <a:spLocks/>
            </p:cNvSpPr>
            <p:nvPr/>
          </p:nvSpPr>
          <p:spPr bwMode="auto">
            <a:xfrm>
              <a:off x="2798" y="2342"/>
              <a:ext cx="77" cy="80"/>
            </a:xfrm>
            <a:custGeom>
              <a:avLst/>
              <a:gdLst>
                <a:gd name="T0" fmla="*/ 37 w 77"/>
                <a:gd name="T1" fmla="*/ 0 h 80"/>
                <a:gd name="T2" fmla="*/ 0 w 77"/>
                <a:gd name="T3" fmla="*/ 40 h 80"/>
                <a:gd name="T4" fmla="*/ 37 w 77"/>
                <a:gd name="T5" fmla="*/ 80 h 80"/>
                <a:gd name="T6" fmla="*/ 77 w 77"/>
                <a:gd name="T7" fmla="*/ 40 h 80"/>
                <a:gd name="T8" fmla="*/ 37 w 77"/>
                <a:gd name="T9" fmla="*/ 0 h 80"/>
              </a:gdLst>
              <a:ahLst/>
              <a:cxnLst>
                <a:cxn ang="0">
                  <a:pos x="T0" y="T1"/>
                </a:cxn>
                <a:cxn ang="0">
                  <a:pos x="T2" y="T3"/>
                </a:cxn>
                <a:cxn ang="0">
                  <a:pos x="T4" y="T5"/>
                </a:cxn>
                <a:cxn ang="0">
                  <a:pos x="T6" y="T7"/>
                </a:cxn>
                <a:cxn ang="0">
                  <a:pos x="T8" y="T9"/>
                </a:cxn>
              </a:cxnLst>
              <a:rect l="0" t="0" r="r" b="b"/>
              <a:pathLst>
                <a:path w="77" h="80">
                  <a:moveTo>
                    <a:pt x="37" y="0"/>
                  </a:moveTo>
                  <a:lnTo>
                    <a:pt x="0" y="40"/>
                  </a:lnTo>
                  <a:lnTo>
                    <a:pt x="37" y="80"/>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9" name="Freeform 593">
              <a:extLst>
                <a:ext uri="{FF2B5EF4-FFF2-40B4-BE49-F238E27FC236}">
                  <a16:creationId xmlns:a16="http://schemas.microsoft.com/office/drawing/2014/main" id="{15EF6AC2-98AD-405B-B48D-4A13F4A112F9}"/>
                </a:ext>
              </a:extLst>
            </p:cNvPr>
            <p:cNvSpPr>
              <a:spLocks/>
            </p:cNvSpPr>
            <p:nvPr/>
          </p:nvSpPr>
          <p:spPr bwMode="auto">
            <a:xfrm>
              <a:off x="2845" y="2329"/>
              <a:ext cx="76" cy="76"/>
            </a:xfrm>
            <a:custGeom>
              <a:avLst/>
              <a:gdLst>
                <a:gd name="T0" fmla="*/ 37 w 76"/>
                <a:gd name="T1" fmla="*/ 0 h 76"/>
                <a:gd name="T2" fmla="*/ 0 w 76"/>
                <a:gd name="T3" fmla="*/ 36 h 76"/>
                <a:gd name="T4" fmla="*/ 37 w 76"/>
                <a:gd name="T5" fmla="*/ 76 h 76"/>
                <a:gd name="T6" fmla="*/ 76 w 76"/>
                <a:gd name="T7" fmla="*/ 36 h 76"/>
                <a:gd name="T8" fmla="*/ 37 w 76"/>
                <a:gd name="T9" fmla="*/ 0 h 76"/>
              </a:gdLst>
              <a:ahLst/>
              <a:cxnLst>
                <a:cxn ang="0">
                  <a:pos x="T0" y="T1"/>
                </a:cxn>
                <a:cxn ang="0">
                  <a:pos x="T2" y="T3"/>
                </a:cxn>
                <a:cxn ang="0">
                  <a:pos x="T4" y="T5"/>
                </a:cxn>
                <a:cxn ang="0">
                  <a:pos x="T6" y="T7"/>
                </a:cxn>
                <a:cxn ang="0">
                  <a:pos x="T8" y="T9"/>
                </a:cxn>
              </a:cxnLst>
              <a:rect l="0" t="0" r="r" b="b"/>
              <a:pathLst>
                <a:path w="76" h="76">
                  <a:moveTo>
                    <a:pt x="37" y="0"/>
                  </a:moveTo>
                  <a:lnTo>
                    <a:pt x="0" y="36"/>
                  </a:lnTo>
                  <a:lnTo>
                    <a:pt x="37" y="76"/>
                  </a:lnTo>
                  <a:lnTo>
                    <a:pt x="76" y="36"/>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0" name="Freeform 594">
              <a:extLst>
                <a:ext uri="{FF2B5EF4-FFF2-40B4-BE49-F238E27FC236}">
                  <a16:creationId xmlns:a16="http://schemas.microsoft.com/office/drawing/2014/main" id="{0884DFE7-8CDD-43E9-B1AC-E04C8DA7F4C9}"/>
                </a:ext>
              </a:extLst>
            </p:cNvPr>
            <p:cNvSpPr>
              <a:spLocks/>
            </p:cNvSpPr>
            <p:nvPr/>
          </p:nvSpPr>
          <p:spPr bwMode="auto">
            <a:xfrm>
              <a:off x="2891" y="2312"/>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1" name="Freeform 595">
              <a:extLst>
                <a:ext uri="{FF2B5EF4-FFF2-40B4-BE49-F238E27FC236}">
                  <a16:creationId xmlns:a16="http://schemas.microsoft.com/office/drawing/2014/main" id="{46DCA134-F630-4803-8A24-8E02F2A11493}"/>
                </a:ext>
              </a:extLst>
            </p:cNvPr>
            <p:cNvSpPr>
              <a:spLocks/>
            </p:cNvSpPr>
            <p:nvPr/>
          </p:nvSpPr>
          <p:spPr bwMode="auto">
            <a:xfrm>
              <a:off x="2938" y="2299"/>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2" name="Freeform 596">
              <a:extLst>
                <a:ext uri="{FF2B5EF4-FFF2-40B4-BE49-F238E27FC236}">
                  <a16:creationId xmlns:a16="http://schemas.microsoft.com/office/drawing/2014/main" id="{1E88137F-2CB4-4DD9-BC16-AC322F757CA1}"/>
                </a:ext>
              </a:extLst>
            </p:cNvPr>
            <p:cNvSpPr>
              <a:spLocks/>
            </p:cNvSpPr>
            <p:nvPr/>
          </p:nvSpPr>
          <p:spPr bwMode="auto">
            <a:xfrm>
              <a:off x="2985" y="2282"/>
              <a:ext cx="76" cy="80"/>
            </a:xfrm>
            <a:custGeom>
              <a:avLst/>
              <a:gdLst>
                <a:gd name="T0" fmla="*/ 40 w 76"/>
                <a:gd name="T1" fmla="*/ 0 h 80"/>
                <a:gd name="T2" fmla="*/ 0 w 76"/>
                <a:gd name="T3" fmla="*/ 40 h 80"/>
                <a:gd name="T4" fmla="*/ 40 w 76"/>
                <a:gd name="T5" fmla="*/ 80 h 80"/>
                <a:gd name="T6" fmla="*/ 76 w 76"/>
                <a:gd name="T7" fmla="*/ 40 h 80"/>
                <a:gd name="T8" fmla="*/ 40 w 76"/>
                <a:gd name="T9" fmla="*/ 0 h 80"/>
              </a:gdLst>
              <a:ahLst/>
              <a:cxnLst>
                <a:cxn ang="0">
                  <a:pos x="T0" y="T1"/>
                </a:cxn>
                <a:cxn ang="0">
                  <a:pos x="T2" y="T3"/>
                </a:cxn>
                <a:cxn ang="0">
                  <a:pos x="T4" y="T5"/>
                </a:cxn>
                <a:cxn ang="0">
                  <a:pos x="T6" y="T7"/>
                </a:cxn>
                <a:cxn ang="0">
                  <a:pos x="T8" y="T9"/>
                </a:cxn>
              </a:cxnLst>
              <a:rect l="0" t="0" r="r" b="b"/>
              <a:pathLst>
                <a:path w="76" h="80">
                  <a:moveTo>
                    <a:pt x="40" y="0"/>
                  </a:moveTo>
                  <a:lnTo>
                    <a:pt x="0" y="40"/>
                  </a:lnTo>
                  <a:lnTo>
                    <a:pt x="40" y="80"/>
                  </a:lnTo>
                  <a:lnTo>
                    <a:pt x="76"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3" name="Freeform 597">
              <a:extLst>
                <a:ext uri="{FF2B5EF4-FFF2-40B4-BE49-F238E27FC236}">
                  <a16:creationId xmlns:a16="http://schemas.microsoft.com/office/drawing/2014/main" id="{BA97057D-9767-4151-9A91-647481E8EC87}"/>
                </a:ext>
              </a:extLst>
            </p:cNvPr>
            <p:cNvSpPr>
              <a:spLocks/>
            </p:cNvSpPr>
            <p:nvPr/>
          </p:nvSpPr>
          <p:spPr bwMode="auto">
            <a:xfrm>
              <a:off x="3031" y="2269"/>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4" name="Freeform 598">
              <a:extLst>
                <a:ext uri="{FF2B5EF4-FFF2-40B4-BE49-F238E27FC236}">
                  <a16:creationId xmlns:a16="http://schemas.microsoft.com/office/drawing/2014/main" id="{85D1B202-4DB0-4965-A4CE-3B19044B43ED}"/>
                </a:ext>
              </a:extLst>
            </p:cNvPr>
            <p:cNvSpPr>
              <a:spLocks/>
            </p:cNvSpPr>
            <p:nvPr/>
          </p:nvSpPr>
          <p:spPr bwMode="auto">
            <a:xfrm>
              <a:off x="3078" y="2255"/>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5" name="Freeform 599">
              <a:extLst>
                <a:ext uri="{FF2B5EF4-FFF2-40B4-BE49-F238E27FC236}">
                  <a16:creationId xmlns:a16="http://schemas.microsoft.com/office/drawing/2014/main" id="{ED36CE3F-142D-427C-903F-0A13627AD9A1}"/>
                </a:ext>
              </a:extLst>
            </p:cNvPr>
            <p:cNvSpPr>
              <a:spLocks/>
            </p:cNvSpPr>
            <p:nvPr/>
          </p:nvSpPr>
          <p:spPr bwMode="auto">
            <a:xfrm>
              <a:off x="3125" y="2242"/>
              <a:ext cx="80" cy="77"/>
            </a:xfrm>
            <a:custGeom>
              <a:avLst/>
              <a:gdLst>
                <a:gd name="T0" fmla="*/ 40 w 80"/>
                <a:gd name="T1" fmla="*/ 0 h 77"/>
                <a:gd name="T2" fmla="*/ 0 w 80"/>
                <a:gd name="T3" fmla="*/ 37 h 77"/>
                <a:gd name="T4" fmla="*/ 40 w 80"/>
                <a:gd name="T5" fmla="*/ 77 h 77"/>
                <a:gd name="T6" fmla="*/ 80 w 80"/>
                <a:gd name="T7" fmla="*/ 37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37"/>
                  </a:lnTo>
                  <a:lnTo>
                    <a:pt x="40" y="77"/>
                  </a:lnTo>
                  <a:lnTo>
                    <a:pt x="80"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6" name="Freeform 600">
              <a:extLst>
                <a:ext uri="{FF2B5EF4-FFF2-40B4-BE49-F238E27FC236}">
                  <a16:creationId xmlns:a16="http://schemas.microsoft.com/office/drawing/2014/main" id="{26A71604-A1AA-4772-99C1-0A78EDA61794}"/>
                </a:ext>
              </a:extLst>
            </p:cNvPr>
            <p:cNvSpPr>
              <a:spLocks/>
            </p:cNvSpPr>
            <p:nvPr/>
          </p:nvSpPr>
          <p:spPr bwMode="auto">
            <a:xfrm>
              <a:off x="3171" y="2225"/>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7" name="Freeform 601">
              <a:extLst>
                <a:ext uri="{FF2B5EF4-FFF2-40B4-BE49-F238E27FC236}">
                  <a16:creationId xmlns:a16="http://schemas.microsoft.com/office/drawing/2014/main" id="{DDB667FF-6597-4ABC-99D4-C0C18B182907}"/>
                </a:ext>
              </a:extLst>
            </p:cNvPr>
            <p:cNvSpPr>
              <a:spLocks/>
            </p:cNvSpPr>
            <p:nvPr/>
          </p:nvSpPr>
          <p:spPr bwMode="auto">
            <a:xfrm>
              <a:off x="3218" y="2212"/>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8" name="Freeform 602">
              <a:extLst>
                <a:ext uri="{FF2B5EF4-FFF2-40B4-BE49-F238E27FC236}">
                  <a16:creationId xmlns:a16="http://schemas.microsoft.com/office/drawing/2014/main" id="{E0ED1CE6-02FD-4685-B244-C629F66C7347}"/>
                </a:ext>
              </a:extLst>
            </p:cNvPr>
            <p:cNvSpPr>
              <a:spLocks/>
            </p:cNvSpPr>
            <p:nvPr/>
          </p:nvSpPr>
          <p:spPr bwMode="auto">
            <a:xfrm>
              <a:off x="3264" y="2199"/>
              <a:ext cx="80" cy="76"/>
            </a:xfrm>
            <a:custGeom>
              <a:avLst/>
              <a:gdLst>
                <a:gd name="T0" fmla="*/ 40 w 80"/>
                <a:gd name="T1" fmla="*/ 0 h 76"/>
                <a:gd name="T2" fmla="*/ 0 w 80"/>
                <a:gd name="T3" fmla="*/ 40 h 76"/>
                <a:gd name="T4" fmla="*/ 40 w 80"/>
                <a:gd name="T5" fmla="*/ 76 h 76"/>
                <a:gd name="T6" fmla="*/ 80 w 80"/>
                <a:gd name="T7" fmla="*/ 40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40"/>
                  </a:lnTo>
                  <a:lnTo>
                    <a:pt x="40" y="76"/>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9" name="Freeform 603">
              <a:extLst>
                <a:ext uri="{FF2B5EF4-FFF2-40B4-BE49-F238E27FC236}">
                  <a16:creationId xmlns:a16="http://schemas.microsoft.com/office/drawing/2014/main" id="{921DE041-5DE5-4546-A936-D3CA3A4B94FB}"/>
                </a:ext>
              </a:extLst>
            </p:cNvPr>
            <p:cNvSpPr>
              <a:spLocks/>
            </p:cNvSpPr>
            <p:nvPr/>
          </p:nvSpPr>
          <p:spPr bwMode="auto">
            <a:xfrm>
              <a:off x="3311" y="2182"/>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0" name="Freeform 604">
              <a:extLst>
                <a:ext uri="{FF2B5EF4-FFF2-40B4-BE49-F238E27FC236}">
                  <a16:creationId xmlns:a16="http://schemas.microsoft.com/office/drawing/2014/main" id="{07C445C4-955B-402E-83F8-13820460E290}"/>
                </a:ext>
              </a:extLst>
            </p:cNvPr>
            <p:cNvSpPr>
              <a:spLocks/>
            </p:cNvSpPr>
            <p:nvPr/>
          </p:nvSpPr>
          <p:spPr bwMode="auto">
            <a:xfrm>
              <a:off x="3358" y="2169"/>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1" name="Freeform 605">
              <a:extLst>
                <a:ext uri="{FF2B5EF4-FFF2-40B4-BE49-F238E27FC236}">
                  <a16:creationId xmlns:a16="http://schemas.microsoft.com/office/drawing/2014/main" id="{017A8BDC-A6D0-42E5-A7B3-308648AF9851}"/>
                </a:ext>
              </a:extLst>
            </p:cNvPr>
            <p:cNvSpPr>
              <a:spLocks/>
            </p:cNvSpPr>
            <p:nvPr/>
          </p:nvSpPr>
          <p:spPr bwMode="auto">
            <a:xfrm>
              <a:off x="3404" y="2155"/>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2" name="Freeform 606">
              <a:extLst>
                <a:ext uri="{FF2B5EF4-FFF2-40B4-BE49-F238E27FC236}">
                  <a16:creationId xmlns:a16="http://schemas.microsoft.com/office/drawing/2014/main" id="{5B2A631E-3BAA-45AC-99F1-03253364D0AF}"/>
                </a:ext>
              </a:extLst>
            </p:cNvPr>
            <p:cNvSpPr>
              <a:spLocks/>
            </p:cNvSpPr>
            <p:nvPr/>
          </p:nvSpPr>
          <p:spPr bwMode="auto">
            <a:xfrm>
              <a:off x="3451" y="2142"/>
              <a:ext cx="80" cy="77"/>
            </a:xfrm>
            <a:custGeom>
              <a:avLst/>
              <a:gdLst>
                <a:gd name="T0" fmla="*/ 40 w 80"/>
                <a:gd name="T1" fmla="*/ 0 h 77"/>
                <a:gd name="T2" fmla="*/ 0 w 80"/>
                <a:gd name="T3" fmla="*/ 37 h 77"/>
                <a:gd name="T4" fmla="*/ 40 w 80"/>
                <a:gd name="T5" fmla="*/ 77 h 77"/>
                <a:gd name="T6" fmla="*/ 80 w 80"/>
                <a:gd name="T7" fmla="*/ 37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37"/>
                  </a:lnTo>
                  <a:lnTo>
                    <a:pt x="40" y="77"/>
                  </a:lnTo>
                  <a:lnTo>
                    <a:pt x="80"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3" name="Freeform 607">
              <a:extLst>
                <a:ext uri="{FF2B5EF4-FFF2-40B4-BE49-F238E27FC236}">
                  <a16:creationId xmlns:a16="http://schemas.microsoft.com/office/drawing/2014/main" id="{A6ACEF44-51B6-4146-BCD5-DC68253FAA3A}"/>
                </a:ext>
              </a:extLst>
            </p:cNvPr>
            <p:cNvSpPr>
              <a:spLocks/>
            </p:cNvSpPr>
            <p:nvPr/>
          </p:nvSpPr>
          <p:spPr bwMode="auto">
            <a:xfrm>
              <a:off x="3498" y="2125"/>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4" name="Freeform 608">
              <a:extLst>
                <a:ext uri="{FF2B5EF4-FFF2-40B4-BE49-F238E27FC236}">
                  <a16:creationId xmlns:a16="http://schemas.microsoft.com/office/drawing/2014/main" id="{2CF606D4-E213-4E6D-BF2E-41DB97E2EF54}"/>
                </a:ext>
              </a:extLst>
            </p:cNvPr>
            <p:cNvSpPr>
              <a:spLocks/>
            </p:cNvSpPr>
            <p:nvPr/>
          </p:nvSpPr>
          <p:spPr bwMode="auto">
            <a:xfrm>
              <a:off x="3544" y="2112"/>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5" name="Freeform 609">
              <a:extLst>
                <a:ext uri="{FF2B5EF4-FFF2-40B4-BE49-F238E27FC236}">
                  <a16:creationId xmlns:a16="http://schemas.microsoft.com/office/drawing/2014/main" id="{EA87535A-363B-49B3-8051-DE8E7E7CB844}"/>
                </a:ext>
              </a:extLst>
            </p:cNvPr>
            <p:cNvSpPr>
              <a:spLocks/>
            </p:cNvSpPr>
            <p:nvPr/>
          </p:nvSpPr>
          <p:spPr bwMode="auto">
            <a:xfrm>
              <a:off x="3591" y="2099"/>
              <a:ext cx="80" cy="76"/>
            </a:xfrm>
            <a:custGeom>
              <a:avLst/>
              <a:gdLst>
                <a:gd name="T0" fmla="*/ 40 w 80"/>
                <a:gd name="T1" fmla="*/ 0 h 76"/>
                <a:gd name="T2" fmla="*/ 0 w 80"/>
                <a:gd name="T3" fmla="*/ 40 h 76"/>
                <a:gd name="T4" fmla="*/ 40 w 80"/>
                <a:gd name="T5" fmla="*/ 76 h 76"/>
                <a:gd name="T6" fmla="*/ 80 w 80"/>
                <a:gd name="T7" fmla="*/ 40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40"/>
                  </a:lnTo>
                  <a:lnTo>
                    <a:pt x="40" y="76"/>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6" name="Freeform 610">
              <a:extLst>
                <a:ext uri="{FF2B5EF4-FFF2-40B4-BE49-F238E27FC236}">
                  <a16:creationId xmlns:a16="http://schemas.microsoft.com/office/drawing/2014/main" id="{4975CCA2-9E9E-4E63-8369-C8F711277E08}"/>
                </a:ext>
              </a:extLst>
            </p:cNvPr>
            <p:cNvSpPr>
              <a:spLocks/>
            </p:cNvSpPr>
            <p:nvPr/>
          </p:nvSpPr>
          <p:spPr bwMode="auto">
            <a:xfrm>
              <a:off x="3637" y="2086"/>
              <a:ext cx="80" cy="76"/>
            </a:xfrm>
            <a:custGeom>
              <a:avLst/>
              <a:gdLst>
                <a:gd name="T0" fmla="*/ 40 w 80"/>
                <a:gd name="T1" fmla="*/ 0 h 76"/>
                <a:gd name="T2" fmla="*/ 0 w 80"/>
                <a:gd name="T3" fmla="*/ 36 h 76"/>
                <a:gd name="T4" fmla="*/ 40 w 80"/>
                <a:gd name="T5" fmla="*/ 76 h 76"/>
                <a:gd name="T6" fmla="*/ 80 w 80"/>
                <a:gd name="T7" fmla="*/ 36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36"/>
                  </a:lnTo>
                  <a:lnTo>
                    <a:pt x="40" y="76"/>
                  </a:lnTo>
                  <a:lnTo>
                    <a:pt x="80" y="36"/>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7" name="Freeform 611">
              <a:extLst>
                <a:ext uri="{FF2B5EF4-FFF2-40B4-BE49-F238E27FC236}">
                  <a16:creationId xmlns:a16="http://schemas.microsoft.com/office/drawing/2014/main" id="{A6413B0B-B6CE-4ACC-8851-A6A024650E4E}"/>
                </a:ext>
              </a:extLst>
            </p:cNvPr>
            <p:cNvSpPr>
              <a:spLocks/>
            </p:cNvSpPr>
            <p:nvPr/>
          </p:nvSpPr>
          <p:spPr bwMode="auto">
            <a:xfrm>
              <a:off x="3684" y="2069"/>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8" name="Freeform 612">
              <a:extLst>
                <a:ext uri="{FF2B5EF4-FFF2-40B4-BE49-F238E27FC236}">
                  <a16:creationId xmlns:a16="http://schemas.microsoft.com/office/drawing/2014/main" id="{EE3DE08E-A9D4-4CAD-BFF3-31068B88CA5E}"/>
                </a:ext>
              </a:extLst>
            </p:cNvPr>
            <p:cNvSpPr>
              <a:spLocks/>
            </p:cNvSpPr>
            <p:nvPr/>
          </p:nvSpPr>
          <p:spPr bwMode="auto">
            <a:xfrm>
              <a:off x="3731" y="2056"/>
              <a:ext cx="80" cy="79"/>
            </a:xfrm>
            <a:custGeom>
              <a:avLst/>
              <a:gdLst>
                <a:gd name="T0" fmla="*/ 40 w 80"/>
                <a:gd name="T1" fmla="*/ 0 h 79"/>
                <a:gd name="T2" fmla="*/ 0 w 80"/>
                <a:gd name="T3" fmla="*/ 39 h 79"/>
                <a:gd name="T4" fmla="*/ 40 w 80"/>
                <a:gd name="T5" fmla="*/ 79 h 79"/>
                <a:gd name="T6" fmla="*/ 80 w 80"/>
                <a:gd name="T7" fmla="*/ 39 h 79"/>
                <a:gd name="T8" fmla="*/ 40 w 80"/>
                <a:gd name="T9" fmla="*/ 0 h 79"/>
              </a:gdLst>
              <a:ahLst/>
              <a:cxnLst>
                <a:cxn ang="0">
                  <a:pos x="T0" y="T1"/>
                </a:cxn>
                <a:cxn ang="0">
                  <a:pos x="T2" y="T3"/>
                </a:cxn>
                <a:cxn ang="0">
                  <a:pos x="T4" y="T5"/>
                </a:cxn>
                <a:cxn ang="0">
                  <a:pos x="T6" y="T7"/>
                </a:cxn>
                <a:cxn ang="0">
                  <a:pos x="T8" y="T9"/>
                </a:cxn>
              </a:cxnLst>
              <a:rect l="0" t="0" r="r" b="b"/>
              <a:pathLst>
                <a:path w="80" h="79">
                  <a:moveTo>
                    <a:pt x="40" y="0"/>
                  </a:moveTo>
                  <a:lnTo>
                    <a:pt x="0" y="39"/>
                  </a:lnTo>
                  <a:lnTo>
                    <a:pt x="40" y="79"/>
                  </a:lnTo>
                  <a:lnTo>
                    <a:pt x="80" y="39"/>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9" name="Freeform 613">
              <a:extLst>
                <a:ext uri="{FF2B5EF4-FFF2-40B4-BE49-F238E27FC236}">
                  <a16:creationId xmlns:a16="http://schemas.microsoft.com/office/drawing/2014/main" id="{0FA5DD13-A984-455B-80F2-549FB717E141}"/>
                </a:ext>
              </a:extLst>
            </p:cNvPr>
            <p:cNvSpPr>
              <a:spLocks/>
            </p:cNvSpPr>
            <p:nvPr/>
          </p:nvSpPr>
          <p:spPr bwMode="auto">
            <a:xfrm>
              <a:off x="3777" y="2042"/>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 name="Freeform 614">
              <a:extLst>
                <a:ext uri="{FF2B5EF4-FFF2-40B4-BE49-F238E27FC236}">
                  <a16:creationId xmlns:a16="http://schemas.microsoft.com/office/drawing/2014/main" id="{8765FA26-0818-495F-9FFA-CC4924172B7D}"/>
                </a:ext>
              </a:extLst>
            </p:cNvPr>
            <p:cNvSpPr>
              <a:spLocks/>
            </p:cNvSpPr>
            <p:nvPr/>
          </p:nvSpPr>
          <p:spPr bwMode="auto">
            <a:xfrm>
              <a:off x="3824" y="2029"/>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1" name="Freeform 615">
              <a:extLst>
                <a:ext uri="{FF2B5EF4-FFF2-40B4-BE49-F238E27FC236}">
                  <a16:creationId xmlns:a16="http://schemas.microsoft.com/office/drawing/2014/main" id="{41FEB120-FD93-4EB1-947E-73A6E5CDC3AB}"/>
                </a:ext>
              </a:extLst>
            </p:cNvPr>
            <p:cNvSpPr>
              <a:spLocks/>
            </p:cNvSpPr>
            <p:nvPr/>
          </p:nvSpPr>
          <p:spPr bwMode="auto">
            <a:xfrm>
              <a:off x="3871" y="2016"/>
              <a:ext cx="80" cy="79"/>
            </a:xfrm>
            <a:custGeom>
              <a:avLst/>
              <a:gdLst>
                <a:gd name="T0" fmla="*/ 40 w 80"/>
                <a:gd name="T1" fmla="*/ 0 h 79"/>
                <a:gd name="T2" fmla="*/ 0 w 80"/>
                <a:gd name="T3" fmla="*/ 40 h 79"/>
                <a:gd name="T4" fmla="*/ 40 w 80"/>
                <a:gd name="T5" fmla="*/ 79 h 79"/>
                <a:gd name="T6" fmla="*/ 80 w 80"/>
                <a:gd name="T7" fmla="*/ 40 h 79"/>
                <a:gd name="T8" fmla="*/ 40 w 80"/>
                <a:gd name="T9" fmla="*/ 0 h 79"/>
              </a:gdLst>
              <a:ahLst/>
              <a:cxnLst>
                <a:cxn ang="0">
                  <a:pos x="T0" y="T1"/>
                </a:cxn>
                <a:cxn ang="0">
                  <a:pos x="T2" y="T3"/>
                </a:cxn>
                <a:cxn ang="0">
                  <a:pos x="T4" y="T5"/>
                </a:cxn>
                <a:cxn ang="0">
                  <a:pos x="T6" y="T7"/>
                </a:cxn>
                <a:cxn ang="0">
                  <a:pos x="T8" y="T9"/>
                </a:cxn>
              </a:cxnLst>
              <a:rect l="0" t="0" r="r" b="b"/>
              <a:pathLst>
                <a:path w="80" h="79">
                  <a:moveTo>
                    <a:pt x="40" y="0"/>
                  </a:moveTo>
                  <a:lnTo>
                    <a:pt x="0" y="40"/>
                  </a:lnTo>
                  <a:lnTo>
                    <a:pt x="40" y="79"/>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2" name="Freeform 616">
              <a:extLst>
                <a:ext uri="{FF2B5EF4-FFF2-40B4-BE49-F238E27FC236}">
                  <a16:creationId xmlns:a16="http://schemas.microsoft.com/office/drawing/2014/main" id="{EC4622E1-2B23-43B0-ABBD-BD7C4F3CB018}"/>
                </a:ext>
              </a:extLst>
            </p:cNvPr>
            <p:cNvSpPr>
              <a:spLocks/>
            </p:cNvSpPr>
            <p:nvPr/>
          </p:nvSpPr>
          <p:spPr bwMode="auto">
            <a:xfrm>
              <a:off x="3917" y="2002"/>
              <a:ext cx="80" cy="77"/>
            </a:xfrm>
            <a:custGeom>
              <a:avLst/>
              <a:gdLst>
                <a:gd name="T0" fmla="*/ 40 w 80"/>
                <a:gd name="T1" fmla="*/ 0 h 77"/>
                <a:gd name="T2" fmla="*/ 0 w 80"/>
                <a:gd name="T3" fmla="*/ 40 h 77"/>
                <a:gd name="T4" fmla="*/ 40 w 80"/>
                <a:gd name="T5" fmla="*/ 77 h 77"/>
                <a:gd name="T6" fmla="*/ 80 w 80"/>
                <a:gd name="T7" fmla="*/ 40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40"/>
                  </a:lnTo>
                  <a:lnTo>
                    <a:pt x="40" y="77"/>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3" name="Freeform 617">
              <a:extLst>
                <a:ext uri="{FF2B5EF4-FFF2-40B4-BE49-F238E27FC236}">
                  <a16:creationId xmlns:a16="http://schemas.microsoft.com/office/drawing/2014/main" id="{3DE6728C-2233-462A-9E77-5BFF0554EE59}"/>
                </a:ext>
              </a:extLst>
            </p:cNvPr>
            <p:cNvSpPr>
              <a:spLocks/>
            </p:cNvSpPr>
            <p:nvPr/>
          </p:nvSpPr>
          <p:spPr bwMode="auto">
            <a:xfrm>
              <a:off x="3964" y="1989"/>
              <a:ext cx="80" cy="77"/>
            </a:xfrm>
            <a:custGeom>
              <a:avLst/>
              <a:gdLst>
                <a:gd name="T0" fmla="*/ 40 w 80"/>
                <a:gd name="T1" fmla="*/ 0 h 77"/>
                <a:gd name="T2" fmla="*/ 0 w 80"/>
                <a:gd name="T3" fmla="*/ 37 h 77"/>
                <a:gd name="T4" fmla="*/ 40 w 80"/>
                <a:gd name="T5" fmla="*/ 77 h 77"/>
                <a:gd name="T6" fmla="*/ 80 w 80"/>
                <a:gd name="T7" fmla="*/ 37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37"/>
                  </a:lnTo>
                  <a:lnTo>
                    <a:pt x="40" y="77"/>
                  </a:lnTo>
                  <a:lnTo>
                    <a:pt x="80"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4" name="Freeform 618">
              <a:extLst>
                <a:ext uri="{FF2B5EF4-FFF2-40B4-BE49-F238E27FC236}">
                  <a16:creationId xmlns:a16="http://schemas.microsoft.com/office/drawing/2014/main" id="{97F1B373-E7AA-480F-BF5B-E905C7F77416}"/>
                </a:ext>
              </a:extLst>
            </p:cNvPr>
            <p:cNvSpPr>
              <a:spLocks/>
            </p:cNvSpPr>
            <p:nvPr/>
          </p:nvSpPr>
          <p:spPr bwMode="auto">
            <a:xfrm>
              <a:off x="4010" y="1972"/>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5" name="Freeform 619">
              <a:extLst>
                <a:ext uri="{FF2B5EF4-FFF2-40B4-BE49-F238E27FC236}">
                  <a16:creationId xmlns:a16="http://schemas.microsoft.com/office/drawing/2014/main" id="{EAE37FD5-3E86-430A-90DF-CC5E2B7F85F0}"/>
                </a:ext>
              </a:extLst>
            </p:cNvPr>
            <p:cNvSpPr>
              <a:spLocks/>
            </p:cNvSpPr>
            <p:nvPr/>
          </p:nvSpPr>
          <p:spPr bwMode="auto">
            <a:xfrm>
              <a:off x="4057" y="1959"/>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6" name="Freeform 620">
              <a:extLst>
                <a:ext uri="{FF2B5EF4-FFF2-40B4-BE49-F238E27FC236}">
                  <a16:creationId xmlns:a16="http://schemas.microsoft.com/office/drawing/2014/main" id="{03226892-0E99-4B6A-B253-6525750B2B55}"/>
                </a:ext>
              </a:extLst>
            </p:cNvPr>
            <p:cNvSpPr>
              <a:spLocks/>
            </p:cNvSpPr>
            <p:nvPr/>
          </p:nvSpPr>
          <p:spPr bwMode="auto">
            <a:xfrm>
              <a:off x="4104" y="1946"/>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7" name="Freeform 621">
              <a:extLst>
                <a:ext uri="{FF2B5EF4-FFF2-40B4-BE49-F238E27FC236}">
                  <a16:creationId xmlns:a16="http://schemas.microsoft.com/office/drawing/2014/main" id="{40420EDB-618A-477E-BB12-9D0E01994584}"/>
                </a:ext>
              </a:extLst>
            </p:cNvPr>
            <p:cNvSpPr>
              <a:spLocks/>
            </p:cNvSpPr>
            <p:nvPr/>
          </p:nvSpPr>
          <p:spPr bwMode="auto">
            <a:xfrm>
              <a:off x="4150" y="1932"/>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8" name="Freeform 622">
              <a:extLst>
                <a:ext uri="{FF2B5EF4-FFF2-40B4-BE49-F238E27FC236}">
                  <a16:creationId xmlns:a16="http://schemas.microsoft.com/office/drawing/2014/main" id="{6F661089-5967-432F-890F-217986D1D3EB}"/>
                </a:ext>
              </a:extLst>
            </p:cNvPr>
            <p:cNvSpPr>
              <a:spLocks/>
            </p:cNvSpPr>
            <p:nvPr/>
          </p:nvSpPr>
          <p:spPr bwMode="auto">
            <a:xfrm>
              <a:off x="4197" y="1919"/>
              <a:ext cx="80" cy="77"/>
            </a:xfrm>
            <a:custGeom>
              <a:avLst/>
              <a:gdLst>
                <a:gd name="T0" fmla="*/ 40 w 80"/>
                <a:gd name="T1" fmla="*/ 0 h 77"/>
                <a:gd name="T2" fmla="*/ 0 w 80"/>
                <a:gd name="T3" fmla="*/ 37 h 77"/>
                <a:gd name="T4" fmla="*/ 40 w 80"/>
                <a:gd name="T5" fmla="*/ 77 h 77"/>
                <a:gd name="T6" fmla="*/ 80 w 80"/>
                <a:gd name="T7" fmla="*/ 37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37"/>
                  </a:lnTo>
                  <a:lnTo>
                    <a:pt x="40" y="77"/>
                  </a:lnTo>
                  <a:lnTo>
                    <a:pt x="80"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9" name="Freeform 623">
              <a:extLst>
                <a:ext uri="{FF2B5EF4-FFF2-40B4-BE49-F238E27FC236}">
                  <a16:creationId xmlns:a16="http://schemas.microsoft.com/office/drawing/2014/main" id="{55DE4B71-EEE8-471F-B60B-4643C699CA05}"/>
                </a:ext>
              </a:extLst>
            </p:cNvPr>
            <p:cNvSpPr>
              <a:spLocks/>
            </p:cNvSpPr>
            <p:nvPr/>
          </p:nvSpPr>
          <p:spPr bwMode="auto">
            <a:xfrm>
              <a:off x="4247" y="1902"/>
              <a:ext cx="77" cy="80"/>
            </a:xfrm>
            <a:custGeom>
              <a:avLst/>
              <a:gdLst>
                <a:gd name="T0" fmla="*/ 37 w 77"/>
                <a:gd name="T1" fmla="*/ 0 h 80"/>
                <a:gd name="T2" fmla="*/ 0 w 77"/>
                <a:gd name="T3" fmla="*/ 40 h 80"/>
                <a:gd name="T4" fmla="*/ 37 w 77"/>
                <a:gd name="T5" fmla="*/ 80 h 80"/>
                <a:gd name="T6" fmla="*/ 77 w 77"/>
                <a:gd name="T7" fmla="*/ 40 h 80"/>
                <a:gd name="T8" fmla="*/ 37 w 77"/>
                <a:gd name="T9" fmla="*/ 0 h 80"/>
              </a:gdLst>
              <a:ahLst/>
              <a:cxnLst>
                <a:cxn ang="0">
                  <a:pos x="T0" y="T1"/>
                </a:cxn>
                <a:cxn ang="0">
                  <a:pos x="T2" y="T3"/>
                </a:cxn>
                <a:cxn ang="0">
                  <a:pos x="T4" y="T5"/>
                </a:cxn>
                <a:cxn ang="0">
                  <a:pos x="T6" y="T7"/>
                </a:cxn>
                <a:cxn ang="0">
                  <a:pos x="T8" y="T9"/>
                </a:cxn>
              </a:cxnLst>
              <a:rect l="0" t="0" r="r" b="b"/>
              <a:pathLst>
                <a:path w="77" h="80">
                  <a:moveTo>
                    <a:pt x="37" y="0"/>
                  </a:moveTo>
                  <a:lnTo>
                    <a:pt x="0" y="40"/>
                  </a:lnTo>
                  <a:lnTo>
                    <a:pt x="37" y="80"/>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0" name="Freeform 624">
              <a:extLst>
                <a:ext uri="{FF2B5EF4-FFF2-40B4-BE49-F238E27FC236}">
                  <a16:creationId xmlns:a16="http://schemas.microsoft.com/office/drawing/2014/main" id="{A3994167-DE9A-4002-B720-DC584B1B2F07}"/>
                </a:ext>
              </a:extLst>
            </p:cNvPr>
            <p:cNvSpPr>
              <a:spLocks/>
            </p:cNvSpPr>
            <p:nvPr/>
          </p:nvSpPr>
          <p:spPr bwMode="auto">
            <a:xfrm>
              <a:off x="4294" y="1889"/>
              <a:ext cx="76" cy="80"/>
            </a:xfrm>
            <a:custGeom>
              <a:avLst/>
              <a:gdLst>
                <a:gd name="T0" fmla="*/ 36 w 76"/>
                <a:gd name="T1" fmla="*/ 0 h 80"/>
                <a:gd name="T2" fmla="*/ 0 w 76"/>
                <a:gd name="T3" fmla="*/ 40 h 80"/>
                <a:gd name="T4" fmla="*/ 36 w 76"/>
                <a:gd name="T5" fmla="*/ 80 h 80"/>
                <a:gd name="T6" fmla="*/ 76 w 76"/>
                <a:gd name="T7" fmla="*/ 40 h 80"/>
                <a:gd name="T8" fmla="*/ 36 w 76"/>
                <a:gd name="T9" fmla="*/ 0 h 80"/>
              </a:gdLst>
              <a:ahLst/>
              <a:cxnLst>
                <a:cxn ang="0">
                  <a:pos x="T0" y="T1"/>
                </a:cxn>
                <a:cxn ang="0">
                  <a:pos x="T2" y="T3"/>
                </a:cxn>
                <a:cxn ang="0">
                  <a:pos x="T4" y="T5"/>
                </a:cxn>
                <a:cxn ang="0">
                  <a:pos x="T6" y="T7"/>
                </a:cxn>
                <a:cxn ang="0">
                  <a:pos x="T8" y="T9"/>
                </a:cxn>
              </a:cxnLst>
              <a:rect l="0" t="0" r="r" b="b"/>
              <a:pathLst>
                <a:path w="76" h="80">
                  <a:moveTo>
                    <a:pt x="36" y="0"/>
                  </a:moveTo>
                  <a:lnTo>
                    <a:pt x="0" y="40"/>
                  </a:lnTo>
                  <a:lnTo>
                    <a:pt x="36" y="80"/>
                  </a:lnTo>
                  <a:lnTo>
                    <a:pt x="76" y="40"/>
                  </a:lnTo>
                  <a:lnTo>
                    <a:pt x="36"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1" name="Freeform 625">
              <a:extLst>
                <a:ext uri="{FF2B5EF4-FFF2-40B4-BE49-F238E27FC236}">
                  <a16:creationId xmlns:a16="http://schemas.microsoft.com/office/drawing/2014/main" id="{EED42AE0-AB4A-4438-9F2C-98095166E5C9}"/>
                </a:ext>
              </a:extLst>
            </p:cNvPr>
            <p:cNvSpPr>
              <a:spLocks/>
            </p:cNvSpPr>
            <p:nvPr/>
          </p:nvSpPr>
          <p:spPr bwMode="auto">
            <a:xfrm>
              <a:off x="4340" y="1876"/>
              <a:ext cx="77" cy="76"/>
            </a:xfrm>
            <a:custGeom>
              <a:avLst/>
              <a:gdLst>
                <a:gd name="T0" fmla="*/ 37 w 77"/>
                <a:gd name="T1" fmla="*/ 0 h 76"/>
                <a:gd name="T2" fmla="*/ 0 w 77"/>
                <a:gd name="T3" fmla="*/ 36 h 76"/>
                <a:gd name="T4" fmla="*/ 37 w 77"/>
                <a:gd name="T5" fmla="*/ 76 h 76"/>
                <a:gd name="T6" fmla="*/ 77 w 77"/>
                <a:gd name="T7" fmla="*/ 36 h 76"/>
                <a:gd name="T8" fmla="*/ 37 w 77"/>
                <a:gd name="T9" fmla="*/ 0 h 76"/>
              </a:gdLst>
              <a:ahLst/>
              <a:cxnLst>
                <a:cxn ang="0">
                  <a:pos x="T0" y="T1"/>
                </a:cxn>
                <a:cxn ang="0">
                  <a:pos x="T2" y="T3"/>
                </a:cxn>
                <a:cxn ang="0">
                  <a:pos x="T4" y="T5"/>
                </a:cxn>
                <a:cxn ang="0">
                  <a:pos x="T6" y="T7"/>
                </a:cxn>
                <a:cxn ang="0">
                  <a:pos x="T8" y="T9"/>
                </a:cxn>
              </a:cxnLst>
              <a:rect l="0" t="0" r="r" b="b"/>
              <a:pathLst>
                <a:path w="77" h="76">
                  <a:moveTo>
                    <a:pt x="37" y="0"/>
                  </a:moveTo>
                  <a:lnTo>
                    <a:pt x="0" y="36"/>
                  </a:lnTo>
                  <a:lnTo>
                    <a:pt x="37" y="76"/>
                  </a:lnTo>
                  <a:lnTo>
                    <a:pt x="77" y="36"/>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2" name="Freeform 626">
              <a:extLst>
                <a:ext uri="{FF2B5EF4-FFF2-40B4-BE49-F238E27FC236}">
                  <a16:creationId xmlns:a16="http://schemas.microsoft.com/office/drawing/2014/main" id="{E74ADC36-5806-4063-B037-E76355E3580A}"/>
                </a:ext>
              </a:extLst>
            </p:cNvPr>
            <p:cNvSpPr>
              <a:spLocks/>
            </p:cNvSpPr>
            <p:nvPr/>
          </p:nvSpPr>
          <p:spPr bwMode="auto">
            <a:xfrm>
              <a:off x="4387" y="1859"/>
              <a:ext cx="76" cy="80"/>
            </a:xfrm>
            <a:custGeom>
              <a:avLst/>
              <a:gdLst>
                <a:gd name="T0" fmla="*/ 36 w 76"/>
                <a:gd name="T1" fmla="*/ 0 h 80"/>
                <a:gd name="T2" fmla="*/ 0 w 76"/>
                <a:gd name="T3" fmla="*/ 40 h 80"/>
                <a:gd name="T4" fmla="*/ 36 w 76"/>
                <a:gd name="T5" fmla="*/ 80 h 80"/>
                <a:gd name="T6" fmla="*/ 76 w 76"/>
                <a:gd name="T7" fmla="*/ 40 h 80"/>
                <a:gd name="T8" fmla="*/ 36 w 76"/>
                <a:gd name="T9" fmla="*/ 0 h 80"/>
              </a:gdLst>
              <a:ahLst/>
              <a:cxnLst>
                <a:cxn ang="0">
                  <a:pos x="T0" y="T1"/>
                </a:cxn>
                <a:cxn ang="0">
                  <a:pos x="T2" y="T3"/>
                </a:cxn>
                <a:cxn ang="0">
                  <a:pos x="T4" y="T5"/>
                </a:cxn>
                <a:cxn ang="0">
                  <a:pos x="T6" y="T7"/>
                </a:cxn>
                <a:cxn ang="0">
                  <a:pos x="T8" y="T9"/>
                </a:cxn>
              </a:cxnLst>
              <a:rect l="0" t="0" r="r" b="b"/>
              <a:pathLst>
                <a:path w="76" h="80">
                  <a:moveTo>
                    <a:pt x="36" y="0"/>
                  </a:moveTo>
                  <a:lnTo>
                    <a:pt x="0" y="40"/>
                  </a:lnTo>
                  <a:lnTo>
                    <a:pt x="36" y="80"/>
                  </a:lnTo>
                  <a:lnTo>
                    <a:pt x="76" y="40"/>
                  </a:lnTo>
                  <a:lnTo>
                    <a:pt x="36"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3" name="Freeform 627">
              <a:extLst>
                <a:ext uri="{FF2B5EF4-FFF2-40B4-BE49-F238E27FC236}">
                  <a16:creationId xmlns:a16="http://schemas.microsoft.com/office/drawing/2014/main" id="{D0EC002D-554E-40A0-BC17-F4335DB59554}"/>
                </a:ext>
              </a:extLst>
            </p:cNvPr>
            <p:cNvSpPr>
              <a:spLocks/>
            </p:cNvSpPr>
            <p:nvPr/>
          </p:nvSpPr>
          <p:spPr bwMode="auto">
            <a:xfrm>
              <a:off x="4433" y="1842"/>
              <a:ext cx="77" cy="80"/>
            </a:xfrm>
            <a:custGeom>
              <a:avLst/>
              <a:gdLst>
                <a:gd name="T0" fmla="*/ 37 w 77"/>
                <a:gd name="T1" fmla="*/ 0 h 80"/>
                <a:gd name="T2" fmla="*/ 0 w 77"/>
                <a:gd name="T3" fmla="*/ 40 h 80"/>
                <a:gd name="T4" fmla="*/ 37 w 77"/>
                <a:gd name="T5" fmla="*/ 80 h 80"/>
                <a:gd name="T6" fmla="*/ 77 w 77"/>
                <a:gd name="T7" fmla="*/ 40 h 80"/>
                <a:gd name="T8" fmla="*/ 37 w 77"/>
                <a:gd name="T9" fmla="*/ 0 h 80"/>
              </a:gdLst>
              <a:ahLst/>
              <a:cxnLst>
                <a:cxn ang="0">
                  <a:pos x="T0" y="T1"/>
                </a:cxn>
                <a:cxn ang="0">
                  <a:pos x="T2" y="T3"/>
                </a:cxn>
                <a:cxn ang="0">
                  <a:pos x="T4" y="T5"/>
                </a:cxn>
                <a:cxn ang="0">
                  <a:pos x="T6" y="T7"/>
                </a:cxn>
                <a:cxn ang="0">
                  <a:pos x="T8" y="T9"/>
                </a:cxn>
              </a:cxnLst>
              <a:rect l="0" t="0" r="r" b="b"/>
              <a:pathLst>
                <a:path w="77" h="80">
                  <a:moveTo>
                    <a:pt x="37" y="0"/>
                  </a:moveTo>
                  <a:lnTo>
                    <a:pt x="0" y="40"/>
                  </a:lnTo>
                  <a:lnTo>
                    <a:pt x="37" y="80"/>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4" name="Freeform 628">
              <a:extLst>
                <a:ext uri="{FF2B5EF4-FFF2-40B4-BE49-F238E27FC236}">
                  <a16:creationId xmlns:a16="http://schemas.microsoft.com/office/drawing/2014/main" id="{7255CB75-4AC1-44BA-BDBF-225AD4623A8C}"/>
                </a:ext>
              </a:extLst>
            </p:cNvPr>
            <p:cNvSpPr>
              <a:spLocks/>
            </p:cNvSpPr>
            <p:nvPr/>
          </p:nvSpPr>
          <p:spPr bwMode="auto">
            <a:xfrm>
              <a:off x="4480" y="1829"/>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5" name="Freeform 629">
              <a:extLst>
                <a:ext uri="{FF2B5EF4-FFF2-40B4-BE49-F238E27FC236}">
                  <a16:creationId xmlns:a16="http://schemas.microsoft.com/office/drawing/2014/main" id="{59E189DE-34FD-4F6E-AEB9-E92F879C1A35}"/>
                </a:ext>
              </a:extLst>
            </p:cNvPr>
            <p:cNvSpPr>
              <a:spLocks/>
            </p:cNvSpPr>
            <p:nvPr/>
          </p:nvSpPr>
          <p:spPr bwMode="auto">
            <a:xfrm>
              <a:off x="4527" y="1812"/>
              <a:ext cx="76" cy="80"/>
            </a:xfrm>
            <a:custGeom>
              <a:avLst/>
              <a:gdLst>
                <a:gd name="T0" fmla="*/ 40 w 76"/>
                <a:gd name="T1" fmla="*/ 0 h 80"/>
                <a:gd name="T2" fmla="*/ 0 w 76"/>
                <a:gd name="T3" fmla="*/ 40 h 80"/>
                <a:gd name="T4" fmla="*/ 40 w 76"/>
                <a:gd name="T5" fmla="*/ 80 h 80"/>
                <a:gd name="T6" fmla="*/ 76 w 76"/>
                <a:gd name="T7" fmla="*/ 40 h 80"/>
                <a:gd name="T8" fmla="*/ 40 w 76"/>
                <a:gd name="T9" fmla="*/ 0 h 80"/>
              </a:gdLst>
              <a:ahLst/>
              <a:cxnLst>
                <a:cxn ang="0">
                  <a:pos x="T0" y="T1"/>
                </a:cxn>
                <a:cxn ang="0">
                  <a:pos x="T2" y="T3"/>
                </a:cxn>
                <a:cxn ang="0">
                  <a:pos x="T4" y="T5"/>
                </a:cxn>
                <a:cxn ang="0">
                  <a:pos x="T6" y="T7"/>
                </a:cxn>
                <a:cxn ang="0">
                  <a:pos x="T8" y="T9"/>
                </a:cxn>
              </a:cxnLst>
              <a:rect l="0" t="0" r="r" b="b"/>
              <a:pathLst>
                <a:path w="76" h="80">
                  <a:moveTo>
                    <a:pt x="40" y="0"/>
                  </a:moveTo>
                  <a:lnTo>
                    <a:pt x="0" y="40"/>
                  </a:lnTo>
                  <a:lnTo>
                    <a:pt x="40" y="80"/>
                  </a:lnTo>
                  <a:lnTo>
                    <a:pt x="76"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6" name="Freeform 630">
              <a:extLst>
                <a:ext uri="{FF2B5EF4-FFF2-40B4-BE49-F238E27FC236}">
                  <a16:creationId xmlns:a16="http://schemas.microsoft.com/office/drawing/2014/main" id="{D8382376-FB0F-4A6D-B015-A1EA454B2D0F}"/>
                </a:ext>
              </a:extLst>
            </p:cNvPr>
            <p:cNvSpPr>
              <a:spLocks/>
            </p:cNvSpPr>
            <p:nvPr/>
          </p:nvSpPr>
          <p:spPr bwMode="auto">
            <a:xfrm>
              <a:off x="4573" y="1796"/>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7" name="Freeform 631">
              <a:extLst>
                <a:ext uri="{FF2B5EF4-FFF2-40B4-BE49-F238E27FC236}">
                  <a16:creationId xmlns:a16="http://schemas.microsoft.com/office/drawing/2014/main" id="{EE50B0FE-A49E-43BB-8443-26C10FE7CB03}"/>
                </a:ext>
              </a:extLst>
            </p:cNvPr>
            <p:cNvSpPr>
              <a:spLocks/>
            </p:cNvSpPr>
            <p:nvPr/>
          </p:nvSpPr>
          <p:spPr bwMode="auto">
            <a:xfrm>
              <a:off x="4620" y="1779"/>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8" name="Freeform 632">
              <a:extLst>
                <a:ext uri="{FF2B5EF4-FFF2-40B4-BE49-F238E27FC236}">
                  <a16:creationId xmlns:a16="http://schemas.microsoft.com/office/drawing/2014/main" id="{50248A48-F5D8-4934-99A7-934A9D6339E2}"/>
                </a:ext>
              </a:extLst>
            </p:cNvPr>
            <p:cNvSpPr>
              <a:spLocks/>
            </p:cNvSpPr>
            <p:nvPr/>
          </p:nvSpPr>
          <p:spPr bwMode="auto">
            <a:xfrm>
              <a:off x="4667" y="1762"/>
              <a:ext cx="76" cy="80"/>
            </a:xfrm>
            <a:custGeom>
              <a:avLst/>
              <a:gdLst>
                <a:gd name="T0" fmla="*/ 40 w 76"/>
                <a:gd name="T1" fmla="*/ 0 h 80"/>
                <a:gd name="T2" fmla="*/ 0 w 76"/>
                <a:gd name="T3" fmla="*/ 40 h 80"/>
                <a:gd name="T4" fmla="*/ 40 w 76"/>
                <a:gd name="T5" fmla="*/ 80 h 80"/>
                <a:gd name="T6" fmla="*/ 76 w 76"/>
                <a:gd name="T7" fmla="*/ 40 h 80"/>
                <a:gd name="T8" fmla="*/ 40 w 76"/>
                <a:gd name="T9" fmla="*/ 0 h 80"/>
              </a:gdLst>
              <a:ahLst/>
              <a:cxnLst>
                <a:cxn ang="0">
                  <a:pos x="T0" y="T1"/>
                </a:cxn>
                <a:cxn ang="0">
                  <a:pos x="T2" y="T3"/>
                </a:cxn>
                <a:cxn ang="0">
                  <a:pos x="T4" y="T5"/>
                </a:cxn>
                <a:cxn ang="0">
                  <a:pos x="T6" y="T7"/>
                </a:cxn>
                <a:cxn ang="0">
                  <a:pos x="T8" y="T9"/>
                </a:cxn>
              </a:cxnLst>
              <a:rect l="0" t="0" r="r" b="b"/>
              <a:pathLst>
                <a:path w="76" h="80">
                  <a:moveTo>
                    <a:pt x="40" y="0"/>
                  </a:moveTo>
                  <a:lnTo>
                    <a:pt x="0" y="40"/>
                  </a:lnTo>
                  <a:lnTo>
                    <a:pt x="40" y="80"/>
                  </a:lnTo>
                  <a:lnTo>
                    <a:pt x="76"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9" name="Freeform 633">
              <a:extLst>
                <a:ext uri="{FF2B5EF4-FFF2-40B4-BE49-F238E27FC236}">
                  <a16:creationId xmlns:a16="http://schemas.microsoft.com/office/drawing/2014/main" id="{CD1CD361-4DCE-4E3B-92EA-B205281D1867}"/>
                </a:ext>
              </a:extLst>
            </p:cNvPr>
            <p:cNvSpPr>
              <a:spLocks/>
            </p:cNvSpPr>
            <p:nvPr/>
          </p:nvSpPr>
          <p:spPr bwMode="auto">
            <a:xfrm>
              <a:off x="4713" y="1746"/>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0" name="Freeform 634">
              <a:extLst>
                <a:ext uri="{FF2B5EF4-FFF2-40B4-BE49-F238E27FC236}">
                  <a16:creationId xmlns:a16="http://schemas.microsoft.com/office/drawing/2014/main" id="{D4229177-E75A-4F95-9EE1-CE369A8363B9}"/>
                </a:ext>
              </a:extLst>
            </p:cNvPr>
            <p:cNvSpPr>
              <a:spLocks/>
            </p:cNvSpPr>
            <p:nvPr/>
          </p:nvSpPr>
          <p:spPr bwMode="auto">
            <a:xfrm>
              <a:off x="4760" y="1729"/>
              <a:ext cx="80" cy="77"/>
            </a:xfrm>
            <a:custGeom>
              <a:avLst/>
              <a:gdLst>
                <a:gd name="T0" fmla="*/ 40 w 80"/>
                <a:gd name="T1" fmla="*/ 0 h 77"/>
                <a:gd name="T2" fmla="*/ 0 w 80"/>
                <a:gd name="T3" fmla="*/ 40 h 77"/>
                <a:gd name="T4" fmla="*/ 40 w 80"/>
                <a:gd name="T5" fmla="*/ 77 h 77"/>
                <a:gd name="T6" fmla="*/ 80 w 80"/>
                <a:gd name="T7" fmla="*/ 40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40"/>
                  </a:lnTo>
                  <a:lnTo>
                    <a:pt x="40" y="77"/>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1" name="Freeform 635">
              <a:extLst>
                <a:ext uri="{FF2B5EF4-FFF2-40B4-BE49-F238E27FC236}">
                  <a16:creationId xmlns:a16="http://schemas.microsoft.com/office/drawing/2014/main" id="{B8A293BA-0E0C-49B1-9FC6-142F675DFAAB}"/>
                </a:ext>
              </a:extLst>
            </p:cNvPr>
            <p:cNvSpPr>
              <a:spLocks/>
            </p:cNvSpPr>
            <p:nvPr/>
          </p:nvSpPr>
          <p:spPr bwMode="auto">
            <a:xfrm>
              <a:off x="4806" y="1709"/>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2" name="Freeform 636">
              <a:extLst>
                <a:ext uri="{FF2B5EF4-FFF2-40B4-BE49-F238E27FC236}">
                  <a16:creationId xmlns:a16="http://schemas.microsoft.com/office/drawing/2014/main" id="{09969F58-B4B3-4F57-A194-2422838369FF}"/>
                </a:ext>
              </a:extLst>
            </p:cNvPr>
            <p:cNvSpPr>
              <a:spLocks/>
            </p:cNvSpPr>
            <p:nvPr/>
          </p:nvSpPr>
          <p:spPr bwMode="auto">
            <a:xfrm>
              <a:off x="4853" y="1693"/>
              <a:ext cx="80" cy="79"/>
            </a:xfrm>
            <a:custGeom>
              <a:avLst/>
              <a:gdLst>
                <a:gd name="T0" fmla="*/ 40 w 80"/>
                <a:gd name="T1" fmla="*/ 0 h 79"/>
                <a:gd name="T2" fmla="*/ 0 w 80"/>
                <a:gd name="T3" fmla="*/ 40 h 79"/>
                <a:gd name="T4" fmla="*/ 40 w 80"/>
                <a:gd name="T5" fmla="*/ 79 h 79"/>
                <a:gd name="T6" fmla="*/ 80 w 80"/>
                <a:gd name="T7" fmla="*/ 40 h 79"/>
                <a:gd name="T8" fmla="*/ 40 w 80"/>
                <a:gd name="T9" fmla="*/ 0 h 79"/>
              </a:gdLst>
              <a:ahLst/>
              <a:cxnLst>
                <a:cxn ang="0">
                  <a:pos x="T0" y="T1"/>
                </a:cxn>
                <a:cxn ang="0">
                  <a:pos x="T2" y="T3"/>
                </a:cxn>
                <a:cxn ang="0">
                  <a:pos x="T4" y="T5"/>
                </a:cxn>
                <a:cxn ang="0">
                  <a:pos x="T6" y="T7"/>
                </a:cxn>
                <a:cxn ang="0">
                  <a:pos x="T8" y="T9"/>
                </a:cxn>
              </a:cxnLst>
              <a:rect l="0" t="0" r="r" b="b"/>
              <a:pathLst>
                <a:path w="80" h="79">
                  <a:moveTo>
                    <a:pt x="40" y="0"/>
                  </a:moveTo>
                  <a:lnTo>
                    <a:pt x="0" y="40"/>
                  </a:lnTo>
                  <a:lnTo>
                    <a:pt x="40" y="79"/>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3" name="Freeform 637">
              <a:extLst>
                <a:ext uri="{FF2B5EF4-FFF2-40B4-BE49-F238E27FC236}">
                  <a16:creationId xmlns:a16="http://schemas.microsoft.com/office/drawing/2014/main" id="{5EEC6B10-3826-47F6-A8A0-FDC6FD17DAF3}"/>
                </a:ext>
              </a:extLst>
            </p:cNvPr>
            <p:cNvSpPr>
              <a:spLocks/>
            </p:cNvSpPr>
            <p:nvPr/>
          </p:nvSpPr>
          <p:spPr bwMode="auto">
            <a:xfrm>
              <a:off x="4900" y="1673"/>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4" name="Freeform 638">
              <a:extLst>
                <a:ext uri="{FF2B5EF4-FFF2-40B4-BE49-F238E27FC236}">
                  <a16:creationId xmlns:a16="http://schemas.microsoft.com/office/drawing/2014/main" id="{745F9145-DC5E-4E7A-9343-FBBFBD786C05}"/>
                </a:ext>
              </a:extLst>
            </p:cNvPr>
            <p:cNvSpPr>
              <a:spLocks/>
            </p:cNvSpPr>
            <p:nvPr/>
          </p:nvSpPr>
          <p:spPr bwMode="auto">
            <a:xfrm>
              <a:off x="4946" y="1653"/>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5" name="Freeform 639">
              <a:extLst>
                <a:ext uri="{FF2B5EF4-FFF2-40B4-BE49-F238E27FC236}">
                  <a16:creationId xmlns:a16="http://schemas.microsoft.com/office/drawing/2014/main" id="{1DEF8741-2ED6-402F-A31A-87AA506F8FC2}"/>
                </a:ext>
              </a:extLst>
            </p:cNvPr>
            <p:cNvSpPr>
              <a:spLocks/>
            </p:cNvSpPr>
            <p:nvPr/>
          </p:nvSpPr>
          <p:spPr bwMode="auto">
            <a:xfrm>
              <a:off x="4993" y="1633"/>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6" name="Freeform 640">
              <a:extLst>
                <a:ext uri="{FF2B5EF4-FFF2-40B4-BE49-F238E27FC236}">
                  <a16:creationId xmlns:a16="http://schemas.microsoft.com/office/drawing/2014/main" id="{562E33E8-721F-431F-824C-D1D4D21AF58C}"/>
                </a:ext>
              </a:extLst>
            </p:cNvPr>
            <p:cNvSpPr>
              <a:spLocks/>
            </p:cNvSpPr>
            <p:nvPr/>
          </p:nvSpPr>
          <p:spPr bwMode="auto">
            <a:xfrm>
              <a:off x="5040" y="1613"/>
              <a:ext cx="79" cy="80"/>
            </a:xfrm>
            <a:custGeom>
              <a:avLst/>
              <a:gdLst>
                <a:gd name="T0" fmla="*/ 40 w 79"/>
                <a:gd name="T1" fmla="*/ 0 h 80"/>
                <a:gd name="T2" fmla="*/ 0 w 79"/>
                <a:gd name="T3" fmla="*/ 40 h 80"/>
                <a:gd name="T4" fmla="*/ 40 w 79"/>
                <a:gd name="T5" fmla="*/ 80 h 80"/>
                <a:gd name="T6" fmla="*/ 79 w 79"/>
                <a:gd name="T7" fmla="*/ 40 h 80"/>
                <a:gd name="T8" fmla="*/ 40 w 79"/>
                <a:gd name="T9" fmla="*/ 0 h 80"/>
              </a:gdLst>
              <a:ahLst/>
              <a:cxnLst>
                <a:cxn ang="0">
                  <a:pos x="T0" y="T1"/>
                </a:cxn>
                <a:cxn ang="0">
                  <a:pos x="T2" y="T3"/>
                </a:cxn>
                <a:cxn ang="0">
                  <a:pos x="T4" y="T5"/>
                </a:cxn>
                <a:cxn ang="0">
                  <a:pos x="T6" y="T7"/>
                </a:cxn>
                <a:cxn ang="0">
                  <a:pos x="T8" y="T9"/>
                </a:cxn>
              </a:cxnLst>
              <a:rect l="0" t="0" r="r" b="b"/>
              <a:pathLst>
                <a:path w="79" h="80">
                  <a:moveTo>
                    <a:pt x="40" y="0"/>
                  </a:moveTo>
                  <a:lnTo>
                    <a:pt x="0" y="40"/>
                  </a:lnTo>
                  <a:lnTo>
                    <a:pt x="40" y="80"/>
                  </a:lnTo>
                  <a:lnTo>
                    <a:pt x="79"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7" name="Freeform 641">
              <a:extLst>
                <a:ext uri="{FF2B5EF4-FFF2-40B4-BE49-F238E27FC236}">
                  <a16:creationId xmlns:a16="http://schemas.microsoft.com/office/drawing/2014/main" id="{2F2D3D92-325C-4CD3-819E-1005E4F930D8}"/>
                </a:ext>
              </a:extLst>
            </p:cNvPr>
            <p:cNvSpPr>
              <a:spLocks/>
            </p:cNvSpPr>
            <p:nvPr/>
          </p:nvSpPr>
          <p:spPr bwMode="auto">
            <a:xfrm>
              <a:off x="5086" y="1593"/>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8" name="Freeform 642">
              <a:extLst>
                <a:ext uri="{FF2B5EF4-FFF2-40B4-BE49-F238E27FC236}">
                  <a16:creationId xmlns:a16="http://schemas.microsoft.com/office/drawing/2014/main" id="{CCF3A6C3-06EF-4CFE-847A-D314DF40F634}"/>
                </a:ext>
              </a:extLst>
            </p:cNvPr>
            <p:cNvSpPr>
              <a:spLocks/>
            </p:cNvSpPr>
            <p:nvPr/>
          </p:nvSpPr>
          <p:spPr bwMode="auto">
            <a:xfrm>
              <a:off x="5133" y="1569"/>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9" name="Freeform 643">
              <a:extLst>
                <a:ext uri="{FF2B5EF4-FFF2-40B4-BE49-F238E27FC236}">
                  <a16:creationId xmlns:a16="http://schemas.microsoft.com/office/drawing/2014/main" id="{DC832B72-66F1-4EBA-AE62-76AB35C656D0}"/>
                </a:ext>
              </a:extLst>
            </p:cNvPr>
            <p:cNvSpPr>
              <a:spLocks/>
            </p:cNvSpPr>
            <p:nvPr/>
          </p:nvSpPr>
          <p:spPr bwMode="auto">
            <a:xfrm>
              <a:off x="5179" y="1549"/>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0" name="Freeform 644">
              <a:extLst>
                <a:ext uri="{FF2B5EF4-FFF2-40B4-BE49-F238E27FC236}">
                  <a16:creationId xmlns:a16="http://schemas.microsoft.com/office/drawing/2014/main" id="{D59C566C-D22B-4B0C-94A4-08A71F9E99AF}"/>
                </a:ext>
              </a:extLst>
            </p:cNvPr>
            <p:cNvSpPr>
              <a:spLocks/>
            </p:cNvSpPr>
            <p:nvPr/>
          </p:nvSpPr>
          <p:spPr bwMode="auto">
            <a:xfrm>
              <a:off x="5226" y="1526"/>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1" name="Freeform 645">
              <a:extLst>
                <a:ext uri="{FF2B5EF4-FFF2-40B4-BE49-F238E27FC236}">
                  <a16:creationId xmlns:a16="http://schemas.microsoft.com/office/drawing/2014/main" id="{7B953D12-717C-4F0F-B7FB-B06342378971}"/>
                </a:ext>
              </a:extLst>
            </p:cNvPr>
            <p:cNvSpPr>
              <a:spLocks/>
            </p:cNvSpPr>
            <p:nvPr/>
          </p:nvSpPr>
          <p:spPr bwMode="auto">
            <a:xfrm>
              <a:off x="5273" y="1503"/>
              <a:ext cx="80" cy="76"/>
            </a:xfrm>
            <a:custGeom>
              <a:avLst/>
              <a:gdLst>
                <a:gd name="T0" fmla="*/ 40 w 80"/>
                <a:gd name="T1" fmla="*/ 0 h 76"/>
                <a:gd name="T2" fmla="*/ 0 w 80"/>
                <a:gd name="T3" fmla="*/ 40 h 76"/>
                <a:gd name="T4" fmla="*/ 40 w 80"/>
                <a:gd name="T5" fmla="*/ 76 h 76"/>
                <a:gd name="T6" fmla="*/ 80 w 80"/>
                <a:gd name="T7" fmla="*/ 40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40"/>
                  </a:lnTo>
                  <a:lnTo>
                    <a:pt x="40" y="76"/>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2" name="Freeform 646">
              <a:extLst>
                <a:ext uri="{FF2B5EF4-FFF2-40B4-BE49-F238E27FC236}">
                  <a16:creationId xmlns:a16="http://schemas.microsoft.com/office/drawing/2014/main" id="{D08BFE5B-F34C-487C-B53D-DD585EE08EC8}"/>
                </a:ext>
              </a:extLst>
            </p:cNvPr>
            <p:cNvSpPr>
              <a:spLocks/>
            </p:cNvSpPr>
            <p:nvPr/>
          </p:nvSpPr>
          <p:spPr bwMode="auto">
            <a:xfrm>
              <a:off x="5319" y="1476"/>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3" name="Freeform 647">
              <a:extLst>
                <a:ext uri="{FF2B5EF4-FFF2-40B4-BE49-F238E27FC236}">
                  <a16:creationId xmlns:a16="http://schemas.microsoft.com/office/drawing/2014/main" id="{A243AD1D-774A-4876-A390-3EDE00899B9A}"/>
                </a:ext>
              </a:extLst>
            </p:cNvPr>
            <p:cNvSpPr>
              <a:spLocks/>
            </p:cNvSpPr>
            <p:nvPr/>
          </p:nvSpPr>
          <p:spPr bwMode="auto">
            <a:xfrm>
              <a:off x="5366" y="1453"/>
              <a:ext cx="80" cy="76"/>
            </a:xfrm>
            <a:custGeom>
              <a:avLst/>
              <a:gdLst>
                <a:gd name="T0" fmla="*/ 40 w 80"/>
                <a:gd name="T1" fmla="*/ 0 h 76"/>
                <a:gd name="T2" fmla="*/ 0 w 80"/>
                <a:gd name="T3" fmla="*/ 36 h 76"/>
                <a:gd name="T4" fmla="*/ 40 w 80"/>
                <a:gd name="T5" fmla="*/ 76 h 76"/>
                <a:gd name="T6" fmla="*/ 80 w 80"/>
                <a:gd name="T7" fmla="*/ 36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36"/>
                  </a:lnTo>
                  <a:lnTo>
                    <a:pt x="40" y="76"/>
                  </a:lnTo>
                  <a:lnTo>
                    <a:pt x="80" y="36"/>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4" name="Freeform 648">
              <a:extLst>
                <a:ext uri="{FF2B5EF4-FFF2-40B4-BE49-F238E27FC236}">
                  <a16:creationId xmlns:a16="http://schemas.microsoft.com/office/drawing/2014/main" id="{08FADD18-7E2B-4884-9553-600AE2B7959D}"/>
                </a:ext>
              </a:extLst>
            </p:cNvPr>
            <p:cNvSpPr>
              <a:spLocks/>
            </p:cNvSpPr>
            <p:nvPr/>
          </p:nvSpPr>
          <p:spPr bwMode="auto">
            <a:xfrm>
              <a:off x="5413" y="1423"/>
              <a:ext cx="79" cy="80"/>
            </a:xfrm>
            <a:custGeom>
              <a:avLst/>
              <a:gdLst>
                <a:gd name="T0" fmla="*/ 39 w 79"/>
                <a:gd name="T1" fmla="*/ 0 h 80"/>
                <a:gd name="T2" fmla="*/ 0 w 79"/>
                <a:gd name="T3" fmla="*/ 40 h 80"/>
                <a:gd name="T4" fmla="*/ 39 w 79"/>
                <a:gd name="T5" fmla="*/ 80 h 80"/>
                <a:gd name="T6" fmla="*/ 79 w 79"/>
                <a:gd name="T7" fmla="*/ 40 h 80"/>
                <a:gd name="T8" fmla="*/ 39 w 79"/>
                <a:gd name="T9" fmla="*/ 0 h 80"/>
              </a:gdLst>
              <a:ahLst/>
              <a:cxnLst>
                <a:cxn ang="0">
                  <a:pos x="T0" y="T1"/>
                </a:cxn>
                <a:cxn ang="0">
                  <a:pos x="T2" y="T3"/>
                </a:cxn>
                <a:cxn ang="0">
                  <a:pos x="T4" y="T5"/>
                </a:cxn>
                <a:cxn ang="0">
                  <a:pos x="T6" y="T7"/>
                </a:cxn>
                <a:cxn ang="0">
                  <a:pos x="T8" y="T9"/>
                </a:cxn>
              </a:cxnLst>
              <a:rect l="0" t="0" r="r" b="b"/>
              <a:pathLst>
                <a:path w="79" h="80">
                  <a:moveTo>
                    <a:pt x="39" y="0"/>
                  </a:moveTo>
                  <a:lnTo>
                    <a:pt x="0" y="40"/>
                  </a:lnTo>
                  <a:lnTo>
                    <a:pt x="39" y="80"/>
                  </a:lnTo>
                  <a:lnTo>
                    <a:pt x="79" y="40"/>
                  </a:lnTo>
                  <a:lnTo>
                    <a:pt x="39"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5" name="Freeform 649">
              <a:extLst>
                <a:ext uri="{FF2B5EF4-FFF2-40B4-BE49-F238E27FC236}">
                  <a16:creationId xmlns:a16="http://schemas.microsoft.com/office/drawing/2014/main" id="{16B1AF2E-674B-40D0-9928-260A3555FA02}"/>
                </a:ext>
              </a:extLst>
            </p:cNvPr>
            <p:cNvSpPr>
              <a:spLocks/>
            </p:cNvSpPr>
            <p:nvPr/>
          </p:nvSpPr>
          <p:spPr bwMode="auto">
            <a:xfrm>
              <a:off x="5459" y="1396"/>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6" name="Freeform 650">
              <a:extLst>
                <a:ext uri="{FF2B5EF4-FFF2-40B4-BE49-F238E27FC236}">
                  <a16:creationId xmlns:a16="http://schemas.microsoft.com/office/drawing/2014/main" id="{320B9737-B801-4DFD-A145-233CB831AF19}"/>
                </a:ext>
              </a:extLst>
            </p:cNvPr>
            <p:cNvSpPr>
              <a:spLocks/>
            </p:cNvSpPr>
            <p:nvPr/>
          </p:nvSpPr>
          <p:spPr bwMode="auto">
            <a:xfrm>
              <a:off x="5506" y="1366"/>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7" name="Freeform 651">
              <a:extLst>
                <a:ext uri="{FF2B5EF4-FFF2-40B4-BE49-F238E27FC236}">
                  <a16:creationId xmlns:a16="http://schemas.microsoft.com/office/drawing/2014/main" id="{61BC6197-F9E7-4D44-8ED9-E2368113F36F}"/>
                </a:ext>
              </a:extLst>
            </p:cNvPr>
            <p:cNvSpPr>
              <a:spLocks/>
            </p:cNvSpPr>
            <p:nvPr/>
          </p:nvSpPr>
          <p:spPr bwMode="auto">
            <a:xfrm>
              <a:off x="5552" y="1336"/>
              <a:ext cx="80" cy="77"/>
            </a:xfrm>
            <a:custGeom>
              <a:avLst/>
              <a:gdLst>
                <a:gd name="T0" fmla="*/ 40 w 80"/>
                <a:gd name="T1" fmla="*/ 0 h 77"/>
                <a:gd name="T2" fmla="*/ 0 w 80"/>
                <a:gd name="T3" fmla="*/ 37 h 77"/>
                <a:gd name="T4" fmla="*/ 40 w 80"/>
                <a:gd name="T5" fmla="*/ 77 h 77"/>
                <a:gd name="T6" fmla="*/ 80 w 80"/>
                <a:gd name="T7" fmla="*/ 37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37"/>
                  </a:lnTo>
                  <a:lnTo>
                    <a:pt x="40" y="77"/>
                  </a:lnTo>
                  <a:lnTo>
                    <a:pt x="80"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8" name="Freeform 652">
              <a:extLst>
                <a:ext uri="{FF2B5EF4-FFF2-40B4-BE49-F238E27FC236}">
                  <a16:creationId xmlns:a16="http://schemas.microsoft.com/office/drawing/2014/main" id="{65A579FF-B1DA-4836-A48C-493F81C036A3}"/>
                </a:ext>
              </a:extLst>
            </p:cNvPr>
            <p:cNvSpPr>
              <a:spLocks/>
            </p:cNvSpPr>
            <p:nvPr/>
          </p:nvSpPr>
          <p:spPr bwMode="auto">
            <a:xfrm>
              <a:off x="5599" y="1303"/>
              <a:ext cx="80" cy="77"/>
            </a:xfrm>
            <a:custGeom>
              <a:avLst/>
              <a:gdLst>
                <a:gd name="T0" fmla="*/ 40 w 80"/>
                <a:gd name="T1" fmla="*/ 0 h 77"/>
                <a:gd name="T2" fmla="*/ 0 w 80"/>
                <a:gd name="T3" fmla="*/ 40 h 77"/>
                <a:gd name="T4" fmla="*/ 40 w 80"/>
                <a:gd name="T5" fmla="*/ 77 h 77"/>
                <a:gd name="T6" fmla="*/ 80 w 80"/>
                <a:gd name="T7" fmla="*/ 40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40"/>
                  </a:lnTo>
                  <a:lnTo>
                    <a:pt x="40" y="77"/>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9" name="Freeform 653">
              <a:extLst>
                <a:ext uri="{FF2B5EF4-FFF2-40B4-BE49-F238E27FC236}">
                  <a16:creationId xmlns:a16="http://schemas.microsoft.com/office/drawing/2014/main" id="{5C7DCD3E-E4D4-4494-BF92-06634D188D85}"/>
                </a:ext>
              </a:extLst>
            </p:cNvPr>
            <p:cNvSpPr>
              <a:spLocks/>
            </p:cNvSpPr>
            <p:nvPr/>
          </p:nvSpPr>
          <p:spPr bwMode="auto">
            <a:xfrm>
              <a:off x="5646" y="1266"/>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0" name="Freeform 654">
              <a:extLst>
                <a:ext uri="{FF2B5EF4-FFF2-40B4-BE49-F238E27FC236}">
                  <a16:creationId xmlns:a16="http://schemas.microsoft.com/office/drawing/2014/main" id="{7F68C318-BE5F-4D54-871F-087C5DBF6C7B}"/>
                </a:ext>
              </a:extLst>
            </p:cNvPr>
            <p:cNvSpPr>
              <a:spLocks/>
            </p:cNvSpPr>
            <p:nvPr/>
          </p:nvSpPr>
          <p:spPr bwMode="auto">
            <a:xfrm>
              <a:off x="5692" y="1233"/>
              <a:ext cx="80" cy="77"/>
            </a:xfrm>
            <a:custGeom>
              <a:avLst/>
              <a:gdLst>
                <a:gd name="T0" fmla="*/ 40 w 80"/>
                <a:gd name="T1" fmla="*/ 0 h 77"/>
                <a:gd name="T2" fmla="*/ 0 w 80"/>
                <a:gd name="T3" fmla="*/ 40 h 77"/>
                <a:gd name="T4" fmla="*/ 40 w 80"/>
                <a:gd name="T5" fmla="*/ 77 h 77"/>
                <a:gd name="T6" fmla="*/ 80 w 80"/>
                <a:gd name="T7" fmla="*/ 40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40"/>
                  </a:lnTo>
                  <a:lnTo>
                    <a:pt x="40" y="77"/>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1" name="Freeform 655">
              <a:extLst>
                <a:ext uri="{FF2B5EF4-FFF2-40B4-BE49-F238E27FC236}">
                  <a16:creationId xmlns:a16="http://schemas.microsoft.com/office/drawing/2014/main" id="{31145D3B-A6BE-4AE7-AE91-D5F24CA3419D}"/>
                </a:ext>
              </a:extLst>
            </p:cNvPr>
            <p:cNvSpPr>
              <a:spLocks/>
            </p:cNvSpPr>
            <p:nvPr/>
          </p:nvSpPr>
          <p:spPr bwMode="auto">
            <a:xfrm>
              <a:off x="5739" y="1196"/>
              <a:ext cx="80" cy="77"/>
            </a:xfrm>
            <a:custGeom>
              <a:avLst/>
              <a:gdLst>
                <a:gd name="T0" fmla="*/ 40 w 80"/>
                <a:gd name="T1" fmla="*/ 0 h 77"/>
                <a:gd name="T2" fmla="*/ 0 w 80"/>
                <a:gd name="T3" fmla="*/ 37 h 77"/>
                <a:gd name="T4" fmla="*/ 40 w 80"/>
                <a:gd name="T5" fmla="*/ 77 h 77"/>
                <a:gd name="T6" fmla="*/ 80 w 80"/>
                <a:gd name="T7" fmla="*/ 37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37"/>
                  </a:lnTo>
                  <a:lnTo>
                    <a:pt x="40" y="77"/>
                  </a:lnTo>
                  <a:lnTo>
                    <a:pt x="80"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2" name="Freeform 656">
              <a:extLst>
                <a:ext uri="{FF2B5EF4-FFF2-40B4-BE49-F238E27FC236}">
                  <a16:creationId xmlns:a16="http://schemas.microsoft.com/office/drawing/2014/main" id="{320B1900-7553-4284-A932-823D2C0F2A49}"/>
                </a:ext>
              </a:extLst>
            </p:cNvPr>
            <p:cNvSpPr>
              <a:spLocks/>
            </p:cNvSpPr>
            <p:nvPr/>
          </p:nvSpPr>
          <p:spPr bwMode="auto">
            <a:xfrm>
              <a:off x="5789" y="1156"/>
              <a:ext cx="76" cy="80"/>
            </a:xfrm>
            <a:custGeom>
              <a:avLst/>
              <a:gdLst>
                <a:gd name="T0" fmla="*/ 36 w 76"/>
                <a:gd name="T1" fmla="*/ 0 h 80"/>
                <a:gd name="T2" fmla="*/ 0 w 76"/>
                <a:gd name="T3" fmla="*/ 40 h 80"/>
                <a:gd name="T4" fmla="*/ 36 w 76"/>
                <a:gd name="T5" fmla="*/ 80 h 80"/>
                <a:gd name="T6" fmla="*/ 76 w 76"/>
                <a:gd name="T7" fmla="*/ 40 h 80"/>
                <a:gd name="T8" fmla="*/ 36 w 76"/>
                <a:gd name="T9" fmla="*/ 0 h 80"/>
              </a:gdLst>
              <a:ahLst/>
              <a:cxnLst>
                <a:cxn ang="0">
                  <a:pos x="T0" y="T1"/>
                </a:cxn>
                <a:cxn ang="0">
                  <a:pos x="T2" y="T3"/>
                </a:cxn>
                <a:cxn ang="0">
                  <a:pos x="T4" y="T5"/>
                </a:cxn>
                <a:cxn ang="0">
                  <a:pos x="T6" y="T7"/>
                </a:cxn>
                <a:cxn ang="0">
                  <a:pos x="T8" y="T9"/>
                </a:cxn>
              </a:cxnLst>
              <a:rect l="0" t="0" r="r" b="b"/>
              <a:pathLst>
                <a:path w="76" h="80">
                  <a:moveTo>
                    <a:pt x="36" y="0"/>
                  </a:moveTo>
                  <a:lnTo>
                    <a:pt x="0" y="40"/>
                  </a:lnTo>
                  <a:lnTo>
                    <a:pt x="36" y="80"/>
                  </a:lnTo>
                  <a:lnTo>
                    <a:pt x="76" y="40"/>
                  </a:lnTo>
                  <a:lnTo>
                    <a:pt x="36"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3" name="Freeform 657">
              <a:extLst>
                <a:ext uri="{FF2B5EF4-FFF2-40B4-BE49-F238E27FC236}">
                  <a16:creationId xmlns:a16="http://schemas.microsoft.com/office/drawing/2014/main" id="{94F88420-81FB-4695-838F-9FCAA31A9548}"/>
                </a:ext>
              </a:extLst>
            </p:cNvPr>
            <p:cNvSpPr>
              <a:spLocks/>
            </p:cNvSpPr>
            <p:nvPr/>
          </p:nvSpPr>
          <p:spPr bwMode="auto">
            <a:xfrm>
              <a:off x="5835" y="1116"/>
              <a:ext cx="77" cy="80"/>
            </a:xfrm>
            <a:custGeom>
              <a:avLst/>
              <a:gdLst>
                <a:gd name="T0" fmla="*/ 37 w 77"/>
                <a:gd name="T1" fmla="*/ 0 h 80"/>
                <a:gd name="T2" fmla="*/ 0 w 77"/>
                <a:gd name="T3" fmla="*/ 40 h 80"/>
                <a:gd name="T4" fmla="*/ 37 w 77"/>
                <a:gd name="T5" fmla="*/ 80 h 80"/>
                <a:gd name="T6" fmla="*/ 77 w 77"/>
                <a:gd name="T7" fmla="*/ 40 h 80"/>
                <a:gd name="T8" fmla="*/ 37 w 77"/>
                <a:gd name="T9" fmla="*/ 0 h 80"/>
              </a:gdLst>
              <a:ahLst/>
              <a:cxnLst>
                <a:cxn ang="0">
                  <a:pos x="T0" y="T1"/>
                </a:cxn>
                <a:cxn ang="0">
                  <a:pos x="T2" y="T3"/>
                </a:cxn>
                <a:cxn ang="0">
                  <a:pos x="T4" y="T5"/>
                </a:cxn>
                <a:cxn ang="0">
                  <a:pos x="T6" y="T7"/>
                </a:cxn>
                <a:cxn ang="0">
                  <a:pos x="T8" y="T9"/>
                </a:cxn>
              </a:cxnLst>
              <a:rect l="0" t="0" r="r" b="b"/>
              <a:pathLst>
                <a:path w="77" h="80">
                  <a:moveTo>
                    <a:pt x="37" y="0"/>
                  </a:moveTo>
                  <a:lnTo>
                    <a:pt x="0" y="40"/>
                  </a:lnTo>
                  <a:lnTo>
                    <a:pt x="37" y="80"/>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4" name="Freeform 658">
              <a:extLst>
                <a:ext uri="{FF2B5EF4-FFF2-40B4-BE49-F238E27FC236}">
                  <a16:creationId xmlns:a16="http://schemas.microsoft.com/office/drawing/2014/main" id="{7F35238D-4F7D-4681-9E85-938BE27FB96E}"/>
                </a:ext>
              </a:extLst>
            </p:cNvPr>
            <p:cNvSpPr>
              <a:spLocks/>
            </p:cNvSpPr>
            <p:nvPr/>
          </p:nvSpPr>
          <p:spPr bwMode="auto">
            <a:xfrm>
              <a:off x="5882" y="1073"/>
              <a:ext cx="77" cy="80"/>
            </a:xfrm>
            <a:custGeom>
              <a:avLst/>
              <a:gdLst>
                <a:gd name="T0" fmla="*/ 37 w 77"/>
                <a:gd name="T1" fmla="*/ 0 h 80"/>
                <a:gd name="T2" fmla="*/ 0 w 77"/>
                <a:gd name="T3" fmla="*/ 40 h 80"/>
                <a:gd name="T4" fmla="*/ 37 w 77"/>
                <a:gd name="T5" fmla="*/ 80 h 80"/>
                <a:gd name="T6" fmla="*/ 77 w 77"/>
                <a:gd name="T7" fmla="*/ 40 h 80"/>
                <a:gd name="T8" fmla="*/ 37 w 77"/>
                <a:gd name="T9" fmla="*/ 0 h 80"/>
              </a:gdLst>
              <a:ahLst/>
              <a:cxnLst>
                <a:cxn ang="0">
                  <a:pos x="T0" y="T1"/>
                </a:cxn>
                <a:cxn ang="0">
                  <a:pos x="T2" y="T3"/>
                </a:cxn>
                <a:cxn ang="0">
                  <a:pos x="T4" y="T5"/>
                </a:cxn>
                <a:cxn ang="0">
                  <a:pos x="T6" y="T7"/>
                </a:cxn>
                <a:cxn ang="0">
                  <a:pos x="T8" y="T9"/>
                </a:cxn>
              </a:cxnLst>
              <a:rect l="0" t="0" r="r" b="b"/>
              <a:pathLst>
                <a:path w="77" h="80">
                  <a:moveTo>
                    <a:pt x="37" y="0"/>
                  </a:moveTo>
                  <a:lnTo>
                    <a:pt x="0" y="40"/>
                  </a:lnTo>
                  <a:lnTo>
                    <a:pt x="37" y="80"/>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5" name="Freeform 659">
              <a:extLst>
                <a:ext uri="{FF2B5EF4-FFF2-40B4-BE49-F238E27FC236}">
                  <a16:creationId xmlns:a16="http://schemas.microsoft.com/office/drawing/2014/main" id="{29B882BE-D468-41ED-B496-6DBA5582EC88}"/>
                </a:ext>
              </a:extLst>
            </p:cNvPr>
            <p:cNvSpPr>
              <a:spLocks/>
            </p:cNvSpPr>
            <p:nvPr/>
          </p:nvSpPr>
          <p:spPr bwMode="auto">
            <a:xfrm>
              <a:off x="5929" y="1030"/>
              <a:ext cx="76" cy="80"/>
            </a:xfrm>
            <a:custGeom>
              <a:avLst/>
              <a:gdLst>
                <a:gd name="T0" fmla="*/ 36 w 76"/>
                <a:gd name="T1" fmla="*/ 0 h 80"/>
                <a:gd name="T2" fmla="*/ 0 w 76"/>
                <a:gd name="T3" fmla="*/ 40 h 80"/>
                <a:gd name="T4" fmla="*/ 36 w 76"/>
                <a:gd name="T5" fmla="*/ 80 h 80"/>
                <a:gd name="T6" fmla="*/ 76 w 76"/>
                <a:gd name="T7" fmla="*/ 40 h 80"/>
                <a:gd name="T8" fmla="*/ 36 w 76"/>
                <a:gd name="T9" fmla="*/ 0 h 80"/>
              </a:gdLst>
              <a:ahLst/>
              <a:cxnLst>
                <a:cxn ang="0">
                  <a:pos x="T0" y="T1"/>
                </a:cxn>
                <a:cxn ang="0">
                  <a:pos x="T2" y="T3"/>
                </a:cxn>
                <a:cxn ang="0">
                  <a:pos x="T4" y="T5"/>
                </a:cxn>
                <a:cxn ang="0">
                  <a:pos x="T6" y="T7"/>
                </a:cxn>
                <a:cxn ang="0">
                  <a:pos x="T8" y="T9"/>
                </a:cxn>
              </a:cxnLst>
              <a:rect l="0" t="0" r="r" b="b"/>
              <a:pathLst>
                <a:path w="76" h="80">
                  <a:moveTo>
                    <a:pt x="36" y="0"/>
                  </a:moveTo>
                  <a:lnTo>
                    <a:pt x="0" y="40"/>
                  </a:lnTo>
                  <a:lnTo>
                    <a:pt x="36" y="80"/>
                  </a:lnTo>
                  <a:lnTo>
                    <a:pt x="76" y="40"/>
                  </a:lnTo>
                  <a:lnTo>
                    <a:pt x="36"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6" name="Freeform 660">
              <a:extLst>
                <a:ext uri="{FF2B5EF4-FFF2-40B4-BE49-F238E27FC236}">
                  <a16:creationId xmlns:a16="http://schemas.microsoft.com/office/drawing/2014/main" id="{8B66D741-6F2A-4AB6-B4C9-A36B8BB9FBFA}"/>
                </a:ext>
              </a:extLst>
            </p:cNvPr>
            <p:cNvSpPr>
              <a:spLocks/>
            </p:cNvSpPr>
            <p:nvPr/>
          </p:nvSpPr>
          <p:spPr bwMode="auto">
            <a:xfrm>
              <a:off x="5975" y="983"/>
              <a:ext cx="77" cy="80"/>
            </a:xfrm>
            <a:custGeom>
              <a:avLst/>
              <a:gdLst>
                <a:gd name="T0" fmla="*/ 37 w 77"/>
                <a:gd name="T1" fmla="*/ 0 h 80"/>
                <a:gd name="T2" fmla="*/ 0 w 77"/>
                <a:gd name="T3" fmla="*/ 40 h 80"/>
                <a:gd name="T4" fmla="*/ 37 w 77"/>
                <a:gd name="T5" fmla="*/ 80 h 80"/>
                <a:gd name="T6" fmla="*/ 77 w 77"/>
                <a:gd name="T7" fmla="*/ 40 h 80"/>
                <a:gd name="T8" fmla="*/ 37 w 77"/>
                <a:gd name="T9" fmla="*/ 0 h 80"/>
              </a:gdLst>
              <a:ahLst/>
              <a:cxnLst>
                <a:cxn ang="0">
                  <a:pos x="T0" y="T1"/>
                </a:cxn>
                <a:cxn ang="0">
                  <a:pos x="T2" y="T3"/>
                </a:cxn>
                <a:cxn ang="0">
                  <a:pos x="T4" y="T5"/>
                </a:cxn>
                <a:cxn ang="0">
                  <a:pos x="T6" y="T7"/>
                </a:cxn>
                <a:cxn ang="0">
                  <a:pos x="T8" y="T9"/>
                </a:cxn>
              </a:cxnLst>
              <a:rect l="0" t="0" r="r" b="b"/>
              <a:pathLst>
                <a:path w="77" h="80">
                  <a:moveTo>
                    <a:pt x="37" y="0"/>
                  </a:moveTo>
                  <a:lnTo>
                    <a:pt x="0" y="40"/>
                  </a:lnTo>
                  <a:lnTo>
                    <a:pt x="37" y="80"/>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7" name="Freeform 661">
              <a:extLst>
                <a:ext uri="{FF2B5EF4-FFF2-40B4-BE49-F238E27FC236}">
                  <a16:creationId xmlns:a16="http://schemas.microsoft.com/office/drawing/2014/main" id="{BA26DBE5-FF3F-4885-ACEB-92A603C56FD2}"/>
                </a:ext>
              </a:extLst>
            </p:cNvPr>
            <p:cNvSpPr>
              <a:spLocks/>
            </p:cNvSpPr>
            <p:nvPr/>
          </p:nvSpPr>
          <p:spPr bwMode="auto">
            <a:xfrm>
              <a:off x="6022" y="933"/>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8" name="Freeform 662">
              <a:extLst>
                <a:ext uri="{FF2B5EF4-FFF2-40B4-BE49-F238E27FC236}">
                  <a16:creationId xmlns:a16="http://schemas.microsoft.com/office/drawing/2014/main" id="{7907DFE1-8B0C-4513-B74A-1CB74BE52A73}"/>
                </a:ext>
              </a:extLst>
            </p:cNvPr>
            <p:cNvSpPr>
              <a:spLocks/>
            </p:cNvSpPr>
            <p:nvPr/>
          </p:nvSpPr>
          <p:spPr bwMode="auto">
            <a:xfrm>
              <a:off x="6069" y="883"/>
              <a:ext cx="76" cy="80"/>
            </a:xfrm>
            <a:custGeom>
              <a:avLst/>
              <a:gdLst>
                <a:gd name="T0" fmla="*/ 40 w 76"/>
                <a:gd name="T1" fmla="*/ 0 h 80"/>
                <a:gd name="T2" fmla="*/ 0 w 76"/>
                <a:gd name="T3" fmla="*/ 40 h 80"/>
                <a:gd name="T4" fmla="*/ 40 w 76"/>
                <a:gd name="T5" fmla="*/ 80 h 80"/>
                <a:gd name="T6" fmla="*/ 76 w 76"/>
                <a:gd name="T7" fmla="*/ 40 h 80"/>
                <a:gd name="T8" fmla="*/ 40 w 76"/>
                <a:gd name="T9" fmla="*/ 0 h 80"/>
              </a:gdLst>
              <a:ahLst/>
              <a:cxnLst>
                <a:cxn ang="0">
                  <a:pos x="T0" y="T1"/>
                </a:cxn>
                <a:cxn ang="0">
                  <a:pos x="T2" y="T3"/>
                </a:cxn>
                <a:cxn ang="0">
                  <a:pos x="T4" y="T5"/>
                </a:cxn>
                <a:cxn ang="0">
                  <a:pos x="T6" y="T7"/>
                </a:cxn>
                <a:cxn ang="0">
                  <a:pos x="T8" y="T9"/>
                </a:cxn>
              </a:cxnLst>
              <a:rect l="0" t="0" r="r" b="b"/>
              <a:pathLst>
                <a:path w="76" h="80">
                  <a:moveTo>
                    <a:pt x="40" y="0"/>
                  </a:moveTo>
                  <a:lnTo>
                    <a:pt x="0" y="40"/>
                  </a:lnTo>
                  <a:lnTo>
                    <a:pt x="40" y="80"/>
                  </a:lnTo>
                  <a:lnTo>
                    <a:pt x="76"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9" name="Freeform 663">
              <a:extLst>
                <a:ext uri="{FF2B5EF4-FFF2-40B4-BE49-F238E27FC236}">
                  <a16:creationId xmlns:a16="http://schemas.microsoft.com/office/drawing/2014/main" id="{8D1BB2A2-7D16-4128-9E4C-EB5F3508D976}"/>
                </a:ext>
              </a:extLst>
            </p:cNvPr>
            <p:cNvSpPr>
              <a:spLocks/>
            </p:cNvSpPr>
            <p:nvPr/>
          </p:nvSpPr>
          <p:spPr bwMode="auto">
            <a:xfrm>
              <a:off x="6115" y="830"/>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0" name="Freeform 664">
              <a:extLst>
                <a:ext uri="{FF2B5EF4-FFF2-40B4-BE49-F238E27FC236}">
                  <a16:creationId xmlns:a16="http://schemas.microsoft.com/office/drawing/2014/main" id="{71DFC34B-3182-4AFB-8CCA-1281A07C8813}"/>
                </a:ext>
              </a:extLst>
            </p:cNvPr>
            <p:cNvSpPr>
              <a:spLocks/>
            </p:cNvSpPr>
            <p:nvPr/>
          </p:nvSpPr>
          <p:spPr bwMode="auto">
            <a:xfrm>
              <a:off x="1529" y="883"/>
              <a:ext cx="4626" cy="2032"/>
            </a:xfrm>
            <a:custGeom>
              <a:avLst/>
              <a:gdLst>
                <a:gd name="T0" fmla="*/ 14 w 1389"/>
                <a:gd name="T1" fmla="*/ 602 h 610"/>
                <a:gd name="T2" fmla="*/ 42 w 1389"/>
                <a:gd name="T3" fmla="*/ 587 h 610"/>
                <a:gd name="T4" fmla="*/ 70 w 1389"/>
                <a:gd name="T5" fmla="*/ 573 h 610"/>
                <a:gd name="T6" fmla="*/ 98 w 1389"/>
                <a:gd name="T7" fmla="*/ 559 h 610"/>
                <a:gd name="T8" fmla="*/ 126 w 1389"/>
                <a:gd name="T9" fmla="*/ 546 h 610"/>
                <a:gd name="T10" fmla="*/ 154 w 1389"/>
                <a:gd name="T11" fmla="*/ 534 h 610"/>
                <a:gd name="T12" fmla="*/ 182 w 1389"/>
                <a:gd name="T13" fmla="*/ 523 h 610"/>
                <a:gd name="T14" fmla="*/ 210 w 1389"/>
                <a:gd name="T15" fmla="*/ 512 h 610"/>
                <a:gd name="T16" fmla="*/ 238 w 1389"/>
                <a:gd name="T17" fmla="*/ 501 h 610"/>
                <a:gd name="T18" fmla="*/ 266 w 1389"/>
                <a:gd name="T19" fmla="*/ 491 h 610"/>
                <a:gd name="T20" fmla="*/ 294 w 1389"/>
                <a:gd name="T21" fmla="*/ 482 h 610"/>
                <a:gd name="T22" fmla="*/ 322 w 1389"/>
                <a:gd name="T23" fmla="*/ 472 h 610"/>
                <a:gd name="T24" fmla="*/ 350 w 1389"/>
                <a:gd name="T25" fmla="*/ 463 h 610"/>
                <a:gd name="T26" fmla="*/ 378 w 1389"/>
                <a:gd name="T27" fmla="*/ 454 h 610"/>
                <a:gd name="T28" fmla="*/ 406 w 1389"/>
                <a:gd name="T29" fmla="*/ 446 h 610"/>
                <a:gd name="T30" fmla="*/ 435 w 1389"/>
                <a:gd name="T31" fmla="*/ 437 h 610"/>
                <a:gd name="T32" fmla="*/ 463 w 1389"/>
                <a:gd name="T33" fmla="*/ 428 h 610"/>
                <a:gd name="T34" fmla="*/ 491 w 1389"/>
                <a:gd name="T35" fmla="*/ 420 h 610"/>
                <a:gd name="T36" fmla="*/ 519 w 1389"/>
                <a:gd name="T37" fmla="*/ 411 h 610"/>
                <a:gd name="T38" fmla="*/ 547 w 1389"/>
                <a:gd name="T39" fmla="*/ 402 h 610"/>
                <a:gd name="T40" fmla="*/ 575 w 1389"/>
                <a:gd name="T41" fmla="*/ 394 h 610"/>
                <a:gd name="T42" fmla="*/ 603 w 1389"/>
                <a:gd name="T43" fmla="*/ 385 h 610"/>
                <a:gd name="T44" fmla="*/ 631 w 1389"/>
                <a:gd name="T45" fmla="*/ 377 h 610"/>
                <a:gd name="T46" fmla="*/ 659 w 1389"/>
                <a:gd name="T47" fmla="*/ 368 h 610"/>
                <a:gd name="T48" fmla="*/ 687 w 1389"/>
                <a:gd name="T49" fmla="*/ 360 h 610"/>
                <a:gd name="T50" fmla="*/ 715 w 1389"/>
                <a:gd name="T51" fmla="*/ 352 h 610"/>
                <a:gd name="T52" fmla="*/ 743 w 1389"/>
                <a:gd name="T53" fmla="*/ 343 h 610"/>
                <a:gd name="T54" fmla="*/ 771 w 1389"/>
                <a:gd name="T55" fmla="*/ 335 h 610"/>
                <a:gd name="T56" fmla="*/ 799 w 1389"/>
                <a:gd name="T57" fmla="*/ 326 h 610"/>
                <a:gd name="T58" fmla="*/ 827 w 1389"/>
                <a:gd name="T59" fmla="*/ 317 h 610"/>
                <a:gd name="T60" fmla="*/ 855 w 1389"/>
                <a:gd name="T61" fmla="*/ 308 h 610"/>
                <a:gd name="T62" fmla="*/ 883 w 1389"/>
                <a:gd name="T63" fmla="*/ 299 h 610"/>
                <a:gd name="T64" fmla="*/ 912 w 1389"/>
                <a:gd name="T65" fmla="*/ 290 h 610"/>
                <a:gd name="T66" fmla="*/ 940 w 1389"/>
                <a:gd name="T67" fmla="*/ 280 h 610"/>
                <a:gd name="T68" fmla="*/ 968 w 1389"/>
                <a:gd name="T69" fmla="*/ 269 h 610"/>
                <a:gd name="T70" fmla="*/ 996 w 1389"/>
                <a:gd name="T71" fmla="*/ 258 h 610"/>
                <a:gd name="T72" fmla="*/ 1024 w 1389"/>
                <a:gd name="T73" fmla="*/ 247 h 610"/>
                <a:gd name="T74" fmla="*/ 1052 w 1389"/>
                <a:gd name="T75" fmla="*/ 235 h 610"/>
                <a:gd name="T76" fmla="*/ 1080 w 1389"/>
                <a:gd name="T77" fmla="*/ 222 h 610"/>
                <a:gd name="T78" fmla="*/ 1108 w 1389"/>
                <a:gd name="T79" fmla="*/ 208 h 610"/>
                <a:gd name="T80" fmla="*/ 1136 w 1389"/>
                <a:gd name="T81" fmla="*/ 193 h 610"/>
                <a:gd name="T82" fmla="*/ 1164 w 1389"/>
                <a:gd name="T83" fmla="*/ 177 h 610"/>
                <a:gd name="T84" fmla="*/ 1192 w 1389"/>
                <a:gd name="T85" fmla="*/ 160 h 610"/>
                <a:gd name="T86" fmla="*/ 1220 w 1389"/>
                <a:gd name="T87" fmla="*/ 141 h 610"/>
                <a:gd name="T88" fmla="*/ 1248 w 1389"/>
                <a:gd name="T89" fmla="*/ 121 h 610"/>
                <a:gd name="T90" fmla="*/ 1276 w 1389"/>
                <a:gd name="T91" fmla="*/ 100 h 610"/>
                <a:gd name="T92" fmla="*/ 1304 w 1389"/>
                <a:gd name="T93" fmla="*/ 77 h 610"/>
                <a:gd name="T94" fmla="*/ 1332 w 1389"/>
                <a:gd name="T95" fmla="*/ 53 h 610"/>
                <a:gd name="T96" fmla="*/ 1361 w 1389"/>
                <a:gd name="T97" fmla="*/ 27 h 610"/>
                <a:gd name="T98" fmla="*/ 1389 w 1389"/>
                <a:gd name="T99"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9" h="610">
                  <a:moveTo>
                    <a:pt x="0" y="610"/>
                  </a:moveTo>
                  <a:lnTo>
                    <a:pt x="14" y="602"/>
                  </a:lnTo>
                  <a:lnTo>
                    <a:pt x="28" y="595"/>
                  </a:lnTo>
                  <a:lnTo>
                    <a:pt x="42" y="587"/>
                  </a:lnTo>
                  <a:lnTo>
                    <a:pt x="56" y="580"/>
                  </a:lnTo>
                  <a:lnTo>
                    <a:pt x="70" y="573"/>
                  </a:lnTo>
                  <a:lnTo>
                    <a:pt x="84" y="566"/>
                  </a:lnTo>
                  <a:lnTo>
                    <a:pt x="98" y="559"/>
                  </a:lnTo>
                  <a:lnTo>
                    <a:pt x="112" y="553"/>
                  </a:lnTo>
                  <a:lnTo>
                    <a:pt x="126" y="546"/>
                  </a:lnTo>
                  <a:lnTo>
                    <a:pt x="140" y="540"/>
                  </a:lnTo>
                  <a:lnTo>
                    <a:pt x="154" y="534"/>
                  </a:lnTo>
                  <a:lnTo>
                    <a:pt x="168" y="528"/>
                  </a:lnTo>
                  <a:lnTo>
                    <a:pt x="182" y="523"/>
                  </a:lnTo>
                  <a:lnTo>
                    <a:pt x="196" y="517"/>
                  </a:lnTo>
                  <a:lnTo>
                    <a:pt x="210" y="512"/>
                  </a:lnTo>
                  <a:lnTo>
                    <a:pt x="224" y="506"/>
                  </a:lnTo>
                  <a:lnTo>
                    <a:pt x="238" y="501"/>
                  </a:lnTo>
                  <a:lnTo>
                    <a:pt x="252" y="496"/>
                  </a:lnTo>
                  <a:lnTo>
                    <a:pt x="266" y="491"/>
                  </a:lnTo>
                  <a:lnTo>
                    <a:pt x="280" y="486"/>
                  </a:lnTo>
                  <a:lnTo>
                    <a:pt x="294" y="482"/>
                  </a:lnTo>
                  <a:lnTo>
                    <a:pt x="308" y="477"/>
                  </a:lnTo>
                  <a:lnTo>
                    <a:pt x="322" y="472"/>
                  </a:lnTo>
                  <a:lnTo>
                    <a:pt x="336" y="468"/>
                  </a:lnTo>
                  <a:lnTo>
                    <a:pt x="350" y="463"/>
                  </a:lnTo>
                  <a:lnTo>
                    <a:pt x="364" y="459"/>
                  </a:lnTo>
                  <a:lnTo>
                    <a:pt x="378" y="454"/>
                  </a:lnTo>
                  <a:lnTo>
                    <a:pt x="392" y="450"/>
                  </a:lnTo>
                  <a:lnTo>
                    <a:pt x="406" y="446"/>
                  </a:lnTo>
                  <a:lnTo>
                    <a:pt x="421" y="441"/>
                  </a:lnTo>
                  <a:lnTo>
                    <a:pt x="435" y="437"/>
                  </a:lnTo>
                  <a:lnTo>
                    <a:pt x="449" y="433"/>
                  </a:lnTo>
                  <a:lnTo>
                    <a:pt x="463" y="428"/>
                  </a:lnTo>
                  <a:lnTo>
                    <a:pt x="477" y="424"/>
                  </a:lnTo>
                  <a:lnTo>
                    <a:pt x="491" y="420"/>
                  </a:lnTo>
                  <a:lnTo>
                    <a:pt x="505" y="415"/>
                  </a:lnTo>
                  <a:lnTo>
                    <a:pt x="519" y="411"/>
                  </a:lnTo>
                  <a:lnTo>
                    <a:pt x="533" y="407"/>
                  </a:lnTo>
                  <a:lnTo>
                    <a:pt x="547" y="402"/>
                  </a:lnTo>
                  <a:lnTo>
                    <a:pt x="561" y="398"/>
                  </a:lnTo>
                  <a:lnTo>
                    <a:pt x="575" y="394"/>
                  </a:lnTo>
                  <a:lnTo>
                    <a:pt x="589" y="390"/>
                  </a:lnTo>
                  <a:lnTo>
                    <a:pt x="603" y="385"/>
                  </a:lnTo>
                  <a:lnTo>
                    <a:pt x="617" y="381"/>
                  </a:lnTo>
                  <a:lnTo>
                    <a:pt x="631" y="377"/>
                  </a:lnTo>
                  <a:lnTo>
                    <a:pt x="645" y="373"/>
                  </a:lnTo>
                  <a:lnTo>
                    <a:pt x="659" y="368"/>
                  </a:lnTo>
                  <a:lnTo>
                    <a:pt x="673" y="364"/>
                  </a:lnTo>
                  <a:lnTo>
                    <a:pt x="687" y="360"/>
                  </a:lnTo>
                  <a:lnTo>
                    <a:pt x="701" y="356"/>
                  </a:lnTo>
                  <a:lnTo>
                    <a:pt x="715" y="352"/>
                  </a:lnTo>
                  <a:lnTo>
                    <a:pt x="729" y="347"/>
                  </a:lnTo>
                  <a:lnTo>
                    <a:pt x="743" y="343"/>
                  </a:lnTo>
                  <a:lnTo>
                    <a:pt x="757" y="339"/>
                  </a:lnTo>
                  <a:lnTo>
                    <a:pt x="771" y="335"/>
                  </a:lnTo>
                  <a:lnTo>
                    <a:pt x="785" y="330"/>
                  </a:lnTo>
                  <a:lnTo>
                    <a:pt x="799" y="326"/>
                  </a:lnTo>
                  <a:lnTo>
                    <a:pt x="813" y="322"/>
                  </a:lnTo>
                  <a:lnTo>
                    <a:pt x="827" y="317"/>
                  </a:lnTo>
                  <a:lnTo>
                    <a:pt x="841" y="313"/>
                  </a:lnTo>
                  <a:lnTo>
                    <a:pt x="855" y="308"/>
                  </a:lnTo>
                  <a:lnTo>
                    <a:pt x="869" y="304"/>
                  </a:lnTo>
                  <a:lnTo>
                    <a:pt x="883" y="299"/>
                  </a:lnTo>
                  <a:lnTo>
                    <a:pt x="898" y="294"/>
                  </a:lnTo>
                  <a:lnTo>
                    <a:pt x="912" y="290"/>
                  </a:lnTo>
                  <a:lnTo>
                    <a:pt x="926" y="285"/>
                  </a:lnTo>
                  <a:lnTo>
                    <a:pt x="940" y="280"/>
                  </a:lnTo>
                  <a:lnTo>
                    <a:pt x="954" y="274"/>
                  </a:lnTo>
                  <a:lnTo>
                    <a:pt x="968" y="269"/>
                  </a:lnTo>
                  <a:lnTo>
                    <a:pt x="982" y="264"/>
                  </a:lnTo>
                  <a:lnTo>
                    <a:pt x="996" y="258"/>
                  </a:lnTo>
                  <a:lnTo>
                    <a:pt x="1010" y="253"/>
                  </a:lnTo>
                  <a:lnTo>
                    <a:pt x="1024" y="247"/>
                  </a:lnTo>
                  <a:lnTo>
                    <a:pt x="1038" y="241"/>
                  </a:lnTo>
                  <a:lnTo>
                    <a:pt x="1052" y="235"/>
                  </a:lnTo>
                  <a:lnTo>
                    <a:pt x="1066" y="228"/>
                  </a:lnTo>
                  <a:lnTo>
                    <a:pt x="1080" y="222"/>
                  </a:lnTo>
                  <a:lnTo>
                    <a:pt x="1094" y="215"/>
                  </a:lnTo>
                  <a:lnTo>
                    <a:pt x="1108" y="208"/>
                  </a:lnTo>
                  <a:lnTo>
                    <a:pt x="1122" y="201"/>
                  </a:lnTo>
                  <a:lnTo>
                    <a:pt x="1136" y="193"/>
                  </a:lnTo>
                  <a:lnTo>
                    <a:pt x="1150" y="186"/>
                  </a:lnTo>
                  <a:lnTo>
                    <a:pt x="1164" y="177"/>
                  </a:lnTo>
                  <a:lnTo>
                    <a:pt x="1178" y="169"/>
                  </a:lnTo>
                  <a:lnTo>
                    <a:pt x="1192" y="160"/>
                  </a:lnTo>
                  <a:lnTo>
                    <a:pt x="1206" y="151"/>
                  </a:lnTo>
                  <a:lnTo>
                    <a:pt x="1220" y="141"/>
                  </a:lnTo>
                  <a:lnTo>
                    <a:pt x="1234" y="131"/>
                  </a:lnTo>
                  <a:lnTo>
                    <a:pt x="1248" y="121"/>
                  </a:lnTo>
                  <a:lnTo>
                    <a:pt x="1262" y="111"/>
                  </a:lnTo>
                  <a:lnTo>
                    <a:pt x="1276" y="100"/>
                  </a:lnTo>
                  <a:lnTo>
                    <a:pt x="1290" y="88"/>
                  </a:lnTo>
                  <a:lnTo>
                    <a:pt x="1304" y="77"/>
                  </a:lnTo>
                  <a:lnTo>
                    <a:pt x="1318" y="65"/>
                  </a:lnTo>
                  <a:lnTo>
                    <a:pt x="1332" y="53"/>
                  </a:lnTo>
                  <a:lnTo>
                    <a:pt x="1346" y="40"/>
                  </a:lnTo>
                  <a:lnTo>
                    <a:pt x="1361" y="27"/>
                  </a:lnTo>
                  <a:lnTo>
                    <a:pt x="1375" y="14"/>
                  </a:lnTo>
                  <a:lnTo>
                    <a:pt x="1389" y="0"/>
                  </a:lnTo>
                </a:path>
              </a:pathLst>
            </a:custGeom>
            <a:noFill/>
            <a:ln w="26988">
              <a:solidFill>
                <a:srgbClr val="E37E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1" name="Line 665">
              <a:extLst>
                <a:ext uri="{FF2B5EF4-FFF2-40B4-BE49-F238E27FC236}">
                  <a16:creationId xmlns:a16="http://schemas.microsoft.com/office/drawing/2014/main" id="{249D0E07-A869-454A-8BB4-543E9404E9BA}"/>
                </a:ext>
              </a:extLst>
            </p:cNvPr>
            <p:cNvSpPr>
              <a:spLocks noChangeShapeType="1"/>
            </p:cNvSpPr>
            <p:nvPr/>
          </p:nvSpPr>
          <p:spPr bwMode="auto">
            <a:xfrm flipV="1">
              <a:off x="1393" y="374"/>
              <a:ext cx="0" cy="331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2" name="Line 666">
              <a:extLst>
                <a:ext uri="{FF2B5EF4-FFF2-40B4-BE49-F238E27FC236}">
                  <a16:creationId xmlns:a16="http://schemas.microsoft.com/office/drawing/2014/main" id="{A171E26E-6DB6-4133-B81D-829633BCAE40}"/>
                </a:ext>
              </a:extLst>
            </p:cNvPr>
            <p:cNvSpPr>
              <a:spLocks noChangeShapeType="1"/>
            </p:cNvSpPr>
            <p:nvPr/>
          </p:nvSpPr>
          <p:spPr bwMode="auto">
            <a:xfrm flipH="1">
              <a:off x="1340" y="3311"/>
              <a:ext cx="53"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3" name="Rectangle 667">
              <a:extLst>
                <a:ext uri="{FF2B5EF4-FFF2-40B4-BE49-F238E27FC236}">
                  <a16:creationId xmlns:a16="http://schemas.microsoft.com/office/drawing/2014/main" id="{EB44E55B-7946-41B2-836C-F142DA6EBA0A}"/>
                </a:ext>
              </a:extLst>
            </p:cNvPr>
            <p:cNvSpPr>
              <a:spLocks noChangeArrowheads="1"/>
            </p:cNvSpPr>
            <p:nvPr/>
          </p:nvSpPr>
          <p:spPr bwMode="auto">
            <a:xfrm rot="16200000">
              <a:off x="1168" y="3194"/>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30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474" name="Line 668">
              <a:extLst>
                <a:ext uri="{FF2B5EF4-FFF2-40B4-BE49-F238E27FC236}">
                  <a16:creationId xmlns:a16="http://schemas.microsoft.com/office/drawing/2014/main" id="{843A0750-0848-4B2D-9633-A46FBEBD21E0}"/>
                </a:ext>
              </a:extLst>
            </p:cNvPr>
            <p:cNvSpPr>
              <a:spLocks noChangeShapeType="1"/>
            </p:cNvSpPr>
            <p:nvPr/>
          </p:nvSpPr>
          <p:spPr bwMode="auto">
            <a:xfrm flipH="1">
              <a:off x="1340" y="2645"/>
              <a:ext cx="53"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5" name="Rectangle 669">
              <a:extLst>
                <a:ext uri="{FF2B5EF4-FFF2-40B4-BE49-F238E27FC236}">
                  <a16:creationId xmlns:a16="http://schemas.microsoft.com/office/drawing/2014/main" id="{AB51CA18-1F2F-482E-8E18-7036CD35C882}"/>
                </a:ext>
              </a:extLst>
            </p:cNvPr>
            <p:cNvSpPr>
              <a:spLocks noChangeArrowheads="1"/>
            </p:cNvSpPr>
            <p:nvPr/>
          </p:nvSpPr>
          <p:spPr bwMode="auto">
            <a:xfrm rot="16200000">
              <a:off x="1168" y="252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40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476" name="Line 670">
              <a:extLst>
                <a:ext uri="{FF2B5EF4-FFF2-40B4-BE49-F238E27FC236}">
                  <a16:creationId xmlns:a16="http://schemas.microsoft.com/office/drawing/2014/main" id="{3FE064CC-8DD2-4335-B203-583A4FDC5954}"/>
                </a:ext>
              </a:extLst>
            </p:cNvPr>
            <p:cNvSpPr>
              <a:spLocks noChangeShapeType="1"/>
            </p:cNvSpPr>
            <p:nvPr/>
          </p:nvSpPr>
          <p:spPr bwMode="auto">
            <a:xfrm flipH="1">
              <a:off x="1340" y="1979"/>
              <a:ext cx="53"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7" name="Rectangle 671">
              <a:extLst>
                <a:ext uri="{FF2B5EF4-FFF2-40B4-BE49-F238E27FC236}">
                  <a16:creationId xmlns:a16="http://schemas.microsoft.com/office/drawing/2014/main" id="{82EEB1A6-A1CC-4D43-898F-84142A0EB69C}"/>
                </a:ext>
              </a:extLst>
            </p:cNvPr>
            <p:cNvSpPr>
              <a:spLocks noChangeArrowheads="1"/>
            </p:cNvSpPr>
            <p:nvPr/>
          </p:nvSpPr>
          <p:spPr bwMode="auto">
            <a:xfrm rot="16200000">
              <a:off x="1168" y="1862"/>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50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478" name="Line 672">
              <a:extLst>
                <a:ext uri="{FF2B5EF4-FFF2-40B4-BE49-F238E27FC236}">
                  <a16:creationId xmlns:a16="http://schemas.microsoft.com/office/drawing/2014/main" id="{D95ED8E8-4F9C-4C39-83D8-DDD33B18F4B8}"/>
                </a:ext>
              </a:extLst>
            </p:cNvPr>
            <p:cNvSpPr>
              <a:spLocks noChangeShapeType="1"/>
            </p:cNvSpPr>
            <p:nvPr/>
          </p:nvSpPr>
          <p:spPr bwMode="auto">
            <a:xfrm flipH="1">
              <a:off x="1340" y="1313"/>
              <a:ext cx="53"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9" name="Rectangle 673">
              <a:extLst>
                <a:ext uri="{FF2B5EF4-FFF2-40B4-BE49-F238E27FC236}">
                  <a16:creationId xmlns:a16="http://schemas.microsoft.com/office/drawing/2014/main" id="{15FB2F90-9D93-48A2-9FFA-908536DD9355}"/>
                </a:ext>
              </a:extLst>
            </p:cNvPr>
            <p:cNvSpPr>
              <a:spLocks noChangeArrowheads="1"/>
            </p:cNvSpPr>
            <p:nvPr/>
          </p:nvSpPr>
          <p:spPr bwMode="auto">
            <a:xfrm rot="16200000">
              <a:off x="1168" y="1195"/>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60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480" name="Line 674">
              <a:extLst>
                <a:ext uri="{FF2B5EF4-FFF2-40B4-BE49-F238E27FC236}">
                  <a16:creationId xmlns:a16="http://schemas.microsoft.com/office/drawing/2014/main" id="{61B6E962-FFBB-47D1-B101-3F79DDB3F4F2}"/>
                </a:ext>
              </a:extLst>
            </p:cNvPr>
            <p:cNvSpPr>
              <a:spLocks noChangeShapeType="1"/>
            </p:cNvSpPr>
            <p:nvPr/>
          </p:nvSpPr>
          <p:spPr bwMode="auto">
            <a:xfrm flipH="1">
              <a:off x="1340" y="647"/>
              <a:ext cx="53"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1" name="Rectangle 675">
              <a:extLst>
                <a:ext uri="{FF2B5EF4-FFF2-40B4-BE49-F238E27FC236}">
                  <a16:creationId xmlns:a16="http://schemas.microsoft.com/office/drawing/2014/main" id="{E47A9E96-BE8E-4CC9-90D2-38129BEECF7E}"/>
                </a:ext>
              </a:extLst>
            </p:cNvPr>
            <p:cNvSpPr>
              <a:spLocks noChangeArrowheads="1"/>
            </p:cNvSpPr>
            <p:nvPr/>
          </p:nvSpPr>
          <p:spPr bwMode="auto">
            <a:xfrm rot="16200000">
              <a:off x="1168" y="530"/>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70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482" name="Rectangle 676">
              <a:extLst>
                <a:ext uri="{FF2B5EF4-FFF2-40B4-BE49-F238E27FC236}">
                  <a16:creationId xmlns:a16="http://schemas.microsoft.com/office/drawing/2014/main" id="{BD765E5C-6CB7-4782-BA70-532AA6D0C253}"/>
                </a:ext>
              </a:extLst>
            </p:cNvPr>
            <p:cNvSpPr>
              <a:spLocks noChangeArrowheads="1"/>
            </p:cNvSpPr>
            <p:nvPr/>
          </p:nvSpPr>
          <p:spPr bwMode="auto">
            <a:xfrm rot="16200000">
              <a:off x="-67" y="1863"/>
              <a:ext cx="224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700" dirty="0">
                  <a:solidFill>
                    <a:srgbClr val="000000"/>
                  </a:solidFill>
                  <a:cs typeface="Arial" panose="020B0604020202020204" pitchFamily="34" charset="0"/>
                </a:rPr>
                <a:t>Child Mean Household Income Rank</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483" name="Line 677">
              <a:extLst>
                <a:ext uri="{FF2B5EF4-FFF2-40B4-BE49-F238E27FC236}">
                  <a16:creationId xmlns:a16="http://schemas.microsoft.com/office/drawing/2014/main" id="{116D01CC-30D6-4BC8-AC5D-6BC2D5B0629B}"/>
                </a:ext>
              </a:extLst>
            </p:cNvPr>
            <p:cNvSpPr>
              <a:spLocks noChangeShapeType="1"/>
            </p:cNvSpPr>
            <p:nvPr/>
          </p:nvSpPr>
          <p:spPr bwMode="auto">
            <a:xfrm>
              <a:off x="1393" y="3684"/>
              <a:ext cx="4849"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4" name="Line 678">
              <a:extLst>
                <a:ext uri="{FF2B5EF4-FFF2-40B4-BE49-F238E27FC236}">
                  <a16:creationId xmlns:a16="http://schemas.microsoft.com/office/drawing/2014/main" id="{D47FF152-9337-4DB9-ABFF-BBCA4BEC29DF}"/>
                </a:ext>
              </a:extLst>
            </p:cNvPr>
            <p:cNvSpPr>
              <a:spLocks noChangeShapeType="1"/>
            </p:cNvSpPr>
            <p:nvPr/>
          </p:nvSpPr>
          <p:spPr bwMode="auto">
            <a:xfrm>
              <a:off x="1483" y="3684"/>
              <a:ext cx="0" cy="5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5" name="Rectangle 679">
              <a:extLst>
                <a:ext uri="{FF2B5EF4-FFF2-40B4-BE49-F238E27FC236}">
                  <a16:creationId xmlns:a16="http://schemas.microsoft.com/office/drawing/2014/main" id="{5C7D28AB-1F9B-4814-BBD0-1354801638FB}"/>
                </a:ext>
              </a:extLst>
            </p:cNvPr>
            <p:cNvSpPr>
              <a:spLocks noChangeArrowheads="1"/>
            </p:cNvSpPr>
            <p:nvPr/>
          </p:nvSpPr>
          <p:spPr bwMode="auto">
            <a:xfrm>
              <a:off x="1443" y="3767"/>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486" name="Line 680">
              <a:extLst>
                <a:ext uri="{FF2B5EF4-FFF2-40B4-BE49-F238E27FC236}">
                  <a16:creationId xmlns:a16="http://schemas.microsoft.com/office/drawing/2014/main" id="{A63EDB6A-7596-4962-9984-1387D650BC46}"/>
                </a:ext>
              </a:extLst>
            </p:cNvPr>
            <p:cNvSpPr>
              <a:spLocks noChangeShapeType="1"/>
            </p:cNvSpPr>
            <p:nvPr/>
          </p:nvSpPr>
          <p:spPr bwMode="auto">
            <a:xfrm>
              <a:off x="2415" y="3684"/>
              <a:ext cx="0" cy="5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7" name="Rectangle 681">
              <a:extLst>
                <a:ext uri="{FF2B5EF4-FFF2-40B4-BE49-F238E27FC236}">
                  <a16:creationId xmlns:a16="http://schemas.microsoft.com/office/drawing/2014/main" id="{9E24D73D-F855-4FDF-B88F-2B6030EDC467}"/>
                </a:ext>
              </a:extLst>
            </p:cNvPr>
            <p:cNvSpPr>
              <a:spLocks noChangeArrowheads="1"/>
            </p:cNvSpPr>
            <p:nvPr/>
          </p:nvSpPr>
          <p:spPr bwMode="auto">
            <a:xfrm>
              <a:off x="2339" y="3767"/>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20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488" name="Line 682">
              <a:extLst>
                <a:ext uri="{FF2B5EF4-FFF2-40B4-BE49-F238E27FC236}">
                  <a16:creationId xmlns:a16="http://schemas.microsoft.com/office/drawing/2014/main" id="{76DC4F08-CF9D-4B80-9947-CF4283DCAD65}"/>
                </a:ext>
              </a:extLst>
            </p:cNvPr>
            <p:cNvSpPr>
              <a:spLocks noChangeShapeType="1"/>
            </p:cNvSpPr>
            <p:nvPr/>
          </p:nvSpPr>
          <p:spPr bwMode="auto">
            <a:xfrm>
              <a:off x="3351" y="3684"/>
              <a:ext cx="0" cy="5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9" name="Rectangle 683">
              <a:extLst>
                <a:ext uri="{FF2B5EF4-FFF2-40B4-BE49-F238E27FC236}">
                  <a16:creationId xmlns:a16="http://schemas.microsoft.com/office/drawing/2014/main" id="{DE35553A-9697-4451-A283-719FC6B0F3E1}"/>
                </a:ext>
              </a:extLst>
            </p:cNvPr>
            <p:cNvSpPr>
              <a:spLocks noChangeArrowheads="1"/>
            </p:cNvSpPr>
            <p:nvPr/>
          </p:nvSpPr>
          <p:spPr bwMode="auto">
            <a:xfrm>
              <a:off x="3274" y="3767"/>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40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490" name="Line 684">
              <a:extLst>
                <a:ext uri="{FF2B5EF4-FFF2-40B4-BE49-F238E27FC236}">
                  <a16:creationId xmlns:a16="http://schemas.microsoft.com/office/drawing/2014/main" id="{94D90584-34FB-46EF-917D-4BFCAECDBC41}"/>
                </a:ext>
              </a:extLst>
            </p:cNvPr>
            <p:cNvSpPr>
              <a:spLocks noChangeShapeType="1"/>
            </p:cNvSpPr>
            <p:nvPr/>
          </p:nvSpPr>
          <p:spPr bwMode="auto">
            <a:xfrm>
              <a:off x="4284" y="3684"/>
              <a:ext cx="0" cy="5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1" name="Rectangle 685">
              <a:extLst>
                <a:ext uri="{FF2B5EF4-FFF2-40B4-BE49-F238E27FC236}">
                  <a16:creationId xmlns:a16="http://schemas.microsoft.com/office/drawing/2014/main" id="{2C7CA20D-D1A5-4B33-9AFC-4D3170A0EE8B}"/>
                </a:ext>
              </a:extLst>
            </p:cNvPr>
            <p:cNvSpPr>
              <a:spLocks noChangeArrowheads="1"/>
            </p:cNvSpPr>
            <p:nvPr/>
          </p:nvSpPr>
          <p:spPr bwMode="auto">
            <a:xfrm>
              <a:off x="4207" y="3767"/>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60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492" name="Line 686">
              <a:extLst>
                <a:ext uri="{FF2B5EF4-FFF2-40B4-BE49-F238E27FC236}">
                  <a16:creationId xmlns:a16="http://schemas.microsoft.com/office/drawing/2014/main" id="{DA74FDBB-766B-4EEB-A6C1-2A7766D4E3E5}"/>
                </a:ext>
              </a:extLst>
            </p:cNvPr>
            <p:cNvSpPr>
              <a:spLocks noChangeShapeType="1"/>
            </p:cNvSpPr>
            <p:nvPr/>
          </p:nvSpPr>
          <p:spPr bwMode="auto">
            <a:xfrm>
              <a:off x="5219" y="3684"/>
              <a:ext cx="0" cy="5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3" name="Rectangle 687">
              <a:extLst>
                <a:ext uri="{FF2B5EF4-FFF2-40B4-BE49-F238E27FC236}">
                  <a16:creationId xmlns:a16="http://schemas.microsoft.com/office/drawing/2014/main" id="{E8C2D085-F014-4794-8289-4A9D9F63C60C}"/>
                </a:ext>
              </a:extLst>
            </p:cNvPr>
            <p:cNvSpPr>
              <a:spLocks noChangeArrowheads="1"/>
            </p:cNvSpPr>
            <p:nvPr/>
          </p:nvSpPr>
          <p:spPr bwMode="auto">
            <a:xfrm>
              <a:off x="5143" y="3767"/>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80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494" name="Line 688">
              <a:extLst>
                <a:ext uri="{FF2B5EF4-FFF2-40B4-BE49-F238E27FC236}">
                  <a16:creationId xmlns:a16="http://schemas.microsoft.com/office/drawing/2014/main" id="{3320F281-8D4F-440C-9939-DB45A905860A}"/>
                </a:ext>
              </a:extLst>
            </p:cNvPr>
            <p:cNvSpPr>
              <a:spLocks noChangeShapeType="1"/>
            </p:cNvSpPr>
            <p:nvPr/>
          </p:nvSpPr>
          <p:spPr bwMode="auto">
            <a:xfrm>
              <a:off x="6155" y="3684"/>
              <a:ext cx="0" cy="5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5" name="Rectangle 689">
              <a:extLst>
                <a:ext uri="{FF2B5EF4-FFF2-40B4-BE49-F238E27FC236}">
                  <a16:creationId xmlns:a16="http://schemas.microsoft.com/office/drawing/2014/main" id="{E2EEF576-A6A8-4E81-9AD5-74A3E96E4116}"/>
                </a:ext>
              </a:extLst>
            </p:cNvPr>
            <p:cNvSpPr>
              <a:spLocks noChangeArrowheads="1"/>
            </p:cNvSpPr>
            <p:nvPr/>
          </p:nvSpPr>
          <p:spPr bwMode="auto">
            <a:xfrm>
              <a:off x="6039" y="3767"/>
              <a:ext cx="230"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496" name="Rectangle 690">
              <a:extLst>
                <a:ext uri="{FF2B5EF4-FFF2-40B4-BE49-F238E27FC236}">
                  <a16:creationId xmlns:a16="http://schemas.microsoft.com/office/drawing/2014/main" id="{E46E8CED-592D-44E3-97A0-FA57D7B17BF4}"/>
                </a:ext>
              </a:extLst>
            </p:cNvPr>
            <p:cNvSpPr>
              <a:spLocks noChangeArrowheads="1"/>
            </p:cNvSpPr>
            <p:nvPr/>
          </p:nvSpPr>
          <p:spPr bwMode="auto">
            <a:xfrm>
              <a:off x="2832" y="3943"/>
              <a:ext cx="195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Parent Household Income Rank</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497" name="Rectangle 691">
              <a:extLst>
                <a:ext uri="{FF2B5EF4-FFF2-40B4-BE49-F238E27FC236}">
                  <a16:creationId xmlns:a16="http://schemas.microsoft.com/office/drawing/2014/main" id="{B4A28CDC-EAEF-49C6-B31A-3B8F45CA576A}"/>
                </a:ext>
              </a:extLst>
            </p:cNvPr>
            <p:cNvSpPr>
              <a:spLocks noChangeArrowheads="1"/>
            </p:cNvSpPr>
            <p:nvPr/>
          </p:nvSpPr>
          <p:spPr bwMode="auto">
            <a:xfrm>
              <a:off x="5499" y="3011"/>
              <a:ext cx="696" cy="553"/>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98" name="Oval 692">
              <a:extLst>
                <a:ext uri="{FF2B5EF4-FFF2-40B4-BE49-F238E27FC236}">
                  <a16:creationId xmlns:a16="http://schemas.microsoft.com/office/drawing/2014/main" id="{F1B0F18E-094C-4453-B272-5910D5F01D2A}"/>
                </a:ext>
              </a:extLst>
            </p:cNvPr>
            <p:cNvSpPr>
              <a:spLocks noChangeArrowheads="1"/>
            </p:cNvSpPr>
            <p:nvPr/>
          </p:nvSpPr>
          <p:spPr bwMode="auto">
            <a:xfrm>
              <a:off x="5509" y="3071"/>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9" name="Freeform 693">
              <a:extLst>
                <a:ext uri="{FF2B5EF4-FFF2-40B4-BE49-F238E27FC236}">
                  <a16:creationId xmlns:a16="http://schemas.microsoft.com/office/drawing/2014/main" id="{A196D798-6520-4513-AAC4-D5E03044D6F5}"/>
                </a:ext>
              </a:extLst>
            </p:cNvPr>
            <p:cNvSpPr>
              <a:spLocks/>
            </p:cNvSpPr>
            <p:nvPr/>
          </p:nvSpPr>
          <p:spPr bwMode="auto">
            <a:xfrm>
              <a:off x="5496" y="3248"/>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0" name="Freeform 694">
              <a:extLst>
                <a:ext uri="{FF2B5EF4-FFF2-40B4-BE49-F238E27FC236}">
                  <a16:creationId xmlns:a16="http://schemas.microsoft.com/office/drawing/2014/main" id="{38751BE3-5A48-48B4-AA5B-5A9EDE9B9878}"/>
                </a:ext>
              </a:extLst>
            </p:cNvPr>
            <p:cNvSpPr>
              <a:spLocks/>
            </p:cNvSpPr>
            <p:nvPr/>
          </p:nvSpPr>
          <p:spPr bwMode="auto">
            <a:xfrm>
              <a:off x="5492" y="3444"/>
              <a:ext cx="80" cy="77"/>
            </a:xfrm>
            <a:custGeom>
              <a:avLst/>
              <a:gdLst>
                <a:gd name="T0" fmla="*/ 40 w 80"/>
                <a:gd name="T1" fmla="*/ 0 h 77"/>
                <a:gd name="T2" fmla="*/ 0 w 80"/>
                <a:gd name="T3" fmla="*/ 37 h 77"/>
                <a:gd name="T4" fmla="*/ 40 w 80"/>
                <a:gd name="T5" fmla="*/ 77 h 77"/>
                <a:gd name="T6" fmla="*/ 80 w 80"/>
                <a:gd name="T7" fmla="*/ 37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37"/>
                  </a:lnTo>
                  <a:lnTo>
                    <a:pt x="40" y="77"/>
                  </a:lnTo>
                  <a:lnTo>
                    <a:pt x="80"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1" name="Rectangle 695">
              <a:extLst>
                <a:ext uri="{FF2B5EF4-FFF2-40B4-BE49-F238E27FC236}">
                  <a16:creationId xmlns:a16="http://schemas.microsoft.com/office/drawing/2014/main" id="{FE4AC97C-9CE7-4A2C-AFB3-66FDDCD9B9AA}"/>
                </a:ext>
              </a:extLst>
            </p:cNvPr>
            <p:cNvSpPr>
              <a:spLocks noChangeArrowheads="1"/>
            </p:cNvSpPr>
            <p:nvPr/>
          </p:nvSpPr>
          <p:spPr bwMode="auto">
            <a:xfrm>
              <a:off x="5636" y="3021"/>
              <a:ext cx="351"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White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502" name="Rectangle 696">
              <a:extLst>
                <a:ext uri="{FF2B5EF4-FFF2-40B4-BE49-F238E27FC236}">
                  <a16:creationId xmlns:a16="http://schemas.microsoft.com/office/drawing/2014/main" id="{37CDF8E4-C790-42A7-B2DA-432710872FEE}"/>
                </a:ext>
              </a:extLst>
            </p:cNvPr>
            <p:cNvSpPr>
              <a:spLocks noChangeArrowheads="1"/>
            </p:cNvSpPr>
            <p:nvPr/>
          </p:nvSpPr>
          <p:spPr bwMode="auto">
            <a:xfrm>
              <a:off x="5636" y="3218"/>
              <a:ext cx="33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Black</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503" name="Rectangle 697">
              <a:extLst>
                <a:ext uri="{FF2B5EF4-FFF2-40B4-BE49-F238E27FC236}">
                  <a16:creationId xmlns:a16="http://schemas.microsoft.com/office/drawing/2014/main" id="{F72B54B4-3D48-4524-B578-1BD52E2C8088}"/>
                </a:ext>
              </a:extLst>
            </p:cNvPr>
            <p:cNvSpPr>
              <a:spLocks noChangeArrowheads="1"/>
            </p:cNvSpPr>
            <p:nvPr/>
          </p:nvSpPr>
          <p:spPr bwMode="auto">
            <a:xfrm>
              <a:off x="5636" y="3411"/>
              <a:ext cx="52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Hispanic</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grpSp>
      <p:sp>
        <p:nvSpPr>
          <p:cNvPr id="356" name="TextBox 92">
            <a:extLst>
              <a:ext uri="{FF2B5EF4-FFF2-40B4-BE49-F238E27FC236}">
                <a16:creationId xmlns:a16="http://schemas.microsoft.com/office/drawing/2014/main" id="{530EE785-1A16-4404-B114-AADAE09CEDC0}"/>
              </a:ext>
            </a:extLst>
          </p:cNvPr>
          <p:cNvSpPr txBox="1"/>
          <p:nvPr/>
        </p:nvSpPr>
        <p:spPr>
          <a:xfrm>
            <a:off x="1729033" y="116938"/>
            <a:ext cx="9143867" cy="707882"/>
          </a:xfrm>
          <a:prstGeom prst="rect">
            <a:avLst/>
          </a:prstGeom>
          <a:noFill/>
        </p:spPr>
        <p:txBody>
          <a:bodyPr wrap="square" lIns="91350" tIns="45718" rIns="91350" bIns="45718" rtlCol="0">
            <a:spAutoFit/>
          </a:bodyPr>
          <a:lstStyle/>
          <a:p>
            <a:pPr lvl="0" algn="ctr" defTabSz="913380">
              <a:defRPr/>
            </a:pPr>
            <a:r>
              <a:rPr lang="en-US" sz="2000" b="1" kern="0" dirty="0">
                <a:solidFill>
                  <a:srgbClr val="1E2D53"/>
                </a:solidFill>
                <a:latin typeface="Arial" panose="020B0604020202020204" pitchFamily="34" charset="0"/>
                <a:cs typeface="Arial" panose="020B0604020202020204" pitchFamily="34" charset="0"/>
              </a:rPr>
              <a:t>Mean Child Household Income Rank vs. Parent Household Income Rank </a:t>
            </a:r>
          </a:p>
          <a:p>
            <a:pPr lvl="0" algn="ctr" defTabSz="913380">
              <a:defRPr/>
            </a:pPr>
            <a:r>
              <a:rPr lang="en-US" sz="2000" kern="0" dirty="0">
                <a:solidFill>
                  <a:srgbClr val="1E2D53"/>
                </a:solidFill>
                <a:latin typeface="Arial" panose="020B0604020202020204" pitchFamily="34" charset="0"/>
                <a:cs typeface="Arial" panose="020B0604020202020204" pitchFamily="34" charset="0"/>
              </a:rPr>
              <a:t>By Race</a:t>
            </a:r>
          </a:p>
        </p:txBody>
      </p:sp>
    </p:spTree>
    <p:extLst>
      <p:ext uri="{BB962C8B-B14F-4D97-AF65-F5344CB8AC3E}">
        <p14:creationId xmlns:p14="http://schemas.microsoft.com/office/powerpoint/2010/main" val="174247773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350FEF7-022A-45A9-B11A-8E637EC4DB8C}"/>
              </a:ext>
            </a:extLst>
          </p:cNvPr>
          <p:cNvSpPr/>
          <p:nvPr/>
        </p:nvSpPr>
        <p:spPr>
          <a:xfrm>
            <a:off x="0" y="5602127"/>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946BD07-3071-4C8E-957B-21979D4A26EF}"/>
              </a:ext>
            </a:extLst>
          </p:cNvPr>
          <p:cNvSpPr/>
          <p:nvPr/>
        </p:nvSpPr>
        <p:spPr>
          <a:xfrm>
            <a:off x="0" y="5617625"/>
            <a:ext cx="4781601" cy="1240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B753D2F2-91DC-4243-9DDE-3BDFFC51679C}"/>
              </a:ext>
            </a:extLst>
          </p:cNvPr>
          <p:cNvGrpSpPr>
            <a:grpSpLocks noChangeAspect="1"/>
          </p:cNvGrpSpPr>
          <p:nvPr/>
        </p:nvGrpSpPr>
        <p:grpSpPr bwMode="auto">
          <a:xfrm>
            <a:off x="1531938" y="436562"/>
            <a:ext cx="8747125" cy="6365875"/>
            <a:chOff x="1085" y="155"/>
            <a:chExt cx="5510" cy="4010"/>
          </a:xfrm>
        </p:grpSpPr>
        <p:sp>
          <p:nvSpPr>
            <p:cNvPr id="6" name="AutoShape 3">
              <a:extLst>
                <a:ext uri="{FF2B5EF4-FFF2-40B4-BE49-F238E27FC236}">
                  <a16:creationId xmlns:a16="http://schemas.microsoft.com/office/drawing/2014/main" id="{D9C498E1-8B93-4EFD-9AE0-1AD157D58929}"/>
                </a:ext>
              </a:extLst>
            </p:cNvPr>
            <p:cNvSpPr>
              <a:spLocks noChangeAspect="1" noChangeArrowheads="1" noTextEdit="1"/>
            </p:cNvSpPr>
            <p:nvPr/>
          </p:nvSpPr>
          <p:spPr bwMode="auto">
            <a:xfrm>
              <a:off x="1088" y="158"/>
              <a:ext cx="5504" cy="4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7" name="Group 205">
              <a:extLst>
                <a:ext uri="{FF2B5EF4-FFF2-40B4-BE49-F238E27FC236}">
                  <a16:creationId xmlns:a16="http://schemas.microsoft.com/office/drawing/2014/main" id="{E5899129-5459-4A75-B922-BB98DF0D38B9}"/>
                </a:ext>
              </a:extLst>
            </p:cNvPr>
            <p:cNvGrpSpPr>
              <a:grpSpLocks/>
            </p:cNvGrpSpPr>
            <p:nvPr/>
          </p:nvGrpSpPr>
          <p:grpSpPr bwMode="auto">
            <a:xfrm>
              <a:off x="1085" y="155"/>
              <a:ext cx="5510" cy="4010"/>
              <a:chOff x="1085" y="155"/>
              <a:chExt cx="5510" cy="4010"/>
            </a:xfrm>
          </p:grpSpPr>
          <p:sp>
            <p:nvSpPr>
              <p:cNvPr id="154" name="Rectangle 5">
                <a:extLst>
                  <a:ext uri="{FF2B5EF4-FFF2-40B4-BE49-F238E27FC236}">
                    <a16:creationId xmlns:a16="http://schemas.microsoft.com/office/drawing/2014/main" id="{4C5D9753-AF15-4A42-B89F-1200271104CA}"/>
                  </a:ext>
                </a:extLst>
              </p:cNvPr>
              <p:cNvSpPr>
                <a:spLocks noChangeArrowheads="1"/>
              </p:cNvSpPr>
              <p:nvPr/>
            </p:nvSpPr>
            <p:spPr bwMode="auto">
              <a:xfrm>
                <a:off x="1085" y="155"/>
                <a:ext cx="5510" cy="40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Rectangle 6">
                <a:extLst>
                  <a:ext uri="{FF2B5EF4-FFF2-40B4-BE49-F238E27FC236}">
                    <a16:creationId xmlns:a16="http://schemas.microsoft.com/office/drawing/2014/main" id="{BE253950-F270-4529-9417-5A6E574918D6}"/>
                  </a:ext>
                </a:extLst>
              </p:cNvPr>
              <p:cNvSpPr>
                <a:spLocks noChangeArrowheads="1"/>
              </p:cNvSpPr>
              <p:nvPr/>
            </p:nvSpPr>
            <p:spPr bwMode="auto">
              <a:xfrm>
                <a:off x="1088" y="158"/>
                <a:ext cx="5501" cy="4001"/>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6" name="Rectangle 7">
                <a:extLst>
                  <a:ext uri="{FF2B5EF4-FFF2-40B4-BE49-F238E27FC236}">
                    <a16:creationId xmlns:a16="http://schemas.microsoft.com/office/drawing/2014/main" id="{5802DEA7-E6E5-494C-A709-F131135E5D73}"/>
                  </a:ext>
                </a:extLst>
              </p:cNvPr>
              <p:cNvSpPr>
                <a:spLocks noChangeArrowheads="1"/>
              </p:cNvSpPr>
              <p:nvPr/>
            </p:nvSpPr>
            <p:spPr bwMode="auto">
              <a:xfrm>
                <a:off x="1612" y="278"/>
                <a:ext cx="4857" cy="3317"/>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7" name="Line 8">
                <a:extLst>
                  <a:ext uri="{FF2B5EF4-FFF2-40B4-BE49-F238E27FC236}">
                    <a16:creationId xmlns:a16="http://schemas.microsoft.com/office/drawing/2014/main" id="{4D9A8B73-EE6F-418A-97FD-EA1A6500D160}"/>
                  </a:ext>
                </a:extLst>
              </p:cNvPr>
              <p:cNvSpPr>
                <a:spLocks noChangeShapeType="1"/>
              </p:cNvSpPr>
              <p:nvPr/>
            </p:nvSpPr>
            <p:spPr bwMode="auto">
              <a:xfrm>
                <a:off x="1612" y="3505"/>
                <a:ext cx="4857" cy="0"/>
              </a:xfrm>
              <a:prstGeom prst="line">
                <a:avLst/>
              </a:prstGeom>
              <a:noFill/>
              <a:ln w="20638">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8" name="Line 9">
                <a:extLst>
                  <a:ext uri="{FF2B5EF4-FFF2-40B4-BE49-F238E27FC236}">
                    <a16:creationId xmlns:a16="http://schemas.microsoft.com/office/drawing/2014/main" id="{81FD53EC-0C4F-44AD-83AA-9364D1C065DC}"/>
                  </a:ext>
                </a:extLst>
              </p:cNvPr>
              <p:cNvSpPr>
                <a:spLocks noChangeShapeType="1"/>
              </p:cNvSpPr>
              <p:nvPr/>
            </p:nvSpPr>
            <p:spPr bwMode="auto">
              <a:xfrm>
                <a:off x="1612" y="2721"/>
                <a:ext cx="4857" cy="0"/>
              </a:xfrm>
              <a:prstGeom prst="line">
                <a:avLst/>
              </a:prstGeom>
              <a:noFill/>
              <a:ln w="20638">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9" name="Line 10">
                <a:extLst>
                  <a:ext uri="{FF2B5EF4-FFF2-40B4-BE49-F238E27FC236}">
                    <a16:creationId xmlns:a16="http://schemas.microsoft.com/office/drawing/2014/main" id="{7C06F9CA-1FAC-4BF1-A132-FC84B9517F2C}"/>
                  </a:ext>
                </a:extLst>
              </p:cNvPr>
              <p:cNvSpPr>
                <a:spLocks noChangeShapeType="1"/>
              </p:cNvSpPr>
              <p:nvPr/>
            </p:nvSpPr>
            <p:spPr bwMode="auto">
              <a:xfrm>
                <a:off x="1612" y="1936"/>
                <a:ext cx="4857" cy="0"/>
              </a:xfrm>
              <a:prstGeom prst="line">
                <a:avLst/>
              </a:prstGeom>
              <a:noFill/>
              <a:ln w="20638">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0" name="Line 11">
                <a:extLst>
                  <a:ext uri="{FF2B5EF4-FFF2-40B4-BE49-F238E27FC236}">
                    <a16:creationId xmlns:a16="http://schemas.microsoft.com/office/drawing/2014/main" id="{57197DDE-BD81-4367-B8D4-C9C069307AAF}"/>
                  </a:ext>
                </a:extLst>
              </p:cNvPr>
              <p:cNvSpPr>
                <a:spLocks noChangeShapeType="1"/>
              </p:cNvSpPr>
              <p:nvPr/>
            </p:nvSpPr>
            <p:spPr bwMode="auto">
              <a:xfrm>
                <a:off x="1612" y="1152"/>
                <a:ext cx="4857" cy="0"/>
              </a:xfrm>
              <a:prstGeom prst="line">
                <a:avLst/>
              </a:prstGeom>
              <a:noFill/>
              <a:ln w="20638">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1" name="Line 12">
                <a:extLst>
                  <a:ext uri="{FF2B5EF4-FFF2-40B4-BE49-F238E27FC236}">
                    <a16:creationId xmlns:a16="http://schemas.microsoft.com/office/drawing/2014/main" id="{A49A5EBA-0DE6-47FC-A558-A505C96379E1}"/>
                  </a:ext>
                </a:extLst>
              </p:cNvPr>
              <p:cNvSpPr>
                <a:spLocks noChangeShapeType="1"/>
              </p:cNvSpPr>
              <p:nvPr/>
            </p:nvSpPr>
            <p:spPr bwMode="auto">
              <a:xfrm>
                <a:off x="1612" y="365"/>
                <a:ext cx="4857" cy="0"/>
              </a:xfrm>
              <a:prstGeom prst="line">
                <a:avLst/>
              </a:prstGeom>
              <a:noFill/>
              <a:ln w="20638">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2" name="Oval 13">
                <a:extLst>
                  <a:ext uri="{FF2B5EF4-FFF2-40B4-BE49-F238E27FC236}">
                    <a16:creationId xmlns:a16="http://schemas.microsoft.com/office/drawing/2014/main" id="{BF23833B-5AA3-4E3E-9995-67E768F74FC7}"/>
                  </a:ext>
                </a:extLst>
              </p:cNvPr>
              <p:cNvSpPr>
                <a:spLocks noChangeArrowheads="1"/>
              </p:cNvSpPr>
              <p:nvPr/>
            </p:nvSpPr>
            <p:spPr bwMode="auto">
              <a:xfrm>
                <a:off x="1725" y="2507"/>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3" name="Oval 14">
                <a:extLst>
                  <a:ext uri="{FF2B5EF4-FFF2-40B4-BE49-F238E27FC236}">
                    <a16:creationId xmlns:a16="http://schemas.microsoft.com/office/drawing/2014/main" id="{1C1B4E90-99EE-49D3-AC7B-AC6896295F74}"/>
                  </a:ext>
                </a:extLst>
              </p:cNvPr>
              <p:cNvSpPr>
                <a:spLocks noChangeArrowheads="1"/>
              </p:cNvSpPr>
              <p:nvPr/>
            </p:nvSpPr>
            <p:spPr bwMode="auto">
              <a:xfrm>
                <a:off x="1772" y="2540"/>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Oval 15">
                <a:extLst>
                  <a:ext uri="{FF2B5EF4-FFF2-40B4-BE49-F238E27FC236}">
                    <a16:creationId xmlns:a16="http://schemas.microsoft.com/office/drawing/2014/main" id="{3803C53A-E362-4C3F-826B-108077D9FFAB}"/>
                  </a:ext>
                </a:extLst>
              </p:cNvPr>
              <p:cNvSpPr>
                <a:spLocks noChangeArrowheads="1"/>
              </p:cNvSpPr>
              <p:nvPr/>
            </p:nvSpPr>
            <p:spPr bwMode="auto">
              <a:xfrm>
                <a:off x="1819" y="2574"/>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Oval 16">
                <a:extLst>
                  <a:ext uri="{FF2B5EF4-FFF2-40B4-BE49-F238E27FC236}">
                    <a16:creationId xmlns:a16="http://schemas.microsoft.com/office/drawing/2014/main" id="{4DCE1622-12E1-46E0-AED2-998004BD93C8}"/>
                  </a:ext>
                </a:extLst>
              </p:cNvPr>
              <p:cNvSpPr>
                <a:spLocks noChangeArrowheads="1"/>
              </p:cNvSpPr>
              <p:nvPr/>
            </p:nvSpPr>
            <p:spPr bwMode="auto">
              <a:xfrm>
                <a:off x="1865" y="2604"/>
                <a:ext cx="44"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Oval 17">
                <a:extLst>
                  <a:ext uri="{FF2B5EF4-FFF2-40B4-BE49-F238E27FC236}">
                    <a16:creationId xmlns:a16="http://schemas.microsoft.com/office/drawing/2014/main" id="{4DC5DCBA-CD0A-4EFB-8577-69FAD918812B}"/>
                  </a:ext>
                </a:extLst>
              </p:cNvPr>
              <p:cNvSpPr>
                <a:spLocks noChangeArrowheads="1"/>
              </p:cNvSpPr>
              <p:nvPr/>
            </p:nvSpPr>
            <p:spPr bwMode="auto">
              <a:xfrm>
                <a:off x="1912" y="2634"/>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7" name="Oval 18">
                <a:extLst>
                  <a:ext uri="{FF2B5EF4-FFF2-40B4-BE49-F238E27FC236}">
                    <a16:creationId xmlns:a16="http://schemas.microsoft.com/office/drawing/2014/main" id="{D6933D7F-82C4-4503-95CD-184A0C96134E}"/>
                  </a:ext>
                </a:extLst>
              </p:cNvPr>
              <p:cNvSpPr>
                <a:spLocks noChangeArrowheads="1"/>
              </p:cNvSpPr>
              <p:nvPr/>
            </p:nvSpPr>
            <p:spPr bwMode="auto">
              <a:xfrm>
                <a:off x="1959" y="2661"/>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Oval 19">
                <a:extLst>
                  <a:ext uri="{FF2B5EF4-FFF2-40B4-BE49-F238E27FC236}">
                    <a16:creationId xmlns:a16="http://schemas.microsoft.com/office/drawing/2014/main" id="{6E97442A-383F-46DB-A937-B0AEE8F49E4C}"/>
                  </a:ext>
                </a:extLst>
              </p:cNvPr>
              <p:cNvSpPr>
                <a:spLocks noChangeArrowheads="1"/>
              </p:cNvSpPr>
              <p:nvPr/>
            </p:nvSpPr>
            <p:spPr bwMode="auto">
              <a:xfrm>
                <a:off x="2005" y="2687"/>
                <a:ext cx="47"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Oval 20">
                <a:extLst>
                  <a:ext uri="{FF2B5EF4-FFF2-40B4-BE49-F238E27FC236}">
                    <a16:creationId xmlns:a16="http://schemas.microsoft.com/office/drawing/2014/main" id="{34ECB225-3BE9-4073-ADE9-4B2E9561A4C9}"/>
                  </a:ext>
                </a:extLst>
              </p:cNvPr>
              <p:cNvSpPr>
                <a:spLocks noChangeArrowheads="1"/>
              </p:cNvSpPr>
              <p:nvPr/>
            </p:nvSpPr>
            <p:spPr bwMode="auto">
              <a:xfrm>
                <a:off x="2052" y="2714"/>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Oval 21">
                <a:extLst>
                  <a:ext uri="{FF2B5EF4-FFF2-40B4-BE49-F238E27FC236}">
                    <a16:creationId xmlns:a16="http://schemas.microsoft.com/office/drawing/2014/main" id="{5C9B796A-BB8F-4365-94B6-3B79D1BC84BD}"/>
                  </a:ext>
                </a:extLst>
              </p:cNvPr>
              <p:cNvSpPr>
                <a:spLocks noChangeArrowheads="1"/>
              </p:cNvSpPr>
              <p:nvPr/>
            </p:nvSpPr>
            <p:spPr bwMode="auto">
              <a:xfrm>
                <a:off x="2099" y="2737"/>
                <a:ext cx="46"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1" name="Oval 22">
                <a:extLst>
                  <a:ext uri="{FF2B5EF4-FFF2-40B4-BE49-F238E27FC236}">
                    <a16:creationId xmlns:a16="http://schemas.microsoft.com/office/drawing/2014/main" id="{5040C62C-E5E4-4723-9E57-C4669C04D565}"/>
                  </a:ext>
                </a:extLst>
              </p:cNvPr>
              <p:cNvSpPr>
                <a:spLocks noChangeArrowheads="1"/>
              </p:cNvSpPr>
              <p:nvPr/>
            </p:nvSpPr>
            <p:spPr bwMode="auto">
              <a:xfrm>
                <a:off x="2145" y="2761"/>
                <a:ext cx="47"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2" name="Oval 23">
                <a:extLst>
                  <a:ext uri="{FF2B5EF4-FFF2-40B4-BE49-F238E27FC236}">
                    <a16:creationId xmlns:a16="http://schemas.microsoft.com/office/drawing/2014/main" id="{8F865BBC-00AE-47F8-905F-117BE46A985C}"/>
                  </a:ext>
                </a:extLst>
              </p:cNvPr>
              <p:cNvSpPr>
                <a:spLocks noChangeArrowheads="1"/>
              </p:cNvSpPr>
              <p:nvPr/>
            </p:nvSpPr>
            <p:spPr bwMode="auto">
              <a:xfrm>
                <a:off x="2192" y="2784"/>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3" name="Oval 24">
                <a:extLst>
                  <a:ext uri="{FF2B5EF4-FFF2-40B4-BE49-F238E27FC236}">
                    <a16:creationId xmlns:a16="http://schemas.microsoft.com/office/drawing/2014/main" id="{10F60C23-9B15-4521-B06B-5E4205F59E81}"/>
                  </a:ext>
                </a:extLst>
              </p:cNvPr>
              <p:cNvSpPr>
                <a:spLocks noChangeArrowheads="1"/>
              </p:cNvSpPr>
              <p:nvPr/>
            </p:nvSpPr>
            <p:spPr bwMode="auto">
              <a:xfrm>
                <a:off x="2239" y="2807"/>
                <a:ext cx="47"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Oval 25">
                <a:extLst>
                  <a:ext uri="{FF2B5EF4-FFF2-40B4-BE49-F238E27FC236}">
                    <a16:creationId xmlns:a16="http://schemas.microsoft.com/office/drawing/2014/main" id="{3ACC2215-6585-4D7F-851F-2FACF0287E00}"/>
                  </a:ext>
                </a:extLst>
              </p:cNvPr>
              <p:cNvSpPr>
                <a:spLocks noChangeArrowheads="1"/>
              </p:cNvSpPr>
              <p:nvPr/>
            </p:nvSpPr>
            <p:spPr bwMode="auto">
              <a:xfrm>
                <a:off x="2286" y="2827"/>
                <a:ext cx="46"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5" name="Oval 26">
                <a:extLst>
                  <a:ext uri="{FF2B5EF4-FFF2-40B4-BE49-F238E27FC236}">
                    <a16:creationId xmlns:a16="http://schemas.microsoft.com/office/drawing/2014/main" id="{527920C8-2994-4979-BE54-E302DC32E036}"/>
                  </a:ext>
                </a:extLst>
              </p:cNvPr>
              <p:cNvSpPr>
                <a:spLocks noChangeArrowheads="1"/>
              </p:cNvSpPr>
              <p:nvPr/>
            </p:nvSpPr>
            <p:spPr bwMode="auto">
              <a:xfrm>
                <a:off x="2332" y="2847"/>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Oval 27">
                <a:extLst>
                  <a:ext uri="{FF2B5EF4-FFF2-40B4-BE49-F238E27FC236}">
                    <a16:creationId xmlns:a16="http://schemas.microsoft.com/office/drawing/2014/main" id="{F9B6CFB4-E6FA-4BFA-9F41-6A1017CD74BF}"/>
                  </a:ext>
                </a:extLst>
              </p:cNvPr>
              <p:cNvSpPr>
                <a:spLocks noChangeArrowheads="1"/>
              </p:cNvSpPr>
              <p:nvPr/>
            </p:nvSpPr>
            <p:spPr bwMode="auto">
              <a:xfrm>
                <a:off x="2379" y="2867"/>
                <a:ext cx="47"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Oval 28">
                <a:extLst>
                  <a:ext uri="{FF2B5EF4-FFF2-40B4-BE49-F238E27FC236}">
                    <a16:creationId xmlns:a16="http://schemas.microsoft.com/office/drawing/2014/main" id="{45B6EF50-1276-41A7-9D95-EDB761025A6E}"/>
                  </a:ext>
                </a:extLst>
              </p:cNvPr>
              <p:cNvSpPr>
                <a:spLocks noChangeArrowheads="1"/>
              </p:cNvSpPr>
              <p:nvPr/>
            </p:nvSpPr>
            <p:spPr bwMode="auto">
              <a:xfrm>
                <a:off x="2426" y="2884"/>
                <a:ext cx="46"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Oval 29">
                <a:extLst>
                  <a:ext uri="{FF2B5EF4-FFF2-40B4-BE49-F238E27FC236}">
                    <a16:creationId xmlns:a16="http://schemas.microsoft.com/office/drawing/2014/main" id="{C64936A1-7814-4075-995C-762110ABBB98}"/>
                  </a:ext>
                </a:extLst>
              </p:cNvPr>
              <p:cNvSpPr>
                <a:spLocks noChangeArrowheads="1"/>
              </p:cNvSpPr>
              <p:nvPr/>
            </p:nvSpPr>
            <p:spPr bwMode="auto">
              <a:xfrm>
                <a:off x="2472" y="2904"/>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9" name="Oval 30">
                <a:extLst>
                  <a:ext uri="{FF2B5EF4-FFF2-40B4-BE49-F238E27FC236}">
                    <a16:creationId xmlns:a16="http://schemas.microsoft.com/office/drawing/2014/main" id="{B7190C2E-1B88-47BB-AB52-9D7CC0353C73}"/>
                  </a:ext>
                </a:extLst>
              </p:cNvPr>
              <p:cNvSpPr>
                <a:spLocks noChangeArrowheads="1"/>
              </p:cNvSpPr>
              <p:nvPr/>
            </p:nvSpPr>
            <p:spPr bwMode="auto">
              <a:xfrm>
                <a:off x="2519" y="2921"/>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0" name="Oval 31">
                <a:extLst>
                  <a:ext uri="{FF2B5EF4-FFF2-40B4-BE49-F238E27FC236}">
                    <a16:creationId xmlns:a16="http://schemas.microsoft.com/office/drawing/2014/main" id="{58E40219-EAE0-42D1-809E-2BD2A9293930}"/>
                  </a:ext>
                </a:extLst>
              </p:cNvPr>
              <p:cNvSpPr>
                <a:spLocks noChangeArrowheads="1"/>
              </p:cNvSpPr>
              <p:nvPr/>
            </p:nvSpPr>
            <p:spPr bwMode="auto">
              <a:xfrm>
                <a:off x="2566" y="2934"/>
                <a:ext cx="46"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Oval 32">
                <a:extLst>
                  <a:ext uri="{FF2B5EF4-FFF2-40B4-BE49-F238E27FC236}">
                    <a16:creationId xmlns:a16="http://schemas.microsoft.com/office/drawing/2014/main" id="{F239C122-5B61-49CB-A083-B75C773BF7A1}"/>
                  </a:ext>
                </a:extLst>
              </p:cNvPr>
              <p:cNvSpPr>
                <a:spLocks noChangeArrowheads="1"/>
              </p:cNvSpPr>
              <p:nvPr/>
            </p:nvSpPr>
            <p:spPr bwMode="auto">
              <a:xfrm>
                <a:off x="2612" y="2951"/>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2" name="Oval 33">
                <a:extLst>
                  <a:ext uri="{FF2B5EF4-FFF2-40B4-BE49-F238E27FC236}">
                    <a16:creationId xmlns:a16="http://schemas.microsoft.com/office/drawing/2014/main" id="{B102FE55-F69C-4E07-AF41-110504825C17}"/>
                  </a:ext>
                </a:extLst>
              </p:cNvPr>
              <p:cNvSpPr>
                <a:spLocks noChangeArrowheads="1"/>
              </p:cNvSpPr>
              <p:nvPr/>
            </p:nvSpPr>
            <p:spPr bwMode="auto">
              <a:xfrm>
                <a:off x="2659" y="2964"/>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3" name="Oval 34">
                <a:extLst>
                  <a:ext uri="{FF2B5EF4-FFF2-40B4-BE49-F238E27FC236}">
                    <a16:creationId xmlns:a16="http://schemas.microsoft.com/office/drawing/2014/main" id="{D43BE449-2354-418F-A6DF-4C0B2CF29717}"/>
                  </a:ext>
                </a:extLst>
              </p:cNvPr>
              <p:cNvSpPr>
                <a:spLocks noChangeArrowheads="1"/>
              </p:cNvSpPr>
              <p:nvPr/>
            </p:nvSpPr>
            <p:spPr bwMode="auto">
              <a:xfrm>
                <a:off x="2706" y="2981"/>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4" name="Oval 35">
                <a:extLst>
                  <a:ext uri="{FF2B5EF4-FFF2-40B4-BE49-F238E27FC236}">
                    <a16:creationId xmlns:a16="http://schemas.microsoft.com/office/drawing/2014/main" id="{F6E8470A-3A8A-4013-974E-101BC0332ECC}"/>
                  </a:ext>
                </a:extLst>
              </p:cNvPr>
              <p:cNvSpPr>
                <a:spLocks noChangeArrowheads="1"/>
              </p:cNvSpPr>
              <p:nvPr/>
            </p:nvSpPr>
            <p:spPr bwMode="auto">
              <a:xfrm>
                <a:off x="2756" y="2994"/>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5" name="Oval 36">
                <a:extLst>
                  <a:ext uri="{FF2B5EF4-FFF2-40B4-BE49-F238E27FC236}">
                    <a16:creationId xmlns:a16="http://schemas.microsoft.com/office/drawing/2014/main" id="{9333FE49-5E72-464A-AD97-ACAB174E7F1E}"/>
                  </a:ext>
                </a:extLst>
              </p:cNvPr>
              <p:cNvSpPr>
                <a:spLocks noChangeArrowheads="1"/>
              </p:cNvSpPr>
              <p:nvPr/>
            </p:nvSpPr>
            <p:spPr bwMode="auto">
              <a:xfrm>
                <a:off x="2803" y="3008"/>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6" name="Oval 37">
                <a:extLst>
                  <a:ext uri="{FF2B5EF4-FFF2-40B4-BE49-F238E27FC236}">
                    <a16:creationId xmlns:a16="http://schemas.microsoft.com/office/drawing/2014/main" id="{B2521B87-7496-4E17-BC4F-2D664F6C36FC}"/>
                  </a:ext>
                </a:extLst>
              </p:cNvPr>
              <p:cNvSpPr>
                <a:spLocks noChangeArrowheads="1"/>
              </p:cNvSpPr>
              <p:nvPr/>
            </p:nvSpPr>
            <p:spPr bwMode="auto">
              <a:xfrm>
                <a:off x="2849" y="3021"/>
                <a:ext cx="44"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7" name="Oval 38">
                <a:extLst>
                  <a:ext uri="{FF2B5EF4-FFF2-40B4-BE49-F238E27FC236}">
                    <a16:creationId xmlns:a16="http://schemas.microsoft.com/office/drawing/2014/main" id="{E48287F7-F66E-4F4C-8280-D50B141BE87D}"/>
                  </a:ext>
                </a:extLst>
              </p:cNvPr>
              <p:cNvSpPr>
                <a:spLocks noChangeArrowheads="1"/>
              </p:cNvSpPr>
              <p:nvPr/>
            </p:nvSpPr>
            <p:spPr bwMode="auto">
              <a:xfrm>
                <a:off x="2896" y="3031"/>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8" name="Oval 39">
                <a:extLst>
                  <a:ext uri="{FF2B5EF4-FFF2-40B4-BE49-F238E27FC236}">
                    <a16:creationId xmlns:a16="http://schemas.microsoft.com/office/drawing/2014/main" id="{3272F17A-A410-4D67-BD3F-DE6C2A364A3F}"/>
                  </a:ext>
                </a:extLst>
              </p:cNvPr>
              <p:cNvSpPr>
                <a:spLocks noChangeArrowheads="1"/>
              </p:cNvSpPr>
              <p:nvPr/>
            </p:nvSpPr>
            <p:spPr bwMode="auto">
              <a:xfrm>
                <a:off x="2943" y="3044"/>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9" name="Oval 40">
                <a:extLst>
                  <a:ext uri="{FF2B5EF4-FFF2-40B4-BE49-F238E27FC236}">
                    <a16:creationId xmlns:a16="http://schemas.microsoft.com/office/drawing/2014/main" id="{9E3DCC5E-4AC9-4863-A71F-8F02E993F094}"/>
                  </a:ext>
                </a:extLst>
              </p:cNvPr>
              <p:cNvSpPr>
                <a:spLocks noChangeArrowheads="1"/>
              </p:cNvSpPr>
              <p:nvPr/>
            </p:nvSpPr>
            <p:spPr bwMode="auto">
              <a:xfrm>
                <a:off x="2989" y="3058"/>
                <a:ext cx="44"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0" name="Oval 41">
                <a:extLst>
                  <a:ext uri="{FF2B5EF4-FFF2-40B4-BE49-F238E27FC236}">
                    <a16:creationId xmlns:a16="http://schemas.microsoft.com/office/drawing/2014/main" id="{38A230A4-02FA-4FBA-9C9D-682DFE911BAD}"/>
                  </a:ext>
                </a:extLst>
              </p:cNvPr>
              <p:cNvSpPr>
                <a:spLocks noChangeArrowheads="1"/>
              </p:cNvSpPr>
              <p:nvPr/>
            </p:nvSpPr>
            <p:spPr bwMode="auto">
              <a:xfrm>
                <a:off x="3036" y="3068"/>
                <a:ext cx="43"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1" name="Oval 42">
                <a:extLst>
                  <a:ext uri="{FF2B5EF4-FFF2-40B4-BE49-F238E27FC236}">
                    <a16:creationId xmlns:a16="http://schemas.microsoft.com/office/drawing/2014/main" id="{CB5A5B85-317A-4665-BAD3-2EA614EC4C50}"/>
                  </a:ext>
                </a:extLst>
              </p:cNvPr>
              <p:cNvSpPr>
                <a:spLocks noChangeArrowheads="1"/>
              </p:cNvSpPr>
              <p:nvPr/>
            </p:nvSpPr>
            <p:spPr bwMode="auto">
              <a:xfrm>
                <a:off x="3083" y="3078"/>
                <a:ext cx="43"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2" name="Oval 43">
                <a:extLst>
                  <a:ext uri="{FF2B5EF4-FFF2-40B4-BE49-F238E27FC236}">
                    <a16:creationId xmlns:a16="http://schemas.microsoft.com/office/drawing/2014/main" id="{718578C5-681C-41BA-901E-6ACF1269B039}"/>
                  </a:ext>
                </a:extLst>
              </p:cNvPr>
              <p:cNvSpPr>
                <a:spLocks noChangeArrowheads="1"/>
              </p:cNvSpPr>
              <p:nvPr/>
            </p:nvSpPr>
            <p:spPr bwMode="auto">
              <a:xfrm>
                <a:off x="3129" y="3091"/>
                <a:ext cx="44"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3" name="Oval 44">
                <a:extLst>
                  <a:ext uri="{FF2B5EF4-FFF2-40B4-BE49-F238E27FC236}">
                    <a16:creationId xmlns:a16="http://schemas.microsoft.com/office/drawing/2014/main" id="{904EB306-44DF-466C-866F-380064FD88B2}"/>
                  </a:ext>
                </a:extLst>
              </p:cNvPr>
              <p:cNvSpPr>
                <a:spLocks noChangeArrowheads="1"/>
              </p:cNvSpPr>
              <p:nvPr/>
            </p:nvSpPr>
            <p:spPr bwMode="auto">
              <a:xfrm>
                <a:off x="3176" y="3101"/>
                <a:ext cx="44"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4" name="Oval 45">
                <a:extLst>
                  <a:ext uri="{FF2B5EF4-FFF2-40B4-BE49-F238E27FC236}">
                    <a16:creationId xmlns:a16="http://schemas.microsoft.com/office/drawing/2014/main" id="{450F9402-375C-4434-9E25-F7B199D2AFF2}"/>
                  </a:ext>
                </a:extLst>
              </p:cNvPr>
              <p:cNvSpPr>
                <a:spLocks noChangeArrowheads="1"/>
              </p:cNvSpPr>
              <p:nvPr/>
            </p:nvSpPr>
            <p:spPr bwMode="auto">
              <a:xfrm>
                <a:off x="3223" y="3111"/>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5" name="Oval 46">
                <a:extLst>
                  <a:ext uri="{FF2B5EF4-FFF2-40B4-BE49-F238E27FC236}">
                    <a16:creationId xmlns:a16="http://schemas.microsoft.com/office/drawing/2014/main" id="{86437A67-2AE5-4F61-A346-3653A94DA564}"/>
                  </a:ext>
                </a:extLst>
              </p:cNvPr>
              <p:cNvSpPr>
                <a:spLocks noChangeArrowheads="1"/>
              </p:cNvSpPr>
              <p:nvPr/>
            </p:nvSpPr>
            <p:spPr bwMode="auto">
              <a:xfrm>
                <a:off x="3270" y="3121"/>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6" name="Oval 47">
                <a:extLst>
                  <a:ext uri="{FF2B5EF4-FFF2-40B4-BE49-F238E27FC236}">
                    <a16:creationId xmlns:a16="http://schemas.microsoft.com/office/drawing/2014/main" id="{2578A51C-336E-48A7-BA83-10C4321ECBCE}"/>
                  </a:ext>
                </a:extLst>
              </p:cNvPr>
              <p:cNvSpPr>
                <a:spLocks noChangeArrowheads="1"/>
              </p:cNvSpPr>
              <p:nvPr/>
            </p:nvSpPr>
            <p:spPr bwMode="auto">
              <a:xfrm>
                <a:off x="3316" y="3131"/>
                <a:ext cx="44"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7" name="Oval 48">
                <a:extLst>
                  <a:ext uri="{FF2B5EF4-FFF2-40B4-BE49-F238E27FC236}">
                    <a16:creationId xmlns:a16="http://schemas.microsoft.com/office/drawing/2014/main" id="{164BD106-DDE6-4F4C-8A1E-BFD86291F148}"/>
                  </a:ext>
                </a:extLst>
              </p:cNvPr>
              <p:cNvSpPr>
                <a:spLocks noChangeArrowheads="1"/>
              </p:cNvSpPr>
              <p:nvPr/>
            </p:nvSpPr>
            <p:spPr bwMode="auto">
              <a:xfrm>
                <a:off x="3363" y="3138"/>
                <a:ext cx="43"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8" name="Oval 49">
                <a:extLst>
                  <a:ext uri="{FF2B5EF4-FFF2-40B4-BE49-F238E27FC236}">
                    <a16:creationId xmlns:a16="http://schemas.microsoft.com/office/drawing/2014/main" id="{DEB63F8F-2C2A-4B76-974D-F58D6B430526}"/>
                  </a:ext>
                </a:extLst>
              </p:cNvPr>
              <p:cNvSpPr>
                <a:spLocks noChangeArrowheads="1"/>
              </p:cNvSpPr>
              <p:nvPr/>
            </p:nvSpPr>
            <p:spPr bwMode="auto">
              <a:xfrm>
                <a:off x="3410" y="3148"/>
                <a:ext cx="43"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9" name="Oval 50">
                <a:extLst>
                  <a:ext uri="{FF2B5EF4-FFF2-40B4-BE49-F238E27FC236}">
                    <a16:creationId xmlns:a16="http://schemas.microsoft.com/office/drawing/2014/main" id="{6B1379A1-ED6A-411D-ADC7-15D93AFDD28A}"/>
                  </a:ext>
                </a:extLst>
              </p:cNvPr>
              <p:cNvSpPr>
                <a:spLocks noChangeArrowheads="1"/>
              </p:cNvSpPr>
              <p:nvPr/>
            </p:nvSpPr>
            <p:spPr bwMode="auto">
              <a:xfrm>
                <a:off x="3456" y="3158"/>
                <a:ext cx="44"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0" name="Oval 51">
                <a:extLst>
                  <a:ext uri="{FF2B5EF4-FFF2-40B4-BE49-F238E27FC236}">
                    <a16:creationId xmlns:a16="http://schemas.microsoft.com/office/drawing/2014/main" id="{E89CEB61-A745-4C65-9931-5FC35F577A0B}"/>
                  </a:ext>
                </a:extLst>
              </p:cNvPr>
              <p:cNvSpPr>
                <a:spLocks noChangeArrowheads="1"/>
              </p:cNvSpPr>
              <p:nvPr/>
            </p:nvSpPr>
            <p:spPr bwMode="auto">
              <a:xfrm>
                <a:off x="3503" y="3164"/>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1" name="Oval 52">
                <a:extLst>
                  <a:ext uri="{FF2B5EF4-FFF2-40B4-BE49-F238E27FC236}">
                    <a16:creationId xmlns:a16="http://schemas.microsoft.com/office/drawing/2014/main" id="{FDDD9274-0AA3-4426-8C80-C65A35F49340}"/>
                  </a:ext>
                </a:extLst>
              </p:cNvPr>
              <p:cNvSpPr>
                <a:spLocks noChangeArrowheads="1"/>
              </p:cNvSpPr>
              <p:nvPr/>
            </p:nvSpPr>
            <p:spPr bwMode="auto">
              <a:xfrm>
                <a:off x="3550" y="3171"/>
                <a:ext cx="46"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2" name="Oval 53">
                <a:extLst>
                  <a:ext uri="{FF2B5EF4-FFF2-40B4-BE49-F238E27FC236}">
                    <a16:creationId xmlns:a16="http://schemas.microsoft.com/office/drawing/2014/main" id="{9845A7B8-03DF-4343-877F-37281CB78F2A}"/>
                  </a:ext>
                </a:extLst>
              </p:cNvPr>
              <p:cNvSpPr>
                <a:spLocks noChangeArrowheads="1"/>
              </p:cNvSpPr>
              <p:nvPr/>
            </p:nvSpPr>
            <p:spPr bwMode="auto">
              <a:xfrm>
                <a:off x="3596" y="3181"/>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3" name="Oval 54">
                <a:extLst>
                  <a:ext uri="{FF2B5EF4-FFF2-40B4-BE49-F238E27FC236}">
                    <a16:creationId xmlns:a16="http://schemas.microsoft.com/office/drawing/2014/main" id="{0F80A165-924B-49E6-85C9-F9F884AF3D28}"/>
                  </a:ext>
                </a:extLst>
              </p:cNvPr>
              <p:cNvSpPr>
                <a:spLocks noChangeArrowheads="1"/>
              </p:cNvSpPr>
              <p:nvPr/>
            </p:nvSpPr>
            <p:spPr bwMode="auto">
              <a:xfrm>
                <a:off x="3643" y="3188"/>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4" name="Oval 55">
                <a:extLst>
                  <a:ext uri="{FF2B5EF4-FFF2-40B4-BE49-F238E27FC236}">
                    <a16:creationId xmlns:a16="http://schemas.microsoft.com/office/drawing/2014/main" id="{F7091BC0-B7BF-4F49-884D-B00E0CC31D9D}"/>
                  </a:ext>
                </a:extLst>
              </p:cNvPr>
              <p:cNvSpPr>
                <a:spLocks noChangeArrowheads="1"/>
              </p:cNvSpPr>
              <p:nvPr/>
            </p:nvSpPr>
            <p:spPr bwMode="auto">
              <a:xfrm>
                <a:off x="3690" y="3194"/>
                <a:ext cx="47"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 name="Oval 56">
                <a:extLst>
                  <a:ext uri="{FF2B5EF4-FFF2-40B4-BE49-F238E27FC236}">
                    <a16:creationId xmlns:a16="http://schemas.microsoft.com/office/drawing/2014/main" id="{971DC8E2-2BCE-412D-AEE1-A9ED2ECAEE42}"/>
                  </a:ext>
                </a:extLst>
              </p:cNvPr>
              <p:cNvSpPr>
                <a:spLocks noChangeArrowheads="1"/>
              </p:cNvSpPr>
              <p:nvPr/>
            </p:nvSpPr>
            <p:spPr bwMode="auto">
              <a:xfrm>
                <a:off x="3737" y="3201"/>
                <a:ext cx="46"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 name="Oval 57">
                <a:extLst>
                  <a:ext uri="{FF2B5EF4-FFF2-40B4-BE49-F238E27FC236}">
                    <a16:creationId xmlns:a16="http://schemas.microsoft.com/office/drawing/2014/main" id="{A710F967-4B9B-436F-BAC4-04532E2583EB}"/>
                  </a:ext>
                </a:extLst>
              </p:cNvPr>
              <p:cNvSpPr>
                <a:spLocks noChangeArrowheads="1"/>
              </p:cNvSpPr>
              <p:nvPr/>
            </p:nvSpPr>
            <p:spPr bwMode="auto">
              <a:xfrm>
                <a:off x="3783" y="3208"/>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Oval 58">
                <a:extLst>
                  <a:ext uri="{FF2B5EF4-FFF2-40B4-BE49-F238E27FC236}">
                    <a16:creationId xmlns:a16="http://schemas.microsoft.com/office/drawing/2014/main" id="{9F900E71-B4B0-45E6-82A6-FDE02F9D2D82}"/>
                  </a:ext>
                </a:extLst>
              </p:cNvPr>
              <p:cNvSpPr>
                <a:spLocks noChangeArrowheads="1"/>
              </p:cNvSpPr>
              <p:nvPr/>
            </p:nvSpPr>
            <p:spPr bwMode="auto">
              <a:xfrm>
                <a:off x="3830" y="3214"/>
                <a:ext cx="47"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 name="Oval 59">
                <a:extLst>
                  <a:ext uri="{FF2B5EF4-FFF2-40B4-BE49-F238E27FC236}">
                    <a16:creationId xmlns:a16="http://schemas.microsoft.com/office/drawing/2014/main" id="{F57CF028-6A61-434A-AD5E-1C39F8F07CAB}"/>
                  </a:ext>
                </a:extLst>
              </p:cNvPr>
              <p:cNvSpPr>
                <a:spLocks noChangeArrowheads="1"/>
              </p:cNvSpPr>
              <p:nvPr/>
            </p:nvSpPr>
            <p:spPr bwMode="auto">
              <a:xfrm>
                <a:off x="3877" y="3221"/>
                <a:ext cx="46"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Oval 60">
                <a:extLst>
                  <a:ext uri="{FF2B5EF4-FFF2-40B4-BE49-F238E27FC236}">
                    <a16:creationId xmlns:a16="http://schemas.microsoft.com/office/drawing/2014/main" id="{30E0D2B9-B986-4171-B865-AEB7FD5238BE}"/>
                  </a:ext>
                </a:extLst>
              </p:cNvPr>
              <p:cNvSpPr>
                <a:spLocks noChangeArrowheads="1"/>
              </p:cNvSpPr>
              <p:nvPr/>
            </p:nvSpPr>
            <p:spPr bwMode="auto">
              <a:xfrm>
                <a:off x="3923" y="3228"/>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Oval 61">
                <a:extLst>
                  <a:ext uri="{FF2B5EF4-FFF2-40B4-BE49-F238E27FC236}">
                    <a16:creationId xmlns:a16="http://schemas.microsoft.com/office/drawing/2014/main" id="{6E3E133B-97A1-432F-82E7-AAB3FE346769}"/>
                  </a:ext>
                </a:extLst>
              </p:cNvPr>
              <p:cNvSpPr>
                <a:spLocks noChangeArrowheads="1"/>
              </p:cNvSpPr>
              <p:nvPr/>
            </p:nvSpPr>
            <p:spPr bwMode="auto">
              <a:xfrm>
                <a:off x="3970" y="3234"/>
                <a:ext cx="47"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Oval 62">
                <a:extLst>
                  <a:ext uri="{FF2B5EF4-FFF2-40B4-BE49-F238E27FC236}">
                    <a16:creationId xmlns:a16="http://schemas.microsoft.com/office/drawing/2014/main" id="{C08282D5-ED4E-4749-93F8-469C3367D299}"/>
                  </a:ext>
                </a:extLst>
              </p:cNvPr>
              <p:cNvSpPr>
                <a:spLocks noChangeArrowheads="1"/>
              </p:cNvSpPr>
              <p:nvPr/>
            </p:nvSpPr>
            <p:spPr bwMode="auto">
              <a:xfrm>
                <a:off x="4017" y="3241"/>
                <a:ext cx="46"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2" name="Oval 63">
                <a:extLst>
                  <a:ext uri="{FF2B5EF4-FFF2-40B4-BE49-F238E27FC236}">
                    <a16:creationId xmlns:a16="http://schemas.microsoft.com/office/drawing/2014/main" id="{CF1E989B-5BC2-47C0-8E2A-0F9F6D443A96}"/>
                  </a:ext>
                </a:extLst>
              </p:cNvPr>
              <p:cNvSpPr>
                <a:spLocks noChangeArrowheads="1"/>
              </p:cNvSpPr>
              <p:nvPr/>
            </p:nvSpPr>
            <p:spPr bwMode="auto">
              <a:xfrm>
                <a:off x="4063" y="3244"/>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3" name="Oval 64">
                <a:extLst>
                  <a:ext uri="{FF2B5EF4-FFF2-40B4-BE49-F238E27FC236}">
                    <a16:creationId xmlns:a16="http://schemas.microsoft.com/office/drawing/2014/main" id="{D595CAEB-048D-4744-919A-88F61479ACD9}"/>
                  </a:ext>
                </a:extLst>
              </p:cNvPr>
              <p:cNvSpPr>
                <a:spLocks noChangeArrowheads="1"/>
              </p:cNvSpPr>
              <p:nvPr/>
            </p:nvSpPr>
            <p:spPr bwMode="auto">
              <a:xfrm>
                <a:off x="4110" y="3251"/>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4" name="Oval 65">
                <a:extLst>
                  <a:ext uri="{FF2B5EF4-FFF2-40B4-BE49-F238E27FC236}">
                    <a16:creationId xmlns:a16="http://schemas.microsoft.com/office/drawing/2014/main" id="{EF7B306D-2BA2-48AF-BD08-08EC779E03D1}"/>
                  </a:ext>
                </a:extLst>
              </p:cNvPr>
              <p:cNvSpPr>
                <a:spLocks noChangeArrowheads="1"/>
              </p:cNvSpPr>
              <p:nvPr/>
            </p:nvSpPr>
            <p:spPr bwMode="auto">
              <a:xfrm>
                <a:off x="4157" y="3258"/>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5" name="Oval 66">
                <a:extLst>
                  <a:ext uri="{FF2B5EF4-FFF2-40B4-BE49-F238E27FC236}">
                    <a16:creationId xmlns:a16="http://schemas.microsoft.com/office/drawing/2014/main" id="{70F1A143-F72B-4297-B937-259DD8CF55D8}"/>
                  </a:ext>
                </a:extLst>
              </p:cNvPr>
              <p:cNvSpPr>
                <a:spLocks noChangeArrowheads="1"/>
              </p:cNvSpPr>
              <p:nvPr/>
            </p:nvSpPr>
            <p:spPr bwMode="auto">
              <a:xfrm>
                <a:off x="4204" y="3264"/>
                <a:ext cx="46"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6" name="Oval 67">
                <a:extLst>
                  <a:ext uri="{FF2B5EF4-FFF2-40B4-BE49-F238E27FC236}">
                    <a16:creationId xmlns:a16="http://schemas.microsoft.com/office/drawing/2014/main" id="{4D5C78F2-3889-470C-96C7-871FF270264F}"/>
                  </a:ext>
                </a:extLst>
              </p:cNvPr>
              <p:cNvSpPr>
                <a:spLocks noChangeArrowheads="1"/>
              </p:cNvSpPr>
              <p:nvPr/>
            </p:nvSpPr>
            <p:spPr bwMode="auto">
              <a:xfrm>
                <a:off x="4250" y="3268"/>
                <a:ext cx="47"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Oval 68">
                <a:extLst>
                  <a:ext uri="{FF2B5EF4-FFF2-40B4-BE49-F238E27FC236}">
                    <a16:creationId xmlns:a16="http://schemas.microsoft.com/office/drawing/2014/main" id="{3670DFB8-432B-45B6-AD2C-5DE5E88E257B}"/>
                  </a:ext>
                </a:extLst>
              </p:cNvPr>
              <p:cNvSpPr>
                <a:spLocks noChangeArrowheads="1"/>
              </p:cNvSpPr>
              <p:nvPr/>
            </p:nvSpPr>
            <p:spPr bwMode="auto">
              <a:xfrm>
                <a:off x="4300" y="3274"/>
                <a:ext cx="44"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Oval 69">
                <a:extLst>
                  <a:ext uri="{FF2B5EF4-FFF2-40B4-BE49-F238E27FC236}">
                    <a16:creationId xmlns:a16="http://schemas.microsoft.com/office/drawing/2014/main" id="{9B7579EF-A91B-46CB-88A1-8F8E05E2CAD8}"/>
                  </a:ext>
                </a:extLst>
              </p:cNvPr>
              <p:cNvSpPr>
                <a:spLocks noChangeArrowheads="1"/>
              </p:cNvSpPr>
              <p:nvPr/>
            </p:nvSpPr>
            <p:spPr bwMode="auto">
              <a:xfrm>
                <a:off x="4347" y="3281"/>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Oval 70">
                <a:extLst>
                  <a:ext uri="{FF2B5EF4-FFF2-40B4-BE49-F238E27FC236}">
                    <a16:creationId xmlns:a16="http://schemas.microsoft.com/office/drawing/2014/main" id="{372039AB-2F8A-40EE-89BD-8C86322597C7}"/>
                  </a:ext>
                </a:extLst>
              </p:cNvPr>
              <p:cNvSpPr>
                <a:spLocks noChangeArrowheads="1"/>
              </p:cNvSpPr>
              <p:nvPr/>
            </p:nvSpPr>
            <p:spPr bwMode="auto">
              <a:xfrm>
                <a:off x="4394" y="3288"/>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0" name="Oval 71">
                <a:extLst>
                  <a:ext uri="{FF2B5EF4-FFF2-40B4-BE49-F238E27FC236}">
                    <a16:creationId xmlns:a16="http://schemas.microsoft.com/office/drawing/2014/main" id="{90808B23-9F11-404D-AF7C-2AFB38877621}"/>
                  </a:ext>
                </a:extLst>
              </p:cNvPr>
              <p:cNvSpPr>
                <a:spLocks noChangeArrowheads="1"/>
              </p:cNvSpPr>
              <p:nvPr/>
            </p:nvSpPr>
            <p:spPr bwMode="auto">
              <a:xfrm>
                <a:off x="4440" y="3291"/>
                <a:ext cx="44"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Oval 72">
                <a:extLst>
                  <a:ext uri="{FF2B5EF4-FFF2-40B4-BE49-F238E27FC236}">
                    <a16:creationId xmlns:a16="http://schemas.microsoft.com/office/drawing/2014/main" id="{B0082FFD-B6F1-4A36-82C1-6C09548338C3}"/>
                  </a:ext>
                </a:extLst>
              </p:cNvPr>
              <p:cNvSpPr>
                <a:spLocks noChangeArrowheads="1"/>
              </p:cNvSpPr>
              <p:nvPr/>
            </p:nvSpPr>
            <p:spPr bwMode="auto">
              <a:xfrm>
                <a:off x="4487" y="3298"/>
                <a:ext cx="44"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Oval 73">
                <a:extLst>
                  <a:ext uri="{FF2B5EF4-FFF2-40B4-BE49-F238E27FC236}">
                    <a16:creationId xmlns:a16="http://schemas.microsoft.com/office/drawing/2014/main" id="{40E5FBD5-A0E7-47F1-B554-079B9D7F3B6C}"/>
                  </a:ext>
                </a:extLst>
              </p:cNvPr>
              <p:cNvSpPr>
                <a:spLocks noChangeArrowheads="1"/>
              </p:cNvSpPr>
              <p:nvPr/>
            </p:nvSpPr>
            <p:spPr bwMode="auto">
              <a:xfrm>
                <a:off x="4534" y="3304"/>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Oval 74">
                <a:extLst>
                  <a:ext uri="{FF2B5EF4-FFF2-40B4-BE49-F238E27FC236}">
                    <a16:creationId xmlns:a16="http://schemas.microsoft.com/office/drawing/2014/main" id="{6FC3C3C2-D493-40FE-B397-3664075FB4EE}"/>
                  </a:ext>
                </a:extLst>
              </p:cNvPr>
              <p:cNvSpPr>
                <a:spLocks noChangeArrowheads="1"/>
              </p:cNvSpPr>
              <p:nvPr/>
            </p:nvSpPr>
            <p:spPr bwMode="auto">
              <a:xfrm>
                <a:off x="4581" y="3308"/>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4" name="Oval 75">
                <a:extLst>
                  <a:ext uri="{FF2B5EF4-FFF2-40B4-BE49-F238E27FC236}">
                    <a16:creationId xmlns:a16="http://schemas.microsoft.com/office/drawing/2014/main" id="{C7624034-06E4-4755-A688-D6279369384A}"/>
                  </a:ext>
                </a:extLst>
              </p:cNvPr>
              <p:cNvSpPr>
                <a:spLocks noChangeArrowheads="1"/>
              </p:cNvSpPr>
              <p:nvPr/>
            </p:nvSpPr>
            <p:spPr bwMode="auto">
              <a:xfrm>
                <a:off x="4627" y="3311"/>
                <a:ext cx="44"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5" name="Oval 76">
                <a:extLst>
                  <a:ext uri="{FF2B5EF4-FFF2-40B4-BE49-F238E27FC236}">
                    <a16:creationId xmlns:a16="http://schemas.microsoft.com/office/drawing/2014/main" id="{86DA93DD-7757-4560-8D47-7A159F704408}"/>
                  </a:ext>
                </a:extLst>
              </p:cNvPr>
              <p:cNvSpPr>
                <a:spLocks noChangeArrowheads="1"/>
              </p:cNvSpPr>
              <p:nvPr/>
            </p:nvSpPr>
            <p:spPr bwMode="auto">
              <a:xfrm>
                <a:off x="4674" y="3318"/>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6" name="Oval 77">
                <a:extLst>
                  <a:ext uri="{FF2B5EF4-FFF2-40B4-BE49-F238E27FC236}">
                    <a16:creationId xmlns:a16="http://schemas.microsoft.com/office/drawing/2014/main" id="{83633779-3695-4566-8320-EEA4BAAA8565}"/>
                  </a:ext>
                </a:extLst>
              </p:cNvPr>
              <p:cNvSpPr>
                <a:spLocks noChangeArrowheads="1"/>
              </p:cNvSpPr>
              <p:nvPr/>
            </p:nvSpPr>
            <p:spPr bwMode="auto">
              <a:xfrm>
                <a:off x="4721" y="3321"/>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7" name="Oval 78">
                <a:extLst>
                  <a:ext uri="{FF2B5EF4-FFF2-40B4-BE49-F238E27FC236}">
                    <a16:creationId xmlns:a16="http://schemas.microsoft.com/office/drawing/2014/main" id="{8B953C79-2F05-481E-898F-73A8C9E6CD6E}"/>
                  </a:ext>
                </a:extLst>
              </p:cNvPr>
              <p:cNvSpPr>
                <a:spLocks noChangeArrowheads="1"/>
              </p:cNvSpPr>
              <p:nvPr/>
            </p:nvSpPr>
            <p:spPr bwMode="auto">
              <a:xfrm>
                <a:off x="4767" y="3324"/>
                <a:ext cx="44"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8" name="Oval 79">
                <a:extLst>
                  <a:ext uri="{FF2B5EF4-FFF2-40B4-BE49-F238E27FC236}">
                    <a16:creationId xmlns:a16="http://schemas.microsoft.com/office/drawing/2014/main" id="{44D2DFFE-DC22-42F8-888F-EA9CB1218DD8}"/>
                  </a:ext>
                </a:extLst>
              </p:cNvPr>
              <p:cNvSpPr>
                <a:spLocks noChangeArrowheads="1"/>
              </p:cNvSpPr>
              <p:nvPr/>
            </p:nvSpPr>
            <p:spPr bwMode="auto">
              <a:xfrm>
                <a:off x="4814" y="3328"/>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9" name="Oval 80">
                <a:extLst>
                  <a:ext uri="{FF2B5EF4-FFF2-40B4-BE49-F238E27FC236}">
                    <a16:creationId xmlns:a16="http://schemas.microsoft.com/office/drawing/2014/main" id="{9BAB9075-7B0C-4450-AF92-4BF3CBBD9092}"/>
                  </a:ext>
                </a:extLst>
              </p:cNvPr>
              <p:cNvSpPr>
                <a:spLocks noChangeArrowheads="1"/>
              </p:cNvSpPr>
              <p:nvPr/>
            </p:nvSpPr>
            <p:spPr bwMode="auto">
              <a:xfrm>
                <a:off x="4861" y="3335"/>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0" name="Oval 81">
                <a:extLst>
                  <a:ext uri="{FF2B5EF4-FFF2-40B4-BE49-F238E27FC236}">
                    <a16:creationId xmlns:a16="http://schemas.microsoft.com/office/drawing/2014/main" id="{8CA4EDE0-0E6A-457F-88F3-CB6FC79175FF}"/>
                  </a:ext>
                </a:extLst>
              </p:cNvPr>
              <p:cNvSpPr>
                <a:spLocks noChangeArrowheads="1"/>
              </p:cNvSpPr>
              <p:nvPr/>
            </p:nvSpPr>
            <p:spPr bwMode="auto">
              <a:xfrm>
                <a:off x="4907" y="3338"/>
                <a:ext cx="44"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Oval 82">
                <a:extLst>
                  <a:ext uri="{FF2B5EF4-FFF2-40B4-BE49-F238E27FC236}">
                    <a16:creationId xmlns:a16="http://schemas.microsoft.com/office/drawing/2014/main" id="{8AF47837-11A2-4870-A60F-B84942148484}"/>
                  </a:ext>
                </a:extLst>
              </p:cNvPr>
              <p:cNvSpPr>
                <a:spLocks noChangeArrowheads="1"/>
              </p:cNvSpPr>
              <p:nvPr/>
            </p:nvSpPr>
            <p:spPr bwMode="auto">
              <a:xfrm>
                <a:off x="4954" y="3341"/>
                <a:ext cx="44"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Oval 83">
                <a:extLst>
                  <a:ext uri="{FF2B5EF4-FFF2-40B4-BE49-F238E27FC236}">
                    <a16:creationId xmlns:a16="http://schemas.microsoft.com/office/drawing/2014/main" id="{DAD9BD45-6898-42A0-8AFC-6D31B5ED2346}"/>
                  </a:ext>
                </a:extLst>
              </p:cNvPr>
              <p:cNvSpPr>
                <a:spLocks noChangeArrowheads="1"/>
              </p:cNvSpPr>
              <p:nvPr/>
            </p:nvSpPr>
            <p:spPr bwMode="auto">
              <a:xfrm>
                <a:off x="5001" y="3345"/>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Oval 84">
                <a:extLst>
                  <a:ext uri="{FF2B5EF4-FFF2-40B4-BE49-F238E27FC236}">
                    <a16:creationId xmlns:a16="http://schemas.microsoft.com/office/drawing/2014/main" id="{BF74FD10-215C-4C7A-B9AC-2AFADC1F325A}"/>
                  </a:ext>
                </a:extLst>
              </p:cNvPr>
              <p:cNvSpPr>
                <a:spLocks noChangeArrowheads="1"/>
              </p:cNvSpPr>
              <p:nvPr/>
            </p:nvSpPr>
            <p:spPr bwMode="auto">
              <a:xfrm>
                <a:off x="5048" y="3348"/>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4" name="Oval 85">
                <a:extLst>
                  <a:ext uri="{FF2B5EF4-FFF2-40B4-BE49-F238E27FC236}">
                    <a16:creationId xmlns:a16="http://schemas.microsoft.com/office/drawing/2014/main" id="{63C26578-DDDB-42EA-98E5-7CDF60CB68BE}"/>
                  </a:ext>
                </a:extLst>
              </p:cNvPr>
              <p:cNvSpPr>
                <a:spLocks noChangeArrowheads="1"/>
              </p:cNvSpPr>
              <p:nvPr/>
            </p:nvSpPr>
            <p:spPr bwMode="auto">
              <a:xfrm>
                <a:off x="5094" y="3351"/>
                <a:ext cx="44"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Oval 86">
                <a:extLst>
                  <a:ext uri="{FF2B5EF4-FFF2-40B4-BE49-F238E27FC236}">
                    <a16:creationId xmlns:a16="http://schemas.microsoft.com/office/drawing/2014/main" id="{C05440A9-21E4-4E39-9DA3-DCA331814E83}"/>
                  </a:ext>
                </a:extLst>
              </p:cNvPr>
              <p:cNvSpPr>
                <a:spLocks noChangeArrowheads="1"/>
              </p:cNvSpPr>
              <p:nvPr/>
            </p:nvSpPr>
            <p:spPr bwMode="auto">
              <a:xfrm>
                <a:off x="5141" y="3355"/>
                <a:ext cx="47"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Oval 87">
                <a:extLst>
                  <a:ext uri="{FF2B5EF4-FFF2-40B4-BE49-F238E27FC236}">
                    <a16:creationId xmlns:a16="http://schemas.microsoft.com/office/drawing/2014/main" id="{822A8657-26F3-4FE8-A1EA-D0E68730001E}"/>
                  </a:ext>
                </a:extLst>
              </p:cNvPr>
              <p:cNvSpPr>
                <a:spLocks noChangeArrowheads="1"/>
              </p:cNvSpPr>
              <p:nvPr/>
            </p:nvSpPr>
            <p:spPr bwMode="auto">
              <a:xfrm>
                <a:off x="5188" y="3358"/>
                <a:ext cx="46"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Oval 88">
                <a:extLst>
                  <a:ext uri="{FF2B5EF4-FFF2-40B4-BE49-F238E27FC236}">
                    <a16:creationId xmlns:a16="http://schemas.microsoft.com/office/drawing/2014/main" id="{7C4E2A97-FA8C-49EF-A605-F16ADD52A72A}"/>
                  </a:ext>
                </a:extLst>
              </p:cNvPr>
              <p:cNvSpPr>
                <a:spLocks noChangeArrowheads="1"/>
              </p:cNvSpPr>
              <p:nvPr/>
            </p:nvSpPr>
            <p:spPr bwMode="auto">
              <a:xfrm>
                <a:off x="5234" y="3361"/>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8" name="Oval 89">
                <a:extLst>
                  <a:ext uri="{FF2B5EF4-FFF2-40B4-BE49-F238E27FC236}">
                    <a16:creationId xmlns:a16="http://schemas.microsoft.com/office/drawing/2014/main" id="{AAF9915F-2829-4EC4-A84A-5DCF8E95B9B8}"/>
                  </a:ext>
                </a:extLst>
              </p:cNvPr>
              <p:cNvSpPr>
                <a:spLocks noChangeArrowheads="1"/>
              </p:cNvSpPr>
              <p:nvPr/>
            </p:nvSpPr>
            <p:spPr bwMode="auto">
              <a:xfrm>
                <a:off x="5281" y="3365"/>
                <a:ext cx="47"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Oval 90">
                <a:extLst>
                  <a:ext uri="{FF2B5EF4-FFF2-40B4-BE49-F238E27FC236}">
                    <a16:creationId xmlns:a16="http://schemas.microsoft.com/office/drawing/2014/main" id="{14D6B322-B8BD-4138-BFF7-8ACA26679844}"/>
                  </a:ext>
                </a:extLst>
              </p:cNvPr>
              <p:cNvSpPr>
                <a:spLocks noChangeArrowheads="1"/>
              </p:cNvSpPr>
              <p:nvPr/>
            </p:nvSpPr>
            <p:spPr bwMode="auto">
              <a:xfrm>
                <a:off x="5328" y="3371"/>
                <a:ext cx="46"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Oval 91">
                <a:extLst>
                  <a:ext uri="{FF2B5EF4-FFF2-40B4-BE49-F238E27FC236}">
                    <a16:creationId xmlns:a16="http://schemas.microsoft.com/office/drawing/2014/main" id="{8556882B-68FB-4DD0-B6C8-700AE0911D61}"/>
                  </a:ext>
                </a:extLst>
              </p:cNvPr>
              <p:cNvSpPr>
                <a:spLocks noChangeArrowheads="1"/>
              </p:cNvSpPr>
              <p:nvPr/>
            </p:nvSpPr>
            <p:spPr bwMode="auto">
              <a:xfrm>
                <a:off x="5374" y="3375"/>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Oval 92">
                <a:extLst>
                  <a:ext uri="{FF2B5EF4-FFF2-40B4-BE49-F238E27FC236}">
                    <a16:creationId xmlns:a16="http://schemas.microsoft.com/office/drawing/2014/main" id="{152C03D0-B9D9-4BE4-8E44-7E646B4093BD}"/>
                  </a:ext>
                </a:extLst>
              </p:cNvPr>
              <p:cNvSpPr>
                <a:spLocks noChangeArrowheads="1"/>
              </p:cNvSpPr>
              <p:nvPr/>
            </p:nvSpPr>
            <p:spPr bwMode="auto">
              <a:xfrm>
                <a:off x="5421" y="3378"/>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2" name="Oval 93">
                <a:extLst>
                  <a:ext uri="{FF2B5EF4-FFF2-40B4-BE49-F238E27FC236}">
                    <a16:creationId xmlns:a16="http://schemas.microsoft.com/office/drawing/2014/main" id="{E7575284-83EA-46D0-984F-ACE9CFCEA68B}"/>
                  </a:ext>
                </a:extLst>
              </p:cNvPr>
              <p:cNvSpPr>
                <a:spLocks noChangeArrowheads="1"/>
              </p:cNvSpPr>
              <p:nvPr/>
            </p:nvSpPr>
            <p:spPr bwMode="auto">
              <a:xfrm>
                <a:off x="5468" y="3381"/>
                <a:ext cx="47"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Oval 94">
                <a:extLst>
                  <a:ext uri="{FF2B5EF4-FFF2-40B4-BE49-F238E27FC236}">
                    <a16:creationId xmlns:a16="http://schemas.microsoft.com/office/drawing/2014/main" id="{9F15D6DF-23DD-416E-B7A7-0339F0D1F24D}"/>
                  </a:ext>
                </a:extLst>
              </p:cNvPr>
              <p:cNvSpPr>
                <a:spLocks noChangeArrowheads="1"/>
              </p:cNvSpPr>
              <p:nvPr/>
            </p:nvSpPr>
            <p:spPr bwMode="auto">
              <a:xfrm>
                <a:off x="5515" y="3385"/>
                <a:ext cx="46"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Oval 95">
                <a:extLst>
                  <a:ext uri="{FF2B5EF4-FFF2-40B4-BE49-F238E27FC236}">
                    <a16:creationId xmlns:a16="http://schemas.microsoft.com/office/drawing/2014/main" id="{1D8F1B7D-9A6F-4BE1-97EA-47D07310A16D}"/>
                  </a:ext>
                </a:extLst>
              </p:cNvPr>
              <p:cNvSpPr>
                <a:spLocks noChangeArrowheads="1"/>
              </p:cNvSpPr>
              <p:nvPr/>
            </p:nvSpPr>
            <p:spPr bwMode="auto">
              <a:xfrm>
                <a:off x="5561" y="3388"/>
                <a:ext cx="47"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Oval 96">
                <a:extLst>
                  <a:ext uri="{FF2B5EF4-FFF2-40B4-BE49-F238E27FC236}">
                    <a16:creationId xmlns:a16="http://schemas.microsoft.com/office/drawing/2014/main" id="{637E7668-57DF-4E50-AB65-E8CD7FA49250}"/>
                  </a:ext>
                </a:extLst>
              </p:cNvPr>
              <p:cNvSpPr>
                <a:spLocks noChangeArrowheads="1"/>
              </p:cNvSpPr>
              <p:nvPr/>
            </p:nvSpPr>
            <p:spPr bwMode="auto">
              <a:xfrm>
                <a:off x="5608" y="3391"/>
                <a:ext cx="47"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6" name="Oval 97">
                <a:extLst>
                  <a:ext uri="{FF2B5EF4-FFF2-40B4-BE49-F238E27FC236}">
                    <a16:creationId xmlns:a16="http://schemas.microsoft.com/office/drawing/2014/main" id="{3117C498-A140-44D2-9A16-7C0B4679434F}"/>
                  </a:ext>
                </a:extLst>
              </p:cNvPr>
              <p:cNvSpPr>
                <a:spLocks noChangeArrowheads="1"/>
              </p:cNvSpPr>
              <p:nvPr/>
            </p:nvSpPr>
            <p:spPr bwMode="auto">
              <a:xfrm>
                <a:off x="5655" y="3395"/>
                <a:ext cx="46"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Oval 98">
                <a:extLst>
                  <a:ext uri="{FF2B5EF4-FFF2-40B4-BE49-F238E27FC236}">
                    <a16:creationId xmlns:a16="http://schemas.microsoft.com/office/drawing/2014/main" id="{9FE62E1A-FB46-4FD9-AB96-6F802FE99D1E}"/>
                  </a:ext>
                </a:extLst>
              </p:cNvPr>
              <p:cNvSpPr>
                <a:spLocks noChangeArrowheads="1"/>
              </p:cNvSpPr>
              <p:nvPr/>
            </p:nvSpPr>
            <p:spPr bwMode="auto">
              <a:xfrm>
                <a:off x="5701" y="3398"/>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Oval 99">
                <a:extLst>
                  <a:ext uri="{FF2B5EF4-FFF2-40B4-BE49-F238E27FC236}">
                    <a16:creationId xmlns:a16="http://schemas.microsoft.com/office/drawing/2014/main" id="{DC70E1C9-E413-47DC-9062-76016F1C7E43}"/>
                  </a:ext>
                </a:extLst>
              </p:cNvPr>
              <p:cNvSpPr>
                <a:spLocks noChangeArrowheads="1"/>
              </p:cNvSpPr>
              <p:nvPr/>
            </p:nvSpPr>
            <p:spPr bwMode="auto">
              <a:xfrm>
                <a:off x="5748" y="3401"/>
                <a:ext cx="47"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Oval 100">
                <a:extLst>
                  <a:ext uri="{FF2B5EF4-FFF2-40B4-BE49-F238E27FC236}">
                    <a16:creationId xmlns:a16="http://schemas.microsoft.com/office/drawing/2014/main" id="{CB011905-667F-4880-97F0-CC7B3647B7FE}"/>
                  </a:ext>
                </a:extLst>
              </p:cNvPr>
              <p:cNvSpPr>
                <a:spLocks noChangeArrowheads="1"/>
              </p:cNvSpPr>
              <p:nvPr/>
            </p:nvSpPr>
            <p:spPr bwMode="auto">
              <a:xfrm>
                <a:off x="5795" y="3405"/>
                <a:ext cx="46"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0" name="Oval 101">
                <a:extLst>
                  <a:ext uri="{FF2B5EF4-FFF2-40B4-BE49-F238E27FC236}">
                    <a16:creationId xmlns:a16="http://schemas.microsoft.com/office/drawing/2014/main" id="{B5934A28-5609-49E7-8073-2EED2FCE34A8}"/>
                  </a:ext>
                </a:extLst>
              </p:cNvPr>
              <p:cNvSpPr>
                <a:spLocks noChangeArrowheads="1"/>
              </p:cNvSpPr>
              <p:nvPr/>
            </p:nvSpPr>
            <p:spPr bwMode="auto">
              <a:xfrm>
                <a:off x="5845" y="3408"/>
                <a:ext cx="43"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Oval 102">
                <a:extLst>
                  <a:ext uri="{FF2B5EF4-FFF2-40B4-BE49-F238E27FC236}">
                    <a16:creationId xmlns:a16="http://schemas.microsoft.com/office/drawing/2014/main" id="{CDE016DC-3E90-4608-BA6F-628CD1B20701}"/>
                  </a:ext>
                </a:extLst>
              </p:cNvPr>
              <p:cNvSpPr>
                <a:spLocks noChangeArrowheads="1"/>
              </p:cNvSpPr>
              <p:nvPr/>
            </p:nvSpPr>
            <p:spPr bwMode="auto">
              <a:xfrm>
                <a:off x="5891" y="3411"/>
                <a:ext cx="44"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Oval 103">
                <a:extLst>
                  <a:ext uri="{FF2B5EF4-FFF2-40B4-BE49-F238E27FC236}">
                    <a16:creationId xmlns:a16="http://schemas.microsoft.com/office/drawing/2014/main" id="{978FA0A9-587D-48CB-9E95-89E128EA9AF5}"/>
                  </a:ext>
                </a:extLst>
              </p:cNvPr>
              <p:cNvSpPr>
                <a:spLocks noChangeArrowheads="1"/>
              </p:cNvSpPr>
              <p:nvPr/>
            </p:nvSpPr>
            <p:spPr bwMode="auto">
              <a:xfrm>
                <a:off x="5938" y="3418"/>
                <a:ext cx="44"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Oval 104">
                <a:extLst>
                  <a:ext uri="{FF2B5EF4-FFF2-40B4-BE49-F238E27FC236}">
                    <a16:creationId xmlns:a16="http://schemas.microsoft.com/office/drawing/2014/main" id="{DDB89729-4335-4588-8DFE-59CEB2F740BD}"/>
                  </a:ext>
                </a:extLst>
              </p:cNvPr>
              <p:cNvSpPr>
                <a:spLocks noChangeArrowheads="1"/>
              </p:cNvSpPr>
              <p:nvPr/>
            </p:nvSpPr>
            <p:spPr bwMode="auto">
              <a:xfrm>
                <a:off x="5985" y="3421"/>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4" name="Oval 105">
                <a:extLst>
                  <a:ext uri="{FF2B5EF4-FFF2-40B4-BE49-F238E27FC236}">
                    <a16:creationId xmlns:a16="http://schemas.microsoft.com/office/drawing/2014/main" id="{A35A4986-EF69-4A2E-9D26-AB9FEC1D0C3C}"/>
                  </a:ext>
                </a:extLst>
              </p:cNvPr>
              <p:cNvSpPr>
                <a:spLocks noChangeArrowheads="1"/>
              </p:cNvSpPr>
              <p:nvPr/>
            </p:nvSpPr>
            <p:spPr bwMode="auto">
              <a:xfrm>
                <a:off x="6032" y="3425"/>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5" name="Oval 106">
                <a:extLst>
                  <a:ext uri="{FF2B5EF4-FFF2-40B4-BE49-F238E27FC236}">
                    <a16:creationId xmlns:a16="http://schemas.microsoft.com/office/drawing/2014/main" id="{967358DB-9CC8-4E60-B6C5-A92D6E4AA4EA}"/>
                  </a:ext>
                </a:extLst>
              </p:cNvPr>
              <p:cNvSpPr>
                <a:spLocks noChangeArrowheads="1"/>
              </p:cNvSpPr>
              <p:nvPr/>
            </p:nvSpPr>
            <p:spPr bwMode="auto">
              <a:xfrm>
                <a:off x="6078" y="3428"/>
                <a:ext cx="44"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 name="Oval 107">
                <a:extLst>
                  <a:ext uri="{FF2B5EF4-FFF2-40B4-BE49-F238E27FC236}">
                    <a16:creationId xmlns:a16="http://schemas.microsoft.com/office/drawing/2014/main" id="{569DEDC0-7D9D-4852-A10B-D8EF45067D5C}"/>
                  </a:ext>
                </a:extLst>
              </p:cNvPr>
              <p:cNvSpPr>
                <a:spLocks noChangeArrowheads="1"/>
              </p:cNvSpPr>
              <p:nvPr/>
            </p:nvSpPr>
            <p:spPr bwMode="auto">
              <a:xfrm>
                <a:off x="6125" y="3431"/>
                <a:ext cx="43"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 name="Oval 108">
                <a:extLst>
                  <a:ext uri="{FF2B5EF4-FFF2-40B4-BE49-F238E27FC236}">
                    <a16:creationId xmlns:a16="http://schemas.microsoft.com/office/drawing/2014/main" id="{E1F4350F-E5EB-4CFC-B546-461515A87198}"/>
                  </a:ext>
                </a:extLst>
              </p:cNvPr>
              <p:cNvSpPr>
                <a:spLocks noChangeArrowheads="1"/>
              </p:cNvSpPr>
              <p:nvPr/>
            </p:nvSpPr>
            <p:spPr bwMode="auto">
              <a:xfrm>
                <a:off x="6172" y="3435"/>
                <a:ext cx="43" cy="46"/>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8" name="Oval 109">
                <a:extLst>
                  <a:ext uri="{FF2B5EF4-FFF2-40B4-BE49-F238E27FC236}">
                    <a16:creationId xmlns:a16="http://schemas.microsoft.com/office/drawing/2014/main" id="{E91D2E69-254F-465E-A266-8CA1E28240AD}"/>
                  </a:ext>
                </a:extLst>
              </p:cNvPr>
              <p:cNvSpPr>
                <a:spLocks noChangeArrowheads="1"/>
              </p:cNvSpPr>
              <p:nvPr/>
            </p:nvSpPr>
            <p:spPr bwMode="auto">
              <a:xfrm>
                <a:off x="6218" y="3438"/>
                <a:ext cx="44"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9" name="Oval 110">
                <a:extLst>
                  <a:ext uri="{FF2B5EF4-FFF2-40B4-BE49-F238E27FC236}">
                    <a16:creationId xmlns:a16="http://schemas.microsoft.com/office/drawing/2014/main" id="{6FCD5C58-1129-4E1F-9F8C-70942DC0290A}"/>
                  </a:ext>
                </a:extLst>
              </p:cNvPr>
              <p:cNvSpPr>
                <a:spLocks noChangeArrowheads="1"/>
              </p:cNvSpPr>
              <p:nvPr/>
            </p:nvSpPr>
            <p:spPr bwMode="auto">
              <a:xfrm>
                <a:off x="6265" y="3445"/>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0" name="Oval 111">
                <a:extLst>
                  <a:ext uri="{FF2B5EF4-FFF2-40B4-BE49-F238E27FC236}">
                    <a16:creationId xmlns:a16="http://schemas.microsoft.com/office/drawing/2014/main" id="{CDD6B88D-2194-460C-BE83-EF7C45F0F468}"/>
                  </a:ext>
                </a:extLst>
              </p:cNvPr>
              <p:cNvSpPr>
                <a:spLocks noChangeArrowheads="1"/>
              </p:cNvSpPr>
              <p:nvPr/>
            </p:nvSpPr>
            <p:spPr bwMode="auto">
              <a:xfrm>
                <a:off x="6312" y="3448"/>
                <a:ext cx="43" cy="43"/>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1" name="Oval 112">
                <a:extLst>
                  <a:ext uri="{FF2B5EF4-FFF2-40B4-BE49-F238E27FC236}">
                    <a16:creationId xmlns:a16="http://schemas.microsoft.com/office/drawing/2014/main" id="{16B91248-8675-4FC0-9173-07982ABF1EC0}"/>
                  </a:ext>
                </a:extLst>
              </p:cNvPr>
              <p:cNvSpPr>
                <a:spLocks noChangeArrowheads="1"/>
              </p:cNvSpPr>
              <p:nvPr/>
            </p:nvSpPr>
            <p:spPr bwMode="auto">
              <a:xfrm>
                <a:off x="6358" y="3451"/>
                <a:ext cx="44" cy="47"/>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2" name="Freeform 113">
                <a:extLst>
                  <a:ext uri="{FF2B5EF4-FFF2-40B4-BE49-F238E27FC236}">
                    <a16:creationId xmlns:a16="http://schemas.microsoft.com/office/drawing/2014/main" id="{A218B7C4-8A0B-44CE-A525-36B15F37D496}"/>
                  </a:ext>
                </a:extLst>
              </p:cNvPr>
              <p:cNvSpPr>
                <a:spLocks/>
              </p:cNvSpPr>
              <p:nvPr/>
            </p:nvSpPr>
            <p:spPr bwMode="auto">
              <a:xfrm>
                <a:off x="1748" y="2537"/>
                <a:ext cx="4634" cy="938"/>
              </a:xfrm>
              <a:custGeom>
                <a:avLst/>
                <a:gdLst>
                  <a:gd name="T0" fmla="*/ 14 w 1389"/>
                  <a:gd name="T1" fmla="*/ 9 h 281"/>
                  <a:gd name="T2" fmla="*/ 42 w 1389"/>
                  <a:gd name="T3" fmla="*/ 26 h 281"/>
                  <a:gd name="T4" fmla="*/ 70 w 1389"/>
                  <a:gd name="T5" fmla="*/ 41 h 281"/>
                  <a:gd name="T6" fmla="*/ 98 w 1389"/>
                  <a:gd name="T7" fmla="*/ 56 h 281"/>
                  <a:gd name="T8" fmla="*/ 126 w 1389"/>
                  <a:gd name="T9" fmla="*/ 70 h 281"/>
                  <a:gd name="T10" fmla="*/ 154 w 1389"/>
                  <a:gd name="T11" fmla="*/ 84 h 281"/>
                  <a:gd name="T12" fmla="*/ 182 w 1389"/>
                  <a:gd name="T13" fmla="*/ 96 h 281"/>
                  <a:gd name="T14" fmla="*/ 210 w 1389"/>
                  <a:gd name="T15" fmla="*/ 108 h 281"/>
                  <a:gd name="T16" fmla="*/ 238 w 1389"/>
                  <a:gd name="T17" fmla="*/ 118 h 281"/>
                  <a:gd name="T18" fmla="*/ 266 w 1389"/>
                  <a:gd name="T19" fmla="*/ 128 h 281"/>
                  <a:gd name="T20" fmla="*/ 294 w 1389"/>
                  <a:gd name="T21" fmla="*/ 137 h 281"/>
                  <a:gd name="T22" fmla="*/ 322 w 1389"/>
                  <a:gd name="T23" fmla="*/ 146 h 281"/>
                  <a:gd name="T24" fmla="*/ 350 w 1389"/>
                  <a:gd name="T25" fmla="*/ 154 h 281"/>
                  <a:gd name="T26" fmla="*/ 378 w 1389"/>
                  <a:gd name="T27" fmla="*/ 161 h 281"/>
                  <a:gd name="T28" fmla="*/ 406 w 1389"/>
                  <a:gd name="T29" fmla="*/ 168 h 281"/>
                  <a:gd name="T30" fmla="*/ 435 w 1389"/>
                  <a:gd name="T31" fmla="*/ 174 h 281"/>
                  <a:gd name="T32" fmla="*/ 463 w 1389"/>
                  <a:gd name="T33" fmla="*/ 180 h 281"/>
                  <a:gd name="T34" fmla="*/ 491 w 1389"/>
                  <a:gd name="T35" fmla="*/ 186 h 281"/>
                  <a:gd name="T36" fmla="*/ 519 w 1389"/>
                  <a:gd name="T37" fmla="*/ 191 h 281"/>
                  <a:gd name="T38" fmla="*/ 547 w 1389"/>
                  <a:gd name="T39" fmla="*/ 196 h 281"/>
                  <a:gd name="T40" fmla="*/ 575 w 1389"/>
                  <a:gd name="T41" fmla="*/ 201 h 281"/>
                  <a:gd name="T42" fmla="*/ 603 w 1389"/>
                  <a:gd name="T43" fmla="*/ 205 h 281"/>
                  <a:gd name="T44" fmla="*/ 631 w 1389"/>
                  <a:gd name="T45" fmla="*/ 209 h 281"/>
                  <a:gd name="T46" fmla="*/ 659 w 1389"/>
                  <a:gd name="T47" fmla="*/ 213 h 281"/>
                  <a:gd name="T48" fmla="*/ 687 w 1389"/>
                  <a:gd name="T49" fmla="*/ 217 h 281"/>
                  <a:gd name="T50" fmla="*/ 715 w 1389"/>
                  <a:gd name="T51" fmla="*/ 221 h 281"/>
                  <a:gd name="T52" fmla="*/ 743 w 1389"/>
                  <a:gd name="T53" fmla="*/ 224 h 281"/>
                  <a:gd name="T54" fmla="*/ 771 w 1389"/>
                  <a:gd name="T55" fmla="*/ 228 h 281"/>
                  <a:gd name="T56" fmla="*/ 799 w 1389"/>
                  <a:gd name="T57" fmla="*/ 231 h 281"/>
                  <a:gd name="T58" fmla="*/ 827 w 1389"/>
                  <a:gd name="T59" fmla="*/ 234 h 281"/>
                  <a:gd name="T60" fmla="*/ 855 w 1389"/>
                  <a:gd name="T61" fmla="*/ 237 h 281"/>
                  <a:gd name="T62" fmla="*/ 883 w 1389"/>
                  <a:gd name="T63" fmla="*/ 240 h 281"/>
                  <a:gd name="T64" fmla="*/ 912 w 1389"/>
                  <a:gd name="T65" fmla="*/ 242 h 281"/>
                  <a:gd name="T66" fmla="*/ 940 w 1389"/>
                  <a:gd name="T67" fmla="*/ 245 h 281"/>
                  <a:gd name="T68" fmla="*/ 968 w 1389"/>
                  <a:gd name="T69" fmla="*/ 247 h 281"/>
                  <a:gd name="T70" fmla="*/ 996 w 1389"/>
                  <a:gd name="T71" fmla="*/ 250 h 281"/>
                  <a:gd name="T72" fmla="*/ 1024 w 1389"/>
                  <a:gd name="T73" fmla="*/ 252 h 281"/>
                  <a:gd name="T74" fmla="*/ 1052 w 1389"/>
                  <a:gd name="T75" fmla="*/ 254 h 281"/>
                  <a:gd name="T76" fmla="*/ 1080 w 1389"/>
                  <a:gd name="T77" fmla="*/ 256 h 281"/>
                  <a:gd name="T78" fmla="*/ 1108 w 1389"/>
                  <a:gd name="T79" fmla="*/ 258 h 281"/>
                  <a:gd name="T80" fmla="*/ 1136 w 1389"/>
                  <a:gd name="T81" fmla="*/ 261 h 281"/>
                  <a:gd name="T82" fmla="*/ 1164 w 1389"/>
                  <a:gd name="T83" fmla="*/ 263 h 281"/>
                  <a:gd name="T84" fmla="*/ 1192 w 1389"/>
                  <a:gd name="T85" fmla="*/ 265 h 281"/>
                  <a:gd name="T86" fmla="*/ 1220 w 1389"/>
                  <a:gd name="T87" fmla="*/ 267 h 281"/>
                  <a:gd name="T88" fmla="*/ 1248 w 1389"/>
                  <a:gd name="T89" fmla="*/ 269 h 281"/>
                  <a:gd name="T90" fmla="*/ 1276 w 1389"/>
                  <a:gd name="T91" fmla="*/ 271 h 281"/>
                  <a:gd name="T92" fmla="*/ 1304 w 1389"/>
                  <a:gd name="T93" fmla="*/ 274 h 281"/>
                  <a:gd name="T94" fmla="*/ 1332 w 1389"/>
                  <a:gd name="T95" fmla="*/ 276 h 281"/>
                  <a:gd name="T96" fmla="*/ 1361 w 1389"/>
                  <a:gd name="T97" fmla="*/ 278 h 281"/>
                  <a:gd name="T98" fmla="*/ 1389 w 1389"/>
                  <a:gd name="T9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9" h="281">
                    <a:moveTo>
                      <a:pt x="0" y="0"/>
                    </a:moveTo>
                    <a:lnTo>
                      <a:pt x="14" y="9"/>
                    </a:lnTo>
                    <a:lnTo>
                      <a:pt x="28" y="17"/>
                    </a:lnTo>
                    <a:lnTo>
                      <a:pt x="42" y="26"/>
                    </a:lnTo>
                    <a:lnTo>
                      <a:pt x="56" y="34"/>
                    </a:lnTo>
                    <a:lnTo>
                      <a:pt x="70" y="41"/>
                    </a:lnTo>
                    <a:lnTo>
                      <a:pt x="84" y="49"/>
                    </a:lnTo>
                    <a:lnTo>
                      <a:pt x="98" y="56"/>
                    </a:lnTo>
                    <a:lnTo>
                      <a:pt x="112" y="63"/>
                    </a:lnTo>
                    <a:lnTo>
                      <a:pt x="126" y="70"/>
                    </a:lnTo>
                    <a:lnTo>
                      <a:pt x="140" y="77"/>
                    </a:lnTo>
                    <a:lnTo>
                      <a:pt x="154" y="84"/>
                    </a:lnTo>
                    <a:lnTo>
                      <a:pt x="168" y="90"/>
                    </a:lnTo>
                    <a:lnTo>
                      <a:pt x="182" y="96"/>
                    </a:lnTo>
                    <a:lnTo>
                      <a:pt x="196" y="102"/>
                    </a:lnTo>
                    <a:lnTo>
                      <a:pt x="210" y="108"/>
                    </a:lnTo>
                    <a:lnTo>
                      <a:pt x="224" y="113"/>
                    </a:lnTo>
                    <a:lnTo>
                      <a:pt x="238" y="118"/>
                    </a:lnTo>
                    <a:lnTo>
                      <a:pt x="252" y="123"/>
                    </a:lnTo>
                    <a:lnTo>
                      <a:pt x="266" y="128"/>
                    </a:lnTo>
                    <a:lnTo>
                      <a:pt x="280" y="133"/>
                    </a:lnTo>
                    <a:lnTo>
                      <a:pt x="294" y="137"/>
                    </a:lnTo>
                    <a:lnTo>
                      <a:pt x="308" y="142"/>
                    </a:lnTo>
                    <a:lnTo>
                      <a:pt x="322" y="146"/>
                    </a:lnTo>
                    <a:lnTo>
                      <a:pt x="336" y="150"/>
                    </a:lnTo>
                    <a:lnTo>
                      <a:pt x="350" y="154"/>
                    </a:lnTo>
                    <a:lnTo>
                      <a:pt x="364" y="157"/>
                    </a:lnTo>
                    <a:lnTo>
                      <a:pt x="378" y="161"/>
                    </a:lnTo>
                    <a:lnTo>
                      <a:pt x="392" y="164"/>
                    </a:lnTo>
                    <a:lnTo>
                      <a:pt x="406" y="168"/>
                    </a:lnTo>
                    <a:lnTo>
                      <a:pt x="421" y="171"/>
                    </a:lnTo>
                    <a:lnTo>
                      <a:pt x="435" y="174"/>
                    </a:lnTo>
                    <a:lnTo>
                      <a:pt x="449" y="177"/>
                    </a:lnTo>
                    <a:lnTo>
                      <a:pt x="463" y="180"/>
                    </a:lnTo>
                    <a:lnTo>
                      <a:pt x="477" y="183"/>
                    </a:lnTo>
                    <a:lnTo>
                      <a:pt x="491" y="186"/>
                    </a:lnTo>
                    <a:lnTo>
                      <a:pt x="505" y="188"/>
                    </a:lnTo>
                    <a:lnTo>
                      <a:pt x="519" y="191"/>
                    </a:lnTo>
                    <a:lnTo>
                      <a:pt x="533" y="194"/>
                    </a:lnTo>
                    <a:lnTo>
                      <a:pt x="547" y="196"/>
                    </a:lnTo>
                    <a:lnTo>
                      <a:pt x="561" y="198"/>
                    </a:lnTo>
                    <a:lnTo>
                      <a:pt x="575" y="201"/>
                    </a:lnTo>
                    <a:lnTo>
                      <a:pt x="589" y="203"/>
                    </a:lnTo>
                    <a:lnTo>
                      <a:pt x="603" y="205"/>
                    </a:lnTo>
                    <a:lnTo>
                      <a:pt x="617" y="207"/>
                    </a:lnTo>
                    <a:lnTo>
                      <a:pt x="631" y="209"/>
                    </a:lnTo>
                    <a:lnTo>
                      <a:pt x="645" y="211"/>
                    </a:lnTo>
                    <a:lnTo>
                      <a:pt x="659" y="213"/>
                    </a:lnTo>
                    <a:lnTo>
                      <a:pt x="673" y="215"/>
                    </a:lnTo>
                    <a:lnTo>
                      <a:pt x="687" y="217"/>
                    </a:lnTo>
                    <a:lnTo>
                      <a:pt x="701" y="219"/>
                    </a:lnTo>
                    <a:lnTo>
                      <a:pt x="715" y="221"/>
                    </a:lnTo>
                    <a:lnTo>
                      <a:pt x="729" y="222"/>
                    </a:lnTo>
                    <a:lnTo>
                      <a:pt x="743" y="224"/>
                    </a:lnTo>
                    <a:lnTo>
                      <a:pt x="757" y="226"/>
                    </a:lnTo>
                    <a:lnTo>
                      <a:pt x="771" y="228"/>
                    </a:lnTo>
                    <a:lnTo>
                      <a:pt x="785" y="229"/>
                    </a:lnTo>
                    <a:lnTo>
                      <a:pt x="799" y="231"/>
                    </a:lnTo>
                    <a:lnTo>
                      <a:pt x="813" y="232"/>
                    </a:lnTo>
                    <a:lnTo>
                      <a:pt x="827" y="234"/>
                    </a:lnTo>
                    <a:lnTo>
                      <a:pt x="841" y="236"/>
                    </a:lnTo>
                    <a:lnTo>
                      <a:pt x="855" y="237"/>
                    </a:lnTo>
                    <a:lnTo>
                      <a:pt x="869" y="238"/>
                    </a:lnTo>
                    <a:lnTo>
                      <a:pt x="883" y="240"/>
                    </a:lnTo>
                    <a:lnTo>
                      <a:pt x="898" y="241"/>
                    </a:lnTo>
                    <a:lnTo>
                      <a:pt x="912" y="242"/>
                    </a:lnTo>
                    <a:lnTo>
                      <a:pt x="926" y="244"/>
                    </a:lnTo>
                    <a:lnTo>
                      <a:pt x="940" y="245"/>
                    </a:lnTo>
                    <a:lnTo>
                      <a:pt x="954" y="246"/>
                    </a:lnTo>
                    <a:lnTo>
                      <a:pt x="968" y="247"/>
                    </a:lnTo>
                    <a:lnTo>
                      <a:pt x="982" y="248"/>
                    </a:lnTo>
                    <a:lnTo>
                      <a:pt x="996" y="250"/>
                    </a:lnTo>
                    <a:lnTo>
                      <a:pt x="1010" y="251"/>
                    </a:lnTo>
                    <a:lnTo>
                      <a:pt x="1024" y="252"/>
                    </a:lnTo>
                    <a:lnTo>
                      <a:pt x="1038" y="253"/>
                    </a:lnTo>
                    <a:lnTo>
                      <a:pt x="1052" y="254"/>
                    </a:lnTo>
                    <a:lnTo>
                      <a:pt x="1066" y="255"/>
                    </a:lnTo>
                    <a:lnTo>
                      <a:pt x="1080" y="256"/>
                    </a:lnTo>
                    <a:lnTo>
                      <a:pt x="1094" y="257"/>
                    </a:lnTo>
                    <a:lnTo>
                      <a:pt x="1108" y="258"/>
                    </a:lnTo>
                    <a:lnTo>
                      <a:pt x="1122" y="259"/>
                    </a:lnTo>
                    <a:lnTo>
                      <a:pt x="1136" y="261"/>
                    </a:lnTo>
                    <a:lnTo>
                      <a:pt x="1150" y="262"/>
                    </a:lnTo>
                    <a:lnTo>
                      <a:pt x="1164" y="263"/>
                    </a:lnTo>
                    <a:lnTo>
                      <a:pt x="1178" y="264"/>
                    </a:lnTo>
                    <a:lnTo>
                      <a:pt x="1192" y="265"/>
                    </a:lnTo>
                    <a:lnTo>
                      <a:pt x="1206" y="266"/>
                    </a:lnTo>
                    <a:lnTo>
                      <a:pt x="1220" y="267"/>
                    </a:lnTo>
                    <a:lnTo>
                      <a:pt x="1234" y="268"/>
                    </a:lnTo>
                    <a:lnTo>
                      <a:pt x="1248" y="269"/>
                    </a:lnTo>
                    <a:lnTo>
                      <a:pt x="1262" y="270"/>
                    </a:lnTo>
                    <a:lnTo>
                      <a:pt x="1276" y="271"/>
                    </a:lnTo>
                    <a:lnTo>
                      <a:pt x="1290" y="273"/>
                    </a:lnTo>
                    <a:lnTo>
                      <a:pt x="1304" y="274"/>
                    </a:lnTo>
                    <a:lnTo>
                      <a:pt x="1318" y="275"/>
                    </a:lnTo>
                    <a:lnTo>
                      <a:pt x="1332" y="276"/>
                    </a:lnTo>
                    <a:lnTo>
                      <a:pt x="1346" y="277"/>
                    </a:lnTo>
                    <a:lnTo>
                      <a:pt x="1361" y="278"/>
                    </a:lnTo>
                    <a:lnTo>
                      <a:pt x="1375" y="279"/>
                    </a:lnTo>
                    <a:lnTo>
                      <a:pt x="1389" y="281"/>
                    </a:lnTo>
                  </a:path>
                </a:pathLst>
              </a:custGeom>
              <a:noFill/>
              <a:ln w="26988">
                <a:solidFill>
                  <a:srgbClr val="1A476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3" name="Freeform 114">
                <a:extLst>
                  <a:ext uri="{FF2B5EF4-FFF2-40B4-BE49-F238E27FC236}">
                    <a16:creationId xmlns:a16="http://schemas.microsoft.com/office/drawing/2014/main" id="{9C0C3C67-D74C-4E66-85F0-0A21B4DE1CCD}"/>
                  </a:ext>
                </a:extLst>
              </p:cNvPr>
              <p:cNvSpPr>
                <a:spLocks/>
              </p:cNvSpPr>
              <p:nvPr/>
            </p:nvSpPr>
            <p:spPr bwMode="auto">
              <a:xfrm>
                <a:off x="1712" y="332"/>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4" name="Freeform 115">
                <a:extLst>
                  <a:ext uri="{FF2B5EF4-FFF2-40B4-BE49-F238E27FC236}">
                    <a16:creationId xmlns:a16="http://schemas.microsoft.com/office/drawing/2014/main" id="{EF87838A-A460-409F-AB43-11A1AB9529BE}"/>
                  </a:ext>
                </a:extLst>
              </p:cNvPr>
              <p:cNvSpPr>
                <a:spLocks/>
              </p:cNvSpPr>
              <p:nvPr/>
            </p:nvSpPr>
            <p:spPr bwMode="auto">
              <a:xfrm>
                <a:off x="1758" y="445"/>
                <a:ext cx="71" cy="60"/>
              </a:xfrm>
              <a:custGeom>
                <a:avLst/>
                <a:gdLst>
                  <a:gd name="T0" fmla="*/ 37 w 71"/>
                  <a:gd name="T1" fmla="*/ 0 h 60"/>
                  <a:gd name="T2" fmla="*/ 0 w 71"/>
                  <a:gd name="T3" fmla="*/ 60 h 60"/>
                  <a:gd name="T4" fmla="*/ 71 w 71"/>
                  <a:gd name="T5" fmla="*/ 60 h 60"/>
                  <a:gd name="T6" fmla="*/ 37 w 71"/>
                  <a:gd name="T7" fmla="*/ 0 h 60"/>
                </a:gdLst>
                <a:ahLst/>
                <a:cxnLst>
                  <a:cxn ang="0">
                    <a:pos x="T0" y="T1"/>
                  </a:cxn>
                  <a:cxn ang="0">
                    <a:pos x="T2" y="T3"/>
                  </a:cxn>
                  <a:cxn ang="0">
                    <a:pos x="T4" y="T5"/>
                  </a:cxn>
                  <a:cxn ang="0">
                    <a:pos x="T6" y="T7"/>
                  </a:cxn>
                </a:cxnLst>
                <a:rect l="0" t="0" r="r" b="b"/>
                <a:pathLst>
                  <a:path w="71" h="60">
                    <a:moveTo>
                      <a:pt x="37" y="0"/>
                    </a:moveTo>
                    <a:lnTo>
                      <a:pt x="0" y="60"/>
                    </a:lnTo>
                    <a:lnTo>
                      <a:pt x="71"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5" name="Freeform 116">
                <a:extLst>
                  <a:ext uri="{FF2B5EF4-FFF2-40B4-BE49-F238E27FC236}">
                    <a16:creationId xmlns:a16="http://schemas.microsoft.com/office/drawing/2014/main" id="{B987BB51-6209-4045-8E30-D9FDFFA876C7}"/>
                  </a:ext>
                </a:extLst>
              </p:cNvPr>
              <p:cNvSpPr>
                <a:spLocks/>
              </p:cNvSpPr>
              <p:nvPr/>
            </p:nvSpPr>
            <p:spPr bwMode="auto">
              <a:xfrm>
                <a:off x="1805" y="548"/>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6" name="Freeform 117">
                <a:extLst>
                  <a:ext uri="{FF2B5EF4-FFF2-40B4-BE49-F238E27FC236}">
                    <a16:creationId xmlns:a16="http://schemas.microsoft.com/office/drawing/2014/main" id="{306A7D29-E5C0-48AE-9165-7B66525A81EC}"/>
                  </a:ext>
                </a:extLst>
              </p:cNvPr>
              <p:cNvSpPr>
                <a:spLocks/>
              </p:cNvSpPr>
              <p:nvPr/>
            </p:nvSpPr>
            <p:spPr bwMode="auto">
              <a:xfrm>
                <a:off x="1852" y="642"/>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7" name="Freeform 118">
                <a:extLst>
                  <a:ext uri="{FF2B5EF4-FFF2-40B4-BE49-F238E27FC236}">
                    <a16:creationId xmlns:a16="http://schemas.microsoft.com/office/drawing/2014/main" id="{6E8347B3-048F-4C05-B9E2-0F0C594C255E}"/>
                  </a:ext>
                </a:extLst>
              </p:cNvPr>
              <p:cNvSpPr>
                <a:spLocks/>
              </p:cNvSpPr>
              <p:nvPr/>
            </p:nvSpPr>
            <p:spPr bwMode="auto">
              <a:xfrm>
                <a:off x="1899" y="732"/>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8" name="Freeform 119">
                <a:extLst>
                  <a:ext uri="{FF2B5EF4-FFF2-40B4-BE49-F238E27FC236}">
                    <a16:creationId xmlns:a16="http://schemas.microsoft.com/office/drawing/2014/main" id="{B1261C5D-E9DB-4963-8985-D0DFBCCA2185}"/>
                  </a:ext>
                </a:extLst>
              </p:cNvPr>
              <p:cNvSpPr>
                <a:spLocks/>
              </p:cNvSpPr>
              <p:nvPr/>
            </p:nvSpPr>
            <p:spPr bwMode="auto">
              <a:xfrm>
                <a:off x="1945" y="815"/>
                <a:ext cx="70" cy="57"/>
              </a:xfrm>
              <a:custGeom>
                <a:avLst/>
                <a:gdLst>
                  <a:gd name="T0" fmla="*/ 37 w 70"/>
                  <a:gd name="T1" fmla="*/ 0 h 57"/>
                  <a:gd name="T2" fmla="*/ 0 w 70"/>
                  <a:gd name="T3" fmla="*/ 57 h 57"/>
                  <a:gd name="T4" fmla="*/ 70 w 70"/>
                  <a:gd name="T5" fmla="*/ 57 h 57"/>
                  <a:gd name="T6" fmla="*/ 37 w 70"/>
                  <a:gd name="T7" fmla="*/ 0 h 57"/>
                </a:gdLst>
                <a:ahLst/>
                <a:cxnLst>
                  <a:cxn ang="0">
                    <a:pos x="T0" y="T1"/>
                  </a:cxn>
                  <a:cxn ang="0">
                    <a:pos x="T2" y="T3"/>
                  </a:cxn>
                  <a:cxn ang="0">
                    <a:pos x="T4" y="T5"/>
                  </a:cxn>
                  <a:cxn ang="0">
                    <a:pos x="T6" y="T7"/>
                  </a:cxn>
                </a:cxnLst>
                <a:rect l="0" t="0" r="r" b="b"/>
                <a:pathLst>
                  <a:path w="70" h="57">
                    <a:moveTo>
                      <a:pt x="37" y="0"/>
                    </a:moveTo>
                    <a:lnTo>
                      <a:pt x="0" y="57"/>
                    </a:lnTo>
                    <a:lnTo>
                      <a:pt x="70" y="57"/>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9" name="Freeform 120">
                <a:extLst>
                  <a:ext uri="{FF2B5EF4-FFF2-40B4-BE49-F238E27FC236}">
                    <a16:creationId xmlns:a16="http://schemas.microsoft.com/office/drawing/2014/main" id="{540BACA8-455A-44E5-95C3-0E4880C78C44}"/>
                  </a:ext>
                </a:extLst>
              </p:cNvPr>
              <p:cNvSpPr>
                <a:spLocks/>
              </p:cNvSpPr>
              <p:nvPr/>
            </p:nvSpPr>
            <p:spPr bwMode="auto">
              <a:xfrm>
                <a:off x="1992" y="892"/>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0" name="Freeform 121">
                <a:extLst>
                  <a:ext uri="{FF2B5EF4-FFF2-40B4-BE49-F238E27FC236}">
                    <a16:creationId xmlns:a16="http://schemas.microsoft.com/office/drawing/2014/main" id="{24EAC881-5C0A-45D2-ACC0-F769FF01E63C}"/>
                  </a:ext>
                </a:extLst>
              </p:cNvPr>
              <p:cNvSpPr>
                <a:spLocks/>
              </p:cNvSpPr>
              <p:nvPr/>
            </p:nvSpPr>
            <p:spPr bwMode="auto">
              <a:xfrm>
                <a:off x="2042" y="965"/>
                <a:ext cx="67" cy="57"/>
              </a:xfrm>
              <a:custGeom>
                <a:avLst/>
                <a:gdLst>
                  <a:gd name="T0" fmla="*/ 33 w 67"/>
                  <a:gd name="T1" fmla="*/ 0 h 57"/>
                  <a:gd name="T2" fmla="*/ 0 w 67"/>
                  <a:gd name="T3" fmla="*/ 57 h 57"/>
                  <a:gd name="T4" fmla="*/ 67 w 67"/>
                  <a:gd name="T5" fmla="*/ 57 h 57"/>
                  <a:gd name="T6" fmla="*/ 33 w 67"/>
                  <a:gd name="T7" fmla="*/ 0 h 57"/>
                </a:gdLst>
                <a:ahLst/>
                <a:cxnLst>
                  <a:cxn ang="0">
                    <a:pos x="T0" y="T1"/>
                  </a:cxn>
                  <a:cxn ang="0">
                    <a:pos x="T2" y="T3"/>
                  </a:cxn>
                  <a:cxn ang="0">
                    <a:pos x="T4" y="T5"/>
                  </a:cxn>
                  <a:cxn ang="0">
                    <a:pos x="T6" y="T7"/>
                  </a:cxn>
                </a:cxnLst>
                <a:rect l="0" t="0" r="r" b="b"/>
                <a:pathLst>
                  <a:path w="67" h="57">
                    <a:moveTo>
                      <a:pt x="33" y="0"/>
                    </a:moveTo>
                    <a:lnTo>
                      <a:pt x="0" y="57"/>
                    </a:lnTo>
                    <a:lnTo>
                      <a:pt x="67" y="57"/>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1" name="Freeform 122">
                <a:extLst>
                  <a:ext uri="{FF2B5EF4-FFF2-40B4-BE49-F238E27FC236}">
                    <a16:creationId xmlns:a16="http://schemas.microsoft.com/office/drawing/2014/main" id="{93781605-BB80-4553-BF5D-B9EF509223B5}"/>
                  </a:ext>
                </a:extLst>
              </p:cNvPr>
              <p:cNvSpPr>
                <a:spLocks/>
              </p:cNvSpPr>
              <p:nvPr/>
            </p:nvSpPr>
            <p:spPr bwMode="auto">
              <a:xfrm>
                <a:off x="2089" y="1032"/>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2" name="Freeform 123">
                <a:extLst>
                  <a:ext uri="{FF2B5EF4-FFF2-40B4-BE49-F238E27FC236}">
                    <a16:creationId xmlns:a16="http://schemas.microsoft.com/office/drawing/2014/main" id="{380577EE-2C59-49FF-BEC2-DC424901559F}"/>
                  </a:ext>
                </a:extLst>
              </p:cNvPr>
              <p:cNvSpPr>
                <a:spLocks/>
              </p:cNvSpPr>
              <p:nvPr/>
            </p:nvSpPr>
            <p:spPr bwMode="auto">
              <a:xfrm>
                <a:off x="2135" y="1099"/>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3" name="Freeform 124">
                <a:extLst>
                  <a:ext uri="{FF2B5EF4-FFF2-40B4-BE49-F238E27FC236}">
                    <a16:creationId xmlns:a16="http://schemas.microsoft.com/office/drawing/2014/main" id="{7F4348B6-4F43-47C9-9167-EA3F677F20BF}"/>
                  </a:ext>
                </a:extLst>
              </p:cNvPr>
              <p:cNvSpPr>
                <a:spLocks/>
              </p:cNvSpPr>
              <p:nvPr/>
            </p:nvSpPr>
            <p:spPr bwMode="auto">
              <a:xfrm>
                <a:off x="2182" y="1159"/>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4" name="Freeform 125">
                <a:extLst>
                  <a:ext uri="{FF2B5EF4-FFF2-40B4-BE49-F238E27FC236}">
                    <a16:creationId xmlns:a16="http://schemas.microsoft.com/office/drawing/2014/main" id="{3CA1E5DF-F9E2-4C6D-8638-1A7BB205CC27}"/>
                  </a:ext>
                </a:extLst>
              </p:cNvPr>
              <p:cNvSpPr>
                <a:spLocks/>
              </p:cNvSpPr>
              <p:nvPr/>
            </p:nvSpPr>
            <p:spPr bwMode="auto">
              <a:xfrm>
                <a:off x="2229" y="1219"/>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5" name="Freeform 126">
                <a:extLst>
                  <a:ext uri="{FF2B5EF4-FFF2-40B4-BE49-F238E27FC236}">
                    <a16:creationId xmlns:a16="http://schemas.microsoft.com/office/drawing/2014/main" id="{1189A556-3F52-47FD-9ACA-15CD412C2545}"/>
                  </a:ext>
                </a:extLst>
              </p:cNvPr>
              <p:cNvSpPr>
                <a:spLocks/>
              </p:cNvSpPr>
              <p:nvPr/>
            </p:nvSpPr>
            <p:spPr bwMode="auto">
              <a:xfrm>
                <a:off x="2276" y="1276"/>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6" name="Freeform 127">
                <a:extLst>
                  <a:ext uri="{FF2B5EF4-FFF2-40B4-BE49-F238E27FC236}">
                    <a16:creationId xmlns:a16="http://schemas.microsoft.com/office/drawing/2014/main" id="{60F5CC57-883D-4076-B57B-F79412A0FDA5}"/>
                  </a:ext>
                </a:extLst>
              </p:cNvPr>
              <p:cNvSpPr>
                <a:spLocks/>
              </p:cNvSpPr>
              <p:nvPr/>
            </p:nvSpPr>
            <p:spPr bwMode="auto">
              <a:xfrm>
                <a:off x="2322" y="1326"/>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7" name="Freeform 128">
                <a:extLst>
                  <a:ext uri="{FF2B5EF4-FFF2-40B4-BE49-F238E27FC236}">
                    <a16:creationId xmlns:a16="http://schemas.microsoft.com/office/drawing/2014/main" id="{1EAED091-FB12-4511-871C-983213B269A8}"/>
                  </a:ext>
                </a:extLst>
              </p:cNvPr>
              <p:cNvSpPr>
                <a:spLocks/>
              </p:cNvSpPr>
              <p:nvPr/>
            </p:nvSpPr>
            <p:spPr bwMode="auto">
              <a:xfrm>
                <a:off x="2369" y="1373"/>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8" name="Freeform 129">
                <a:extLst>
                  <a:ext uri="{FF2B5EF4-FFF2-40B4-BE49-F238E27FC236}">
                    <a16:creationId xmlns:a16="http://schemas.microsoft.com/office/drawing/2014/main" id="{ABA88A56-2E70-411F-8E8B-6B0539CCCE5C}"/>
                  </a:ext>
                </a:extLst>
              </p:cNvPr>
              <p:cNvSpPr>
                <a:spLocks/>
              </p:cNvSpPr>
              <p:nvPr/>
            </p:nvSpPr>
            <p:spPr bwMode="auto">
              <a:xfrm>
                <a:off x="2416" y="1416"/>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9" name="Freeform 130">
                <a:extLst>
                  <a:ext uri="{FF2B5EF4-FFF2-40B4-BE49-F238E27FC236}">
                    <a16:creationId xmlns:a16="http://schemas.microsoft.com/office/drawing/2014/main" id="{32A6C977-0051-4063-8A97-3BC7F982A9C0}"/>
                  </a:ext>
                </a:extLst>
              </p:cNvPr>
              <p:cNvSpPr>
                <a:spLocks/>
              </p:cNvSpPr>
              <p:nvPr/>
            </p:nvSpPr>
            <p:spPr bwMode="auto">
              <a:xfrm>
                <a:off x="2462" y="1459"/>
                <a:ext cx="67" cy="57"/>
              </a:xfrm>
              <a:custGeom>
                <a:avLst/>
                <a:gdLst>
                  <a:gd name="T0" fmla="*/ 34 w 67"/>
                  <a:gd name="T1" fmla="*/ 0 h 57"/>
                  <a:gd name="T2" fmla="*/ 0 w 67"/>
                  <a:gd name="T3" fmla="*/ 57 h 57"/>
                  <a:gd name="T4" fmla="*/ 67 w 67"/>
                  <a:gd name="T5" fmla="*/ 57 h 57"/>
                  <a:gd name="T6" fmla="*/ 34 w 67"/>
                  <a:gd name="T7" fmla="*/ 0 h 57"/>
                </a:gdLst>
                <a:ahLst/>
                <a:cxnLst>
                  <a:cxn ang="0">
                    <a:pos x="T0" y="T1"/>
                  </a:cxn>
                  <a:cxn ang="0">
                    <a:pos x="T2" y="T3"/>
                  </a:cxn>
                  <a:cxn ang="0">
                    <a:pos x="T4" y="T5"/>
                  </a:cxn>
                  <a:cxn ang="0">
                    <a:pos x="T6" y="T7"/>
                  </a:cxn>
                </a:cxnLst>
                <a:rect l="0" t="0" r="r" b="b"/>
                <a:pathLst>
                  <a:path w="67" h="57">
                    <a:moveTo>
                      <a:pt x="34" y="0"/>
                    </a:moveTo>
                    <a:lnTo>
                      <a:pt x="0" y="57"/>
                    </a:lnTo>
                    <a:lnTo>
                      <a:pt x="67" y="57"/>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0" name="Freeform 131">
                <a:extLst>
                  <a:ext uri="{FF2B5EF4-FFF2-40B4-BE49-F238E27FC236}">
                    <a16:creationId xmlns:a16="http://schemas.microsoft.com/office/drawing/2014/main" id="{947B9487-6635-4561-A2CC-2D871E3700BF}"/>
                  </a:ext>
                </a:extLst>
              </p:cNvPr>
              <p:cNvSpPr>
                <a:spLocks/>
              </p:cNvSpPr>
              <p:nvPr/>
            </p:nvSpPr>
            <p:spPr bwMode="auto">
              <a:xfrm>
                <a:off x="2509" y="1496"/>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1" name="Freeform 132">
                <a:extLst>
                  <a:ext uri="{FF2B5EF4-FFF2-40B4-BE49-F238E27FC236}">
                    <a16:creationId xmlns:a16="http://schemas.microsoft.com/office/drawing/2014/main" id="{B6DC38AF-811F-473F-8842-FA548CDE6D2A}"/>
                  </a:ext>
                </a:extLst>
              </p:cNvPr>
              <p:cNvSpPr>
                <a:spLocks/>
              </p:cNvSpPr>
              <p:nvPr/>
            </p:nvSpPr>
            <p:spPr bwMode="auto">
              <a:xfrm>
                <a:off x="2556" y="1533"/>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2" name="Freeform 133">
                <a:extLst>
                  <a:ext uri="{FF2B5EF4-FFF2-40B4-BE49-F238E27FC236}">
                    <a16:creationId xmlns:a16="http://schemas.microsoft.com/office/drawing/2014/main" id="{9D8209CB-7B20-4B3C-847D-AA7D1FF8B44A}"/>
                  </a:ext>
                </a:extLst>
              </p:cNvPr>
              <p:cNvSpPr>
                <a:spLocks/>
              </p:cNvSpPr>
              <p:nvPr/>
            </p:nvSpPr>
            <p:spPr bwMode="auto">
              <a:xfrm>
                <a:off x="2602" y="1569"/>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3" name="Freeform 134">
                <a:extLst>
                  <a:ext uri="{FF2B5EF4-FFF2-40B4-BE49-F238E27FC236}">
                    <a16:creationId xmlns:a16="http://schemas.microsoft.com/office/drawing/2014/main" id="{D14414F2-C180-433F-92DA-0DD7684AA730}"/>
                  </a:ext>
                </a:extLst>
              </p:cNvPr>
              <p:cNvSpPr>
                <a:spLocks/>
              </p:cNvSpPr>
              <p:nvPr/>
            </p:nvSpPr>
            <p:spPr bwMode="auto">
              <a:xfrm>
                <a:off x="2649" y="1603"/>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4" name="Freeform 135">
                <a:extLst>
                  <a:ext uri="{FF2B5EF4-FFF2-40B4-BE49-F238E27FC236}">
                    <a16:creationId xmlns:a16="http://schemas.microsoft.com/office/drawing/2014/main" id="{6440593B-A1E3-4ACB-8FCD-0D570537A44A}"/>
                  </a:ext>
                </a:extLst>
              </p:cNvPr>
              <p:cNvSpPr>
                <a:spLocks/>
              </p:cNvSpPr>
              <p:nvPr/>
            </p:nvSpPr>
            <p:spPr bwMode="auto">
              <a:xfrm>
                <a:off x="2696" y="1636"/>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5" name="Freeform 136">
                <a:extLst>
                  <a:ext uri="{FF2B5EF4-FFF2-40B4-BE49-F238E27FC236}">
                    <a16:creationId xmlns:a16="http://schemas.microsoft.com/office/drawing/2014/main" id="{6EF261F0-47A9-4AD2-AAA2-FFA23C4D0EC3}"/>
                  </a:ext>
                </a:extLst>
              </p:cNvPr>
              <p:cNvSpPr>
                <a:spLocks/>
              </p:cNvSpPr>
              <p:nvPr/>
            </p:nvSpPr>
            <p:spPr bwMode="auto">
              <a:xfrm>
                <a:off x="2743" y="1670"/>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6" name="Freeform 137">
                <a:extLst>
                  <a:ext uri="{FF2B5EF4-FFF2-40B4-BE49-F238E27FC236}">
                    <a16:creationId xmlns:a16="http://schemas.microsoft.com/office/drawing/2014/main" id="{6C5A4900-13A2-4FAA-810B-9BE2F6459983}"/>
                  </a:ext>
                </a:extLst>
              </p:cNvPr>
              <p:cNvSpPr>
                <a:spLocks/>
              </p:cNvSpPr>
              <p:nvPr/>
            </p:nvSpPr>
            <p:spPr bwMode="auto">
              <a:xfrm>
                <a:off x="2789" y="1703"/>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7" name="Freeform 138">
                <a:extLst>
                  <a:ext uri="{FF2B5EF4-FFF2-40B4-BE49-F238E27FC236}">
                    <a16:creationId xmlns:a16="http://schemas.microsoft.com/office/drawing/2014/main" id="{B8666515-EAF3-4550-B550-D3A608085432}"/>
                  </a:ext>
                </a:extLst>
              </p:cNvPr>
              <p:cNvSpPr>
                <a:spLocks/>
              </p:cNvSpPr>
              <p:nvPr/>
            </p:nvSpPr>
            <p:spPr bwMode="auto">
              <a:xfrm>
                <a:off x="2836" y="1733"/>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8" name="Freeform 139">
                <a:extLst>
                  <a:ext uri="{FF2B5EF4-FFF2-40B4-BE49-F238E27FC236}">
                    <a16:creationId xmlns:a16="http://schemas.microsoft.com/office/drawing/2014/main" id="{F1B8E0F3-42CF-4490-9BE0-F55FBD2A324B}"/>
                  </a:ext>
                </a:extLst>
              </p:cNvPr>
              <p:cNvSpPr>
                <a:spLocks/>
              </p:cNvSpPr>
              <p:nvPr/>
            </p:nvSpPr>
            <p:spPr bwMode="auto">
              <a:xfrm>
                <a:off x="2883" y="1766"/>
                <a:ext cx="70" cy="57"/>
              </a:xfrm>
              <a:custGeom>
                <a:avLst/>
                <a:gdLst>
                  <a:gd name="T0" fmla="*/ 33 w 70"/>
                  <a:gd name="T1" fmla="*/ 0 h 57"/>
                  <a:gd name="T2" fmla="*/ 0 w 70"/>
                  <a:gd name="T3" fmla="*/ 57 h 57"/>
                  <a:gd name="T4" fmla="*/ 70 w 70"/>
                  <a:gd name="T5" fmla="*/ 57 h 57"/>
                  <a:gd name="T6" fmla="*/ 33 w 70"/>
                  <a:gd name="T7" fmla="*/ 0 h 57"/>
                </a:gdLst>
                <a:ahLst/>
                <a:cxnLst>
                  <a:cxn ang="0">
                    <a:pos x="T0" y="T1"/>
                  </a:cxn>
                  <a:cxn ang="0">
                    <a:pos x="T2" y="T3"/>
                  </a:cxn>
                  <a:cxn ang="0">
                    <a:pos x="T4" y="T5"/>
                  </a:cxn>
                  <a:cxn ang="0">
                    <a:pos x="T6" y="T7"/>
                  </a:cxn>
                </a:cxnLst>
                <a:rect l="0" t="0" r="r" b="b"/>
                <a:pathLst>
                  <a:path w="70" h="57">
                    <a:moveTo>
                      <a:pt x="33" y="0"/>
                    </a:moveTo>
                    <a:lnTo>
                      <a:pt x="0" y="57"/>
                    </a:lnTo>
                    <a:lnTo>
                      <a:pt x="70" y="57"/>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9" name="Freeform 140">
                <a:extLst>
                  <a:ext uri="{FF2B5EF4-FFF2-40B4-BE49-F238E27FC236}">
                    <a16:creationId xmlns:a16="http://schemas.microsoft.com/office/drawing/2014/main" id="{7359BC83-A95C-4C58-9779-3805BD9FC5DF}"/>
                  </a:ext>
                </a:extLst>
              </p:cNvPr>
              <p:cNvSpPr>
                <a:spLocks/>
              </p:cNvSpPr>
              <p:nvPr/>
            </p:nvSpPr>
            <p:spPr bwMode="auto">
              <a:xfrm>
                <a:off x="2929" y="1796"/>
                <a:ext cx="70" cy="57"/>
              </a:xfrm>
              <a:custGeom>
                <a:avLst/>
                <a:gdLst>
                  <a:gd name="T0" fmla="*/ 34 w 70"/>
                  <a:gd name="T1" fmla="*/ 0 h 57"/>
                  <a:gd name="T2" fmla="*/ 0 w 70"/>
                  <a:gd name="T3" fmla="*/ 57 h 57"/>
                  <a:gd name="T4" fmla="*/ 70 w 70"/>
                  <a:gd name="T5" fmla="*/ 57 h 57"/>
                  <a:gd name="T6" fmla="*/ 34 w 70"/>
                  <a:gd name="T7" fmla="*/ 0 h 57"/>
                </a:gdLst>
                <a:ahLst/>
                <a:cxnLst>
                  <a:cxn ang="0">
                    <a:pos x="T0" y="T1"/>
                  </a:cxn>
                  <a:cxn ang="0">
                    <a:pos x="T2" y="T3"/>
                  </a:cxn>
                  <a:cxn ang="0">
                    <a:pos x="T4" y="T5"/>
                  </a:cxn>
                  <a:cxn ang="0">
                    <a:pos x="T6" y="T7"/>
                  </a:cxn>
                </a:cxnLst>
                <a:rect l="0" t="0" r="r" b="b"/>
                <a:pathLst>
                  <a:path w="70" h="57">
                    <a:moveTo>
                      <a:pt x="34" y="0"/>
                    </a:moveTo>
                    <a:lnTo>
                      <a:pt x="0" y="57"/>
                    </a:lnTo>
                    <a:lnTo>
                      <a:pt x="70" y="57"/>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0" name="Freeform 141">
                <a:extLst>
                  <a:ext uri="{FF2B5EF4-FFF2-40B4-BE49-F238E27FC236}">
                    <a16:creationId xmlns:a16="http://schemas.microsoft.com/office/drawing/2014/main" id="{D464E1A1-A49D-4A1F-BB48-D78E8B6F5C93}"/>
                  </a:ext>
                </a:extLst>
              </p:cNvPr>
              <p:cNvSpPr>
                <a:spLocks/>
              </p:cNvSpPr>
              <p:nvPr/>
            </p:nvSpPr>
            <p:spPr bwMode="auto">
              <a:xfrm>
                <a:off x="2976" y="1823"/>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1" name="Freeform 142">
                <a:extLst>
                  <a:ext uri="{FF2B5EF4-FFF2-40B4-BE49-F238E27FC236}">
                    <a16:creationId xmlns:a16="http://schemas.microsoft.com/office/drawing/2014/main" id="{5DC5CFB4-18DA-4C07-8CE6-3C8549A5AB3D}"/>
                  </a:ext>
                </a:extLst>
              </p:cNvPr>
              <p:cNvSpPr>
                <a:spLocks/>
              </p:cNvSpPr>
              <p:nvPr/>
            </p:nvSpPr>
            <p:spPr bwMode="auto">
              <a:xfrm>
                <a:off x="3023" y="1853"/>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2" name="Freeform 143">
                <a:extLst>
                  <a:ext uri="{FF2B5EF4-FFF2-40B4-BE49-F238E27FC236}">
                    <a16:creationId xmlns:a16="http://schemas.microsoft.com/office/drawing/2014/main" id="{244350F2-3D92-43BD-84C7-28005B9C0F8D}"/>
                  </a:ext>
                </a:extLst>
              </p:cNvPr>
              <p:cNvSpPr>
                <a:spLocks/>
              </p:cNvSpPr>
              <p:nvPr/>
            </p:nvSpPr>
            <p:spPr bwMode="auto">
              <a:xfrm>
                <a:off x="3069" y="1880"/>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3" name="Freeform 144">
                <a:extLst>
                  <a:ext uri="{FF2B5EF4-FFF2-40B4-BE49-F238E27FC236}">
                    <a16:creationId xmlns:a16="http://schemas.microsoft.com/office/drawing/2014/main" id="{FB003B69-A2CF-4F42-818F-E5E747AF534F}"/>
                  </a:ext>
                </a:extLst>
              </p:cNvPr>
              <p:cNvSpPr>
                <a:spLocks/>
              </p:cNvSpPr>
              <p:nvPr/>
            </p:nvSpPr>
            <p:spPr bwMode="auto">
              <a:xfrm>
                <a:off x="3116" y="1910"/>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4" name="Freeform 145">
                <a:extLst>
                  <a:ext uri="{FF2B5EF4-FFF2-40B4-BE49-F238E27FC236}">
                    <a16:creationId xmlns:a16="http://schemas.microsoft.com/office/drawing/2014/main" id="{2EFE0D0C-6111-410A-B3FB-C27F9C075D66}"/>
                  </a:ext>
                </a:extLst>
              </p:cNvPr>
              <p:cNvSpPr>
                <a:spLocks/>
              </p:cNvSpPr>
              <p:nvPr/>
            </p:nvSpPr>
            <p:spPr bwMode="auto">
              <a:xfrm>
                <a:off x="3163" y="1936"/>
                <a:ext cx="70" cy="61"/>
              </a:xfrm>
              <a:custGeom>
                <a:avLst/>
                <a:gdLst>
                  <a:gd name="T0" fmla="*/ 37 w 70"/>
                  <a:gd name="T1" fmla="*/ 0 h 61"/>
                  <a:gd name="T2" fmla="*/ 0 w 70"/>
                  <a:gd name="T3" fmla="*/ 61 h 61"/>
                  <a:gd name="T4" fmla="*/ 70 w 70"/>
                  <a:gd name="T5" fmla="*/ 61 h 61"/>
                  <a:gd name="T6" fmla="*/ 37 w 70"/>
                  <a:gd name="T7" fmla="*/ 0 h 61"/>
                </a:gdLst>
                <a:ahLst/>
                <a:cxnLst>
                  <a:cxn ang="0">
                    <a:pos x="T0" y="T1"/>
                  </a:cxn>
                  <a:cxn ang="0">
                    <a:pos x="T2" y="T3"/>
                  </a:cxn>
                  <a:cxn ang="0">
                    <a:pos x="T4" y="T5"/>
                  </a:cxn>
                  <a:cxn ang="0">
                    <a:pos x="T6" y="T7"/>
                  </a:cxn>
                </a:cxnLst>
                <a:rect l="0" t="0" r="r" b="b"/>
                <a:pathLst>
                  <a:path w="70" h="61">
                    <a:moveTo>
                      <a:pt x="37" y="0"/>
                    </a:moveTo>
                    <a:lnTo>
                      <a:pt x="0" y="61"/>
                    </a:lnTo>
                    <a:lnTo>
                      <a:pt x="70" y="61"/>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5" name="Freeform 146">
                <a:extLst>
                  <a:ext uri="{FF2B5EF4-FFF2-40B4-BE49-F238E27FC236}">
                    <a16:creationId xmlns:a16="http://schemas.microsoft.com/office/drawing/2014/main" id="{58BBDD36-DC83-4A6F-9DB3-C386309C4D2E}"/>
                  </a:ext>
                </a:extLst>
              </p:cNvPr>
              <p:cNvSpPr>
                <a:spLocks/>
              </p:cNvSpPr>
              <p:nvPr/>
            </p:nvSpPr>
            <p:spPr bwMode="auto">
              <a:xfrm>
                <a:off x="3210" y="1966"/>
                <a:ext cx="70" cy="61"/>
              </a:xfrm>
              <a:custGeom>
                <a:avLst/>
                <a:gdLst>
                  <a:gd name="T0" fmla="*/ 36 w 70"/>
                  <a:gd name="T1" fmla="*/ 0 h 61"/>
                  <a:gd name="T2" fmla="*/ 0 w 70"/>
                  <a:gd name="T3" fmla="*/ 61 h 61"/>
                  <a:gd name="T4" fmla="*/ 70 w 70"/>
                  <a:gd name="T5" fmla="*/ 61 h 61"/>
                  <a:gd name="T6" fmla="*/ 36 w 70"/>
                  <a:gd name="T7" fmla="*/ 0 h 61"/>
                </a:gdLst>
                <a:ahLst/>
                <a:cxnLst>
                  <a:cxn ang="0">
                    <a:pos x="T0" y="T1"/>
                  </a:cxn>
                  <a:cxn ang="0">
                    <a:pos x="T2" y="T3"/>
                  </a:cxn>
                  <a:cxn ang="0">
                    <a:pos x="T4" y="T5"/>
                  </a:cxn>
                  <a:cxn ang="0">
                    <a:pos x="T6" y="T7"/>
                  </a:cxn>
                </a:cxnLst>
                <a:rect l="0" t="0" r="r" b="b"/>
                <a:pathLst>
                  <a:path w="70" h="61">
                    <a:moveTo>
                      <a:pt x="36" y="0"/>
                    </a:moveTo>
                    <a:lnTo>
                      <a:pt x="0" y="61"/>
                    </a:lnTo>
                    <a:lnTo>
                      <a:pt x="70" y="61"/>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6" name="Freeform 147">
                <a:extLst>
                  <a:ext uri="{FF2B5EF4-FFF2-40B4-BE49-F238E27FC236}">
                    <a16:creationId xmlns:a16="http://schemas.microsoft.com/office/drawing/2014/main" id="{3686E097-FBAC-4FDE-8B99-1D6AA0846F32}"/>
                  </a:ext>
                </a:extLst>
              </p:cNvPr>
              <p:cNvSpPr>
                <a:spLocks/>
              </p:cNvSpPr>
              <p:nvPr/>
            </p:nvSpPr>
            <p:spPr bwMode="auto">
              <a:xfrm>
                <a:off x="3256" y="1997"/>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7" name="Freeform 148">
                <a:extLst>
                  <a:ext uri="{FF2B5EF4-FFF2-40B4-BE49-F238E27FC236}">
                    <a16:creationId xmlns:a16="http://schemas.microsoft.com/office/drawing/2014/main" id="{913C3480-0144-4C70-9CEE-BEC4C9B3C661}"/>
                  </a:ext>
                </a:extLst>
              </p:cNvPr>
              <p:cNvSpPr>
                <a:spLocks/>
              </p:cNvSpPr>
              <p:nvPr/>
            </p:nvSpPr>
            <p:spPr bwMode="auto">
              <a:xfrm>
                <a:off x="3303" y="2027"/>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8" name="Freeform 149">
                <a:extLst>
                  <a:ext uri="{FF2B5EF4-FFF2-40B4-BE49-F238E27FC236}">
                    <a16:creationId xmlns:a16="http://schemas.microsoft.com/office/drawing/2014/main" id="{BE1CEA73-CE87-42EA-A3FD-C63DEDFE1747}"/>
                  </a:ext>
                </a:extLst>
              </p:cNvPr>
              <p:cNvSpPr>
                <a:spLocks/>
              </p:cNvSpPr>
              <p:nvPr/>
            </p:nvSpPr>
            <p:spPr bwMode="auto">
              <a:xfrm>
                <a:off x="3350" y="2053"/>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9" name="Freeform 150">
                <a:extLst>
                  <a:ext uri="{FF2B5EF4-FFF2-40B4-BE49-F238E27FC236}">
                    <a16:creationId xmlns:a16="http://schemas.microsoft.com/office/drawing/2014/main" id="{B65BECF0-6235-4A4B-A58A-C98BD8E52355}"/>
                  </a:ext>
                </a:extLst>
              </p:cNvPr>
              <p:cNvSpPr>
                <a:spLocks/>
              </p:cNvSpPr>
              <p:nvPr/>
            </p:nvSpPr>
            <p:spPr bwMode="auto">
              <a:xfrm>
                <a:off x="3396" y="2083"/>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0" name="Freeform 151">
                <a:extLst>
                  <a:ext uri="{FF2B5EF4-FFF2-40B4-BE49-F238E27FC236}">
                    <a16:creationId xmlns:a16="http://schemas.microsoft.com/office/drawing/2014/main" id="{9894819A-AC3B-43A8-98BE-AEF9ACF59B52}"/>
                  </a:ext>
                </a:extLst>
              </p:cNvPr>
              <p:cNvSpPr>
                <a:spLocks/>
              </p:cNvSpPr>
              <p:nvPr/>
            </p:nvSpPr>
            <p:spPr bwMode="auto">
              <a:xfrm>
                <a:off x="3443" y="2110"/>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1" name="Freeform 152">
                <a:extLst>
                  <a:ext uri="{FF2B5EF4-FFF2-40B4-BE49-F238E27FC236}">
                    <a16:creationId xmlns:a16="http://schemas.microsoft.com/office/drawing/2014/main" id="{D3CCB78A-4584-4CB1-9464-6FA5017B8F14}"/>
                  </a:ext>
                </a:extLst>
              </p:cNvPr>
              <p:cNvSpPr>
                <a:spLocks/>
              </p:cNvSpPr>
              <p:nvPr/>
            </p:nvSpPr>
            <p:spPr bwMode="auto">
              <a:xfrm>
                <a:off x="3490" y="2133"/>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2" name="Freeform 153">
                <a:extLst>
                  <a:ext uri="{FF2B5EF4-FFF2-40B4-BE49-F238E27FC236}">
                    <a16:creationId xmlns:a16="http://schemas.microsoft.com/office/drawing/2014/main" id="{CA34B234-3BAC-4680-B89B-CC220964CCAB}"/>
                  </a:ext>
                </a:extLst>
              </p:cNvPr>
              <p:cNvSpPr>
                <a:spLocks/>
              </p:cNvSpPr>
              <p:nvPr/>
            </p:nvSpPr>
            <p:spPr bwMode="auto">
              <a:xfrm>
                <a:off x="3536" y="2157"/>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3" name="Freeform 154">
                <a:extLst>
                  <a:ext uri="{FF2B5EF4-FFF2-40B4-BE49-F238E27FC236}">
                    <a16:creationId xmlns:a16="http://schemas.microsoft.com/office/drawing/2014/main" id="{D21C10FC-5B70-4760-A4F4-A608614AB440}"/>
                  </a:ext>
                </a:extLst>
              </p:cNvPr>
              <p:cNvSpPr>
                <a:spLocks/>
              </p:cNvSpPr>
              <p:nvPr/>
            </p:nvSpPr>
            <p:spPr bwMode="auto">
              <a:xfrm>
                <a:off x="3583" y="2180"/>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4" name="Freeform 155">
                <a:extLst>
                  <a:ext uri="{FF2B5EF4-FFF2-40B4-BE49-F238E27FC236}">
                    <a16:creationId xmlns:a16="http://schemas.microsoft.com/office/drawing/2014/main" id="{0708B9CC-2F08-4D37-A5A8-5B5C7A0909DD}"/>
                  </a:ext>
                </a:extLst>
              </p:cNvPr>
              <p:cNvSpPr>
                <a:spLocks/>
              </p:cNvSpPr>
              <p:nvPr/>
            </p:nvSpPr>
            <p:spPr bwMode="auto">
              <a:xfrm>
                <a:off x="3630" y="2203"/>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5" name="Freeform 156">
                <a:extLst>
                  <a:ext uri="{FF2B5EF4-FFF2-40B4-BE49-F238E27FC236}">
                    <a16:creationId xmlns:a16="http://schemas.microsoft.com/office/drawing/2014/main" id="{C96D2A1D-A9E1-4C54-A135-900C4B6425E1}"/>
                  </a:ext>
                </a:extLst>
              </p:cNvPr>
              <p:cNvSpPr>
                <a:spLocks/>
              </p:cNvSpPr>
              <p:nvPr/>
            </p:nvSpPr>
            <p:spPr bwMode="auto">
              <a:xfrm>
                <a:off x="3680" y="2223"/>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6" name="Freeform 157">
                <a:extLst>
                  <a:ext uri="{FF2B5EF4-FFF2-40B4-BE49-F238E27FC236}">
                    <a16:creationId xmlns:a16="http://schemas.microsoft.com/office/drawing/2014/main" id="{9D21F8F8-5C2D-4F56-87F6-13BE45AE3016}"/>
                  </a:ext>
                </a:extLst>
              </p:cNvPr>
              <p:cNvSpPr>
                <a:spLocks/>
              </p:cNvSpPr>
              <p:nvPr/>
            </p:nvSpPr>
            <p:spPr bwMode="auto">
              <a:xfrm>
                <a:off x="3727" y="2247"/>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7" name="Freeform 158">
                <a:extLst>
                  <a:ext uri="{FF2B5EF4-FFF2-40B4-BE49-F238E27FC236}">
                    <a16:creationId xmlns:a16="http://schemas.microsoft.com/office/drawing/2014/main" id="{22275D93-C796-4FD1-AA68-F5A31F09A3F9}"/>
                  </a:ext>
                </a:extLst>
              </p:cNvPr>
              <p:cNvSpPr>
                <a:spLocks/>
              </p:cNvSpPr>
              <p:nvPr/>
            </p:nvSpPr>
            <p:spPr bwMode="auto">
              <a:xfrm>
                <a:off x="3773" y="2267"/>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8" name="Freeform 159">
                <a:extLst>
                  <a:ext uri="{FF2B5EF4-FFF2-40B4-BE49-F238E27FC236}">
                    <a16:creationId xmlns:a16="http://schemas.microsoft.com/office/drawing/2014/main" id="{124DFB53-0259-4280-A940-FB7B7EAD275B}"/>
                  </a:ext>
                </a:extLst>
              </p:cNvPr>
              <p:cNvSpPr>
                <a:spLocks/>
              </p:cNvSpPr>
              <p:nvPr/>
            </p:nvSpPr>
            <p:spPr bwMode="auto">
              <a:xfrm>
                <a:off x="3820" y="2287"/>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9" name="Freeform 160">
                <a:extLst>
                  <a:ext uri="{FF2B5EF4-FFF2-40B4-BE49-F238E27FC236}">
                    <a16:creationId xmlns:a16="http://schemas.microsoft.com/office/drawing/2014/main" id="{01D58800-4B08-43EA-A6E1-C2842A932E41}"/>
                  </a:ext>
                </a:extLst>
              </p:cNvPr>
              <p:cNvSpPr>
                <a:spLocks/>
              </p:cNvSpPr>
              <p:nvPr/>
            </p:nvSpPr>
            <p:spPr bwMode="auto">
              <a:xfrm>
                <a:off x="3867" y="2307"/>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0" name="Freeform 161">
                <a:extLst>
                  <a:ext uri="{FF2B5EF4-FFF2-40B4-BE49-F238E27FC236}">
                    <a16:creationId xmlns:a16="http://schemas.microsoft.com/office/drawing/2014/main" id="{F6004EBC-E5BA-48F5-9135-CD9AEEC0F5EE}"/>
                  </a:ext>
                </a:extLst>
              </p:cNvPr>
              <p:cNvSpPr>
                <a:spLocks/>
              </p:cNvSpPr>
              <p:nvPr/>
            </p:nvSpPr>
            <p:spPr bwMode="auto">
              <a:xfrm>
                <a:off x="3913" y="2327"/>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1" name="Freeform 162">
                <a:extLst>
                  <a:ext uri="{FF2B5EF4-FFF2-40B4-BE49-F238E27FC236}">
                    <a16:creationId xmlns:a16="http://schemas.microsoft.com/office/drawing/2014/main" id="{F2CD1881-C0AD-4102-BEA8-0D4DD3C0E89A}"/>
                  </a:ext>
                </a:extLst>
              </p:cNvPr>
              <p:cNvSpPr>
                <a:spLocks/>
              </p:cNvSpPr>
              <p:nvPr/>
            </p:nvSpPr>
            <p:spPr bwMode="auto">
              <a:xfrm>
                <a:off x="3960" y="2347"/>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2" name="Freeform 163">
                <a:extLst>
                  <a:ext uri="{FF2B5EF4-FFF2-40B4-BE49-F238E27FC236}">
                    <a16:creationId xmlns:a16="http://schemas.microsoft.com/office/drawing/2014/main" id="{E42CEA7B-935F-4DC9-BC64-6065CDF43953}"/>
                  </a:ext>
                </a:extLst>
              </p:cNvPr>
              <p:cNvSpPr>
                <a:spLocks/>
              </p:cNvSpPr>
              <p:nvPr/>
            </p:nvSpPr>
            <p:spPr bwMode="auto">
              <a:xfrm>
                <a:off x="4007" y="2364"/>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3" name="Freeform 164">
                <a:extLst>
                  <a:ext uri="{FF2B5EF4-FFF2-40B4-BE49-F238E27FC236}">
                    <a16:creationId xmlns:a16="http://schemas.microsoft.com/office/drawing/2014/main" id="{1B068405-1E57-4D9D-B49B-DB79C722BD2D}"/>
                  </a:ext>
                </a:extLst>
              </p:cNvPr>
              <p:cNvSpPr>
                <a:spLocks/>
              </p:cNvSpPr>
              <p:nvPr/>
            </p:nvSpPr>
            <p:spPr bwMode="auto">
              <a:xfrm>
                <a:off x="4053" y="2384"/>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4" name="Freeform 165">
                <a:extLst>
                  <a:ext uri="{FF2B5EF4-FFF2-40B4-BE49-F238E27FC236}">
                    <a16:creationId xmlns:a16="http://schemas.microsoft.com/office/drawing/2014/main" id="{9814ABC4-F019-4A9E-A96A-13D7E0D4190C}"/>
                  </a:ext>
                </a:extLst>
              </p:cNvPr>
              <p:cNvSpPr>
                <a:spLocks/>
              </p:cNvSpPr>
              <p:nvPr/>
            </p:nvSpPr>
            <p:spPr bwMode="auto">
              <a:xfrm>
                <a:off x="4100" y="2400"/>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5" name="Freeform 166">
                <a:extLst>
                  <a:ext uri="{FF2B5EF4-FFF2-40B4-BE49-F238E27FC236}">
                    <a16:creationId xmlns:a16="http://schemas.microsoft.com/office/drawing/2014/main" id="{2B20578B-8446-469E-9217-A35C20AB0B1E}"/>
                  </a:ext>
                </a:extLst>
              </p:cNvPr>
              <p:cNvSpPr>
                <a:spLocks/>
              </p:cNvSpPr>
              <p:nvPr/>
            </p:nvSpPr>
            <p:spPr bwMode="auto">
              <a:xfrm>
                <a:off x="4147" y="2417"/>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6" name="Freeform 167">
                <a:extLst>
                  <a:ext uri="{FF2B5EF4-FFF2-40B4-BE49-F238E27FC236}">
                    <a16:creationId xmlns:a16="http://schemas.microsoft.com/office/drawing/2014/main" id="{8329314D-E8C5-485B-B952-B00896B5806E}"/>
                  </a:ext>
                </a:extLst>
              </p:cNvPr>
              <p:cNvSpPr>
                <a:spLocks/>
              </p:cNvSpPr>
              <p:nvPr/>
            </p:nvSpPr>
            <p:spPr bwMode="auto">
              <a:xfrm>
                <a:off x="4194" y="2434"/>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7" name="Freeform 168">
                <a:extLst>
                  <a:ext uri="{FF2B5EF4-FFF2-40B4-BE49-F238E27FC236}">
                    <a16:creationId xmlns:a16="http://schemas.microsoft.com/office/drawing/2014/main" id="{4F739040-47B2-41EB-9056-2CD40624F1F3}"/>
                  </a:ext>
                </a:extLst>
              </p:cNvPr>
              <p:cNvSpPr>
                <a:spLocks/>
              </p:cNvSpPr>
              <p:nvPr/>
            </p:nvSpPr>
            <p:spPr bwMode="auto">
              <a:xfrm>
                <a:off x="4240" y="2454"/>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8" name="Freeform 169">
                <a:extLst>
                  <a:ext uri="{FF2B5EF4-FFF2-40B4-BE49-F238E27FC236}">
                    <a16:creationId xmlns:a16="http://schemas.microsoft.com/office/drawing/2014/main" id="{B073E262-ECFE-4330-85F5-70E7455D74D7}"/>
                  </a:ext>
                </a:extLst>
              </p:cNvPr>
              <p:cNvSpPr>
                <a:spLocks/>
              </p:cNvSpPr>
              <p:nvPr/>
            </p:nvSpPr>
            <p:spPr bwMode="auto">
              <a:xfrm>
                <a:off x="4287" y="2470"/>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9" name="Freeform 170">
                <a:extLst>
                  <a:ext uri="{FF2B5EF4-FFF2-40B4-BE49-F238E27FC236}">
                    <a16:creationId xmlns:a16="http://schemas.microsoft.com/office/drawing/2014/main" id="{B6DF091D-86CD-409E-A18E-F16C290B7BBE}"/>
                  </a:ext>
                </a:extLst>
              </p:cNvPr>
              <p:cNvSpPr>
                <a:spLocks/>
              </p:cNvSpPr>
              <p:nvPr/>
            </p:nvSpPr>
            <p:spPr bwMode="auto">
              <a:xfrm>
                <a:off x="4334" y="2490"/>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0" name="Freeform 171">
                <a:extLst>
                  <a:ext uri="{FF2B5EF4-FFF2-40B4-BE49-F238E27FC236}">
                    <a16:creationId xmlns:a16="http://schemas.microsoft.com/office/drawing/2014/main" id="{C69C59BD-6581-40B5-98E8-B18C2CFD362B}"/>
                  </a:ext>
                </a:extLst>
              </p:cNvPr>
              <p:cNvSpPr>
                <a:spLocks/>
              </p:cNvSpPr>
              <p:nvPr/>
            </p:nvSpPr>
            <p:spPr bwMode="auto">
              <a:xfrm>
                <a:off x="4380" y="2510"/>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1" name="Freeform 172">
                <a:extLst>
                  <a:ext uri="{FF2B5EF4-FFF2-40B4-BE49-F238E27FC236}">
                    <a16:creationId xmlns:a16="http://schemas.microsoft.com/office/drawing/2014/main" id="{8A6B3548-F6C5-41CE-BB89-4CB60F479F91}"/>
                  </a:ext>
                </a:extLst>
              </p:cNvPr>
              <p:cNvSpPr>
                <a:spLocks/>
              </p:cNvSpPr>
              <p:nvPr/>
            </p:nvSpPr>
            <p:spPr bwMode="auto">
              <a:xfrm>
                <a:off x="4427" y="2530"/>
                <a:ext cx="70" cy="57"/>
              </a:xfrm>
              <a:custGeom>
                <a:avLst/>
                <a:gdLst>
                  <a:gd name="T0" fmla="*/ 33 w 70"/>
                  <a:gd name="T1" fmla="*/ 0 h 57"/>
                  <a:gd name="T2" fmla="*/ 0 w 70"/>
                  <a:gd name="T3" fmla="*/ 57 h 57"/>
                  <a:gd name="T4" fmla="*/ 70 w 70"/>
                  <a:gd name="T5" fmla="*/ 57 h 57"/>
                  <a:gd name="T6" fmla="*/ 33 w 70"/>
                  <a:gd name="T7" fmla="*/ 0 h 57"/>
                </a:gdLst>
                <a:ahLst/>
                <a:cxnLst>
                  <a:cxn ang="0">
                    <a:pos x="T0" y="T1"/>
                  </a:cxn>
                  <a:cxn ang="0">
                    <a:pos x="T2" y="T3"/>
                  </a:cxn>
                  <a:cxn ang="0">
                    <a:pos x="T4" y="T5"/>
                  </a:cxn>
                  <a:cxn ang="0">
                    <a:pos x="T6" y="T7"/>
                  </a:cxn>
                </a:cxnLst>
                <a:rect l="0" t="0" r="r" b="b"/>
                <a:pathLst>
                  <a:path w="70" h="57">
                    <a:moveTo>
                      <a:pt x="33" y="0"/>
                    </a:moveTo>
                    <a:lnTo>
                      <a:pt x="0" y="57"/>
                    </a:lnTo>
                    <a:lnTo>
                      <a:pt x="70" y="57"/>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2" name="Freeform 173">
                <a:extLst>
                  <a:ext uri="{FF2B5EF4-FFF2-40B4-BE49-F238E27FC236}">
                    <a16:creationId xmlns:a16="http://schemas.microsoft.com/office/drawing/2014/main" id="{D7D93424-CD83-4E7A-9B12-F00A5207991E}"/>
                  </a:ext>
                </a:extLst>
              </p:cNvPr>
              <p:cNvSpPr>
                <a:spLocks/>
              </p:cNvSpPr>
              <p:nvPr/>
            </p:nvSpPr>
            <p:spPr bwMode="auto">
              <a:xfrm>
                <a:off x="4474" y="2547"/>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3" name="Freeform 174">
                <a:extLst>
                  <a:ext uri="{FF2B5EF4-FFF2-40B4-BE49-F238E27FC236}">
                    <a16:creationId xmlns:a16="http://schemas.microsoft.com/office/drawing/2014/main" id="{2D9EDADF-1579-4CC3-84D4-597AB35234BD}"/>
                  </a:ext>
                </a:extLst>
              </p:cNvPr>
              <p:cNvSpPr>
                <a:spLocks/>
              </p:cNvSpPr>
              <p:nvPr/>
            </p:nvSpPr>
            <p:spPr bwMode="auto">
              <a:xfrm>
                <a:off x="4520" y="2567"/>
                <a:ext cx="71" cy="60"/>
              </a:xfrm>
              <a:custGeom>
                <a:avLst/>
                <a:gdLst>
                  <a:gd name="T0" fmla="*/ 34 w 71"/>
                  <a:gd name="T1" fmla="*/ 0 h 60"/>
                  <a:gd name="T2" fmla="*/ 0 w 71"/>
                  <a:gd name="T3" fmla="*/ 60 h 60"/>
                  <a:gd name="T4" fmla="*/ 71 w 71"/>
                  <a:gd name="T5" fmla="*/ 60 h 60"/>
                  <a:gd name="T6" fmla="*/ 34 w 71"/>
                  <a:gd name="T7" fmla="*/ 0 h 60"/>
                </a:gdLst>
                <a:ahLst/>
                <a:cxnLst>
                  <a:cxn ang="0">
                    <a:pos x="T0" y="T1"/>
                  </a:cxn>
                  <a:cxn ang="0">
                    <a:pos x="T2" y="T3"/>
                  </a:cxn>
                  <a:cxn ang="0">
                    <a:pos x="T4" y="T5"/>
                  </a:cxn>
                  <a:cxn ang="0">
                    <a:pos x="T6" y="T7"/>
                  </a:cxn>
                </a:cxnLst>
                <a:rect l="0" t="0" r="r" b="b"/>
                <a:pathLst>
                  <a:path w="71" h="60">
                    <a:moveTo>
                      <a:pt x="34" y="0"/>
                    </a:moveTo>
                    <a:lnTo>
                      <a:pt x="0" y="60"/>
                    </a:lnTo>
                    <a:lnTo>
                      <a:pt x="71"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4" name="Freeform 175">
                <a:extLst>
                  <a:ext uri="{FF2B5EF4-FFF2-40B4-BE49-F238E27FC236}">
                    <a16:creationId xmlns:a16="http://schemas.microsoft.com/office/drawing/2014/main" id="{4CD7A192-3DCC-4956-8F3F-5EB9741872C0}"/>
                  </a:ext>
                </a:extLst>
              </p:cNvPr>
              <p:cNvSpPr>
                <a:spLocks/>
              </p:cNvSpPr>
              <p:nvPr/>
            </p:nvSpPr>
            <p:spPr bwMode="auto">
              <a:xfrm>
                <a:off x="4567" y="2587"/>
                <a:ext cx="70" cy="57"/>
              </a:xfrm>
              <a:custGeom>
                <a:avLst/>
                <a:gdLst>
                  <a:gd name="T0" fmla="*/ 34 w 70"/>
                  <a:gd name="T1" fmla="*/ 0 h 57"/>
                  <a:gd name="T2" fmla="*/ 0 w 70"/>
                  <a:gd name="T3" fmla="*/ 57 h 57"/>
                  <a:gd name="T4" fmla="*/ 70 w 70"/>
                  <a:gd name="T5" fmla="*/ 57 h 57"/>
                  <a:gd name="T6" fmla="*/ 34 w 70"/>
                  <a:gd name="T7" fmla="*/ 0 h 57"/>
                </a:gdLst>
                <a:ahLst/>
                <a:cxnLst>
                  <a:cxn ang="0">
                    <a:pos x="T0" y="T1"/>
                  </a:cxn>
                  <a:cxn ang="0">
                    <a:pos x="T2" y="T3"/>
                  </a:cxn>
                  <a:cxn ang="0">
                    <a:pos x="T4" y="T5"/>
                  </a:cxn>
                  <a:cxn ang="0">
                    <a:pos x="T6" y="T7"/>
                  </a:cxn>
                </a:cxnLst>
                <a:rect l="0" t="0" r="r" b="b"/>
                <a:pathLst>
                  <a:path w="70" h="57">
                    <a:moveTo>
                      <a:pt x="34" y="0"/>
                    </a:moveTo>
                    <a:lnTo>
                      <a:pt x="0" y="57"/>
                    </a:lnTo>
                    <a:lnTo>
                      <a:pt x="70" y="57"/>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5" name="Freeform 176">
                <a:extLst>
                  <a:ext uri="{FF2B5EF4-FFF2-40B4-BE49-F238E27FC236}">
                    <a16:creationId xmlns:a16="http://schemas.microsoft.com/office/drawing/2014/main" id="{EF327DCE-8304-48A7-86CD-618AEE392D80}"/>
                  </a:ext>
                </a:extLst>
              </p:cNvPr>
              <p:cNvSpPr>
                <a:spLocks/>
              </p:cNvSpPr>
              <p:nvPr/>
            </p:nvSpPr>
            <p:spPr bwMode="auto">
              <a:xfrm>
                <a:off x="4614" y="2604"/>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6" name="Freeform 177">
                <a:extLst>
                  <a:ext uri="{FF2B5EF4-FFF2-40B4-BE49-F238E27FC236}">
                    <a16:creationId xmlns:a16="http://schemas.microsoft.com/office/drawing/2014/main" id="{3BE3D49F-F919-4323-BFE1-6EBEB681ACF0}"/>
                  </a:ext>
                </a:extLst>
              </p:cNvPr>
              <p:cNvSpPr>
                <a:spLocks/>
              </p:cNvSpPr>
              <p:nvPr/>
            </p:nvSpPr>
            <p:spPr bwMode="auto">
              <a:xfrm>
                <a:off x="4661" y="2624"/>
                <a:ext cx="70" cy="57"/>
              </a:xfrm>
              <a:custGeom>
                <a:avLst/>
                <a:gdLst>
                  <a:gd name="T0" fmla="*/ 33 w 70"/>
                  <a:gd name="T1" fmla="*/ 0 h 57"/>
                  <a:gd name="T2" fmla="*/ 0 w 70"/>
                  <a:gd name="T3" fmla="*/ 57 h 57"/>
                  <a:gd name="T4" fmla="*/ 70 w 70"/>
                  <a:gd name="T5" fmla="*/ 57 h 57"/>
                  <a:gd name="T6" fmla="*/ 33 w 70"/>
                  <a:gd name="T7" fmla="*/ 0 h 57"/>
                </a:gdLst>
                <a:ahLst/>
                <a:cxnLst>
                  <a:cxn ang="0">
                    <a:pos x="T0" y="T1"/>
                  </a:cxn>
                  <a:cxn ang="0">
                    <a:pos x="T2" y="T3"/>
                  </a:cxn>
                  <a:cxn ang="0">
                    <a:pos x="T4" y="T5"/>
                  </a:cxn>
                  <a:cxn ang="0">
                    <a:pos x="T6" y="T7"/>
                  </a:cxn>
                </a:cxnLst>
                <a:rect l="0" t="0" r="r" b="b"/>
                <a:pathLst>
                  <a:path w="70" h="57">
                    <a:moveTo>
                      <a:pt x="33" y="0"/>
                    </a:moveTo>
                    <a:lnTo>
                      <a:pt x="0" y="57"/>
                    </a:lnTo>
                    <a:lnTo>
                      <a:pt x="70" y="57"/>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7" name="Freeform 178">
                <a:extLst>
                  <a:ext uri="{FF2B5EF4-FFF2-40B4-BE49-F238E27FC236}">
                    <a16:creationId xmlns:a16="http://schemas.microsoft.com/office/drawing/2014/main" id="{6D66C17A-2E2C-47E2-B776-F440E21045A4}"/>
                  </a:ext>
                </a:extLst>
              </p:cNvPr>
              <p:cNvSpPr>
                <a:spLocks/>
              </p:cNvSpPr>
              <p:nvPr/>
            </p:nvSpPr>
            <p:spPr bwMode="auto">
              <a:xfrm>
                <a:off x="4707" y="2640"/>
                <a:ext cx="70" cy="61"/>
              </a:xfrm>
              <a:custGeom>
                <a:avLst/>
                <a:gdLst>
                  <a:gd name="T0" fmla="*/ 37 w 70"/>
                  <a:gd name="T1" fmla="*/ 0 h 61"/>
                  <a:gd name="T2" fmla="*/ 0 w 70"/>
                  <a:gd name="T3" fmla="*/ 61 h 61"/>
                  <a:gd name="T4" fmla="*/ 70 w 70"/>
                  <a:gd name="T5" fmla="*/ 61 h 61"/>
                  <a:gd name="T6" fmla="*/ 37 w 70"/>
                  <a:gd name="T7" fmla="*/ 0 h 61"/>
                </a:gdLst>
                <a:ahLst/>
                <a:cxnLst>
                  <a:cxn ang="0">
                    <a:pos x="T0" y="T1"/>
                  </a:cxn>
                  <a:cxn ang="0">
                    <a:pos x="T2" y="T3"/>
                  </a:cxn>
                  <a:cxn ang="0">
                    <a:pos x="T4" y="T5"/>
                  </a:cxn>
                  <a:cxn ang="0">
                    <a:pos x="T6" y="T7"/>
                  </a:cxn>
                </a:cxnLst>
                <a:rect l="0" t="0" r="r" b="b"/>
                <a:pathLst>
                  <a:path w="70" h="61">
                    <a:moveTo>
                      <a:pt x="37" y="0"/>
                    </a:moveTo>
                    <a:lnTo>
                      <a:pt x="0" y="61"/>
                    </a:lnTo>
                    <a:lnTo>
                      <a:pt x="70" y="61"/>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8" name="Freeform 179">
                <a:extLst>
                  <a:ext uri="{FF2B5EF4-FFF2-40B4-BE49-F238E27FC236}">
                    <a16:creationId xmlns:a16="http://schemas.microsoft.com/office/drawing/2014/main" id="{2B9DF4CB-9B92-4932-B09F-DD48AA6D86AC}"/>
                  </a:ext>
                </a:extLst>
              </p:cNvPr>
              <p:cNvSpPr>
                <a:spLocks/>
              </p:cNvSpPr>
              <p:nvPr/>
            </p:nvSpPr>
            <p:spPr bwMode="auto">
              <a:xfrm>
                <a:off x="4754" y="2657"/>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9" name="Freeform 180">
                <a:extLst>
                  <a:ext uri="{FF2B5EF4-FFF2-40B4-BE49-F238E27FC236}">
                    <a16:creationId xmlns:a16="http://schemas.microsoft.com/office/drawing/2014/main" id="{1FEBB8C4-7B40-4C3C-9749-0D1DDEE5A2C5}"/>
                  </a:ext>
                </a:extLst>
              </p:cNvPr>
              <p:cNvSpPr>
                <a:spLocks/>
              </p:cNvSpPr>
              <p:nvPr/>
            </p:nvSpPr>
            <p:spPr bwMode="auto">
              <a:xfrm>
                <a:off x="4801" y="2677"/>
                <a:ext cx="70" cy="57"/>
              </a:xfrm>
              <a:custGeom>
                <a:avLst/>
                <a:gdLst>
                  <a:gd name="T0" fmla="*/ 36 w 70"/>
                  <a:gd name="T1" fmla="*/ 0 h 57"/>
                  <a:gd name="T2" fmla="*/ 0 w 70"/>
                  <a:gd name="T3" fmla="*/ 57 h 57"/>
                  <a:gd name="T4" fmla="*/ 70 w 70"/>
                  <a:gd name="T5" fmla="*/ 57 h 57"/>
                  <a:gd name="T6" fmla="*/ 36 w 70"/>
                  <a:gd name="T7" fmla="*/ 0 h 57"/>
                </a:gdLst>
                <a:ahLst/>
                <a:cxnLst>
                  <a:cxn ang="0">
                    <a:pos x="T0" y="T1"/>
                  </a:cxn>
                  <a:cxn ang="0">
                    <a:pos x="T2" y="T3"/>
                  </a:cxn>
                  <a:cxn ang="0">
                    <a:pos x="T4" y="T5"/>
                  </a:cxn>
                  <a:cxn ang="0">
                    <a:pos x="T6" y="T7"/>
                  </a:cxn>
                </a:cxnLst>
                <a:rect l="0" t="0" r="r" b="b"/>
                <a:pathLst>
                  <a:path w="70" h="57">
                    <a:moveTo>
                      <a:pt x="36" y="0"/>
                    </a:moveTo>
                    <a:lnTo>
                      <a:pt x="0" y="57"/>
                    </a:lnTo>
                    <a:lnTo>
                      <a:pt x="70" y="57"/>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0" name="Freeform 181">
                <a:extLst>
                  <a:ext uri="{FF2B5EF4-FFF2-40B4-BE49-F238E27FC236}">
                    <a16:creationId xmlns:a16="http://schemas.microsoft.com/office/drawing/2014/main" id="{96A0DAC5-83D4-4DC9-BCA1-EE6DFE4E422C}"/>
                  </a:ext>
                </a:extLst>
              </p:cNvPr>
              <p:cNvSpPr>
                <a:spLocks/>
              </p:cNvSpPr>
              <p:nvPr/>
            </p:nvSpPr>
            <p:spPr bwMode="auto">
              <a:xfrm>
                <a:off x="4847" y="2691"/>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1" name="Freeform 182">
                <a:extLst>
                  <a:ext uri="{FF2B5EF4-FFF2-40B4-BE49-F238E27FC236}">
                    <a16:creationId xmlns:a16="http://schemas.microsoft.com/office/drawing/2014/main" id="{42A7D566-BF1D-4147-9332-FC726651CCB0}"/>
                  </a:ext>
                </a:extLst>
              </p:cNvPr>
              <p:cNvSpPr>
                <a:spLocks/>
              </p:cNvSpPr>
              <p:nvPr/>
            </p:nvSpPr>
            <p:spPr bwMode="auto">
              <a:xfrm>
                <a:off x="4894" y="2707"/>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2" name="Freeform 183">
                <a:extLst>
                  <a:ext uri="{FF2B5EF4-FFF2-40B4-BE49-F238E27FC236}">
                    <a16:creationId xmlns:a16="http://schemas.microsoft.com/office/drawing/2014/main" id="{E232CA7C-8514-4922-860F-D31262D65098}"/>
                  </a:ext>
                </a:extLst>
              </p:cNvPr>
              <p:cNvSpPr>
                <a:spLocks/>
              </p:cNvSpPr>
              <p:nvPr/>
            </p:nvSpPr>
            <p:spPr bwMode="auto">
              <a:xfrm>
                <a:off x="4941" y="2724"/>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3" name="Freeform 184">
                <a:extLst>
                  <a:ext uri="{FF2B5EF4-FFF2-40B4-BE49-F238E27FC236}">
                    <a16:creationId xmlns:a16="http://schemas.microsoft.com/office/drawing/2014/main" id="{0A12DFCB-151F-4439-B24A-CCA52FCD59E8}"/>
                  </a:ext>
                </a:extLst>
              </p:cNvPr>
              <p:cNvSpPr>
                <a:spLocks/>
              </p:cNvSpPr>
              <p:nvPr/>
            </p:nvSpPr>
            <p:spPr bwMode="auto">
              <a:xfrm>
                <a:off x="4988" y="2737"/>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4" name="Freeform 185">
                <a:extLst>
                  <a:ext uri="{FF2B5EF4-FFF2-40B4-BE49-F238E27FC236}">
                    <a16:creationId xmlns:a16="http://schemas.microsoft.com/office/drawing/2014/main" id="{D1E0D9B3-1F6B-414F-B09C-861531F13104}"/>
                  </a:ext>
                </a:extLst>
              </p:cNvPr>
              <p:cNvSpPr>
                <a:spLocks/>
              </p:cNvSpPr>
              <p:nvPr/>
            </p:nvSpPr>
            <p:spPr bwMode="auto">
              <a:xfrm>
                <a:off x="5034" y="2754"/>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5" name="Freeform 186">
                <a:extLst>
                  <a:ext uri="{FF2B5EF4-FFF2-40B4-BE49-F238E27FC236}">
                    <a16:creationId xmlns:a16="http://schemas.microsoft.com/office/drawing/2014/main" id="{6EB38C50-AEBB-4723-82E0-2253EE0748BD}"/>
                  </a:ext>
                </a:extLst>
              </p:cNvPr>
              <p:cNvSpPr>
                <a:spLocks/>
              </p:cNvSpPr>
              <p:nvPr/>
            </p:nvSpPr>
            <p:spPr bwMode="auto">
              <a:xfrm>
                <a:off x="5081" y="2767"/>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6" name="Freeform 187">
                <a:extLst>
                  <a:ext uri="{FF2B5EF4-FFF2-40B4-BE49-F238E27FC236}">
                    <a16:creationId xmlns:a16="http://schemas.microsoft.com/office/drawing/2014/main" id="{6D835CA0-5F3C-4027-929F-60E5B7458ECD}"/>
                  </a:ext>
                </a:extLst>
              </p:cNvPr>
              <p:cNvSpPr>
                <a:spLocks/>
              </p:cNvSpPr>
              <p:nvPr/>
            </p:nvSpPr>
            <p:spPr bwMode="auto">
              <a:xfrm>
                <a:off x="5128" y="2781"/>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7" name="Freeform 188">
                <a:extLst>
                  <a:ext uri="{FF2B5EF4-FFF2-40B4-BE49-F238E27FC236}">
                    <a16:creationId xmlns:a16="http://schemas.microsoft.com/office/drawing/2014/main" id="{85AEE1FB-99D9-4C53-ACF7-71C18B7963D9}"/>
                  </a:ext>
                </a:extLst>
              </p:cNvPr>
              <p:cNvSpPr>
                <a:spLocks/>
              </p:cNvSpPr>
              <p:nvPr/>
            </p:nvSpPr>
            <p:spPr bwMode="auto">
              <a:xfrm>
                <a:off x="5174" y="2797"/>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8" name="Freeform 189">
                <a:extLst>
                  <a:ext uri="{FF2B5EF4-FFF2-40B4-BE49-F238E27FC236}">
                    <a16:creationId xmlns:a16="http://schemas.microsoft.com/office/drawing/2014/main" id="{18610778-2C05-4E0D-9905-678B539731B1}"/>
                  </a:ext>
                </a:extLst>
              </p:cNvPr>
              <p:cNvSpPr>
                <a:spLocks/>
              </p:cNvSpPr>
              <p:nvPr/>
            </p:nvSpPr>
            <p:spPr bwMode="auto">
              <a:xfrm>
                <a:off x="5224" y="2811"/>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9" name="Freeform 190">
                <a:extLst>
                  <a:ext uri="{FF2B5EF4-FFF2-40B4-BE49-F238E27FC236}">
                    <a16:creationId xmlns:a16="http://schemas.microsoft.com/office/drawing/2014/main" id="{2FFC25BC-384D-42B9-9CF3-5EF27F88E849}"/>
                  </a:ext>
                </a:extLst>
              </p:cNvPr>
              <p:cNvSpPr>
                <a:spLocks/>
              </p:cNvSpPr>
              <p:nvPr/>
            </p:nvSpPr>
            <p:spPr bwMode="auto">
              <a:xfrm>
                <a:off x="5271" y="2824"/>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0" name="Freeform 191">
                <a:extLst>
                  <a:ext uri="{FF2B5EF4-FFF2-40B4-BE49-F238E27FC236}">
                    <a16:creationId xmlns:a16="http://schemas.microsoft.com/office/drawing/2014/main" id="{2CD1DB22-FF23-4005-A202-44CEEF1327BF}"/>
                  </a:ext>
                </a:extLst>
              </p:cNvPr>
              <p:cNvSpPr>
                <a:spLocks/>
              </p:cNvSpPr>
              <p:nvPr/>
            </p:nvSpPr>
            <p:spPr bwMode="auto">
              <a:xfrm>
                <a:off x="5318" y="2837"/>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1" name="Freeform 192">
                <a:extLst>
                  <a:ext uri="{FF2B5EF4-FFF2-40B4-BE49-F238E27FC236}">
                    <a16:creationId xmlns:a16="http://schemas.microsoft.com/office/drawing/2014/main" id="{650EF4B6-2866-452C-B2DB-BE35D13FD61F}"/>
                  </a:ext>
                </a:extLst>
              </p:cNvPr>
              <p:cNvSpPr>
                <a:spLocks/>
              </p:cNvSpPr>
              <p:nvPr/>
            </p:nvSpPr>
            <p:spPr bwMode="auto">
              <a:xfrm>
                <a:off x="5364" y="2851"/>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2" name="Freeform 193">
                <a:extLst>
                  <a:ext uri="{FF2B5EF4-FFF2-40B4-BE49-F238E27FC236}">
                    <a16:creationId xmlns:a16="http://schemas.microsoft.com/office/drawing/2014/main" id="{4CE443EE-EF21-4BFD-8588-7A06C4FB4618}"/>
                  </a:ext>
                </a:extLst>
              </p:cNvPr>
              <p:cNvSpPr>
                <a:spLocks/>
              </p:cNvSpPr>
              <p:nvPr/>
            </p:nvSpPr>
            <p:spPr bwMode="auto">
              <a:xfrm>
                <a:off x="5411" y="2864"/>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3" name="Freeform 194">
                <a:extLst>
                  <a:ext uri="{FF2B5EF4-FFF2-40B4-BE49-F238E27FC236}">
                    <a16:creationId xmlns:a16="http://schemas.microsoft.com/office/drawing/2014/main" id="{9EE27BAF-E546-4A66-8B22-23AA90A4351C}"/>
                  </a:ext>
                </a:extLst>
              </p:cNvPr>
              <p:cNvSpPr>
                <a:spLocks/>
              </p:cNvSpPr>
              <p:nvPr/>
            </p:nvSpPr>
            <p:spPr bwMode="auto">
              <a:xfrm>
                <a:off x="5458" y="2877"/>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4" name="Freeform 195">
                <a:extLst>
                  <a:ext uri="{FF2B5EF4-FFF2-40B4-BE49-F238E27FC236}">
                    <a16:creationId xmlns:a16="http://schemas.microsoft.com/office/drawing/2014/main" id="{1DB1B225-FC3E-4FA6-86CD-48DF094974FC}"/>
                  </a:ext>
                </a:extLst>
              </p:cNvPr>
              <p:cNvSpPr>
                <a:spLocks/>
              </p:cNvSpPr>
              <p:nvPr/>
            </p:nvSpPr>
            <p:spPr bwMode="auto">
              <a:xfrm>
                <a:off x="5505" y="2891"/>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5" name="Freeform 196">
                <a:extLst>
                  <a:ext uri="{FF2B5EF4-FFF2-40B4-BE49-F238E27FC236}">
                    <a16:creationId xmlns:a16="http://schemas.microsoft.com/office/drawing/2014/main" id="{A7754D5D-D433-443A-8831-72941F9F802C}"/>
                  </a:ext>
                </a:extLst>
              </p:cNvPr>
              <p:cNvSpPr>
                <a:spLocks/>
              </p:cNvSpPr>
              <p:nvPr/>
            </p:nvSpPr>
            <p:spPr bwMode="auto">
              <a:xfrm>
                <a:off x="5551" y="2904"/>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6" name="Freeform 197">
                <a:extLst>
                  <a:ext uri="{FF2B5EF4-FFF2-40B4-BE49-F238E27FC236}">
                    <a16:creationId xmlns:a16="http://schemas.microsoft.com/office/drawing/2014/main" id="{C7FFA61B-ECE0-4D1B-972D-A1D9D198EC8E}"/>
                  </a:ext>
                </a:extLst>
              </p:cNvPr>
              <p:cNvSpPr>
                <a:spLocks/>
              </p:cNvSpPr>
              <p:nvPr/>
            </p:nvSpPr>
            <p:spPr bwMode="auto">
              <a:xfrm>
                <a:off x="5598" y="2917"/>
                <a:ext cx="67" cy="60"/>
              </a:xfrm>
              <a:custGeom>
                <a:avLst/>
                <a:gdLst>
                  <a:gd name="T0" fmla="*/ 33 w 67"/>
                  <a:gd name="T1" fmla="*/ 0 h 60"/>
                  <a:gd name="T2" fmla="*/ 0 w 67"/>
                  <a:gd name="T3" fmla="*/ 60 h 60"/>
                  <a:gd name="T4" fmla="*/ 67 w 67"/>
                  <a:gd name="T5" fmla="*/ 60 h 60"/>
                  <a:gd name="T6" fmla="*/ 33 w 67"/>
                  <a:gd name="T7" fmla="*/ 0 h 60"/>
                </a:gdLst>
                <a:ahLst/>
                <a:cxnLst>
                  <a:cxn ang="0">
                    <a:pos x="T0" y="T1"/>
                  </a:cxn>
                  <a:cxn ang="0">
                    <a:pos x="T2" y="T3"/>
                  </a:cxn>
                  <a:cxn ang="0">
                    <a:pos x="T4" y="T5"/>
                  </a:cxn>
                  <a:cxn ang="0">
                    <a:pos x="T6" y="T7"/>
                  </a:cxn>
                </a:cxnLst>
                <a:rect l="0" t="0" r="r" b="b"/>
                <a:pathLst>
                  <a:path w="67" h="60">
                    <a:moveTo>
                      <a:pt x="33" y="0"/>
                    </a:moveTo>
                    <a:lnTo>
                      <a:pt x="0" y="60"/>
                    </a:lnTo>
                    <a:lnTo>
                      <a:pt x="67"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7" name="Freeform 198">
                <a:extLst>
                  <a:ext uri="{FF2B5EF4-FFF2-40B4-BE49-F238E27FC236}">
                    <a16:creationId xmlns:a16="http://schemas.microsoft.com/office/drawing/2014/main" id="{D77984FE-B833-442D-8979-116FCED2D105}"/>
                  </a:ext>
                </a:extLst>
              </p:cNvPr>
              <p:cNvSpPr>
                <a:spLocks/>
              </p:cNvSpPr>
              <p:nvPr/>
            </p:nvSpPr>
            <p:spPr bwMode="auto">
              <a:xfrm>
                <a:off x="5645" y="2934"/>
                <a:ext cx="66" cy="60"/>
              </a:xfrm>
              <a:custGeom>
                <a:avLst/>
                <a:gdLst>
                  <a:gd name="T0" fmla="*/ 33 w 66"/>
                  <a:gd name="T1" fmla="*/ 0 h 60"/>
                  <a:gd name="T2" fmla="*/ 0 w 66"/>
                  <a:gd name="T3" fmla="*/ 60 h 60"/>
                  <a:gd name="T4" fmla="*/ 66 w 66"/>
                  <a:gd name="T5" fmla="*/ 60 h 60"/>
                  <a:gd name="T6" fmla="*/ 33 w 66"/>
                  <a:gd name="T7" fmla="*/ 0 h 60"/>
                </a:gdLst>
                <a:ahLst/>
                <a:cxnLst>
                  <a:cxn ang="0">
                    <a:pos x="T0" y="T1"/>
                  </a:cxn>
                  <a:cxn ang="0">
                    <a:pos x="T2" y="T3"/>
                  </a:cxn>
                  <a:cxn ang="0">
                    <a:pos x="T4" y="T5"/>
                  </a:cxn>
                  <a:cxn ang="0">
                    <a:pos x="T6" y="T7"/>
                  </a:cxn>
                </a:cxnLst>
                <a:rect l="0" t="0" r="r" b="b"/>
                <a:pathLst>
                  <a:path w="66" h="60">
                    <a:moveTo>
                      <a:pt x="33" y="0"/>
                    </a:moveTo>
                    <a:lnTo>
                      <a:pt x="0" y="60"/>
                    </a:lnTo>
                    <a:lnTo>
                      <a:pt x="66"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8" name="Freeform 199">
                <a:extLst>
                  <a:ext uri="{FF2B5EF4-FFF2-40B4-BE49-F238E27FC236}">
                    <a16:creationId xmlns:a16="http://schemas.microsoft.com/office/drawing/2014/main" id="{8718B94B-29DE-4413-BB57-A6C71E69BA34}"/>
                  </a:ext>
                </a:extLst>
              </p:cNvPr>
              <p:cNvSpPr>
                <a:spLocks/>
              </p:cNvSpPr>
              <p:nvPr/>
            </p:nvSpPr>
            <p:spPr bwMode="auto">
              <a:xfrm>
                <a:off x="5691" y="2951"/>
                <a:ext cx="67" cy="60"/>
              </a:xfrm>
              <a:custGeom>
                <a:avLst/>
                <a:gdLst>
                  <a:gd name="T0" fmla="*/ 34 w 67"/>
                  <a:gd name="T1" fmla="*/ 0 h 60"/>
                  <a:gd name="T2" fmla="*/ 0 w 67"/>
                  <a:gd name="T3" fmla="*/ 60 h 60"/>
                  <a:gd name="T4" fmla="*/ 67 w 67"/>
                  <a:gd name="T5" fmla="*/ 60 h 60"/>
                  <a:gd name="T6" fmla="*/ 34 w 67"/>
                  <a:gd name="T7" fmla="*/ 0 h 60"/>
                </a:gdLst>
                <a:ahLst/>
                <a:cxnLst>
                  <a:cxn ang="0">
                    <a:pos x="T0" y="T1"/>
                  </a:cxn>
                  <a:cxn ang="0">
                    <a:pos x="T2" y="T3"/>
                  </a:cxn>
                  <a:cxn ang="0">
                    <a:pos x="T4" y="T5"/>
                  </a:cxn>
                  <a:cxn ang="0">
                    <a:pos x="T6" y="T7"/>
                  </a:cxn>
                </a:cxnLst>
                <a:rect l="0" t="0" r="r" b="b"/>
                <a:pathLst>
                  <a:path w="67" h="60">
                    <a:moveTo>
                      <a:pt x="34" y="0"/>
                    </a:moveTo>
                    <a:lnTo>
                      <a:pt x="0" y="60"/>
                    </a:lnTo>
                    <a:lnTo>
                      <a:pt x="67"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9" name="Freeform 200">
                <a:extLst>
                  <a:ext uri="{FF2B5EF4-FFF2-40B4-BE49-F238E27FC236}">
                    <a16:creationId xmlns:a16="http://schemas.microsoft.com/office/drawing/2014/main" id="{D93717FD-5002-4FA4-9089-DBCE7FF05147}"/>
                  </a:ext>
                </a:extLst>
              </p:cNvPr>
              <p:cNvSpPr>
                <a:spLocks/>
              </p:cNvSpPr>
              <p:nvPr/>
            </p:nvSpPr>
            <p:spPr bwMode="auto">
              <a:xfrm>
                <a:off x="5738" y="2967"/>
                <a:ext cx="70" cy="61"/>
              </a:xfrm>
              <a:custGeom>
                <a:avLst/>
                <a:gdLst>
                  <a:gd name="T0" fmla="*/ 33 w 70"/>
                  <a:gd name="T1" fmla="*/ 0 h 61"/>
                  <a:gd name="T2" fmla="*/ 0 w 70"/>
                  <a:gd name="T3" fmla="*/ 61 h 61"/>
                  <a:gd name="T4" fmla="*/ 70 w 70"/>
                  <a:gd name="T5" fmla="*/ 61 h 61"/>
                  <a:gd name="T6" fmla="*/ 33 w 70"/>
                  <a:gd name="T7" fmla="*/ 0 h 61"/>
                </a:gdLst>
                <a:ahLst/>
                <a:cxnLst>
                  <a:cxn ang="0">
                    <a:pos x="T0" y="T1"/>
                  </a:cxn>
                  <a:cxn ang="0">
                    <a:pos x="T2" y="T3"/>
                  </a:cxn>
                  <a:cxn ang="0">
                    <a:pos x="T4" y="T5"/>
                  </a:cxn>
                  <a:cxn ang="0">
                    <a:pos x="T6" y="T7"/>
                  </a:cxn>
                </a:cxnLst>
                <a:rect l="0" t="0" r="r" b="b"/>
                <a:pathLst>
                  <a:path w="70" h="61">
                    <a:moveTo>
                      <a:pt x="33" y="0"/>
                    </a:moveTo>
                    <a:lnTo>
                      <a:pt x="0" y="61"/>
                    </a:lnTo>
                    <a:lnTo>
                      <a:pt x="70" y="61"/>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0" name="Freeform 201">
                <a:extLst>
                  <a:ext uri="{FF2B5EF4-FFF2-40B4-BE49-F238E27FC236}">
                    <a16:creationId xmlns:a16="http://schemas.microsoft.com/office/drawing/2014/main" id="{E46CAE39-7CB1-490D-ACD2-FE9F0E7F3514}"/>
                  </a:ext>
                </a:extLst>
              </p:cNvPr>
              <p:cNvSpPr>
                <a:spLocks/>
              </p:cNvSpPr>
              <p:nvPr/>
            </p:nvSpPr>
            <p:spPr bwMode="auto">
              <a:xfrm>
                <a:off x="5785" y="2984"/>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1" name="Freeform 202">
                <a:extLst>
                  <a:ext uri="{FF2B5EF4-FFF2-40B4-BE49-F238E27FC236}">
                    <a16:creationId xmlns:a16="http://schemas.microsoft.com/office/drawing/2014/main" id="{253BE3F7-8D56-4F04-9982-57EA613F3700}"/>
                  </a:ext>
                </a:extLst>
              </p:cNvPr>
              <p:cNvSpPr>
                <a:spLocks/>
              </p:cNvSpPr>
              <p:nvPr/>
            </p:nvSpPr>
            <p:spPr bwMode="auto">
              <a:xfrm>
                <a:off x="5831" y="3004"/>
                <a:ext cx="70" cy="57"/>
              </a:xfrm>
              <a:custGeom>
                <a:avLst/>
                <a:gdLst>
                  <a:gd name="T0" fmla="*/ 34 w 70"/>
                  <a:gd name="T1" fmla="*/ 0 h 57"/>
                  <a:gd name="T2" fmla="*/ 0 w 70"/>
                  <a:gd name="T3" fmla="*/ 57 h 57"/>
                  <a:gd name="T4" fmla="*/ 70 w 70"/>
                  <a:gd name="T5" fmla="*/ 57 h 57"/>
                  <a:gd name="T6" fmla="*/ 34 w 70"/>
                  <a:gd name="T7" fmla="*/ 0 h 57"/>
                </a:gdLst>
                <a:ahLst/>
                <a:cxnLst>
                  <a:cxn ang="0">
                    <a:pos x="T0" y="T1"/>
                  </a:cxn>
                  <a:cxn ang="0">
                    <a:pos x="T2" y="T3"/>
                  </a:cxn>
                  <a:cxn ang="0">
                    <a:pos x="T4" y="T5"/>
                  </a:cxn>
                  <a:cxn ang="0">
                    <a:pos x="T6" y="T7"/>
                  </a:cxn>
                </a:cxnLst>
                <a:rect l="0" t="0" r="r" b="b"/>
                <a:pathLst>
                  <a:path w="70" h="57">
                    <a:moveTo>
                      <a:pt x="34" y="0"/>
                    </a:moveTo>
                    <a:lnTo>
                      <a:pt x="0" y="57"/>
                    </a:lnTo>
                    <a:lnTo>
                      <a:pt x="70" y="57"/>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2" name="Freeform 203">
                <a:extLst>
                  <a:ext uri="{FF2B5EF4-FFF2-40B4-BE49-F238E27FC236}">
                    <a16:creationId xmlns:a16="http://schemas.microsoft.com/office/drawing/2014/main" id="{CEAA0C25-7CCD-41E2-9088-D47FE67DB090}"/>
                  </a:ext>
                </a:extLst>
              </p:cNvPr>
              <p:cNvSpPr>
                <a:spLocks/>
              </p:cNvSpPr>
              <p:nvPr/>
            </p:nvSpPr>
            <p:spPr bwMode="auto">
              <a:xfrm>
                <a:off x="5878" y="3021"/>
                <a:ext cx="70" cy="57"/>
              </a:xfrm>
              <a:custGeom>
                <a:avLst/>
                <a:gdLst>
                  <a:gd name="T0" fmla="*/ 34 w 70"/>
                  <a:gd name="T1" fmla="*/ 0 h 57"/>
                  <a:gd name="T2" fmla="*/ 0 w 70"/>
                  <a:gd name="T3" fmla="*/ 57 h 57"/>
                  <a:gd name="T4" fmla="*/ 70 w 70"/>
                  <a:gd name="T5" fmla="*/ 57 h 57"/>
                  <a:gd name="T6" fmla="*/ 34 w 70"/>
                  <a:gd name="T7" fmla="*/ 0 h 57"/>
                </a:gdLst>
                <a:ahLst/>
                <a:cxnLst>
                  <a:cxn ang="0">
                    <a:pos x="T0" y="T1"/>
                  </a:cxn>
                  <a:cxn ang="0">
                    <a:pos x="T2" y="T3"/>
                  </a:cxn>
                  <a:cxn ang="0">
                    <a:pos x="T4" y="T5"/>
                  </a:cxn>
                  <a:cxn ang="0">
                    <a:pos x="T6" y="T7"/>
                  </a:cxn>
                </a:cxnLst>
                <a:rect l="0" t="0" r="r" b="b"/>
                <a:pathLst>
                  <a:path w="70" h="57">
                    <a:moveTo>
                      <a:pt x="34" y="0"/>
                    </a:moveTo>
                    <a:lnTo>
                      <a:pt x="0" y="57"/>
                    </a:lnTo>
                    <a:lnTo>
                      <a:pt x="70" y="57"/>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3" name="Freeform 204">
                <a:extLst>
                  <a:ext uri="{FF2B5EF4-FFF2-40B4-BE49-F238E27FC236}">
                    <a16:creationId xmlns:a16="http://schemas.microsoft.com/office/drawing/2014/main" id="{C4B2FA89-D69E-4522-9FA5-F037193BBD41}"/>
                  </a:ext>
                </a:extLst>
              </p:cNvPr>
              <p:cNvSpPr>
                <a:spLocks/>
              </p:cNvSpPr>
              <p:nvPr/>
            </p:nvSpPr>
            <p:spPr bwMode="auto">
              <a:xfrm>
                <a:off x="5925" y="3038"/>
                <a:ext cx="70" cy="56"/>
              </a:xfrm>
              <a:custGeom>
                <a:avLst/>
                <a:gdLst>
                  <a:gd name="T0" fmla="*/ 33 w 70"/>
                  <a:gd name="T1" fmla="*/ 0 h 56"/>
                  <a:gd name="T2" fmla="*/ 0 w 70"/>
                  <a:gd name="T3" fmla="*/ 56 h 56"/>
                  <a:gd name="T4" fmla="*/ 70 w 70"/>
                  <a:gd name="T5" fmla="*/ 56 h 56"/>
                  <a:gd name="T6" fmla="*/ 33 w 70"/>
                  <a:gd name="T7" fmla="*/ 0 h 56"/>
                </a:gdLst>
                <a:ahLst/>
                <a:cxnLst>
                  <a:cxn ang="0">
                    <a:pos x="T0" y="T1"/>
                  </a:cxn>
                  <a:cxn ang="0">
                    <a:pos x="T2" y="T3"/>
                  </a:cxn>
                  <a:cxn ang="0">
                    <a:pos x="T4" y="T5"/>
                  </a:cxn>
                  <a:cxn ang="0">
                    <a:pos x="T6" y="T7"/>
                  </a:cxn>
                </a:cxnLst>
                <a:rect l="0" t="0" r="r" b="b"/>
                <a:pathLst>
                  <a:path w="70" h="56">
                    <a:moveTo>
                      <a:pt x="33" y="0"/>
                    </a:moveTo>
                    <a:lnTo>
                      <a:pt x="0" y="56"/>
                    </a:lnTo>
                    <a:lnTo>
                      <a:pt x="70" y="56"/>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 name="Freeform 206">
              <a:extLst>
                <a:ext uri="{FF2B5EF4-FFF2-40B4-BE49-F238E27FC236}">
                  <a16:creationId xmlns:a16="http://schemas.microsoft.com/office/drawing/2014/main" id="{A5838CDF-47B8-4B9B-A1E4-6BFD409BCACD}"/>
                </a:ext>
              </a:extLst>
            </p:cNvPr>
            <p:cNvSpPr>
              <a:spLocks/>
            </p:cNvSpPr>
            <p:nvPr/>
          </p:nvSpPr>
          <p:spPr bwMode="auto">
            <a:xfrm>
              <a:off x="5972" y="3051"/>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07">
              <a:extLst>
                <a:ext uri="{FF2B5EF4-FFF2-40B4-BE49-F238E27FC236}">
                  <a16:creationId xmlns:a16="http://schemas.microsoft.com/office/drawing/2014/main" id="{C3568E7B-C9FD-49E1-8FAC-0508F800FA50}"/>
                </a:ext>
              </a:extLst>
            </p:cNvPr>
            <p:cNvSpPr>
              <a:spLocks/>
            </p:cNvSpPr>
            <p:nvPr/>
          </p:nvSpPr>
          <p:spPr bwMode="auto">
            <a:xfrm>
              <a:off x="6018" y="3068"/>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08">
              <a:extLst>
                <a:ext uri="{FF2B5EF4-FFF2-40B4-BE49-F238E27FC236}">
                  <a16:creationId xmlns:a16="http://schemas.microsoft.com/office/drawing/2014/main" id="{46AC7A01-2AA1-4AE5-899B-11EAE4EB765D}"/>
                </a:ext>
              </a:extLst>
            </p:cNvPr>
            <p:cNvSpPr>
              <a:spLocks/>
            </p:cNvSpPr>
            <p:nvPr/>
          </p:nvSpPr>
          <p:spPr bwMode="auto">
            <a:xfrm>
              <a:off x="6065" y="3088"/>
              <a:ext cx="70" cy="56"/>
            </a:xfrm>
            <a:custGeom>
              <a:avLst/>
              <a:gdLst>
                <a:gd name="T0" fmla="*/ 33 w 70"/>
                <a:gd name="T1" fmla="*/ 0 h 56"/>
                <a:gd name="T2" fmla="*/ 0 w 70"/>
                <a:gd name="T3" fmla="*/ 56 h 56"/>
                <a:gd name="T4" fmla="*/ 70 w 70"/>
                <a:gd name="T5" fmla="*/ 56 h 56"/>
                <a:gd name="T6" fmla="*/ 33 w 70"/>
                <a:gd name="T7" fmla="*/ 0 h 56"/>
              </a:gdLst>
              <a:ahLst/>
              <a:cxnLst>
                <a:cxn ang="0">
                  <a:pos x="T0" y="T1"/>
                </a:cxn>
                <a:cxn ang="0">
                  <a:pos x="T2" y="T3"/>
                </a:cxn>
                <a:cxn ang="0">
                  <a:pos x="T4" y="T5"/>
                </a:cxn>
                <a:cxn ang="0">
                  <a:pos x="T6" y="T7"/>
                </a:cxn>
              </a:cxnLst>
              <a:rect l="0" t="0" r="r" b="b"/>
              <a:pathLst>
                <a:path w="70" h="56">
                  <a:moveTo>
                    <a:pt x="33" y="0"/>
                  </a:moveTo>
                  <a:lnTo>
                    <a:pt x="0" y="56"/>
                  </a:lnTo>
                  <a:lnTo>
                    <a:pt x="70" y="56"/>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09">
              <a:extLst>
                <a:ext uri="{FF2B5EF4-FFF2-40B4-BE49-F238E27FC236}">
                  <a16:creationId xmlns:a16="http://schemas.microsoft.com/office/drawing/2014/main" id="{1BA37A36-EDC6-4542-BDEE-26ED023DDC18}"/>
                </a:ext>
              </a:extLst>
            </p:cNvPr>
            <p:cNvSpPr>
              <a:spLocks/>
            </p:cNvSpPr>
            <p:nvPr/>
          </p:nvSpPr>
          <p:spPr bwMode="auto">
            <a:xfrm>
              <a:off x="6112" y="3104"/>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10">
              <a:extLst>
                <a:ext uri="{FF2B5EF4-FFF2-40B4-BE49-F238E27FC236}">
                  <a16:creationId xmlns:a16="http://schemas.microsoft.com/office/drawing/2014/main" id="{BE6E0479-3569-4294-B6DD-E602D70D2D78}"/>
                </a:ext>
              </a:extLst>
            </p:cNvPr>
            <p:cNvSpPr>
              <a:spLocks/>
            </p:cNvSpPr>
            <p:nvPr/>
          </p:nvSpPr>
          <p:spPr bwMode="auto">
            <a:xfrm>
              <a:off x="6158" y="3121"/>
              <a:ext cx="70" cy="60"/>
            </a:xfrm>
            <a:custGeom>
              <a:avLst/>
              <a:gdLst>
                <a:gd name="T0" fmla="*/ 34 w 70"/>
                <a:gd name="T1" fmla="*/ 0 h 60"/>
                <a:gd name="T2" fmla="*/ 0 w 70"/>
                <a:gd name="T3" fmla="*/ 60 h 60"/>
                <a:gd name="T4" fmla="*/ 70 w 70"/>
                <a:gd name="T5" fmla="*/ 60 h 60"/>
                <a:gd name="T6" fmla="*/ 34 w 70"/>
                <a:gd name="T7" fmla="*/ 0 h 60"/>
              </a:gdLst>
              <a:ahLst/>
              <a:cxnLst>
                <a:cxn ang="0">
                  <a:pos x="T0" y="T1"/>
                </a:cxn>
                <a:cxn ang="0">
                  <a:pos x="T2" y="T3"/>
                </a:cxn>
                <a:cxn ang="0">
                  <a:pos x="T4" y="T5"/>
                </a:cxn>
                <a:cxn ang="0">
                  <a:pos x="T6" y="T7"/>
                </a:cxn>
              </a:cxnLst>
              <a:rect l="0" t="0" r="r" b="b"/>
              <a:pathLst>
                <a:path w="70" h="60">
                  <a:moveTo>
                    <a:pt x="34" y="0"/>
                  </a:moveTo>
                  <a:lnTo>
                    <a:pt x="0" y="60"/>
                  </a:lnTo>
                  <a:lnTo>
                    <a:pt x="70" y="60"/>
                  </a:lnTo>
                  <a:lnTo>
                    <a:pt x="34"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11">
              <a:extLst>
                <a:ext uri="{FF2B5EF4-FFF2-40B4-BE49-F238E27FC236}">
                  <a16:creationId xmlns:a16="http://schemas.microsoft.com/office/drawing/2014/main" id="{05C3A685-B3DB-4B25-B243-8A5023519390}"/>
                </a:ext>
              </a:extLst>
            </p:cNvPr>
            <p:cNvSpPr>
              <a:spLocks/>
            </p:cNvSpPr>
            <p:nvPr/>
          </p:nvSpPr>
          <p:spPr bwMode="auto">
            <a:xfrm>
              <a:off x="6205" y="3141"/>
              <a:ext cx="70" cy="60"/>
            </a:xfrm>
            <a:custGeom>
              <a:avLst/>
              <a:gdLst>
                <a:gd name="T0" fmla="*/ 33 w 70"/>
                <a:gd name="T1" fmla="*/ 0 h 60"/>
                <a:gd name="T2" fmla="*/ 0 w 70"/>
                <a:gd name="T3" fmla="*/ 60 h 60"/>
                <a:gd name="T4" fmla="*/ 70 w 70"/>
                <a:gd name="T5" fmla="*/ 60 h 60"/>
                <a:gd name="T6" fmla="*/ 33 w 70"/>
                <a:gd name="T7" fmla="*/ 0 h 60"/>
              </a:gdLst>
              <a:ahLst/>
              <a:cxnLst>
                <a:cxn ang="0">
                  <a:pos x="T0" y="T1"/>
                </a:cxn>
                <a:cxn ang="0">
                  <a:pos x="T2" y="T3"/>
                </a:cxn>
                <a:cxn ang="0">
                  <a:pos x="T4" y="T5"/>
                </a:cxn>
                <a:cxn ang="0">
                  <a:pos x="T6" y="T7"/>
                </a:cxn>
              </a:cxnLst>
              <a:rect l="0" t="0" r="r" b="b"/>
              <a:pathLst>
                <a:path w="70" h="60">
                  <a:moveTo>
                    <a:pt x="33" y="0"/>
                  </a:moveTo>
                  <a:lnTo>
                    <a:pt x="0" y="60"/>
                  </a:lnTo>
                  <a:lnTo>
                    <a:pt x="70" y="60"/>
                  </a:lnTo>
                  <a:lnTo>
                    <a:pt x="33"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212">
              <a:extLst>
                <a:ext uri="{FF2B5EF4-FFF2-40B4-BE49-F238E27FC236}">
                  <a16:creationId xmlns:a16="http://schemas.microsoft.com/office/drawing/2014/main" id="{C6A5E5B7-0836-4BDF-9679-D31A8120FEA2}"/>
                </a:ext>
              </a:extLst>
            </p:cNvPr>
            <p:cNvSpPr>
              <a:spLocks/>
            </p:cNvSpPr>
            <p:nvPr/>
          </p:nvSpPr>
          <p:spPr bwMode="auto">
            <a:xfrm>
              <a:off x="6252" y="3158"/>
              <a:ext cx="70" cy="60"/>
            </a:xfrm>
            <a:custGeom>
              <a:avLst/>
              <a:gdLst>
                <a:gd name="T0" fmla="*/ 36 w 70"/>
                <a:gd name="T1" fmla="*/ 0 h 60"/>
                <a:gd name="T2" fmla="*/ 0 w 70"/>
                <a:gd name="T3" fmla="*/ 60 h 60"/>
                <a:gd name="T4" fmla="*/ 70 w 70"/>
                <a:gd name="T5" fmla="*/ 60 h 60"/>
                <a:gd name="T6" fmla="*/ 36 w 70"/>
                <a:gd name="T7" fmla="*/ 0 h 60"/>
              </a:gdLst>
              <a:ahLst/>
              <a:cxnLst>
                <a:cxn ang="0">
                  <a:pos x="T0" y="T1"/>
                </a:cxn>
                <a:cxn ang="0">
                  <a:pos x="T2" y="T3"/>
                </a:cxn>
                <a:cxn ang="0">
                  <a:pos x="T4" y="T5"/>
                </a:cxn>
                <a:cxn ang="0">
                  <a:pos x="T6" y="T7"/>
                </a:cxn>
              </a:cxnLst>
              <a:rect l="0" t="0" r="r" b="b"/>
              <a:pathLst>
                <a:path w="70" h="60">
                  <a:moveTo>
                    <a:pt x="36" y="0"/>
                  </a:moveTo>
                  <a:lnTo>
                    <a:pt x="0" y="60"/>
                  </a:lnTo>
                  <a:lnTo>
                    <a:pt x="70" y="60"/>
                  </a:lnTo>
                  <a:lnTo>
                    <a:pt x="36"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213">
              <a:extLst>
                <a:ext uri="{FF2B5EF4-FFF2-40B4-BE49-F238E27FC236}">
                  <a16:creationId xmlns:a16="http://schemas.microsoft.com/office/drawing/2014/main" id="{2DEF9BEE-5213-4B5B-B593-C3AB4DA6C633}"/>
                </a:ext>
              </a:extLst>
            </p:cNvPr>
            <p:cNvSpPr>
              <a:spLocks/>
            </p:cNvSpPr>
            <p:nvPr/>
          </p:nvSpPr>
          <p:spPr bwMode="auto">
            <a:xfrm>
              <a:off x="6298" y="3171"/>
              <a:ext cx="71" cy="60"/>
            </a:xfrm>
            <a:custGeom>
              <a:avLst/>
              <a:gdLst>
                <a:gd name="T0" fmla="*/ 37 w 71"/>
                <a:gd name="T1" fmla="*/ 0 h 60"/>
                <a:gd name="T2" fmla="*/ 0 w 71"/>
                <a:gd name="T3" fmla="*/ 60 h 60"/>
                <a:gd name="T4" fmla="*/ 71 w 71"/>
                <a:gd name="T5" fmla="*/ 60 h 60"/>
                <a:gd name="T6" fmla="*/ 37 w 71"/>
                <a:gd name="T7" fmla="*/ 0 h 60"/>
              </a:gdLst>
              <a:ahLst/>
              <a:cxnLst>
                <a:cxn ang="0">
                  <a:pos x="T0" y="T1"/>
                </a:cxn>
                <a:cxn ang="0">
                  <a:pos x="T2" y="T3"/>
                </a:cxn>
                <a:cxn ang="0">
                  <a:pos x="T4" y="T5"/>
                </a:cxn>
                <a:cxn ang="0">
                  <a:pos x="T6" y="T7"/>
                </a:cxn>
              </a:cxnLst>
              <a:rect l="0" t="0" r="r" b="b"/>
              <a:pathLst>
                <a:path w="71" h="60">
                  <a:moveTo>
                    <a:pt x="37" y="0"/>
                  </a:moveTo>
                  <a:lnTo>
                    <a:pt x="0" y="60"/>
                  </a:lnTo>
                  <a:lnTo>
                    <a:pt x="71"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214">
              <a:extLst>
                <a:ext uri="{FF2B5EF4-FFF2-40B4-BE49-F238E27FC236}">
                  <a16:creationId xmlns:a16="http://schemas.microsoft.com/office/drawing/2014/main" id="{986A1EDA-D0B4-49B0-9A07-7A32A3CF9358}"/>
                </a:ext>
              </a:extLst>
            </p:cNvPr>
            <p:cNvSpPr>
              <a:spLocks/>
            </p:cNvSpPr>
            <p:nvPr/>
          </p:nvSpPr>
          <p:spPr bwMode="auto">
            <a:xfrm>
              <a:off x="6345" y="3181"/>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15">
              <a:extLst>
                <a:ext uri="{FF2B5EF4-FFF2-40B4-BE49-F238E27FC236}">
                  <a16:creationId xmlns:a16="http://schemas.microsoft.com/office/drawing/2014/main" id="{31D26B46-5EFF-4C45-BD61-AC992ED8D4A5}"/>
                </a:ext>
              </a:extLst>
            </p:cNvPr>
            <p:cNvSpPr>
              <a:spLocks/>
            </p:cNvSpPr>
            <p:nvPr/>
          </p:nvSpPr>
          <p:spPr bwMode="auto">
            <a:xfrm>
              <a:off x="1748" y="415"/>
              <a:ext cx="4634" cy="2813"/>
            </a:xfrm>
            <a:custGeom>
              <a:avLst/>
              <a:gdLst>
                <a:gd name="T0" fmla="*/ 14 w 1389"/>
                <a:gd name="T1" fmla="*/ 26 h 843"/>
                <a:gd name="T2" fmla="*/ 42 w 1389"/>
                <a:gd name="T3" fmla="*/ 75 h 843"/>
                <a:gd name="T4" fmla="*/ 70 w 1389"/>
                <a:gd name="T5" fmla="*/ 121 h 843"/>
                <a:gd name="T6" fmla="*/ 98 w 1389"/>
                <a:gd name="T7" fmla="*/ 163 h 843"/>
                <a:gd name="T8" fmla="*/ 126 w 1389"/>
                <a:gd name="T9" fmla="*/ 202 h 843"/>
                <a:gd name="T10" fmla="*/ 154 w 1389"/>
                <a:gd name="T11" fmla="*/ 238 h 843"/>
                <a:gd name="T12" fmla="*/ 182 w 1389"/>
                <a:gd name="T13" fmla="*/ 271 h 843"/>
                <a:gd name="T14" fmla="*/ 210 w 1389"/>
                <a:gd name="T15" fmla="*/ 301 h 843"/>
                <a:gd name="T16" fmla="*/ 238 w 1389"/>
                <a:gd name="T17" fmla="*/ 328 h 843"/>
                <a:gd name="T18" fmla="*/ 266 w 1389"/>
                <a:gd name="T19" fmla="*/ 352 h 843"/>
                <a:gd name="T20" fmla="*/ 294 w 1389"/>
                <a:gd name="T21" fmla="*/ 374 h 843"/>
                <a:gd name="T22" fmla="*/ 322 w 1389"/>
                <a:gd name="T23" fmla="*/ 394 h 843"/>
                <a:gd name="T24" fmla="*/ 350 w 1389"/>
                <a:gd name="T25" fmla="*/ 414 h 843"/>
                <a:gd name="T26" fmla="*/ 378 w 1389"/>
                <a:gd name="T27" fmla="*/ 432 h 843"/>
                <a:gd name="T28" fmla="*/ 406 w 1389"/>
                <a:gd name="T29" fmla="*/ 450 h 843"/>
                <a:gd name="T30" fmla="*/ 435 w 1389"/>
                <a:gd name="T31" fmla="*/ 468 h 843"/>
                <a:gd name="T32" fmla="*/ 463 w 1389"/>
                <a:gd name="T33" fmla="*/ 484 h 843"/>
                <a:gd name="T34" fmla="*/ 491 w 1389"/>
                <a:gd name="T35" fmla="*/ 501 h 843"/>
                <a:gd name="T36" fmla="*/ 519 w 1389"/>
                <a:gd name="T37" fmla="*/ 516 h 843"/>
                <a:gd name="T38" fmla="*/ 547 w 1389"/>
                <a:gd name="T39" fmla="*/ 531 h 843"/>
                <a:gd name="T40" fmla="*/ 575 w 1389"/>
                <a:gd name="T41" fmla="*/ 545 h 843"/>
                <a:gd name="T42" fmla="*/ 603 w 1389"/>
                <a:gd name="T43" fmla="*/ 558 h 843"/>
                <a:gd name="T44" fmla="*/ 631 w 1389"/>
                <a:gd name="T45" fmla="*/ 571 h 843"/>
                <a:gd name="T46" fmla="*/ 659 w 1389"/>
                <a:gd name="T47" fmla="*/ 583 h 843"/>
                <a:gd name="T48" fmla="*/ 687 w 1389"/>
                <a:gd name="T49" fmla="*/ 595 h 843"/>
                <a:gd name="T50" fmla="*/ 715 w 1389"/>
                <a:gd name="T51" fmla="*/ 606 h 843"/>
                <a:gd name="T52" fmla="*/ 743 w 1389"/>
                <a:gd name="T53" fmla="*/ 618 h 843"/>
                <a:gd name="T54" fmla="*/ 771 w 1389"/>
                <a:gd name="T55" fmla="*/ 629 h 843"/>
                <a:gd name="T56" fmla="*/ 799 w 1389"/>
                <a:gd name="T57" fmla="*/ 640 h 843"/>
                <a:gd name="T58" fmla="*/ 827 w 1389"/>
                <a:gd name="T59" fmla="*/ 651 h 843"/>
                <a:gd name="T60" fmla="*/ 855 w 1389"/>
                <a:gd name="T61" fmla="*/ 662 h 843"/>
                <a:gd name="T62" fmla="*/ 883 w 1389"/>
                <a:gd name="T63" fmla="*/ 672 h 843"/>
                <a:gd name="T64" fmla="*/ 912 w 1389"/>
                <a:gd name="T65" fmla="*/ 683 h 843"/>
                <a:gd name="T66" fmla="*/ 940 w 1389"/>
                <a:gd name="T67" fmla="*/ 693 h 843"/>
                <a:gd name="T68" fmla="*/ 968 w 1389"/>
                <a:gd name="T69" fmla="*/ 702 h 843"/>
                <a:gd name="T70" fmla="*/ 996 w 1389"/>
                <a:gd name="T71" fmla="*/ 711 h 843"/>
                <a:gd name="T72" fmla="*/ 1024 w 1389"/>
                <a:gd name="T73" fmla="*/ 720 h 843"/>
                <a:gd name="T74" fmla="*/ 1052 w 1389"/>
                <a:gd name="T75" fmla="*/ 729 h 843"/>
                <a:gd name="T76" fmla="*/ 1080 w 1389"/>
                <a:gd name="T77" fmla="*/ 738 h 843"/>
                <a:gd name="T78" fmla="*/ 1108 w 1389"/>
                <a:gd name="T79" fmla="*/ 746 h 843"/>
                <a:gd name="T80" fmla="*/ 1136 w 1389"/>
                <a:gd name="T81" fmla="*/ 755 h 843"/>
                <a:gd name="T82" fmla="*/ 1164 w 1389"/>
                <a:gd name="T83" fmla="*/ 764 h 843"/>
                <a:gd name="T84" fmla="*/ 1192 w 1389"/>
                <a:gd name="T85" fmla="*/ 774 h 843"/>
                <a:gd name="T86" fmla="*/ 1220 w 1389"/>
                <a:gd name="T87" fmla="*/ 783 h 843"/>
                <a:gd name="T88" fmla="*/ 1248 w 1389"/>
                <a:gd name="T89" fmla="*/ 793 h 843"/>
                <a:gd name="T90" fmla="*/ 1276 w 1389"/>
                <a:gd name="T91" fmla="*/ 803 h 843"/>
                <a:gd name="T92" fmla="*/ 1304 w 1389"/>
                <a:gd name="T93" fmla="*/ 813 h 843"/>
                <a:gd name="T94" fmla="*/ 1332 w 1389"/>
                <a:gd name="T95" fmla="*/ 823 h 843"/>
                <a:gd name="T96" fmla="*/ 1361 w 1389"/>
                <a:gd name="T97" fmla="*/ 833 h 843"/>
                <a:gd name="T98" fmla="*/ 1389 w 1389"/>
                <a:gd name="T99"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9" h="843">
                  <a:moveTo>
                    <a:pt x="0" y="0"/>
                  </a:moveTo>
                  <a:lnTo>
                    <a:pt x="14" y="26"/>
                  </a:lnTo>
                  <a:lnTo>
                    <a:pt x="28" y="51"/>
                  </a:lnTo>
                  <a:lnTo>
                    <a:pt x="42" y="75"/>
                  </a:lnTo>
                  <a:lnTo>
                    <a:pt x="56" y="99"/>
                  </a:lnTo>
                  <a:lnTo>
                    <a:pt x="70" y="121"/>
                  </a:lnTo>
                  <a:lnTo>
                    <a:pt x="84" y="143"/>
                  </a:lnTo>
                  <a:lnTo>
                    <a:pt x="98" y="163"/>
                  </a:lnTo>
                  <a:lnTo>
                    <a:pt x="112" y="183"/>
                  </a:lnTo>
                  <a:lnTo>
                    <a:pt x="126" y="202"/>
                  </a:lnTo>
                  <a:lnTo>
                    <a:pt x="140" y="221"/>
                  </a:lnTo>
                  <a:lnTo>
                    <a:pt x="154" y="238"/>
                  </a:lnTo>
                  <a:lnTo>
                    <a:pt x="168" y="255"/>
                  </a:lnTo>
                  <a:lnTo>
                    <a:pt x="182" y="271"/>
                  </a:lnTo>
                  <a:lnTo>
                    <a:pt x="196" y="286"/>
                  </a:lnTo>
                  <a:lnTo>
                    <a:pt x="210" y="301"/>
                  </a:lnTo>
                  <a:lnTo>
                    <a:pt x="224" y="315"/>
                  </a:lnTo>
                  <a:lnTo>
                    <a:pt x="238" y="328"/>
                  </a:lnTo>
                  <a:lnTo>
                    <a:pt x="252" y="340"/>
                  </a:lnTo>
                  <a:lnTo>
                    <a:pt x="266" y="352"/>
                  </a:lnTo>
                  <a:lnTo>
                    <a:pt x="280" y="363"/>
                  </a:lnTo>
                  <a:lnTo>
                    <a:pt x="294" y="374"/>
                  </a:lnTo>
                  <a:lnTo>
                    <a:pt x="308" y="384"/>
                  </a:lnTo>
                  <a:lnTo>
                    <a:pt x="322" y="394"/>
                  </a:lnTo>
                  <a:lnTo>
                    <a:pt x="336" y="404"/>
                  </a:lnTo>
                  <a:lnTo>
                    <a:pt x="350" y="414"/>
                  </a:lnTo>
                  <a:lnTo>
                    <a:pt x="364" y="423"/>
                  </a:lnTo>
                  <a:lnTo>
                    <a:pt x="378" y="432"/>
                  </a:lnTo>
                  <a:lnTo>
                    <a:pt x="392" y="441"/>
                  </a:lnTo>
                  <a:lnTo>
                    <a:pt x="406" y="450"/>
                  </a:lnTo>
                  <a:lnTo>
                    <a:pt x="421" y="459"/>
                  </a:lnTo>
                  <a:lnTo>
                    <a:pt x="435" y="468"/>
                  </a:lnTo>
                  <a:lnTo>
                    <a:pt x="449" y="476"/>
                  </a:lnTo>
                  <a:lnTo>
                    <a:pt x="463" y="484"/>
                  </a:lnTo>
                  <a:lnTo>
                    <a:pt x="477" y="493"/>
                  </a:lnTo>
                  <a:lnTo>
                    <a:pt x="491" y="501"/>
                  </a:lnTo>
                  <a:lnTo>
                    <a:pt x="505" y="508"/>
                  </a:lnTo>
                  <a:lnTo>
                    <a:pt x="519" y="516"/>
                  </a:lnTo>
                  <a:lnTo>
                    <a:pt x="533" y="524"/>
                  </a:lnTo>
                  <a:lnTo>
                    <a:pt x="547" y="531"/>
                  </a:lnTo>
                  <a:lnTo>
                    <a:pt x="561" y="538"/>
                  </a:lnTo>
                  <a:lnTo>
                    <a:pt x="575" y="545"/>
                  </a:lnTo>
                  <a:lnTo>
                    <a:pt x="589" y="552"/>
                  </a:lnTo>
                  <a:lnTo>
                    <a:pt x="603" y="558"/>
                  </a:lnTo>
                  <a:lnTo>
                    <a:pt x="617" y="565"/>
                  </a:lnTo>
                  <a:lnTo>
                    <a:pt x="631" y="571"/>
                  </a:lnTo>
                  <a:lnTo>
                    <a:pt x="645" y="577"/>
                  </a:lnTo>
                  <a:lnTo>
                    <a:pt x="659" y="583"/>
                  </a:lnTo>
                  <a:lnTo>
                    <a:pt x="673" y="589"/>
                  </a:lnTo>
                  <a:lnTo>
                    <a:pt x="687" y="595"/>
                  </a:lnTo>
                  <a:lnTo>
                    <a:pt x="701" y="601"/>
                  </a:lnTo>
                  <a:lnTo>
                    <a:pt x="715" y="606"/>
                  </a:lnTo>
                  <a:lnTo>
                    <a:pt x="729" y="612"/>
                  </a:lnTo>
                  <a:lnTo>
                    <a:pt x="743" y="618"/>
                  </a:lnTo>
                  <a:lnTo>
                    <a:pt x="757" y="623"/>
                  </a:lnTo>
                  <a:lnTo>
                    <a:pt x="771" y="629"/>
                  </a:lnTo>
                  <a:lnTo>
                    <a:pt x="785" y="634"/>
                  </a:lnTo>
                  <a:lnTo>
                    <a:pt x="799" y="640"/>
                  </a:lnTo>
                  <a:lnTo>
                    <a:pt x="813" y="645"/>
                  </a:lnTo>
                  <a:lnTo>
                    <a:pt x="827" y="651"/>
                  </a:lnTo>
                  <a:lnTo>
                    <a:pt x="841" y="656"/>
                  </a:lnTo>
                  <a:lnTo>
                    <a:pt x="855" y="662"/>
                  </a:lnTo>
                  <a:lnTo>
                    <a:pt x="869" y="667"/>
                  </a:lnTo>
                  <a:lnTo>
                    <a:pt x="883" y="672"/>
                  </a:lnTo>
                  <a:lnTo>
                    <a:pt x="898" y="677"/>
                  </a:lnTo>
                  <a:lnTo>
                    <a:pt x="912" y="683"/>
                  </a:lnTo>
                  <a:lnTo>
                    <a:pt x="926" y="688"/>
                  </a:lnTo>
                  <a:lnTo>
                    <a:pt x="940" y="693"/>
                  </a:lnTo>
                  <a:lnTo>
                    <a:pt x="954" y="697"/>
                  </a:lnTo>
                  <a:lnTo>
                    <a:pt x="968" y="702"/>
                  </a:lnTo>
                  <a:lnTo>
                    <a:pt x="982" y="707"/>
                  </a:lnTo>
                  <a:lnTo>
                    <a:pt x="996" y="711"/>
                  </a:lnTo>
                  <a:lnTo>
                    <a:pt x="1010" y="716"/>
                  </a:lnTo>
                  <a:lnTo>
                    <a:pt x="1024" y="720"/>
                  </a:lnTo>
                  <a:lnTo>
                    <a:pt x="1038" y="725"/>
                  </a:lnTo>
                  <a:lnTo>
                    <a:pt x="1052" y="729"/>
                  </a:lnTo>
                  <a:lnTo>
                    <a:pt x="1066" y="733"/>
                  </a:lnTo>
                  <a:lnTo>
                    <a:pt x="1080" y="738"/>
                  </a:lnTo>
                  <a:lnTo>
                    <a:pt x="1094" y="742"/>
                  </a:lnTo>
                  <a:lnTo>
                    <a:pt x="1108" y="746"/>
                  </a:lnTo>
                  <a:lnTo>
                    <a:pt x="1122" y="751"/>
                  </a:lnTo>
                  <a:lnTo>
                    <a:pt x="1136" y="755"/>
                  </a:lnTo>
                  <a:lnTo>
                    <a:pt x="1150" y="760"/>
                  </a:lnTo>
                  <a:lnTo>
                    <a:pt x="1164" y="764"/>
                  </a:lnTo>
                  <a:lnTo>
                    <a:pt x="1178" y="769"/>
                  </a:lnTo>
                  <a:lnTo>
                    <a:pt x="1192" y="774"/>
                  </a:lnTo>
                  <a:lnTo>
                    <a:pt x="1206" y="778"/>
                  </a:lnTo>
                  <a:lnTo>
                    <a:pt x="1220" y="783"/>
                  </a:lnTo>
                  <a:lnTo>
                    <a:pt x="1234" y="788"/>
                  </a:lnTo>
                  <a:lnTo>
                    <a:pt x="1248" y="793"/>
                  </a:lnTo>
                  <a:lnTo>
                    <a:pt x="1262" y="798"/>
                  </a:lnTo>
                  <a:lnTo>
                    <a:pt x="1276" y="803"/>
                  </a:lnTo>
                  <a:lnTo>
                    <a:pt x="1290" y="808"/>
                  </a:lnTo>
                  <a:lnTo>
                    <a:pt x="1304" y="813"/>
                  </a:lnTo>
                  <a:lnTo>
                    <a:pt x="1318" y="818"/>
                  </a:lnTo>
                  <a:lnTo>
                    <a:pt x="1332" y="823"/>
                  </a:lnTo>
                  <a:lnTo>
                    <a:pt x="1346" y="828"/>
                  </a:lnTo>
                  <a:lnTo>
                    <a:pt x="1361" y="833"/>
                  </a:lnTo>
                  <a:lnTo>
                    <a:pt x="1375" y="838"/>
                  </a:lnTo>
                  <a:lnTo>
                    <a:pt x="1389" y="843"/>
                  </a:lnTo>
                </a:path>
              </a:pathLst>
            </a:custGeom>
            <a:noFill/>
            <a:ln w="26988">
              <a:solidFill>
                <a:srgbClr val="90353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216">
              <a:extLst>
                <a:ext uri="{FF2B5EF4-FFF2-40B4-BE49-F238E27FC236}">
                  <a16:creationId xmlns:a16="http://schemas.microsoft.com/office/drawing/2014/main" id="{D76149EF-D1CD-4776-ABC3-92E2C90A8D4A}"/>
                </a:ext>
              </a:extLst>
            </p:cNvPr>
            <p:cNvSpPr>
              <a:spLocks/>
            </p:cNvSpPr>
            <p:nvPr/>
          </p:nvSpPr>
          <p:spPr bwMode="auto">
            <a:xfrm>
              <a:off x="1708" y="2484"/>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17">
              <a:extLst>
                <a:ext uri="{FF2B5EF4-FFF2-40B4-BE49-F238E27FC236}">
                  <a16:creationId xmlns:a16="http://schemas.microsoft.com/office/drawing/2014/main" id="{C8C4B89B-DF28-4465-B8BC-68F10F5A6429}"/>
                </a:ext>
              </a:extLst>
            </p:cNvPr>
            <p:cNvSpPr>
              <a:spLocks/>
            </p:cNvSpPr>
            <p:nvPr/>
          </p:nvSpPr>
          <p:spPr bwMode="auto">
            <a:xfrm>
              <a:off x="1755" y="2527"/>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218">
              <a:extLst>
                <a:ext uri="{FF2B5EF4-FFF2-40B4-BE49-F238E27FC236}">
                  <a16:creationId xmlns:a16="http://schemas.microsoft.com/office/drawing/2014/main" id="{C376FA73-C833-45DB-A464-56F1464A39B1}"/>
                </a:ext>
              </a:extLst>
            </p:cNvPr>
            <p:cNvSpPr>
              <a:spLocks/>
            </p:cNvSpPr>
            <p:nvPr/>
          </p:nvSpPr>
          <p:spPr bwMode="auto">
            <a:xfrm>
              <a:off x="1802" y="2567"/>
              <a:ext cx="80" cy="77"/>
            </a:xfrm>
            <a:custGeom>
              <a:avLst/>
              <a:gdLst>
                <a:gd name="T0" fmla="*/ 40 w 80"/>
                <a:gd name="T1" fmla="*/ 0 h 77"/>
                <a:gd name="T2" fmla="*/ 0 w 80"/>
                <a:gd name="T3" fmla="*/ 40 h 77"/>
                <a:gd name="T4" fmla="*/ 40 w 80"/>
                <a:gd name="T5" fmla="*/ 77 h 77"/>
                <a:gd name="T6" fmla="*/ 80 w 80"/>
                <a:gd name="T7" fmla="*/ 40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40"/>
                  </a:lnTo>
                  <a:lnTo>
                    <a:pt x="40" y="77"/>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219">
              <a:extLst>
                <a:ext uri="{FF2B5EF4-FFF2-40B4-BE49-F238E27FC236}">
                  <a16:creationId xmlns:a16="http://schemas.microsoft.com/office/drawing/2014/main" id="{A80C8E16-4FE0-4CBE-B18B-474A1797EE07}"/>
                </a:ext>
              </a:extLst>
            </p:cNvPr>
            <p:cNvSpPr>
              <a:spLocks/>
            </p:cNvSpPr>
            <p:nvPr/>
          </p:nvSpPr>
          <p:spPr bwMode="auto">
            <a:xfrm>
              <a:off x="1849" y="2600"/>
              <a:ext cx="80" cy="81"/>
            </a:xfrm>
            <a:custGeom>
              <a:avLst/>
              <a:gdLst>
                <a:gd name="T0" fmla="*/ 40 w 80"/>
                <a:gd name="T1" fmla="*/ 0 h 81"/>
                <a:gd name="T2" fmla="*/ 0 w 80"/>
                <a:gd name="T3" fmla="*/ 40 h 81"/>
                <a:gd name="T4" fmla="*/ 40 w 80"/>
                <a:gd name="T5" fmla="*/ 81 h 81"/>
                <a:gd name="T6" fmla="*/ 80 w 80"/>
                <a:gd name="T7" fmla="*/ 40 h 81"/>
                <a:gd name="T8" fmla="*/ 40 w 80"/>
                <a:gd name="T9" fmla="*/ 0 h 81"/>
              </a:gdLst>
              <a:ahLst/>
              <a:cxnLst>
                <a:cxn ang="0">
                  <a:pos x="T0" y="T1"/>
                </a:cxn>
                <a:cxn ang="0">
                  <a:pos x="T2" y="T3"/>
                </a:cxn>
                <a:cxn ang="0">
                  <a:pos x="T4" y="T5"/>
                </a:cxn>
                <a:cxn ang="0">
                  <a:pos x="T6" y="T7"/>
                </a:cxn>
                <a:cxn ang="0">
                  <a:pos x="T8" y="T9"/>
                </a:cxn>
              </a:cxnLst>
              <a:rect l="0" t="0" r="r" b="b"/>
              <a:pathLst>
                <a:path w="80" h="81">
                  <a:moveTo>
                    <a:pt x="40" y="0"/>
                  </a:moveTo>
                  <a:lnTo>
                    <a:pt x="0" y="40"/>
                  </a:lnTo>
                  <a:lnTo>
                    <a:pt x="40" y="81"/>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220">
              <a:extLst>
                <a:ext uri="{FF2B5EF4-FFF2-40B4-BE49-F238E27FC236}">
                  <a16:creationId xmlns:a16="http://schemas.microsoft.com/office/drawing/2014/main" id="{A1581D6D-A4F2-4CDE-8948-05C2C41FC1C4}"/>
                </a:ext>
              </a:extLst>
            </p:cNvPr>
            <p:cNvSpPr>
              <a:spLocks/>
            </p:cNvSpPr>
            <p:nvPr/>
          </p:nvSpPr>
          <p:spPr bwMode="auto">
            <a:xfrm>
              <a:off x="1895" y="263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221">
              <a:extLst>
                <a:ext uri="{FF2B5EF4-FFF2-40B4-BE49-F238E27FC236}">
                  <a16:creationId xmlns:a16="http://schemas.microsoft.com/office/drawing/2014/main" id="{CBCFB9B9-4464-4879-B4C5-9D0A744B4A4A}"/>
                </a:ext>
              </a:extLst>
            </p:cNvPr>
            <p:cNvSpPr>
              <a:spLocks/>
            </p:cNvSpPr>
            <p:nvPr/>
          </p:nvSpPr>
          <p:spPr bwMode="auto">
            <a:xfrm>
              <a:off x="1942" y="266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222">
              <a:extLst>
                <a:ext uri="{FF2B5EF4-FFF2-40B4-BE49-F238E27FC236}">
                  <a16:creationId xmlns:a16="http://schemas.microsoft.com/office/drawing/2014/main" id="{731E15CE-5B37-48F1-9EA9-F3D2CCB3C0FB}"/>
                </a:ext>
              </a:extLst>
            </p:cNvPr>
            <p:cNvSpPr>
              <a:spLocks/>
            </p:cNvSpPr>
            <p:nvPr/>
          </p:nvSpPr>
          <p:spPr bwMode="auto">
            <a:xfrm>
              <a:off x="1989" y="2694"/>
              <a:ext cx="80" cy="77"/>
            </a:xfrm>
            <a:custGeom>
              <a:avLst/>
              <a:gdLst>
                <a:gd name="T0" fmla="*/ 40 w 80"/>
                <a:gd name="T1" fmla="*/ 0 h 77"/>
                <a:gd name="T2" fmla="*/ 0 w 80"/>
                <a:gd name="T3" fmla="*/ 40 h 77"/>
                <a:gd name="T4" fmla="*/ 40 w 80"/>
                <a:gd name="T5" fmla="*/ 77 h 77"/>
                <a:gd name="T6" fmla="*/ 80 w 80"/>
                <a:gd name="T7" fmla="*/ 40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40"/>
                  </a:lnTo>
                  <a:lnTo>
                    <a:pt x="40" y="77"/>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223">
              <a:extLst>
                <a:ext uri="{FF2B5EF4-FFF2-40B4-BE49-F238E27FC236}">
                  <a16:creationId xmlns:a16="http://schemas.microsoft.com/office/drawing/2014/main" id="{9462EA31-0B75-415A-B80E-D65403FBD597}"/>
                </a:ext>
              </a:extLst>
            </p:cNvPr>
            <p:cNvSpPr>
              <a:spLocks/>
            </p:cNvSpPr>
            <p:nvPr/>
          </p:nvSpPr>
          <p:spPr bwMode="auto">
            <a:xfrm>
              <a:off x="2035" y="272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4">
              <a:extLst>
                <a:ext uri="{FF2B5EF4-FFF2-40B4-BE49-F238E27FC236}">
                  <a16:creationId xmlns:a16="http://schemas.microsoft.com/office/drawing/2014/main" id="{99B51109-38BB-48C9-9C72-E5BA1E856E06}"/>
                </a:ext>
              </a:extLst>
            </p:cNvPr>
            <p:cNvSpPr>
              <a:spLocks/>
            </p:cNvSpPr>
            <p:nvPr/>
          </p:nvSpPr>
          <p:spPr bwMode="auto">
            <a:xfrm>
              <a:off x="2082" y="274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25">
              <a:extLst>
                <a:ext uri="{FF2B5EF4-FFF2-40B4-BE49-F238E27FC236}">
                  <a16:creationId xmlns:a16="http://schemas.microsoft.com/office/drawing/2014/main" id="{2C7DEE05-D23B-460C-A2DC-C50552733330}"/>
                </a:ext>
              </a:extLst>
            </p:cNvPr>
            <p:cNvSpPr>
              <a:spLocks/>
            </p:cNvSpPr>
            <p:nvPr/>
          </p:nvSpPr>
          <p:spPr bwMode="auto">
            <a:xfrm>
              <a:off x="2129" y="2767"/>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226">
              <a:extLst>
                <a:ext uri="{FF2B5EF4-FFF2-40B4-BE49-F238E27FC236}">
                  <a16:creationId xmlns:a16="http://schemas.microsoft.com/office/drawing/2014/main" id="{B96D239B-A413-414C-BE0F-2599321ED312}"/>
                </a:ext>
              </a:extLst>
            </p:cNvPr>
            <p:cNvSpPr>
              <a:spLocks/>
            </p:cNvSpPr>
            <p:nvPr/>
          </p:nvSpPr>
          <p:spPr bwMode="auto">
            <a:xfrm>
              <a:off x="2175" y="2791"/>
              <a:ext cx="81" cy="76"/>
            </a:xfrm>
            <a:custGeom>
              <a:avLst/>
              <a:gdLst>
                <a:gd name="T0" fmla="*/ 40 w 81"/>
                <a:gd name="T1" fmla="*/ 0 h 76"/>
                <a:gd name="T2" fmla="*/ 0 w 81"/>
                <a:gd name="T3" fmla="*/ 40 h 76"/>
                <a:gd name="T4" fmla="*/ 40 w 81"/>
                <a:gd name="T5" fmla="*/ 76 h 76"/>
                <a:gd name="T6" fmla="*/ 81 w 81"/>
                <a:gd name="T7" fmla="*/ 40 h 76"/>
                <a:gd name="T8" fmla="*/ 40 w 81"/>
                <a:gd name="T9" fmla="*/ 0 h 76"/>
              </a:gdLst>
              <a:ahLst/>
              <a:cxnLst>
                <a:cxn ang="0">
                  <a:pos x="T0" y="T1"/>
                </a:cxn>
                <a:cxn ang="0">
                  <a:pos x="T2" y="T3"/>
                </a:cxn>
                <a:cxn ang="0">
                  <a:pos x="T4" y="T5"/>
                </a:cxn>
                <a:cxn ang="0">
                  <a:pos x="T6" y="T7"/>
                </a:cxn>
                <a:cxn ang="0">
                  <a:pos x="T8" y="T9"/>
                </a:cxn>
              </a:cxnLst>
              <a:rect l="0" t="0" r="r" b="b"/>
              <a:pathLst>
                <a:path w="81" h="76">
                  <a:moveTo>
                    <a:pt x="40" y="0"/>
                  </a:moveTo>
                  <a:lnTo>
                    <a:pt x="0" y="40"/>
                  </a:lnTo>
                  <a:lnTo>
                    <a:pt x="40" y="76"/>
                  </a:lnTo>
                  <a:lnTo>
                    <a:pt x="81"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227">
              <a:extLst>
                <a:ext uri="{FF2B5EF4-FFF2-40B4-BE49-F238E27FC236}">
                  <a16:creationId xmlns:a16="http://schemas.microsoft.com/office/drawing/2014/main" id="{FCCADB89-6AAA-4C2C-9B7A-D815598DCD1F}"/>
                </a:ext>
              </a:extLst>
            </p:cNvPr>
            <p:cNvSpPr>
              <a:spLocks/>
            </p:cNvSpPr>
            <p:nvPr/>
          </p:nvSpPr>
          <p:spPr bwMode="auto">
            <a:xfrm>
              <a:off x="2222" y="2811"/>
              <a:ext cx="80" cy="76"/>
            </a:xfrm>
            <a:custGeom>
              <a:avLst/>
              <a:gdLst>
                <a:gd name="T0" fmla="*/ 40 w 80"/>
                <a:gd name="T1" fmla="*/ 0 h 76"/>
                <a:gd name="T2" fmla="*/ 0 w 80"/>
                <a:gd name="T3" fmla="*/ 40 h 76"/>
                <a:gd name="T4" fmla="*/ 40 w 80"/>
                <a:gd name="T5" fmla="*/ 76 h 76"/>
                <a:gd name="T6" fmla="*/ 80 w 80"/>
                <a:gd name="T7" fmla="*/ 40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40"/>
                  </a:lnTo>
                  <a:lnTo>
                    <a:pt x="40" y="76"/>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228">
              <a:extLst>
                <a:ext uri="{FF2B5EF4-FFF2-40B4-BE49-F238E27FC236}">
                  <a16:creationId xmlns:a16="http://schemas.microsoft.com/office/drawing/2014/main" id="{EC9DD23C-3EEC-4896-B0E2-8956AC83580F}"/>
                </a:ext>
              </a:extLst>
            </p:cNvPr>
            <p:cNvSpPr>
              <a:spLocks/>
            </p:cNvSpPr>
            <p:nvPr/>
          </p:nvSpPr>
          <p:spPr bwMode="auto">
            <a:xfrm>
              <a:off x="2269" y="2827"/>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229">
              <a:extLst>
                <a:ext uri="{FF2B5EF4-FFF2-40B4-BE49-F238E27FC236}">
                  <a16:creationId xmlns:a16="http://schemas.microsoft.com/office/drawing/2014/main" id="{12BA6731-9A47-4BBD-B24C-86F386AC2214}"/>
                </a:ext>
              </a:extLst>
            </p:cNvPr>
            <p:cNvSpPr>
              <a:spLocks/>
            </p:cNvSpPr>
            <p:nvPr/>
          </p:nvSpPr>
          <p:spPr bwMode="auto">
            <a:xfrm>
              <a:off x="2316" y="284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230">
              <a:extLst>
                <a:ext uri="{FF2B5EF4-FFF2-40B4-BE49-F238E27FC236}">
                  <a16:creationId xmlns:a16="http://schemas.microsoft.com/office/drawing/2014/main" id="{79CB35F7-F779-4093-BCED-1FC70048487B}"/>
                </a:ext>
              </a:extLst>
            </p:cNvPr>
            <p:cNvSpPr>
              <a:spLocks/>
            </p:cNvSpPr>
            <p:nvPr/>
          </p:nvSpPr>
          <p:spPr bwMode="auto">
            <a:xfrm>
              <a:off x="2362" y="2861"/>
              <a:ext cx="80" cy="76"/>
            </a:xfrm>
            <a:custGeom>
              <a:avLst/>
              <a:gdLst>
                <a:gd name="T0" fmla="*/ 40 w 80"/>
                <a:gd name="T1" fmla="*/ 0 h 76"/>
                <a:gd name="T2" fmla="*/ 0 w 80"/>
                <a:gd name="T3" fmla="*/ 40 h 76"/>
                <a:gd name="T4" fmla="*/ 40 w 80"/>
                <a:gd name="T5" fmla="*/ 76 h 76"/>
                <a:gd name="T6" fmla="*/ 80 w 80"/>
                <a:gd name="T7" fmla="*/ 40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40"/>
                  </a:lnTo>
                  <a:lnTo>
                    <a:pt x="40" y="76"/>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231">
              <a:extLst>
                <a:ext uri="{FF2B5EF4-FFF2-40B4-BE49-F238E27FC236}">
                  <a16:creationId xmlns:a16="http://schemas.microsoft.com/office/drawing/2014/main" id="{2CC2E928-A726-4569-ADC4-99AB201CF975}"/>
                </a:ext>
              </a:extLst>
            </p:cNvPr>
            <p:cNvSpPr>
              <a:spLocks/>
            </p:cNvSpPr>
            <p:nvPr/>
          </p:nvSpPr>
          <p:spPr bwMode="auto">
            <a:xfrm>
              <a:off x="2409" y="2874"/>
              <a:ext cx="80" cy="77"/>
            </a:xfrm>
            <a:custGeom>
              <a:avLst/>
              <a:gdLst>
                <a:gd name="T0" fmla="*/ 40 w 80"/>
                <a:gd name="T1" fmla="*/ 0 h 77"/>
                <a:gd name="T2" fmla="*/ 0 w 80"/>
                <a:gd name="T3" fmla="*/ 40 h 77"/>
                <a:gd name="T4" fmla="*/ 40 w 80"/>
                <a:gd name="T5" fmla="*/ 77 h 77"/>
                <a:gd name="T6" fmla="*/ 80 w 80"/>
                <a:gd name="T7" fmla="*/ 40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40"/>
                  </a:lnTo>
                  <a:lnTo>
                    <a:pt x="40" y="77"/>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232">
              <a:extLst>
                <a:ext uri="{FF2B5EF4-FFF2-40B4-BE49-F238E27FC236}">
                  <a16:creationId xmlns:a16="http://schemas.microsoft.com/office/drawing/2014/main" id="{F58517FA-8D14-47B9-9995-C2C66CAF711F}"/>
                </a:ext>
              </a:extLst>
            </p:cNvPr>
            <p:cNvSpPr>
              <a:spLocks/>
            </p:cNvSpPr>
            <p:nvPr/>
          </p:nvSpPr>
          <p:spPr bwMode="auto">
            <a:xfrm>
              <a:off x="2456" y="288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233">
              <a:extLst>
                <a:ext uri="{FF2B5EF4-FFF2-40B4-BE49-F238E27FC236}">
                  <a16:creationId xmlns:a16="http://schemas.microsoft.com/office/drawing/2014/main" id="{59339934-AAD4-4228-A601-0232FC791CCC}"/>
                </a:ext>
              </a:extLst>
            </p:cNvPr>
            <p:cNvSpPr>
              <a:spLocks/>
            </p:cNvSpPr>
            <p:nvPr/>
          </p:nvSpPr>
          <p:spPr bwMode="auto">
            <a:xfrm>
              <a:off x="2502" y="2897"/>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234">
              <a:extLst>
                <a:ext uri="{FF2B5EF4-FFF2-40B4-BE49-F238E27FC236}">
                  <a16:creationId xmlns:a16="http://schemas.microsoft.com/office/drawing/2014/main" id="{A02E83CA-5F16-4686-912E-0A028C0C2C3F}"/>
                </a:ext>
              </a:extLst>
            </p:cNvPr>
            <p:cNvSpPr>
              <a:spLocks/>
            </p:cNvSpPr>
            <p:nvPr/>
          </p:nvSpPr>
          <p:spPr bwMode="auto">
            <a:xfrm>
              <a:off x="2549" y="2907"/>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35">
              <a:extLst>
                <a:ext uri="{FF2B5EF4-FFF2-40B4-BE49-F238E27FC236}">
                  <a16:creationId xmlns:a16="http://schemas.microsoft.com/office/drawing/2014/main" id="{8DB72E2C-891A-4F32-9E64-CB71D3C628E4}"/>
                </a:ext>
              </a:extLst>
            </p:cNvPr>
            <p:cNvSpPr>
              <a:spLocks/>
            </p:cNvSpPr>
            <p:nvPr/>
          </p:nvSpPr>
          <p:spPr bwMode="auto">
            <a:xfrm>
              <a:off x="2596" y="2917"/>
              <a:ext cx="80" cy="81"/>
            </a:xfrm>
            <a:custGeom>
              <a:avLst/>
              <a:gdLst>
                <a:gd name="T0" fmla="*/ 40 w 80"/>
                <a:gd name="T1" fmla="*/ 0 h 81"/>
                <a:gd name="T2" fmla="*/ 0 w 80"/>
                <a:gd name="T3" fmla="*/ 40 h 81"/>
                <a:gd name="T4" fmla="*/ 40 w 80"/>
                <a:gd name="T5" fmla="*/ 81 h 81"/>
                <a:gd name="T6" fmla="*/ 80 w 80"/>
                <a:gd name="T7" fmla="*/ 40 h 81"/>
                <a:gd name="T8" fmla="*/ 40 w 80"/>
                <a:gd name="T9" fmla="*/ 0 h 81"/>
              </a:gdLst>
              <a:ahLst/>
              <a:cxnLst>
                <a:cxn ang="0">
                  <a:pos x="T0" y="T1"/>
                </a:cxn>
                <a:cxn ang="0">
                  <a:pos x="T2" y="T3"/>
                </a:cxn>
                <a:cxn ang="0">
                  <a:pos x="T4" y="T5"/>
                </a:cxn>
                <a:cxn ang="0">
                  <a:pos x="T6" y="T7"/>
                </a:cxn>
                <a:cxn ang="0">
                  <a:pos x="T8" y="T9"/>
                </a:cxn>
              </a:cxnLst>
              <a:rect l="0" t="0" r="r" b="b"/>
              <a:pathLst>
                <a:path w="80" h="81">
                  <a:moveTo>
                    <a:pt x="40" y="0"/>
                  </a:moveTo>
                  <a:lnTo>
                    <a:pt x="0" y="40"/>
                  </a:lnTo>
                  <a:lnTo>
                    <a:pt x="40" y="81"/>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36">
              <a:extLst>
                <a:ext uri="{FF2B5EF4-FFF2-40B4-BE49-F238E27FC236}">
                  <a16:creationId xmlns:a16="http://schemas.microsoft.com/office/drawing/2014/main" id="{29EFF166-7DF7-43EF-AA55-0032A7F00CFC}"/>
                </a:ext>
              </a:extLst>
            </p:cNvPr>
            <p:cNvSpPr>
              <a:spLocks/>
            </p:cNvSpPr>
            <p:nvPr/>
          </p:nvSpPr>
          <p:spPr bwMode="auto">
            <a:xfrm>
              <a:off x="2642" y="2927"/>
              <a:ext cx="81" cy="81"/>
            </a:xfrm>
            <a:custGeom>
              <a:avLst/>
              <a:gdLst>
                <a:gd name="T0" fmla="*/ 40 w 81"/>
                <a:gd name="T1" fmla="*/ 0 h 81"/>
                <a:gd name="T2" fmla="*/ 0 w 81"/>
                <a:gd name="T3" fmla="*/ 40 h 81"/>
                <a:gd name="T4" fmla="*/ 40 w 81"/>
                <a:gd name="T5" fmla="*/ 81 h 81"/>
                <a:gd name="T6" fmla="*/ 81 w 81"/>
                <a:gd name="T7" fmla="*/ 40 h 81"/>
                <a:gd name="T8" fmla="*/ 40 w 81"/>
                <a:gd name="T9" fmla="*/ 0 h 81"/>
              </a:gdLst>
              <a:ahLst/>
              <a:cxnLst>
                <a:cxn ang="0">
                  <a:pos x="T0" y="T1"/>
                </a:cxn>
                <a:cxn ang="0">
                  <a:pos x="T2" y="T3"/>
                </a:cxn>
                <a:cxn ang="0">
                  <a:pos x="T4" y="T5"/>
                </a:cxn>
                <a:cxn ang="0">
                  <a:pos x="T6" y="T7"/>
                </a:cxn>
                <a:cxn ang="0">
                  <a:pos x="T8" y="T9"/>
                </a:cxn>
              </a:cxnLst>
              <a:rect l="0" t="0" r="r" b="b"/>
              <a:pathLst>
                <a:path w="81" h="81">
                  <a:moveTo>
                    <a:pt x="40" y="0"/>
                  </a:moveTo>
                  <a:lnTo>
                    <a:pt x="0" y="40"/>
                  </a:lnTo>
                  <a:lnTo>
                    <a:pt x="40" y="81"/>
                  </a:lnTo>
                  <a:lnTo>
                    <a:pt x="81"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237">
              <a:extLst>
                <a:ext uri="{FF2B5EF4-FFF2-40B4-BE49-F238E27FC236}">
                  <a16:creationId xmlns:a16="http://schemas.microsoft.com/office/drawing/2014/main" id="{412D563E-7629-4A10-9578-BA128361F630}"/>
                </a:ext>
              </a:extLst>
            </p:cNvPr>
            <p:cNvSpPr>
              <a:spLocks/>
            </p:cNvSpPr>
            <p:nvPr/>
          </p:nvSpPr>
          <p:spPr bwMode="auto">
            <a:xfrm>
              <a:off x="2689" y="293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238">
              <a:extLst>
                <a:ext uri="{FF2B5EF4-FFF2-40B4-BE49-F238E27FC236}">
                  <a16:creationId xmlns:a16="http://schemas.microsoft.com/office/drawing/2014/main" id="{4755554A-3F7F-4965-9002-9C1CD676E98E}"/>
                </a:ext>
              </a:extLst>
            </p:cNvPr>
            <p:cNvSpPr>
              <a:spLocks/>
            </p:cNvSpPr>
            <p:nvPr/>
          </p:nvSpPr>
          <p:spPr bwMode="auto">
            <a:xfrm>
              <a:off x="2736" y="2944"/>
              <a:ext cx="80" cy="77"/>
            </a:xfrm>
            <a:custGeom>
              <a:avLst/>
              <a:gdLst>
                <a:gd name="T0" fmla="*/ 40 w 80"/>
                <a:gd name="T1" fmla="*/ 0 h 77"/>
                <a:gd name="T2" fmla="*/ 0 w 80"/>
                <a:gd name="T3" fmla="*/ 40 h 77"/>
                <a:gd name="T4" fmla="*/ 40 w 80"/>
                <a:gd name="T5" fmla="*/ 77 h 77"/>
                <a:gd name="T6" fmla="*/ 80 w 80"/>
                <a:gd name="T7" fmla="*/ 40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40"/>
                  </a:lnTo>
                  <a:lnTo>
                    <a:pt x="40" y="77"/>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239">
              <a:extLst>
                <a:ext uri="{FF2B5EF4-FFF2-40B4-BE49-F238E27FC236}">
                  <a16:creationId xmlns:a16="http://schemas.microsoft.com/office/drawing/2014/main" id="{742821C7-F316-48A1-ACEA-93300C0B82CA}"/>
                </a:ext>
              </a:extLst>
            </p:cNvPr>
            <p:cNvSpPr>
              <a:spLocks/>
            </p:cNvSpPr>
            <p:nvPr/>
          </p:nvSpPr>
          <p:spPr bwMode="auto">
            <a:xfrm>
              <a:off x="2783" y="295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240">
              <a:extLst>
                <a:ext uri="{FF2B5EF4-FFF2-40B4-BE49-F238E27FC236}">
                  <a16:creationId xmlns:a16="http://schemas.microsoft.com/office/drawing/2014/main" id="{D592BD31-5105-421C-8712-FB985735B8EA}"/>
                </a:ext>
              </a:extLst>
            </p:cNvPr>
            <p:cNvSpPr>
              <a:spLocks/>
            </p:cNvSpPr>
            <p:nvPr/>
          </p:nvSpPr>
          <p:spPr bwMode="auto">
            <a:xfrm>
              <a:off x="2829" y="2957"/>
              <a:ext cx="80" cy="81"/>
            </a:xfrm>
            <a:custGeom>
              <a:avLst/>
              <a:gdLst>
                <a:gd name="T0" fmla="*/ 40 w 80"/>
                <a:gd name="T1" fmla="*/ 0 h 81"/>
                <a:gd name="T2" fmla="*/ 0 w 80"/>
                <a:gd name="T3" fmla="*/ 41 h 81"/>
                <a:gd name="T4" fmla="*/ 40 w 80"/>
                <a:gd name="T5" fmla="*/ 81 h 81"/>
                <a:gd name="T6" fmla="*/ 80 w 80"/>
                <a:gd name="T7" fmla="*/ 41 h 81"/>
                <a:gd name="T8" fmla="*/ 40 w 80"/>
                <a:gd name="T9" fmla="*/ 0 h 81"/>
              </a:gdLst>
              <a:ahLst/>
              <a:cxnLst>
                <a:cxn ang="0">
                  <a:pos x="T0" y="T1"/>
                </a:cxn>
                <a:cxn ang="0">
                  <a:pos x="T2" y="T3"/>
                </a:cxn>
                <a:cxn ang="0">
                  <a:pos x="T4" y="T5"/>
                </a:cxn>
                <a:cxn ang="0">
                  <a:pos x="T6" y="T7"/>
                </a:cxn>
                <a:cxn ang="0">
                  <a:pos x="T8" y="T9"/>
                </a:cxn>
              </a:cxnLst>
              <a:rect l="0" t="0" r="r" b="b"/>
              <a:pathLst>
                <a:path w="80" h="81">
                  <a:moveTo>
                    <a:pt x="40" y="0"/>
                  </a:moveTo>
                  <a:lnTo>
                    <a:pt x="0" y="41"/>
                  </a:lnTo>
                  <a:lnTo>
                    <a:pt x="40" y="81"/>
                  </a:lnTo>
                  <a:lnTo>
                    <a:pt x="80" y="41"/>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241">
              <a:extLst>
                <a:ext uri="{FF2B5EF4-FFF2-40B4-BE49-F238E27FC236}">
                  <a16:creationId xmlns:a16="http://schemas.microsoft.com/office/drawing/2014/main" id="{44CD6458-0ED7-48BA-B27E-A33E1B24274B}"/>
                </a:ext>
              </a:extLst>
            </p:cNvPr>
            <p:cNvSpPr>
              <a:spLocks/>
            </p:cNvSpPr>
            <p:nvPr/>
          </p:nvSpPr>
          <p:spPr bwMode="auto">
            <a:xfrm>
              <a:off x="2876" y="296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242">
              <a:extLst>
                <a:ext uri="{FF2B5EF4-FFF2-40B4-BE49-F238E27FC236}">
                  <a16:creationId xmlns:a16="http://schemas.microsoft.com/office/drawing/2014/main" id="{4BFD2D00-5C9A-4A5B-A178-601F731DEA91}"/>
                </a:ext>
              </a:extLst>
            </p:cNvPr>
            <p:cNvSpPr>
              <a:spLocks/>
            </p:cNvSpPr>
            <p:nvPr/>
          </p:nvSpPr>
          <p:spPr bwMode="auto">
            <a:xfrm>
              <a:off x="2926" y="2974"/>
              <a:ext cx="77" cy="77"/>
            </a:xfrm>
            <a:custGeom>
              <a:avLst/>
              <a:gdLst>
                <a:gd name="T0" fmla="*/ 37 w 77"/>
                <a:gd name="T1" fmla="*/ 0 h 77"/>
                <a:gd name="T2" fmla="*/ 0 w 77"/>
                <a:gd name="T3" fmla="*/ 37 h 77"/>
                <a:gd name="T4" fmla="*/ 37 w 77"/>
                <a:gd name="T5" fmla="*/ 77 h 77"/>
                <a:gd name="T6" fmla="*/ 77 w 77"/>
                <a:gd name="T7" fmla="*/ 37 h 77"/>
                <a:gd name="T8" fmla="*/ 37 w 77"/>
                <a:gd name="T9" fmla="*/ 0 h 77"/>
              </a:gdLst>
              <a:ahLst/>
              <a:cxnLst>
                <a:cxn ang="0">
                  <a:pos x="T0" y="T1"/>
                </a:cxn>
                <a:cxn ang="0">
                  <a:pos x="T2" y="T3"/>
                </a:cxn>
                <a:cxn ang="0">
                  <a:pos x="T4" y="T5"/>
                </a:cxn>
                <a:cxn ang="0">
                  <a:pos x="T6" y="T7"/>
                </a:cxn>
                <a:cxn ang="0">
                  <a:pos x="T8" y="T9"/>
                </a:cxn>
              </a:cxnLst>
              <a:rect l="0" t="0" r="r" b="b"/>
              <a:pathLst>
                <a:path w="77" h="77">
                  <a:moveTo>
                    <a:pt x="37" y="0"/>
                  </a:moveTo>
                  <a:lnTo>
                    <a:pt x="0" y="37"/>
                  </a:lnTo>
                  <a:lnTo>
                    <a:pt x="37" y="77"/>
                  </a:lnTo>
                  <a:lnTo>
                    <a:pt x="77" y="37"/>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243">
              <a:extLst>
                <a:ext uri="{FF2B5EF4-FFF2-40B4-BE49-F238E27FC236}">
                  <a16:creationId xmlns:a16="http://schemas.microsoft.com/office/drawing/2014/main" id="{1946EA72-4ECB-4229-9723-3D1C516BB117}"/>
                </a:ext>
              </a:extLst>
            </p:cNvPr>
            <p:cNvSpPr>
              <a:spLocks/>
            </p:cNvSpPr>
            <p:nvPr/>
          </p:nvSpPr>
          <p:spPr bwMode="auto">
            <a:xfrm>
              <a:off x="2973" y="2981"/>
              <a:ext cx="76" cy="80"/>
            </a:xfrm>
            <a:custGeom>
              <a:avLst/>
              <a:gdLst>
                <a:gd name="T0" fmla="*/ 36 w 76"/>
                <a:gd name="T1" fmla="*/ 0 h 80"/>
                <a:gd name="T2" fmla="*/ 0 w 76"/>
                <a:gd name="T3" fmla="*/ 40 h 80"/>
                <a:gd name="T4" fmla="*/ 36 w 76"/>
                <a:gd name="T5" fmla="*/ 80 h 80"/>
                <a:gd name="T6" fmla="*/ 76 w 76"/>
                <a:gd name="T7" fmla="*/ 40 h 80"/>
                <a:gd name="T8" fmla="*/ 36 w 76"/>
                <a:gd name="T9" fmla="*/ 0 h 80"/>
              </a:gdLst>
              <a:ahLst/>
              <a:cxnLst>
                <a:cxn ang="0">
                  <a:pos x="T0" y="T1"/>
                </a:cxn>
                <a:cxn ang="0">
                  <a:pos x="T2" y="T3"/>
                </a:cxn>
                <a:cxn ang="0">
                  <a:pos x="T4" y="T5"/>
                </a:cxn>
                <a:cxn ang="0">
                  <a:pos x="T6" y="T7"/>
                </a:cxn>
                <a:cxn ang="0">
                  <a:pos x="T8" y="T9"/>
                </a:cxn>
              </a:cxnLst>
              <a:rect l="0" t="0" r="r" b="b"/>
              <a:pathLst>
                <a:path w="76" h="80">
                  <a:moveTo>
                    <a:pt x="36" y="0"/>
                  </a:moveTo>
                  <a:lnTo>
                    <a:pt x="0" y="40"/>
                  </a:lnTo>
                  <a:lnTo>
                    <a:pt x="36" y="80"/>
                  </a:lnTo>
                  <a:lnTo>
                    <a:pt x="76" y="40"/>
                  </a:lnTo>
                  <a:lnTo>
                    <a:pt x="36"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244">
              <a:extLst>
                <a:ext uri="{FF2B5EF4-FFF2-40B4-BE49-F238E27FC236}">
                  <a16:creationId xmlns:a16="http://schemas.microsoft.com/office/drawing/2014/main" id="{2AE4F66E-22BA-40C9-982E-9230D529DF3B}"/>
                </a:ext>
              </a:extLst>
            </p:cNvPr>
            <p:cNvSpPr>
              <a:spLocks/>
            </p:cNvSpPr>
            <p:nvPr/>
          </p:nvSpPr>
          <p:spPr bwMode="auto">
            <a:xfrm>
              <a:off x="3019" y="2987"/>
              <a:ext cx="77" cy="81"/>
            </a:xfrm>
            <a:custGeom>
              <a:avLst/>
              <a:gdLst>
                <a:gd name="T0" fmla="*/ 37 w 77"/>
                <a:gd name="T1" fmla="*/ 0 h 81"/>
                <a:gd name="T2" fmla="*/ 0 w 77"/>
                <a:gd name="T3" fmla="*/ 41 h 81"/>
                <a:gd name="T4" fmla="*/ 37 w 77"/>
                <a:gd name="T5" fmla="*/ 81 h 81"/>
                <a:gd name="T6" fmla="*/ 77 w 77"/>
                <a:gd name="T7" fmla="*/ 41 h 81"/>
                <a:gd name="T8" fmla="*/ 37 w 77"/>
                <a:gd name="T9" fmla="*/ 0 h 81"/>
              </a:gdLst>
              <a:ahLst/>
              <a:cxnLst>
                <a:cxn ang="0">
                  <a:pos x="T0" y="T1"/>
                </a:cxn>
                <a:cxn ang="0">
                  <a:pos x="T2" y="T3"/>
                </a:cxn>
                <a:cxn ang="0">
                  <a:pos x="T4" y="T5"/>
                </a:cxn>
                <a:cxn ang="0">
                  <a:pos x="T6" y="T7"/>
                </a:cxn>
                <a:cxn ang="0">
                  <a:pos x="T8" y="T9"/>
                </a:cxn>
              </a:cxnLst>
              <a:rect l="0" t="0" r="r" b="b"/>
              <a:pathLst>
                <a:path w="77" h="81">
                  <a:moveTo>
                    <a:pt x="37" y="0"/>
                  </a:moveTo>
                  <a:lnTo>
                    <a:pt x="0" y="41"/>
                  </a:lnTo>
                  <a:lnTo>
                    <a:pt x="37" y="81"/>
                  </a:lnTo>
                  <a:lnTo>
                    <a:pt x="77" y="41"/>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245">
              <a:extLst>
                <a:ext uri="{FF2B5EF4-FFF2-40B4-BE49-F238E27FC236}">
                  <a16:creationId xmlns:a16="http://schemas.microsoft.com/office/drawing/2014/main" id="{4ED09EF4-82CC-4F4F-963C-10331FC0C650}"/>
                </a:ext>
              </a:extLst>
            </p:cNvPr>
            <p:cNvSpPr>
              <a:spLocks/>
            </p:cNvSpPr>
            <p:nvPr/>
          </p:nvSpPr>
          <p:spPr bwMode="auto">
            <a:xfrm>
              <a:off x="3066" y="2998"/>
              <a:ext cx="77" cy="76"/>
            </a:xfrm>
            <a:custGeom>
              <a:avLst/>
              <a:gdLst>
                <a:gd name="T0" fmla="*/ 37 w 77"/>
                <a:gd name="T1" fmla="*/ 0 h 76"/>
                <a:gd name="T2" fmla="*/ 0 w 77"/>
                <a:gd name="T3" fmla="*/ 40 h 76"/>
                <a:gd name="T4" fmla="*/ 37 w 77"/>
                <a:gd name="T5" fmla="*/ 76 h 76"/>
                <a:gd name="T6" fmla="*/ 77 w 77"/>
                <a:gd name="T7" fmla="*/ 40 h 76"/>
                <a:gd name="T8" fmla="*/ 37 w 77"/>
                <a:gd name="T9" fmla="*/ 0 h 76"/>
              </a:gdLst>
              <a:ahLst/>
              <a:cxnLst>
                <a:cxn ang="0">
                  <a:pos x="T0" y="T1"/>
                </a:cxn>
                <a:cxn ang="0">
                  <a:pos x="T2" y="T3"/>
                </a:cxn>
                <a:cxn ang="0">
                  <a:pos x="T4" y="T5"/>
                </a:cxn>
                <a:cxn ang="0">
                  <a:pos x="T6" y="T7"/>
                </a:cxn>
                <a:cxn ang="0">
                  <a:pos x="T8" y="T9"/>
                </a:cxn>
              </a:cxnLst>
              <a:rect l="0" t="0" r="r" b="b"/>
              <a:pathLst>
                <a:path w="77" h="76">
                  <a:moveTo>
                    <a:pt x="37" y="0"/>
                  </a:moveTo>
                  <a:lnTo>
                    <a:pt x="0" y="40"/>
                  </a:lnTo>
                  <a:lnTo>
                    <a:pt x="37" y="76"/>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246">
              <a:extLst>
                <a:ext uri="{FF2B5EF4-FFF2-40B4-BE49-F238E27FC236}">
                  <a16:creationId xmlns:a16="http://schemas.microsoft.com/office/drawing/2014/main" id="{31084A94-DF34-4A32-8F0E-B5B1925188E7}"/>
                </a:ext>
              </a:extLst>
            </p:cNvPr>
            <p:cNvSpPr>
              <a:spLocks/>
            </p:cNvSpPr>
            <p:nvPr/>
          </p:nvSpPr>
          <p:spPr bwMode="auto">
            <a:xfrm>
              <a:off x="3113" y="3004"/>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247">
              <a:extLst>
                <a:ext uri="{FF2B5EF4-FFF2-40B4-BE49-F238E27FC236}">
                  <a16:creationId xmlns:a16="http://schemas.microsoft.com/office/drawing/2014/main" id="{A050A778-4B1F-44F6-ABF7-54C90C88D270}"/>
                </a:ext>
              </a:extLst>
            </p:cNvPr>
            <p:cNvSpPr>
              <a:spLocks/>
            </p:cNvSpPr>
            <p:nvPr/>
          </p:nvSpPr>
          <p:spPr bwMode="auto">
            <a:xfrm>
              <a:off x="3160" y="3014"/>
              <a:ext cx="76" cy="77"/>
            </a:xfrm>
            <a:custGeom>
              <a:avLst/>
              <a:gdLst>
                <a:gd name="T0" fmla="*/ 40 w 76"/>
                <a:gd name="T1" fmla="*/ 0 h 77"/>
                <a:gd name="T2" fmla="*/ 0 w 76"/>
                <a:gd name="T3" fmla="*/ 40 h 77"/>
                <a:gd name="T4" fmla="*/ 40 w 76"/>
                <a:gd name="T5" fmla="*/ 77 h 77"/>
                <a:gd name="T6" fmla="*/ 76 w 76"/>
                <a:gd name="T7" fmla="*/ 40 h 77"/>
                <a:gd name="T8" fmla="*/ 40 w 76"/>
                <a:gd name="T9" fmla="*/ 0 h 77"/>
              </a:gdLst>
              <a:ahLst/>
              <a:cxnLst>
                <a:cxn ang="0">
                  <a:pos x="T0" y="T1"/>
                </a:cxn>
                <a:cxn ang="0">
                  <a:pos x="T2" y="T3"/>
                </a:cxn>
                <a:cxn ang="0">
                  <a:pos x="T4" y="T5"/>
                </a:cxn>
                <a:cxn ang="0">
                  <a:pos x="T6" y="T7"/>
                </a:cxn>
                <a:cxn ang="0">
                  <a:pos x="T8" y="T9"/>
                </a:cxn>
              </a:cxnLst>
              <a:rect l="0" t="0" r="r" b="b"/>
              <a:pathLst>
                <a:path w="76" h="77">
                  <a:moveTo>
                    <a:pt x="40" y="0"/>
                  </a:moveTo>
                  <a:lnTo>
                    <a:pt x="0" y="40"/>
                  </a:lnTo>
                  <a:lnTo>
                    <a:pt x="40" y="77"/>
                  </a:lnTo>
                  <a:lnTo>
                    <a:pt x="76"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48">
              <a:extLst>
                <a:ext uri="{FF2B5EF4-FFF2-40B4-BE49-F238E27FC236}">
                  <a16:creationId xmlns:a16="http://schemas.microsoft.com/office/drawing/2014/main" id="{74A67AA7-8741-4050-8FBC-B069A7DE3758}"/>
                </a:ext>
              </a:extLst>
            </p:cNvPr>
            <p:cNvSpPr>
              <a:spLocks/>
            </p:cNvSpPr>
            <p:nvPr/>
          </p:nvSpPr>
          <p:spPr bwMode="auto">
            <a:xfrm>
              <a:off x="3206" y="3021"/>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249">
              <a:extLst>
                <a:ext uri="{FF2B5EF4-FFF2-40B4-BE49-F238E27FC236}">
                  <a16:creationId xmlns:a16="http://schemas.microsoft.com/office/drawing/2014/main" id="{F032BE0D-8412-48B8-B253-B9C2851DD6B8}"/>
                </a:ext>
              </a:extLst>
            </p:cNvPr>
            <p:cNvSpPr>
              <a:spLocks/>
            </p:cNvSpPr>
            <p:nvPr/>
          </p:nvSpPr>
          <p:spPr bwMode="auto">
            <a:xfrm>
              <a:off x="3253" y="3031"/>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250">
              <a:extLst>
                <a:ext uri="{FF2B5EF4-FFF2-40B4-BE49-F238E27FC236}">
                  <a16:creationId xmlns:a16="http://schemas.microsoft.com/office/drawing/2014/main" id="{7ECBC89B-8E36-4833-998A-0AFC49E54E61}"/>
                </a:ext>
              </a:extLst>
            </p:cNvPr>
            <p:cNvSpPr>
              <a:spLocks/>
            </p:cNvSpPr>
            <p:nvPr/>
          </p:nvSpPr>
          <p:spPr bwMode="auto">
            <a:xfrm>
              <a:off x="3300" y="303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251">
              <a:extLst>
                <a:ext uri="{FF2B5EF4-FFF2-40B4-BE49-F238E27FC236}">
                  <a16:creationId xmlns:a16="http://schemas.microsoft.com/office/drawing/2014/main" id="{F18D43F1-9D06-4789-B04C-6227B3463FA7}"/>
                </a:ext>
              </a:extLst>
            </p:cNvPr>
            <p:cNvSpPr>
              <a:spLocks/>
            </p:cNvSpPr>
            <p:nvPr/>
          </p:nvSpPr>
          <p:spPr bwMode="auto">
            <a:xfrm>
              <a:off x="3346" y="304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252">
              <a:extLst>
                <a:ext uri="{FF2B5EF4-FFF2-40B4-BE49-F238E27FC236}">
                  <a16:creationId xmlns:a16="http://schemas.microsoft.com/office/drawing/2014/main" id="{E2CD0279-DABB-4B23-A41E-00BCE47C5F3B}"/>
                </a:ext>
              </a:extLst>
            </p:cNvPr>
            <p:cNvSpPr>
              <a:spLocks/>
            </p:cNvSpPr>
            <p:nvPr/>
          </p:nvSpPr>
          <p:spPr bwMode="auto">
            <a:xfrm>
              <a:off x="3393" y="305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253">
              <a:extLst>
                <a:ext uri="{FF2B5EF4-FFF2-40B4-BE49-F238E27FC236}">
                  <a16:creationId xmlns:a16="http://schemas.microsoft.com/office/drawing/2014/main" id="{F2D613E2-D741-4922-AF05-644785F27149}"/>
                </a:ext>
              </a:extLst>
            </p:cNvPr>
            <p:cNvSpPr>
              <a:spLocks/>
            </p:cNvSpPr>
            <p:nvPr/>
          </p:nvSpPr>
          <p:spPr bwMode="auto">
            <a:xfrm>
              <a:off x="3440" y="306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54">
              <a:extLst>
                <a:ext uri="{FF2B5EF4-FFF2-40B4-BE49-F238E27FC236}">
                  <a16:creationId xmlns:a16="http://schemas.microsoft.com/office/drawing/2014/main" id="{D4F6031F-66AA-440F-B858-0F605ED34472}"/>
                </a:ext>
              </a:extLst>
            </p:cNvPr>
            <p:cNvSpPr>
              <a:spLocks/>
            </p:cNvSpPr>
            <p:nvPr/>
          </p:nvSpPr>
          <p:spPr bwMode="auto">
            <a:xfrm>
              <a:off x="3486" y="307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255">
              <a:extLst>
                <a:ext uri="{FF2B5EF4-FFF2-40B4-BE49-F238E27FC236}">
                  <a16:creationId xmlns:a16="http://schemas.microsoft.com/office/drawing/2014/main" id="{75EBA3D3-EACD-4888-ACFE-57A40E6ABEF5}"/>
                </a:ext>
              </a:extLst>
            </p:cNvPr>
            <p:cNvSpPr>
              <a:spLocks/>
            </p:cNvSpPr>
            <p:nvPr/>
          </p:nvSpPr>
          <p:spPr bwMode="auto">
            <a:xfrm>
              <a:off x="3533" y="308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256">
              <a:extLst>
                <a:ext uri="{FF2B5EF4-FFF2-40B4-BE49-F238E27FC236}">
                  <a16:creationId xmlns:a16="http://schemas.microsoft.com/office/drawing/2014/main" id="{A1CBC899-9115-4FA4-9A66-7F2C5D265A70}"/>
                </a:ext>
              </a:extLst>
            </p:cNvPr>
            <p:cNvSpPr>
              <a:spLocks/>
            </p:cNvSpPr>
            <p:nvPr/>
          </p:nvSpPr>
          <p:spPr bwMode="auto">
            <a:xfrm>
              <a:off x="3580" y="308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257">
              <a:extLst>
                <a:ext uri="{FF2B5EF4-FFF2-40B4-BE49-F238E27FC236}">
                  <a16:creationId xmlns:a16="http://schemas.microsoft.com/office/drawing/2014/main" id="{37300337-3533-4342-95E9-E745A701467C}"/>
                </a:ext>
              </a:extLst>
            </p:cNvPr>
            <p:cNvSpPr>
              <a:spLocks/>
            </p:cNvSpPr>
            <p:nvPr/>
          </p:nvSpPr>
          <p:spPr bwMode="auto">
            <a:xfrm>
              <a:off x="3627" y="3098"/>
              <a:ext cx="80" cy="76"/>
            </a:xfrm>
            <a:custGeom>
              <a:avLst/>
              <a:gdLst>
                <a:gd name="T0" fmla="*/ 40 w 80"/>
                <a:gd name="T1" fmla="*/ 0 h 76"/>
                <a:gd name="T2" fmla="*/ 0 w 80"/>
                <a:gd name="T3" fmla="*/ 40 h 76"/>
                <a:gd name="T4" fmla="*/ 40 w 80"/>
                <a:gd name="T5" fmla="*/ 76 h 76"/>
                <a:gd name="T6" fmla="*/ 80 w 80"/>
                <a:gd name="T7" fmla="*/ 40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40"/>
                  </a:lnTo>
                  <a:lnTo>
                    <a:pt x="40" y="76"/>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258">
              <a:extLst>
                <a:ext uri="{FF2B5EF4-FFF2-40B4-BE49-F238E27FC236}">
                  <a16:creationId xmlns:a16="http://schemas.microsoft.com/office/drawing/2014/main" id="{B968E0A9-AAA3-4B47-A03E-CEDFCA3F47F7}"/>
                </a:ext>
              </a:extLst>
            </p:cNvPr>
            <p:cNvSpPr>
              <a:spLocks/>
            </p:cNvSpPr>
            <p:nvPr/>
          </p:nvSpPr>
          <p:spPr bwMode="auto">
            <a:xfrm>
              <a:off x="3673" y="310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259">
              <a:extLst>
                <a:ext uri="{FF2B5EF4-FFF2-40B4-BE49-F238E27FC236}">
                  <a16:creationId xmlns:a16="http://schemas.microsoft.com/office/drawing/2014/main" id="{99AD6D31-BC9D-4D5E-801A-F433E59AC97F}"/>
                </a:ext>
              </a:extLst>
            </p:cNvPr>
            <p:cNvSpPr>
              <a:spLocks/>
            </p:cNvSpPr>
            <p:nvPr/>
          </p:nvSpPr>
          <p:spPr bwMode="auto">
            <a:xfrm>
              <a:off x="3720" y="311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260">
              <a:extLst>
                <a:ext uri="{FF2B5EF4-FFF2-40B4-BE49-F238E27FC236}">
                  <a16:creationId xmlns:a16="http://schemas.microsoft.com/office/drawing/2014/main" id="{C19D5F71-1AFA-4D97-A01D-9C0097380843}"/>
                </a:ext>
              </a:extLst>
            </p:cNvPr>
            <p:cNvSpPr>
              <a:spLocks/>
            </p:cNvSpPr>
            <p:nvPr/>
          </p:nvSpPr>
          <p:spPr bwMode="auto">
            <a:xfrm>
              <a:off x="3767" y="311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261">
              <a:extLst>
                <a:ext uri="{FF2B5EF4-FFF2-40B4-BE49-F238E27FC236}">
                  <a16:creationId xmlns:a16="http://schemas.microsoft.com/office/drawing/2014/main" id="{59C75D7B-59AB-41E4-93D6-205A8C33C3BD}"/>
                </a:ext>
              </a:extLst>
            </p:cNvPr>
            <p:cNvSpPr>
              <a:spLocks/>
            </p:cNvSpPr>
            <p:nvPr/>
          </p:nvSpPr>
          <p:spPr bwMode="auto">
            <a:xfrm>
              <a:off x="3813" y="312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62">
              <a:extLst>
                <a:ext uri="{FF2B5EF4-FFF2-40B4-BE49-F238E27FC236}">
                  <a16:creationId xmlns:a16="http://schemas.microsoft.com/office/drawing/2014/main" id="{C5BF6A19-BBDB-44B1-BB6B-B7FCAD9AC25F}"/>
                </a:ext>
              </a:extLst>
            </p:cNvPr>
            <p:cNvSpPr>
              <a:spLocks/>
            </p:cNvSpPr>
            <p:nvPr/>
          </p:nvSpPr>
          <p:spPr bwMode="auto">
            <a:xfrm>
              <a:off x="3860" y="313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263">
              <a:extLst>
                <a:ext uri="{FF2B5EF4-FFF2-40B4-BE49-F238E27FC236}">
                  <a16:creationId xmlns:a16="http://schemas.microsoft.com/office/drawing/2014/main" id="{4828E8DD-6D79-41EC-8EBF-03BAD51B4421}"/>
                </a:ext>
              </a:extLst>
            </p:cNvPr>
            <p:cNvSpPr>
              <a:spLocks/>
            </p:cNvSpPr>
            <p:nvPr/>
          </p:nvSpPr>
          <p:spPr bwMode="auto">
            <a:xfrm>
              <a:off x="3907" y="313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264">
              <a:extLst>
                <a:ext uri="{FF2B5EF4-FFF2-40B4-BE49-F238E27FC236}">
                  <a16:creationId xmlns:a16="http://schemas.microsoft.com/office/drawing/2014/main" id="{0B964E2F-1CF2-451F-B7BD-2E02B9294FAB}"/>
                </a:ext>
              </a:extLst>
            </p:cNvPr>
            <p:cNvSpPr>
              <a:spLocks/>
            </p:cNvSpPr>
            <p:nvPr/>
          </p:nvSpPr>
          <p:spPr bwMode="auto">
            <a:xfrm>
              <a:off x="3953" y="314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265">
              <a:extLst>
                <a:ext uri="{FF2B5EF4-FFF2-40B4-BE49-F238E27FC236}">
                  <a16:creationId xmlns:a16="http://schemas.microsoft.com/office/drawing/2014/main" id="{F322747F-A8B8-4BCC-8D00-7B91E7F50A60}"/>
                </a:ext>
              </a:extLst>
            </p:cNvPr>
            <p:cNvSpPr>
              <a:spLocks/>
            </p:cNvSpPr>
            <p:nvPr/>
          </p:nvSpPr>
          <p:spPr bwMode="auto">
            <a:xfrm>
              <a:off x="4000" y="3151"/>
              <a:ext cx="80" cy="77"/>
            </a:xfrm>
            <a:custGeom>
              <a:avLst/>
              <a:gdLst>
                <a:gd name="T0" fmla="*/ 40 w 80"/>
                <a:gd name="T1" fmla="*/ 0 h 77"/>
                <a:gd name="T2" fmla="*/ 0 w 80"/>
                <a:gd name="T3" fmla="*/ 37 h 77"/>
                <a:gd name="T4" fmla="*/ 40 w 80"/>
                <a:gd name="T5" fmla="*/ 77 h 77"/>
                <a:gd name="T6" fmla="*/ 80 w 80"/>
                <a:gd name="T7" fmla="*/ 37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37"/>
                  </a:lnTo>
                  <a:lnTo>
                    <a:pt x="40" y="77"/>
                  </a:lnTo>
                  <a:lnTo>
                    <a:pt x="80"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266">
              <a:extLst>
                <a:ext uri="{FF2B5EF4-FFF2-40B4-BE49-F238E27FC236}">
                  <a16:creationId xmlns:a16="http://schemas.microsoft.com/office/drawing/2014/main" id="{E43E79D5-13CC-470D-957B-C7C39ED024B8}"/>
                </a:ext>
              </a:extLst>
            </p:cNvPr>
            <p:cNvSpPr>
              <a:spLocks/>
            </p:cNvSpPr>
            <p:nvPr/>
          </p:nvSpPr>
          <p:spPr bwMode="auto">
            <a:xfrm>
              <a:off x="4047" y="315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267">
              <a:extLst>
                <a:ext uri="{FF2B5EF4-FFF2-40B4-BE49-F238E27FC236}">
                  <a16:creationId xmlns:a16="http://schemas.microsoft.com/office/drawing/2014/main" id="{D43A7B1E-AEED-486A-AA98-D4A15DFBC97A}"/>
                </a:ext>
              </a:extLst>
            </p:cNvPr>
            <p:cNvSpPr>
              <a:spLocks/>
            </p:cNvSpPr>
            <p:nvPr/>
          </p:nvSpPr>
          <p:spPr bwMode="auto">
            <a:xfrm>
              <a:off x="4094" y="3161"/>
              <a:ext cx="80" cy="77"/>
            </a:xfrm>
            <a:custGeom>
              <a:avLst/>
              <a:gdLst>
                <a:gd name="T0" fmla="*/ 40 w 80"/>
                <a:gd name="T1" fmla="*/ 0 h 77"/>
                <a:gd name="T2" fmla="*/ 0 w 80"/>
                <a:gd name="T3" fmla="*/ 40 h 77"/>
                <a:gd name="T4" fmla="*/ 40 w 80"/>
                <a:gd name="T5" fmla="*/ 77 h 77"/>
                <a:gd name="T6" fmla="*/ 80 w 80"/>
                <a:gd name="T7" fmla="*/ 40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40"/>
                  </a:lnTo>
                  <a:lnTo>
                    <a:pt x="40" y="77"/>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268">
              <a:extLst>
                <a:ext uri="{FF2B5EF4-FFF2-40B4-BE49-F238E27FC236}">
                  <a16:creationId xmlns:a16="http://schemas.microsoft.com/office/drawing/2014/main" id="{AF3CA363-EE6F-411E-86C0-CD15B1B3EC55}"/>
                </a:ext>
              </a:extLst>
            </p:cNvPr>
            <p:cNvSpPr>
              <a:spLocks/>
            </p:cNvSpPr>
            <p:nvPr/>
          </p:nvSpPr>
          <p:spPr bwMode="auto">
            <a:xfrm>
              <a:off x="4140" y="3164"/>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269">
              <a:extLst>
                <a:ext uri="{FF2B5EF4-FFF2-40B4-BE49-F238E27FC236}">
                  <a16:creationId xmlns:a16="http://schemas.microsoft.com/office/drawing/2014/main" id="{DD56B3E2-49F3-46DE-A824-305D0CD2D3B8}"/>
                </a:ext>
              </a:extLst>
            </p:cNvPr>
            <p:cNvSpPr>
              <a:spLocks/>
            </p:cNvSpPr>
            <p:nvPr/>
          </p:nvSpPr>
          <p:spPr bwMode="auto">
            <a:xfrm>
              <a:off x="4187" y="317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270">
              <a:extLst>
                <a:ext uri="{FF2B5EF4-FFF2-40B4-BE49-F238E27FC236}">
                  <a16:creationId xmlns:a16="http://schemas.microsoft.com/office/drawing/2014/main" id="{C16916D0-AD42-4FAF-B53C-0D877B6D27D0}"/>
                </a:ext>
              </a:extLst>
            </p:cNvPr>
            <p:cNvSpPr>
              <a:spLocks/>
            </p:cNvSpPr>
            <p:nvPr/>
          </p:nvSpPr>
          <p:spPr bwMode="auto">
            <a:xfrm>
              <a:off x="4234" y="3178"/>
              <a:ext cx="80" cy="76"/>
            </a:xfrm>
            <a:custGeom>
              <a:avLst/>
              <a:gdLst>
                <a:gd name="T0" fmla="*/ 40 w 80"/>
                <a:gd name="T1" fmla="*/ 0 h 76"/>
                <a:gd name="T2" fmla="*/ 0 w 80"/>
                <a:gd name="T3" fmla="*/ 36 h 76"/>
                <a:gd name="T4" fmla="*/ 40 w 80"/>
                <a:gd name="T5" fmla="*/ 76 h 76"/>
                <a:gd name="T6" fmla="*/ 80 w 80"/>
                <a:gd name="T7" fmla="*/ 36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36"/>
                  </a:lnTo>
                  <a:lnTo>
                    <a:pt x="40" y="76"/>
                  </a:lnTo>
                  <a:lnTo>
                    <a:pt x="80" y="36"/>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271">
              <a:extLst>
                <a:ext uri="{FF2B5EF4-FFF2-40B4-BE49-F238E27FC236}">
                  <a16:creationId xmlns:a16="http://schemas.microsoft.com/office/drawing/2014/main" id="{F3F425D8-3A96-45E1-8CCE-07DA45642545}"/>
                </a:ext>
              </a:extLst>
            </p:cNvPr>
            <p:cNvSpPr>
              <a:spLocks/>
            </p:cNvSpPr>
            <p:nvPr/>
          </p:nvSpPr>
          <p:spPr bwMode="auto">
            <a:xfrm>
              <a:off x="4280" y="318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272">
              <a:extLst>
                <a:ext uri="{FF2B5EF4-FFF2-40B4-BE49-F238E27FC236}">
                  <a16:creationId xmlns:a16="http://schemas.microsoft.com/office/drawing/2014/main" id="{EE77A4D5-BA64-487E-A20F-0267384885A2}"/>
                </a:ext>
              </a:extLst>
            </p:cNvPr>
            <p:cNvSpPr>
              <a:spLocks/>
            </p:cNvSpPr>
            <p:nvPr/>
          </p:nvSpPr>
          <p:spPr bwMode="auto">
            <a:xfrm>
              <a:off x="4327" y="318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273">
              <a:extLst>
                <a:ext uri="{FF2B5EF4-FFF2-40B4-BE49-F238E27FC236}">
                  <a16:creationId xmlns:a16="http://schemas.microsoft.com/office/drawing/2014/main" id="{0D0445FA-BB2F-4794-B86F-FFD1E07C97DA}"/>
                </a:ext>
              </a:extLst>
            </p:cNvPr>
            <p:cNvSpPr>
              <a:spLocks/>
            </p:cNvSpPr>
            <p:nvPr/>
          </p:nvSpPr>
          <p:spPr bwMode="auto">
            <a:xfrm>
              <a:off x="4374" y="319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274">
              <a:extLst>
                <a:ext uri="{FF2B5EF4-FFF2-40B4-BE49-F238E27FC236}">
                  <a16:creationId xmlns:a16="http://schemas.microsoft.com/office/drawing/2014/main" id="{3CD22BFA-B14F-4814-A86B-8D0E6270BB75}"/>
                </a:ext>
              </a:extLst>
            </p:cNvPr>
            <p:cNvSpPr>
              <a:spLocks/>
            </p:cNvSpPr>
            <p:nvPr/>
          </p:nvSpPr>
          <p:spPr bwMode="auto">
            <a:xfrm>
              <a:off x="4420" y="319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275">
              <a:extLst>
                <a:ext uri="{FF2B5EF4-FFF2-40B4-BE49-F238E27FC236}">
                  <a16:creationId xmlns:a16="http://schemas.microsoft.com/office/drawing/2014/main" id="{1C3B1C60-E339-425C-B656-0A55B6BE6EA0}"/>
                </a:ext>
              </a:extLst>
            </p:cNvPr>
            <p:cNvSpPr>
              <a:spLocks/>
            </p:cNvSpPr>
            <p:nvPr/>
          </p:nvSpPr>
          <p:spPr bwMode="auto">
            <a:xfrm>
              <a:off x="4470" y="3204"/>
              <a:ext cx="77" cy="77"/>
            </a:xfrm>
            <a:custGeom>
              <a:avLst/>
              <a:gdLst>
                <a:gd name="T0" fmla="*/ 37 w 77"/>
                <a:gd name="T1" fmla="*/ 0 h 77"/>
                <a:gd name="T2" fmla="*/ 0 w 77"/>
                <a:gd name="T3" fmla="*/ 40 h 77"/>
                <a:gd name="T4" fmla="*/ 37 w 77"/>
                <a:gd name="T5" fmla="*/ 77 h 77"/>
                <a:gd name="T6" fmla="*/ 77 w 77"/>
                <a:gd name="T7" fmla="*/ 40 h 77"/>
                <a:gd name="T8" fmla="*/ 37 w 77"/>
                <a:gd name="T9" fmla="*/ 0 h 77"/>
              </a:gdLst>
              <a:ahLst/>
              <a:cxnLst>
                <a:cxn ang="0">
                  <a:pos x="T0" y="T1"/>
                </a:cxn>
                <a:cxn ang="0">
                  <a:pos x="T2" y="T3"/>
                </a:cxn>
                <a:cxn ang="0">
                  <a:pos x="T4" y="T5"/>
                </a:cxn>
                <a:cxn ang="0">
                  <a:pos x="T6" y="T7"/>
                </a:cxn>
                <a:cxn ang="0">
                  <a:pos x="T8" y="T9"/>
                </a:cxn>
              </a:cxnLst>
              <a:rect l="0" t="0" r="r" b="b"/>
              <a:pathLst>
                <a:path w="77" h="77">
                  <a:moveTo>
                    <a:pt x="37" y="0"/>
                  </a:moveTo>
                  <a:lnTo>
                    <a:pt x="0" y="40"/>
                  </a:lnTo>
                  <a:lnTo>
                    <a:pt x="37" y="77"/>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276">
              <a:extLst>
                <a:ext uri="{FF2B5EF4-FFF2-40B4-BE49-F238E27FC236}">
                  <a16:creationId xmlns:a16="http://schemas.microsoft.com/office/drawing/2014/main" id="{F68EE88F-05EE-4B9E-8BCF-8FF7991227E8}"/>
                </a:ext>
              </a:extLst>
            </p:cNvPr>
            <p:cNvSpPr>
              <a:spLocks/>
            </p:cNvSpPr>
            <p:nvPr/>
          </p:nvSpPr>
          <p:spPr bwMode="auto">
            <a:xfrm>
              <a:off x="4517" y="3208"/>
              <a:ext cx="77" cy="80"/>
            </a:xfrm>
            <a:custGeom>
              <a:avLst/>
              <a:gdLst>
                <a:gd name="T0" fmla="*/ 37 w 77"/>
                <a:gd name="T1" fmla="*/ 0 h 80"/>
                <a:gd name="T2" fmla="*/ 0 w 77"/>
                <a:gd name="T3" fmla="*/ 40 h 80"/>
                <a:gd name="T4" fmla="*/ 37 w 77"/>
                <a:gd name="T5" fmla="*/ 80 h 80"/>
                <a:gd name="T6" fmla="*/ 77 w 77"/>
                <a:gd name="T7" fmla="*/ 40 h 80"/>
                <a:gd name="T8" fmla="*/ 37 w 77"/>
                <a:gd name="T9" fmla="*/ 0 h 80"/>
              </a:gdLst>
              <a:ahLst/>
              <a:cxnLst>
                <a:cxn ang="0">
                  <a:pos x="T0" y="T1"/>
                </a:cxn>
                <a:cxn ang="0">
                  <a:pos x="T2" y="T3"/>
                </a:cxn>
                <a:cxn ang="0">
                  <a:pos x="T4" y="T5"/>
                </a:cxn>
                <a:cxn ang="0">
                  <a:pos x="T6" y="T7"/>
                </a:cxn>
                <a:cxn ang="0">
                  <a:pos x="T8" y="T9"/>
                </a:cxn>
              </a:cxnLst>
              <a:rect l="0" t="0" r="r" b="b"/>
              <a:pathLst>
                <a:path w="77" h="80">
                  <a:moveTo>
                    <a:pt x="37" y="0"/>
                  </a:moveTo>
                  <a:lnTo>
                    <a:pt x="0" y="40"/>
                  </a:lnTo>
                  <a:lnTo>
                    <a:pt x="37" y="80"/>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277">
              <a:extLst>
                <a:ext uri="{FF2B5EF4-FFF2-40B4-BE49-F238E27FC236}">
                  <a16:creationId xmlns:a16="http://schemas.microsoft.com/office/drawing/2014/main" id="{6B35E5CB-35DE-492A-B815-0CFDD3F5C76B}"/>
                </a:ext>
              </a:extLst>
            </p:cNvPr>
            <p:cNvSpPr>
              <a:spLocks/>
            </p:cNvSpPr>
            <p:nvPr/>
          </p:nvSpPr>
          <p:spPr bwMode="auto">
            <a:xfrm>
              <a:off x="4564" y="3214"/>
              <a:ext cx="77" cy="77"/>
            </a:xfrm>
            <a:custGeom>
              <a:avLst/>
              <a:gdLst>
                <a:gd name="T0" fmla="*/ 37 w 77"/>
                <a:gd name="T1" fmla="*/ 0 h 77"/>
                <a:gd name="T2" fmla="*/ 0 w 77"/>
                <a:gd name="T3" fmla="*/ 40 h 77"/>
                <a:gd name="T4" fmla="*/ 37 w 77"/>
                <a:gd name="T5" fmla="*/ 77 h 77"/>
                <a:gd name="T6" fmla="*/ 77 w 77"/>
                <a:gd name="T7" fmla="*/ 40 h 77"/>
                <a:gd name="T8" fmla="*/ 37 w 77"/>
                <a:gd name="T9" fmla="*/ 0 h 77"/>
              </a:gdLst>
              <a:ahLst/>
              <a:cxnLst>
                <a:cxn ang="0">
                  <a:pos x="T0" y="T1"/>
                </a:cxn>
                <a:cxn ang="0">
                  <a:pos x="T2" y="T3"/>
                </a:cxn>
                <a:cxn ang="0">
                  <a:pos x="T4" y="T5"/>
                </a:cxn>
                <a:cxn ang="0">
                  <a:pos x="T6" y="T7"/>
                </a:cxn>
                <a:cxn ang="0">
                  <a:pos x="T8" y="T9"/>
                </a:cxn>
              </a:cxnLst>
              <a:rect l="0" t="0" r="r" b="b"/>
              <a:pathLst>
                <a:path w="77" h="77">
                  <a:moveTo>
                    <a:pt x="37" y="0"/>
                  </a:moveTo>
                  <a:lnTo>
                    <a:pt x="0" y="40"/>
                  </a:lnTo>
                  <a:lnTo>
                    <a:pt x="37" y="77"/>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278">
              <a:extLst>
                <a:ext uri="{FF2B5EF4-FFF2-40B4-BE49-F238E27FC236}">
                  <a16:creationId xmlns:a16="http://schemas.microsoft.com/office/drawing/2014/main" id="{39BC93E9-4ABE-4B8C-9E52-E9DF00A89E80}"/>
                </a:ext>
              </a:extLst>
            </p:cNvPr>
            <p:cNvSpPr>
              <a:spLocks/>
            </p:cNvSpPr>
            <p:nvPr/>
          </p:nvSpPr>
          <p:spPr bwMode="auto">
            <a:xfrm>
              <a:off x="4611" y="3218"/>
              <a:ext cx="76" cy="80"/>
            </a:xfrm>
            <a:custGeom>
              <a:avLst/>
              <a:gdLst>
                <a:gd name="T0" fmla="*/ 36 w 76"/>
                <a:gd name="T1" fmla="*/ 0 h 80"/>
                <a:gd name="T2" fmla="*/ 0 w 76"/>
                <a:gd name="T3" fmla="*/ 40 h 80"/>
                <a:gd name="T4" fmla="*/ 36 w 76"/>
                <a:gd name="T5" fmla="*/ 80 h 80"/>
                <a:gd name="T6" fmla="*/ 76 w 76"/>
                <a:gd name="T7" fmla="*/ 40 h 80"/>
                <a:gd name="T8" fmla="*/ 36 w 76"/>
                <a:gd name="T9" fmla="*/ 0 h 80"/>
              </a:gdLst>
              <a:ahLst/>
              <a:cxnLst>
                <a:cxn ang="0">
                  <a:pos x="T0" y="T1"/>
                </a:cxn>
                <a:cxn ang="0">
                  <a:pos x="T2" y="T3"/>
                </a:cxn>
                <a:cxn ang="0">
                  <a:pos x="T4" y="T5"/>
                </a:cxn>
                <a:cxn ang="0">
                  <a:pos x="T6" y="T7"/>
                </a:cxn>
                <a:cxn ang="0">
                  <a:pos x="T8" y="T9"/>
                </a:cxn>
              </a:cxnLst>
              <a:rect l="0" t="0" r="r" b="b"/>
              <a:pathLst>
                <a:path w="76" h="80">
                  <a:moveTo>
                    <a:pt x="36" y="0"/>
                  </a:moveTo>
                  <a:lnTo>
                    <a:pt x="0" y="40"/>
                  </a:lnTo>
                  <a:lnTo>
                    <a:pt x="36" y="80"/>
                  </a:lnTo>
                  <a:lnTo>
                    <a:pt x="76" y="40"/>
                  </a:lnTo>
                  <a:lnTo>
                    <a:pt x="36"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279">
              <a:extLst>
                <a:ext uri="{FF2B5EF4-FFF2-40B4-BE49-F238E27FC236}">
                  <a16:creationId xmlns:a16="http://schemas.microsoft.com/office/drawing/2014/main" id="{DABB1945-DB42-4EB7-807C-C7945DF29D6F}"/>
                </a:ext>
              </a:extLst>
            </p:cNvPr>
            <p:cNvSpPr>
              <a:spLocks/>
            </p:cNvSpPr>
            <p:nvPr/>
          </p:nvSpPr>
          <p:spPr bwMode="auto">
            <a:xfrm>
              <a:off x="4657" y="3224"/>
              <a:ext cx="77" cy="77"/>
            </a:xfrm>
            <a:custGeom>
              <a:avLst/>
              <a:gdLst>
                <a:gd name="T0" fmla="*/ 37 w 77"/>
                <a:gd name="T1" fmla="*/ 0 h 77"/>
                <a:gd name="T2" fmla="*/ 0 w 77"/>
                <a:gd name="T3" fmla="*/ 37 h 77"/>
                <a:gd name="T4" fmla="*/ 37 w 77"/>
                <a:gd name="T5" fmla="*/ 77 h 77"/>
                <a:gd name="T6" fmla="*/ 77 w 77"/>
                <a:gd name="T7" fmla="*/ 37 h 77"/>
                <a:gd name="T8" fmla="*/ 37 w 77"/>
                <a:gd name="T9" fmla="*/ 0 h 77"/>
              </a:gdLst>
              <a:ahLst/>
              <a:cxnLst>
                <a:cxn ang="0">
                  <a:pos x="T0" y="T1"/>
                </a:cxn>
                <a:cxn ang="0">
                  <a:pos x="T2" y="T3"/>
                </a:cxn>
                <a:cxn ang="0">
                  <a:pos x="T4" y="T5"/>
                </a:cxn>
                <a:cxn ang="0">
                  <a:pos x="T6" y="T7"/>
                </a:cxn>
                <a:cxn ang="0">
                  <a:pos x="T8" y="T9"/>
                </a:cxn>
              </a:cxnLst>
              <a:rect l="0" t="0" r="r" b="b"/>
              <a:pathLst>
                <a:path w="77" h="77">
                  <a:moveTo>
                    <a:pt x="37" y="0"/>
                  </a:moveTo>
                  <a:lnTo>
                    <a:pt x="0" y="37"/>
                  </a:lnTo>
                  <a:lnTo>
                    <a:pt x="37" y="77"/>
                  </a:lnTo>
                  <a:lnTo>
                    <a:pt x="77" y="37"/>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280">
              <a:extLst>
                <a:ext uri="{FF2B5EF4-FFF2-40B4-BE49-F238E27FC236}">
                  <a16:creationId xmlns:a16="http://schemas.microsoft.com/office/drawing/2014/main" id="{3CC162A9-812A-4A5D-9A86-F5CF53F9A0E5}"/>
                </a:ext>
              </a:extLst>
            </p:cNvPr>
            <p:cNvSpPr>
              <a:spLocks/>
            </p:cNvSpPr>
            <p:nvPr/>
          </p:nvSpPr>
          <p:spPr bwMode="auto">
            <a:xfrm>
              <a:off x="4704" y="3228"/>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281">
              <a:extLst>
                <a:ext uri="{FF2B5EF4-FFF2-40B4-BE49-F238E27FC236}">
                  <a16:creationId xmlns:a16="http://schemas.microsoft.com/office/drawing/2014/main" id="{C2D90895-4013-41EB-8801-CBF32A2C8489}"/>
                </a:ext>
              </a:extLst>
            </p:cNvPr>
            <p:cNvSpPr>
              <a:spLocks/>
            </p:cNvSpPr>
            <p:nvPr/>
          </p:nvSpPr>
          <p:spPr bwMode="auto">
            <a:xfrm>
              <a:off x="4751" y="3234"/>
              <a:ext cx="76" cy="77"/>
            </a:xfrm>
            <a:custGeom>
              <a:avLst/>
              <a:gdLst>
                <a:gd name="T0" fmla="*/ 40 w 76"/>
                <a:gd name="T1" fmla="*/ 0 h 77"/>
                <a:gd name="T2" fmla="*/ 0 w 76"/>
                <a:gd name="T3" fmla="*/ 37 h 77"/>
                <a:gd name="T4" fmla="*/ 40 w 76"/>
                <a:gd name="T5" fmla="*/ 77 h 77"/>
                <a:gd name="T6" fmla="*/ 76 w 76"/>
                <a:gd name="T7" fmla="*/ 37 h 77"/>
                <a:gd name="T8" fmla="*/ 40 w 76"/>
                <a:gd name="T9" fmla="*/ 0 h 77"/>
              </a:gdLst>
              <a:ahLst/>
              <a:cxnLst>
                <a:cxn ang="0">
                  <a:pos x="T0" y="T1"/>
                </a:cxn>
                <a:cxn ang="0">
                  <a:pos x="T2" y="T3"/>
                </a:cxn>
                <a:cxn ang="0">
                  <a:pos x="T4" y="T5"/>
                </a:cxn>
                <a:cxn ang="0">
                  <a:pos x="T6" y="T7"/>
                </a:cxn>
                <a:cxn ang="0">
                  <a:pos x="T8" y="T9"/>
                </a:cxn>
              </a:cxnLst>
              <a:rect l="0" t="0" r="r" b="b"/>
              <a:pathLst>
                <a:path w="76" h="77">
                  <a:moveTo>
                    <a:pt x="40" y="0"/>
                  </a:moveTo>
                  <a:lnTo>
                    <a:pt x="0" y="37"/>
                  </a:lnTo>
                  <a:lnTo>
                    <a:pt x="40" y="77"/>
                  </a:lnTo>
                  <a:lnTo>
                    <a:pt x="76"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282">
              <a:extLst>
                <a:ext uri="{FF2B5EF4-FFF2-40B4-BE49-F238E27FC236}">
                  <a16:creationId xmlns:a16="http://schemas.microsoft.com/office/drawing/2014/main" id="{49D82B30-AF36-4EC7-A4EA-CD0D5D119358}"/>
                </a:ext>
              </a:extLst>
            </p:cNvPr>
            <p:cNvSpPr>
              <a:spLocks/>
            </p:cNvSpPr>
            <p:nvPr/>
          </p:nvSpPr>
          <p:spPr bwMode="auto">
            <a:xfrm>
              <a:off x="4797" y="3238"/>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7" name="Freeform 283">
              <a:extLst>
                <a:ext uri="{FF2B5EF4-FFF2-40B4-BE49-F238E27FC236}">
                  <a16:creationId xmlns:a16="http://schemas.microsoft.com/office/drawing/2014/main" id="{BA9D481D-71CA-4F92-B5A6-FA99DE70F550}"/>
                </a:ext>
              </a:extLst>
            </p:cNvPr>
            <p:cNvSpPr>
              <a:spLocks/>
            </p:cNvSpPr>
            <p:nvPr/>
          </p:nvSpPr>
          <p:spPr bwMode="auto">
            <a:xfrm>
              <a:off x="4844" y="3244"/>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8" name="Freeform 284">
              <a:extLst>
                <a:ext uri="{FF2B5EF4-FFF2-40B4-BE49-F238E27FC236}">
                  <a16:creationId xmlns:a16="http://schemas.microsoft.com/office/drawing/2014/main" id="{AE4B6DA6-8BD8-45C1-BC5C-B6C2A96D2F40}"/>
                </a:ext>
              </a:extLst>
            </p:cNvPr>
            <p:cNvSpPr>
              <a:spLocks/>
            </p:cNvSpPr>
            <p:nvPr/>
          </p:nvSpPr>
          <p:spPr bwMode="auto">
            <a:xfrm>
              <a:off x="4891" y="3251"/>
              <a:ext cx="76" cy="77"/>
            </a:xfrm>
            <a:custGeom>
              <a:avLst/>
              <a:gdLst>
                <a:gd name="T0" fmla="*/ 40 w 76"/>
                <a:gd name="T1" fmla="*/ 0 h 77"/>
                <a:gd name="T2" fmla="*/ 0 w 76"/>
                <a:gd name="T3" fmla="*/ 37 h 77"/>
                <a:gd name="T4" fmla="*/ 40 w 76"/>
                <a:gd name="T5" fmla="*/ 77 h 77"/>
                <a:gd name="T6" fmla="*/ 76 w 76"/>
                <a:gd name="T7" fmla="*/ 37 h 77"/>
                <a:gd name="T8" fmla="*/ 40 w 76"/>
                <a:gd name="T9" fmla="*/ 0 h 77"/>
              </a:gdLst>
              <a:ahLst/>
              <a:cxnLst>
                <a:cxn ang="0">
                  <a:pos x="T0" y="T1"/>
                </a:cxn>
                <a:cxn ang="0">
                  <a:pos x="T2" y="T3"/>
                </a:cxn>
                <a:cxn ang="0">
                  <a:pos x="T4" y="T5"/>
                </a:cxn>
                <a:cxn ang="0">
                  <a:pos x="T6" y="T7"/>
                </a:cxn>
                <a:cxn ang="0">
                  <a:pos x="T8" y="T9"/>
                </a:cxn>
              </a:cxnLst>
              <a:rect l="0" t="0" r="r" b="b"/>
              <a:pathLst>
                <a:path w="76" h="77">
                  <a:moveTo>
                    <a:pt x="40" y="0"/>
                  </a:moveTo>
                  <a:lnTo>
                    <a:pt x="0" y="37"/>
                  </a:lnTo>
                  <a:lnTo>
                    <a:pt x="40" y="77"/>
                  </a:lnTo>
                  <a:lnTo>
                    <a:pt x="76"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9" name="Freeform 285">
              <a:extLst>
                <a:ext uri="{FF2B5EF4-FFF2-40B4-BE49-F238E27FC236}">
                  <a16:creationId xmlns:a16="http://schemas.microsoft.com/office/drawing/2014/main" id="{EBBB8D33-3DB0-4908-B8BD-57F284143AEC}"/>
                </a:ext>
              </a:extLst>
            </p:cNvPr>
            <p:cNvSpPr>
              <a:spLocks/>
            </p:cNvSpPr>
            <p:nvPr/>
          </p:nvSpPr>
          <p:spPr bwMode="auto">
            <a:xfrm>
              <a:off x="4937" y="3254"/>
              <a:ext cx="81" cy="81"/>
            </a:xfrm>
            <a:custGeom>
              <a:avLst/>
              <a:gdLst>
                <a:gd name="T0" fmla="*/ 40 w 81"/>
                <a:gd name="T1" fmla="*/ 0 h 81"/>
                <a:gd name="T2" fmla="*/ 0 w 81"/>
                <a:gd name="T3" fmla="*/ 40 h 81"/>
                <a:gd name="T4" fmla="*/ 40 w 81"/>
                <a:gd name="T5" fmla="*/ 81 h 81"/>
                <a:gd name="T6" fmla="*/ 81 w 81"/>
                <a:gd name="T7" fmla="*/ 40 h 81"/>
                <a:gd name="T8" fmla="*/ 40 w 81"/>
                <a:gd name="T9" fmla="*/ 0 h 81"/>
              </a:gdLst>
              <a:ahLst/>
              <a:cxnLst>
                <a:cxn ang="0">
                  <a:pos x="T0" y="T1"/>
                </a:cxn>
                <a:cxn ang="0">
                  <a:pos x="T2" y="T3"/>
                </a:cxn>
                <a:cxn ang="0">
                  <a:pos x="T4" y="T5"/>
                </a:cxn>
                <a:cxn ang="0">
                  <a:pos x="T6" y="T7"/>
                </a:cxn>
                <a:cxn ang="0">
                  <a:pos x="T8" y="T9"/>
                </a:cxn>
              </a:cxnLst>
              <a:rect l="0" t="0" r="r" b="b"/>
              <a:pathLst>
                <a:path w="81" h="81">
                  <a:moveTo>
                    <a:pt x="40" y="0"/>
                  </a:moveTo>
                  <a:lnTo>
                    <a:pt x="0" y="40"/>
                  </a:lnTo>
                  <a:lnTo>
                    <a:pt x="40" y="81"/>
                  </a:lnTo>
                  <a:lnTo>
                    <a:pt x="81"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Freeform 286">
              <a:extLst>
                <a:ext uri="{FF2B5EF4-FFF2-40B4-BE49-F238E27FC236}">
                  <a16:creationId xmlns:a16="http://schemas.microsoft.com/office/drawing/2014/main" id="{797AF59B-2383-499F-A21E-A7CE2713CF27}"/>
                </a:ext>
              </a:extLst>
            </p:cNvPr>
            <p:cNvSpPr>
              <a:spLocks/>
            </p:cNvSpPr>
            <p:nvPr/>
          </p:nvSpPr>
          <p:spPr bwMode="auto">
            <a:xfrm>
              <a:off x="4984" y="326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Freeform 287">
              <a:extLst>
                <a:ext uri="{FF2B5EF4-FFF2-40B4-BE49-F238E27FC236}">
                  <a16:creationId xmlns:a16="http://schemas.microsoft.com/office/drawing/2014/main" id="{502D61BD-CC6D-4F20-8BD7-4AC4E6294220}"/>
                </a:ext>
              </a:extLst>
            </p:cNvPr>
            <p:cNvSpPr>
              <a:spLocks/>
            </p:cNvSpPr>
            <p:nvPr/>
          </p:nvSpPr>
          <p:spPr bwMode="auto">
            <a:xfrm>
              <a:off x="5031" y="3268"/>
              <a:ext cx="80" cy="77"/>
            </a:xfrm>
            <a:custGeom>
              <a:avLst/>
              <a:gdLst>
                <a:gd name="T0" fmla="*/ 40 w 80"/>
                <a:gd name="T1" fmla="*/ 0 h 77"/>
                <a:gd name="T2" fmla="*/ 0 w 80"/>
                <a:gd name="T3" fmla="*/ 40 h 77"/>
                <a:gd name="T4" fmla="*/ 40 w 80"/>
                <a:gd name="T5" fmla="*/ 77 h 77"/>
                <a:gd name="T6" fmla="*/ 80 w 80"/>
                <a:gd name="T7" fmla="*/ 40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40"/>
                  </a:lnTo>
                  <a:lnTo>
                    <a:pt x="40" y="77"/>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Freeform 288">
              <a:extLst>
                <a:ext uri="{FF2B5EF4-FFF2-40B4-BE49-F238E27FC236}">
                  <a16:creationId xmlns:a16="http://schemas.microsoft.com/office/drawing/2014/main" id="{6AEF1633-C382-4A89-B4CB-0AA6BD4C1B33}"/>
                </a:ext>
              </a:extLst>
            </p:cNvPr>
            <p:cNvSpPr>
              <a:spLocks/>
            </p:cNvSpPr>
            <p:nvPr/>
          </p:nvSpPr>
          <p:spPr bwMode="auto">
            <a:xfrm>
              <a:off x="5078" y="327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3" name="Freeform 289">
              <a:extLst>
                <a:ext uri="{FF2B5EF4-FFF2-40B4-BE49-F238E27FC236}">
                  <a16:creationId xmlns:a16="http://schemas.microsoft.com/office/drawing/2014/main" id="{F655C054-9203-474A-863E-7698F19465A5}"/>
                </a:ext>
              </a:extLst>
            </p:cNvPr>
            <p:cNvSpPr>
              <a:spLocks/>
            </p:cNvSpPr>
            <p:nvPr/>
          </p:nvSpPr>
          <p:spPr bwMode="auto">
            <a:xfrm>
              <a:off x="5124" y="3278"/>
              <a:ext cx="80" cy="77"/>
            </a:xfrm>
            <a:custGeom>
              <a:avLst/>
              <a:gdLst>
                <a:gd name="T0" fmla="*/ 40 w 80"/>
                <a:gd name="T1" fmla="*/ 0 h 77"/>
                <a:gd name="T2" fmla="*/ 0 w 80"/>
                <a:gd name="T3" fmla="*/ 36 h 77"/>
                <a:gd name="T4" fmla="*/ 40 w 80"/>
                <a:gd name="T5" fmla="*/ 77 h 77"/>
                <a:gd name="T6" fmla="*/ 80 w 80"/>
                <a:gd name="T7" fmla="*/ 36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36"/>
                  </a:lnTo>
                  <a:lnTo>
                    <a:pt x="40" y="77"/>
                  </a:lnTo>
                  <a:lnTo>
                    <a:pt x="80" y="36"/>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4" name="Freeform 290">
              <a:extLst>
                <a:ext uri="{FF2B5EF4-FFF2-40B4-BE49-F238E27FC236}">
                  <a16:creationId xmlns:a16="http://schemas.microsoft.com/office/drawing/2014/main" id="{7280AB0E-C3B8-4A5A-9432-A0998D9362AA}"/>
                </a:ext>
              </a:extLst>
            </p:cNvPr>
            <p:cNvSpPr>
              <a:spLocks/>
            </p:cNvSpPr>
            <p:nvPr/>
          </p:nvSpPr>
          <p:spPr bwMode="auto">
            <a:xfrm>
              <a:off x="5171" y="328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5" name="Freeform 291">
              <a:extLst>
                <a:ext uri="{FF2B5EF4-FFF2-40B4-BE49-F238E27FC236}">
                  <a16:creationId xmlns:a16="http://schemas.microsoft.com/office/drawing/2014/main" id="{15E63A20-C0B0-4814-AE7C-38D40801E55C}"/>
                </a:ext>
              </a:extLst>
            </p:cNvPr>
            <p:cNvSpPr>
              <a:spLocks/>
            </p:cNvSpPr>
            <p:nvPr/>
          </p:nvSpPr>
          <p:spPr bwMode="auto">
            <a:xfrm>
              <a:off x="5218" y="3284"/>
              <a:ext cx="80" cy="81"/>
            </a:xfrm>
            <a:custGeom>
              <a:avLst/>
              <a:gdLst>
                <a:gd name="T0" fmla="*/ 40 w 80"/>
                <a:gd name="T1" fmla="*/ 0 h 81"/>
                <a:gd name="T2" fmla="*/ 0 w 80"/>
                <a:gd name="T3" fmla="*/ 40 h 81"/>
                <a:gd name="T4" fmla="*/ 40 w 80"/>
                <a:gd name="T5" fmla="*/ 81 h 81"/>
                <a:gd name="T6" fmla="*/ 80 w 80"/>
                <a:gd name="T7" fmla="*/ 40 h 81"/>
                <a:gd name="T8" fmla="*/ 40 w 80"/>
                <a:gd name="T9" fmla="*/ 0 h 81"/>
              </a:gdLst>
              <a:ahLst/>
              <a:cxnLst>
                <a:cxn ang="0">
                  <a:pos x="T0" y="T1"/>
                </a:cxn>
                <a:cxn ang="0">
                  <a:pos x="T2" y="T3"/>
                </a:cxn>
                <a:cxn ang="0">
                  <a:pos x="T4" y="T5"/>
                </a:cxn>
                <a:cxn ang="0">
                  <a:pos x="T6" y="T7"/>
                </a:cxn>
                <a:cxn ang="0">
                  <a:pos x="T8" y="T9"/>
                </a:cxn>
              </a:cxnLst>
              <a:rect l="0" t="0" r="r" b="b"/>
              <a:pathLst>
                <a:path w="80" h="81">
                  <a:moveTo>
                    <a:pt x="40" y="0"/>
                  </a:moveTo>
                  <a:lnTo>
                    <a:pt x="0" y="40"/>
                  </a:lnTo>
                  <a:lnTo>
                    <a:pt x="40" y="81"/>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6" name="Freeform 292">
              <a:extLst>
                <a:ext uri="{FF2B5EF4-FFF2-40B4-BE49-F238E27FC236}">
                  <a16:creationId xmlns:a16="http://schemas.microsoft.com/office/drawing/2014/main" id="{ADA004E9-CF74-461A-B205-34446B751AAB}"/>
                </a:ext>
              </a:extLst>
            </p:cNvPr>
            <p:cNvSpPr>
              <a:spLocks/>
            </p:cNvSpPr>
            <p:nvPr/>
          </p:nvSpPr>
          <p:spPr bwMode="auto">
            <a:xfrm>
              <a:off x="5264" y="328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7" name="Freeform 293">
              <a:extLst>
                <a:ext uri="{FF2B5EF4-FFF2-40B4-BE49-F238E27FC236}">
                  <a16:creationId xmlns:a16="http://schemas.microsoft.com/office/drawing/2014/main" id="{AD6C1F24-4976-41A3-B88C-360CDCACC3F4}"/>
                </a:ext>
              </a:extLst>
            </p:cNvPr>
            <p:cNvSpPr>
              <a:spLocks/>
            </p:cNvSpPr>
            <p:nvPr/>
          </p:nvSpPr>
          <p:spPr bwMode="auto">
            <a:xfrm>
              <a:off x="5311" y="3294"/>
              <a:ext cx="80" cy="77"/>
            </a:xfrm>
            <a:custGeom>
              <a:avLst/>
              <a:gdLst>
                <a:gd name="T0" fmla="*/ 40 w 80"/>
                <a:gd name="T1" fmla="*/ 0 h 77"/>
                <a:gd name="T2" fmla="*/ 0 w 80"/>
                <a:gd name="T3" fmla="*/ 37 h 77"/>
                <a:gd name="T4" fmla="*/ 40 w 80"/>
                <a:gd name="T5" fmla="*/ 77 h 77"/>
                <a:gd name="T6" fmla="*/ 80 w 80"/>
                <a:gd name="T7" fmla="*/ 37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37"/>
                  </a:lnTo>
                  <a:lnTo>
                    <a:pt x="40" y="77"/>
                  </a:lnTo>
                  <a:lnTo>
                    <a:pt x="80"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8" name="Freeform 294">
              <a:extLst>
                <a:ext uri="{FF2B5EF4-FFF2-40B4-BE49-F238E27FC236}">
                  <a16:creationId xmlns:a16="http://schemas.microsoft.com/office/drawing/2014/main" id="{A6B52F52-8EA1-42D2-B9F9-F61CC0A87F6C}"/>
                </a:ext>
              </a:extLst>
            </p:cNvPr>
            <p:cNvSpPr>
              <a:spLocks/>
            </p:cNvSpPr>
            <p:nvPr/>
          </p:nvSpPr>
          <p:spPr bwMode="auto">
            <a:xfrm>
              <a:off x="5358" y="3298"/>
              <a:ext cx="80" cy="77"/>
            </a:xfrm>
            <a:custGeom>
              <a:avLst/>
              <a:gdLst>
                <a:gd name="T0" fmla="*/ 40 w 80"/>
                <a:gd name="T1" fmla="*/ 0 h 77"/>
                <a:gd name="T2" fmla="*/ 0 w 80"/>
                <a:gd name="T3" fmla="*/ 40 h 77"/>
                <a:gd name="T4" fmla="*/ 40 w 80"/>
                <a:gd name="T5" fmla="*/ 77 h 77"/>
                <a:gd name="T6" fmla="*/ 80 w 80"/>
                <a:gd name="T7" fmla="*/ 40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40"/>
                  </a:lnTo>
                  <a:lnTo>
                    <a:pt x="40" y="77"/>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9" name="Freeform 295">
              <a:extLst>
                <a:ext uri="{FF2B5EF4-FFF2-40B4-BE49-F238E27FC236}">
                  <a16:creationId xmlns:a16="http://schemas.microsoft.com/office/drawing/2014/main" id="{801F63A3-19CF-41E8-B8D5-11FE21064C2C}"/>
                </a:ext>
              </a:extLst>
            </p:cNvPr>
            <p:cNvSpPr>
              <a:spLocks/>
            </p:cNvSpPr>
            <p:nvPr/>
          </p:nvSpPr>
          <p:spPr bwMode="auto">
            <a:xfrm>
              <a:off x="5404" y="3301"/>
              <a:ext cx="81" cy="80"/>
            </a:xfrm>
            <a:custGeom>
              <a:avLst/>
              <a:gdLst>
                <a:gd name="T0" fmla="*/ 40 w 81"/>
                <a:gd name="T1" fmla="*/ 0 h 80"/>
                <a:gd name="T2" fmla="*/ 0 w 81"/>
                <a:gd name="T3" fmla="*/ 40 h 80"/>
                <a:gd name="T4" fmla="*/ 40 w 81"/>
                <a:gd name="T5" fmla="*/ 80 h 80"/>
                <a:gd name="T6" fmla="*/ 81 w 81"/>
                <a:gd name="T7" fmla="*/ 40 h 80"/>
                <a:gd name="T8" fmla="*/ 40 w 81"/>
                <a:gd name="T9" fmla="*/ 0 h 80"/>
              </a:gdLst>
              <a:ahLst/>
              <a:cxnLst>
                <a:cxn ang="0">
                  <a:pos x="T0" y="T1"/>
                </a:cxn>
                <a:cxn ang="0">
                  <a:pos x="T2" y="T3"/>
                </a:cxn>
                <a:cxn ang="0">
                  <a:pos x="T4" y="T5"/>
                </a:cxn>
                <a:cxn ang="0">
                  <a:pos x="T6" y="T7"/>
                </a:cxn>
                <a:cxn ang="0">
                  <a:pos x="T8" y="T9"/>
                </a:cxn>
              </a:cxnLst>
              <a:rect l="0" t="0" r="r" b="b"/>
              <a:pathLst>
                <a:path w="81" h="80">
                  <a:moveTo>
                    <a:pt x="40" y="0"/>
                  </a:moveTo>
                  <a:lnTo>
                    <a:pt x="0" y="40"/>
                  </a:lnTo>
                  <a:lnTo>
                    <a:pt x="40" y="80"/>
                  </a:lnTo>
                  <a:lnTo>
                    <a:pt x="81"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0" name="Freeform 296">
              <a:extLst>
                <a:ext uri="{FF2B5EF4-FFF2-40B4-BE49-F238E27FC236}">
                  <a16:creationId xmlns:a16="http://schemas.microsoft.com/office/drawing/2014/main" id="{0E18F8E6-40B4-4E36-9EB4-48E25A237103}"/>
                </a:ext>
              </a:extLst>
            </p:cNvPr>
            <p:cNvSpPr>
              <a:spLocks/>
            </p:cNvSpPr>
            <p:nvPr/>
          </p:nvSpPr>
          <p:spPr bwMode="auto">
            <a:xfrm>
              <a:off x="5451" y="3308"/>
              <a:ext cx="80" cy="77"/>
            </a:xfrm>
            <a:custGeom>
              <a:avLst/>
              <a:gdLst>
                <a:gd name="T0" fmla="*/ 40 w 80"/>
                <a:gd name="T1" fmla="*/ 0 h 77"/>
                <a:gd name="T2" fmla="*/ 0 w 80"/>
                <a:gd name="T3" fmla="*/ 37 h 77"/>
                <a:gd name="T4" fmla="*/ 40 w 80"/>
                <a:gd name="T5" fmla="*/ 77 h 77"/>
                <a:gd name="T6" fmla="*/ 80 w 80"/>
                <a:gd name="T7" fmla="*/ 37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37"/>
                  </a:lnTo>
                  <a:lnTo>
                    <a:pt x="40" y="77"/>
                  </a:lnTo>
                  <a:lnTo>
                    <a:pt x="80"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1" name="Freeform 297">
              <a:extLst>
                <a:ext uri="{FF2B5EF4-FFF2-40B4-BE49-F238E27FC236}">
                  <a16:creationId xmlns:a16="http://schemas.microsoft.com/office/drawing/2014/main" id="{0BD2B558-5E10-4B0B-8D1C-BED158C2B5E7}"/>
                </a:ext>
              </a:extLst>
            </p:cNvPr>
            <p:cNvSpPr>
              <a:spLocks/>
            </p:cNvSpPr>
            <p:nvPr/>
          </p:nvSpPr>
          <p:spPr bwMode="auto">
            <a:xfrm>
              <a:off x="5498" y="331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 name="Freeform 298">
              <a:extLst>
                <a:ext uri="{FF2B5EF4-FFF2-40B4-BE49-F238E27FC236}">
                  <a16:creationId xmlns:a16="http://schemas.microsoft.com/office/drawing/2014/main" id="{CB37655A-07E9-4B75-93B1-69650FDEF3B8}"/>
                </a:ext>
              </a:extLst>
            </p:cNvPr>
            <p:cNvSpPr>
              <a:spLocks/>
            </p:cNvSpPr>
            <p:nvPr/>
          </p:nvSpPr>
          <p:spPr bwMode="auto">
            <a:xfrm>
              <a:off x="5545" y="3314"/>
              <a:ext cx="80" cy="81"/>
            </a:xfrm>
            <a:custGeom>
              <a:avLst/>
              <a:gdLst>
                <a:gd name="T0" fmla="*/ 40 w 80"/>
                <a:gd name="T1" fmla="*/ 0 h 81"/>
                <a:gd name="T2" fmla="*/ 0 w 80"/>
                <a:gd name="T3" fmla="*/ 41 h 81"/>
                <a:gd name="T4" fmla="*/ 40 w 80"/>
                <a:gd name="T5" fmla="*/ 81 h 81"/>
                <a:gd name="T6" fmla="*/ 80 w 80"/>
                <a:gd name="T7" fmla="*/ 41 h 81"/>
                <a:gd name="T8" fmla="*/ 40 w 80"/>
                <a:gd name="T9" fmla="*/ 0 h 81"/>
              </a:gdLst>
              <a:ahLst/>
              <a:cxnLst>
                <a:cxn ang="0">
                  <a:pos x="T0" y="T1"/>
                </a:cxn>
                <a:cxn ang="0">
                  <a:pos x="T2" y="T3"/>
                </a:cxn>
                <a:cxn ang="0">
                  <a:pos x="T4" y="T5"/>
                </a:cxn>
                <a:cxn ang="0">
                  <a:pos x="T6" y="T7"/>
                </a:cxn>
                <a:cxn ang="0">
                  <a:pos x="T8" y="T9"/>
                </a:cxn>
              </a:cxnLst>
              <a:rect l="0" t="0" r="r" b="b"/>
              <a:pathLst>
                <a:path w="80" h="81">
                  <a:moveTo>
                    <a:pt x="40" y="0"/>
                  </a:moveTo>
                  <a:lnTo>
                    <a:pt x="0" y="41"/>
                  </a:lnTo>
                  <a:lnTo>
                    <a:pt x="40" y="81"/>
                  </a:lnTo>
                  <a:lnTo>
                    <a:pt x="80" y="41"/>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 name="Freeform 299">
              <a:extLst>
                <a:ext uri="{FF2B5EF4-FFF2-40B4-BE49-F238E27FC236}">
                  <a16:creationId xmlns:a16="http://schemas.microsoft.com/office/drawing/2014/main" id="{86E595F8-CE06-445C-A045-00A9281D54DF}"/>
                </a:ext>
              </a:extLst>
            </p:cNvPr>
            <p:cNvSpPr>
              <a:spLocks/>
            </p:cNvSpPr>
            <p:nvPr/>
          </p:nvSpPr>
          <p:spPr bwMode="auto">
            <a:xfrm>
              <a:off x="5591" y="3321"/>
              <a:ext cx="80" cy="77"/>
            </a:xfrm>
            <a:custGeom>
              <a:avLst/>
              <a:gdLst>
                <a:gd name="T0" fmla="*/ 40 w 80"/>
                <a:gd name="T1" fmla="*/ 0 h 77"/>
                <a:gd name="T2" fmla="*/ 0 w 80"/>
                <a:gd name="T3" fmla="*/ 37 h 77"/>
                <a:gd name="T4" fmla="*/ 40 w 80"/>
                <a:gd name="T5" fmla="*/ 77 h 77"/>
                <a:gd name="T6" fmla="*/ 80 w 80"/>
                <a:gd name="T7" fmla="*/ 37 h 77"/>
                <a:gd name="T8" fmla="*/ 40 w 80"/>
                <a:gd name="T9" fmla="*/ 0 h 77"/>
              </a:gdLst>
              <a:ahLst/>
              <a:cxnLst>
                <a:cxn ang="0">
                  <a:pos x="T0" y="T1"/>
                </a:cxn>
                <a:cxn ang="0">
                  <a:pos x="T2" y="T3"/>
                </a:cxn>
                <a:cxn ang="0">
                  <a:pos x="T4" y="T5"/>
                </a:cxn>
                <a:cxn ang="0">
                  <a:pos x="T6" y="T7"/>
                </a:cxn>
                <a:cxn ang="0">
                  <a:pos x="T8" y="T9"/>
                </a:cxn>
              </a:cxnLst>
              <a:rect l="0" t="0" r="r" b="b"/>
              <a:pathLst>
                <a:path w="80" h="77">
                  <a:moveTo>
                    <a:pt x="40" y="0"/>
                  </a:moveTo>
                  <a:lnTo>
                    <a:pt x="0" y="37"/>
                  </a:lnTo>
                  <a:lnTo>
                    <a:pt x="40" y="77"/>
                  </a:lnTo>
                  <a:lnTo>
                    <a:pt x="80" y="37"/>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 name="Freeform 300">
              <a:extLst>
                <a:ext uri="{FF2B5EF4-FFF2-40B4-BE49-F238E27FC236}">
                  <a16:creationId xmlns:a16="http://schemas.microsoft.com/office/drawing/2014/main" id="{86AB23E3-E8FC-4706-8922-DD5FA2CE055D}"/>
                </a:ext>
              </a:extLst>
            </p:cNvPr>
            <p:cNvSpPr>
              <a:spLocks/>
            </p:cNvSpPr>
            <p:nvPr/>
          </p:nvSpPr>
          <p:spPr bwMode="auto">
            <a:xfrm>
              <a:off x="5638" y="3324"/>
              <a:ext cx="80" cy="81"/>
            </a:xfrm>
            <a:custGeom>
              <a:avLst/>
              <a:gdLst>
                <a:gd name="T0" fmla="*/ 40 w 80"/>
                <a:gd name="T1" fmla="*/ 0 h 81"/>
                <a:gd name="T2" fmla="*/ 0 w 80"/>
                <a:gd name="T3" fmla="*/ 41 h 81"/>
                <a:gd name="T4" fmla="*/ 40 w 80"/>
                <a:gd name="T5" fmla="*/ 81 h 81"/>
                <a:gd name="T6" fmla="*/ 80 w 80"/>
                <a:gd name="T7" fmla="*/ 41 h 81"/>
                <a:gd name="T8" fmla="*/ 40 w 80"/>
                <a:gd name="T9" fmla="*/ 0 h 81"/>
              </a:gdLst>
              <a:ahLst/>
              <a:cxnLst>
                <a:cxn ang="0">
                  <a:pos x="T0" y="T1"/>
                </a:cxn>
                <a:cxn ang="0">
                  <a:pos x="T2" y="T3"/>
                </a:cxn>
                <a:cxn ang="0">
                  <a:pos x="T4" y="T5"/>
                </a:cxn>
                <a:cxn ang="0">
                  <a:pos x="T6" y="T7"/>
                </a:cxn>
                <a:cxn ang="0">
                  <a:pos x="T8" y="T9"/>
                </a:cxn>
              </a:cxnLst>
              <a:rect l="0" t="0" r="r" b="b"/>
              <a:pathLst>
                <a:path w="80" h="81">
                  <a:moveTo>
                    <a:pt x="40" y="0"/>
                  </a:moveTo>
                  <a:lnTo>
                    <a:pt x="0" y="41"/>
                  </a:lnTo>
                  <a:lnTo>
                    <a:pt x="40" y="81"/>
                  </a:lnTo>
                  <a:lnTo>
                    <a:pt x="80" y="41"/>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5" name="Freeform 301">
              <a:extLst>
                <a:ext uri="{FF2B5EF4-FFF2-40B4-BE49-F238E27FC236}">
                  <a16:creationId xmlns:a16="http://schemas.microsoft.com/office/drawing/2014/main" id="{6A2999E7-BD70-4BBC-B073-D480D570F2E5}"/>
                </a:ext>
              </a:extLst>
            </p:cNvPr>
            <p:cNvSpPr>
              <a:spLocks/>
            </p:cNvSpPr>
            <p:nvPr/>
          </p:nvSpPr>
          <p:spPr bwMode="auto">
            <a:xfrm>
              <a:off x="5685" y="332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6" name="Freeform 302">
              <a:extLst>
                <a:ext uri="{FF2B5EF4-FFF2-40B4-BE49-F238E27FC236}">
                  <a16:creationId xmlns:a16="http://schemas.microsoft.com/office/drawing/2014/main" id="{919F6775-D22A-4C28-A9DB-83E27A4C5EBC}"/>
                </a:ext>
              </a:extLst>
            </p:cNvPr>
            <p:cNvSpPr>
              <a:spLocks/>
            </p:cNvSpPr>
            <p:nvPr/>
          </p:nvSpPr>
          <p:spPr bwMode="auto">
            <a:xfrm>
              <a:off x="5731" y="3335"/>
              <a:ext cx="80" cy="76"/>
            </a:xfrm>
            <a:custGeom>
              <a:avLst/>
              <a:gdLst>
                <a:gd name="T0" fmla="*/ 40 w 80"/>
                <a:gd name="T1" fmla="*/ 0 h 76"/>
                <a:gd name="T2" fmla="*/ 0 w 80"/>
                <a:gd name="T3" fmla="*/ 36 h 76"/>
                <a:gd name="T4" fmla="*/ 40 w 80"/>
                <a:gd name="T5" fmla="*/ 76 h 76"/>
                <a:gd name="T6" fmla="*/ 80 w 80"/>
                <a:gd name="T7" fmla="*/ 36 h 76"/>
                <a:gd name="T8" fmla="*/ 40 w 80"/>
                <a:gd name="T9" fmla="*/ 0 h 76"/>
              </a:gdLst>
              <a:ahLst/>
              <a:cxnLst>
                <a:cxn ang="0">
                  <a:pos x="T0" y="T1"/>
                </a:cxn>
                <a:cxn ang="0">
                  <a:pos x="T2" y="T3"/>
                </a:cxn>
                <a:cxn ang="0">
                  <a:pos x="T4" y="T5"/>
                </a:cxn>
                <a:cxn ang="0">
                  <a:pos x="T6" y="T7"/>
                </a:cxn>
                <a:cxn ang="0">
                  <a:pos x="T8" y="T9"/>
                </a:cxn>
              </a:cxnLst>
              <a:rect l="0" t="0" r="r" b="b"/>
              <a:pathLst>
                <a:path w="80" h="76">
                  <a:moveTo>
                    <a:pt x="40" y="0"/>
                  </a:moveTo>
                  <a:lnTo>
                    <a:pt x="0" y="36"/>
                  </a:lnTo>
                  <a:lnTo>
                    <a:pt x="40" y="76"/>
                  </a:lnTo>
                  <a:lnTo>
                    <a:pt x="80" y="36"/>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7" name="Freeform 303">
              <a:extLst>
                <a:ext uri="{FF2B5EF4-FFF2-40B4-BE49-F238E27FC236}">
                  <a16:creationId xmlns:a16="http://schemas.microsoft.com/office/drawing/2014/main" id="{6982BF02-FA70-4D98-B341-C339BE94D5B1}"/>
                </a:ext>
              </a:extLst>
            </p:cNvPr>
            <p:cNvSpPr>
              <a:spLocks/>
            </p:cNvSpPr>
            <p:nvPr/>
          </p:nvSpPr>
          <p:spPr bwMode="auto">
            <a:xfrm>
              <a:off x="5778" y="333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8" name="Freeform 304">
              <a:extLst>
                <a:ext uri="{FF2B5EF4-FFF2-40B4-BE49-F238E27FC236}">
                  <a16:creationId xmlns:a16="http://schemas.microsoft.com/office/drawing/2014/main" id="{CEBDB56A-0428-4883-B5A5-3B949EA1D1C2}"/>
                </a:ext>
              </a:extLst>
            </p:cNvPr>
            <p:cNvSpPr>
              <a:spLocks/>
            </p:cNvSpPr>
            <p:nvPr/>
          </p:nvSpPr>
          <p:spPr bwMode="auto">
            <a:xfrm>
              <a:off x="5825" y="334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305">
              <a:extLst>
                <a:ext uri="{FF2B5EF4-FFF2-40B4-BE49-F238E27FC236}">
                  <a16:creationId xmlns:a16="http://schemas.microsoft.com/office/drawing/2014/main" id="{DFBF4715-0237-483C-A58B-617430F83D1A}"/>
                </a:ext>
              </a:extLst>
            </p:cNvPr>
            <p:cNvSpPr>
              <a:spLocks/>
            </p:cNvSpPr>
            <p:nvPr/>
          </p:nvSpPr>
          <p:spPr bwMode="auto">
            <a:xfrm>
              <a:off x="5871" y="3348"/>
              <a:ext cx="81" cy="77"/>
            </a:xfrm>
            <a:custGeom>
              <a:avLst/>
              <a:gdLst>
                <a:gd name="T0" fmla="*/ 41 w 81"/>
                <a:gd name="T1" fmla="*/ 0 h 77"/>
                <a:gd name="T2" fmla="*/ 0 w 81"/>
                <a:gd name="T3" fmla="*/ 40 h 77"/>
                <a:gd name="T4" fmla="*/ 41 w 81"/>
                <a:gd name="T5" fmla="*/ 77 h 77"/>
                <a:gd name="T6" fmla="*/ 81 w 81"/>
                <a:gd name="T7" fmla="*/ 40 h 77"/>
                <a:gd name="T8" fmla="*/ 41 w 81"/>
                <a:gd name="T9" fmla="*/ 0 h 77"/>
              </a:gdLst>
              <a:ahLst/>
              <a:cxnLst>
                <a:cxn ang="0">
                  <a:pos x="T0" y="T1"/>
                </a:cxn>
                <a:cxn ang="0">
                  <a:pos x="T2" y="T3"/>
                </a:cxn>
                <a:cxn ang="0">
                  <a:pos x="T4" y="T5"/>
                </a:cxn>
                <a:cxn ang="0">
                  <a:pos x="T6" y="T7"/>
                </a:cxn>
                <a:cxn ang="0">
                  <a:pos x="T8" y="T9"/>
                </a:cxn>
              </a:cxnLst>
              <a:rect l="0" t="0" r="r" b="b"/>
              <a:pathLst>
                <a:path w="81" h="77">
                  <a:moveTo>
                    <a:pt x="41" y="0"/>
                  </a:moveTo>
                  <a:lnTo>
                    <a:pt x="0" y="40"/>
                  </a:lnTo>
                  <a:lnTo>
                    <a:pt x="41" y="77"/>
                  </a:lnTo>
                  <a:lnTo>
                    <a:pt x="81" y="40"/>
                  </a:lnTo>
                  <a:lnTo>
                    <a:pt x="41"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0" name="Freeform 306">
              <a:extLst>
                <a:ext uri="{FF2B5EF4-FFF2-40B4-BE49-F238E27FC236}">
                  <a16:creationId xmlns:a16="http://schemas.microsoft.com/office/drawing/2014/main" id="{9754504D-E96A-473E-819D-2EBB2060D841}"/>
                </a:ext>
              </a:extLst>
            </p:cNvPr>
            <p:cNvSpPr>
              <a:spLocks/>
            </p:cNvSpPr>
            <p:nvPr/>
          </p:nvSpPr>
          <p:spPr bwMode="auto">
            <a:xfrm>
              <a:off x="5918" y="3351"/>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1" name="Freeform 307">
              <a:extLst>
                <a:ext uri="{FF2B5EF4-FFF2-40B4-BE49-F238E27FC236}">
                  <a16:creationId xmlns:a16="http://schemas.microsoft.com/office/drawing/2014/main" id="{30EEDAAB-8ECA-4C74-B27E-7758E3E87605}"/>
                </a:ext>
              </a:extLst>
            </p:cNvPr>
            <p:cNvSpPr>
              <a:spLocks/>
            </p:cNvSpPr>
            <p:nvPr/>
          </p:nvSpPr>
          <p:spPr bwMode="auto">
            <a:xfrm>
              <a:off x="5965" y="3358"/>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2" name="Freeform 308">
              <a:extLst>
                <a:ext uri="{FF2B5EF4-FFF2-40B4-BE49-F238E27FC236}">
                  <a16:creationId xmlns:a16="http://schemas.microsoft.com/office/drawing/2014/main" id="{83DF7076-B869-4DA3-81BB-9FE1E947EA20}"/>
                </a:ext>
              </a:extLst>
            </p:cNvPr>
            <p:cNvSpPr>
              <a:spLocks/>
            </p:cNvSpPr>
            <p:nvPr/>
          </p:nvSpPr>
          <p:spPr bwMode="auto">
            <a:xfrm>
              <a:off x="6015" y="3365"/>
              <a:ext cx="77" cy="80"/>
            </a:xfrm>
            <a:custGeom>
              <a:avLst/>
              <a:gdLst>
                <a:gd name="T0" fmla="*/ 37 w 77"/>
                <a:gd name="T1" fmla="*/ 0 h 80"/>
                <a:gd name="T2" fmla="*/ 0 w 77"/>
                <a:gd name="T3" fmla="*/ 40 h 80"/>
                <a:gd name="T4" fmla="*/ 37 w 77"/>
                <a:gd name="T5" fmla="*/ 80 h 80"/>
                <a:gd name="T6" fmla="*/ 77 w 77"/>
                <a:gd name="T7" fmla="*/ 40 h 80"/>
                <a:gd name="T8" fmla="*/ 37 w 77"/>
                <a:gd name="T9" fmla="*/ 0 h 80"/>
              </a:gdLst>
              <a:ahLst/>
              <a:cxnLst>
                <a:cxn ang="0">
                  <a:pos x="T0" y="T1"/>
                </a:cxn>
                <a:cxn ang="0">
                  <a:pos x="T2" y="T3"/>
                </a:cxn>
                <a:cxn ang="0">
                  <a:pos x="T4" y="T5"/>
                </a:cxn>
                <a:cxn ang="0">
                  <a:pos x="T6" y="T7"/>
                </a:cxn>
                <a:cxn ang="0">
                  <a:pos x="T8" y="T9"/>
                </a:cxn>
              </a:cxnLst>
              <a:rect l="0" t="0" r="r" b="b"/>
              <a:pathLst>
                <a:path w="77" h="80">
                  <a:moveTo>
                    <a:pt x="37" y="0"/>
                  </a:moveTo>
                  <a:lnTo>
                    <a:pt x="0" y="40"/>
                  </a:lnTo>
                  <a:lnTo>
                    <a:pt x="37" y="80"/>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3" name="Freeform 309">
              <a:extLst>
                <a:ext uri="{FF2B5EF4-FFF2-40B4-BE49-F238E27FC236}">
                  <a16:creationId xmlns:a16="http://schemas.microsoft.com/office/drawing/2014/main" id="{0D1FCA78-D011-4015-8881-EB9FF8861B55}"/>
                </a:ext>
              </a:extLst>
            </p:cNvPr>
            <p:cNvSpPr>
              <a:spLocks/>
            </p:cNvSpPr>
            <p:nvPr/>
          </p:nvSpPr>
          <p:spPr bwMode="auto">
            <a:xfrm>
              <a:off x="6062" y="3371"/>
              <a:ext cx="76" cy="80"/>
            </a:xfrm>
            <a:custGeom>
              <a:avLst/>
              <a:gdLst>
                <a:gd name="T0" fmla="*/ 36 w 76"/>
                <a:gd name="T1" fmla="*/ 0 h 80"/>
                <a:gd name="T2" fmla="*/ 0 w 76"/>
                <a:gd name="T3" fmla="*/ 40 h 80"/>
                <a:gd name="T4" fmla="*/ 36 w 76"/>
                <a:gd name="T5" fmla="*/ 80 h 80"/>
                <a:gd name="T6" fmla="*/ 76 w 76"/>
                <a:gd name="T7" fmla="*/ 40 h 80"/>
                <a:gd name="T8" fmla="*/ 36 w 76"/>
                <a:gd name="T9" fmla="*/ 0 h 80"/>
              </a:gdLst>
              <a:ahLst/>
              <a:cxnLst>
                <a:cxn ang="0">
                  <a:pos x="T0" y="T1"/>
                </a:cxn>
                <a:cxn ang="0">
                  <a:pos x="T2" y="T3"/>
                </a:cxn>
                <a:cxn ang="0">
                  <a:pos x="T4" y="T5"/>
                </a:cxn>
                <a:cxn ang="0">
                  <a:pos x="T6" y="T7"/>
                </a:cxn>
                <a:cxn ang="0">
                  <a:pos x="T8" y="T9"/>
                </a:cxn>
              </a:cxnLst>
              <a:rect l="0" t="0" r="r" b="b"/>
              <a:pathLst>
                <a:path w="76" h="80">
                  <a:moveTo>
                    <a:pt x="36" y="0"/>
                  </a:moveTo>
                  <a:lnTo>
                    <a:pt x="0" y="40"/>
                  </a:lnTo>
                  <a:lnTo>
                    <a:pt x="36" y="80"/>
                  </a:lnTo>
                  <a:lnTo>
                    <a:pt x="76" y="40"/>
                  </a:lnTo>
                  <a:lnTo>
                    <a:pt x="36"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4" name="Freeform 310">
              <a:extLst>
                <a:ext uri="{FF2B5EF4-FFF2-40B4-BE49-F238E27FC236}">
                  <a16:creationId xmlns:a16="http://schemas.microsoft.com/office/drawing/2014/main" id="{DAE6677C-E3EC-46B3-B591-6F69E2ACD7EF}"/>
                </a:ext>
              </a:extLst>
            </p:cNvPr>
            <p:cNvSpPr>
              <a:spLocks/>
            </p:cNvSpPr>
            <p:nvPr/>
          </p:nvSpPr>
          <p:spPr bwMode="auto">
            <a:xfrm>
              <a:off x="6108" y="3378"/>
              <a:ext cx="77" cy="80"/>
            </a:xfrm>
            <a:custGeom>
              <a:avLst/>
              <a:gdLst>
                <a:gd name="T0" fmla="*/ 37 w 77"/>
                <a:gd name="T1" fmla="*/ 0 h 80"/>
                <a:gd name="T2" fmla="*/ 0 w 77"/>
                <a:gd name="T3" fmla="*/ 40 h 80"/>
                <a:gd name="T4" fmla="*/ 37 w 77"/>
                <a:gd name="T5" fmla="*/ 80 h 80"/>
                <a:gd name="T6" fmla="*/ 77 w 77"/>
                <a:gd name="T7" fmla="*/ 40 h 80"/>
                <a:gd name="T8" fmla="*/ 37 w 77"/>
                <a:gd name="T9" fmla="*/ 0 h 80"/>
              </a:gdLst>
              <a:ahLst/>
              <a:cxnLst>
                <a:cxn ang="0">
                  <a:pos x="T0" y="T1"/>
                </a:cxn>
                <a:cxn ang="0">
                  <a:pos x="T2" y="T3"/>
                </a:cxn>
                <a:cxn ang="0">
                  <a:pos x="T4" y="T5"/>
                </a:cxn>
                <a:cxn ang="0">
                  <a:pos x="T6" y="T7"/>
                </a:cxn>
                <a:cxn ang="0">
                  <a:pos x="T8" y="T9"/>
                </a:cxn>
              </a:cxnLst>
              <a:rect l="0" t="0" r="r" b="b"/>
              <a:pathLst>
                <a:path w="77" h="80">
                  <a:moveTo>
                    <a:pt x="37" y="0"/>
                  </a:moveTo>
                  <a:lnTo>
                    <a:pt x="0" y="40"/>
                  </a:lnTo>
                  <a:lnTo>
                    <a:pt x="37" y="80"/>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5" name="Freeform 311">
              <a:extLst>
                <a:ext uri="{FF2B5EF4-FFF2-40B4-BE49-F238E27FC236}">
                  <a16:creationId xmlns:a16="http://schemas.microsoft.com/office/drawing/2014/main" id="{406E82D6-7F51-4446-9510-9728C27C4691}"/>
                </a:ext>
              </a:extLst>
            </p:cNvPr>
            <p:cNvSpPr>
              <a:spLocks/>
            </p:cNvSpPr>
            <p:nvPr/>
          </p:nvSpPr>
          <p:spPr bwMode="auto">
            <a:xfrm>
              <a:off x="6155" y="3385"/>
              <a:ext cx="77" cy="76"/>
            </a:xfrm>
            <a:custGeom>
              <a:avLst/>
              <a:gdLst>
                <a:gd name="T0" fmla="*/ 37 w 77"/>
                <a:gd name="T1" fmla="*/ 0 h 76"/>
                <a:gd name="T2" fmla="*/ 0 w 77"/>
                <a:gd name="T3" fmla="*/ 40 h 76"/>
                <a:gd name="T4" fmla="*/ 37 w 77"/>
                <a:gd name="T5" fmla="*/ 76 h 76"/>
                <a:gd name="T6" fmla="*/ 77 w 77"/>
                <a:gd name="T7" fmla="*/ 40 h 76"/>
                <a:gd name="T8" fmla="*/ 37 w 77"/>
                <a:gd name="T9" fmla="*/ 0 h 76"/>
              </a:gdLst>
              <a:ahLst/>
              <a:cxnLst>
                <a:cxn ang="0">
                  <a:pos x="T0" y="T1"/>
                </a:cxn>
                <a:cxn ang="0">
                  <a:pos x="T2" y="T3"/>
                </a:cxn>
                <a:cxn ang="0">
                  <a:pos x="T4" y="T5"/>
                </a:cxn>
                <a:cxn ang="0">
                  <a:pos x="T6" y="T7"/>
                </a:cxn>
                <a:cxn ang="0">
                  <a:pos x="T8" y="T9"/>
                </a:cxn>
              </a:cxnLst>
              <a:rect l="0" t="0" r="r" b="b"/>
              <a:pathLst>
                <a:path w="77" h="76">
                  <a:moveTo>
                    <a:pt x="37" y="0"/>
                  </a:moveTo>
                  <a:lnTo>
                    <a:pt x="0" y="40"/>
                  </a:lnTo>
                  <a:lnTo>
                    <a:pt x="37" y="76"/>
                  </a:lnTo>
                  <a:lnTo>
                    <a:pt x="77" y="40"/>
                  </a:lnTo>
                  <a:lnTo>
                    <a:pt x="37"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6" name="Freeform 312">
              <a:extLst>
                <a:ext uri="{FF2B5EF4-FFF2-40B4-BE49-F238E27FC236}">
                  <a16:creationId xmlns:a16="http://schemas.microsoft.com/office/drawing/2014/main" id="{D4959482-9DDC-4C21-9849-4236AB76BDDC}"/>
                </a:ext>
              </a:extLst>
            </p:cNvPr>
            <p:cNvSpPr>
              <a:spLocks/>
            </p:cNvSpPr>
            <p:nvPr/>
          </p:nvSpPr>
          <p:spPr bwMode="auto">
            <a:xfrm>
              <a:off x="6202" y="3391"/>
              <a:ext cx="76" cy="77"/>
            </a:xfrm>
            <a:custGeom>
              <a:avLst/>
              <a:gdLst>
                <a:gd name="T0" fmla="*/ 36 w 76"/>
                <a:gd name="T1" fmla="*/ 0 h 77"/>
                <a:gd name="T2" fmla="*/ 0 w 76"/>
                <a:gd name="T3" fmla="*/ 37 h 77"/>
                <a:gd name="T4" fmla="*/ 36 w 76"/>
                <a:gd name="T5" fmla="*/ 77 h 77"/>
                <a:gd name="T6" fmla="*/ 76 w 76"/>
                <a:gd name="T7" fmla="*/ 37 h 77"/>
                <a:gd name="T8" fmla="*/ 36 w 76"/>
                <a:gd name="T9" fmla="*/ 0 h 77"/>
              </a:gdLst>
              <a:ahLst/>
              <a:cxnLst>
                <a:cxn ang="0">
                  <a:pos x="T0" y="T1"/>
                </a:cxn>
                <a:cxn ang="0">
                  <a:pos x="T2" y="T3"/>
                </a:cxn>
                <a:cxn ang="0">
                  <a:pos x="T4" y="T5"/>
                </a:cxn>
                <a:cxn ang="0">
                  <a:pos x="T6" y="T7"/>
                </a:cxn>
                <a:cxn ang="0">
                  <a:pos x="T8" y="T9"/>
                </a:cxn>
              </a:cxnLst>
              <a:rect l="0" t="0" r="r" b="b"/>
              <a:pathLst>
                <a:path w="76" h="77">
                  <a:moveTo>
                    <a:pt x="36" y="0"/>
                  </a:moveTo>
                  <a:lnTo>
                    <a:pt x="0" y="37"/>
                  </a:lnTo>
                  <a:lnTo>
                    <a:pt x="36" y="77"/>
                  </a:lnTo>
                  <a:lnTo>
                    <a:pt x="76" y="37"/>
                  </a:lnTo>
                  <a:lnTo>
                    <a:pt x="36"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7" name="Freeform 313">
              <a:extLst>
                <a:ext uri="{FF2B5EF4-FFF2-40B4-BE49-F238E27FC236}">
                  <a16:creationId xmlns:a16="http://schemas.microsoft.com/office/drawing/2014/main" id="{ADFD89CC-E88D-4B99-BF75-6E32B151BDA2}"/>
                </a:ext>
              </a:extLst>
            </p:cNvPr>
            <p:cNvSpPr>
              <a:spLocks/>
            </p:cNvSpPr>
            <p:nvPr/>
          </p:nvSpPr>
          <p:spPr bwMode="auto">
            <a:xfrm>
              <a:off x="6248" y="3395"/>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8" name="Freeform 314">
              <a:extLst>
                <a:ext uri="{FF2B5EF4-FFF2-40B4-BE49-F238E27FC236}">
                  <a16:creationId xmlns:a16="http://schemas.microsoft.com/office/drawing/2014/main" id="{640F578E-48B8-4EDC-B7A4-DB55B88168EA}"/>
                </a:ext>
              </a:extLst>
            </p:cNvPr>
            <p:cNvSpPr>
              <a:spLocks/>
            </p:cNvSpPr>
            <p:nvPr/>
          </p:nvSpPr>
          <p:spPr bwMode="auto">
            <a:xfrm>
              <a:off x="6295" y="3401"/>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9" name="Freeform 315">
              <a:extLst>
                <a:ext uri="{FF2B5EF4-FFF2-40B4-BE49-F238E27FC236}">
                  <a16:creationId xmlns:a16="http://schemas.microsoft.com/office/drawing/2014/main" id="{038F2760-D243-4CB0-A972-01E5BED8AE0D}"/>
                </a:ext>
              </a:extLst>
            </p:cNvPr>
            <p:cNvSpPr>
              <a:spLocks/>
            </p:cNvSpPr>
            <p:nvPr/>
          </p:nvSpPr>
          <p:spPr bwMode="auto">
            <a:xfrm>
              <a:off x="6342" y="3408"/>
              <a:ext cx="77" cy="80"/>
            </a:xfrm>
            <a:custGeom>
              <a:avLst/>
              <a:gdLst>
                <a:gd name="T0" fmla="*/ 40 w 77"/>
                <a:gd name="T1" fmla="*/ 0 h 80"/>
                <a:gd name="T2" fmla="*/ 0 w 77"/>
                <a:gd name="T3" fmla="*/ 40 h 80"/>
                <a:gd name="T4" fmla="*/ 40 w 77"/>
                <a:gd name="T5" fmla="*/ 80 h 80"/>
                <a:gd name="T6" fmla="*/ 77 w 77"/>
                <a:gd name="T7" fmla="*/ 40 h 80"/>
                <a:gd name="T8" fmla="*/ 40 w 77"/>
                <a:gd name="T9" fmla="*/ 0 h 80"/>
              </a:gdLst>
              <a:ahLst/>
              <a:cxnLst>
                <a:cxn ang="0">
                  <a:pos x="T0" y="T1"/>
                </a:cxn>
                <a:cxn ang="0">
                  <a:pos x="T2" y="T3"/>
                </a:cxn>
                <a:cxn ang="0">
                  <a:pos x="T4" y="T5"/>
                </a:cxn>
                <a:cxn ang="0">
                  <a:pos x="T6" y="T7"/>
                </a:cxn>
                <a:cxn ang="0">
                  <a:pos x="T8" y="T9"/>
                </a:cxn>
              </a:cxnLst>
              <a:rect l="0" t="0" r="r" b="b"/>
              <a:pathLst>
                <a:path w="77" h="80">
                  <a:moveTo>
                    <a:pt x="40" y="0"/>
                  </a:moveTo>
                  <a:lnTo>
                    <a:pt x="0" y="40"/>
                  </a:lnTo>
                  <a:lnTo>
                    <a:pt x="40" y="80"/>
                  </a:lnTo>
                  <a:lnTo>
                    <a:pt x="77"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0" name="Freeform 316">
              <a:extLst>
                <a:ext uri="{FF2B5EF4-FFF2-40B4-BE49-F238E27FC236}">
                  <a16:creationId xmlns:a16="http://schemas.microsoft.com/office/drawing/2014/main" id="{521A5B15-F497-49D4-97DF-2EF2DA160C8A}"/>
                </a:ext>
              </a:extLst>
            </p:cNvPr>
            <p:cNvSpPr>
              <a:spLocks/>
            </p:cNvSpPr>
            <p:nvPr/>
          </p:nvSpPr>
          <p:spPr bwMode="auto">
            <a:xfrm>
              <a:off x="1748" y="2540"/>
              <a:ext cx="4634" cy="908"/>
            </a:xfrm>
            <a:custGeom>
              <a:avLst/>
              <a:gdLst>
                <a:gd name="T0" fmla="*/ 14 w 1389"/>
                <a:gd name="T1" fmla="*/ 10 h 272"/>
                <a:gd name="T2" fmla="*/ 42 w 1389"/>
                <a:gd name="T3" fmla="*/ 28 h 272"/>
                <a:gd name="T4" fmla="*/ 70 w 1389"/>
                <a:gd name="T5" fmla="*/ 45 h 272"/>
                <a:gd name="T6" fmla="*/ 98 w 1389"/>
                <a:gd name="T7" fmla="*/ 60 h 272"/>
                <a:gd name="T8" fmla="*/ 126 w 1389"/>
                <a:gd name="T9" fmla="*/ 74 h 272"/>
                <a:gd name="T10" fmla="*/ 154 w 1389"/>
                <a:gd name="T11" fmla="*/ 86 h 272"/>
                <a:gd name="T12" fmla="*/ 182 w 1389"/>
                <a:gd name="T13" fmla="*/ 97 h 272"/>
                <a:gd name="T14" fmla="*/ 210 w 1389"/>
                <a:gd name="T15" fmla="*/ 107 h 272"/>
                <a:gd name="T16" fmla="*/ 238 w 1389"/>
                <a:gd name="T17" fmla="*/ 115 h 272"/>
                <a:gd name="T18" fmla="*/ 266 w 1389"/>
                <a:gd name="T19" fmla="*/ 122 h 272"/>
                <a:gd name="T20" fmla="*/ 294 w 1389"/>
                <a:gd name="T21" fmla="*/ 128 h 272"/>
                <a:gd name="T22" fmla="*/ 322 w 1389"/>
                <a:gd name="T23" fmla="*/ 134 h 272"/>
                <a:gd name="T24" fmla="*/ 350 w 1389"/>
                <a:gd name="T25" fmla="*/ 139 h 272"/>
                <a:gd name="T26" fmla="*/ 378 w 1389"/>
                <a:gd name="T27" fmla="*/ 144 h 272"/>
                <a:gd name="T28" fmla="*/ 406 w 1389"/>
                <a:gd name="T29" fmla="*/ 149 h 272"/>
                <a:gd name="T30" fmla="*/ 435 w 1389"/>
                <a:gd name="T31" fmla="*/ 154 h 272"/>
                <a:gd name="T32" fmla="*/ 463 w 1389"/>
                <a:gd name="T33" fmla="*/ 159 h 272"/>
                <a:gd name="T34" fmla="*/ 491 w 1389"/>
                <a:gd name="T35" fmla="*/ 164 h 272"/>
                <a:gd name="T36" fmla="*/ 519 w 1389"/>
                <a:gd name="T37" fmla="*/ 168 h 272"/>
                <a:gd name="T38" fmla="*/ 547 w 1389"/>
                <a:gd name="T39" fmla="*/ 173 h 272"/>
                <a:gd name="T40" fmla="*/ 575 w 1389"/>
                <a:gd name="T41" fmla="*/ 178 h 272"/>
                <a:gd name="T42" fmla="*/ 603 w 1389"/>
                <a:gd name="T43" fmla="*/ 182 h 272"/>
                <a:gd name="T44" fmla="*/ 631 w 1389"/>
                <a:gd name="T45" fmla="*/ 186 h 272"/>
                <a:gd name="T46" fmla="*/ 659 w 1389"/>
                <a:gd name="T47" fmla="*/ 190 h 272"/>
                <a:gd name="T48" fmla="*/ 687 w 1389"/>
                <a:gd name="T49" fmla="*/ 194 h 272"/>
                <a:gd name="T50" fmla="*/ 715 w 1389"/>
                <a:gd name="T51" fmla="*/ 197 h 272"/>
                <a:gd name="T52" fmla="*/ 743 w 1389"/>
                <a:gd name="T53" fmla="*/ 201 h 272"/>
                <a:gd name="T54" fmla="*/ 771 w 1389"/>
                <a:gd name="T55" fmla="*/ 204 h 272"/>
                <a:gd name="T56" fmla="*/ 799 w 1389"/>
                <a:gd name="T57" fmla="*/ 207 h 272"/>
                <a:gd name="T58" fmla="*/ 827 w 1389"/>
                <a:gd name="T59" fmla="*/ 210 h 272"/>
                <a:gd name="T60" fmla="*/ 855 w 1389"/>
                <a:gd name="T61" fmla="*/ 213 h 272"/>
                <a:gd name="T62" fmla="*/ 883 w 1389"/>
                <a:gd name="T63" fmla="*/ 217 h 272"/>
                <a:gd name="T64" fmla="*/ 912 w 1389"/>
                <a:gd name="T65" fmla="*/ 220 h 272"/>
                <a:gd name="T66" fmla="*/ 940 w 1389"/>
                <a:gd name="T67" fmla="*/ 223 h 272"/>
                <a:gd name="T68" fmla="*/ 968 w 1389"/>
                <a:gd name="T69" fmla="*/ 226 h 272"/>
                <a:gd name="T70" fmla="*/ 996 w 1389"/>
                <a:gd name="T71" fmla="*/ 229 h 272"/>
                <a:gd name="T72" fmla="*/ 1024 w 1389"/>
                <a:gd name="T73" fmla="*/ 232 h 272"/>
                <a:gd name="T74" fmla="*/ 1052 w 1389"/>
                <a:gd name="T75" fmla="*/ 235 h 272"/>
                <a:gd name="T76" fmla="*/ 1080 w 1389"/>
                <a:gd name="T77" fmla="*/ 237 h 272"/>
                <a:gd name="T78" fmla="*/ 1108 w 1389"/>
                <a:gd name="T79" fmla="*/ 240 h 272"/>
                <a:gd name="T80" fmla="*/ 1136 w 1389"/>
                <a:gd name="T81" fmla="*/ 243 h 272"/>
                <a:gd name="T82" fmla="*/ 1164 w 1389"/>
                <a:gd name="T83" fmla="*/ 246 h 272"/>
                <a:gd name="T84" fmla="*/ 1192 w 1389"/>
                <a:gd name="T85" fmla="*/ 248 h 272"/>
                <a:gd name="T86" fmla="*/ 1220 w 1389"/>
                <a:gd name="T87" fmla="*/ 251 h 272"/>
                <a:gd name="T88" fmla="*/ 1248 w 1389"/>
                <a:gd name="T89" fmla="*/ 255 h 272"/>
                <a:gd name="T90" fmla="*/ 1276 w 1389"/>
                <a:gd name="T91" fmla="*/ 258 h 272"/>
                <a:gd name="T92" fmla="*/ 1304 w 1389"/>
                <a:gd name="T93" fmla="*/ 261 h 272"/>
                <a:gd name="T94" fmla="*/ 1332 w 1389"/>
                <a:gd name="T95" fmla="*/ 265 h 272"/>
                <a:gd name="T96" fmla="*/ 1361 w 1389"/>
                <a:gd name="T97" fmla="*/ 268 h 272"/>
                <a:gd name="T98" fmla="*/ 1389 w 1389"/>
                <a:gd name="T99" fmla="*/ 272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89" h="272">
                  <a:moveTo>
                    <a:pt x="0" y="0"/>
                  </a:moveTo>
                  <a:lnTo>
                    <a:pt x="14" y="10"/>
                  </a:lnTo>
                  <a:lnTo>
                    <a:pt x="28" y="19"/>
                  </a:lnTo>
                  <a:lnTo>
                    <a:pt x="42" y="28"/>
                  </a:lnTo>
                  <a:lnTo>
                    <a:pt x="56" y="37"/>
                  </a:lnTo>
                  <a:lnTo>
                    <a:pt x="70" y="45"/>
                  </a:lnTo>
                  <a:lnTo>
                    <a:pt x="84" y="53"/>
                  </a:lnTo>
                  <a:lnTo>
                    <a:pt x="98" y="60"/>
                  </a:lnTo>
                  <a:lnTo>
                    <a:pt x="112" y="67"/>
                  </a:lnTo>
                  <a:lnTo>
                    <a:pt x="126" y="74"/>
                  </a:lnTo>
                  <a:lnTo>
                    <a:pt x="140" y="80"/>
                  </a:lnTo>
                  <a:lnTo>
                    <a:pt x="154" y="86"/>
                  </a:lnTo>
                  <a:lnTo>
                    <a:pt x="168" y="92"/>
                  </a:lnTo>
                  <a:lnTo>
                    <a:pt x="182" y="97"/>
                  </a:lnTo>
                  <a:lnTo>
                    <a:pt x="196" y="102"/>
                  </a:lnTo>
                  <a:lnTo>
                    <a:pt x="210" y="107"/>
                  </a:lnTo>
                  <a:lnTo>
                    <a:pt x="224" y="111"/>
                  </a:lnTo>
                  <a:lnTo>
                    <a:pt x="238" y="115"/>
                  </a:lnTo>
                  <a:lnTo>
                    <a:pt x="252" y="119"/>
                  </a:lnTo>
                  <a:lnTo>
                    <a:pt x="266" y="122"/>
                  </a:lnTo>
                  <a:lnTo>
                    <a:pt x="280" y="125"/>
                  </a:lnTo>
                  <a:lnTo>
                    <a:pt x="294" y="128"/>
                  </a:lnTo>
                  <a:lnTo>
                    <a:pt x="308" y="131"/>
                  </a:lnTo>
                  <a:lnTo>
                    <a:pt x="322" y="134"/>
                  </a:lnTo>
                  <a:lnTo>
                    <a:pt x="336" y="137"/>
                  </a:lnTo>
                  <a:lnTo>
                    <a:pt x="350" y="139"/>
                  </a:lnTo>
                  <a:lnTo>
                    <a:pt x="364" y="142"/>
                  </a:lnTo>
                  <a:lnTo>
                    <a:pt x="378" y="144"/>
                  </a:lnTo>
                  <a:lnTo>
                    <a:pt x="392" y="147"/>
                  </a:lnTo>
                  <a:lnTo>
                    <a:pt x="406" y="149"/>
                  </a:lnTo>
                  <a:lnTo>
                    <a:pt x="421" y="151"/>
                  </a:lnTo>
                  <a:lnTo>
                    <a:pt x="435" y="154"/>
                  </a:lnTo>
                  <a:lnTo>
                    <a:pt x="449" y="156"/>
                  </a:lnTo>
                  <a:lnTo>
                    <a:pt x="463" y="159"/>
                  </a:lnTo>
                  <a:lnTo>
                    <a:pt x="477" y="161"/>
                  </a:lnTo>
                  <a:lnTo>
                    <a:pt x="491" y="164"/>
                  </a:lnTo>
                  <a:lnTo>
                    <a:pt x="505" y="166"/>
                  </a:lnTo>
                  <a:lnTo>
                    <a:pt x="519" y="168"/>
                  </a:lnTo>
                  <a:lnTo>
                    <a:pt x="533" y="171"/>
                  </a:lnTo>
                  <a:lnTo>
                    <a:pt x="547" y="173"/>
                  </a:lnTo>
                  <a:lnTo>
                    <a:pt x="561" y="175"/>
                  </a:lnTo>
                  <a:lnTo>
                    <a:pt x="575" y="178"/>
                  </a:lnTo>
                  <a:lnTo>
                    <a:pt x="589" y="180"/>
                  </a:lnTo>
                  <a:lnTo>
                    <a:pt x="603" y="182"/>
                  </a:lnTo>
                  <a:lnTo>
                    <a:pt x="617" y="184"/>
                  </a:lnTo>
                  <a:lnTo>
                    <a:pt x="631" y="186"/>
                  </a:lnTo>
                  <a:lnTo>
                    <a:pt x="645" y="188"/>
                  </a:lnTo>
                  <a:lnTo>
                    <a:pt x="659" y="190"/>
                  </a:lnTo>
                  <a:lnTo>
                    <a:pt x="673" y="192"/>
                  </a:lnTo>
                  <a:lnTo>
                    <a:pt x="687" y="194"/>
                  </a:lnTo>
                  <a:lnTo>
                    <a:pt x="701" y="196"/>
                  </a:lnTo>
                  <a:lnTo>
                    <a:pt x="715" y="197"/>
                  </a:lnTo>
                  <a:lnTo>
                    <a:pt x="729" y="199"/>
                  </a:lnTo>
                  <a:lnTo>
                    <a:pt x="743" y="201"/>
                  </a:lnTo>
                  <a:lnTo>
                    <a:pt x="757" y="202"/>
                  </a:lnTo>
                  <a:lnTo>
                    <a:pt x="771" y="204"/>
                  </a:lnTo>
                  <a:lnTo>
                    <a:pt x="785" y="206"/>
                  </a:lnTo>
                  <a:lnTo>
                    <a:pt x="799" y="207"/>
                  </a:lnTo>
                  <a:lnTo>
                    <a:pt x="813" y="209"/>
                  </a:lnTo>
                  <a:lnTo>
                    <a:pt x="827" y="210"/>
                  </a:lnTo>
                  <a:lnTo>
                    <a:pt x="841" y="212"/>
                  </a:lnTo>
                  <a:lnTo>
                    <a:pt x="855" y="213"/>
                  </a:lnTo>
                  <a:lnTo>
                    <a:pt x="869" y="215"/>
                  </a:lnTo>
                  <a:lnTo>
                    <a:pt x="883" y="217"/>
                  </a:lnTo>
                  <a:lnTo>
                    <a:pt x="898" y="218"/>
                  </a:lnTo>
                  <a:lnTo>
                    <a:pt x="912" y="220"/>
                  </a:lnTo>
                  <a:lnTo>
                    <a:pt x="926" y="221"/>
                  </a:lnTo>
                  <a:lnTo>
                    <a:pt x="940" y="223"/>
                  </a:lnTo>
                  <a:lnTo>
                    <a:pt x="954" y="224"/>
                  </a:lnTo>
                  <a:lnTo>
                    <a:pt x="968" y="226"/>
                  </a:lnTo>
                  <a:lnTo>
                    <a:pt x="982" y="227"/>
                  </a:lnTo>
                  <a:lnTo>
                    <a:pt x="996" y="229"/>
                  </a:lnTo>
                  <a:lnTo>
                    <a:pt x="1010" y="230"/>
                  </a:lnTo>
                  <a:lnTo>
                    <a:pt x="1024" y="232"/>
                  </a:lnTo>
                  <a:lnTo>
                    <a:pt x="1038" y="233"/>
                  </a:lnTo>
                  <a:lnTo>
                    <a:pt x="1052" y="235"/>
                  </a:lnTo>
                  <a:lnTo>
                    <a:pt x="1066" y="236"/>
                  </a:lnTo>
                  <a:lnTo>
                    <a:pt x="1080" y="237"/>
                  </a:lnTo>
                  <a:lnTo>
                    <a:pt x="1094" y="239"/>
                  </a:lnTo>
                  <a:lnTo>
                    <a:pt x="1108" y="240"/>
                  </a:lnTo>
                  <a:lnTo>
                    <a:pt x="1122" y="242"/>
                  </a:lnTo>
                  <a:lnTo>
                    <a:pt x="1136" y="243"/>
                  </a:lnTo>
                  <a:lnTo>
                    <a:pt x="1150" y="244"/>
                  </a:lnTo>
                  <a:lnTo>
                    <a:pt x="1164" y="246"/>
                  </a:lnTo>
                  <a:lnTo>
                    <a:pt x="1178" y="247"/>
                  </a:lnTo>
                  <a:lnTo>
                    <a:pt x="1192" y="248"/>
                  </a:lnTo>
                  <a:lnTo>
                    <a:pt x="1206" y="250"/>
                  </a:lnTo>
                  <a:lnTo>
                    <a:pt x="1220" y="251"/>
                  </a:lnTo>
                  <a:lnTo>
                    <a:pt x="1234" y="253"/>
                  </a:lnTo>
                  <a:lnTo>
                    <a:pt x="1248" y="255"/>
                  </a:lnTo>
                  <a:lnTo>
                    <a:pt x="1262" y="256"/>
                  </a:lnTo>
                  <a:lnTo>
                    <a:pt x="1276" y="258"/>
                  </a:lnTo>
                  <a:lnTo>
                    <a:pt x="1290" y="259"/>
                  </a:lnTo>
                  <a:lnTo>
                    <a:pt x="1304" y="261"/>
                  </a:lnTo>
                  <a:lnTo>
                    <a:pt x="1318" y="263"/>
                  </a:lnTo>
                  <a:lnTo>
                    <a:pt x="1332" y="265"/>
                  </a:lnTo>
                  <a:lnTo>
                    <a:pt x="1346" y="266"/>
                  </a:lnTo>
                  <a:lnTo>
                    <a:pt x="1361" y="268"/>
                  </a:lnTo>
                  <a:lnTo>
                    <a:pt x="1375" y="270"/>
                  </a:lnTo>
                  <a:lnTo>
                    <a:pt x="1389" y="272"/>
                  </a:lnTo>
                </a:path>
              </a:pathLst>
            </a:custGeom>
            <a:noFill/>
            <a:ln w="26988">
              <a:solidFill>
                <a:srgbClr val="E37E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1" name="Line 317">
              <a:extLst>
                <a:ext uri="{FF2B5EF4-FFF2-40B4-BE49-F238E27FC236}">
                  <a16:creationId xmlns:a16="http://schemas.microsoft.com/office/drawing/2014/main" id="{2CCDA9AD-9FC7-4E9D-8C61-135447AEA4C1}"/>
                </a:ext>
              </a:extLst>
            </p:cNvPr>
            <p:cNvSpPr>
              <a:spLocks noChangeShapeType="1"/>
            </p:cNvSpPr>
            <p:nvPr/>
          </p:nvSpPr>
          <p:spPr bwMode="auto">
            <a:xfrm flipV="1">
              <a:off x="1612" y="278"/>
              <a:ext cx="0" cy="3317"/>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2" name="Line 318">
              <a:extLst>
                <a:ext uri="{FF2B5EF4-FFF2-40B4-BE49-F238E27FC236}">
                  <a16:creationId xmlns:a16="http://schemas.microsoft.com/office/drawing/2014/main" id="{97B356F3-0AD8-4832-974E-FBE5B3853F0C}"/>
                </a:ext>
              </a:extLst>
            </p:cNvPr>
            <p:cNvSpPr>
              <a:spLocks noChangeShapeType="1"/>
            </p:cNvSpPr>
            <p:nvPr/>
          </p:nvSpPr>
          <p:spPr bwMode="auto">
            <a:xfrm flipH="1">
              <a:off x="1558" y="3505"/>
              <a:ext cx="54"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3" name="Rectangle 319">
              <a:extLst>
                <a:ext uri="{FF2B5EF4-FFF2-40B4-BE49-F238E27FC236}">
                  <a16:creationId xmlns:a16="http://schemas.microsoft.com/office/drawing/2014/main" id="{A2914C15-604D-44BB-B5FC-776CBDA67EBB}"/>
                </a:ext>
              </a:extLst>
            </p:cNvPr>
            <p:cNvSpPr>
              <a:spLocks noChangeArrowheads="1"/>
            </p:cNvSpPr>
            <p:nvPr/>
          </p:nvSpPr>
          <p:spPr bwMode="auto">
            <a:xfrm rot="16200000">
              <a:off x="1425" y="3390"/>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24" name="Line 320">
              <a:extLst>
                <a:ext uri="{FF2B5EF4-FFF2-40B4-BE49-F238E27FC236}">
                  <a16:creationId xmlns:a16="http://schemas.microsoft.com/office/drawing/2014/main" id="{C1D950D6-6D55-4533-9789-8B1843E340D5}"/>
                </a:ext>
              </a:extLst>
            </p:cNvPr>
            <p:cNvSpPr>
              <a:spLocks noChangeShapeType="1"/>
            </p:cNvSpPr>
            <p:nvPr/>
          </p:nvSpPr>
          <p:spPr bwMode="auto">
            <a:xfrm flipH="1">
              <a:off x="1558" y="2721"/>
              <a:ext cx="54"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5" name="Rectangle 321">
              <a:extLst>
                <a:ext uri="{FF2B5EF4-FFF2-40B4-BE49-F238E27FC236}">
                  <a16:creationId xmlns:a16="http://schemas.microsoft.com/office/drawing/2014/main" id="{339EF6A2-2029-498A-85EF-0AE1A898AB3F}"/>
                </a:ext>
              </a:extLst>
            </p:cNvPr>
            <p:cNvSpPr>
              <a:spLocks noChangeArrowheads="1"/>
            </p:cNvSpPr>
            <p:nvPr/>
          </p:nvSpPr>
          <p:spPr bwMode="auto">
            <a:xfrm rot="16200000">
              <a:off x="1425" y="2605"/>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26" name="Line 322">
              <a:extLst>
                <a:ext uri="{FF2B5EF4-FFF2-40B4-BE49-F238E27FC236}">
                  <a16:creationId xmlns:a16="http://schemas.microsoft.com/office/drawing/2014/main" id="{F3254786-DBCC-43D6-A0FF-94502A5BDB7D}"/>
                </a:ext>
              </a:extLst>
            </p:cNvPr>
            <p:cNvSpPr>
              <a:spLocks noChangeShapeType="1"/>
            </p:cNvSpPr>
            <p:nvPr/>
          </p:nvSpPr>
          <p:spPr bwMode="auto">
            <a:xfrm flipH="1">
              <a:off x="1558" y="1936"/>
              <a:ext cx="54"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7" name="Rectangle 323">
              <a:extLst>
                <a:ext uri="{FF2B5EF4-FFF2-40B4-BE49-F238E27FC236}">
                  <a16:creationId xmlns:a16="http://schemas.microsoft.com/office/drawing/2014/main" id="{F1AC62A5-D3F3-4474-8FB1-5A8DF4AEFAAA}"/>
                </a:ext>
              </a:extLst>
            </p:cNvPr>
            <p:cNvSpPr>
              <a:spLocks noChangeArrowheads="1"/>
            </p:cNvSpPr>
            <p:nvPr/>
          </p:nvSpPr>
          <p:spPr bwMode="auto">
            <a:xfrm rot="16200000">
              <a:off x="1387" y="181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28" name="Line 324">
              <a:extLst>
                <a:ext uri="{FF2B5EF4-FFF2-40B4-BE49-F238E27FC236}">
                  <a16:creationId xmlns:a16="http://schemas.microsoft.com/office/drawing/2014/main" id="{F972A89C-EAAA-4275-8E88-1C3A716F3024}"/>
                </a:ext>
              </a:extLst>
            </p:cNvPr>
            <p:cNvSpPr>
              <a:spLocks noChangeShapeType="1"/>
            </p:cNvSpPr>
            <p:nvPr/>
          </p:nvSpPr>
          <p:spPr bwMode="auto">
            <a:xfrm flipH="1">
              <a:off x="1558" y="1152"/>
              <a:ext cx="54"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9" name="Rectangle 325">
              <a:extLst>
                <a:ext uri="{FF2B5EF4-FFF2-40B4-BE49-F238E27FC236}">
                  <a16:creationId xmlns:a16="http://schemas.microsoft.com/office/drawing/2014/main" id="{C8DF21C9-5D5C-4E6F-A183-7582CBEE0946}"/>
                </a:ext>
              </a:extLst>
            </p:cNvPr>
            <p:cNvSpPr>
              <a:spLocks noChangeArrowheads="1"/>
            </p:cNvSpPr>
            <p:nvPr/>
          </p:nvSpPr>
          <p:spPr bwMode="auto">
            <a:xfrm rot="16200000">
              <a:off x="1387" y="1033"/>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15</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0" name="Line 326">
              <a:extLst>
                <a:ext uri="{FF2B5EF4-FFF2-40B4-BE49-F238E27FC236}">
                  <a16:creationId xmlns:a16="http://schemas.microsoft.com/office/drawing/2014/main" id="{FC1F1E5D-1E33-468F-AE07-D4047D884C02}"/>
                </a:ext>
              </a:extLst>
            </p:cNvPr>
            <p:cNvSpPr>
              <a:spLocks noChangeShapeType="1"/>
            </p:cNvSpPr>
            <p:nvPr/>
          </p:nvSpPr>
          <p:spPr bwMode="auto">
            <a:xfrm flipH="1">
              <a:off x="1558" y="365"/>
              <a:ext cx="54"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1" name="Rectangle 327">
              <a:extLst>
                <a:ext uri="{FF2B5EF4-FFF2-40B4-BE49-F238E27FC236}">
                  <a16:creationId xmlns:a16="http://schemas.microsoft.com/office/drawing/2014/main" id="{71039D8E-B3C7-47DA-A9D6-CE242A7384A1}"/>
                </a:ext>
              </a:extLst>
            </p:cNvPr>
            <p:cNvSpPr>
              <a:spLocks noChangeArrowheads="1"/>
            </p:cNvSpPr>
            <p:nvPr/>
          </p:nvSpPr>
          <p:spPr bwMode="auto">
            <a:xfrm rot="16200000">
              <a:off x="1387" y="247"/>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20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2" name="Rectangle 328">
              <a:extLst>
                <a:ext uri="{FF2B5EF4-FFF2-40B4-BE49-F238E27FC236}">
                  <a16:creationId xmlns:a16="http://schemas.microsoft.com/office/drawing/2014/main" id="{B0A22E28-3E20-4A36-84F1-DC0C86E2C58D}"/>
                </a:ext>
              </a:extLst>
            </p:cNvPr>
            <p:cNvSpPr>
              <a:spLocks noChangeArrowheads="1"/>
            </p:cNvSpPr>
            <p:nvPr/>
          </p:nvSpPr>
          <p:spPr bwMode="auto">
            <a:xfrm rot="16200000">
              <a:off x="-394" y="1767"/>
              <a:ext cx="3331"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Pct. of Men Incarcerated on April 1, 2010 (Ages 27-32)</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33" name="Line 329">
              <a:extLst>
                <a:ext uri="{FF2B5EF4-FFF2-40B4-BE49-F238E27FC236}">
                  <a16:creationId xmlns:a16="http://schemas.microsoft.com/office/drawing/2014/main" id="{0473539B-A3C2-4D19-AAB2-FF48469C49AF}"/>
                </a:ext>
              </a:extLst>
            </p:cNvPr>
            <p:cNvSpPr>
              <a:spLocks noChangeShapeType="1"/>
            </p:cNvSpPr>
            <p:nvPr/>
          </p:nvSpPr>
          <p:spPr bwMode="auto">
            <a:xfrm>
              <a:off x="1612" y="3595"/>
              <a:ext cx="4857" cy="0"/>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4" name="Line 330">
              <a:extLst>
                <a:ext uri="{FF2B5EF4-FFF2-40B4-BE49-F238E27FC236}">
                  <a16:creationId xmlns:a16="http://schemas.microsoft.com/office/drawing/2014/main" id="{363C24C8-C2E4-474C-97D2-E44FB5D8C6B4}"/>
                </a:ext>
              </a:extLst>
            </p:cNvPr>
            <p:cNvSpPr>
              <a:spLocks noChangeShapeType="1"/>
            </p:cNvSpPr>
            <p:nvPr/>
          </p:nvSpPr>
          <p:spPr bwMode="auto">
            <a:xfrm>
              <a:off x="1702" y="3595"/>
              <a:ext cx="0" cy="5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5" name="Rectangle 331">
              <a:extLst>
                <a:ext uri="{FF2B5EF4-FFF2-40B4-BE49-F238E27FC236}">
                  <a16:creationId xmlns:a16="http://schemas.microsoft.com/office/drawing/2014/main" id="{452C8A7E-6E6E-460E-BD3E-8E1B739F3533}"/>
                </a:ext>
              </a:extLst>
            </p:cNvPr>
            <p:cNvSpPr>
              <a:spLocks noChangeArrowheads="1"/>
            </p:cNvSpPr>
            <p:nvPr/>
          </p:nvSpPr>
          <p:spPr bwMode="auto">
            <a:xfrm>
              <a:off x="1662" y="3678"/>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6" name="Line 332">
              <a:extLst>
                <a:ext uri="{FF2B5EF4-FFF2-40B4-BE49-F238E27FC236}">
                  <a16:creationId xmlns:a16="http://schemas.microsoft.com/office/drawing/2014/main" id="{7EF665BD-6E98-490E-AB00-2B8EED6368A7}"/>
                </a:ext>
              </a:extLst>
            </p:cNvPr>
            <p:cNvSpPr>
              <a:spLocks noChangeShapeType="1"/>
            </p:cNvSpPr>
            <p:nvPr/>
          </p:nvSpPr>
          <p:spPr bwMode="auto">
            <a:xfrm>
              <a:off x="2636" y="3595"/>
              <a:ext cx="0" cy="5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7" name="Rectangle 333">
              <a:extLst>
                <a:ext uri="{FF2B5EF4-FFF2-40B4-BE49-F238E27FC236}">
                  <a16:creationId xmlns:a16="http://schemas.microsoft.com/office/drawing/2014/main" id="{BC6AF57E-F1EF-4EEC-9AF5-2C81754917F3}"/>
                </a:ext>
              </a:extLst>
            </p:cNvPr>
            <p:cNvSpPr>
              <a:spLocks noChangeArrowheads="1"/>
            </p:cNvSpPr>
            <p:nvPr/>
          </p:nvSpPr>
          <p:spPr bwMode="auto">
            <a:xfrm>
              <a:off x="2559" y="367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20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38" name="Line 334">
              <a:extLst>
                <a:ext uri="{FF2B5EF4-FFF2-40B4-BE49-F238E27FC236}">
                  <a16:creationId xmlns:a16="http://schemas.microsoft.com/office/drawing/2014/main" id="{1889D096-0AE5-494A-BBBA-40D64254178C}"/>
                </a:ext>
              </a:extLst>
            </p:cNvPr>
            <p:cNvSpPr>
              <a:spLocks noChangeShapeType="1"/>
            </p:cNvSpPr>
            <p:nvPr/>
          </p:nvSpPr>
          <p:spPr bwMode="auto">
            <a:xfrm>
              <a:off x="3573" y="3595"/>
              <a:ext cx="0" cy="5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9" name="Rectangle 335">
              <a:extLst>
                <a:ext uri="{FF2B5EF4-FFF2-40B4-BE49-F238E27FC236}">
                  <a16:creationId xmlns:a16="http://schemas.microsoft.com/office/drawing/2014/main" id="{83633161-45BE-4621-904F-980C4A679F0F}"/>
                </a:ext>
              </a:extLst>
            </p:cNvPr>
            <p:cNvSpPr>
              <a:spLocks noChangeArrowheads="1"/>
            </p:cNvSpPr>
            <p:nvPr/>
          </p:nvSpPr>
          <p:spPr bwMode="auto">
            <a:xfrm>
              <a:off x="3496" y="367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40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40" name="Line 336">
              <a:extLst>
                <a:ext uri="{FF2B5EF4-FFF2-40B4-BE49-F238E27FC236}">
                  <a16:creationId xmlns:a16="http://schemas.microsoft.com/office/drawing/2014/main" id="{E0F34F62-2832-4307-8916-08510BD3C603}"/>
                </a:ext>
              </a:extLst>
            </p:cNvPr>
            <p:cNvSpPr>
              <a:spLocks noChangeShapeType="1"/>
            </p:cNvSpPr>
            <p:nvPr/>
          </p:nvSpPr>
          <p:spPr bwMode="auto">
            <a:xfrm>
              <a:off x="4507" y="3595"/>
              <a:ext cx="0" cy="5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1" name="Rectangle 337">
              <a:extLst>
                <a:ext uri="{FF2B5EF4-FFF2-40B4-BE49-F238E27FC236}">
                  <a16:creationId xmlns:a16="http://schemas.microsoft.com/office/drawing/2014/main" id="{6E1E3E9A-3A5C-4BF5-A914-29FFF4A894C1}"/>
                </a:ext>
              </a:extLst>
            </p:cNvPr>
            <p:cNvSpPr>
              <a:spLocks noChangeArrowheads="1"/>
            </p:cNvSpPr>
            <p:nvPr/>
          </p:nvSpPr>
          <p:spPr bwMode="auto">
            <a:xfrm>
              <a:off x="4430" y="367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60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42" name="Line 338">
              <a:extLst>
                <a:ext uri="{FF2B5EF4-FFF2-40B4-BE49-F238E27FC236}">
                  <a16:creationId xmlns:a16="http://schemas.microsoft.com/office/drawing/2014/main" id="{908FB7F4-FE34-4C5A-8450-5175C789FB5B}"/>
                </a:ext>
              </a:extLst>
            </p:cNvPr>
            <p:cNvSpPr>
              <a:spLocks noChangeShapeType="1"/>
            </p:cNvSpPr>
            <p:nvPr/>
          </p:nvSpPr>
          <p:spPr bwMode="auto">
            <a:xfrm>
              <a:off x="5444" y="3595"/>
              <a:ext cx="0" cy="5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3" name="Rectangle 339">
              <a:extLst>
                <a:ext uri="{FF2B5EF4-FFF2-40B4-BE49-F238E27FC236}">
                  <a16:creationId xmlns:a16="http://schemas.microsoft.com/office/drawing/2014/main" id="{28C0B33A-3D38-4772-81F3-C3FFC95FD5D9}"/>
                </a:ext>
              </a:extLst>
            </p:cNvPr>
            <p:cNvSpPr>
              <a:spLocks noChangeArrowheads="1"/>
            </p:cNvSpPr>
            <p:nvPr/>
          </p:nvSpPr>
          <p:spPr bwMode="auto">
            <a:xfrm>
              <a:off x="5368" y="3678"/>
              <a:ext cx="153"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80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44" name="Line 340">
              <a:extLst>
                <a:ext uri="{FF2B5EF4-FFF2-40B4-BE49-F238E27FC236}">
                  <a16:creationId xmlns:a16="http://schemas.microsoft.com/office/drawing/2014/main" id="{105B3906-9639-48DF-A514-722EBDF1CACA}"/>
                </a:ext>
              </a:extLst>
            </p:cNvPr>
            <p:cNvSpPr>
              <a:spLocks noChangeShapeType="1"/>
            </p:cNvSpPr>
            <p:nvPr/>
          </p:nvSpPr>
          <p:spPr bwMode="auto">
            <a:xfrm>
              <a:off x="6382" y="3595"/>
              <a:ext cx="0" cy="53"/>
            </a:xfrm>
            <a:prstGeom prst="line">
              <a:avLst/>
            </a:prstGeom>
            <a:noFill/>
            <a:ln w="11113">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5" name="Rectangle 341">
              <a:extLst>
                <a:ext uri="{FF2B5EF4-FFF2-40B4-BE49-F238E27FC236}">
                  <a16:creationId xmlns:a16="http://schemas.microsoft.com/office/drawing/2014/main" id="{6D34B242-5682-423A-A167-42C6EFF2C90C}"/>
                </a:ext>
              </a:extLst>
            </p:cNvPr>
            <p:cNvSpPr>
              <a:spLocks noChangeArrowheads="1"/>
            </p:cNvSpPr>
            <p:nvPr/>
          </p:nvSpPr>
          <p:spPr bwMode="auto">
            <a:xfrm>
              <a:off x="6265" y="3678"/>
              <a:ext cx="230"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100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146" name="Rectangle 342">
              <a:extLst>
                <a:ext uri="{FF2B5EF4-FFF2-40B4-BE49-F238E27FC236}">
                  <a16:creationId xmlns:a16="http://schemas.microsoft.com/office/drawing/2014/main" id="{F9BCDA8B-C866-496D-BF1F-83A03220AFAE}"/>
                </a:ext>
              </a:extLst>
            </p:cNvPr>
            <p:cNvSpPr>
              <a:spLocks noChangeArrowheads="1"/>
            </p:cNvSpPr>
            <p:nvPr/>
          </p:nvSpPr>
          <p:spPr bwMode="auto">
            <a:xfrm>
              <a:off x="3053" y="3855"/>
              <a:ext cx="195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Parent Household Income Rank</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47" name="Rectangle 343">
              <a:extLst>
                <a:ext uri="{FF2B5EF4-FFF2-40B4-BE49-F238E27FC236}">
                  <a16:creationId xmlns:a16="http://schemas.microsoft.com/office/drawing/2014/main" id="{7EB5A4DF-2791-486C-A196-4F32D2C80540}"/>
                </a:ext>
              </a:extLst>
            </p:cNvPr>
            <p:cNvSpPr>
              <a:spLocks noChangeArrowheads="1"/>
            </p:cNvSpPr>
            <p:nvPr/>
          </p:nvSpPr>
          <p:spPr bwMode="auto">
            <a:xfrm>
              <a:off x="5725" y="398"/>
              <a:ext cx="697" cy="551"/>
            </a:xfrm>
            <a:prstGeom prst="rect">
              <a:avLst/>
            </a:prstGeom>
            <a:solidFill>
              <a:srgbClr val="FFFFFF"/>
            </a:solidFill>
            <a:ln w="11113">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8" name="Oval 344">
              <a:extLst>
                <a:ext uri="{FF2B5EF4-FFF2-40B4-BE49-F238E27FC236}">
                  <a16:creationId xmlns:a16="http://schemas.microsoft.com/office/drawing/2014/main" id="{9019CF41-4B71-4295-8E05-98D4A41C9402}"/>
                </a:ext>
              </a:extLst>
            </p:cNvPr>
            <p:cNvSpPr>
              <a:spLocks noChangeArrowheads="1"/>
            </p:cNvSpPr>
            <p:nvPr/>
          </p:nvSpPr>
          <p:spPr bwMode="auto">
            <a:xfrm>
              <a:off x="5735" y="458"/>
              <a:ext cx="46" cy="44"/>
            </a:xfrm>
            <a:prstGeom prst="ellipse">
              <a:avLst/>
            </a:prstGeom>
            <a:solidFill>
              <a:srgbClr val="1A476F"/>
            </a:solidFill>
            <a:ln w="20638">
              <a:solidFill>
                <a:srgbClr val="1A476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9" name="Freeform 345">
              <a:extLst>
                <a:ext uri="{FF2B5EF4-FFF2-40B4-BE49-F238E27FC236}">
                  <a16:creationId xmlns:a16="http://schemas.microsoft.com/office/drawing/2014/main" id="{918DAC4C-255C-4DB5-9E2D-012AEB08C271}"/>
                </a:ext>
              </a:extLst>
            </p:cNvPr>
            <p:cNvSpPr>
              <a:spLocks/>
            </p:cNvSpPr>
            <p:nvPr/>
          </p:nvSpPr>
          <p:spPr bwMode="auto">
            <a:xfrm>
              <a:off x="5721" y="635"/>
              <a:ext cx="70" cy="60"/>
            </a:xfrm>
            <a:custGeom>
              <a:avLst/>
              <a:gdLst>
                <a:gd name="T0" fmla="*/ 37 w 70"/>
                <a:gd name="T1" fmla="*/ 0 h 60"/>
                <a:gd name="T2" fmla="*/ 0 w 70"/>
                <a:gd name="T3" fmla="*/ 60 h 60"/>
                <a:gd name="T4" fmla="*/ 70 w 70"/>
                <a:gd name="T5" fmla="*/ 60 h 60"/>
                <a:gd name="T6" fmla="*/ 37 w 70"/>
                <a:gd name="T7" fmla="*/ 0 h 60"/>
              </a:gdLst>
              <a:ahLst/>
              <a:cxnLst>
                <a:cxn ang="0">
                  <a:pos x="T0" y="T1"/>
                </a:cxn>
                <a:cxn ang="0">
                  <a:pos x="T2" y="T3"/>
                </a:cxn>
                <a:cxn ang="0">
                  <a:pos x="T4" y="T5"/>
                </a:cxn>
                <a:cxn ang="0">
                  <a:pos x="T6" y="T7"/>
                </a:cxn>
              </a:cxnLst>
              <a:rect l="0" t="0" r="r" b="b"/>
              <a:pathLst>
                <a:path w="70" h="60">
                  <a:moveTo>
                    <a:pt x="37" y="0"/>
                  </a:moveTo>
                  <a:lnTo>
                    <a:pt x="0" y="60"/>
                  </a:lnTo>
                  <a:lnTo>
                    <a:pt x="70" y="60"/>
                  </a:lnTo>
                  <a:lnTo>
                    <a:pt x="37" y="0"/>
                  </a:lnTo>
                  <a:close/>
                </a:path>
              </a:pathLst>
            </a:custGeom>
            <a:solidFill>
              <a:srgbClr val="90353B"/>
            </a:solidFill>
            <a:ln w="20638">
              <a:solidFill>
                <a:srgbClr val="90353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0" name="Freeform 346">
              <a:extLst>
                <a:ext uri="{FF2B5EF4-FFF2-40B4-BE49-F238E27FC236}">
                  <a16:creationId xmlns:a16="http://schemas.microsoft.com/office/drawing/2014/main" id="{0A69E404-2CAB-4CCC-8775-AA04D6471EE1}"/>
                </a:ext>
              </a:extLst>
            </p:cNvPr>
            <p:cNvSpPr>
              <a:spLocks/>
            </p:cNvSpPr>
            <p:nvPr/>
          </p:nvSpPr>
          <p:spPr bwMode="auto">
            <a:xfrm>
              <a:off x="5718" y="829"/>
              <a:ext cx="80" cy="80"/>
            </a:xfrm>
            <a:custGeom>
              <a:avLst/>
              <a:gdLst>
                <a:gd name="T0" fmla="*/ 40 w 80"/>
                <a:gd name="T1" fmla="*/ 0 h 80"/>
                <a:gd name="T2" fmla="*/ 0 w 80"/>
                <a:gd name="T3" fmla="*/ 40 h 80"/>
                <a:gd name="T4" fmla="*/ 40 w 80"/>
                <a:gd name="T5" fmla="*/ 80 h 80"/>
                <a:gd name="T6" fmla="*/ 80 w 80"/>
                <a:gd name="T7" fmla="*/ 40 h 80"/>
                <a:gd name="T8" fmla="*/ 40 w 80"/>
                <a:gd name="T9" fmla="*/ 0 h 80"/>
              </a:gdLst>
              <a:ahLst/>
              <a:cxnLst>
                <a:cxn ang="0">
                  <a:pos x="T0" y="T1"/>
                </a:cxn>
                <a:cxn ang="0">
                  <a:pos x="T2" y="T3"/>
                </a:cxn>
                <a:cxn ang="0">
                  <a:pos x="T4" y="T5"/>
                </a:cxn>
                <a:cxn ang="0">
                  <a:pos x="T6" y="T7"/>
                </a:cxn>
                <a:cxn ang="0">
                  <a:pos x="T8" y="T9"/>
                </a:cxn>
              </a:cxnLst>
              <a:rect l="0" t="0" r="r" b="b"/>
              <a:pathLst>
                <a:path w="80" h="80">
                  <a:moveTo>
                    <a:pt x="40" y="0"/>
                  </a:moveTo>
                  <a:lnTo>
                    <a:pt x="0" y="40"/>
                  </a:lnTo>
                  <a:lnTo>
                    <a:pt x="40" y="80"/>
                  </a:lnTo>
                  <a:lnTo>
                    <a:pt x="80" y="40"/>
                  </a:lnTo>
                  <a:lnTo>
                    <a:pt x="40" y="0"/>
                  </a:lnTo>
                  <a:close/>
                </a:path>
              </a:pathLst>
            </a:custGeom>
            <a:solidFill>
              <a:srgbClr val="E37E00"/>
            </a:solidFill>
            <a:ln w="20638">
              <a:solidFill>
                <a:srgbClr val="E37E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51" name="Rectangle 347">
              <a:extLst>
                <a:ext uri="{FF2B5EF4-FFF2-40B4-BE49-F238E27FC236}">
                  <a16:creationId xmlns:a16="http://schemas.microsoft.com/office/drawing/2014/main" id="{CE45DD64-9B12-410D-8A31-C7C7DB4C2856}"/>
                </a:ext>
              </a:extLst>
            </p:cNvPr>
            <p:cNvSpPr>
              <a:spLocks noChangeArrowheads="1"/>
            </p:cNvSpPr>
            <p:nvPr/>
          </p:nvSpPr>
          <p:spPr bwMode="auto">
            <a:xfrm>
              <a:off x="5861" y="408"/>
              <a:ext cx="351"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White</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52" name="Rectangle 348">
              <a:extLst>
                <a:ext uri="{FF2B5EF4-FFF2-40B4-BE49-F238E27FC236}">
                  <a16:creationId xmlns:a16="http://schemas.microsoft.com/office/drawing/2014/main" id="{7974A9C6-133F-4D14-B22D-B200189D3548}"/>
                </a:ext>
              </a:extLst>
            </p:cNvPr>
            <p:cNvSpPr>
              <a:spLocks noChangeArrowheads="1"/>
            </p:cNvSpPr>
            <p:nvPr/>
          </p:nvSpPr>
          <p:spPr bwMode="auto">
            <a:xfrm>
              <a:off x="5861" y="602"/>
              <a:ext cx="336"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Black</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153" name="Rectangle 349">
              <a:extLst>
                <a:ext uri="{FF2B5EF4-FFF2-40B4-BE49-F238E27FC236}">
                  <a16:creationId xmlns:a16="http://schemas.microsoft.com/office/drawing/2014/main" id="{58307C54-E48A-4E2E-A1D1-74F3D9A4CD63}"/>
                </a:ext>
              </a:extLst>
            </p:cNvPr>
            <p:cNvSpPr>
              <a:spLocks noChangeArrowheads="1"/>
            </p:cNvSpPr>
            <p:nvPr/>
          </p:nvSpPr>
          <p:spPr bwMode="auto">
            <a:xfrm>
              <a:off x="5861" y="795"/>
              <a:ext cx="52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Hispanic</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grpSp>
      <p:sp>
        <p:nvSpPr>
          <p:cNvPr id="354" name="TextBox 92">
            <a:extLst>
              <a:ext uri="{FF2B5EF4-FFF2-40B4-BE49-F238E27FC236}">
                <a16:creationId xmlns:a16="http://schemas.microsoft.com/office/drawing/2014/main" id="{97F3A09C-FF58-466D-8F69-C5BC7588A2AD}"/>
              </a:ext>
            </a:extLst>
          </p:cNvPr>
          <p:cNvSpPr txBox="1"/>
          <p:nvPr/>
        </p:nvSpPr>
        <p:spPr>
          <a:xfrm>
            <a:off x="1729033" y="116938"/>
            <a:ext cx="9143867" cy="707882"/>
          </a:xfrm>
          <a:prstGeom prst="rect">
            <a:avLst/>
          </a:prstGeom>
          <a:noFill/>
        </p:spPr>
        <p:txBody>
          <a:bodyPr wrap="square" lIns="91350" tIns="45718" rIns="91350" bIns="45718" rtlCol="0">
            <a:spAutoFit/>
          </a:bodyPr>
          <a:lstStyle/>
          <a:p>
            <a:pPr lvl="0" algn="ctr" defTabSz="913788">
              <a:defRPr/>
            </a:pPr>
            <a:r>
              <a:rPr lang="en-US" sz="2000" b="1" kern="0" dirty="0">
                <a:solidFill>
                  <a:srgbClr val="1E2D53"/>
                </a:solidFill>
                <a:latin typeface="Arial" panose="020B0604020202020204" pitchFamily="34" charset="0"/>
                <a:cs typeface="Arial" panose="020B0604020202020204" pitchFamily="34" charset="0"/>
              </a:rPr>
              <a:t>Incarceration Rates vs. Parent Household Income Rank</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By Race</a:t>
            </a:r>
          </a:p>
        </p:txBody>
      </p:sp>
    </p:spTree>
    <p:extLst>
      <p:ext uri="{BB962C8B-B14F-4D97-AF65-F5344CB8AC3E}">
        <p14:creationId xmlns:p14="http://schemas.microsoft.com/office/powerpoint/2010/main" val="83379745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CBFE054-D39F-4035-B633-1DA96BEAAA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3980" y="1078401"/>
            <a:ext cx="6190564" cy="5779599"/>
          </a:xfrm>
          <a:prstGeom prst="rect">
            <a:avLst/>
          </a:prstGeom>
        </p:spPr>
      </p:pic>
      <p:sp>
        <p:nvSpPr>
          <p:cNvPr id="11" name="TextBox 92"/>
          <p:cNvSpPr txBox="1"/>
          <p:nvPr/>
        </p:nvSpPr>
        <p:spPr>
          <a:xfrm>
            <a:off x="342900" y="145513"/>
            <a:ext cx="11220451" cy="707882"/>
          </a:xfrm>
          <a:prstGeom prst="rect">
            <a:avLst/>
          </a:prstGeom>
          <a:noFill/>
        </p:spPr>
        <p:txBody>
          <a:bodyPr wrap="square" lIns="91350" tIns="45718" rIns="91350" bIns="45718" rtlCol="0">
            <a:spAutoFit/>
          </a:bodyPr>
          <a:lstStyle/>
          <a:p>
            <a:pPr marL="0" marR="0" lvl="0" indent="0" algn="ctr" defTabSz="913584"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a:ea typeface="+mn-ea"/>
                <a:cs typeface="+mn-cs"/>
              </a:rPr>
              <a:t>School Catchment Zones in Mecklenburg County: </a:t>
            </a:r>
          </a:p>
          <a:p>
            <a:pPr marL="0" marR="0" lvl="0" indent="0" algn="ctr" defTabSz="913584"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a:ea typeface="+mn-ea"/>
                <a:cs typeface="+mn-cs"/>
              </a:rPr>
              <a:t>Boundaries vs. Assignment of Tracts to Catchment Zones</a:t>
            </a:r>
          </a:p>
        </p:txBody>
      </p:sp>
      <p:cxnSp>
        <p:nvCxnSpPr>
          <p:cNvPr id="7" name="Straight Connector 6">
            <a:extLst>
              <a:ext uri="{FF2B5EF4-FFF2-40B4-BE49-F238E27FC236}">
                <a16:creationId xmlns:a16="http://schemas.microsoft.com/office/drawing/2014/main" id="{87E3467F-82D4-4F37-B2F6-154C2FA50BBA}"/>
              </a:ext>
            </a:extLst>
          </p:cNvPr>
          <p:cNvCxnSpPr>
            <a:cxnSpLocks/>
          </p:cNvCxnSpPr>
          <p:nvPr/>
        </p:nvCxnSpPr>
        <p:spPr>
          <a:xfrm>
            <a:off x="7427749" y="1563901"/>
            <a:ext cx="365760" cy="8313"/>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BB53D6A-F593-48A6-ABC7-6A7703D5F475}"/>
              </a:ext>
            </a:extLst>
          </p:cNvPr>
          <p:cNvCxnSpPr>
            <a:cxnSpLocks/>
          </p:cNvCxnSpPr>
          <p:nvPr/>
        </p:nvCxnSpPr>
        <p:spPr>
          <a:xfrm>
            <a:off x="7427749" y="1880303"/>
            <a:ext cx="365760" cy="8313"/>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Rectangle 188">
            <a:extLst>
              <a:ext uri="{FF2B5EF4-FFF2-40B4-BE49-F238E27FC236}">
                <a16:creationId xmlns:a16="http://schemas.microsoft.com/office/drawing/2014/main" id="{7CA21F5D-F660-4516-BAC4-6F4DE018DB51}"/>
              </a:ext>
            </a:extLst>
          </p:cNvPr>
          <p:cNvSpPr>
            <a:spLocks noChangeArrowheads="1"/>
          </p:cNvSpPr>
          <p:nvPr/>
        </p:nvSpPr>
        <p:spPr bwMode="auto">
          <a:xfrm>
            <a:off x="7893468" y="1411876"/>
            <a:ext cx="34753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Arial" panose="020B0604020202020204" pitchFamily="34" charset="0"/>
              </a:rPr>
              <a:t>High School</a:t>
            </a:r>
            <a:r>
              <a:rPr kumimoji="0" lang="en-US" altLang="en-US" b="0" i="0" u="none" strike="noStrike" cap="none" normalizeH="0" dirty="0">
                <a:ln>
                  <a:noFill/>
                </a:ln>
                <a:solidFill>
                  <a:srgbClr val="000000"/>
                </a:solidFill>
                <a:effectLst/>
                <a:latin typeface="Arial" panose="020B0604020202020204" pitchFamily="34" charset="0"/>
              </a:rPr>
              <a:t> Catchment Boundary</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
        <p:nvSpPr>
          <p:cNvPr id="10" name="Rectangle 188">
            <a:extLst>
              <a:ext uri="{FF2B5EF4-FFF2-40B4-BE49-F238E27FC236}">
                <a16:creationId xmlns:a16="http://schemas.microsoft.com/office/drawing/2014/main" id="{099F3EDC-81BB-49D0-A98A-70FF50B9D505}"/>
              </a:ext>
            </a:extLst>
          </p:cNvPr>
          <p:cNvSpPr>
            <a:spLocks noChangeArrowheads="1"/>
          </p:cNvSpPr>
          <p:nvPr/>
        </p:nvSpPr>
        <p:spPr bwMode="auto">
          <a:xfrm>
            <a:off x="7893468" y="1728278"/>
            <a:ext cx="15687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Arial" panose="020B0604020202020204" pitchFamily="34" charset="0"/>
              </a:rPr>
              <a:t>Tract Boundary</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5376005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a:extLst>
              <a:ext uri="{FF2B5EF4-FFF2-40B4-BE49-F238E27FC236}">
                <a16:creationId xmlns:a16="http://schemas.microsoft.com/office/drawing/2014/main" id="{BF21E5B1-E3E8-41C6-99D3-0B650AEF0883}"/>
              </a:ext>
            </a:extLst>
          </p:cNvPr>
          <p:cNvGrpSpPr>
            <a:grpSpLocks noChangeAspect="1"/>
          </p:cNvGrpSpPr>
          <p:nvPr/>
        </p:nvGrpSpPr>
        <p:grpSpPr bwMode="auto">
          <a:xfrm>
            <a:off x="1290638" y="-4763"/>
            <a:ext cx="9610725" cy="6867525"/>
            <a:chOff x="813" y="-3"/>
            <a:chExt cx="6054" cy="4326"/>
          </a:xfrm>
        </p:grpSpPr>
        <p:sp>
          <p:nvSpPr>
            <p:cNvPr id="6566" name="AutoShape 3">
              <a:extLst>
                <a:ext uri="{FF2B5EF4-FFF2-40B4-BE49-F238E27FC236}">
                  <a16:creationId xmlns:a16="http://schemas.microsoft.com/office/drawing/2014/main" id="{7DB4FF3A-28B0-4AEF-9D54-30E4CFBD2043}"/>
                </a:ext>
              </a:extLst>
            </p:cNvPr>
            <p:cNvSpPr>
              <a:spLocks noChangeAspect="1" noChangeArrowheads="1" noTextEdit="1"/>
            </p:cNvSpPr>
            <p:nvPr/>
          </p:nvSpPr>
          <p:spPr bwMode="auto">
            <a:xfrm>
              <a:off x="816" y="0"/>
              <a:ext cx="6048"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67" name="Rectangle 5">
              <a:extLst>
                <a:ext uri="{FF2B5EF4-FFF2-40B4-BE49-F238E27FC236}">
                  <a16:creationId xmlns:a16="http://schemas.microsoft.com/office/drawing/2014/main" id="{4BB72D7C-07DF-4F8F-83E3-143AE0759D33}"/>
                </a:ext>
              </a:extLst>
            </p:cNvPr>
            <p:cNvSpPr>
              <a:spLocks noChangeArrowheads="1"/>
            </p:cNvSpPr>
            <p:nvPr/>
          </p:nvSpPr>
          <p:spPr bwMode="auto">
            <a:xfrm>
              <a:off x="813" y="-3"/>
              <a:ext cx="6054" cy="432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71" name="Rectangle 6">
              <a:extLst>
                <a:ext uri="{FF2B5EF4-FFF2-40B4-BE49-F238E27FC236}">
                  <a16:creationId xmlns:a16="http://schemas.microsoft.com/office/drawing/2014/main" id="{09937BB4-FA98-4591-A5FF-B0FEF7484DCD}"/>
                </a:ext>
              </a:extLst>
            </p:cNvPr>
            <p:cNvSpPr>
              <a:spLocks noChangeArrowheads="1"/>
            </p:cNvSpPr>
            <p:nvPr/>
          </p:nvSpPr>
          <p:spPr bwMode="auto">
            <a:xfrm>
              <a:off x="816" y="0"/>
              <a:ext cx="6045" cy="4317"/>
            </a:xfrm>
            <a:prstGeom prst="rect">
              <a:avLst/>
            </a:prstGeom>
            <a:solidFill>
              <a:srgbClr val="FFFFFF"/>
            </a:solidFill>
            <a:ln w="14288">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72" name="Rectangle 7">
              <a:extLst>
                <a:ext uri="{FF2B5EF4-FFF2-40B4-BE49-F238E27FC236}">
                  <a16:creationId xmlns:a16="http://schemas.microsoft.com/office/drawing/2014/main" id="{760AB181-A51D-4B0A-83B2-58367BC10D9B}"/>
                </a:ext>
              </a:extLst>
            </p:cNvPr>
            <p:cNvSpPr>
              <a:spLocks noChangeArrowheads="1"/>
            </p:cNvSpPr>
            <p:nvPr/>
          </p:nvSpPr>
          <p:spPr bwMode="auto">
            <a:xfrm>
              <a:off x="2679" y="602"/>
              <a:ext cx="4053" cy="3105"/>
            </a:xfrm>
            <a:prstGeom prst="rect">
              <a:avLst/>
            </a:prstGeom>
            <a:solidFill>
              <a:srgbClr val="FFFFFF"/>
            </a:solidFill>
            <a:ln w="14288">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573" name="Line 8">
              <a:extLst>
                <a:ext uri="{FF2B5EF4-FFF2-40B4-BE49-F238E27FC236}">
                  <a16:creationId xmlns:a16="http://schemas.microsoft.com/office/drawing/2014/main" id="{4B1EB21D-E5C8-49D8-A4F4-79BC384D95A8}"/>
                </a:ext>
              </a:extLst>
            </p:cNvPr>
            <p:cNvSpPr>
              <a:spLocks noChangeShapeType="1"/>
            </p:cNvSpPr>
            <p:nvPr/>
          </p:nvSpPr>
          <p:spPr bwMode="auto">
            <a:xfrm flipV="1">
              <a:off x="2774" y="602"/>
              <a:ext cx="0" cy="3105"/>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74" name="Line 9">
              <a:extLst>
                <a:ext uri="{FF2B5EF4-FFF2-40B4-BE49-F238E27FC236}">
                  <a16:creationId xmlns:a16="http://schemas.microsoft.com/office/drawing/2014/main" id="{B7710503-DF97-4B03-95D6-AB9E80C277D2}"/>
                </a:ext>
              </a:extLst>
            </p:cNvPr>
            <p:cNvSpPr>
              <a:spLocks noChangeShapeType="1"/>
            </p:cNvSpPr>
            <p:nvPr/>
          </p:nvSpPr>
          <p:spPr bwMode="auto">
            <a:xfrm flipV="1">
              <a:off x="3742" y="602"/>
              <a:ext cx="0" cy="3105"/>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75" name="Line 10">
              <a:extLst>
                <a:ext uri="{FF2B5EF4-FFF2-40B4-BE49-F238E27FC236}">
                  <a16:creationId xmlns:a16="http://schemas.microsoft.com/office/drawing/2014/main" id="{6B079B95-2D35-4C0F-A08B-691AA4ED8EDC}"/>
                </a:ext>
              </a:extLst>
            </p:cNvPr>
            <p:cNvSpPr>
              <a:spLocks noChangeShapeType="1"/>
            </p:cNvSpPr>
            <p:nvPr/>
          </p:nvSpPr>
          <p:spPr bwMode="auto">
            <a:xfrm flipV="1">
              <a:off x="4707" y="602"/>
              <a:ext cx="0" cy="3105"/>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90" name="Line 11">
              <a:extLst>
                <a:ext uri="{FF2B5EF4-FFF2-40B4-BE49-F238E27FC236}">
                  <a16:creationId xmlns:a16="http://schemas.microsoft.com/office/drawing/2014/main" id="{0ECDCEE3-087C-4E12-95AA-0821140DC402}"/>
                </a:ext>
              </a:extLst>
            </p:cNvPr>
            <p:cNvSpPr>
              <a:spLocks noChangeShapeType="1"/>
            </p:cNvSpPr>
            <p:nvPr/>
          </p:nvSpPr>
          <p:spPr bwMode="auto">
            <a:xfrm flipV="1">
              <a:off x="5672" y="602"/>
              <a:ext cx="0" cy="3105"/>
            </a:xfrm>
            <a:prstGeom prst="line">
              <a:avLst/>
            </a:prstGeom>
            <a:noFill/>
            <a:ln w="19050">
              <a:solidFill>
                <a:srgbClr val="EAF2F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91" name="Line 12">
              <a:extLst>
                <a:ext uri="{FF2B5EF4-FFF2-40B4-BE49-F238E27FC236}">
                  <a16:creationId xmlns:a16="http://schemas.microsoft.com/office/drawing/2014/main" id="{8174AB84-4556-4198-A673-E493EAA96195}"/>
                </a:ext>
              </a:extLst>
            </p:cNvPr>
            <p:cNvSpPr>
              <a:spLocks noChangeShapeType="1"/>
            </p:cNvSpPr>
            <p:nvPr/>
          </p:nvSpPr>
          <p:spPr bwMode="auto">
            <a:xfrm>
              <a:off x="2679" y="142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92" name="Line 13">
              <a:extLst>
                <a:ext uri="{FF2B5EF4-FFF2-40B4-BE49-F238E27FC236}">
                  <a16:creationId xmlns:a16="http://schemas.microsoft.com/office/drawing/2014/main" id="{0625F649-1C62-4612-9C31-749A779AA4BB}"/>
                </a:ext>
              </a:extLst>
            </p:cNvPr>
            <p:cNvSpPr>
              <a:spLocks noChangeShapeType="1"/>
            </p:cNvSpPr>
            <p:nvPr/>
          </p:nvSpPr>
          <p:spPr bwMode="auto">
            <a:xfrm>
              <a:off x="2809"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93" name="Line 14">
              <a:extLst>
                <a:ext uri="{FF2B5EF4-FFF2-40B4-BE49-F238E27FC236}">
                  <a16:creationId xmlns:a16="http://schemas.microsoft.com/office/drawing/2014/main" id="{6060FA30-4DBF-4915-822D-F16BDBFE55FE}"/>
                </a:ext>
              </a:extLst>
            </p:cNvPr>
            <p:cNvSpPr>
              <a:spLocks noChangeShapeType="1"/>
            </p:cNvSpPr>
            <p:nvPr/>
          </p:nvSpPr>
          <p:spPr bwMode="auto">
            <a:xfrm>
              <a:off x="2939"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94" name="Line 15">
              <a:extLst>
                <a:ext uri="{FF2B5EF4-FFF2-40B4-BE49-F238E27FC236}">
                  <a16:creationId xmlns:a16="http://schemas.microsoft.com/office/drawing/2014/main" id="{82B6776E-820F-44F2-83AC-6FF546EEB542}"/>
                </a:ext>
              </a:extLst>
            </p:cNvPr>
            <p:cNvSpPr>
              <a:spLocks noChangeShapeType="1"/>
            </p:cNvSpPr>
            <p:nvPr/>
          </p:nvSpPr>
          <p:spPr bwMode="auto">
            <a:xfrm>
              <a:off x="3068" y="142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95" name="Line 16">
              <a:extLst>
                <a:ext uri="{FF2B5EF4-FFF2-40B4-BE49-F238E27FC236}">
                  <a16:creationId xmlns:a16="http://schemas.microsoft.com/office/drawing/2014/main" id="{2A7A398C-0DC8-4155-AFB9-E61DD8A2F4D1}"/>
                </a:ext>
              </a:extLst>
            </p:cNvPr>
            <p:cNvSpPr>
              <a:spLocks noChangeShapeType="1"/>
            </p:cNvSpPr>
            <p:nvPr/>
          </p:nvSpPr>
          <p:spPr bwMode="auto">
            <a:xfrm>
              <a:off x="3198"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96" name="Line 17">
              <a:extLst>
                <a:ext uri="{FF2B5EF4-FFF2-40B4-BE49-F238E27FC236}">
                  <a16:creationId xmlns:a16="http://schemas.microsoft.com/office/drawing/2014/main" id="{18525C50-275B-4CF2-987B-2976984A1B06}"/>
                </a:ext>
              </a:extLst>
            </p:cNvPr>
            <p:cNvSpPr>
              <a:spLocks noChangeShapeType="1"/>
            </p:cNvSpPr>
            <p:nvPr/>
          </p:nvSpPr>
          <p:spPr bwMode="auto">
            <a:xfrm>
              <a:off x="3327" y="142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97" name="Line 18">
              <a:extLst>
                <a:ext uri="{FF2B5EF4-FFF2-40B4-BE49-F238E27FC236}">
                  <a16:creationId xmlns:a16="http://schemas.microsoft.com/office/drawing/2014/main" id="{9A6EC10B-D202-4C49-B14B-70250885C1FC}"/>
                </a:ext>
              </a:extLst>
            </p:cNvPr>
            <p:cNvSpPr>
              <a:spLocks noChangeShapeType="1"/>
            </p:cNvSpPr>
            <p:nvPr/>
          </p:nvSpPr>
          <p:spPr bwMode="auto">
            <a:xfrm>
              <a:off x="3457"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98" name="Line 19">
              <a:extLst>
                <a:ext uri="{FF2B5EF4-FFF2-40B4-BE49-F238E27FC236}">
                  <a16:creationId xmlns:a16="http://schemas.microsoft.com/office/drawing/2014/main" id="{C756426D-EB46-4D52-A672-87DCE6B47199}"/>
                </a:ext>
              </a:extLst>
            </p:cNvPr>
            <p:cNvSpPr>
              <a:spLocks noChangeShapeType="1"/>
            </p:cNvSpPr>
            <p:nvPr/>
          </p:nvSpPr>
          <p:spPr bwMode="auto">
            <a:xfrm>
              <a:off x="3587"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99" name="Line 20">
              <a:extLst>
                <a:ext uri="{FF2B5EF4-FFF2-40B4-BE49-F238E27FC236}">
                  <a16:creationId xmlns:a16="http://schemas.microsoft.com/office/drawing/2014/main" id="{2B401EEF-7888-4F36-AC09-602A92C255B0}"/>
                </a:ext>
              </a:extLst>
            </p:cNvPr>
            <p:cNvSpPr>
              <a:spLocks noChangeShapeType="1"/>
            </p:cNvSpPr>
            <p:nvPr/>
          </p:nvSpPr>
          <p:spPr bwMode="auto">
            <a:xfrm>
              <a:off x="3716" y="142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00" name="Line 21">
              <a:extLst>
                <a:ext uri="{FF2B5EF4-FFF2-40B4-BE49-F238E27FC236}">
                  <a16:creationId xmlns:a16="http://schemas.microsoft.com/office/drawing/2014/main" id="{83366A86-751A-40BA-A83C-6629B47BA793}"/>
                </a:ext>
              </a:extLst>
            </p:cNvPr>
            <p:cNvSpPr>
              <a:spLocks noChangeShapeType="1"/>
            </p:cNvSpPr>
            <p:nvPr/>
          </p:nvSpPr>
          <p:spPr bwMode="auto">
            <a:xfrm>
              <a:off x="3846"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01" name="Line 22">
              <a:extLst>
                <a:ext uri="{FF2B5EF4-FFF2-40B4-BE49-F238E27FC236}">
                  <a16:creationId xmlns:a16="http://schemas.microsoft.com/office/drawing/2014/main" id="{451401DF-D156-4872-BF9D-854A27DC0E4F}"/>
                </a:ext>
              </a:extLst>
            </p:cNvPr>
            <p:cNvSpPr>
              <a:spLocks noChangeShapeType="1"/>
            </p:cNvSpPr>
            <p:nvPr/>
          </p:nvSpPr>
          <p:spPr bwMode="auto">
            <a:xfrm>
              <a:off x="3975" y="142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02" name="Line 23">
              <a:extLst>
                <a:ext uri="{FF2B5EF4-FFF2-40B4-BE49-F238E27FC236}">
                  <a16:creationId xmlns:a16="http://schemas.microsoft.com/office/drawing/2014/main" id="{E5C8C5F6-84E7-492A-8BA0-A5EEF4C6FBA1}"/>
                </a:ext>
              </a:extLst>
            </p:cNvPr>
            <p:cNvSpPr>
              <a:spLocks noChangeShapeType="1"/>
            </p:cNvSpPr>
            <p:nvPr/>
          </p:nvSpPr>
          <p:spPr bwMode="auto">
            <a:xfrm>
              <a:off x="4105"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60" name="Line 24">
              <a:extLst>
                <a:ext uri="{FF2B5EF4-FFF2-40B4-BE49-F238E27FC236}">
                  <a16:creationId xmlns:a16="http://schemas.microsoft.com/office/drawing/2014/main" id="{88F322D9-0AD2-4654-A834-8206D4D98E7F}"/>
                </a:ext>
              </a:extLst>
            </p:cNvPr>
            <p:cNvSpPr>
              <a:spLocks noChangeShapeType="1"/>
            </p:cNvSpPr>
            <p:nvPr/>
          </p:nvSpPr>
          <p:spPr bwMode="auto">
            <a:xfrm>
              <a:off x="4235"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65" name="Line 25">
              <a:extLst>
                <a:ext uri="{FF2B5EF4-FFF2-40B4-BE49-F238E27FC236}">
                  <a16:creationId xmlns:a16="http://schemas.microsoft.com/office/drawing/2014/main" id="{61C35C92-89B8-4AAF-8523-F60AA5435FAC}"/>
                </a:ext>
              </a:extLst>
            </p:cNvPr>
            <p:cNvSpPr>
              <a:spLocks noChangeShapeType="1"/>
            </p:cNvSpPr>
            <p:nvPr/>
          </p:nvSpPr>
          <p:spPr bwMode="auto">
            <a:xfrm>
              <a:off x="4364" y="142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66" name="Line 26">
              <a:extLst>
                <a:ext uri="{FF2B5EF4-FFF2-40B4-BE49-F238E27FC236}">
                  <a16:creationId xmlns:a16="http://schemas.microsoft.com/office/drawing/2014/main" id="{834F0DA5-3574-43A0-9D60-BA81CD2F6529}"/>
                </a:ext>
              </a:extLst>
            </p:cNvPr>
            <p:cNvSpPr>
              <a:spLocks noChangeShapeType="1"/>
            </p:cNvSpPr>
            <p:nvPr/>
          </p:nvSpPr>
          <p:spPr bwMode="auto">
            <a:xfrm>
              <a:off x="4494"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67" name="Line 27">
              <a:extLst>
                <a:ext uri="{FF2B5EF4-FFF2-40B4-BE49-F238E27FC236}">
                  <a16:creationId xmlns:a16="http://schemas.microsoft.com/office/drawing/2014/main" id="{E56E78C7-C320-4E57-8F64-26A46923FE37}"/>
                </a:ext>
              </a:extLst>
            </p:cNvPr>
            <p:cNvSpPr>
              <a:spLocks noChangeShapeType="1"/>
            </p:cNvSpPr>
            <p:nvPr/>
          </p:nvSpPr>
          <p:spPr bwMode="auto">
            <a:xfrm>
              <a:off x="4623" y="142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495" name="Line 28">
              <a:extLst>
                <a:ext uri="{FF2B5EF4-FFF2-40B4-BE49-F238E27FC236}">
                  <a16:creationId xmlns:a16="http://schemas.microsoft.com/office/drawing/2014/main" id="{F420C08B-A37E-4E5C-92DF-4219AED7EC3C}"/>
                </a:ext>
              </a:extLst>
            </p:cNvPr>
            <p:cNvSpPr>
              <a:spLocks noChangeShapeType="1"/>
            </p:cNvSpPr>
            <p:nvPr/>
          </p:nvSpPr>
          <p:spPr bwMode="auto">
            <a:xfrm>
              <a:off x="4753"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2" name="Line 29">
              <a:extLst>
                <a:ext uri="{FF2B5EF4-FFF2-40B4-BE49-F238E27FC236}">
                  <a16:creationId xmlns:a16="http://schemas.microsoft.com/office/drawing/2014/main" id="{8162C2A3-D37E-4940-AC57-CDF1A6B176C3}"/>
                </a:ext>
              </a:extLst>
            </p:cNvPr>
            <p:cNvSpPr>
              <a:spLocks noChangeShapeType="1"/>
            </p:cNvSpPr>
            <p:nvPr/>
          </p:nvSpPr>
          <p:spPr bwMode="auto">
            <a:xfrm>
              <a:off x="4883"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3" name="Line 30">
              <a:extLst>
                <a:ext uri="{FF2B5EF4-FFF2-40B4-BE49-F238E27FC236}">
                  <a16:creationId xmlns:a16="http://schemas.microsoft.com/office/drawing/2014/main" id="{BC558FB2-E38F-4F10-B523-615674918133}"/>
                </a:ext>
              </a:extLst>
            </p:cNvPr>
            <p:cNvSpPr>
              <a:spLocks noChangeShapeType="1"/>
            </p:cNvSpPr>
            <p:nvPr/>
          </p:nvSpPr>
          <p:spPr bwMode="auto">
            <a:xfrm>
              <a:off x="5012" y="142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4" name="Line 31">
              <a:extLst>
                <a:ext uri="{FF2B5EF4-FFF2-40B4-BE49-F238E27FC236}">
                  <a16:creationId xmlns:a16="http://schemas.microsoft.com/office/drawing/2014/main" id="{549089C7-8EFD-4AF5-A1EC-E90D6AC06471}"/>
                </a:ext>
              </a:extLst>
            </p:cNvPr>
            <p:cNvSpPr>
              <a:spLocks noChangeShapeType="1"/>
            </p:cNvSpPr>
            <p:nvPr/>
          </p:nvSpPr>
          <p:spPr bwMode="auto">
            <a:xfrm>
              <a:off x="5142"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5" name="Line 32">
              <a:extLst>
                <a:ext uri="{FF2B5EF4-FFF2-40B4-BE49-F238E27FC236}">
                  <a16:creationId xmlns:a16="http://schemas.microsoft.com/office/drawing/2014/main" id="{DB9E429D-6C75-4170-8BE4-B41AA2B5B2EB}"/>
                </a:ext>
              </a:extLst>
            </p:cNvPr>
            <p:cNvSpPr>
              <a:spLocks noChangeShapeType="1"/>
            </p:cNvSpPr>
            <p:nvPr/>
          </p:nvSpPr>
          <p:spPr bwMode="auto">
            <a:xfrm>
              <a:off x="5271" y="142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7" name="Line 33">
              <a:extLst>
                <a:ext uri="{FF2B5EF4-FFF2-40B4-BE49-F238E27FC236}">
                  <a16:creationId xmlns:a16="http://schemas.microsoft.com/office/drawing/2014/main" id="{7B257618-A7E1-4009-85E2-8CFDEA0E4D28}"/>
                </a:ext>
              </a:extLst>
            </p:cNvPr>
            <p:cNvSpPr>
              <a:spLocks noChangeShapeType="1"/>
            </p:cNvSpPr>
            <p:nvPr/>
          </p:nvSpPr>
          <p:spPr bwMode="auto">
            <a:xfrm>
              <a:off x="5401"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8" name="Line 34">
              <a:extLst>
                <a:ext uri="{FF2B5EF4-FFF2-40B4-BE49-F238E27FC236}">
                  <a16:creationId xmlns:a16="http://schemas.microsoft.com/office/drawing/2014/main" id="{37D511FD-05FC-42BD-9E82-5ED06D4E0331}"/>
                </a:ext>
              </a:extLst>
            </p:cNvPr>
            <p:cNvSpPr>
              <a:spLocks noChangeShapeType="1"/>
            </p:cNvSpPr>
            <p:nvPr/>
          </p:nvSpPr>
          <p:spPr bwMode="auto">
            <a:xfrm>
              <a:off x="5531"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9" name="Line 35">
              <a:extLst>
                <a:ext uri="{FF2B5EF4-FFF2-40B4-BE49-F238E27FC236}">
                  <a16:creationId xmlns:a16="http://schemas.microsoft.com/office/drawing/2014/main" id="{241F498B-5A19-4455-B5EC-24B99D21F6F6}"/>
                </a:ext>
              </a:extLst>
            </p:cNvPr>
            <p:cNvSpPr>
              <a:spLocks noChangeShapeType="1"/>
            </p:cNvSpPr>
            <p:nvPr/>
          </p:nvSpPr>
          <p:spPr bwMode="auto">
            <a:xfrm>
              <a:off x="5660" y="142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0" name="Line 36">
              <a:extLst>
                <a:ext uri="{FF2B5EF4-FFF2-40B4-BE49-F238E27FC236}">
                  <a16:creationId xmlns:a16="http://schemas.microsoft.com/office/drawing/2014/main" id="{5EE9ECCA-7D0C-4837-B44B-399C469FF147}"/>
                </a:ext>
              </a:extLst>
            </p:cNvPr>
            <p:cNvSpPr>
              <a:spLocks noChangeShapeType="1"/>
            </p:cNvSpPr>
            <p:nvPr/>
          </p:nvSpPr>
          <p:spPr bwMode="auto">
            <a:xfrm>
              <a:off x="5790"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1" name="Line 37">
              <a:extLst>
                <a:ext uri="{FF2B5EF4-FFF2-40B4-BE49-F238E27FC236}">
                  <a16:creationId xmlns:a16="http://schemas.microsoft.com/office/drawing/2014/main" id="{7D74736D-C47A-4F14-9330-139A6E3D1992}"/>
                </a:ext>
              </a:extLst>
            </p:cNvPr>
            <p:cNvSpPr>
              <a:spLocks noChangeShapeType="1"/>
            </p:cNvSpPr>
            <p:nvPr/>
          </p:nvSpPr>
          <p:spPr bwMode="auto">
            <a:xfrm>
              <a:off x="5919" y="142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2" name="Line 38">
              <a:extLst>
                <a:ext uri="{FF2B5EF4-FFF2-40B4-BE49-F238E27FC236}">
                  <a16:creationId xmlns:a16="http://schemas.microsoft.com/office/drawing/2014/main" id="{A7B49444-5B4F-49B5-9D60-76692F287636}"/>
                </a:ext>
              </a:extLst>
            </p:cNvPr>
            <p:cNvSpPr>
              <a:spLocks noChangeShapeType="1"/>
            </p:cNvSpPr>
            <p:nvPr/>
          </p:nvSpPr>
          <p:spPr bwMode="auto">
            <a:xfrm>
              <a:off x="6049"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3" name="Line 39">
              <a:extLst>
                <a:ext uri="{FF2B5EF4-FFF2-40B4-BE49-F238E27FC236}">
                  <a16:creationId xmlns:a16="http://schemas.microsoft.com/office/drawing/2014/main" id="{C63E6F2B-4E7A-4B30-9D44-FE74302564A4}"/>
                </a:ext>
              </a:extLst>
            </p:cNvPr>
            <p:cNvSpPr>
              <a:spLocks noChangeShapeType="1"/>
            </p:cNvSpPr>
            <p:nvPr/>
          </p:nvSpPr>
          <p:spPr bwMode="auto">
            <a:xfrm>
              <a:off x="6179"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4" name="Line 40">
              <a:extLst>
                <a:ext uri="{FF2B5EF4-FFF2-40B4-BE49-F238E27FC236}">
                  <a16:creationId xmlns:a16="http://schemas.microsoft.com/office/drawing/2014/main" id="{FFEAE0C8-9E9D-45EA-8E7D-B0489EB68C39}"/>
                </a:ext>
              </a:extLst>
            </p:cNvPr>
            <p:cNvSpPr>
              <a:spLocks noChangeShapeType="1"/>
            </p:cNvSpPr>
            <p:nvPr/>
          </p:nvSpPr>
          <p:spPr bwMode="auto">
            <a:xfrm>
              <a:off x="6308" y="142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5" name="Line 41">
              <a:extLst>
                <a:ext uri="{FF2B5EF4-FFF2-40B4-BE49-F238E27FC236}">
                  <a16:creationId xmlns:a16="http://schemas.microsoft.com/office/drawing/2014/main" id="{F2A7B32F-4C85-44F5-A496-F1E9B05C38EF}"/>
                </a:ext>
              </a:extLst>
            </p:cNvPr>
            <p:cNvSpPr>
              <a:spLocks noChangeShapeType="1"/>
            </p:cNvSpPr>
            <p:nvPr/>
          </p:nvSpPr>
          <p:spPr bwMode="auto">
            <a:xfrm>
              <a:off x="6438" y="142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6" name="Line 42">
              <a:extLst>
                <a:ext uri="{FF2B5EF4-FFF2-40B4-BE49-F238E27FC236}">
                  <a16:creationId xmlns:a16="http://schemas.microsoft.com/office/drawing/2014/main" id="{C2BC28DE-42F8-4449-93C8-44D5DA6D8868}"/>
                </a:ext>
              </a:extLst>
            </p:cNvPr>
            <p:cNvSpPr>
              <a:spLocks noChangeShapeType="1"/>
            </p:cNvSpPr>
            <p:nvPr/>
          </p:nvSpPr>
          <p:spPr bwMode="auto">
            <a:xfrm>
              <a:off x="6567" y="142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7" name="Line 43">
              <a:extLst>
                <a:ext uri="{FF2B5EF4-FFF2-40B4-BE49-F238E27FC236}">
                  <a16:creationId xmlns:a16="http://schemas.microsoft.com/office/drawing/2014/main" id="{F0DB405C-FDB7-4842-B4A3-C528322795FA}"/>
                </a:ext>
              </a:extLst>
            </p:cNvPr>
            <p:cNvSpPr>
              <a:spLocks noChangeShapeType="1"/>
            </p:cNvSpPr>
            <p:nvPr/>
          </p:nvSpPr>
          <p:spPr bwMode="auto">
            <a:xfrm>
              <a:off x="6697" y="1426"/>
              <a:ext cx="3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8" name="Line 44">
              <a:extLst>
                <a:ext uri="{FF2B5EF4-FFF2-40B4-BE49-F238E27FC236}">
                  <a16:creationId xmlns:a16="http://schemas.microsoft.com/office/drawing/2014/main" id="{3DE95725-7B11-42DA-8F5A-2C66A99E43D1}"/>
                </a:ext>
              </a:extLst>
            </p:cNvPr>
            <p:cNvSpPr>
              <a:spLocks noChangeShapeType="1"/>
            </p:cNvSpPr>
            <p:nvPr/>
          </p:nvSpPr>
          <p:spPr bwMode="auto">
            <a:xfrm>
              <a:off x="2679" y="233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9" name="Line 45">
              <a:extLst>
                <a:ext uri="{FF2B5EF4-FFF2-40B4-BE49-F238E27FC236}">
                  <a16:creationId xmlns:a16="http://schemas.microsoft.com/office/drawing/2014/main" id="{342ADD62-569F-4F07-9DF0-C102B339ADDE}"/>
                </a:ext>
              </a:extLst>
            </p:cNvPr>
            <p:cNvSpPr>
              <a:spLocks noChangeShapeType="1"/>
            </p:cNvSpPr>
            <p:nvPr/>
          </p:nvSpPr>
          <p:spPr bwMode="auto">
            <a:xfrm>
              <a:off x="2809"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0" name="Line 46">
              <a:extLst>
                <a:ext uri="{FF2B5EF4-FFF2-40B4-BE49-F238E27FC236}">
                  <a16:creationId xmlns:a16="http://schemas.microsoft.com/office/drawing/2014/main" id="{09AD4D9E-BD3D-4A59-B826-548EAA3B9BB5}"/>
                </a:ext>
              </a:extLst>
            </p:cNvPr>
            <p:cNvSpPr>
              <a:spLocks noChangeShapeType="1"/>
            </p:cNvSpPr>
            <p:nvPr/>
          </p:nvSpPr>
          <p:spPr bwMode="auto">
            <a:xfrm>
              <a:off x="2939"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1" name="Line 47">
              <a:extLst>
                <a:ext uri="{FF2B5EF4-FFF2-40B4-BE49-F238E27FC236}">
                  <a16:creationId xmlns:a16="http://schemas.microsoft.com/office/drawing/2014/main" id="{DC503E02-65B4-4C29-86AB-BE473C4E531B}"/>
                </a:ext>
              </a:extLst>
            </p:cNvPr>
            <p:cNvSpPr>
              <a:spLocks noChangeShapeType="1"/>
            </p:cNvSpPr>
            <p:nvPr/>
          </p:nvSpPr>
          <p:spPr bwMode="auto">
            <a:xfrm>
              <a:off x="3068" y="233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2" name="Line 48">
              <a:extLst>
                <a:ext uri="{FF2B5EF4-FFF2-40B4-BE49-F238E27FC236}">
                  <a16:creationId xmlns:a16="http://schemas.microsoft.com/office/drawing/2014/main" id="{465AA22C-8225-412B-97AD-D9BAD51D4FD2}"/>
                </a:ext>
              </a:extLst>
            </p:cNvPr>
            <p:cNvSpPr>
              <a:spLocks noChangeShapeType="1"/>
            </p:cNvSpPr>
            <p:nvPr/>
          </p:nvSpPr>
          <p:spPr bwMode="auto">
            <a:xfrm>
              <a:off x="3198"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3" name="Line 49">
              <a:extLst>
                <a:ext uri="{FF2B5EF4-FFF2-40B4-BE49-F238E27FC236}">
                  <a16:creationId xmlns:a16="http://schemas.microsoft.com/office/drawing/2014/main" id="{164ADF45-95CA-445D-85F8-40897BDEB860}"/>
                </a:ext>
              </a:extLst>
            </p:cNvPr>
            <p:cNvSpPr>
              <a:spLocks noChangeShapeType="1"/>
            </p:cNvSpPr>
            <p:nvPr/>
          </p:nvSpPr>
          <p:spPr bwMode="auto">
            <a:xfrm>
              <a:off x="3327" y="233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4" name="Line 50">
              <a:extLst>
                <a:ext uri="{FF2B5EF4-FFF2-40B4-BE49-F238E27FC236}">
                  <a16:creationId xmlns:a16="http://schemas.microsoft.com/office/drawing/2014/main" id="{907DC41B-8BFF-4892-85E0-5B67786D8373}"/>
                </a:ext>
              </a:extLst>
            </p:cNvPr>
            <p:cNvSpPr>
              <a:spLocks noChangeShapeType="1"/>
            </p:cNvSpPr>
            <p:nvPr/>
          </p:nvSpPr>
          <p:spPr bwMode="auto">
            <a:xfrm>
              <a:off x="3457"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5" name="Line 51">
              <a:extLst>
                <a:ext uri="{FF2B5EF4-FFF2-40B4-BE49-F238E27FC236}">
                  <a16:creationId xmlns:a16="http://schemas.microsoft.com/office/drawing/2014/main" id="{E6B7C8AA-A915-44E5-8ECC-E352125313F4}"/>
                </a:ext>
              </a:extLst>
            </p:cNvPr>
            <p:cNvSpPr>
              <a:spLocks noChangeShapeType="1"/>
            </p:cNvSpPr>
            <p:nvPr/>
          </p:nvSpPr>
          <p:spPr bwMode="auto">
            <a:xfrm>
              <a:off x="3587"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6" name="Line 52">
              <a:extLst>
                <a:ext uri="{FF2B5EF4-FFF2-40B4-BE49-F238E27FC236}">
                  <a16:creationId xmlns:a16="http://schemas.microsoft.com/office/drawing/2014/main" id="{AAA4C801-2C68-4855-808C-21CF0D6E35EB}"/>
                </a:ext>
              </a:extLst>
            </p:cNvPr>
            <p:cNvSpPr>
              <a:spLocks noChangeShapeType="1"/>
            </p:cNvSpPr>
            <p:nvPr/>
          </p:nvSpPr>
          <p:spPr bwMode="auto">
            <a:xfrm>
              <a:off x="3716" y="233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7" name="Line 53">
              <a:extLst>
                <a:ext uri="{FF2B5EF4-FFF2-40B4-BE49-F238E27FC236}">
                  <a16:creationId xmlns:a16="http://schemas.microsoft.com/office/drawing/2014/main" id="{DC94D2E3-60FF-4104-80CC-8ADB822CDD43}"/>
                </a:ext>
              </a:extLst>
            </p:cNvPr>
            <p:cNvSpPr>
              <a:spLocks noChangeShapeType="1"/>
            </p:cNvSpPr>
            <p:nvPr/>
          </p:nvSpPr>
          <p:spPr bwMode="auto">
            <a:xfrm>
              <a:off x="3846"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8" name="Line 54">
              <a:extLst>
                <a:ext uri="{FF2B5EF4-FFF2-40B4-BE49-F238E27FC236}">
                  <a16:creationId xmlns:a16="http://schemas.microsoft.com/office/drawing/2014/main" id="{9C5DC834-D354-4189-B558-500D52B63760}"/>
                </a:ext>
              </a:extLst>
            </p:cNvPr>
            <p:cNvSpPr>
              <a:spLocks noChangeShapeType="1"/>
            </p:cNvSpPr>
            <p:nvPr/>
          </p:nvSpPr>
          <p:spPr bwMode="auto">
            <a:xfrm>
              <a:off x="3975" y="233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9" name="Line 55">
              <a:extLst>
                <a:ext uri="{FF2B5EF4-FFF2-40B4-BE49-F238E27FC236}">
                  <a16:creationId xmlns:a16="http://schemas.microsoft.com/office/drawing/2014/main" id="{A3A71012-BB0C-46A6-9C45-A5F526DF58E9}"/>
                </a:ext>
              </a:extLst>
            </p:cNvPr>
            <p:cNvSpPr>
              <a:spLocks noChangeShapeType="1"/>
            </p:cNvSpPr>
            <p:nvPr/>
          </p:nvSpPr>
          <p:spPr bwMode="auto">
            <a:xfrm>
              <a:off x="4105"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0" name="Line 56">
              <a:extLst>
                <a:ext uri="{FF2B5EF4-FFF2-40B4-BE49-F238E27FC236}">
                  <a16:creationId xmlns:a16="http://schemas.microsoft.com/office/drawing/2014/main" id="{9589C5BA-95F7-41C2-BDC5-3F0DCF101A97}"/>
                </a:ext>
              </a:extLst>
            </p:cNvPr>
            <p:cNvSpPr>
              <a:spLocks noChangeShapeType="1"/>
            </p:cNvSpPr>
            <p:nvPr/>
          </p:nvSpPr>
          <p:spPr bwMode="auto">
            <a:xfrm>
              <a:off x="4235"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1" name="Line 57">
              <a:extLst>
                <a:ext uri="{FF2B5EF4-FFF2-40B4-BE49-F238E27FC236}">
                  <a16:creationId xmlns:a16="http://schemas.microsoft.com/office/drawing/2014/main" id="{9C8731B8-BADB-48E0-ABE8-7FE4E7071671}"/>
                </a:ext>
              </a:extLst>
            </p:cNvPr>
            <p:cNvSpPr>
              <a:spLocks noChangeShapeType="1"/>
            </p:cNvSpPr>
            <p:nvPr/>
          </p:nvSpPr>
          <p:spPr bwMode="auto">
            <a:xfrm>
              <a:off x="4364" y="233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2" name="Line 58">
              <a:extLst>
                <a:ext uri="{FF2B5EF4-FFF2-40B4-BE49-F238E27FC236}">
                  <a16:creationId xmlns:a16="http://schemas.microsoft.com/office/drawing/2014/main" id="{84905A16-EE76-41BF-AC7E-A913AE0E899C}"/>
                </a:ext>
              </a:extLst>
            </p:cNvPr>
            <p:cNvSpPr>
              <a:spLocks noChangeShapeType="1"/>
            </p:cNvSpPr>
            <p:nvPr/>
          </p:nvSpPr>
          <p:spPr bwMode="auto">
            <a:xfrm>
              <a:off x="4494"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3" name="Line 59">
              <a:extLst>
                <a:ext uri="{FF2B5EF4-FFF2-40B4-BE49-F238E27FC236}">
                  <a16:creationId xmlns:a16="http://schemas.microsoft.com/office/drawing/2014/main" id="{22565E4D-DCC8-4142-A141-47DF6E72BB04}"/>
                </a:ext>
              </a:extLst>
            </p:cNvPr>
            <p:cNvSpPr>
              <a:spLocks noChangeShapeType="1"/>
            </p:cNvSpPr>
            <p:nvPr/>
          </p:nvSpPr>
          <p:spPr bwMode="auto">
            <a:xfrm>
              <a:off x="4623" y="233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24" name="Line 60">
              <a:extLst>
                <a:ext uri="{FF2B5EF4-FFF2-40B4-BE49-F238E27FC236}">
                  <a16:creationId xmlns:a16="http://schemas.microsoft.com/office/drawing/2014/main" id="{1ABA66AD-87B8-48EA-957F-C700401267AC}"/>
                </a:ext>
              </a:extLst>
            </p:cNvPr>
            <p:cNvSpPr>
              <a:spLocks noChangeShapeType="1"/>
            </p:cNvSpPr>
            <p:nvPr/>
          </p:nvSpPr>
          <p:spPr bwMode="auto">
            <a:xfrm>
              <a:off x="4753"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25" name="Line 61">
              <a:extLst>
                <a:ext uri="{FF2B5EF4-FFF2-40B4-BE49-F238E27FC236}">
                  <a16:creationId xmlns:a16="http://schemas.microsoft.com/office/drawing/2014/main" id="{3C8DD8C2-FCCA-4753-B4DC-69998579DEF5}"/>
                </a:ext>
              </a:extLst>
            </p:cNvPr>
            <p:cNvSpPr>
              <a:spLocks noChangeShapeType="1"/>
            </p:cNvSpPr>
            <p:nvPr/>
          </p:nvSpPr>
          <p:spPr bwMode="auto">
            <a:xfrm>
              <a:off x="4883"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26" name="Line 62">
              <a:extLst>
                <a:ext uri="{FF2B5EF4-FFF2-40B4-BE49-F238E27FC236}">
                  <a16:creationId xmlns:a16="http://schemas.microsoft.com/office/drawing/2014/main" id="{20E61B3C-08AE-4474-B6C8-D95E30A1DBFA}"/>
                </a:ext>
              </a:extLst>
            </p:cNvPr>
            <p:cNvSpPr>
              <a:spLocks noChangeShapeType="1"/>
            </p:cNvSpPr>
            <p:nvPr/>
          </p:nvSpPr>
          <p:spPr bwMode="auto">
            <a:xfrm>
              <a:off x="5012" y="233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27" name="Line 63">
              <a:extLst>
                <a:ext uri="{FF2B5EF4-FFF2-40B4-BE49-F238E27FC236}">
                  <a16:creationId xmlns:a16="http://schemas.microsoft.com/office/drawing/2014/main" id="{B2F5BD2B-C5B9-4632-A998-BF994A9BAE37}"/>
                </a:ext>
              </a:extLst>
            </p:cNvPr>
            <p:cNvSpPr>
              <a:spLocks noChangeShapeType="1"/>
            </p:cNvSpPr>
            <p:nvPr/>
          </p:nvSpPr>
          <p:spPr bwMode="auto">
            <a:xfrm>
              <a:off x="5142"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28" name="Line 64">
              <a:extLst>
                <a:ext uri="{FF2B5EF4-FFF2-40B4-BE49-F238E27FC236}">
                  <a16:creationId xmlns:a16="http://schemas.microsoft.com/office/drawing/2014/main" id="{A5558F2E-6AB6-48FB-A176-8711A92E5C54}"/>
                </a:ext>
              </a:extLst>
            </p:cNvPr>
            <p:cNvSpPr>
              <a:spLocks noChangeShapeType="1"/>
            </p:cNvSpPr>
            <p:nvPr/>
          </p:nvSpPr>
          <p:spPr bwMode="auto">
            <a:xfrm>
              <a:off x="5271" y="233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29" name="Line 65">
              <a:extLst>
                <a:ext uri="{FF2B5EF4-FFF2-40B4-BE49-F238E27FC236}">
                  <a16:creationId xmlns:a16="http://schemas.microsoft.com/office/drawing/2014/main" id="{BD22E7D7-D8BE-4569-89C9-9325D447417D}"/>
                </a:ext>
              </a:extLst>
            </p:cNvPr>
            <p:cNvSpPr>
              <a:spLocks noChangeShapeType="1"/>
            </p:cNvSpPr>
            <p:nvPr/>
          </p:nvSpPr>
          <p:spPr bwMode="auto">
            <a:xfrm>
              <a:off x="5401"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30" name="Line 66">
              <a:extLst>
                <a:ext uri="{FF2B5EF4-FFF2-40B4-BE49-F238E27FC236}">
                  <a16:creationId xmlns:a16="http://schemas.microsoft.com/office/drawing/2014/main" id="{60383151-C402-402D-9D68-CC1EE9986452}"/>
                </a:ext>
              </a:extLst>
            </p:cNvPr>
            <p:cNvSpPr>
              <a:spLocks noChangeShapeType="1"/>
            </p:cNvSpPr>
            <p:nvPr/>
          </p:nvSpPr>
          <p:spPr bwMode="auto">
            <a:xfrm>
              <a:off x="5531"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31" name="Line 67">
              <a:extLst>
                <a:ext uri="{FF2B5EF4-FFF2-40B4-BE49-F238E27FC236}">
                  <a16:creationId xmlns:a16="http://schemas.microsoft.com/office/drawing/2014/main" id="{B78A3C82-943C-4BEF-A6AE-6FE5D011CFFF}"/>
                </a:ext>
              </a:extLst>
            </p:cNvPr>
            <p:cNvSpPr>
              <a:spLocks noChangeShapeType="1"/>
            </p:cNvSpPr>
            <p:nvPr/>
          </p:nvSpPr>
          <p:spPr bwMode="auto">
            <a:xfrm>
              <a:off x="5660" y="233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32" name="Line 68">
              <a:extLst>
                <a:ext uri="{FF2B5EF4-FFF2-40B4-BE49-F238E27FC236}">
                  <a16:creationId xmlns:a16="http://schemas.microsoft.com/office/drawing/2014/main" id="{8F35C107-DBF6-4CC2-8AD9-096A23DDAABA}"/>
                </a:ext>
              </a:extLst>
            </p:cNvPr>
            <p:cNvSpPr>
              <a:spLocks noChangeShapeType="1"/>
            </p:cNvSpPr>
            <p:nvPr/>
          </p:nvSpPr>
          <p:spPr bwMode="auto">
            <a:xfrm>
              <a:off x="5790"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33" name="Line 69">
              <a:extLst>
                <a:ext uri="{FF2B5EF4-FFF2-40B4-BE49-F238E27FC236}">
                  <a16:creationId xmlns:a16="http://schemas.microsoft.com/office/drawing/2014/main" id="{09BE5F14-6707-4901-85EF-3A2B491B4E99}"/>
                </a:ext>
              </a:extLst>
            </p:cNvPr>
            <p:cNvSpPr>
              <a:spLocks noChangeShapeType="1"/>
            </p:cNvSpPr>
            <p:nvPr/>
          </p:nvSpPr>
          <p:spPr bwMode="auto">
            <a:xfrm>
              <a:off x="5919" y="233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34" name="Line 70">
              <a:extLst>
                <a:ext uri="{FF2B5EF4-FFF2-40B4-BE49-F238E27FC236}">
                  <a16:creationId xmlns:a16="http://schemas.microsoft.com/office/drawing/2014/main" id="{F5BAA312-1272-44A4-A957-C4B915AAF7D7}"/>
                </a:ext>
              </a:extLst>
            </p:cNvPr>
            <p:cNvSpPr>
              <a:spLocks noChangeShapeType="1"/>
            </p:cNvSpPr>
            <p:nvPr/>
          </p:nvSpPr>
          <p:spPr bwMode="auto">
            <a:xfrm>
              <a:off x="6049"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35" name="Line 71">
              <a:extLst>
                <a:ext uri="{FF2B5EF4-FFF2-40B4-BE49-F238E27FC236}">
                  <a16:creationId xmlns:a16="http://schemas.microsoft.com/office/drawing/2014/main" id="{E900E432-3529-4D58-82C7-1AB0D7EBC6E0}"/>
                </a:ext>
              </a:extLst>
            </p:cNvPr>
            <p:cNvSpPr>
              <a:spLocks noChangeShapeType="1"/>
            </p:cNvSpPr>
            <p:nvPr/>
          </p:nvSpPr>
          <p:spPr bwMode="auto">
            <a:xfrm>
              <a:off x="6179"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36" name="Line 72">
              <a:extLst>
                <a:ext uri="{FF2B5EF4-FFF2-40B4-BE49-F238E27FC236}">
                  <a16:creationId xmlns:a16="http://schemas.microsoft.com/office/drawing/2014/main" id="{E5894A71-A77D-4104-BBDB-868D9FA729AA}"/>
                </a:ext>
              </a:extLst>
            </p:cNvPr>
            <p:cNvSpPr>
              <a:spLocks noChangeShapeType="1"/>
            </p:cNvSpPr>
            <p:nvPr/>
          </p:nvSpPr>
          <p:spPr bwMode="auto">
            <a:xfrm>
              <a:off x="6308" y="233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37" name="Line 73">
              <a:extLst>
                <a:ext uri="{FF2B5EF4-FFF2-40B4-BE49-F238E27FC236}">
                  <a16:creationId xmlns:a16="http://schemas.microsoft.com/office/drawing/2014/main" id="{B86AF38B-72B6-4359-AC02-8AE94DE8430E}"/>
                </a:ext>
              </a:extLst>
            </p:cNvPr>
            <p:cNvSpPr>
              <a:spLocks noChangeShapeType="1"/>
            </p:cNvSpPr>
            <p:nvPr/>
          </p:nvSpPr>
          <p:spPr bwMode="auto">
            <a:xfrm>
              <a:off x="6438" y="2336"/>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38" name="Line 74">
              <a:extLst>
                <a:ext uri="{FF2B5EF4-FFF2-40B4-BE49-F238E27FC236}">
                  <a16:creationId xmlns:a16="http://schemas.microsoft.com/office/drawing/2014/main" id="{2C87AF16-F01E-4106-AD90-EC4B67EFA362}"/>
                </a:ext>
              </a:extLst>
            </p:cNvPr>
            <p:cNvSpPr>
              <a:spLocks noChangeShapeType="1"/>
            </p:cNvSpPr>
            <p:nvPr/>
          </p:nvSpPr>
          <p:spPr bwMode="auto">
            <a:xfrm>
              <a:off x="6567" y="2336"/>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39" name="Line 75">
              <a:extLst>
                <a:ext uri="{FF2B5EF4-FFF2-40B4-BE49-F238E27FC236}">
                  <a16:creationId xmlns:a16="http://schemas.microsoft.com/office/drawing/2014/main" id="{DFC3DAD1-6227-44CC-8AE7-4AE698BEEE67}"/>
                </a:ext>
              </a:extLst>
            </p:cNvPr>
            <p:cNvSpPr>
              <a:spLocks noChangeShapeType="1"/>
            </p:cNvSpPr>
            <p:nvPr/>
          </p:nvSpPr>
          <p:spPr bwMode="auto">
            <a:xfrm>
              <a:off x="6697" y="2336"/>
              <a:ext cx="3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40" name="Line 76">
              <a:extLst>
                <a:ext uri="{FF2B5EF4-FFF2-40B4-BE49-F238E27FC236}">
                  <a16:creationId xmlns:a16="http://schemas.microsoft.com/office/drawing/2014/main" id="{9950EB15-46ED-4C89-8E87-12E710FCDE63}"/>
                </a:ext>
              </a:extLst>
            </p:cNvPr>
            <p:cNvSpPr>
              <a:spLocks noChangeShapeType="1"/>
            </p:cNvSpPr>
            <p:nvPr/>
          </p:nvSpPr>
          <p:spPr bwMode="auto">
            <a:xfrm>
              <a:off x="2679" y="2883"/>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41" name="Line 77">
              <a:extLst>
                <a:ext uri="{FF2B5EF4-FFF2-40B4-BE49-F238E27FC236}">
                  <a16:creationId xmlns:a16="http://schemas.microsoft.com/office/drawing/2014/main" id="{C553E56B-8748-4D13-B1C2-C1936755CB04}"/>
                </a:ext>
              </a:extLst>
            </p:cNvPr>
            <p:cNvSpPr>
              <a:spLocks noChangeShapeType="1"/>
            </p:cNvSpPr>
            <p:nvPr/>
          </p:nvSpPr>
          <p:spPr bwMode="auto">
            <a:xfrm>
              <a:off x="2809"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42" name="Line 78">
              <a:extLst>
                <a:ext uri="{FF2B5EF4-FFF2-40B4-BE49-F238E27FC236}">
                  <a16:creationId xmlns:a16="http://schemas.microsoft.com/office/drawing/2014/main" id="{22810E2F-6AB2-4AA9-BF86-66688236EFBB}"/>
                </a:ext>
              </a:extLst>
            </p:cNvPr>
            <p:cNvSpPr>
              <a:spLocks noChangeShapeType="1"/>
            </p:cNvSpPr>
            <p:nvPr/>
          </p:nvSpPr>
          <p:spPr bwMode="auto">
            <a:xfrm>
              <a:off x="2939"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43" name="Line 79">
              <a:extLst>
                <a:ext uri="{FF2B5EF4-FFF2-40B4-BE49-F238E27FC236}">
                  <a16:creationId xmlns:a16="http://schemas.microsoft.com/office/drawing/2014/main" id="{0B1A8F88-386B-4BD6-B9BD-AC4AA0C59497}"/>
                </a:ext>
              </a:extLst>
            </p:cNvPr>
            <p:cNvSpPr>
              <a:spLocks noChangeShapeType="1"/>
            </p:cNvSpPr>
            <p:nvPr/>
          </p:nvSpPr>
          <p:spPr bwMode="auto">
            <a:xfrm>
              <a:off x="3068" y="2883"/>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44" name="Line 80">
              <a:extLst>
                <a:ext uri="{FF2B5EF4-FFF2-40B4-BE49-F238E27FC236}">
                  <a16:creationId xmlns:a16="http://schemas.microsoft.com/office/drawing/2014/main" id="{A5EBDFD1-282C-464B-BC5E-DDAC9395D013}"/>
                </a:ext>
              </a:extLst>
            </p:cNvPr>
            <p:cNvSpPr>
              <a:spLocks noChangeShapeType="1"/>
            </p:cNvSpPr>
            <p:nvPr/>
          </p:nvSpPr>
          <p:spPr bwMode="auto">
            <a:xfrm>
              <a:off x="3198"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45" name="Line 81">
              <a:extLst>
                <a:ext uri="{FF2B5EF4-FFF2-40B4-BE49-F238E27FC236}">
                  <a16:creationId xmlns:a16="http://schemas.microsoft.com/office/drawing/2014/main" id="{779B2A27-71BB-4E0F-9C34-264EA22C68B9}"/>
                </a:ext>
              </a:extLst>
            </p:cNvPr>
            <p:cNvSpPr>
              <a:spLocks noChangeShapeType="1"/>
            </p:cNvSpPr>
            <p:nvPr/>
          </p:nvSpPr>
          <p:spPr bwMode="auto">
            <a:xfrm>
              <a:off x="3327" y="2883"/>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46" name="Line 82">
              <a:extLst>
                <a:ext uri="{FF2B5EF4-FFF2-40B4-BE49-F238E27FC236}">
                  <a16:creationId xmlns:a16="http://schemas.microsoft.com/office/drawing/2014/main" id="{AF9C2C46-FB97-4C95-997D-EB4276D2BBF0}"/>
                </a:ext>
              </a:extLst>
            </p:cNvPr>
            <p:cNvSpPr>
              <a:spLocks noChangeShapeType="1"/>
            </p:cNvSpPr>
            <p:nvPr/>
          </p:nvSpPr>
          <p:spPr bwMode="auto">
            <a:xfrm>
              <a:off x="3457"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47" name="Line 83">
              <a:extLst>
                <a:ext uri="{FF2B5EF4-FFF2-40B4-BE49-F238E27FC236}">
                  <a16:creationId xmlns:a16="http://schemas.microsoft.com/office/drawing/2014/main" id="{AB5E41BB-CE64-4EC1-9714-A4E47456B41D}"/>
                </a:ext>
              </a:extLst>
            </p:cNvPr>
            <p:cNvSpPr>
              <a:spLocks noChangeShapeType="1"/>
            </p:cNvSpPr>
            <p:nvPr/>
          </p:nvSpPr>
          <p:spPr bwMode="auto">
            <a:xfrm>
              <a:off x="3587"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48" name="Line 84">
              <a:extLst>
                <a:ext uri="{FF2B5EF4-FFF2-40B4-BE49-F238E27FC236}">
                  <a16:creationId xmlns:a16="http://schemas.microsoft.com/office/drawing/2014/main" id="{C562DA16-029B-4DEB-B1D4-1C5ACE5BC7FE}"/>
                </a:ext>
              </a:extLst>
            </p:cNvPr>
            <p:cNvSpPr>
              <a:spLocks noChangeShapeType="1"/>
            </p:cNvSpPr>
            <p:nvPr/>
          </p:nvSpPr>
          <p:spPr bwMode="auto">
            <a:xfrm>
              <a:off x="3716" y="2883"/>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49" name="Line 85">
              <a:extLst>
                <a:ext uri="{FF2B5EF4-FFF2-40B4-BE49-F238E27FC236}">
                  <a16:creationId xmlns:a16="http://schemas.microsoft.com/office/drawing/2014/main" id="{E5EA5463-B8E5-4F96-B05A-C2DE4823502D}"/>
                </a:ext>
              </a:extLst>
            </p:cNvPr>
            <p:cNvSpPr>
              <a:spLocks noChangeShapeType="1"/>
            </p:cNvSpPr>
            <p:nvPr/>
          </p:nvSpPr>
          <p:spPr bwMode="auto">
            <a:xfrm>
              <a:off x="3846"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50" name="Line 86">
              <a:extLst>
                <a:ext uri="{FF2B5EF4-FFF2-40B4-BE49-F238E27FC236}">
                  <a16:creationId xmlns:a16="http://schemas.microsoft.com/office/drawing/2014/main" id="{FDC24596-D293-4152-B99A-E9506005763D}"/>
                </a:ext>
              </a:extLst>
            </p:cNvPr>
            <p:cNvSpPr>
              <a:spLocks noChangeShapeType="1"/>
            </p:cNvSpPr>
            <p:nvPr/>
          </p:nvSpPr>
          <p:spPr bwMode="auto">
            <a:xfrm>
              <a:off x="3975" y="2883"/>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51" name="Line 87">
              <a:extLst>
                <a:ext uri="{FF2B5EF4-FFF2-40B4-BE49-F238E27FC236}">
                  <a16:creationId xmlns:a16="http://schemas.microsoft.com/office/drawing/2014/main" id="{F1A36EF1-F451-4EC0-9DFA-0D734331E704}"/>
                </a:ext>
              </a:extLst>
            </p:cNvPr>
            <p:cNvSpPr>
              <a:spLocks noChangeShapeType="1"/>
            </p:cNvSpPr>
            <p:nvPr/>
          </p:nvSpPr>
          <p:spPr bwMode="auto">
            <a:xfrm>
              <a:off x="4105"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52" name="Line 88">
              <a:extLst>
                <a:ext uri="{FF2B5EF4-FFF2-40B4-BE49-F238E27FC236}">
                  <a16:creationId xmlns:a16="http://schemas.microsoft.com/office/drawing/2014/main" id="{BBBE52F3-C37B-4C36-83A6-A3CB12766A45}"/>
                </a:ext>
              </a:extLst>
            </p:cNvPr>
            <p:cNvSpPr>
              <a:spLocks noChangeShapeType="1"/>
            </p:cNvSpPr>
            <p:nvPr/>
          </p:nvSpPr>
          <p:spPr bwMode="auto">
            <a:xfrm>
              <a:off x="4235"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53" name="Line 89">
              <a:extLst>
                <a:ext uri="{FF2B5EF4-FFF2-40B4-BE49-F238E27FC236}">
                  <a16:creationId xmlns:a16="http://schemas.microsoft.com/office/drawing/2014/main" id="{72C5302C-2285-4BF7-9485-38455A957399}"/>
                </a:ext>
              </a:extLst>
            </p:cNvPr>
            <p:cNvSpPr>
              <a:spLocks noChangeShapeType="1"/>
            </p:cNvSpPr>
            <p:nvPr/>
          </p:nvSpPr>
          <p:spPr bwMode="auto">
            <a:xfrm>
              <a:off x="4364" y="2883"/>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54" name="Line 90">
              <a:extLst>
                <a:ext uri="{FF2B5EF4-FFF2-40B4-BE49-F238E27FC236}">
                  <a16:creationId xmlns:a16="http://schemas.microsoft.com/office/drawing/2014/main" id="{A6EC5F11-D531-4609-87E7-1686A1CF02E0}"/>
                </a:ext>
              </a:extLst>
            </p:cNvPr>
            <p:cNvSpPr>
              <a:spLocks noChangeShapeType="1"/>
            </p:cNvSpPr>
            <p:nvPr/>
          </p:nvSpPr>
          <p:spPr bwMode="auto">
            <a:xfrm>
              <a:off x="4494"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55" name="Line 91">
              <a:extLst>
                <a:ext uri="{FF2B5EF4-FFF2-40B4-BE49-F238E27FC236}">
                  <a16:creationId xmlns:a16="http://schemas.microsoft.com/office/drawing/2014/main" id="{312834A0-4C4C-47DF-B6F5-519A05EFF882}"/>
                </a:ext>
              </a:extLst>
            </p:cNvPr>
            <p:cNvSpPr>
              <a:spLocks noChangeShapeType="1"/>
            </p:cNvSpPr>
            <p:nvPr/>
          </p:nvSpPr>
          <p:spPr bwMode="auto">
            <a:xfrm>
              <a:off x="4623" y="2883"/>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56" name="Line 92">
              <a:extLst>
                <a:ext uri="{FF2B5EF4-FFF2-40B4-BE49-F238E27FC236}">
                  <a16:creationId xmlns:a16="http://schemas.microsoft.com/office/drawing/2014/main" id="{AA14E3EB-C909-49D3-BE4F-30C22A47093F}"/>
                </a:ext>
              </a:extLst>
            </p:cNvPr>
            <p:cNvSpPr>
              <a:spLocks noChangeShapeType="1"/>
            </p:cNvSpPr>
            <p:nvPr/>
          </p:nvSpPr>
          <p:spPr bwMode="auto">
            <a:xfrm>
              <a:off x="4753"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57" name="Line 93">
              <a:extLst>
                <a:ext uri="{FF2B5EF4-FFF2-40B4-BE49-F238E27FC236}">
                  <a16:creationId xmlns:a16="http://schemas.microsoft.com/office/drawing/2014/main" id="{3744B6A9-3210-4E99-A5B8-734BC6783710}"/>
                </a:ext>
              </a:extLst>
            </p:cNvPr>
            <p:cNvSpPr>
              <a:spLocks noChangeShapeType="1"/>
            </p:cNvSpPr>
            <p:nvPr/>
          </p:nvSpPr>
          <p:spPr bwMode="auto">
            <a:xfrm>
              <a:off x="4883"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58" name="Line 94">
              <a:extLst>
                <a:ext uri="{FF2B5EF4-FFF2-40B4-BE49-F238E27FC236}">
                  <a16:creationId xmlns:a16="http://schemas.microsoft.com/office/drawing/2014/main" id="{4C16AA22-E0CB-4E26-8DF0-7A99CE7EBC0B}"/>
                </a:ext>
              </a:extLst>
            </p:cNvPr>
            <p:cNvSpPr>
              <a:spLocks noChangeShapeType="1"/>
            </p:cNvSpPr>
            <p:nvPr/>
          </p:nvSpPr>
          <p:spPr bwMode="auto">
            <a:xfrm>
              <a:off x="5012" y="2883"/>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59" name="Line 95">
              <a:extLst>
                <a:ext uri="{FF2B5EF4-FFF2-40B4-BE49-F238E27FC236}">
                  <a16:creationId xmlns:a16="http://schemas.microsoft.com/office/drawing/2014/main" id="{824B5BB6-B3DE-4B70-84E7-98354AC0F95A}"/>
                </a:ext>
              </a:extLst>
            </p:cNvPr>
            <p:cNvSpPr>
              <a:spLocks noChangeShapeType="1"/>
            </p:cNvSpPr>
            <p:nvPr/>
          </p:nvSpPr>
          <p:spPr bwMode="auto">
            <a:xfrm>
              <a:off x="5142"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60" name="Line 96">
              <a:extLst>
                <a:ext uri="{FF2B5EF4-FFF2-40B4-BE49-F238E27FC236}">
                  <a16:creationId xmlns:a16="http://schemas.microsoft.com/office/drawing/2014/main" id="{3DD7F95C-5491-4573-B202-58E8CC2AB766}"/>
                </a:ext>
              </a:extLst>
            </p:cNvPr>
            <p:cNvSpPr>
              <a:spLocks noChangeShapeType="1"/>
            </p:cNvSpPr>
            <p:nvPr/>
          </p:nvSpPr>
          <p:spPr bwMode="auto">
            <a:xfrm>
              <a:off x="5271" y="2883"/>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61" name="Line 97">
              <a:extLst>
                <a:ext uri="{FF2B5EF4-FFF2-40B4-BE49-F238E27FC236}">
                  <a16:creationId xmlns:a16="http://schemas.microsoft.com/office/drawing/2014/main" id="{7C869CD3-B736-4745-BA5B-88D1C7F1E9FE}"/>
                </a:ext>
              </a:extLst>
            </p:cNvPr>
            <p:cNvSpPr>
              <a:spLocks noChangeShapeType="1"/>
            </p:cNvSpPr>
            <p:nvPr/>
          </p:nvSpPr>
          <p:spPr bwMode="auto">
            <a:xfrm>
              <a:off x="5401"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62" name="Line 98">
              <a:extLst>
                <a:ext uri="{FF2B5EF4-FFF2-40B4-BE49-F238E27FC236}">
                  <a16:creationId xmlns:a16="http://schemas.microsoft.com/office/drawing/2014/main" id="{2FF62742-3788-4A04-BB68-170E8B504AA3}"/>
                </a:ext>
              </a:extLst>
            </p:cNvPr>
            <p:cNvSpPr>
              <a:spLocks noChangeShapeType="1"/>
            </p:cNvSpPr>
            <p:nvPr/>
          </p:nvSpPr>
          <p:spPr bwMode="auto">
            <a:xfrm>
              <a:off x="5531"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63" name="Line 99">
              <a:extLst>
                <a:ext uri="{FF2B5EF4-FFF2-40B4-BE49-F238E27FC236}">
                  <a16:creationId xmlns:a16="http://schemas.microsoft.com/office/drawing/2014/main" id="{BFF1FD25-F902-47D5-802F-99ECFA759344}"/>
                </a:ext>
              </a:extLst>
            </p:cNvPr>
            <p:cNvSpPr>
              <a:spLocks noChangeShapeType="1"/>
            </p:cNvSpPr>
            <p:nvPr/>
          </p:nvSpPr>
          <p:spPr bwMode="auto">
            <a:xfrm>
              <a:off x="5660" y="2883"/>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64" name="Line 100">
              <a:extLst>
                <a:ext uri="{FF2B5EF4-FFF2-40B4-BE49-F238E27FC236}">
                  <a16:creationId xmlns:a16="http://schemas.microsoft.com/office/drawing/2014/main" id="{3E77BBAE-9322-4009-980B-D401F6A74DD0}"/>
                </a:ext>
              </a:extLst>
            </p:cNvPr>
            <p:cNvSpPr>
              <a:spLocks noChangeShapeType="1"/>
            </p:cNvSpPr>
            <p:nvPr/>
          </p:nvSpPr>
          <p:spPr bwMode="auto">
            <a:xfrm>
              <a:off x="5790"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65" name="Line 101">
              <a:extLst>
                <a:ext uri="{FF2B5EF4-FFF2-40B4-BE49-F238E27FC236}">
                  <a16:creationId xmlns:a16="http://schemas.microsoft.com/office/drawing/2014/main" id="{CE026B3A-1D17-4F5C-BEBD-AC2345DB727B}"/>
                </a:ext>
              </a:extLst>
            </p:cNvPr>
            <p:cNvSpPr>
              <a:spLocks noChangeShapeType="1"/>
            </p:cNvSpPr>
            <p:nvPr/>
          </p:nvSpPr>
          <p:spPr bwMode="auto">
            <a:xfrm>
              <a:off x="5919" y="2883"/>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66" name="Line 102">
              <a:extLst>
                <a:ext uri="{FF2B5EF4-FFF2-40B4-BE49-F238E27FC236}">
                  <a16:creationId xmlns:a16="http://schemas.microsoft.com/office/drawing/2014/main" id="{205EB481-50D5-4877-9003-93C93E83CC28}"/>
                </a:ext>
              </a:extLst>
            </p:cNvPr>
            <p:cNvSpPr>
              <a:spLocks noChangeShapeType="1"/>
            </p:cNvSpPr>
            <p:nvPr/>
          </p:nvSpPr>
          <p:spPr bwMode="auto">
            <a:xfrm>
              <a:off x="6049"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67" name="Line 103">
              <a:extLst>
                <a:ext uri="{FF2B5EF4-FFF2-40B4-BE49-F238E27FC236}">
                  <a16:creationId xmlns:a16="http://schemas.microsoft.com/office/drawing/2014/main" id="{D3414EDC-23E1-4A80-9309-DE02DF37569B}"/>
                </a:ext>
              </a:extLst>
            </p:cNvPr>
            <p:cNvSpPr>
              <a:spLocks noChangeShapeType="1"/>
            </p:cNvSpPr>
            <p:nvPr/>
          </p:nvSpPr>
          <p:spPr bwMode="auto">
            <a:xfrm>
              <a:off x="6179"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68" name="Line 104">
              <a:extLst>
                <a:ext uri="{FF2B5EF4-FFF2-40B4-BE49-F238E27FC236}">
                  <a16:creationId xmlns:a16="http://schemas.microsoft.com/office/drawing/2014/main" id="{DA80E0C9-92EB-41B1-8596-18194DD68CE7}"/>
                </a:ext>
              </a:extLst>
            </p:cNvPr>
            <p:cNvSpPr>
              <a:spLocks noChangeShapeType="1"/>
            </p:cNvSpPr>
            <p:nvPr/>
          </p:nvSpPr>
          <p:spPr bwMode="auto">
            <a:xfrm>
              <a:off x="6308" y="2883"/>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69" name="Line 105">
              <a:extLst>
                <a:ext uri="{FF2B5EF4-FFF2-40B4-BE49-F238E27FC236}">
                  <a16:creationId xmlns:a16="http://schemas.microsoft.com/office/drawing/2014/main" id="{13FC7DA5-11B2-4618-B904-55E6A50AFCEE}"/>
                </a:ext>
              </a:extLst>
            </p:cNvPr>
            <p:cNvSpPr>
              <a:spLocks noChangeShapeType="1"/>
            </p:cNvSpPr>
            <p:nvPr/>
          </p:nvSpPr>
          <p:spPr bwMode="auto">
            <a:xfrm>
              <a:off x="6438" y="2883"/>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70" name="Line 106">
              <a:extLst>
                <a:ext uri="{FF2B5EF4-FFF2-40B4-BE49-F238E27FC236}">
                  <a16:creationId xmlns:a16="http://schemas.microsoft.com/office/drawing/2014/main" id="{A1A2F7C8-4F42-45DD-8A98-4FE237BD90E9}"/>
                </a:ext>
              </a:extLst>
            </p:cNvPr>
            <p:cNvSpPr>
              <a:spLocks noChangeShapeType="1"/>
            </p:cNvSpPr>
            <p:nvPr/>
          </p:nvSpPr>
          <p:spPr bwMode="auto">
            <a:xfrm>
              <a:off x="6567" y="2883"/>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71" name="Line 107">
              <a:extLst>
                <a:ext uri="{FF2B5EF4-FFF2-40B4-BE49-F238E27FC236}">
                  <a16:creationId xmlns:a16="http://schemas.microsoft.com/office/drawing/2014/main" id="{67501E57-0A5A-45DB-9478-53F5E9BD550A}"/>
                </a:ext>
              </a:extLst>
            </p:cNvPr>
            <p:cNvSpPr>
              <a:spLocks noChangeShapeType="1"/>
            </p:cNvSpPr>
            <p:nvPr/>
          </p:nvSpPr>
          <p:spPr bwMode="auto">
            <a:xfrm>
              <a:off x="6697" y="2883"/>
              <a:ext cx="3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72" name="Line 108">
              <a:extLst>
                <a:ext uri="{FF2B5EF4-FFF2-40B4-BE49-F238E27FC236}">
                  <a16:creationId xmlns:a16="http://schemas.microsoft.com/office/drawing/2014/main" id="{94DD7E1D-6E74-44E8-A84E-BD3D577D5BF3}"/>
                </a:ext>
              </a:extLst>
            </p:cNvPr>
            <p:cNvSpPr>
              <a:spLocks noChangeShapeType="1"/>
            </p:cNvSpPr>
            <p:nvPr/>
          </p:nvSpPr>
          <p:spPr bwMode="auto">
            <a:xfrm>
              <a:off x="2679" y="3430"/>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73" name="Line 109">
              <a:extLst>
                <a:ext uri="{FF2B5EF4-FFF2-40B4-BE49-F238E27FC236}">
                  <a16:creationId xmlns:a16="http://schemas.microsoft.com/office/drawing/2014/main" id="{821697F7-6CF2-4705-A28E-64765A70C02F}"/>
                </a:ext>
              </a:extLst>
            </p:cNvPr>
            <p:cNvSpPr>
              <a:spLocks noChangeShapeType="1"/>
            </p:cNvSpPr>
            <p:nvPr/>
          </p:nvSpPr>
          <p:spPr bwMode="auto">
            <a:xfrm>
              <a:off x="2809"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74" name="Line 110">
              <a:extLst>
                <a:ext uri="{FF2B5EF4-FFF2-40B4-BE49-F238E27FC236}">
                  <a16:creationId xmlns:a16="http://schemas.microsoft.com/office/drawing/2014/main" id="{076BBA03-9431-4EA1-85F9-89A339243360}"/>
                </a:ext>
              </a:extLst>
            </p:cNvPr>
            <p:cNvSpPr>
              <a:spLocks noChangeShapeType="1"/>
            </p:cNvSpPr>
            <p:nvPr/>
          </p:nvSpPr>
          <p:spPr bwMode="auto">
            <a:xfrm>
              <a:off x="2939"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75" name="Line 111">
              <a:extLst>
                <a:ext uri="{FF2B5EF4-FFF2-40B4-BE49-F238E27FC236}">
                  <a16:creationId xmlns:a16="http://schemas.microsoft.com/office/drawing/2014/main" id="{F4AC430B-C781-4831-9427-F8E96FD52E05}"/>
                </a:ext>
              </a:extLst>
            </p:cNvPr>
            <p:cNvSpPr>
              <a:spLocks noChangeShapeType="1"/>
            </p:cNvSpPr>
            <p:nvPr/>
          </p:nvSpPr>
          <p:spPr bwMode="auto">
            <a:xfrm>
              <a:off x="3068" y="3430"/>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76" name="Line 112">
              <a:extLst>
                <a:ext uri="{FF2B5EF4-FFF2-40B4-BE49-F238E27FC236}">
                  <a16:creationId xmlns:a16="http://schemas.microsoft.com/office/drawing/2014/main" id="{266A8E7D-7D87-4DA9-B2F0-268BB25E5838}"/>
                </a:ext>
              </a:extLst>
            </p:cNvPr>
            <p:cNvSpPr>
              <a:spLocks noChangeShapeType="1"/>
            </p:cNvSpPr>
            <p:nvPr/>
          </p:nvSpPr>
          <p:spPr bwMode="auto">
            <a:xfrm>
              <a:off x="3198"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77" name="Line 113">
              <a:extLst>
                <a:ext uri="{FF2B5EF4-FFF2-40B4-BE49-F238E27FC236}">
                  <a16:creationId xmlns:a16="http://schemas.microsoft.com/office/drawing/2014/main" id="{EAB11856-930F-4846-A134-0AC02EA43AC7}"/>
                </a:ext>
              </a:extLst>
            </p:cNvPr>
            <p:cNvSpPr>
              <a:spLocks noChangeShapeType="1"/>
            </p:cNvSpPr>
            <p:nvPr/>
          </p:nvSpPr>
          <p:spPr bwMode="auto">
            <a:xfrm>
              <a:off x="3327" y="3430"/>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78" name="Line 114">
              <a:extLst>
                <a:ext uri="{FF2B5EF4-FFF2-40B4-BE49-F238E27FC236}">
                  <a16:creationId xmlns:a16="http://schemas.microsoft.com/office/drawing/2014/main" id="{1418E76C-3068-4992-91D8-8A58DFB4DEAD}"/>
                </a:ext>
              </a:extLst>
            </p:cNvPr>
            <p:cNvSpPr>
              <a:spLocks noChangeShapeType="1"/>
            </p:cNvSpPr>
            <p:nvPr/>
          </p:nvSpPr>
          <p:spPr bwMode="auto">
            <a:xfrm>
              <a:off x="3457"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79" name="Line 115">
              <a:extLst>
                <a:ext uri="{FF2B5EF4-FFF2-40B4-BE49-F238E27FC236}">
                  <a16:creationId xmlns:a16="http://schemas.microsoft.com/office/drawing/2014/main" id="{C0B9A386-0044-45C4-A51E-292D2B38A5D5}"/>
                </a:ext>
              </a:extLst>
            </p:cNvPr>
            <p:cNvSpPr>
              <a:spLocks noChangeShapeType="1"/>
            </p:cNvSpPr>
            <p:nvPr/>
          </p:nvSpPr>
          <p:spPr bwMode="auto">
            <a:xfrm>
              <a:off x="3587"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80" name="Line 116">
              <a:extLst>
                <a:ext uri="{FF2B5EF4-FFF2-40B4-BE49-F238E27FC236}">
                  <a16:creationId xmlns:a16="http://schemas.microsoft.com/office/drawing/2014/main" id="{EF7B995A-9718-4D41-9C3E-D33094E91911}"/>
                </a:ext>
              </a:extLst>
            </p:cNvPr>
            <p:cNvSpPr>
              <a:spLocks noChangeShapeType="1"/>
            </p:cNvSpPr>
            <p:nvPr/>
          </p:nvSpPr>
          <p:spPr bwMode="auto">
            <a:xfrm>
              <a:off x="3716" y="3430"/>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81" name="Line 117">
              <a:extLst>
                <a:ext uri="{FF2B5EF4-FFF2-40B4-BE49-F238E27FC236}">
                  <a16:creationId xmlns:a16="http://schemas.microsoft.com/office/drawing/2014/main" id="{DDA87EC4-66BD-4B1B-8DC5-D181ED310B82}"/>
                </a:ext>
              </a:extLst>
            </p:cNvPr>
            <p:cNvSpPr>
              <a:spLocks noChangeShapeType="1"/>
            </p:cNvSpPr>
            <p:nvPr/>
          </p:nvSpPr>
          <p:spPr bwMode="auto">
            <a:xfrm>
              <a:off x="3846"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82" name="Line 118">
              <a:extLst>
                <a:ext uri="{FF2B5EF4-FFF2-40B4-BE49-F238E27FC236}">
                  <a16:creationId xmlns:a16="http://schemas.microsoft.com/office/drawing/2014/main" id="{B47FCFF9-C761-490B-9E4B-AFADB9D3C197}"/>
                </a:ext>
              </a:extLst>
            </p:cNvPr>
            <p:cNvSpPr>
              <a:spLocks noChangeShapeType="1"/>
            </p:cNvSpPr>
            <p:nvPr/>
          </p:nvSpPr>
          <p:spPr bwMode="auto">
            <a:xfrm>
              <a:off x="3975" y="3430"/>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83" name="Line 119">
              <a:extLst>
                <a:ext uri="{FF2B5EF4-FFF2-40B4-BE49-F238E27FC236}">
                  <a16:creationId xmlns:a16="http://schemas.microsoft.com/office/drawing/2014/main" id="{04BBB3E5-57A3-4D45-A803-8CD17AF95C67}"/>
                </a:ext>
              </a:extLst>
            </p:cNvPr>
            <p:cNvSpPr>
              <a:spLocks noChangeShapeType="1"/>
            </p:cNvSpPr>
            <p:nvPr/>
          </p:nvSpPr>
          <p:spPr bwMode="auto">
            <a:xfrm>
              <a:off x="4105"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84" name="Line 120">
              <a:extLst>
                <a:ext uri="{FF2B5EF4-FFF2-40B4-BE49-F238E27FC236}">
                  <a16:creationId xmlns:a16="http://schemas.microsoft.com/office/drawing/2014/main" id="{40F767D6-597D-4E5F-A22F-EEDC2AB5BAC1}"/>
                </a:ext>
              </a:extLst>
            </p:cNvPr>
            <p:cNvSpPr>
              <a:spLocks noChangeShapeType="1"/>
            </p:cNvSpPr>
            <p:nvPr/>
          </p:nvSpPr>
          <p:spPr bwMode="auto">
            <a:xfrm>
              <a:off x="4235"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85" name="Line 121">
              <a:extLst>
                <a:ext uri="{FF2B5EF4-FFF2-40B4-BE49-F238E27FC236}">
                  <a16:creationId xmlns:a16="http://schemas.microsoft.com/office/drawing/2014/main" id="{AC0157D0-014F-499E-972F-B71E9137C16B}"/>
                </a:ext>
              </a:extLst>
            </p:cNvPr>
            <p:cNvSpPr>
              <a:spLocks noChangeShapeType="1"/>
            </p:cNvSpPr>
            <p:nvPr/>
          </p:nvSpPr>
          <p:spPr bwMode="auto">
            <a:xfrm>
              <a:off x="4364" y="3430"/>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86" name="Line 122">
              <a:extLst>
                <a:ext uri="{FF2B5EF4-FFF2-40B4-BE49-F238E27FC236}">
                  <a16:creationId xmlns:a16="http://schemas.microsoft.com/office/drawing/2014/main" id="{D3AA247C-7F06-40BB-9D89-2BA6198924BD}"/>
                </a:ext>
              </a:extLst>
            </p:cNvPr>
            <p:cNvSpPr>
              <a:spLocks noChangeShapeType="1"/>
            </p:cNvSpPr>
            <p:nvPr/>
          </p:nvSpPr>
          <p:spPr bwMode="auto">
            <a:xfrm>
              <a:off x="4494"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87" name="Line 123">
              <a:extLst>
                <a:ext uri="{FF2B5EF4-FFF2-40B4-BE49-F238E27FC236}">
                  <a16:creationId xmlns:a16="http://schemas.microsoft.com/office/drawing/2014/main" id="{597FC875-9C7C-4F87-A169-3CAC76F7282E}"/>
                </a:ext>
              </a:extLst>
            </p:cNvPr>
            <p:cNvSpPr>
              <a:spLocks noChangeShapeType="1"/>
            </p:cNvSpPr>
            <p:nvPr/>
          </p:nvSpPr>
          <p:spPr bwMode="auto">
            <a:xfrm>
              <a:off x="4623" y="3430"/>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88" name="Line 124">
              <a:extLst>
                <a:ext uri="{FF2B5EF4-FFF2-40B4-BE49-F238E27FC236}">
                  <a16:creationId xmlns:a16="http://schemas.microsoft.com/office/drawing/2014/main" id="{C5DA6775-740D-4D3D-B0F9-6D0E3117DC9B}"/>
                </a:ext>
              </a:extLst>
            </p:cNvPr>
            <p:cNvSpPr>
              <a:spLocks noChangeShapeType="1"/>
            </p:cNvSpPr>
            <p:nvPr/>
          </p:nvSpPr>
          <p:spPr bwMode="auto">
            <a:xfrm>
              <a:off x="4753"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89" name="Line 125">
              <a:extLst>
                <a:ext uri="{FF2B5EF4-FFF2-40B4-BE49-F238E27FC236}">
                  <a16:creationId xmlns:a16="http://schemas.microsoft.com/office/drawing/2014/main" id="{059777AB-CDDD-4FE1-B028-5E229F37709F}"/>
                </a:ext>
              </a:extLst>
            </p:cNvPr>
            <p:cNvSpPr>
              <a:spLocks noChangeShapeType="1"/>
            </p:cNvSpPr>
            <p:nvPr/>
          </p:nvSpPr>
          <p:spPr bwMode="auto">
            <a:xfrm>
              <a:off x="4883"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90" name="Line 126">
              <a:extLst>
                <a:ext uri="{FF2B5EF4-FFF2-40B4-BE49-F238E27FC236}">
                  <a16:creationId xmlns:a16="http://schemas.microsoft.com/office/drawing/2014/main" id="{7013212C-18EA-40DF-B9E5-760AE9D33F9D}"/>
                </a:ext>
              </a:extLst>
            </p:cNvPr>
            <p:cNvSpPr>
              <a:spLocks noChangeShapeType="1"/>
            </p:cNvSpPr>
            <p:nvPr/>
          </p:nvSpPr>
          <p:spPr bwMode="auto">
            <a:xfrm>
              <a:off x="5012" y="3430"/>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91" name="Line 127">
              <a:extLst>
                <a:ext uri="{FF2B5EF4-FFF2-40B4-BE49-F238E27FC236}">
                  <a16:creationId xmlns:a16="http://schemas.microsoft.com/office/drawing/2014/main" id="{6228D207-6692-4695-92B6-D04A77DD75A5}"/>
                </a:ext>
              </a:extLst>
            </p:cNvPr>
            <p:cNvSpPr>
              <a:spLocks noChangeShapeType="1"/>
            </p:cNvSpPr>
            <p:nvPr/>
          </p:nvSpPr>
          <p:spPr bwMode="auto">
            <a:xfrm>
              <a:off x="5142"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92" name="Line 128">
              <a:extLst>
                <a:ext uri="{FF2B5EF4-FFF2-40B4-BE49-F238E27FC236}">
                  <a16:creationId xmlns:a16="http://schemas.microsoft.com/office/drawing/2014/main" id="{6E8108C3-BB57-4D45-917D-D5E6A46C63F5}"/>
                </a:ext>
              </a:extLst>
            </p:cNvPr>
            <p:cNvSpPr>
              <a:spLocks noChangeShapeType="1"/>
            </p:cNvSpPr>
            <p:nvPr/>
          </p:nvSpPr>
          <p:spPr bwMode="auto">
            <a:xfrm>
              <a:off x="5271" y="3430"/>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93" name="Line 129">
              <a:extLst>
                <a:ext uri="{FF2B5EF4-FFF2-40B4-BE49-F238E27FC236}">
                  <a16:creationId xmlns:a16="http://schemas.microsoft.com/office/drawing/2014/main" id="{935380A6-995D-470F-B3CF-6F441BAA92AF}"/>
                </a:ext>
              </a:extLst>
            </p:cNvPr>
            <p:cNvSpPr>
              <a:spLocks noChangeShapeType="1"/>
            </p:cNvSpPr>
            <p:nvPr/>
          </p:nvSpPr>
          <p:spPr bwMode="auto">
            <a:xfrm>
              <a:off x="5401"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94" name="Line 130">
              <a:extLst>
                <a:ext uri="{FF2B5EF4-FFF2-40B4-BE49-F238E27FC236}">
                  <a16:creationId xmlns:a16="http://schemas.microsoft.com/office/drawing/2014/main" id="{F86295D3-08F5-4972-9699-B4A7660D7236}"/>
                </a:ext>
              </a:extLst>
            </p:cNvPr>
            <p:cNvSpPr>
              <a:spLocks noChangeShapeType="1"/>
            </p:cNvSpPr>
            <p:nvPr/>
          </p:nvSpPr>
          <p:spPr bwMode="auto">
            <a:xfrm>
              <a:off x="5531"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95" name="Line 131">
              <a:extLst>
                <a:ext uri="{FF2B5EF4-FFF2-40B4-BE49-F238E27FC236}">
                  <a16:creationId xmlns:a16="http://schemas.microsoft.com/office/drawing/2014/main" id="{412A0759-CD9F-44DD-83F6-430A63936FA4}"/>
                </a:ext>
              </a:extLst>
            </p:cNvPr>
            <p:cNvSpPr>
              <a:spLocks noChangeShapeType="1"/>
            </p:cNvSpPr>
            <p:nvPr/>
          </p:nvSpPr>
          <p:spPr bwMode="auto">
            <a:xfrm>
              <a:off x="5660" y="3430"/>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96" name="Line 132">
              <a:extLst>
                <a:ext uri="{FF2B5EF4-FFF2-40B4-BE49-F238E27FC236}">
                  <a16:creationId xmlns:a16="http://schemas.microsoft.com/office/drawing/2014/main" id="{41CB508D-1221-41FF-A4F3-19FFD92FC930}"/>
                </a:ext>
              </a:extLst>
            </p:cNvPr>
            <p:cNvSpPr>
              <a:spLocks noChangeShapeType="1"/>
            </p:cNvSpPr>
            <p:nvPr/>
          </p:nvSpPr>
          <p:spPr bwMode="auto">
            <a:xfrm>
              <a:off x="5790"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97" name="Line 133">
              <a:extLst>
                <a:ext uri="{FF2B5EF4-FFF2-40B4-BE49-F238E27FC236}">
                  <a16:creationId xmlns:a16="http://schemas.microsoft.com/office/drawing/2014/main" id="{A2ED3070-FF91-4A05-BDBB-E6B5CCCAEF8F}"/>
                </a:ext>
              </a:extLst>
            </p:cNvPr>
            <p:cNvSpPr>
              <a:spLocks noChangeShapeType="1"/>
            </p:cNvSpPr>
            <p:nvPr/>
          </p:nvSpPr>
          <p:spPr bwMode="auto">
            <a:xfrm>
              <a:off x="5919" y="3430"/>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98" name="Line 134">
              <a:extLst>
                <a:ext uri="{FF2B5EF4-FFF2-40B4-BE49-F238E27FC236}">
                  <a16:creationId xmlns:a16="http://schemas.microsoft.com/office/drawing/2014/main" id="{642080BD-9723-4563-A098-123801219722}"/>
                </a:ext>
              </a:extLst>
            </p:cNvPr>
            <p:cNvSpPr>
              <a:spLocks noChangeShapeType="1"/>
            </p:cNvSpPr>
            <p:nvPr/>
          </p:nvSpPr>
          <p:spPr bwMode="auto">
            <a:xfrm>
              <a:off x="6049"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99" name="Line 135">
              <a:extLst>
                <a:ext uri="{FF2B5EF4-FFF2-40B4-BE49-F238E27FC236}">
                  <a16:creationId xmlns:a16="http://schemas.microsoft.com/office/drawing/2014/main" id="{9325ED25-C233-4898-9C87-D13A65593AFF}"/>
                </a:ext>
              </a:extLst>
            </p:cNvPr>
            <p:cNvSpPr>
              <a:spLocks noChangeShapeType="1"/>
            </p:cNvSpPr>
            <p:nvPr/>
          </p:nvSpPr>
          <p:spPr bwMode="auto">
            <a:xfrm>
              <a:off x="6179"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00" name="Line 136">
              <a:extLst>
                <a:ext uri="{FF2B5EF4-FFF2-40B4-BE49-F238E27FC236}">
                  <a16:creationId xmlns:a16="http://schemas.microsoft.com/office/drawing/2014/main" id="{CA16FCC4-14AF-4900-8FF6-C40D905F4EE4}"/>
                </a:ext>
              </a:extLst>
            </p:cNvPr>
            <p:cNvSpPr>
              <a:spLocks noChangeShapeType="1"/>
            </p:cNvSpPr>
            <p:nvPr/>
          </p:nvSpPr>
          <p:spPr bwMode="auto">
            <a:xfrm>
              <a:off x="6308" y="3430"/>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01" name="Line 137">
              <a:extLst>
                <a:ext uri="{FF2B5EF4-FFF2-40B4-BE49-F238E27FC236}">
                  <a16:creationId xmlns:a16="http://schemas.microsoft.com/office/drawing/2014/main" id="{F220E468-4EF7-4F5D-9BB6-D211F48759B3}"/>
                </a:ext>
              </a:extLst>
            </p:cNvPr>
            <p:cNvSpPr>
              <a:spLocks noChangeShapeType="1"/>
            </p:cNvSpPr>
            <p:nvPr/>
          </p:nvSpPr>
          <p:spPr bwMode="auto">
            <a:xfrm>
              <a:off x="6438" y="3430"/>
              <a:ext cx="86"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02" name="Line 138">
              <a:extLst>
                <a:ext uri="{FF2B5EF4-FFF2-40B4-BE49-F238E27FC236}">
                  <a16:creationId xmlns:a16="http://schemas.microsoft.com/office/drawing/2014/main" id="{A8C4767B-FE64-4B16-975A-DF2F14096F2A}"/>
                </a:ext>
              </a:extLst>
            </p:cNvPr>
            <p:cNvSpPr>
              <a:spLocks noChangeShapeType="1"/>
            </p:cNvSpPr>
            <p:nvPr/>
          </p:nvSpPr>
          <p:spPr bwMode="auto">
            <a:xfrm>
              <a:off x="6567" y="3430"/>
              <a:ext cx="87"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03" name="Line 139">
              <a:extLst>
                <a:ext uri="{FF2B5EF4-FFF2-40B4-BE49-F238E27FC236}">
                  <a16:creationId xmlns:a16="http://schemas.microsoft.com/office/drawing/2014/main" id="{174328A9-A02F-4F88-ABC7-0ED580444A28}"/>
                </a:ext>
              </a:extLst>
            </p:cNvPr>
            <p:cNvSpPr>
              <a:spLocks noChangeShapeType="1"/>
            </p:cNvSpPr>
            <p:nvPr/>
          </p:nvSpPr>
          <p:spPr bwMode="auto">
            <a:xfrm>
              <a:off x="6697" y="3430"/>
              <a:ext cx="35" cy="0"/>
            </a:xfrm>
            <a:prstGeom prst="line">
              <a:avLst/>
            </a:prstGeom>
            <a:noFill/>
            <a:ln w="19050">
              <a:solidFill>
                <a:srgbClr val="A0A0A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04" name="Oval 140">
              <a:extLst>
                <a:ext uri="{FF2B5EF4-FFF2-40B4-BE49-F238E27FC236}">
                  <a16:creationId xmlns:a16="http://schemas.microsoft.com/office/drawing/2014/main" id="{BBA11225-83FA-4D64-AD8D-CA8D9DC55850}"/>
                </a:ext>
              </a:extLst>
            </p:cNvPr>
            <p:cNvSpPr>
              <a:spLocks noChangeArrowheads="1"/>
            </p:cNvSpPr>
            <p:nvPr/>
          </p:nvSpPr>
          <p:spPr bwMode="auto">
            <a:xfrm>
              <a:off x="2918" y="1025"/>
              <a:ext cx="70" cy="69"/>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05" name="Oval 141">
              <a:extLst>
                <a:ext uri="{FF2B5EF4-FFF2-40B4-BE49-F238E27FC236}">
                  <a16:creationId xmlns:a16="http://schemas.microsoft.com/office/drawing/2014/main" id="{63F4EF86-B78B-43A2-9DCA-96C673BBD4E8}"/>
                </a:ext>
              </a:extLst>
            </p:cNvPr>
            <p:cNvSpPr>
              <a:spLocks noChangeArrowheads="1"/>
            </p:cNvSpPr>
            <p:nvPr/>
          </p:nvSpPr>
          <p:spPr bwMode="auto">
            <a:xfrm>
              <a:off x="3624" y="1210"/>
              <a:ext cx="69" cy="69"/>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06" name="Oval 142">
              <a:extLst>
                <a:ext uri="{FF2B5EF4-FFF2-40B4-BE49-F238E27FC236}">
                  <a16:creationId xmlns:a16="http://schemas.microsoft.com/office/drawing/2014/main" id="{56710E3F-582D-455F-9934-6D8ACF712B99}"/>
                </a:ext>
              </a:extLst>
            </p:cNvPr>
            <p:cNvSpPr>
              <a:spLocks noChangeArrowheads="1"/>
            </p:cNvSpPr>
            <p:nvPr/>
          </p:nvSpPr>
          <p:spPr bwMode="auto">
            <a:xfrm>
              <a:off x="4911" y="1572"/>
              <a:ext cx="69" cy="70"/>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07" name="Oval 143">
              <a:extLst>
                <a:ext uri="{FF2B5EF4-FFF2-40B4-BE49-F238E27FC236}">
                  <a16:creationId xmlns:a16="http://schemas.microsoft.com/office/drawing/2014/main" id="{426E77FB-BE12-4745-BA98-5B646C534128}"/>
                </a:ext>
              </a:extLst>
            </p:cNvPr>
            <p:cNvSpPr>
              <a:spLocks noChangeArrowheads="1"/>
            </p:cNvSpPr>
            <p:nvPr/>
          </p:nvSpPr>
          <p:spPr bwMode="auto">
            <a:xfrm>
              <a:off x="5381" y="1757"/>
              <a:ext cx="69" cy="66"/>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08" name="Oval 144">
              <a:extLst>
                <a:ext uri="{FF2B5EF4-FFF2-40B4-BE49-F238E27FC236}">
                  <a16:creationId xmlns:a16="http://schemas.microsoft.com/office/drawing/2014/main" id="{8B38DB71-706C-4E0D-82FC-8A52FF43918A}"/>
                </a:ext>
              </a:extLst>
            </p:cNvPr>
            <p:cNvSpPr>
              <a:spLocks noChangeArrowheads="1"/>
            </p:cNvSpPr>
            <p:nvPr/>
          </p:nvSpPr>
          <p:spPr bwMode="auto">
            <a:xfrm>
              <a:off x="4177" y="1938"/>
              <a:ext cx="69" cy="69"/>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09" name="Oval 145">
              <a:extLst>
                <a:ext uri="{FF2B5EF4-FFF2-40B4-BE49-F238E27FC236}">
                  <a16:creationId xmlns:a16="http://schemas.microsoft.com/office/drawing/2014/main" id="{7C59EBB3-28CD-4AE5-AFAF-E6DEA3F2F65C}"/>
                </a:ext>
              </a:extLst>
            </p:cNvPr>
            <p:cNvSpPr>
              <a:spLocks noChangeArrowheads="1"/>
            </p:cNvSpPr>
            <p:nvPr/>
          </p:nvSpPr>
          <p:spPr bwMode="auto">
            <a:xfrm>
              <a:off x="5268" y="2120"/>
              <a:ext cx="70" cy="69"/>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11" name="Oval 147">
              <a:extLst>
                <a:ext uri="{FF2B5EF4-FFF2-40B4-BE49-F238E27FC236}">
                  <a16:creationId xmlns:a16="http://schemas.microsoft.com/office/drawing/2014/main" id="{D7BD4127-7D98-4FE9-BDEA-CF84454FF6C5}"/>
                </a:ext>
              </a:extLst>
            </p:cNvPr>
            <p:cNvSpPr>
              <a:spLocks noChangeArrowheads="1"/>
            </p:cNvSpPr>
            <p:nvPr/>
          </p:nvSpPr>
          <p:spPr bwMode="auto">
            <a:xfrm>
              <a:off x="4747" y="2667"/>
              <a:ext cx="69" cy="69"/>
            </a:xfrm>
            <a:prstGeom prst="ellipse">
              <a:avLst/>
            </a:prstGeom>
            <a:solidFill>
              <a:srgbClr val="008000"/>
            </a:solidFill>
            <a:ln w="19050">
              <a:solidFill>
                <a:srgbClr val="008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12" name="Freeform 148">
              <a:extLst>
                <a:ext uri="{FF2B5EF4-FFF2-40B4-BE49-F238E27FC236}">
                  <a16:creationId xmlns:a16="http://schemas.microsoft.com/office/drawing/2014/main" id="{5AFE4AFD-E674-4092-A855-7AC18496755C}"/>
                </a:ext>
              </a:extLst>
            </p:cNvPr>
            <p:cNvSpPr>
              <a:spLocks/>
            </p:cNvSpPr>
            <p:nvPr/>
          </p:nvSpPr>
          <p:spPr bwMode="auto">
            <a:xfrm>
              <a:off x="2982" y="639"/>
              <a:ext cx="98" cy="87"/>
            </a:xfrm>
            <a:custGeom>
              <a:avLst/>
              <a:gdLst>
                <a:gd name="T0" fmla="*/ 49 w 98"/>
                <a:gd name="T1" fmla="*/ 0 h 87"/>
                <a:gd name="T2" fmla="*/ 0 w 98"/>
                <a:gd name="T3" fmla="*/ 87 h 87"/>
                <a:gd name="T4" fmla="*/ 98 w 98"/>
                <a:gd name="T5" fmla="*/ 87 h 87"/>
                <a:gd name="T6" fmla="*/ 49 w 98"/>
                <a:gd name="T7" fmla="*/ 0 h 87"/>
              </a:gdLst>
              <a:ahLst/>
              <a:cxnLst>
                <a:cxn ang="0">
                  <a:pos x="T0" y="T1"/>
                </a:cxn>
                <a:cxn ang="0">
                  <a:pos x="T2" y="T3"/>
                </a:cxn>
                <a:cxn ang="0">
                  <a:pos x="T4" y="T5"/>
                </a:cxn>
                <a:cxn ang="0">
                  <a:pos x="T6" y="T7"/>
                </a:cxn>
              </a:cxnLst>
              <a:rect l="0" t="0" r="r" b="b"/>
              <a:pathLst>
                <a:path w="98" h="87">
                  <a:moveTo>
                    <a:pt x="49" y="0"/>
                  </a:moveTo>
                  <a:lnTo>
                    <a:pt x="0" y="87"/>
                  </a:lnTo>
                  <a:lnTo>
                    <a:pt x="98" y="87"/>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13" name="Freeform 149">
              <a:extLst>
                <a:ext uri="{FF2B5EF4-FFF2-40B4-BE49-F238E27FC236}">
                  <a16:creationId xmlns:a16="http://schemas.microsoft.com/office/drawing/2014/main" id="{1DAE6ED6-9B78-4BED-A557-3A1E6A897D99}"/>
                </a:ext>
              </a:extLst>
            </p:cNvPr>
            <p:cNvSpPr>
              <a:spLocks/>
            </p:cNvSpPr>
            <p:nvPr/>
          </p:nvSpPr>
          <p:spPr bwMode="auto">
            <a:xfrm>
              <a:off x="2982" y="821"/>
              <a:ext cx="98" cy="86"/>
            </a:xfrm>
            <a:custGeom>
              <a:avLst/>
              <a:gdLst>
                <a:gd name="T0" fmla="*/ 49 w 98"/>
                <a:gd name="T1" fmla="*/ 0 h 86"/>
                <a:gd name="T2" fmla="*/ 0 w 98"/>
                <a:gd name="T3" fmla="*/ 86 h 86"/>
                <a:gd name="T4" fmla="*/ 98 w 98"/>
                <a:gd name="T5" fmla="*/ 86 h 86"/>
                <a:gd name="T6" fmla="*/ 49 w 98"/>
                <a:gd name="T7" fmla="*/ 0 h 86"/>
              </a:gdLst>
              <a:ahLst/>
              <a:cxnLst>
                <a:cxn ang="0">
                  <a:pos x="T0" y="T1"/>
                </a:cxn>
                <a:cxn ang="0">
                  <a:pos x="T2" y="T3"/>
                </a:cxn>
                <a:cxn ang="0">
                  <a:pos x="T4" y="T5"/>
                </a:cxn>
                <a:cxn ang="0">
                  <a:pos x="T6" y="T7"/>
                </a:cxn>
              </a:cxnLst>
              <a:rect l="0" t="0" r="r" b="b"/>
              <a:pathLst>
                <a:path w="98" h="86">
                  <a:moveTo>
                    <a:pt x="49" y="0"/>
                  </a:moveTo>
                  <a:lnTo>
                    <a:pt x="0" y="86"/>
                  </a:lnTo>
                  <a:lnTo>
                    <a:pt x="98" y="86"/>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14" name="Freeform 150">
              <a:extLst>
                <a:ext uri="{FF2B5EF4-FFF2-40B4-BE49-F238E27FC236}">
                  <a16:creationId xmlns:a16="http://schemas.microsoft.com/office/drawing/2014/main" id="{95064817-1941-4D03-801D-8007C028E37A}"/>
                </a:ext>
              </a:extLst>
            </p:cNvPr>
            <p:cNvSpPr>
              <a:spLocks/>
            </p:cNvSpPr>
            <p:nvPr/>
          </p:nvSpPr>
          <p:spPr bwMode="auto">
            <a:xfrm>
              <a:off x="4246" y="3010"/>
              <a:ext cx="98" cy="86"/>
            </a:xfrm>
            <a:custGeom>
              <a:avLst/>
              <a:gdLst>
                <a:gd name="T0" fmla="*/ 49 w 98"/>
                <a:gd name="T1" fmla="*/ 0 h 86"/>
                <a:gd name="T2" fmla="*/ 0 w 98"/>
                <a:gd name="T3" fmla="*/ 86 h 86"/>
                <a:gd name="T4" fmla="*/ 98 w 98"/>
                <a:gd name="T5" fmla="*/ 86 h 86"/>
                <a:gd name="T6" fmla="*/ 49 w 98"/>
                <a:gd name="T7" fmla="*/ 0 h 86"/>
              </a:gdLst>
              <a:ahLst/>
              <a:cxnLst>
                <a:cxn ang="0">
                  <a:pos x="T0" y="T1"/>
                </a:cxn>
                <a:cxn ang="0">
                  <a:pos x="T2" y="T3"/>
                </a:cxn>
                <a:cxn ang="0">
                  <a:pos x="T4" y="T5"/>
                </a:cxn>
                <a:cxn ang="0">
                  <a:pos x="T6" y="T7"/>
                </a:cxn>
              </a:cxnLst>
              <a:rect l="0" t="0" r="r" b="b"/>
              <a:pathLst>
                <a:path w="98" h="86">
                  <a:moveTo>
                    <a:pt x="49" y="0"/>
                  </a:moveTo>
                  <a:lnTo>
                    <a:pt x="0" y="86"/>
                  </a:lnTo>
                  <a:lnTo>
                    <a:pt x="98" y="86"/>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15" name="Freeform 151">
              <a:extLst>
                <a:ext uri="{FF2B5EF4-FFF2-40B4-BE49-F238E27FC236}">
                  <a16:creationId xmlns:a16="http://schemas.microsoft.com/office/drawing/2014/main" id="{168FEE41-0C30-4F15-8406-40A9FB69927D}"/>
                </a:ext>
              </a:extLst>
            </p:cNvPr>
            <p:cNvSpPr>
              <a:spLocks/>
            </p:cNvSpPr>
            <p:nvPr/>
          </p:nvSpPr>
          <p:spPr bwMode="auto">
            <a:xfrm>
              <a:off x="4140" y="3191"/>
              <a:ext cx="100" cy="86"/>
            </a:xfrm>
            <a:custGeom>
              <a:avLst/>
              <a:gdLst>
                <a:gd name="T0" fmla="*/ 51 w 100"/>
                <a:gd name="T1" fmla="*/ 0 h 86"/>
                <a:gd name="T2" fmla="*/ 0 w 100"/>
                <a:gd name="T3" fmla="*/ 86 h 86"/>
                <a:gd name="T4" fmla="*/ 100 w 100"/>
                <a:gd name="T5" fmla="*/ 86 h 86"/>
                <a:gd name="T6" fmla="*/ 51 w 100"/>
                <a:gd name="T7" fmla="*/ 0 h 86"/>
              </a:gdLst>
              <a:ahLst/>
              <a:cxnLst>
                <a:cxn ang="0">
                  <a:pos x="T0" y="T1"/>
                </a:cxn>
                <a:cxn ang="0">
                  <a:pos x="T2" y="T3"/>
                </a:cxn>
                <a:cxn ang="0">
                  <a:pos x="T4" y="T5"/>
                </a:cxn>
                <a:cxn ang="0">
                  <a:pos x="T6" y="T7"/>
                </a:cxn>
              </a:cxnLst>
              <a:rect l="0" t="0" r="r" b="b"/>
              <a:pathLst>
                <a:path w="100" h="86">
                  <a:moveTo>
                    <a:pt x="51" y="0"/>
                  </a:moveTo>
                  <a:lnTo>
                    <a:pt x="0" y="86"/>
                  </a:lnTo>
                  <a:lnTo>
                    <a:pt x="100" y="86"/>
                  </a:lnTo>
                  <a:lnTo>
                    <a:pt x="51"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16" name="Freeform 152">
              <a:extLst>
                <a:ext uri="{FF2B5EF4-FFF2-40B4-BE49-F238E27FC236}">
                  <a16:creationId xmlns:a16="http://schemas.microsoft.com/office/drawing/2014/main" id="{77DA8954-73E0-4040-A709-3C11E933B914}"/>
                </a:ext>
              </a:extLst>
            </p:cNvPr>
            <p:cNvSpPr>
              <a:spLocks/>
            </p:cNvSpPr>
            <p:nvPr/>
          </p:nvSpPr>
          <p:spPr bwMode="auto">
            <a:xfrm>
              <a:off x="3653" y="3557"/>
              <a:ext cx="98" cy="83"/>
            </a:xfrm>
            <a:custGeom>
              <a:avLst/>
              <a:gdLst>
                <a:gd name="T0" fmla="*/ 49 w 98"/>
                <a:gd name="T1" fmla="*/ 0 h 83"/>
                <a:gd name="T2" fmla="*/ 0 w 98"/>
                <a:gd name="T3" fmla="*/ 83 h 83"/>
                <a:gd name="T4" fmla="*/ 98 w 98"/>
                <a:gd name="T5" fmla="*/ 83 h 83"/>
                <a:gd name="T6" fmla="*/ 49 w 98"/>
                <a:gd name="T7" fmla="*/ 0 h 83"/>
              </a:gdLst>
              <a:ahLst/>
              <a:cxnLst>
                <a:cxn ang="0">
                  <a:pos x="T0" y="T1"/>
                </a:cxn>
                <a:cxn ang="0">
                  <a:pos x="T2" y="T3"/>
                </a:cxn>
                <a:cxn ang="0">
                  <a:pos x="T4" y="T5"/>
                </a:cxn>
                <a:cxn ang="0">
                  <a:pos x="T6" y="T7"/>
                </a:cxn>
              </a:cxnLst>
              <a:rect l="0" t="0" r="r" b="b"/>
              <a:pathLst>
                <a:path w="98" h="83">
                  <a:moveTo>
                    <a:pt x="49" y="0"/>
                  </a:moveTo>
                  <a:lnTo>
                    <a:pt x="0" y="83"/>
                  </a:lnTo>
                  <a:lnTo>
                    <a:pt x="98" y="83"/>
                  </a:lnTo>
                  <a:lnTo>
                    <a:pt x="49" y="0"/>
                  </a:lnTo>
                  <a:close/>
                </a:path>
              </a:pathLst>
            </a:custGeom>
            <a:solidFill>
              <a:srgbClr val="FF0000"/>
            </a:solidFill>
            <a:ln w="19050">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717" name="Line 153">
              <a:extLst>
                <a:ext uri="{FF2B5EF4-FFF2-40B4-BE49-F238E27FC236}">
                  <a16:creationId xmlns:a16="http://schemas.microsoft.com/office/drawing/2014/main" id="{DE5605E5-E29F-4E8D-91C0-12BB384DDFD7}"/>
                </a:ext>
              </a:extLst>
            </p:cNvPr>
            <p:cNvSpPr>
              <a:spLocks noChangeShapeType="1"/>
            </p:cNvSpPr>
            <p:nvPr/>
          </p:nvSpPr>
          <p:spPr bwMode="auto">
            <a:xfrm flipV="1">
              <a:off x="2679" y="602"/>
              <a:ext cx="0" cy="3105"/>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18" name="Line 154">
              <a:extLst>
                <a:ext uri="{FF2B5EF4-FFF2-40B4-BE49-F238E27FC236}">
                  <a16:creationId xmlns:a16="http://schemas.microsoft.com/office/drawing/2014/main" id="{FBBE7844-2BEA-44F8-8E2C-DDB64FE3E0CC}"/>
                </a:ext>
              </a:extLst>
            </p:cNvPr>
            <p:cNvSpPr>
              <a:spLocks noChangeShapeType="1"/>
            </p:cNvSpPr>
            <p:nvPr/>
          </p:nvSpPr>
          <p:spPr bwMode="auto">
            <a:xfrm flipH="1">
              <a:off x="2622" y="697"/>
              <a:ext cx="57"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20" name="Line 156">
              <a:extLst>
                <a:ext uri="{FF2B5EF4-FFF2-40B4-BE49-F238E27FC236}">
                  <a16:creationId xmlns:a16="http://schemas.microsoft.com/office/drawing/2014/main" id="{6F3636E2-FE42-472E-A21E-DB150A2D19E6}"/>
                </a:ext>
              </a:extLst>
            </p:cNvPr>
            <p:cNvSpPr>
              <a:spLocks noChangeShapeType="1"/>
            </p:cNvSpPr>
            <p:nvPr/>
          </p:nvSpPr>
          <p:spPr bwMode="auto">
            <a:xfrm flipH="1">
              <a:off x="2622" y="878"/>
              <a:ext cx="57"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22" name="Line 158">
              <a:extLst>
                <a:ext uri="{FF2B5EF4-FFF2-40B4-BE49-F238E27FC236}">
                  <a16:creationId xmlns:a16="http://schemas.microsoft.com/office/drawing/2014/main" id="{FD6D9EB8-D29C-4DE0-A4CB-0F68AA53C46C}"/>
                </a:ext>
              </a:extLst>
            </p:cNvPr>
            <p:cNvSpPr>
              <a:spLocks noChangeShapeType="1"/>
            </p:cNvSpPr>
            <p:nvPr/>
          </p:nvSpPr>
          <p:spPr bwMode="auto">
            <a:xfrm flipH="1">
              <a:off x="2622" y="1060"/>
              <a:ext cx="57"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24" name="Line 160">
              <a:extLst>
                <a:ext uri="{FF2B5EF4-FFF2-40B4-BE49-F238E27FC236}">
                  <a16:creationId xmlns:a16="http://schemas.microsoft.com/office/drawing/2014/main" id="{41F14A9F-A562-471A-8443-43459BD1A35E}"/>
                </a:ext>
              </a:extLst>
            </p:cNvPr>
            <p:cNvSpPr>
              <a:spLocks noChangeShapeType="1"/>
            </p:cNvSpPr>
            <p:nvPr/>
          </p:nvSpPr>
          <p:spPr bwMode="auto">
            <a:xfrm flipH="1">
              <a:off x="2622" y="1244"/>
              <a:ext cx="57"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26" name="Line 162">
              <a:extLst>
                <a:ext uri="{FF2B5EF4-FFF2-40B4-BE49-F238E27FC236}">
                  <a16:creationId xmlns:a16="http://schemas.microsoft.com/office/drawing/2014/main" id="{7D67AD7A-C76E-45E1-A339-8C8A0FBA60C4}"/>
                </a:ext>
              </a:extLst>
            </p:cNvPr>
            <p:cNvSpPr>
              <a:spLocks noChangeShapeType="1"/>
            </p:cNvSpPr>
            <p:nvPr/>
          </p:nvSpPr>
          <p:spPr bwMode="auto">
            <a:xfrm flipH="1">
              <a:off x="2622" y="1607"/>
              <a:ext cx="57"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28" name="Line 164">
              <a:extLst>
                <a:ext uri="{FF2B5EF4-FFF2-40B4-BE49-F238E27FC236}">
                  <a16:creationId xmlns:a16="http://schemas.microsoft.com/office/drawing/2014/main" id="{18B03B08-3291-4EE4-B13F-3A25F181AC58}"/>
                </a:ext>
              </a:extLst>
            </p:cNvPr>
            <p:cNvSpPr>
              <a:spLocks noChangeShapeType="1"/>
            </p:cNvSpPr>
            <p:nvPr/>
          </p:nvSpPr>
          <p:spPr bwMode="auto">
            <a:xfrm flipH="1">
              <a:off x="2622" y="1788"/>
              <a:ext cx="57"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30" name="Line 166">
              <a:extLst>
                <a:ext uri="{FF2B5EF4-FFF2-40B4-BE49-F238E27FC236}">
                  <a16:creationId xmlns:a16="http://schemas.microsoft.com/office/drawing/2014/main" id="{CC555636-54E5-42C8-A3CB-C30EC1723BCC}"/>
                </a:ext>
              </a:extLst>
            </p:cNvPr>
            <p:cNvSpPr>
              <a:spLocks noChangeShapeType="1"/>
            </p:cNvSpPr>
            <p:nvPr/>
          </p:nvSpPr>
          <p:spPr bwMode="auto">
            <a:xfrm flipH="1">
              <a:off x="2622" y="1973"/>
              <a:ext cx="57"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32" name="Line 168">
              <a:extLst>
                <a:ext uri="{FF2B5EF4-FFF2-40B4-BE49-F238E27FC236}">
                  <a16:creationId xmlns:a16="http://schemas.microsoft.com/office/drawing/2014/main" id="{D801D8E5-407F-4D03-83AE-366D9B1EA011}"/>
                </a:ext>
              </a:extLst>
            </p:cNvPr>
            <p:cNvSpPr>
              <a:spLocks noChangeShapeType="1"/>
            </p:cNvSpPr>
            <p:nvPr/>
          </p:nvSpPr>
          <p:spPr bwMode="auto">
            <a:xfrm flipH="1">
              <a:off x="2622" y="2154"/>
              <a:ext cx="57"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34" name="Line 170">
              <a:extLst>
                <a:ext uri="{FF2B5EF4-FFF2-40B4-BE49-F238E27FC236}">
                  <a16:creationId xmlns:a16="http://schemas.microsoft.com/office/drawing/2014/main" id="{C9085E45-582E-4B82-8329-2EA5E69983A5}"/>
                </a:ext>
              </a:extLst>
            </p:cNvPr>
            <p:cNvSpPr>
              <a:spLocks noChangeShapeType="1"/>
            </p:cNvSpPr>
            <p:nvPr/>
          </p:nvSpPr>
          <p:spPr bwMode="auto">
            <a:xfrm flipH="1">
              <a:off x="2622" y="2520"/>
              <a:ext cx="57"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36" name="Line 172">
              <a:extLst>
                <a:ext uri="{FF2B5EF4-FFF2-40B4-BE49-F238E27FC236}">
                  <a16:creationId xmlns:a16="http://schemas.microsoft.com/office/drawing/2014/main" id="{F2D86344-54A3-4A2F-A86D-645CBB894901}"/>
                </a:ext>
              </a:extLst>
            </p:cNvPr>
            <p:cNvSpPr>
              <a:spLocks noChangeShapeType="1"/>
            </p:cNvSpPr>
            <p:nvPr/>
          </p:nvSpPr>
          <p:spPr bwMode="auto">
            <a:xfrm flipH="1">
              <a:off x="2622" y="2701"/>
              <a:ext cx="57"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38" name="Line 174">
              <a:extLst>
                <a:ext uri="{FF2B5EF4-FFF2-40B4-BE49-F238E27FC236}">
                  <a16:creationId xmlns:a16="http://schemas.microsoft.com/office/drawing/2014/main" id="{B788DA95-9691-4F4D-981E-8C2DBA4D6796}"/>
                </a:ext>
              </a:extLst>
            </p:cNvPr>
            <p:cNvSpPr>
              <a:spLocks noChangeShapeType="1"/>
            </p:cNvSpPr>
            <p:nvPr/>
          </p:nvSpPr>
          <p:spPr bwMode="auto">
            <a:xfrm flipH="1">
              <a:off x="2622" y="3067"/>
              <a:ext cx="57"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40" name="Line 176">
              <a:extLst>
                <a:ext uri="{FF2B5EF4-FFF2-40B4-BE49-F238E27FC236}">
                  <a16:creationId xmlns:a16="http://schemas.microsoft.com/office/drawing/2014/main" id="{1D50A04C-0BA2-443B-AF55-534707431ABA}"/>
                </a:ext>
              </a:extLst>
            </p:cNvPr>
            <p:cNvSpPr>
              <a:spLocks noChangeShapeType="1"/>
            </p:cNvSpPr>
            <p:nvPr/>
          </p:nvSpPr>
          <p:spPr bwMode="auto">
            <a:xfrm flipH="1">
              <a:off x="2622" y="3249"/>
              <a:ext cx="57"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42" name="Line 178">
              <a:extLst>
                <a:ext uri="{FF2B5EF4-FFF2-40B4-BE49-F238E27FC236}">
                  <a16:creationId xmlns:a16="http://schemas.microsoft.com/office/drawing/2014/main" id="{70E23F1E-CDE6-4BE0-B01D-7D34F6029037}"/>
                </a:ext>
              </a:extLst>
            </p:cNvPr>
            <p:cNvSpPr>
              <a:spLocks noChangeShapeType="1"/>
            </p:cNvSpPr>
            <p:nvPr/>
          </p:nvSpPr>
          <p:spPr bwMode="auto">
            <a:xfrm flipH="1">
              <a:off x="2622" y="3614"/>
              <a:ext cx="57"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44" name="Line 180">
              <a:extLst>
                <a:ext uri="{FF2B5EF4-FFF2-40B4-BE49-F238E27FC236}">
                  <a16:creationId xmlns:a16="http://schemas.microsoft.com/office/drawing/2014/main" id="{BE99CA05-84A1-4E91-A256-B27388F5D963}"/>
                </a:ext>
              </a:extLst>
            </p:cNvPr>
            <p:cNvSpPr>
              <a:spLocks noChangeShapeType="1"/>
            </p:cNvSpPr>
            <p:nvPr/>
          </p:nvSpPr>
          <p:spPr bwMode="auto">
            <a:xfrm>
              <a:off x="2679" y="3707"/>
              <a:ext cx="4053" cy="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45" name="Line 181">
              <a:extLst>
                <a:ext uri="{FF2B5EF4-FFF2-40B4-BE49-F238E27FC236}">
                  <a16:creationId xmlns:a16="http://schemas.microsoft.com/office/drawing/2014/main" id="{E40E2077-F491-4F26-8F9A-9F2F2D9F0BC4}"/>
                </a:ext>
              </a:extLst>
            </p:cNvPr>
            <p:cNvSpPr>
              <a:spLocks noChangeShapeType="1"/>
            </p:cNvSpPr>
            <p:nvPr/>
          </p:nvSpPr>
          <p:spPr bwMode="auto">
            <a:xfrm>
              <a:off x="2774" y="3707"/>
              <a:ext cx="0" cy="6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46" name="Rectangle 182">
              <a:extLst>
                <a:ext uri="{FF2B5EF4-FFF2-40B4-BE49-F238E27FC236}">
                  <a16:creationId xmlns:a16="http://schemas.microsoft.com/office/drawing/2014/main" id="{A86F79BB-ED4E-4A51-BD8A-49B302214C03}"/>
                </a:ext>
              </a:extLst>
            </p:cNvPr>
            <p:cNvSpPr>
              <a:spLocks noChangeArrowheads="1"/>
            </p:cNvSpPr>
            <p:nvPr/>
          </p:nvSpPr>
          <p:spPr bwMode="auto">
            <a:xfrm>
              <a:off x="2737" y="3799"/>
              <a:ext cx="7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747" name="Line 183">
              <a:extLst>
                <a:ext uri="{FF2B5EF4-FFF2-40B4-BE49-F238E27FC236}">
                  <a16:creationId xmlns:a16="http://schemas.microsoft.com/office/drawing/2014/main" id="{3B239A61-695E-49C5-9CCC-D6954EEE9F82}"/>
                </a:ext>
              </a:extLst>
            </p:cNvPr>
            <p:cNvSpPr>
              <a:spLocks noChangeShapeType="1"/>
            </p:cNvSpPr>
            <p:nvPr/>
          </p:nvSpPr>
          <p:spPr bwMode="auto">
            <a:xfrm>
              <a:off x="3742" y="3707"/>
              <a:ext cx="0" cy="6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48" name="Rectangle 184">
              <a:extLst>
                <a:ext uri="{FF2B5EF4-FFF2-40B4-BE49-F238E27FC236}">
                  <a16:creationId xmlns:a16="http://schemas.microsoft.com/office/drawing/2014/main" id="{3A3DB45C-2A6E-4873-870A-7A18B4B196A4}"/>
                </a:ext>
              </a:extLst>
            </p:cNvPr>
            <p:cNvSpPr>
              <a:spLocks noChangeArrowheads="1"/>
            </p:cNvSpPr>
            <p:nvPr/>
          </p:nvSpPr>
          <p:spPr bwMode="auto">
            <a:xfrm>
              <a:off x="3647" y="3799"/>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0.2</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749" name="Line 185">
              <a:extLst>
                <a:ext uri="{FF2B5EF4-FFF2-40B4-BE49-F238E27FC236}">
                  <a16:creationId xmlns:a16="http://schemas.microsoft.com/office/drawing/2014/main" id="{DCE43DF7-EB43-491C-87D1-716F321E30F4}"/>
                </a:ext>
              </a:extLst>
            </p:cNvPr>
            <p:cNvSpPr>
              <a:spLocks noChangeShapeType="1"/>
            </p:cNvSpPr>
            <p:nvPr/>
          </p:nvSpPr>
          <p:spPr bwMode="auto">
            <a:xfrm>
              <a:off x="4707" y="3707"/>
              <a:ext cx="0" cy="6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50" name="Rectangle 186">
              <a:extLst>
                <a:ext uri="{FF2B5EF4-FFF2-40B4-BE49-F238E27FC236}">
                  <a16:creationId xmlns:a16="http://schemas.microsoft.com/office/drawing/2014/main" id="{BF36F206-F61E-40FB-8527-5316E036965A}"/>
                </a:ext>
              </a:extLst>
            </p:cNvPr>
            <p:cNvSpPr>
              <a:spLocks noChangeArrowheads="1"/>
            </p:cNvSpPr>
            <p:nvPr/>
          </p:nvSpPr>
          <p:spPr bwMode="auto">
            <a:xfrm>
              <a:off x="4612" y="3799"/>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0.4</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751" name="Line 187">
              <a:extLst>
                <a:ext uri="{FF2B5EF4-FFF2-40B4-BE49-F238E27FC236}">
                  <a16:creationId xmlns:a16="http://schemas.microsoft.com/office/drawing/2014/main" id="{20CCEA57-EBE6-4093-A441-0453E77504AF}"/>
                </a:ext>
              </a:extLst>
            </p:cNvPr>
            <p:cNvSpPr>
              <a:spLocks noChangeShapeType="1"/>
            </p:cNvSpPr>
            <p:nvPr/>
          </p:nvSpPr>
          <p:spPr bwMode="auto">
            <a:xfrm>
              <a:off x="5672" y="3707"/>
              <a:ext cx="0" cy="6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52" name="Rectangle 188">
              <a:extLst>
                <a:ext uri="{FF2B5EF4-FFF2-40B4-BE49-F238E27FC236}">
                  <a16:creationId xmlns:a16="http://schemas.microsoft.com/office/drawing/2014/main" id="{C860790D-2DD1-4E65-96DE-80DA179CCA9A}"/>
                </a:ext>
              </a:extLst>
            </p:cNvPr>
            <p:cNvSpPr>
              <a:spLocks noChangeArrowheads="1"/>
            </p:cNvSpPr>
            <p:nvPr/>
          </p:nvSpPr>
          <p:spPr bwMode="auto">
            <a:xfrm>
              <a:off x="5577" y="3799"/>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0.6</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753" name="Line 189">
              <a:extLst>
                <a:ext uri="{FF2B5EF4-FFF2-40B4-BE49-F238E27FC236}">
                  <a16:creationId xmlns:a16="http://schemas.microsoft.com/office/drawing/2014/main" id="{6D5FFCF8-44AA-41D6-941C-626A43F6A5F3}"/>
                </a:ext>
              </a:extLst>
            </p:cNvPr>
            <p:cNvSpPr>
              <a:spLocks noChangeShapeType="1"/>
            </p:cNvSpPr>
            <p:nvPr/>
          </p:nvSpPr>
          <p:spPr bwMode="auto">
            <a:xfrm>
              <a:off x="6636" y="3707"/>
              <a:ext cx="0" cy="60"/>
            </a:xfrm>
            <a:prstGeom prst="line">
              <a:avLst/>
            </a:prstGeom>
            <a:noFill/>
            <a:ln w="14288">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54" name="Rectangle 190">
              <a:extLst>
                <a:ext uri="{FF2B5EF4-FFF2-40B4-BE49-F238E27FC236}">
                  <a16:creationId xmlns:a16="http://schemas.microsoft.com/office/drawing/2014/main" id="{724D46A7-2798-41F9-9608-392847459B49}"/>
                </a:ext>
              </a:extLst>
            </p:cNvPr>
            <p:cNvSpPr>
              <a:spLocks noChangeArrowheads="1"/>
            </p:cNvSpPr>
            <p:nvPr/>
          </p:nvSpPr>
          <p:spPr bwMode="auto">
            <a:xfrm>
              <a:off x="6544" y="3799"/>
              <a:ext cx="1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000000"/>
                  </a:solidFill>
                  <a:effectLst/>
                  <a:cs typeface="Arial" panose="020B0604020202020204" pitchFamily="34" charset="0"/>
                </a:rPr>
                <a:t>0.8</a:t>
              </a:r>
              <a:endParaRPr kumimoji="0" lang="en-US" altLang="en-US" sz="1700" b="0" i="0" u="none" strike="noStrike" cap="none" normalizeH="0" baseline="0">
                <a:ln>
                  <a:noFill/>
                </a:ln>
                <a:solidFill>
                  <a:schemeClr val="tx1"/>
                </a:solidFill>
                <a:effectLst/>
                <a:cs typeface="Arial" panose="020B0604020202020204" pitchFamily="34" charset="0"/>
              </a:endParaRPr>
            </a:p>
          </p:txBody>
        </p:sp>
        <p:sp>
          <p:nvSpPr>
            <p:cNvPr id="6755" name="Rectangle 191">
              <a:extLst>
                <a:ext uri="{FF2B5EF4-FFF2-40B4-BE49-F238E27FC236}">
                  <a16:creationId xmlns:a16="http://schemas.microsoft.com/office/drawing/2014/main" id="{C4FB745D-BDCF-495B-842B-E4FBF6FC2250}"/>
                </a:ext>
              </a:extLst>
            </p:cNvPr>
            <p:cNvSpPr>
              <a:spLocks noChangeArrowheads="1"/>
            </p:cNvSpPr>
            <p:nvPr/>
          </p:nvSpPr>
          <p:spPr bwMode="auto">
            <a:xfrm>
              <a:off x="3238" y="3975"/>
              <a:ext cx="2961"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000000"/>
                  </a:solidFill>
                  <a:effectLst/>
                  <a:cs typeface="Arial" panose="020B0604020202020204" pitchFamily="34" charset="0"/>
                </a:rPr>
                <a:t>Magnitude of Race-Controlled Signal Correlation</a:t>
              </a:r>
              <a:endParaRPr kumimoji="0" lang="en-US" altLang="en-US" sz="1700" b="0" i="0" u="none" strike="noStrike" cap="none" normalizeH="0" baseline="0" dirty="0">
                <a:ln>
                  <a:noFill/>
                </a:ln>
                <a:solidFill>
                  <a:schemeClr val="tx1"/>
                </a:solidFill>
                <a:effectLst/>
                <a:cs typeface="Arial" panose="020B0604020202020204" pitchFamily="34" charset="0"/>
              </a:endParaRPr>
            </a:p>
          </p:txBody>
        </p:sp>
        <p:sp>
          <p:nvSpPr>
            <p:cNvPr id="6756" name="Rectangle 192">
              <a:extLst>
                <a:ext uri="{FF2B5EF4-FFF2-40B4-BE49-F238E27FC236}">
                  <a16:creationId xmlns:a16="http://schemas.microsoft.com/office/drawing/2014/main" id="{95EEDDDE-BAAE-42ED-9ADA-7459CF1ADEED}"/>
                </a:ext>
              </a:extLst>
            </p:cNvPr>
            <p:cNvSpPr>
              <a:spLocks noChangeArrowheads="1"/>
            </p:cNvSpPr>
            <p:nvPr/>
          </p:nvSpPr>
          <p:spPr bwMode="auto">
            <a:xfrm>
              <a:off x="4658" y="64"/>
              <a:ext cx="317"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5300" b="0" i="0" u="none" strike="noStrike" cap="none" normalizeH="0" baseline="0">
                  <a:ln>
                    <a:noFill/>
                  </a:ln>
                  <a:solidFill>
                    <a:srgbClr val="1E2D53"/>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
        <p:nvSpPr>
          <p:cNvPr id="6" name="AutoShape 3">
            <a:extLst>
              <a:ext uri="{FF2B5EF4-FFF2-40B4-BE49-F238E27FC236}">
                <a16:creationId xmlns:a16="http://schemas.microsoft.com/office/drawing/2014/main" id="{B2626568-FECC-46E7-B88B-D2DE412DF0F7}"/>
              </a:ext>
            </a:extLst>
          </p:cNvPr>
          <p:cNvSpPr>
            <a:spLocks noChangeAspect="1" noChangeArrowheads="1" noTextEdit="1"/>
          </p:cNvSpPr>
          <p:nvPr/>
        </p:nvSpPr>
        <p:spPr bwMode="auto">
          <a:xfrm>
            <a:off x="1295400" y="0"/>
            <a:ext cx="9601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94" name="Rectangle 191">
            <a:extLst>
              <a:ext uri="{FF2B5EF4-FFF2-40B4-BE49-F238E27FC236}">
                <a16:creationId xmlns:a16="http://schemas.microsoft.com/office/drawing/2014/main" id="{B799F794-D2AC-4404-9880-D3D6FBDE3ED7}"/>
              </a:ext>
            </a:extLst>
          </p:cNvPr>
          <p:cNvSpPr>
            <a:spLocks noChangeArrowheads="1"/>
          </p:cNvSpPr>
          <p:nvPr/>
        </p:nvSpPr>
        <p:spPr bwMode="auto">
          <a:xfrm>
            <a:off x="7394575" y="101600"/>
            <a:ext cx="5032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5300" b="0" i="0" u="none" strike="noStrike" kern="1200" cap="none" spc="0" normalizeH="0" baseline="0" noProof="0">
                <a:ln>
                  <a:noFill/>
                </a:ln>
                <a:solidFill>
                  <a:srgbClr val="1E2D53"/>
                </a:solidFill>
                <a:effectLst/>
                <a:uLnTx/>
                <a:uFillTx/>
                <a:latin typeface="Calibri" panose="020F0502020204030204" pitchFamily="34" charset="0"/>
                <a:ea typeface="+mn-ea"/>
                <a:cs typeface="+mn-cs"/>
              </a:rPr>
              <a:t> </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577" name="TextBox 92"/>
          <p:cNvSpPr txBox="1"/>
          <p:nvPr/>
        </p:nvSpPr>
        <p:spPr>
          <a:xfrm>
            <a:off x="1710075" y="87880"/>
            <a:ext cx="9228500" cy="707882"/>
          </a:xfrm>
          <a:prstGeom prst="rect">
            <a:avLst/>
          </a:prstGeom>
          <a:noFill/>
        </p:spPr>
        <p:txBody>
          <a:bodyPr wrap="square" lIns="91350" tIns="45718" rIns="91350" bIns="45718" rtlCol="0">
            <a:spAutoFit/>
          </a:bodyPr>
          <a:lstStyle/>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Correlations between Tract-Level Covariates and Household Income Rank</a:t>
            </a:r>
          </a:p>
          <a:p>
            <a:pPr marL="0" marR="0" lvl="0" indent="0" algn="ctr" defTabSz="91338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Race-Adjusted, Parent Income at 75</a:t>
            </a:r>
            <a:r>
              <a:rPr kumimoji="0" lang="en-US" sz="2000" b="0" i="0" u="none" strike="noStrike" kern="0" cap="none" spc="0" normalizeH="0" baseline="30000" noProof="0" dirty="0">
                <a:ln>
                  <a:noFill/>
                </a:ln>
                <a:solidFill>
                  <a:srgbClr val="1E2D53"/>
                </a:solidFill>
                <a:effectLst/>
                <a:uLnTx/>
                <a:uFillTx/>
                <a:latin typeface="Arial" panose="020B0604020202020204" pitchFamily="34" charset="0"/>
                <a:cs typeface="Arial" panose="020B0604020202020204" pitchFamily="34" charset="0"/>
              </a:rPr>
              <a:t>th</a:t>
            </a:r>
            <a:r>
              <a:rPr kumimoji="0" lang="en-US" sz="2000" b="0" i="0" u="none" strike="noStrike" kern="0" cap="none" spc="0" normalizeH="0" baseline="0" noProof="0" dirty="0">
                <a:ln>
                  <a:noFill/>
                </a:ln>
                <a:solidFill>
                  <a:srgbClr val="1E2D53"/>
                </a:solidFill>
                <a:effectLst/>
                <a:uLnTx/>
                <a:uFillTx/>
                <a:latin typeface="Arial" panose="020B0604020202020204" pitchFamily="34" charset="0"/>
                <a:cs typeface="Arial" panose="020B0604020202020204" pitchFamily="34" charset="0"/>
              </a:rPr>
              <a:t> Percentile</a:t>
            </a:r>
          </a:p>
        </p:txBody>
      </p:sp>
      <p:sp>
        <p:nvSpPr>
          <p:cNvPr id="196" name="Rectangle 395">
            <a:extLst>
              <a:ext uri="{FF2B5EF4-FFF2-40B4-BE49-F238E27FC236}">
                <a16:creationId xmlns:a16="http://schemas.microsoft.com/office/drawing/2014/main" id="{4B3B3196-B917-410F-AED1-EA094CB67CE5}"/>
              </a:ext>
            </a:extLst>
          </p:cNvPr>
          <p:cNvSpPr>
            <a:spLocks noChangeArrowheads="1"/>
          </p:cNvSpPr>
          <p:nvPr/>
        </p:nvSpPr>
        <p:spPr bwMode="auto">
          <a:xfrm>
            <a:off x="9219892" y="1244249"/>
            <a:ext cx="250062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992" rtl="0" eaLnBrk="0" fontAlgn="base" latinLnBrk="0" hangingPunct="0">
              <a:lnSpc>
                <a:spcPct val="100000"/>
              </a:lnSpc>
              <a:spcBef>
                <a:spcPct val="0"/>
              </a:spcBef>
              <a:spcAft>
                <a:spcPct val="0"/>
              </a:spcAft>
              <a:buClrTx/>
              <a:buSzTx/>
              <a:buFontTx/>
              <a:buNone/>
              <a:tabLst/>
              <a:defRPr/>
            </a:pPr>
            <a:r>
              <a:rPr kumimoji="0" lang="en-US" altLang="en-US" sz="1700" b="1" i="0" u="none" strike="noStrike" kern="1200" cap="none" spc="0" normalizeH="0" baseline="0" noProof="0" dirty="0">
                <a:ln>
                  <a:noFill/>
                </a:ln>
                <a:solidFill>
                  <a:srgbClr val="000000"/>
                </a:solidFill>
                <a:effectLst/>
                <a:uLnTx/>
                <a:uFillTx/>
                <a:cs typeface="Arial" panose="020B0604020202020204" pitchFamily="34" charset="0"/>
              </a:rPr>
              <a:t>R</a:t>
            </a:r>
            <a:r>
              <a:rPr kumimoji="0" lang="en-US" altLang="en-US" sz="1600" b="1" i="0" u="none" strike="noStrike" kern="1200" cap="none" spc="0" normalizeH="0" baseline="30000" noProof="0" dirty="0">
                <a:ln>
                  <a:noFill/>
                </a:ln>
                <a:solidFill>
                  <a:srgbClr val="000000"/>
                </a:solidFill>
                <a:effectLst/>
                <a:uLnTx/>
                <a:uFillTx/>
                <a:cs typeface="Arial" panose="020B0604020202020204" pitchFamily="34" charset="0"/>
              </a:rPr>
              <a:t>2</a:t>
            </a:r>
            <a:r>
              <a:rPr lang="en-US" altLang="en-US" sz="1700" b="1" dirty="0">
                <a:solidFill>
                  <a:srgbClr val="000000"/>
                </a:solidFill>
                <a:cs typeface="Arial" panose="020B0604020202020204" pitchFamily="34" charset="0"/>
              </a:rPr>
              <a:t> </a:t>
            </a:r>
            <a:r>
              <a:rPr kumimoji="0" lang="en-US" altLang="en-US" sz="1700" b="1" i="0" u="none" strike="noStrike" kern="1200" cap="none" spc="0" normalizeH="0" baseline="0" noProof="0" dirty="0">
                <a:ln>
                  <a:noFill/>
                </a:ln>
                <a:solidFill>
                  <a:srgbClr val="000000"/>
                </a:solidFill>
                <a:effectLst/>
                <a:uLnTx/>
                <a:uFillTx/>
                <a:cs typeface="Arial" panose="020B0604020202020204" pitchFamily="34" charset="0"/>
              </a:rPr>
              <a:t>of All </a:t>
            </a:r>
            <a:r>
              <a:rPr kumimoji="0" lang="en-US" altLang="en-US" sz="1700" b="1" i="0" u="none" strike="noStrike" kern="1200" cap="none" spc="0" normalizeH="0" baseline="0" noProof="0" dirty="0" err="1">
                <a:ln>
                  <a:noFill/>
                </a:ln>
                <a:solidFill>
                  <a:srgbClr val="000000"/>
                </a:solidFill>
                <a:effectLst/>
                <a:uLnTx/>
                <a:uFillTx/>
                <a:cs typeface="Arial" panose="020B0604020202020204" pitchFamily="34" charset="0"/>
              </a:rPr>
              <a:t>Covars</a:t>
            </a:r>
            <a:r>
              <a:rPr kumimoji="0" lang="en-US" altLang="en-US" sz="1700" b="1" i="0" u="none" strike="noStrike" kern="1200" cap="none" spc="0" normalizeH="0" baseline="0" noProof="0" dirty="0">
                <a:ln>
                  <a:noFill/>
                </a:ln>
                <a:solidFill>
                  <a:srgbClr val="000000"/>
                </a:solidFill>
                <a:effectLst/>
                <a:uLnTx/>
                <a:uFillTx/>
                <a:cs typeface="Arial" panose="020B0604020202020204" pitchFamily="34" charset="0"/>
              </a:rPr>
              <a:t>. = 0.417</a:t>
            </a:r>
            <a:endParaRPr kumimoji="0" lang="en-US" altLang="en-US" sz="1700" b="1"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389" name="Freeform 182">
            <a:extLst>
              <a:ext uri="{FF2B5EF4-FFF2-40B4-BE49-F238E27FC236}">
                <a16:creationId xmlns:a16="http://schemas.microsoft.com/office/drawing/2014/main" id="{19C9AFCD-7872-406B-B7BC-630DF3866480}"/>
              </a:ext>
            </a:extLst>
          </p:cNvPr>
          <p:cNvSpPr>
            <a:spLocks/>
          </p:cNvSpPr>
          <p:nvPr/>
        </p:nvSpPr>
        <p:spPr bwMode="auto">
          <a:xfrm>
            <a:off x="2512113" y="6327776"/>
            <a:ext cx="160339" cy="136525"/>
          </a:xfrm>
          <a:custGeom>
            <a:avLst/>
            <a:gdLst>
              <a:gd name="T0" fmla="*/ 49 w 101"/>
              <a:gd name="T1" fmla="*/ 0 h 86"/>
              <a:gd name="T2" fmla="*/ 0 w 101"/>
              <a:gd name="T3" fmla="*/ 86 h 86"/>
              <a:gd name="T4" fmla="*/ 101 w 101"/>
              <a:gd name="T5" fmla="*/ 86 h 86"/>
              <a:gd name="T6" fmla="*/ 49 w 101"/>
              <a:gd name="T7" fmla="*/ 0 h 86"/>
            </a:gdLst>
            <a:ahLst/>
            <a:cxnLst>
              <a:cxn ang="0">
                <a:pos x="T0" y="T1"/>
              </a:cxn>
              <a:cxn ang="0">
                <a:pos x="T2" y="T3"/>
              </a:cxn>
              <a:cxn ang="0">
                <a:pos x="T4" y="T5"/>
              </a:cxn>
              <a:cxn ang="0">
                <a:pos x="T6" y="T7"/>
              </a:cxn>
            </a:cxnLst>
            <a:rect l="0" t="0" r="r" b="b"/>
            <a:pathLst>
              <a:path w="101" h="86">
                <a:moveTo>
                  <a:pt x="49" y="0"/>
                </a:moveTo>
                <a:lnTo>
                  <a:pt x="0" y="86"/>
                </a:lnTo>
                <a:lnTo>
                  <a:pt x="101" y="86"/>
                </a:lnTo>
                <a:lnTo>
                  <a:pt x="49" y="0"/>
                </a:lnTo>
                <a:close/>
              </a:path>
            </a:pathLst>
          </a:custGeom>
          <a:solidFill>
            <a:srgbClr val="FF0000"/>
          </a:solidFill>
          <a:ln w="19050">
            <a:solidFill>
              <a:srgbClr val="FF0000"/>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0" name="Oval 174">
            <a:extLst>
              <a:ext uri="{FF2B5EF4-FFF2-40B4-BE49-F238E27FC236}">
                <a16:creationId xmlns:a16="http://schemas.microsoft.com/office/drawing/2014/main" id="{C808A9E8-F4D1-4739-8B3D-28FD0642E3AE}"/>
              </a:ext>
            </a:extLst>
          </p:cNvPr>
          <p:cNvSpPr>
            <a:spLocks noChangeArrowheads="1"/>
          </p:cNvSpPr>
          <p:nvPr/>
        </p:nvSpPr>
        <p:spPr bwMode="auto">
          <a:xfrm>
            <a:off x="1104381" y="6359525"/>
            <a:ext cx="109539" cy="109539"/>
          </a:xfrm>
          <a:prstGeom prst="ellipse">
            <a:avLst/>
          </a:prstGeom>
          <a:solidFill>
            <a:srgbClr val="008000"/>
          </a:solidFill>
          <a:ln w="19050">
            <a:solidFill>
              <a:srgbClr val="008000"/>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1" name="Rectangle 188">
            <a:extLst>
              <a:ext uri="{FF2B5EF4-FFF2-40B4-BE49-F238E27FC236}">
                <a16:creationId xmlns:a16="http://schemas.microsoft.com/office/drawing/2014/main" id="{127DF125-CD95-43A9-9400-191AF104F0AF}"/>
              </a:ext>
            </a:extLst>
          </p:cNvPr>
          <p:cNvSpPr>
            <a:spLocks noChangeArrowheads="1"/>
          </p:cNvSpPr>
          <p:nvPr/>
        </p:nvSpPr>
        <p:spPr bwMode="auto">
          <a:xfrm>
            <a:off x="1334003" y="6276976"/>
            <a:ext cx="76463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992"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Positive</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392" name="Rectangle 188">
            <a:extLst>
              <a:ext uri="{FF2B5EF4-FFF2-40B4-BE49-F238E27FC236}">
                <a16:creationId xmlns:a16="http://schemas.microsoft.com/office/drawing/2014/main" id="{747BD60A-F8EF-4A4E-AC28-326A3BB2401E}"/>
              </a:ext>
            </a:extLst>
          </p:cNvPr>
          <p:cNvSpPr>
            <a:spLocks noChangeArrowheads="1"/>
          </p:cNvSpPr>
          <p:nvPr/>
        </p:nvSpPr>
        <p:spPr bwMode="auto">
          <a:xfrm>
            <a:off x="2788405" y="6280289"/>
            <a:ext cx="86241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3992" rtl="0" eaLnBrk="0" fontAlgn="base" latinLnBrk="0" hangingPunct="0">
              <a:lnSpc>
                <a:spcPct val="100000"/>
              </a:lnSpc>
              <a:spcBef>
                <a:spcPct val="0"/>
              </a:spcBef>
              <a:spcAft>
                <a:spcPct val="0"/>
              </a:spcAft>
              <a:buClrTx/>
              <a:buSzTx/>
              <a:buFontTx/>
              <a:buNone/>
              <a:tabLst/>
              <a:defRPr/>
            </a:pPr>
            <a:r>
              <a:rPr kumimoji="0" lang="en-US" altLang="en-US" sz="1700" b="0" i="0" u="none" strike="noStrike" kern="1200" cap="none" spc="0" normalizeH="0" baseline="0" noProof="0" dirty="0">
                <a:ln>
                  <a:noFill/>
                </a:ln>
                <a:solidFill>
                  <a:srgbClr val="000000"/>
                </a:solidFill>
                <a:effectLst/>
                <a:uLnTx/>
                <a:uFillTx/>
                <a:cs typeface="Arial" panose="020B0604020202020204" pitchFamily="34" charset="0"/>
              </a:rPr>
              <a:t>Negative</a:t>
            </a:r>
            <a:endParaRPr kumimoji="0" lang="en-US" altLang="en-US" sz="1700" b="0" i="0" u="none" strike="noStrike" kern="1200" cap="none" spc="0" normalizeH="0" baseline="0" noProof="0" dirty="0">
              <a:ln>
                <a:noFill/>
              </a:ln>
              <a:solidFill>
                <a:prstClr val="black"/>
              </a:solidFill>
              <a:effectLst/>
              <a:uLnTx/>
              <a:uFillTx/>
              <a:cs typeface="Arial" panose="020B0604020202020204" pitchFamily="34" charset="0"/>
            </a:endParaRPr>
          </a:p>
        </p:txBody>
      </p:sp>
      <p:sp>
        <p:nvSpPr>
          <p:cNvPr id="225" name="Freeform 182">
            <a:extLst>
              <a:ext uri="{FF2B5EF4-FFF2-40B4-BE49-F238E27FC236}">
                <a16:creationId xmlns:a16="http://schemas.microsoft.com/office/drawing/2014/main" id="{3036DA13-7F46-4F4D-9797-9B3798D7A18B}"/>
              </a:ext>
            </a:extLst>
          </p:cNvPr>
          <p:cNvSpPr>
            <a:spLocks/>
          </p:cNvSpPr>
          <p:nvPr/>
        </p:nvSpPr>
        <p:spPr bwMode="auto">
          <a:xfrm>
            <a:off x="8330202" y="3916276"/>
            <a:ext cx="160339" cy="136525"/>
          </a:xfrm>
          <a:custGeom>
            <a:avLst/>
            <a:gdLst>
              <a:gd name="T0" fmla="*/ 49 w 101"/>
              <a:gd name="T1" fmla="*/ 0 h 86"/>
              <a:gd name="T2" fmla="*/ 0 w 101"/>
              <a:gd name="T3" fmla="*/ 86 h 86"/>
              <a:gd name="T4" fmla="*/ 101 w 101"/>
              <a:gd name="T5" fmla="*/ 86 h 86"/>
              <a:gd name="T6" fmla="*/ 49 w 101"/>
              <a:gd name="T7" fmla="*/ 0 h 86"/>
            </a:gdLst>
            <a:ahLst/>
            <a:cxnLst>
              <a:cxn ang="0">
                <a:pos x="T0" y="T1"/>
              </a:cxn>
              <a:cxn ang="0">
                <a:pos x="T2" y="T3"/>
              </a:cxn>
              <a:cxn ang="0">
                <a:pos x="T4" y="T5"/>
              </a:cxn>
              <a:cxn ang="0">
                <a:pos x="T6" y="T7"/>
              </a:cxn>
            </a:cxnLst>
            <a:rect l="0" t="0" r="r" b="b"/>
            <a:pathLst>
              <a:path w="101" h="86">
                <a:moveTo>
                  <a:pt x="49" y="0"/>
                </a:moveTo>
                <a:lnTo>
                  <a:pt x="0" y="86"/>
                </a:lnTo>
                <a:lnTo>
                  <a:pt x="101" y="86"/>
                </a:lnTo>
                <a:lnTo>
                  <a:pt x="49" y="0"/>
                </a:lnTo>
                <a:close/>
              </a:path>
            </a:pathLst>
          </a:custGeom>
          <a:solidFill>
            <a:srgbClr val="FF0000"/>
          </a:solidFill>
          <a:ln w="19050">
            <a:solidFill>
              <a:srgbClr val="FF0000"/>
            </a:solidFill>
            <a:prstDash val="solid"/>
            <a:round/>
            <a:headEnd/>
            <a:tailEnd/>
          </a:ln>
        </p:spPr>
        <p:txBody>
          <a:bodyPr vert="horz" wrap="square" lIns="91404" tIns="45718" rIns="91404" bIns="45718" numCol="1" anchor="t" anchorCtr="0" compatLnSpc="1">
            <a:prstTxWarp prst="textNoShape">
              <a:avLst/>
            </a:prstTxWarp>
          </a:bodyPr>
          <a:lstStyle/>
          <a:p>
            <a:pPr marL="0" marR="0" lvl="0" indent="0" algn="l" defTabSz="9135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Rectangle 170">
            <a:extLst>
              <a:ext uri="{FF2B5EF4-FFF2-40B4-BE49-F238E27FC236}">
                <a16:creationId xmlns:a16="http://schemas.microsoft.com/office/drawing/2014/main" id="{40E723C0-29AE-A14C-B078-30B65E322CD4}"/>
              </a:ext>
            </a:extLst>
          </p:cNvPr>
          <p:cNvSpPr>
            <a:spLocks noChangeArrowheads="1"/>
          </p:cNvSpPr>
          <p:nvPr/>
        </p:nvSpPr>
        <p:spPr bwMode="auto">
          <a:xfrm>
            <a:off x="725510" y="3886200"/>
            <a:ext cx="33470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en-US" altLang="en-US" dirty="0">
                <a:solidFill>
                  <a:srgbClr val="000000"/>
                </a:solidFill>
                <a:cs typeface="Arial" panose="020B0604020202020204" pitchFamily="34" charset="0"/>
              </a:rPr>
              <a:t>Share Single Parent Households</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26" name="Rectangle 172">
            <a:extLst>
              <a:ext uri="{FF2B5EF4-FFF2-40B4-BE49-F238E27FC236}">
                <a16:creationId xmlns:a16="http://schemas.microsoft.com/office/drawing/2014/main" id="{87E7E5D9-14F1-7043-BDD9-079AB343837F}"/>
              </a:ext>
            </a:extLst>
          </p:cNvPr>
          <p:cNvSpPr>
            <a:spLocks noChangeArrowheads="1"/>
          </p:cNvSpPr>
          <p:nvPr/>
        </p:nvSpPr>
        <p:spPr bwMode="auto">
          <a:xfrm>
            <a:off x="1977328" y="4173538"/>
            <a:ext cx="20903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Census Return Rate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27" name="Rectangle 174">
            <a:extLst>
              <a:ext uri="{FF2B5EF4-FFF2-40B4-BE49-F238E27FC236}">
                <a16:creationId xmlns:a16="http://schemas.microsoft.com/office/drawing/2014/main" id="{3948C75F-9B79-5E47-AC76-B88B337F412A}"/>
              </a:ext>
            </a:extLst>
          </p:cNvPr>
          <p:cNvSpPr>
            <a:spLocks noChangeArrowheads="1"/>
          </p:cNvSpPr>
          <p:nvPr/>
        </p:nvSpPr>
        <p:spPr bwMode="auto">
          <a:xfrm>
            <a:off x="2810589" y="4754563"/>
            <a:ext cx="12439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Share Black</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28" name="Rectangle 176">
            <a:extLst>
              <a:ext uri="{FF2B5EF4-FFF2-40B4-BE49-F238E27FC236}">
                <a16:creationId xmlns:a16="http://schemas.microsoft.com/office/drawing/2014/main" id="{692148D1-4FF9-F242-BF6B-89407F027B5F}"/>
              </a:ext>
            </a:extLst>
          </p:cNvPr>
          <p:cNvSpPr>
            <a:spLocks noChangeArrowheads="1"/>
          </p:cNvSpPr>
          <p:nvPr/>
        </p:nvSpPr>
        <p:spPr bwMode="auto">
          <a:xfrm>
            <a:off x="2489988" y="5043488"/>
            <a:ext cx="15645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Share Hispanic</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29" name="Rectangle 178">
            <a:extLst>
              <a:ext uri="{FF2B5EF4-FFF2-40B4-BE49-F238E27FC236}">
                <a16:creationId xmlns:a16="http://schemas.microsoft.com/office/drawing/2014/main" id="{2AD2841F-85E9-E74D-ADDE-741E9E596EC4}"/>
              </a:ext>
            </a:extLst>
          </p:cNvPr>
          <p:cNvSpPr>
            <a:spLocks noChangeArrowheads="1"/>
          </p:cNvSpPr>
          <p:nvPr/>
        </p:nvSpPr>
        <p:spPr bwMode="auto">
          <a:xfrm>
            <a:off x="2132403" y="5590841"/>
            <a:ext cx="19236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Population Density</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30" name="Rectangle 162">
            <a:extLst>
              <a:ext uri="{FF2B5EF4-FFF2-40B4-BE49-F238E27FC236}">
                <a16:creationId xmlns:a16="http://schemas.microsoft.com/office/drawing/2014/main" id="{3A39C29E-7862-6C40-A408-90D3A2477A99}"/>
              </a:ext>
            </a:extLst>
          </p:cNvPr>
          <p:cNvSpPr>
            <a:spLocks noChangeArrowheads="1"/>
          </p:cNvSpPr>
          <p:nvPr/>
        </p:nvSpPr>
        <p:spPr bwMode="auto">
          <a:xfrm>
            <a:off x="1415820" y="2440712"/>
            <a:ext cx="26674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Share Above Poverty Line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31" name="Rectangle 164">
            <a:extLst>
              <a:ext uri="{FF2B5EF4-FFF2-40B4-BE49-F238E27FC236}">
                <a16:creationId xmlns:a16="http://schemas.microsoft.com/office/drawing/2014/main" id="{59B51F2C-5678-E84C-93BA-A9D785B3AA9D}"/>
              </a:ext>
            </a:extLst>
          </p:cNvPr>
          <p:cNvSpPr>
            <a:spLocks noChangeArrowheads="1"/>
          </p:cNvSpPr>
          <p:nvPr/>
        </p:nvSpPr>
        <p:spPr bwMode="auto">
          <a:xfrm>
            <a:off x="1512804" y="2717711"/>
            <a:ext cx="25648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Mean Household Income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32" name="Rectangle 166">
            <a:extLst>
              <a:ext uri="{FF2B5EF4-FFF2-40B4-BE49-F238E27FC236}">
                <a16:creationId xmlns:a16="http://schemas.microsoft.com/office/drawing/2014/main" id="{8A6D9A93-6A12-4A41-8DD6-04EC461D45ED}"/>
              </a:ext>
            </a:extLst>
          </p:cNvPr>
          <p:cNvSpPr>
            <a:spLocks noChangeArrowheads="1"/>
          </p:cNvSpPr>
          <p:nvPr/>
        </p:nvSpPr>
        <p:spPr bwMode="auto">
          <a:xfrm>
            <a:off x="1156826" y="3017838"/>
            <a:ext cx="29238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Mean 3rd Grade Math Score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33" name="Rectangle 168">
            <a:extLst>
              <a:ext uri="{FF2B5EF4-FFF2-40B4-BE49-F238E27FC236}">
                <a16:creationId xmlns:a16="http://schemas.microsoft.com/office/drawing/2014/main" id="{6CB1A554-8235-6E43-AFA5-5331FAE289F3}"/>
              </a:ext>
            </a:extLst>
          </p:cNvPr>
          <p:cNvSpPr>
            <a:spLocks noChangeArrowheads="1"/>
          </p:cNvSpPr>
          <p:nvPr/>
        </p:nvSpPr>
        <p:spPr bwMode="auto">
          <a:xfrm>
            <a:off x="1984674" y="3309938"/>
            <a:ext cx="21031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Share College Grad.</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34" name="Rectangle 154">
            <a:extLst>
              <a:ext uri="{FF2B5EF4-FFF2-40B4-BE49-F238E27FC236}">
                <a16:creationId xmlns:a16="http://schemas.microsoft.com/office/drawing/2014/main" id="{B8E486B4-288F-494C-8DFD-46430AC6A11E}"/>
              </a:ext>
            </a:extLst>
          </p:cNvPr>
          <p:cNvSpPr>
            <a:spLocks noChangeArrowheads="1"/>
          </p:cNvSpPr>
          <p:nvPr/>
        </p:nvSpPr>
        <p:spPr bwMode="auto">
          <a:xfrm>
            <a:off x="976214" y="992188"/>
            <a:ext cx="3129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Number of Jobs Within 5 Miles</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36" name="Rectangle 158">
            <a:extLst>
              <a:ext uri="{FF2B5EF4-FFF2-40B4-BE49-F238E27FC236}">
                <a16:creationId xmlns:a16="http://schemas.microsoft.com/office/drawing/2014/main" id="{49E8D457-A197-624C-9A4A-C8E1A6FE7EE6}"/>
              </a:ext>
            </a:extLst>
          </p:cNvPr>
          <p:cNvSpPr>
            <a:spLocks noChangeArrowheads="1"/>
          </p:cNvSpPr>
          <p:nvPr/>
        </p:nvSpPr>
        <p:spPr bwMode="auto">
          <a:xfrm>
            <a:off x="1758480" y="1573213"/>
            <a:ext cx="23467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Job Growth 2004-2013</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37" name="Rectangle 160">
            <a:extLst>
              <a:ext uri="{FF2B5EF4-FFF2-40B4-BE49-F238E27FC236}">
                <a16:creationId xmlns:a16="http://schemas.microsoft.com/office/drawing/2014/main" id="{DEACCD42-C5CF-624F-BB8A-33A3232D2C59}"/>
              </a:ext>
            </a:extLst>
          </p:cNvPr>
          <p:cNvSpPr>
            <a:spLocks noChangeArrowheads="1"/>
          </p:cNvSpPr>
          <p:nvPr/>
        </p:nvSpPr>
        <p:spPr bwMode="auto">
          <a:xfrm>
            <a:off x="1672929" y="1859687"/>
            <a:ext cx="24109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cs typeface="Arial" panose="020B0604020202020204" pitchFamily="34" charset="0"/>
              </a:rPr>
              <a:t>2000 Employment Rate</a:t>
            </a:r>
            <a:endParaRPr kumimoji="0" lang="en-US" altLang="en-US" b="0" i="0" u="none" strike="noStrike" cap="none" normalizeH="0" baseline="0" dirty="0">
              <a:ln>
                <a:noFill/>
              </a:ln>
              <a:solidFill>
                <a:schemeClr val="tx1"/>
              </a:solidFill>
              <a:effectLst/>
              <a:cs typeface="Arial" panose="020B0604020202020204" pitchFamily="34" charset="0"/>
            </a:endParaRPr>
          </a:p>
        </p:txBody>
      </p:sp>
      <p:sp>
        <p:nvSpPr>
          <p:cNvPr id="238" name="Rectangle 237">
            <a:extLst>
              <a:ext uri="{FF2B5EF4-FFF2-40B4-BE49-F238E27FC236}">
                <a16:creationId xmlns:a16="http://schemas.microsoft.com/office/drawing/2014/main" id="{616E1E36-1F50-464E-9C01-93F98F538EED}"/>
              </a:ext>
            </a:extLst>
          </p:cNvPr>
          <p:cNvSpPr>
            <a:spLocks noChangeArrowheads="1"/>
          </p:cNvSpPr>
          <p:nvPr/>
        </p:nvSpPr>
        <p:spPr bwMode="auto">
          <a:xfrm>
            <a:off x="857814" y="1266356"/>
            <a:ext cx="330859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000000"/>
                </a:solidFill>
                <a:effectLst/>
                <a:latin typeface="Arial" panose="020B0604020202020204" pitchFamily="34" charset="0"/>
                <a:cs typeface="Arial" panose="020B0604020202020204" pitchFamily="34" charset="0"/>
              </a:rPr>
              <a:t>High-Paying Jobs Within 5 Miles</a:t>
            </a:r>
            <a:endParaRPr kumimoji="0" lang="en-US" altLang="en-US"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75446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2842</TotalTime>
  <Words>6377</Words>
  <Application>Microsoft Office PowerPoint</Application>
  <PresentationFormat>Widescreen</PresentationFormat>
  <Paragraphs>1794</Paragraphs>
  <Slides>104</Slides>
  <Notes>103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104</vt:i4>
      </vt:variant>
    </vt:vector>
  </HeadingPairs>
  <TitlesOfParts>
    <vt:vector size="112" baseType="lpstr">
      <vt:lpstr>Arial</vt:lpstr>
      <vt:lpstr>Calibri</vt:lpstr>
      <vt:lpstr>Calibri Light</vt:lpstr>
      <vt:lpstr>Cambria Math</vt:lpstr>
      <vt:lpstr>Chalkboard</vt:lpstr>
      <vt:lpstr>System Font Regular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Upward Mobility vs. Teenage Birth Rates Across Tracts White Women with Parents at 25th Percentile of Income Distribution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Relationship Between Land Regulation and the Price of Opportunity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Jacob, Matthew J.</dc:creator>
  <cp:lastModifiedBy>Ott, Trina</cp:lastModifiedBy>
  <cp:revision>354</cp:revision>
  <dcterms:created xsi:type="dcterms:W3CDTF">2018-09-28T14:29:41Z</dcterms:created>
  <dcterms:modified xsi:type="dcterms:W3CDTF">2020-02-17T21:19:32Z</dcterms:modified>
</cp:coreProperties>
</file>