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theme/themeOverride4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theme/themeOverride5.xml" ContentType="application/vnd.openxmlformats-officedocument.themeOverrid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1.xml" ContentType="application/vnd.openxmlformats-officedocument.theme+xml"/>
  <Override PartName="/ppt/theme/themeOverride6.xml" ContentType="application/vnd.openxmlformats-officedocument.themeOverrid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97441" r:id="rId1"/>
    <p:sldMasterId id="2147497648" r:id="rId2"/>
    <p:sldMasterId id="2147497684" r:id="rId3"/>
    <p:sldMasterId id="2147497727" r:id="rId4"/>
    <p:sldMasterId id="2147497875" r:id="rId5"/>
    <p:sldMasterId id="2147497887" r:id="rId6"/>
    <p:sldMasterId id="2147497891" r:id="rId7"/>
    <p:sldMasterId id="2147497903" r:id="rId8"/>
    <p:sldMasterId id="2147497915" r:id="rId9"/>
    <p:sldMasterId id="2147497939" r:id="rId10"/>
    <p:sldMasterId id="2147497987" r:id="rId11"/>
    <p:sldMasterId id="2147497999" r:id="rId12"/>
    <p:sldMasterId id="2147498011" r:id="rId13"/>
  </p:sldMasterIdLst>
  <p:notesMasterIdLst>
    <p:notesMasterId r:id="rId65"/>
  </p:notesMasterIdLst>
  <p:handoutMasterIdLst>
    <p:handoutMasterId r:id="rId66"/>
  </p:handoutMasterIdLst>
  <p:sldIdLst>
    <p:sldId id="363" r:id="rId14"/>
    <p:sldId id="358" r:id="rId15"/>
    <p:sldId id="394" r:id="rId16"/>
    <p:sldId id="401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450" r:id="rId28"/>
    <p:sldId id="451" r:id="rId29"/>
    <p:sldId id="374" r:id="rId30"/>
    <p:sldId id="375" r:id="rId31"/>
    <p:sldId id="376" r:id="rId32"/>
    <p:sldId id="377" r:id="rId33"/>
    <p:sldId id="378" r:id="rId34"/>
    <p:sldId id="379" r:id="rId35"/>
    <p:sldId id="381" r:id="rId36"/>
    <p:sldId id="382" r:id="rId37"/>
    <p:sldId id="456" r:id="rId38"/>
    <p:sldId id="410" r:id="rId39"/>
    <p:sldId id="413" r:id="rId40"/>
    <p:sldId id="414" r:id="rId41"/>
    <p:sldId id="416" r:id="rId42"/>
    <p:sldId id="417" r:id="rId43"/>
    <p:sldId id="418" r:id="rId44"/>
    <p:sldId id="419" r:id="rId45"/>
    <p:sldId id="420" r:id="rId46"/>
    <p:sldId id="421" r:id="rId47"/>
    <p:sldId id="422" r:id="rId48"/>
    <p:sldId id="423" r:id="rId49"/>
    <p:sldId id="424" r:id="rId50"/>
    <p:sldId id="425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54" r:id="rId63"/>
    <p:sldId id="453" r:id="rId6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A476F"/>
    <a:srgbClr val="CD375D"/>
    <a:srgbClr val="6CA62C"/>
    <a:srgbClr val="006600"/>
    <a:srgbClr val="F0F7FA"/>
    <a:srgbClr val="EDF6F9"/>
    <a:srgbClr val="E5F2F7"/>
    <a:srgbClr val="F3F9FB"/>
    <a:srgbClr val="E8F3F8"/>
    <a:srgbClr val="E99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75" autoAdjust="0"/>
    <p:restoredTop sz="90193" autoAdjust="0"/>
  </p:normalViewPr>
  <p:slideViewPr>
    <p:cSldViewPr>
      <p:cViewPr varScale="1">
        <p:scale>
          <a:sx n="104" d="100"/>
          <a:sy n="104" d="100"/>
        </p:scale>
        <p:origin x="133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4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Arial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>
              <a:latin typeface="cmss10"/>
            </a:endParaRPr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7862519-F60B-45CB-9A87-78CA7E34BA54}" type="slidenum">
              <a:rPr lang="en-US">
                <a:latin typeface="cmss10"/>
                <a:cs typeface="CMU Bright" panose="02000603000000000000" pitchFamily="2" charset="0"/>
              </a:rPr>
              <a:pPr>
                <a:defRPr/>
              </a:pPr>
              <a:t>‹#›</a:t>
            </a:fld>
            <a:endParaRPr lang="en-US" dirty="0">
              <a:latin typeface="cmss1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23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2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0725"/>
            <a:ext cx="6396038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l" defTabSz="965200" eaLnBrk="0" hangingPunct="0">
              <a:buClrTx/>
              <a:buSzTx/>
              <a:buFontTx/>
              <a:buNone/>
              <a:defRPr sz="1200">
                <a:latin typeface="Chalkboard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1" tIns="48326" rIns="96651" bIns="48326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Chalkboard"/>
                <a:ea typeface="ＭＳ Ｐゴシック" pitchFamily="34" charset="-128"/>
                <a:cs typeface="CMU Bright" panose="02000603000000000000" pitchFamily="2" charset="0"/>
              </a:defRPr>
            </a:lvl1pPr>
          </a:lstStyle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mss10"/>
        <a:ea typeface="ＭＳ Ｐゴシック" charset="-128"/>
        <a:cs typeface="CMU Bright" panose="02000603000000000000" pitchFamily="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893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394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04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2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4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252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3F5536-7C40-4D79-8D59-3C9CBA8A0204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252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63F5536-7C40-4D79-8D59-3C9CBA8A0204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252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18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40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6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60375" y="720725"/>
            <a:ext cx="6396038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63256"/>
            <a:fld id="{CCE1E23F-720D-44B7-B9BE-9C7137B44E82}" type="slidenum">
              <a:rPr lang="en-US">
                <a:solidFill>
                  <a:srgbClr val="000000"/>
                </a:solidFill>
                <a:latin typeface="Chalkboard"/>
                <a:ea typeface="ＭＳ Ｐゴシック"/>
                <a:cs typeface="ＭＳ Ｐゴシック"/>
              </a:rPr>
              <a:pPr defTabSz="963256"/>
              <a:t>2</a:t>
            </a:fld>
            <a:endParaRPr lang="en-US">
              <a:solidFill>
                <a:srgbClr val="000000"/>
              </a:solidFill>
              <a:latin typeface="Chalkboard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8736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52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6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61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318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6296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367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5259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2" indent="0" eaLnBrk="0" hangingPunct="0">
              <a:buSzPct val="80000"/>
              <a:buFontTx/>
              <a:buNone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193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8268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261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935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834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842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66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1269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492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838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9175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97F75-E501-4039-A985-D6F14AA38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2745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F97F75-E501-4039-A985-D6F14AA38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824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4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209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688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4C8A7A-6CB0-42D2-B445-E1DFDD2DBA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94560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9993" lvl="1">
              <a:spcBef>
                <a:spcPct val="0"/>
              </a:spcBef>
              <a:buSzPct val="80000"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128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9993" lvl="1">
              <a:spcBef>
                <a:spcPct val="0"/>
              </a:spcBef>
              <a:buSzPct val="80000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68034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4C8A7A-6CB0-42D2-B445-E1DFDD2DBA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0862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9993" lvl="1">
              <a:spcBef>
                <a:spcPct val="0"/>
              </a:spcBef>
              <a:buSzPct val="80000"/>
              <a:defRPr/>
            </a:pP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0298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4C8A7A-6CB0-42D2-B445-E1DFDD2DBA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05656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4C8A7A-6CB0-42D2-B445-E1DFDD2DBA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89559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9993" lvl="1">
              <a:spcBef>
                <a:spcPct val="0"/>
              </a:spcBef>
              <a:buSzPct val="80000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63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741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9993" lvl="1">
              <a:spcBef>
                <a:spcPct val="0"/>
              </a:spcBef>
              <a:buSzPct val="80000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z="1900" ker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50</a:t>
            </a:fld>
            <a:endParaRPr lang="en-US" sz="1900" kern="0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6372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20725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hangingPunct="0">
              <a:defRPr/>
            </a:pPr>
            <a:fld id="{7F9C0B58-2045-4EC1-BECD-31DF6B15A985}" type="slidenum">
              <a:rPr lang="en-US" sz="1900" ker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65200" eaLnBrk="0" hangingPunct="0">
                <a:defRPr/>
              </a:pPr>
              <a:t>51</a:t>
            </a:fld>
            <a:endParaRPr lang="en-US" sz="1900" kern="0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20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72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55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22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F5536-7C40-4D79-8D59-3C9CBA8A02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0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0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883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125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381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231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81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86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576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752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027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762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975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850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972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45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548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606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24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28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203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84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844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96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556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36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8119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06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33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69" y="1143103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128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6689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8177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84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692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145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916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770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349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102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13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4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849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73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72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16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28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68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7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61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9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36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9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55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69" y="1143103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93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B94-33FB-4925-99C4-3605CD7E7A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D206-AFF2-49E0-983F-E1606970DC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75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78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15853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014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878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18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3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68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87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8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2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69" y="1143103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43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613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56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0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16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519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42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996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3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64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5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1471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9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25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5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26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83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69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0" y="1143075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822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8136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615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13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4709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50235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12437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818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475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031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7119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9171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50" y="1143075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33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4818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23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5808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6597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4873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8714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29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044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4611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664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545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19" y="114302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69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2741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618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908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669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585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884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4922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3314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87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003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3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6051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443" r:id="rId1"/>
    <p:sldLayoutId id="2147497640" r:id="rId2"/>
    <p:sldLayoutId id="2147497444" r:id="rId3"/>
    <p:sldLayoutId id="214749762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9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40" r:id="rId1"/>
    <p:sldLayoutId id="2147497941" r:id="rId2"/>
    <p:sldLayoutId id="2147497942" r:id="rId3"/>
    <p:sldLayoutId id="2147497943" r:id="rId4"/>
    <p:sldLayoutId id="2147497944" r:id="rId5"/>
    <p:sldLayoutId id="2147497945" r:id="rId6"/>
    <p:sldLayoutId id="2147497946" r:id="rId7"/>
    <p:sldLayoutId id="2147497947" r:id="rId8"/>
    <p:sldLayoutId id="2147497948" r:id="rId9"/>
    <p:sldLayoutId id="2147497949" r:id="rId10"/>
    <p:sldLayoutId id="21474979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39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88" r:id="rId1"/>
    <p:sldLayoutId id="2147497989" r:id="rId2"/>
    <p:sldLayoutId id="2147497990" r:id="rId3"/>
    <p:sldLayoutId id="2147497991" r:id="rId4"/>
    <p:sldLayoutId id="2147497992" r:id="rId5"/>
    <p:sldLayoutId id="2147497993" r:id="rId6"/>
    <p:sldLayoutId id="2147497994" r:id="rId7"/>
    <p:sldLayoutId id="2147497995" r:id="rId8"/>
    <p:sldLayoutId id="2147497996" r:id="rId9"/>
    <p:sldLayoutId id="2147497997" r:id="rId10"/>
    <p:sldLayoutId id="21474979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D2B381-E82E-4E1C-BC1E-F39C188A41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35882B-8DB3-41CE-8836-F55B1477068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608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000" r:id="rId1"/>
    <p:sldLayoutId id="2147498001" r:id="rId2"/>
    <p:sldLayoutId id="2147498002" r:id="rId3"/>
    <p:sldLayoutId id="2147498003" r:id="rId4"/>
    <p:sldLayoutId id="2147498004" r:id="rId5"/>
    <p:sldLayoutId id="2147498005" r:id="rId6"/>
    <p:sldLayoutId id="2147498006" r:id="rId7"/>
    <p:sldLayoutId id="2147498007" r:id="rId8"/>
    <p:sldLayoutId id="2147498008" r:id="rId9"/>
    <p:sldLayoutId id="2147498009" r:id="rId10"/>
    <p:sldLayoutId id="21474980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28F1A3-CD00-486B-8C85-5DCF7E7CF6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9/18/2017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D78C86-E62D-4B4A-AD4D-9C487054C22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7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012" r:id="rId1"/>
    <p:sldLayoutId id="2147498013" r:id="rId2"/>
    <p:sldLayoutId id="2147498014" r:id="rId3"/>
    <p:sldLayoutId id="2147498015" r:id="rId4"/>
    <p:sldLayoutId id="2147498016" r:id="rId5"/>
    <p:sldLayoutId id="2147498017" r:id="rId6"/>
    <p:sldLayoutId id="2147498018" r:id="rId7"/>
    <p:sldLayoutId id="2147498019" r:id="rId8"/>
    <p:sldLayoutId id="2147498020" r:id="rId9"/>
    <p:sldLayoutId id="2147498021" r:id="rId10"/>
    <p:sldLayoutId id="21474980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09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49" r:id="rId1"/>
    <p:sldLayoutId id="2147497650" r:id="rId2"/>
    <p:sldLayoutId id="2147497651" r:id="rId3"/>
    <p:sldLayoutId id="2147497652" r:id="rId4"/>
    <p:sldLayoutId id="2147497653" r:id="rId5"/>
    <p:sldLayoutId id="2147497654" r:id="rId6"/>
    <p:sldLayoutId id="2147497655" r:id="rId7"/>
    <p:sldLayoutId id="2147497656" r:id="rId8"/>
    <p:sldLayoutId id="2147497657" r:id="rId9"/>
    <p:sldLayoutId id="2147497658" r:id="rId10"/>
    <p:sldLayoutId id="2147497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8939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685" r:id="rId1"/>
    <p:sldLayoutId id="2147497686" r:id="rId2"/>
    <p:sldLayoutId id="21474980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26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728" r:id="rId1"/>
    <p:sldLayoutId id="2147497729" r:id="rId2"/>
    <p:sldLayoutId id="2147497730" r:id="rId3"/>
    <p:sldLayoutId id="2147497731" r:id="rId4"/>
    <p:sldLayoutId id="2147497732" r:id="rId5"/>
    <p:sldLayoutId id="2147497733" r:id="rId6"/>
    <p:sldLayoutId id="2147497734" r:id="rId7"/>
    <p:sldLayoutId id="2147497735" r:id="rId8"/>
    <p:sldLayoutId id="2147497736" r:id="rId9"/>
    <p:sldLayoutId id="2147497737" r:id="rId10"/>
    <p:sldLayoutId id="2147497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76" r:id="rId1"/>
    <p:sldLayoutId id="2147497877" r:id="rId2"/>
    <p:sldLayoutId id="2147497878" r:id="rId3"/>
    <p:sldLayoutId id="2147497879" r:id="rId4"/>
    <p:sldLayoutId id="2147497880" r:id="rId5"/>
    <p:sldLayoutId id="2147497881" r:id="rId6"/>
    <p:sldLayoutId id="2147497882" r:id="rId7"/>
    <p:sldLayoutId id="2147497883" r:id="rId8"/>
    <p:sldLayoutId id="2147497884" r:id="rId9"/>
    <p:sldLayoutId id="2147497885" r:id="rId10"/>
    <p:sldLayoutId id="2147497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952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88" r:id="rId1"/>
    <p:sldLayoutId id="2147497889" r:id="rId2"/>
    <p:sldLayoutId id="214749789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892" r:id="rId1"/>
    <p:sldLayoutId id="2147497893" r:id="rId2"/>
    <p:sldLayoutId id="2147497894" r:id="rId3"/>
    <p:sldLayoutId id="2147497895" r:id="rId4"/>
    <p:sldLayoutId id="2147497896" r:id="rId5"/>
    <p:sldLayoutId id="2147497897" r:id="rId6"/>
    <p:sldLayoutId id="2147497898" r:id="rId7"/>
    <p:sldLayoutId id="2147497899" r:id="rId8"/>
    <p:sldLayoutId id="2147497900" r:id="rId9"/>
    <p:sldLayoutId id="2147497901" r:id="rId10"/>
    <p:sldLayoutId id="21474979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A8AA1-8311-49C8-AFDC-8643D218452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2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08E9-C314-472D-B2A2-3DCB205E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5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04" r:id="rId1"/>
    <p:sldLayoutId id="2147497905" r:id="rId2"/>
    <p:sldLayoutId id="2147497906" r:id="rId3"/>
    <p:sldLayoutId id="2147497907" r:id="rId4"/>
    <p:sldLayoutId id="2147497908" r:id="rId5"/>
    <p:sldLayoutId id="2147497909" r:id="rId6"/>
    <p:sldLayoutId id="2147497910" r:id="rId7"/>
    <p:sldLayoutId id="2147497911" r:id="rId8"/>
    <p:sldLayoutId id="2147497912" r:id="rId9"/>
    <p:sldLayoutId id="2147497913" r:id="rId10"/>
    <p:sldLayoutId id="21474979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909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7916" r:id="rId1"/>
    <p:sldLayoutId id="2147497917" r:id="rId2"/>
    <p:sldLayoutId id="2147497918" r:id="rId3"/>
    <p:sldLayoutId id="2147497919" r:id="rId4"/>
    <p:sldLayoutId id="2147497920" r:id="rId5"/>
    <p:sldLayoutId id="2147497921" r:id="rId6"/>
    <p:sldLayoutId id="2147497922" r:id="rId7"/>
    <p:sldLayoutId id="2147497923" r:id="rId8"/>
    <p:sldLayoutId id="2147497924" r:id="rId9"/>
    <p:sldLayoutId id="2147497925" r:id="rId10"/>
    <p:sldLayoutId id="2147497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lang="en-US" sz="24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</a:pPr>
            <a:endParaRPr lang="en-US" sz="12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037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  <a:endParaRPr lang="en-US" sz="3800" b="1" dirty="0" smtClean="0">
              <a:solidFill>
                <a:srgbClr val="002060"/>
              </a:solidFill>
              <a:latin typeface="Helvetica" panose="020B0604020202020204" pitchFamily="34" charset="0"/>
              <a:ea typeface="ＭＳ Ｐゴシック" pitchFamily="34" charset="-128"/>
              <a:cs typeface="Helvetica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800" b="1" dirty="0" smtClean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</a:t>
            </a:r>
            <a:r>
              <a:rPr lang="en-US" sz="3800" b="1" dirty="0">
                <a:solidFill>
                  <a:srgbClr val="002060"/>
                </a:solidFill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0" y="3065555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>
                <a:solidFill>
                  <a:prstClr val="black"/>
                </a:solidFill>
                <a:latin typeface="cmss10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19730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0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6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49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38427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8427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638427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38427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638427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638427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638427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781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289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79596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7304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812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0318751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859138" y="1095450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859138" y="1344688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857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859138" y="1527175"/>
            <a:ext cx="7459663" cy="3797300"/>
          </a:xfrm>
          <a:custGeom>
            <a:avLst/>
            <a:gdLst>
              <a:gd name="T0" fmla="*/ 13 w 1346"/>
              <a:gd name="T1" fmla="*/ 15 h 685"/>
              <a:gd name="T2" fmla="*/ 40 w 1346"/>
              <a:gd name="T3" fmla="*/ 28 h 685"/>
              <a:gd name="T4" fmla="*/ 68 w 1346"/>
              <a:gd name="T5" fmla="*/ 40 h 685"/>
              <a:gd name="T6" fmla="*/ 95 w 1346"/>
              <a:gd name="T7" fmla="*/ 57 h 685"/>
              <a:gd name="T8" fmla="*/ 122 w 1346"/>
              <a:gd name="T9" fmla="*/ 75 h 685"/>
              <a:gd name="T10" fmla="*/ 149 w 1346"/>
              <a:gd name="T11" fmla="*/ 91 h 685"/>
              <a:gd name="T12" fmla="*/ 176 w 1346"/>
              <a:gd name="T13" fmla="*/ 103 h 685"/>
              <a:gd name="T14" fmla="*/ 204 w 1346"/>
              <a:gd name="T15" fmla="*/ 118 h 685"/>
              <a:gd name="T16" fmla="*/ 231 w 1346"/>
              <a:gd name="T17" fmla="*/ 128 h 685"/>
              <a:gd name="T18" fmla="*/ 258 w 1346"/>
              <a:gd name="T19" fmla="*/ 139 h 685"/>
              <a:gd name="T20" fmla="*/ 285 w 1346"/>
              <a:gd name="T21" fmla="*/ 143 h 685"/>
              <a:gd name="T22" fmla="*/ 312 w 1346"/>
              <a:gd name="T23" fmla="*/ 158 h 685"/>
              <a:gd name="T24" fmla="*/ 339 w 1346"/>
              <a:gd name="T25" fmla="*/ 165 h 685"/>
              <a:gd name="T26" fmla="*/ 367 w 1346"/>
              <a:gd name="T27" fmla="*/ 172 h 685"/>
              <a:gd name="T28" fmla="*/ 394 w 1346"/>
              <a:gd name="T29" fmla="*/ 169 h 685"/>
              <a:gd name="T30" fmla="*/ 421 w 1346"/>
              <a:gd name="T31" fmla="*/ 171 h 685"/>
              <a:gd name="T32" fmla="*/ 448 w 1346"/>
              <a:gd name="T33" fmla="*/ 179 h 685"/>
              <a:gd name="T34" fmla="*/ 475 w 1346"/>
              <a:gd name="T35" fmla="*/ 178 h 685"/>
              <a:gd name="T36" fmla="*/ 503 w 1346"/>
              <a:gd name="T37" fmla="*/ 193 h 685"/>
              <a:gd name="T38" fmla="*/ 530 w 1346"/>
              <a:gd name="T39" fmla="*/ 189 h 685"/>
              <a:gd name="T40" fmla="*/ 557 w 1346"/>
              <a:gd name="T41" fmla="*/ 188 h 685"/>
              <a:gd name="T42" fmla="*/ 584 w 1346"/>
              <a:gd name="T43" fmla="*/ 191 h 685"/>
              <a:gd name="T44" fmla="*/ 611 w 1346"/>
              <a:gd name="T45" fmla="*/ 203 h 685"/>
              <a:gd name="T46" fmla="*/ 639 w 1346"/>
              <a:gd name="T47" fmla="*/ 206 h 685"/>
              <a:gd name="T48" fmla="*/ 666 w 1346"/>
              <a:gd name="T49" fmla="*/ 205 h 685"/>
              <a:gd name="T50" fmla="*/ 693 w 1346"/>
              <a:gd name="T51" fmla="*/ 210 h 685"/>
              <a:gd name="T52" fmla="*/ 720 w 1346"/>
              <a:gd name="T53" fmla="*/ 215 h 685"/>
              <a:gd name="T54" fmla="*/ 747 w 1346"/>
              <a:gd name="T55" fmla="*/ 213 h 685"/>
              <a:gd name="T56" fmla="*/ 775 w 1346"/>
              <a:gd name="T57" fmla="*/ 213 h 685"/>
              <a:gd name="T58" fmla="*/ 802 w 1346"/>
              <a:gd name="T59" fmla="*/ 214 h 685"/>
              <a:gd name="T60" fmla="*/ 829 w 1346"/>
              <a:gd name="T61" fmla="*/ 221 h 685"/>
              <a:gd name="T62" fmla="*/ 856 w 1346"/>
              <a:gd name="T63" fmla="*/ 224 h 685"/>
              <a:gd name="T64" fmla="*/ 883 w 1346"/>
              <a:gd name="T65" fmla="*/ 231 h 685"/>
              <a:gd name="T66" fmla="*/ 910 w 1346"/>
              <a:gd name="T67" fmla="*/ 232 h 685"/>
              <a:gd name="T68" fmla="*/ 938 w 1346"/>
              <a:gd name="T69" fmla="*/ 237 h 685"/>
              <a:gd name="T70" fmla="*/ 965 w 1346"/>
              <a:gd name="T71" fmla="*/ 237 h 685"/>
              <a:gd name="T72" fmla="*/ 992 w 1346"/>
              <a:gd name="T73" fmla="*/ 247 h 685"/>
              <a:gd name="T74" fmla="*/ 1019 w 1346"/>
              <a:gd name="T75" fmla="*/ 268 h 685"/>
              <a:gd name="T76" fmla="*/ 1046 w 1346"/>
              <a:gd name="T77" fmla="*/ 269 h 685"/>
              <a:gd name="T78" fmla="*/ 1074 w 1346"/>
              <a:gd name="T79" fmla="*/ 280 h 685"/>
              <a:gd name="T80" fmla="*/ 1101 w 1346"/>
              <a:gd name="T81" fmla="*/ 292 h 685"/>
              <a:gd name="T82" fmla="*/ 1128 w 1346"/>
              <a:gd name="T83" fmla="*/ 301 h 685"/>
              <a:gd name="T84" fmla="*/ 1155 w 1346"/>
              <a:gd name="T85" fmla="*/ 325 h 685"/>
              <a:gd name="T86" fmla="*/ 1182 w 1346"/>
              <a:gd name="T87" fmla="*/ 336 h 685"/>
              <a:gd name="T88" fmla="*/ 1210 w 1346"/>
              <a:gd name="T89" fmla="*/ 371 h 685"/>
              <a:gd name="T90" fmla="*/ 1237 w 1346"/>
              <a:gd name="T91" fmla="*/ 384 h 685"/>
              <a:gd name="T92" fmla="*/ 1264 w 1346"/>
              <a:gd name="T93" fmla="*/ 414 h 685"/>
              <a:gd name="T94" fmla="*/ 1291 w 1346"/>
              <a:gd name="T95" fmla="*/ 444 h 685"/>
              <a:gd name="T96" fmla="*/ 1318 w 1346"/>
              <a:gd name="T97" fmla="*/ 513 h 685"/>
              <a:gd name="T98" fmla="*/ 1346 w 1346"/>
              <a:gd name="T99" fmla="*/ 6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85">
                <a:moveTo>
                  <a:pt x="0" y="0"/>
                </a:moveTo>
                <a:lnTo>
                  <a:pt x="13" y="15"/>
                </a:lnTo>
                <a:lnTo>
                  <a:pt x="27" y="23"/>
                </a:lnTo>
                <a:lnTo>
                  <a:pt x="40" y="28"/>
                </a:lnTo>
                <a:lnTo>
                  <a:pt x="54" y="34"/>
                </a:lnTo>
                <a:lnTo>
                  <a:pt x="68" y="40"/>
                </a:lnTo>
                <a:lnTo>
                  <a:pt x="81" y="49"/>
                </a:lnTo>
                <a:lnTo>
                  <a:pt x="95" y="57"/>
                </a:lnTo>
                <a:lnTo>
                  <a:pt x="108" y="63"/>
                </a:lnTo>
                <a:lnTo>
                  <a:pt x="122" y="75"/>
                </a:lnTo>
                <a:lnTo>
                  <a:pt x="136" y="85"/>
                </a:lnTo>
                <a:lnTo>
                  <a:pt x="149" y="91"/>
                </a:lnTo>
                <a:lnTo>
                  <a:pt x="163" y="98"/>
                </a:lnTo>
                <a:lnTo>
                  <a:pt x="176" y="103"/>
                </a:lnTo>
                <a:lnTo>
                  <a:pt x="190" y="109"/>
                </a:lnTo>
                <a:lnTo>
                  <a:pt x="204" y="118"/>
                </a:lnTo>
                <a:lnTo>
                  <a:pt x="217" y="121"/>
                </a:lnTo>
                <a:lnTo>
                  <a:pt x="231" y="128"/>
                </a:lnTo>
                <a:lnTo>
                  <a:pt x="244" y="135"/>
                </a:lnTo>
                <a:lnTo>
                  <a:pt x="258" y="139"/>
                </a:lnTo>
                <a:lnTo>
                  <a:pt x="271" y="141"/>
                </a:lnTo>
                <a:lnTo>
                  <a:pt x="285" y="143"/>
                </a:lnTo>
                <a:lnTo>
                  <a:pt x="299" y="150"/>
                </a:lnTo>
                <a:lnTo>
                  <a:pt x="312" y="158"/>
                </a:lnTo>
                <a:lnTo>
                  <a:pt x="326" y="162"/>
                </a:lnTo>
                <a:lnTo>
                  <a:pt x="339" y="165"/>
                </a:lnTo>
                <a:lnTo>
                  <a:pt x="353" y="166"/>
                </a:lnTo>
                <a:lnTo>
                  <a:pt x="367" y="172"/>
                </a:lnTo>
                <a:lnTo>
                  <a:pt x="380" y="168"/>
                </a:lnTo>
                <a:lnTo>
                  <a:pt x="394" y="169"/>
                </a:lnTo>
                <a:lnTo>
                  <a:pt x="407" y="171"/>
                </a:lnTo>
                <a:lnTo>
                  <a:pt x="421" y="171"/>
                </a:lnTo>
                <a:lnTo>
                  <a:pt x="435" y="172"/>
                </a:lnTo>
                <a:lnTo>
                  <a:pt x="448" y="179"/>
                </a:lnTo>
                <a:lnTo>
                  <a:pt x="462" y="180"/>
                </a:lnTo>
                <a:lnTo>
                  <a:pt x="475" y="178"/>
                </a:lnTo>
                <a:lnTo>
                  <a:pt x="489" y="186"/>
                </a:lnTo>
                <a:lnTo>
                  <a:pt x="503" y="193"/>
                </a:lnTo>
                <a:lnTo>
                  <a:pt x="516" y="189"/>
                </a:lnTo>
                <a:lnTo>
                  <a:pt x="530" y="189"/>
                </a:lnTo>
                <a:lnTo>
                  <a:pt x="543" y="191"/>
                </a:lnTo>
                <a:lnTo>
                  <a:pt x="557" y="188"/>
                </a:lnTo>
                <a:lnTo>
                  <a:pt x="571" y="189"/>
                </a:lnTo>
                <a:lnTo>
                  <a:pt x="584" y="191"/>
                </a:lnTo>
                <a:lnTo>
                  <a:pt x="598" y="200"/>
                </a:lnTo>
                <a:lnTo>
                  <a:pt x="611" y="203"/>
                </a:lnTo>
                <a:lnTo>
                  <a:pt x="625" y="204"/>
                </a:lnTo>
                <a:lnTo>
                  <a:pt x="639" y="206"/>
                </a:lnTo>
                <a:lnTo>
                  <a:pt x="652" y="206"/>
                </a:lnTo>
                <a:lnTo>
                  <a:pt x="666" y="205"/>
                </a:lnTo>
                <a:lnTo>
                  <a:pt x="679" y="208"/>
                </a:lnTo>
                <a:lnTo>
                  <a:pt x="693" y="210"/>
                </a:lnTo>
                <a:lnTo>
                  <a:pt x="707" y="213"/>
                </a:lnTo>
                <a:lnTo>
                  <a:pt x="720" y="215"/>
                </a:lnTo>
                <a:lnTo>
                  <a:pt x="734" y="216"/>
                </a:lnTo>
                <a:lnTo>
                  <a:pt x="747" y="213"/>
                </a:lnTo>
                <a:lnTo>
                  <a:pt x="761" y="210"/>
                </a:lnTo>
                <a:lnTo>
                  <a:pt x="775" y="213"/>
                </a:lnTo>
                <a:lnTo>
                  <a:pt x="788" y="211"/>
                </a:lnTo>
                <a:lnTo>
                  <a:pt x="802" y="214"/>
                </a:lnTo>
                <a:lnTo>
                  <a:pt x="815" y="215"/>
                </a:lnTo>
                <a:lnTo>
                  <a:pt x="829" y="221"/>
                </a:lnTo>
                <a:lnTo>
                  <a:pt x="842" y="221"/>
                </a:lnTo>
                <a:lnTo>
                  <a:pt x="856" y="224"/>
                </a:lnTo>
                <a:lnTo>
                  <a:pt x="870" y="229"/>
                </a:lnTo>
                <a:lnTo>
                  <a:pt x="883" y="231"/>
                </a:lnTo>
                <a:lnTo>
                  <a:pt x="897" y="235"/>
                </a:lnTo>
                <a:lnTo>
                  <a:pt x="910" y="232"/>
                </a:lnTo>
                <a:lnTo>
                  <a:pt x="924" y="237"/>
                </a:lnTo>
                <a:lnTo>
                  <a:pt x="938" y="237"/>
                </a:lnTo>
                <a:lnTo>
                  <a:pt x="951" y="238"/>
                </a:lnTo>
                <a:lnTo>
                  <a:pt x="965" y="237"/>
                </a:lnTo>
                <a:lnTo>
                  <a:pt x="978" y="242"/>
                </a:lnTo>
                <a:lnTo>
                  <a:pt x="992" y="247"/>
                </a:lnTo>
                <a:lnTo>
                  <a:pt x="1006" y="253"/>
                </a:lnTo>
                <a:lnTo>
                  <a:pt x="1019" y="268"/>
                </a:lnTo>
                <a:lnTo>
                  <a:pt x="1033" y="268"/>
                </a:lnTo>
                <a:lnTo>
                  <a:pt x="1046" y="269"/>
                </a:lnTo>
                <a:lnTo>
                  <a:pt x="1060" y="270"/>
                </a:lnTo>
                <a:lnTo>
                  <a:pt x="1074" y="280"/>
                </a:lnTo>
                <a:lnTo>
                  <a:pt x="1087" y="288"/>
                </a:lnTo>
                <a:lnTo>
                  <a:pt x="1101" y="292"/>
                </a:lnTo>
                <a:lnTo>
                  <a:pt x="1114" y="300"/>
                </a:lnTo>
                <a:lnTo>
                  <a:pt x="1128" y="301"/>
                </a:lnTo>
                <a:lnTo>
                  <a:pt x="1142" y="318"/>
                </a:lnTo>
                <a:lnTo>
                  <a:pt x="1155" y="325"/>
                </a:lnTo>
                <a:lnTo>
                  <a:pt x="1169" y="332"/>
                </a:lnTo>
                <a:lnTo>
                  <a:pt x="1182" y="336"/>
                </a:lnTo>
                <a:lnTo>
                  <a:pt x="1196" y="352"/>
                </a:lnTo>
                <a:lnTo>
                  <a:pt x="1210" y="371"/>
                </a:lnTo>
                <a:lnTo>
                  <a:pt x="1223" y="371"/>
                </a:lnTo>
                <a:lnTo>
                  <a:pt x="1237" y="384"/>
                </a:lnTo>
                <a:lnTo>
                  <a:pt x="1250" y="397"/>
                </a:lnTo>
                <a:lnTo>
                  <a:pt x="1264" y="414"/>
                </a:lnTo>
                <a:lnTo>
                  <a:pt x="1278" y="424"/>
                </a:lnTo>
                <a:lnTo>
                  <a:pt x="1291" y="444"/>
                </a:lnTo>
                <a:lnTo>
                  <a:pt x="1305" y="477"/>
                </a:lnTo>
                <a:lnTo>
                  <a:pt x="1318" y="513"/>
                </a:lnTo>
                <a:lnTo>
                  <a:pt x="1332" y="570"/>
                </a:lnTo>
                <a:lnTo>
                  <a:pt x="1346" y="685"/>
                </a:lnTo>
              </a:path>
            </a:pathLst>
          </a:custGeom>
          <a:noFill/>
          <a:ln w="2857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8855125" y="9795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1940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855125" y="1893889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1950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8855125" y="28083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1960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2638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543177" y="56689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371725" y="555156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543177" y="47101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244727" y="45879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2543177" y="37449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244727" y="362902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543177" y="27797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244727" y="266390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2543177" y="18208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44727" y="170021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2543177" y="857250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117776" y="74136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638427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781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2720975" y="595637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4289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1624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7959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668963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7304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177088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812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6836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0318751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10129889" y="5956375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650557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488885" y="3023044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Pct. of Children Earning more than their Parents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15736" y="39469"/>
            <a:ext cx="869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Parent Income Percentile</a:t>
            </a:r>
          </a:p>
        </p:txBody>
      </p:sp>
      <p:sp>
        <p:nvSpPr>
          <p:cNvPr id="61" name="Rectangle 240"/>
          <p:cNvSpPr>
            <a:spLocks noChangeArrowheads="1"/>
          </p:cNvSpPr>
          <p:nvPr/>
        </p:nvSpPr>
        <p:spPr bwMode="auto">
          <a:xfrm>
            <a:off x="4876850" y="6324675"/>
            <a:ext cx="259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Parent Income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0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6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49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38427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8427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638427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38427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638427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638427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638427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781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289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79596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7304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812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0318751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859138" y="1095450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859138" y="1344688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857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859138" y="1527175"/>
            <a:ext cx="7459663" cy="3797300"/>
          </a:xfrm>
          <a:custGeom>
            <a:avLst/>
            <a:gdLst>
              <a:gd name="T0" fmla="*/ 13 w 1346"/>
              <a:gd name="T1" fmla="*/ 15 h 685"/>
              <a:gd name="T2" fmla="*/ 40 w 1346"/>
              <a:gd name="T3" fmla="*/ 28 h 685"/>
              <a:gd name="T4" fmla="*/ 68 w 1346"/>
              <a:gd name="T5" fmla="*/ 40 h 685"/>
              <a:gd name="T6" fmla="*/ 95 w 1346"/>
              <a:gd name="T7" fmla="*/ 57 h 685"/>
              <a:gd name="T8" fmla="*/ 122 w 1346"/>
              <a:gd name="T9" fmla="*/ 75 h 685"/>
              <a:gd name="T10" fmla="*/ 149 w 1346"/>
              <a:gd name="T11" fmla="*/ 91 h 685"/>
              <a:gd name="T12" fmla="*/ 176 w 1346"/>
              <a:gd name="T13" fmla="*/ 103 h 685"/>
              <a:gd name="T14" fmla="*/ 204 w 1346"/>
              <a:gd name="T15" fmla="*/ 118 h 685"/>
              <a:gd name="T16" fmla="*/ 231 w 1346"/>
              <a:gd name="T17" fmla="*/ 128 h 685"/>
              <a:gd name="T18" fmla="*/ 258 w 1346"/>
              <a:gd name="T19" fmla="*/ 139 h 685"/>
              <a:gd name="T20" fmla="*/ 285 w 1346"/>
              <a:gd name="T21" fmla="*/ 143 h 685"/>
              <a:gd name="T22" fmla="*/ 312 w 1346"/>
              <a:gd name="T23" fmla="*/ 158 h 685"/>
              <a:gd name="T24" fmla="*/ 339 w 1346"/>
              <a:gd name="T25" fmla="*/ 165 h 685"/>
              <a:gd name="T26" fmla="*/ 367 w 1346"/>
              <a:gd name="T27" fmla="*/ 172 h 685"/>
              <a:gd name="T28" fmla="*/ 394 w 1346"/>
              <a:gd name="T29" fmla="*/ 169 h 685"/>
              <a:gd name="T30" fmla="*/ 421 w 1346"/>
              <a:gd name="T31" fmla="*/ 171 h 685"/>
              <a:gd name="T32" fmla="*/ 448 w 1346"/>
              <a:gd name="T33" fmla="*/ 179 h 685"/>
              <a:gd name="T34" fmla="*/ 475 w 1346"/>
              <a:gd name="T35" fmla="*/ 178 h 685"/>
              <a:gd name="T36" fmla="*/ 503 w 1346"/>
              <a:gd name="T37" fmla="*/ 193 h 685"/>
              <a:gd name="T38" fmla="*/ 530 w 1346"/>
              <a:gd name="T39" fmla="*/ 189 h 685"/>
              <a:gd name="T40" fmla="*/ 557 w 1346"/>
              <a:gd name="T41" fmla="*/ 188 h 685"/>
              <a:gd name="T42" fmla="*/ 584 w 1346"/>
              <a:gd name="T43" fmla="*/ 191 h 685"/>
              <a:gd name="T44" fmla="*/ 611 w 1346"/>
              <a:gd name="T45" fmla="*/ 203 h 685"/>
              <a:gd name="T46" fmla="*/ 639 w 1346"/>
              <a:gd name="T47" fmla="*/ 206 h 685"/>
              <a:gd name="T48" fmla="*/ 666 w 1346"/>
              <a:gd name="T49" fmla="*/ 205 h 685"/>
              <a:gd name="T50" fmla="*/ 693 w 1346"/>
              <a:gd name="T51" fmla="*/ 210 h 685"/>
              <a:gd name="T52" fmla="*/ 720 w 1346"/>
              <a:gd name="T53" fmla="*/ 215 h 685"/>
              <a:gd name="T54" fmla="*/ 747 w 1346"/>
              <a:gd name="T55" fmla="*/ 213 h 685"/>
              <a:gd name="T56" fmla="*/ 775 w 1346"/>
              <a:gd name="T57" fmla="*/ 213 h 685"/>
              <a:gd name="T58" fmla="*/ 802 w 1346"/>
              <a:gd name="T59" fmla="*/ 214 h 685"/>
              <a:gd name="T60" fmla="*/ 829 w 1346"/>
              <a:gd name="T61" fmla="*/ 221 h 685"/>
              <a:gd name="T62" fmla="*/ 856 w 1346"/>
              <a:gd name="T63" fmla="*/ 224 h 685"/>
              <a:gd name="T64" fmla="*/ 883 w 1346"/>
              <a:gd name="T65" fmla="*/ 231 h 685"/>
              <a:gd name="T66" fmla="*/ 910 w 1346"/>
              <a:gd name="T67" fmla="*/ 232 h 685"/>
              <a:gd name="T68" fmla="*/ 938 w 1346"/>
              <a:gd name="T69" fmla="*/ 237 h 685"/>
              <a:gd name="T70" fmla="*/ 965 w 1346"/>
              <a:gd name="T71" fmla="*/ 237 h 685"/>
              <a:gd name="T72" fmla="*/ 992 w 1346"/>
              <a:gd name="T73" fmla="*/ 247 h 685"/>
              <a:gd name="T74" fmla="*/ 1019 w 1346"/>
              <a:gd name="T75" fmla="*/ 268 h 685"/>
              <a:gd name="T76" fmla="*/ 1046 w 1346"/>
              <a:gd name="T77" fmla="*/ 269 h 685"/>
              <a:gd name="T78" fmla="*/ 1074 w 1346"/>
              <a:gd name="T79" fmla="*/ 280 h 685"/>
              <a:gd name="T80" fmla="*/ 1101 w 1346"/>
              <a:gd name="T81" fmla="*/ 292 h 685"/>
              <a:gd name="T82" fmla="*/ 1128 w 1346"/>
              <a:gd name="T83" fmla="*/ 301 h 685"/>
              <a:gd name="T84" fmla="*/ 1155 w 1346"/>
              <a:gd name="T85" fmla="*/ 325 h 685"/>
              <a:gd name="T86" fmla="*/ 1182 w 1346"/>
              <a:gd name="T87" fmla="*/ 336 h 685"/>
              <a:gd name="T88" fmla="*/ 1210 w 1346"/>
              <a:gd name="T89" fmla="*/ 371 h 685"/>
              <a:gd name="T90" fmla="*/ 1237 w 1346"/>
              <a:gd name="T91" fmla="*/ 384 h 685"/>
              <a:gd name="T92" fmla="*/ 1264 w 1346"/>
              <a:gd name="T93" fmla="*/ 414 h 685"/>
              <a:gd name="T94" fmla="*/ 1291 w 1346"/>
              <a:gd name="T95" fmla="*/ 444 h 685"/>
              <a:gd name="T96" fmla="*/ 1318 w 1346"/>
              <a:gd name="T97" fmla="*/ 513 h 685"/>
              <a:gd name="T98" fmla="*/ 1346 w 1346"/>
              <a:gd name="T99" fmla="*/ 6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85">
                <a:moveTo>
                  <a:pt x="0" y="0"/>
                </a:moveTo>
                <a:lnTo>
                  <a:pt x="13" y="15"/>
                </a:lnTo>
                <a:lnTo>
                  <a:pt x="27" y="23"/>
                </a:lnTo>
                <a:lnTo>
                  <a:pt x="40" y="28"/>
                </a:lnTo>
                <a:lnTo>
                  <a:pt x="54" y="34"/>
                </a:lnTo>
                <a:lnTo>
                  <a:pt x="68" y="40"/>
                </a:lnTo>
                <a:lnTo>
                  <a:pt x="81" y="49"/>
                </a:lnTo>
                <a:lnTo>
                  <a:pt x="95" y="57"/>
                </a:lnTo>
                <a:lnTo>
                  <a:pt x="108" y="63"/>
                </a:lnTo>
                <a:lnTo>
                  <a:pt x="122" y="75"/>
                </a:lnTo>
                <a:lnTo>
                  <a:pt x="136" y="85"/>
                </a:lnTo>
                <a:lnTo>
                  <a:pt x="149" y="91"/>
                </a:lnTo>
                <a:lnTo>
                  <a:pt x="163" y="98"/>
                </a:lnTo>
                <a:lnTo>
                  <a:pt x="176" y="103"/>
                </a:lnTo>
                <a:lnTo>
                  <a:pt x="190" y="109"/>
                </a:lnTo>
                <a:lnTo>
                  <a:pt x="204" y="118"/>
                </a:lnTo>
                <a:lnTo>
                  <a:pt x="217" y="121"/>
                </a:lnTo>
                <a:lnTo>
                  <a:pt x="231" y="128"/>
                </a:lnTo>
                <a:lnTo>
                  <a:pt x="244" y="135"/>
                </a:lnTo>
                <a:lnTo>
                  <a:pt x="258" y="139"/>
                </a:lnTo>
                <a:lnTo>
                  <a:pt x="271" y="141"/>
                </a:lnTo>
                <a:lnTo>
                  <a:pt x="285" y="143"/>
                </a:lnTo>
                <a:lnTo>
                  <a:pt x="299" y="150"/>
                </a:lnTo>
                <a:lnTo>
                  <a:pt x="312" y="158"/>
                </a:lnTo>
                <a:lnTo>
                  <a:pt x="326" y="162"/>
                </a:lnTo>
                <a:lnTo>
                  <a:pt x="339" y="165"/>
                </a:lnTo>
                <a:lnTo>
                  <a:pt x="353" y="166"/>
                </a:lnTo>
                <a:lnTo>
                  <a:pt x="367" y="172"/>
                </a:lnTo>
                <a:lnTo>
                  <a:pt x="380" y="168"/>
                </a:lnTo>
                <a:lnTo>
                  <a:pt x="394" y="169"/>
                </a:lnTo>
                <a:lnTo>
                  <a:pt x="407" y="171"/>
                </a:lnTo>
                <a:lnTo>
                  <a:pt x="421" y="171"/>
                </a:lnTo>
                <a:lnTo>
                  <a:pt x="435" y="172"/>
                </a:lnTo>
                <a:lnTo>
                  <a:pt x="448" y="179"/>
                </a:lnTo>
                <a:lnTo>
                  <a:pt x="462" y="180"/>
                </a:lnTo>
                <a:lnTo>
                  <a:pt x="475" y="178"/>
                </a:lnTo>
                <a:lnTo>
                  <a:pt x="489" y="186"/>
                </a:lnTo>
                <a:lnTo>
                  <a:pt x="503" y="193"/>
                </a:lnTo>
                <a:lnTo>
                  <a:pt x="516" y="189"/>
                </a:lnTo>
                <a:lnTo>
                  <a:pt x="530" y="189"/>
                </a:lnTo>
                <a:lnTo>
                  <a:pt x="543" y="191"/>
                </a:lnTo>
                <a:lnTo>
                  <a:pt x="557" y="188"/>
                </a:lnTo>
                <a:lnTo>
                  <a:pt x="571" y="189"/>
                </a:lnTo>
                <a:lnTo>
                  <a:pt x="584" y="191"/>
                </a:lnTo>
                <a:lnTo>
                  <a:pt x="598" y="200"/>
                </a:lnTo>
                <a:lnTo>
                  <a:pt x="611" y="203"/>
                </a:lnTo>
                <a:lnTo>
                  <a:pt x="625" y="204"/>
                </a:lnTo>
                <a:lnTo>
                  <a:pt x="639" y="206"/>
                </a:lnTo>
                <a:lnTo>
                  <a:pt x="652" y="206"/>
                </a:lnTo>
                <a:lnTo>
                  <a:pt x="666" y="205"/>
                </a:lnTo>
                <a:lnTo>
                  <a:pt x="679" y="208"/>
                </a:lnTo>
                <a:lnTo>
                  <a:pt x="693" y="210"/>
                </a:lnTo>
                <a:lnTo>
                  <a:pt x="707" y="213"/>
                </a:lnTo>
                <a:lnTo>
                  <a:pt x="720" y="215"/>
                </a:lnTo>
                <a:lnTo>
                  <a:pt x="734" y="216"/>
                </a:lnTo>
                <a:lnTo>
                  <a:pt x="747" y="213"/>
                </a:lnTo>
                <a:lnTo>
                  <a:pt x="761" y="210"/>
                </a:lnTo>
                <a:lnTo>
                  <a:pt x="775" y="213"/>
                </a:lnTo>
                <a:lnTo>
                  <a:pt x="788" y="211"/>
                </a:lnTo>
                <a:lnTo>
                  <a:pt x="802" y="214"/>
                </a:lnTo>
                <a:lnTo>
                  <a:pt x="815" y="215"/>
                </a:lnTo>
                <a:lnTo>
                  <a:pt x="829" y="221"/>
                </a:lnTo>
                <a:lnTo>
                  <a:pt x="842" y="221"/>
                </a:lnTo>
                <a:lnTo>
                  <a:pt x="856" y="224"/>
                </a:lnTo>
                <a:lnTo>
                  <a:pt x="870" y="229"/>
                </a:lnTo>
                <a:lnTo>
                  <a:pt x="883" y="231"/>
                </a:lnTo>
                <a:lnTo>
                  <a:pt x="897" y="235"/>
                </a:lnTo>
                <a:lnTo>
                  <a:pt x="910" y="232"/>
                </a:lnTo>
                <a:lnTo>
                  <a:pt x="924" y="237"/>
                </a:lnTo>
                <a:lnTo>
                  <a:pt x="938" y="237"/>
                </a:lnTo>
                <a:lnTo>
                  <a:pt x="951" y="238"/>
                </a:lnTo>
                <a:lnTo>
                  <a:pt x="965" y="237"/>
                </a:lnTo>
                <a:lnTo>
                  <a:pt x="978" y="242"/>
                </a:lnTo>
                <a:lnTo>
                  <a:pt x="992" y="247"/>
                </a:lnTo>
                <a:lnTo>
                  <a:pt x="1006" y="253"/>
                </a:lnTo>
                <a:lnTo>
                  <a:pt x="1019" y="268"/>
                </a:lnTo>
                <a:lnTo>
                  <a:pt x="1033" y="268"/>
                </a:lnTo>
                <a:lnTo>
                  <a:pt x="1046" y="269"/>
                </a:lnTo>
                <a:lnTo>
                  <a:pt x="1060" y="270"/>
                </a:lnTo>
                <a:lnTo>
                  <a:pt x="1074" y="280"/>
                </a:lnTo>
                <a:lnTo>
                  <a:pt x="1087" y="288"/>
                </a:lnTo>
                <a:lnTo>
                  <a:pt x="1101" y="292"/>
                </a:lnTo>
                <a:lnTo>
                  <a:pt x="1114" y="300"/>
                </a:lnTo>
                <a:lnTo>
                  <a:pt x="1128" y="301"/>
                </a:lnTo>
                <a:lnTo>
                  <a:pt x="1142" y="318"/>
                </a:lnTo>
                <a:lnTo>
                  <a:pt x="1155" y="325"/>
                </a:lnTo>
                <a:lnTo>
                  <a:pt x="1169" y="332"/>
                </a:lnTo>
                <a:lnTo>
                  <a:pt x="1182" y="336"/>
                </a:lnTo>
                <a:lnTo>
                  <a:pt x="1196" y="352"/>
                </a:lnTo>
                <a:lnTo>
                  <a:pt x="1210" y="371"/>
                </a:lnTo>
                <a:lnTo>
                  <a:pt x="1223" y="371"/>
                </a:lnTo>
                <a:lnTo>
                  <a:pt x="1237" y="384"/>
                </a:lnTo>
                <a:lnTo>
                  <a:pt x="1250" y="397"/>
                </a:lnTo>
                <a:lnTo>
                  <a:pt x="1264" y="414"/>
                </a:lnTo>
                <a:lnTo>
                  <a:pt x="1278" y="424"/>
                </a:lnTo>
                <a:lnTo>
                  <a:pt x="1291" y="444"/>
                </a:lnTo>
                <a:lnTo>
                  <a:pt x="1305" y="477"/>
                </a:lnTo>
                <a:lnTo>
                  <a:pt x="1318" y="513"/>
                </a:lnTo>
                <a:lnTo>
                  <a:pt x="1332" y="570"/>
                </a:lnTo>
                <a:lnTo>
                  <a:pt x="1346" y="685"/>
                </a:lnTo>
              </a:path>
            </a:pathLst>
          </a:custGeom>
          <a:noFill/>
          <a:ln w="2857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859138" y="1333500"/>
            <a:ext cx="7459663" cy="3570288"/>
          </a:xfrm>
          <a:custGeom>
            <a:avLst/>
            <a:gdLst>
              <a:gd name="T0" fmla="*/ 13 w 1346"/>
              <a:gd name="T1" fmla="*/ 11 h 644"/>
              <a:gd name="T2" fmla="*/ 40 w 1346"/>
              <a:gd name="T3" fmla="*/ 18 h 644"/>
              <a:gd name="T4" fmla="*/ 68 w 1346"/>
              <a:gd name="T5" fmla="*/ 36 h 644"/>
              <a:gd name="T6" fmla="*/ 95 w 1346"/>
              <a:gd name="T7" fmla="*/ 62 h 644"/>
              <a:gd name="T8" fmla="*/ 122 w 1346"/>
              <a:gd name="T9" fmla="*/ 86 h 644"/>
              <a:gd name="T10" fmla="*/ 149 w 1346"/>
              <a:gd name="T11" fmla="*/ 103 h 644"/>
              <a:gd name="T12" fmla="*/ 176 w 1346"/>
              <a:gd name="T13" fmla="*/ 127 h 644"/>
              <a:gd name="T14" fmla="*/ 204 w 1346"/>
              <a:gd name="T15" fmla="*/ 151 h 644"/>
              <a:gd name="T16" fmla="*/ 231 w 1346"/>
              <a:gd name="T17" fmla="*/ 163 h 644"/>
              <a:gd name="T18" fmla="*/ 258 w 1346"/>
              <a:gd name="T19" fmla="*/ 172 h 644"/>
              <a:gd name="T20" fmla="*/ 285 w 1346"/>
              <a:gd name="T21" fmla="*/ 193 h 644"/>
              <a:gd name="T22" fmla="*/ 312 w 1346"/>
              <a:gd name="T23" fmla="*/ 202 h 644"/>
              <a:gd name="T24" fmla="*/ 339 w 1346"/>
              <a:gd name="T25" fmla="*/ 209 h 644"/>
              <a:gd name="T26" fmla="*/ 367 w 1346"/>
              <a:gd name="T27" fmla="*/ 224 h 644"/>
              <a:gd name="T28" fmla="*/ 394 w 1346"/>
              <a:gd name="T29" fmla="*/ 221 h 644"/>
              <a:gd name="T30" fmla="*/ 421 w 1346"/>
              <a:gd name="T31" fmla="*/ 227 h 644"/>
              <a:gd name="T32" fmla="*/ 448 w 1346"/>
              <a:gd name="T33" fmla="*/ 232 h 644"/>
              <a:gd name="T34" fmla="*/ 475 w 1346"/>
              <a:gd name="T35" fmla="*/ 238 h 644"/>
              <a:gd name="T36" fmla="*/ 503 w 1346"/>
              <a:gd name="T37" fmla="*/ 238 h 644"/>
              <a:gd name="T38" fmla="*/ 530 w 1346"/>
              <a:gd name="T39" fmla="*/ 243 h 644"/>
              <a:gd name="T40" fmla="*/ 557 w 1346"/>
              <a:gd name="T41" fmla="*/ 257 h 644"/>
              <a:gd name="T42" fmla="*/ 584 w 1346"/>
              <a:gd name="T43" fmla="*/ 263 h 644"/>
              <a:gd name="T44" fmla="*/ 611 w 1346"/>
              <a:gd name="T45" fmla="*/ 265 h 644"/>
              <a:gd name="T46" fmla="*/ 639 w 1346"/>
              <a:gd name="T47" fmla="*/ 271 h 644"/>
              <a:gd name="T48" fmla="*/ 666 w 1346"/>
              <a:gd name="T49" fmla="*/ 275 h 644"/>
              <a:gd name="T50" fmla="*/ 693 w 1346"/>
              <a:gd name="T51" fmla="*/ 287 h 644"/>
              <a:gd name="T52" fmla="*/ 720 w 1346"/>
              <a:gd name="T53" fmla="*/ 292 h 644"/>
              <a:gd name="T54" fmla="*/ 747 w 1346"/>
              <a:gd name="T55" fmla="*/ 294 h 644"/>
              <a:gd name="T56" fmla="*/ 775 w 1346"/>
              <a:gd name="T57" fmla="*/ 293 h 644"/>
              <a:gd name="T58" fmla="*/ 802 w 1346"/>
              <a:gd name="T59" fmla="*/ 296 h 644"/>
              <a:gd name="T60" fmla="*/ 829 w 1346"/>
              <a:gd name="T61" fmla="*/ 300 h 644"/>
              <a:gd name="T62" fmla="*/ 856 w 1346"/>
              <a:gd name="T63" fmla="*/ 302 h 644"/>
              <a:gd name="T64" fmla="*/ 883 w 1346"/>
              <a:gd name="T65" fmla="*/ 305 h 644"/>
              <a:gd name="T66" fmla="*/ 910 w 1346"/>
              <a:gd name="T67" fmla="*/ 304 h 644"/>
              <a:gd name="T68" fmla="*/ 938 w 1346"/>
              <a:gd name="T69" fmla="*/ 308 h 644"/>
              <a:gd name="T70" fmla="*/ 965 w 1346"/>
              <a:gd name="T71" fmla="*/ 323 h 644"/>
              <a:gd name="T72" fmla="*/ 992 w 1346"/>
              <a:gd name="T73" fmla="*/ 333 h 644"/>
              <a:gd name="T74" fmla="*/ 1019 w 1346"/>
              <a:gd name="T75" fmla="*/ 333 h 644"/>
              <a:gd name="T76" fmla="*/ 1046 w 1346"/>
              <a:gd name="T77" fmla="*/ 338 h 644"/>
              <a:gd name="T78" fmla="*/ 1074 w 1346"/>
              <a:gd name="T79" fmla="*/ 363 h 644"/>
              <a:gd name="T80" fmla="*/ 1101 w 1346"/>
              <a:gd name="T81" fmla="*/ 367 h 644"/>
              <a:gd name="T82" fmla="*/ 1128 w 1346"/>
              <a:gd name="T83" fmla="*/ 374 h 644"/>
              <a:gd name="T84" fmla="*/ 1155 w 1346"/>
              <a:gd name="T85" fmla="*/ 390 h 644"/>
              <a:gd name="T86" fmla="*/ 1182 w 1346"/>
              <a:gd name="T87" fmla="*/ 398 h 644"/>
              <a:gd name="T88" fmla="*/ 1210 w 1346"/>
              <a:gd name="T89" fmla="*/ 409 h 644"/>
              <a:gd name="T90" fmla="*/ 1237 w 1346"/>
              <a:gd name="T91" fmla="*/ 431 h 644"/>
              <a:gd name="T92" fmla="*/ 1264 w 1346"/>
              <a:gd name="T93" fmla="*/ 463 h 644"/>
              <a:gd name="T94" fmla="*/ 1291 w 1346"/>
              <a:gd name="T95" fmla="*/ 485 h 644"/>
              <a:gd name="T96" fmla="*/ 1318 w 1346"/>
              <a:gd name="T97" fmla="*/ 537 h 644"/>
              <a:gd name="T98" fmla="*/ 1346 w 1346"/>
              <a:gd name="T9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44">
                <a:moveTo>
                  <a:pt x="0" y="0"/>
                </a:moveTo>
                <a:lnTo>
                  <a:pt x="13" y="11"/>
                </a:lnTo>
                <a:lnTo>
                  <a:pt x="27" y="15"/>
                </a:lnTo>
                <a:lnTo>
                  <a:pt x="40" y="18"/>
                </a:lnTo>
                <a:lnTo>
                  <a:pt x="54" y="25"/>
                </a:lnTo>
                <a:lnTo>
                  <a:pt x="68" y="36"/>
                </a:lnTo>
                <a:lnTo>
                  <a:pt x="81" y="50"/>
                </a:lnTo>
                <a:lnTo>
                  <a:pt x="95" y="62"/>
                </a:lnTo>
                <a:lnTo>
                  <a:pt x="108" y="75"/>
                </a:lnTo>
                <a:lnTo>
                  <a:pt x="122" y="86"/>
                </a:lnTo>
                <a:lnTo>
                  <a:pt x="136" y="94"/>
                </a:lnTo>
                <a:lnTo>
                  <a:pt x="149" y="103"/>
                </a:lnTo>
                <a:lnTo>
                  <a:pt x="163" y="113"/>
                </a:lnTo>
                <a:lnTo>
                  <a:pt x="176" y="127"/>
                </a:lnTo>
                <a:lnTo>
                  <a:pt x="190" y="139"/>
                </a:lnTo>
                <a:lnTo>
                  <a:pt x="204" y="151"/>
                </a:lnTo>
                <a:lnTo>
                  <a:pt x="217" y="156"/>
                </a:lnTo>
                <a:lnTo>
                  <a:pt x="231" y="163"/>
                </a:lnTo>
                <a:lnTo>
                  <a:pt x="244" y="170"/>
                </a:lnTo>
                <a:lnTo>
                  <a:pt x="258" y="172"/>
                </a:lnTo>
                <a:lnTo>
                  <a:pt x="271" y="195"/>
                </a:lnTo>
                <a:lnTo>
                  <a:pt x="285" y="193"/>
                </a:lnTo>
                <a:lnTo>
                  <a:pt x="299" y="196"/>
                </a:lnTo>
                <a:lnTo>
                  <a:pt x="312" y="202"/>
                </a:lnTo>
                <a:lnTo>
                  <a:pt x="326" y="203"/>
                </a:lnTo>
                <a:lnTo>
                  <a:pt x="339" y="209"/>
                </a:lnTo>
                <a:lnTo>
                  <a:pt x="353" y="217"/>
                </a:lnTo>
                <a:lnTo>
                  <a:pt x="367" y="224"/>
                </a:lnTo>
                <a:lnTo>
                  <a:pt x="380" y="224"/>
                </a:lnTo>
                <a:lnTo>
                  <a:pt x="394" y="221"/>
                </a:lnTo>
                <a:lnTo>
                  <a:pt x="407" y="223"/>
                </a:lnTo>
                <a:lnTo>
                  <a:pt x="421" y="227"/>
                </a:lnTo>
                <a:lnTo>
                  <a:pt x="435" y="229"/>
                </a:lnTo>
                <a:lnTo>
                  <a:pt x="448" y="232"/>
                </a:lnTo>
                <a:lnTo>
                  <a:pt x="462" y="236"/>
                </a:lnTo>
                <a:lnTo>
                  <a:pt x="475" y="238"/>
                </a:lnTo>
                <a:lnTo>
                  <a:pt x="489" y="237"/>
                </a:lnTo>
                <a:lnTo>
                  <a:pt x="503" y="238"/>
                </a:lnTo>
                <a:lnTo>
                  <a:pt x="516" y="239"/>
                </a:lnTo>
                <a:lnTo>
                  <a:pt x="530" y="243"/>
                </a:lnTo>
                <a:lnTo>
                  <a:pt x="543" y="254"/>
                </a:lnTo>
                <a:lnTo>
                  <a:pt x="557" y="257"/>
                </a:lnTo>
                <a:lnTo>
                  <a:pt x="571" y="258"/>
                </a:lnTo>
                <a:lnTo>
                  <a:pt x="584" y="263"/>
                </a:lnTo>
                <a:lnTo>
                  <a:pt x="598" y="265"/>
                </a:lnTo>
                <a:lnTo>
                  <a:pt x="611" y="265"/>
                </a:lnTo>
                <a:lnTo>
                  <a:pt x="625" y="266"/>
                </a:lnTo>
                <a:lnTo>
                  <a:pt x="639" y="271"/>
                </a:lnTo>
                <a:lnTo>
                  <a:pt x="652" y="272"/>
                </a:lnTo>
                <a:lnTo>
                  <a:pt x="666" y="275"/>
                </a:lnTo>
                <a:lnTo>
                  <a:pt x="679" y="282"/>
                </a:lnTo>
                <a:lnTo>
                  <a:pt x="693" y="287"/>
                </a:lnTo>
                <a:lnTo>
                  <a:pt x="707" y="292"/>
                </a:lnTo>
                <a:lnTo>
                  <a:pt x="720" y="292"/>
                </a:lnTo>
                <a:lnTo>
                  <a:pt x="734" y="292"/>
                </a:lnTo>
                <a:lnTo>
                  <a:pt x="747" y="294"/>
                </a:lnTo>
                <a:lnTo>
                  <a:pt x="761" y="293"/>
                </a:lnTo>
                <a:lnTo>
                  <a:pt x="775" y="293"/>
                </a:lnTo>
                <a:lnTo>
                  <a:pt x="788" y="293"/>
                </a:lnTo>
                <a:lnTo>
                  <a:pt x="802" y="296"/>
                </a:lnTo>
                <a:lnTo>
                  <a:pt x="815" y="304"/>
                </a:lnTo>
                <a:lnTo>
                  <a:pt x="829" y="300"/>
                </a:lnTo>
                <a:lnTo>
                  <a:pt x="842" y="301"/>
                </a:lnTo>
                <a:lnTo>
                  <a:pt x="856" y="302"/>
                </a:lnTo>
                <a:lnTo>
                  <a:pt x="870" y="304"/>
                </a:lnTo>
                <a:lnTo>
                  <a:pt x="883" y="305"/>
                </a:lnTo>
                <a:lnTo>
                  <a:pt x="897" y="307"/>
                </a:lnTo>
                <a:lnTo>
                  <a:pt x="910" y="304"/>
                </a:lnTo>
                <a:lnTo>
                  <a:pt x="924" y="307"/>
                </a:lnTo>
                <a:lnTo>
                  <a:pt x="938" y="308"/>
                </a:lnTo>
                <a:lnTo>
                  <a:pt x="951" y="321"/>
                </a:lnTo>
                <a:lnTo>
                  <a:pt x="965" y="323"/>
                </a:lnTo>
                <a:lnTo>
                  <a:pt x="978" y="329"/>
                </a:lnTo>
                <a:lnTo>
                  <a:pt x="992" y="333"/>
                </a:lnTo>
                <a:lnTo>
                  <a:pt x="1006" y="332"/>
                </a:lnTo>
                <a:lnTo>
                  <a:pt x="1019" y="333"/>
                </a:lnTo>
                <a:lnTo>
                  <a:pt x="1033" y="331"/>
                </a:lnTo>
                <a:lnTo>
                  <a:pt x="1046" y="338"/>
                </a:lnTo>
                <a:lnTo>
                  <a:pt x="1060" y="354"/>
                </a:lnTo>
                <a:lnTo>
                  <a:pt x="1074" y="363"/>
                </a:lnTo>
                <a:lnTo>
                  <a:pt x="1087" y="366"/>
                </a:lnTo>
                <a:lnTo>
                  <a:pt x="1101" y="367"/>
                </a:lnTo>
                <a:lnTo>
                  <a:pt x="1114" y="372"/>
                </a:lnTo>
                <a:lnTo>
                  <a:pt x="1128" y="374"/>
                </a:lnTo>
                <a:lnTo>
                  <a:pt x="1142" y="385"/>
                </a:lnTo>
                <a:lnTo>
                  <a:pt x="1155" y="390"/>
                </a:lnTo>
                <a:lnTo>
                  <a:pt x="1169" y="394"/>
                </a:lnTo>
                <a:lnTo>
                  <a:pt x="1182" y="398"/>
                </a:lnTo>
                <a:lnTo>
                  <a:pt x="1196" y="402"/>
                </a:lnTo>
                <a:lnTo>
                  <a:pt x="1210" y="409"/>
                </a:lnTo>
                <a:lnTo>
                  <a:pt x="1223" y="423"/>
                </a:lnTo>
                <a:lnTo>
                  <a:pt x="1237" y="431"/>
                </a:lnTo>
                <a:lnTo>
                  <a:pt x="1250" y="443"/>
                </a:lnTo>
                <a:lnTo>
                  <a:pt x="1264" y="463"/>
                </a:lnTo>
                <a:lnTo>
                  <a:pt x="1278" y="472"/>
                </a:lnTo>
                <a:lnTo>
                  <a:pt x="1291" y="485"/>
                </a:lnTo>
                <a:lnTo>
                  <a:pt x="1305" y="510"/>
                </a:lnTo>
                <a:lnTo>
                  <a:pt x="1318" y="537"/>
                </a:lnTo>
                <a:lnTo>
                  <a:pt x="1332" y="591"/>
                </a:lnTo>
                <a:lnTo>
                  <a:pt x="1346" y="644"/>
                </a:lnTo>
              </a:path>
            </a:pathLst>
          </a:custGeom>
          <a:noFill/>
          <a:ln w="2857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8855125" y="9795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1940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855125" y="1893889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1950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8855125" y="28083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1960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8855125" y="3529021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1970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2638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543177" y="56689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371725" y="555156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543177" y="47101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244727" y="45879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2543177" y="37449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244727" y="362902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543177" y="27797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244727" y="266390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2543177" y="18208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44727" y="170021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2543177" y="857250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117776" y="74136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638427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781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2720975" y="595637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4289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1624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7959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668963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7304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177088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812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6836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0318751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10129889" y="5956375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650557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488885" y="3023044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Pct. of Children Earning more than their Parents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15736" y="39469"/>
            <a:ext cx="869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Parent Income Percentile</a:t>
            </a:r>
          </a:p>
        </p:txBody>
      </p:sp>
      <p:sp>
        <p:nvSpPr>
          <p:cNvPr id="61" name="Rectangle 240"/>
          <p:cNvSpPr>
            <a:spLocks noChangeArrowheads="1"/>
          </p:cNvSpPr>
          <p:nvPr/>
        </p:nvSpPr>
        <p:spPr bwMode="auto">
          <a:xfrm>
            <a:off x="4876850" y="6324675"/>
            <a:ext cx="259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Parent Income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6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0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6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49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38427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8427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638427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38427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638427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638427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638427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781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289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79596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7304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812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0318751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859138" y="1095450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859138" y="1344688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857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859138" y="1527175"/>
            <a:ext cx="7459663" cy="3797300"/>
          </a:xfrm>
          <a:custGeom>
            <a:avLst/>
            <a:gdLst>
              <a:gd name="T0" fmla="*/ 13 w 1346"/>
              <a:gd name="T1" fmla="*/ 15 h 685"/>
              <a:gd name="T2" fmla="*/ 40 w 1346"/>
              <a:gd name="T3" fmla="*/ 28 h 685"/>
              <a:gd name="T4" fmla="*/ 68 w 1346"/>
              <a:gd name="T5" fmla="*/ 40 h 685"/>
              <a:gd name="T6" fmla="*/ 95 w 1346"/>
              <a:gd name="T7" fmla="*/ 57 h 685"/>
              <a:gd name="T8" fmla="*/ 122 w 1346"/>
              <a:gd name="T9" fmla="*/ 75 h 685"/>
              <a:gd name="T10" fmla="*/ 149 w 1346"/>
              <a:gd name="T11" fmla="*/ 91 h 685"/>
              <a:gd name="T12" fmla="*/ 176 w 1346"/>
              <a:gd name="T13" fmla="*/ 103 h 685"/>
              <a:gd name="T14" fmla="*/ 204 w 1346"/>
              <a:gd name="T15" fmla="*/ 118 h 685"/>
              <a:gd name="T16" fmla="*/ 231 w 1346"/>
              <a:gd name="T17" fmla="*/ 128 h 685"/>
              <a:gd name="T18" fmla="*/ 258 w 1346"/>
              <a:gd name="T19" fmla="*/ 139 h 685"/>
              <a:gd name="T20" fmla="*/ 285 w 1346"/>
              <a:gd name="T21" fmla="*/ 143 h 685"/>
              <a:gd name="T22" fmla="*/ 312 w 1346"/>
              <a:gd name="T23" fmla="*/ 158 h 685"/>
              <a:gd name="T24" fmla="*/ 339 w 1346"/>
              <a:gd name="T25" fmla="*/ 165 h 685"/>
              <a:gd name="T26" fmla="*/ 367 w 1346"/>
              <a:gd name="T27" fmla="*/ 172 h 685"/>
              <a:gd name="T28" fmla="*/ 394 w 1346"/>
              <a:gd name="T29" fmla="*/ 169 h 685"/>
              <a:gd name="T30" fmla="*/ 421 w 1346"/>
              <a:gd name="T31" fmla="*/ 171 h 685"/>
              <a:gd name="T32" fmla="*/ 448 w 1346"/>
              <a:gd name="T33" fmla="*/ 179 h 685"/>
              <a:gd name="T34" fmla="*/ 475 w 1346"/>
              <a:gd name="T35" fmla="*/ 178 h 685"/>
              <a:gd name="T36" fmla="*/ 503 w 1346"/>
              <a:gd name="T37" fmla="*/ 193 h 685"/>
              <a:gd name="T38" fmla="*/ 530 w 1346"/>
              <a:gd name="T39" fmla="*/ 189 h 685"/>
              <a:gd name="T40" fmla="*/ 557 w 1346"/>
              <a:gd name="T41" fmla="*/ 188 h 685"/>
              <a:gd name="T42" fmla="*/ 584 w 1346"/>
              <a:gd name="T43" fmla="*/ 191 h 685"/>
              <a:gd name="T44" fmla="*/ 611 w 1346"/>
              <a:gd name="T45" fmla="*/ 203 h 685"/>
              <a:gd name="T46" fmla="*/ 639 w 1346"/>
              <a:gd name="T47" fmla="*/ 206 h 685"/>
              <a:gd name="T48" fmla="*/ 666 w 1346"/>
              <a:gd name="T49" fmla="*/ 205 h 685"/>
              <a:gd name="T50" fmla="*/ 693 w 1346"/>
              <a:gd name="T51" fmla="*/ 210 h 685"/>
              <a:gd name="T52" fmla="*/ 720 w 1346"/>
              <a:gd name="T53" fmla="*/ 215 h 685"/>
              <a:gd name="T54" fmla="*/ 747 w 1346"/>
              <a:gd name="T55" fmla="*/ 213 h 685"/>
              <a:gd name="T56" fmla="*/ 775 w 1346"/>
              <a:gd name="T57" fmla="*/ 213 h 685"/>
              <a:gd name="T58" fmla="*/ 802 w 1346"/>
              <a:gd name="T59" fmla="*/ 214 h 685"/>
              <a:gd name="T60" fmla="*/ 829 w 1346"/>
              <a:gd name="T61" fmla="*/ 221 h 685"/>
              <a:gd name="T62" fmla="*/ 856 w 1346"/>
              <a:gd name="T63" fmla="*/ 224 h 685"/>
              <a:gd name="T64" fmla="*/ 883 w 1346"/>
              <a:gd name="T65" fmla="*/ 231 h 685"/>
              <a:gd name="T66" fmla="*/ 910 w 1346"/>
              <a:gd name="T67" fmla="*/ 232 h 685"/>
              <a:gd name="T68" fmla="*/ 938 w 1346"/>
              <a:gd name="T69" fmla="*/ 237 h 685"/>
              <a:gd name="T70" fmla="*/ 965 w 1346"/>
              <a:gd name="T71" fmla="*/ 237 h 685"/>
              <a:gd name="T72" fmla="*/ 992 w 1346"/>
              <a:gd name="T73" fmla="*/ 247 h 685"/>
              <a:gd name="T74" fmla="*/ 1019 w 1346"/>
              <a:gd name="T75" fmla="*/ 268 h 685"/>
              <a:gd name="T76" fmla="*/ 1046 w 1346"/>
              <a:gd name="T77" fmla="*/ 269 h 685"/>
              <a:gd name="T78" fmla="*/ 1074 w 1346"/>
              <a:gd name="T79" fmla="*/ 280 h 685"/>
              <a:gd name="T80" fmla="*/ 1101 w 1346"/>
              <a:gd name="T81" fmla="*/ 292 h 685"/>
              <a:gd name="T82" fmla="*/ 1128 w 1346"/>
              <a:gd name="T83" fmla="*/ 301 h 685"/>
              <a:gd name="T84" fmla="*/ 1155 w 1346"/>
              <a:gd name="T85" fmla="*/ 325 h 685"/>
              <a:gd name="T86" fmla="*/ 1182 w 1346"/>
              <a:gd name="T87" fmla="*/ 336 h 685"/>
              <a:gd name="T88" fmla="*/ 1210 w 1346"/>
              <a:gd name="T89" fmla="*/ 371 h 685"/>
              <a:gd name="T90" fmla="*/ 1237 w 1346"/>
              <a:gd name="T91" fmla="*/ 384 h 685"/>
              <a:gd name="T92" fmla="*/ 1264 w 1346"/>
              <a:gd name="T93" fmla="*/ 414 h 685"/>
              <a:gd name="T94" fmla="*/ 1291 w 1346"/>
              <a:gd name="T95" fmla="*/ 444 h 685"/>
              <a:gd name="T96" fmla="*/ 1318 w 1346"/>
              <a:gd name="T97" fmla="*/ 513 h 685"/>
              <a:gd name="T98" fmla="*/ 1346 w 1346"/>
              <a:gd name="T99" fmla="*/ 6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85">
                <a:moveTo>
                  <a:pt x="0" y="0"/>
                </a:moveTo>
                <a:lnTo>
                  <a:pt x="13" y="15"/>
                </a:lnTo>
                <a:lnTo>
                  <a:pt x="27" y="23"/>
                </a:lnTo>
                <a:lnTo>
                  <a:pt x="40" y="28"/>
                </a:lnTo>
                <a:lnTo>
                  <a:pt x="54" y="34"/>
                </a:lnTo>
                <a:lnTo>
                  <a:pt x="68" y="40"/>
                </a:lnTo>
                <a:lnTo>
                  <a:pt x="81" y="49"/>
                </a:lnTo>
                <a:lnTo>
                  <a:pt x="95" y="57"/>
                </a:lnTo>
                <a:lnTo>
                  <a:pt x="108" y="63"/>
                </a:lnTo>
                <a:lnTo>
                  <a:pt x="122" y="75"/>
                </a:lnTo>
                <a:lnTo>
                  <a:pt x="136" y="85"/>
                </a:lnTo>
                <a:lnTo>
                  <a:pt x="149" y="91"/>
                </a:lnTo>
                <a:lnTo>
                  <a:pt x="163" y="98"/>
                </a:lnTo>
                <a:lnTo>
                  <a:pt x="176" y="103"/>
                </a:lnTo>
                <a:lnTo>
                  <a:pt x="190" y="109"/>
                </a:lnTo>
                <a:lnTo>
                  <a:pt x="204" y="118"/>
                </a:lnTo>
                <a:lnTo>
                  <a:pt x="217" y="121"/>
                </a:lnTo>
                <a:lnTo>
                  <a:pt x="231" y="128"/>
                </a:lnTo>
                <a:lnTo>
                  <a:pt x="244" y="135"/>
                </a:lnTo>
                <a:lnTo>
                  <a:pt x="258" y="139"/>
                </a:lnTo>
                <a:lnTo>
                  <a:pt x="271" y="141"/>
                </a:lnTo>
                <a:lnTo>
                  <a:pt x="285" y="143"/>
                </a:lnTo>
                <a:lnTo>
                  <a:pt x="299" y="150"/>
                </a:lnTo>
                <a:lnTo>
                  <a:pt x="312" y="158"/>
                </a:lnTo>
                <a:lnTo>
                  <a:pt x="326" y="162"/>
                </a:lnTo>
                <a:lnTo>
                  <a:pt x="339" y="165"/>
                </a:lnTo>
                <a:lnTo>
                  <a:pt x="353" y="166"/>
                </a:lnTo>
                <a:lnTo>
                  <a:pt x="367" y="172"/>
                </a:lnTo>
                <a:lnTo>
                  <a:pt x="380" y="168"/>
                </a:lnTo>
                <a:lnTo>
                  <a:pt x="394" y="169"/>
                </a:lnTo>
                <a:lnTo>
                  <a:pt x="407" y="171"/>
                </a:lnTo>
                <a:lnTo>
                  <a:pt x="421" y="171"/>
                </a:lnTo>
                <a:lnTo>
                  <a:pt x="435" y="172"/>
                </a:lnTo>
                <a:lnTo>
                  <a:pt x="448" y="179"/>
                </a:lnTo>
                <a:lnTo>
                  <a:pt x="462" y="180"/>
                </a:lnTo>
                <a:lnTo>
                  <a:pt x="475" y="178"/>
                </a:lnTo>
                <a:lnTo>
                  <a:pt x="489" y="186"/>
                </a:lnTo>
                <a:lnTo>
                  <a:pt x="503" y="193"/>
                </a:lnTo>
                <a:lnTo>
                  <a:pt x="516" y="189"/>
                </a:lnTo>
                <a:lnTo>
                  <a:pt x="530" y="189"/>
                </a:lnTo>
                <a:lnTo>
                  <a:pt x="543" y="191"/>
                </a:lnTo>
                <a:lnTo>
                  <a:pt x="557" y="188"/>
                </a:lnTo>
                <a:lnTo>
                  <a:pt x="571" y="189"/>
                </a:lnTo>
                <a:lnTo>
                  <a:pt x="584" y="191"/>
                </a:lnTo>
                <a:lnTo>
                  <a:pt x="598" y="200"/>
                </a:lnTo>
                <a:lnTo>
                  <a:pt x="611" y="203"/>
                </a:lnTo>
                <a:lnTo>
                  <a:pt x="625" y="204"/>
                </a:lnTo>
                <a:lnTo>
                  <a:pt x="639" y="206"/>
                </a:lnTo>
                <a:lnTo>
                  <a:pt x="652" y="206"/>
                </a:lnTo>
                <a:lnTo>
                  <a:pt x="666" y="205"/>
                </a:lnTo>
                <a:lnTo>
                  <a:pt x="679" y="208"/>
                </a:lnTo>
                <a:lnTo>
                  <a:pt x="693" y="210"/>
                </a:lnTo>
                <a:lnTo>
                  <a:pt x="707" y="213"/>
                </a:lnTo>
                <a:lnTo>
                  <a:pt x="720" y="215"/>
                </a:lnTo>
                <a:lnTo>
                  <a:pt x="734" y="216"/>
                </a:lnTo>
                <a:lnTo>
                  <a:pt x="747" y="213"/>
                </a:lnTo>
                <a:lnTo>
                  <a:pt x="761" y="210"/>
                </a:lnTo>
                <a:lnTo>
                  <a:pt x="775" y="213"/>
                </a:lnTo>
                <a:lnTo>
                  <a:pt x="788" y="211"/>
                </a:lnTo>
                <a:lnTo>
                  <a:pt x="802" y="214"/>
                </a:lnTo>
                <a:lnTo>
                  <a:pt x="815" y="215"/>
                </a:lnTo>
                <a:lnTo>
                  <a:pt x="829" y="221"/>
                </a:lnTo>
                <a:lnTo>
                  <a:pt x="842" y="221"/>
                </a:lnTo>
                <a:lnTo>
                  <a:pt x="856" y="224"/>
                </a:lnTo>
                <a:lnTo>
                  <a:pt x="870" y="229"/>
                </a:lnTo>
                <a:lnTo>
                  <a:pt x="883" y="231"/>
                </a:lnTo>
                <a:lnTo>
                  <a:pt x="897" y="235"/>
                </a:lnTo>
                <a:lnTo>
                  <a:pt x="910" y="232"/>
                </a:lnTo>
                <a:lnTo>
                  <a:pt x="924" y="237"/>
                </a:lnTo>
                <a:lnTo>
                  <a:pt x="938" y="237"/>
                </a:lnTo>
                <a:lnTo>
                  <a:pt x="951" y="238"/>
                </a:lnTo>
                <a:lnTo>
                  <a:pt x="965" y="237"/>
                </a:lnTo>
                <a:lnTo>
                  <a:pt x="978" y="242"/>
                </a:lnTo>
                <a:lnTo>
                  <a:pt x="992" y="247"/>
                </a:lnTo>
                <a:lnTo>
                  <a:pt x="1006" y="253"/>
                </a:lnTo>
                <a:lnTo>
                  <a:pt x="1019" y="268"/>
                </a:lnTo>
                <a:lnTo>
                  <a:pt x="1033" y="268"/>
                </a:lnTo>
                <a:lnTo>
                  <a:pt x="1046" y="269"/>
                </a:lnTo>
                <a:lnTo>
                  <a:pt x="1060" y="270"/>
                </a:lnTo>
                <a:lnTo>
                  <a:pt x="1074" y="280"/>
                </a:lnTo>
                <a:lnTo>
                  <a:pt x="1087" y="288"/>
                </a:lnTo>
                <a:lnTo>
                  <a:pt x="1101" y="292"/>
                </a:lnTo>
                <a:lnTo>
                  <a:pt x="1114" y="300"/>
                </a:lnTo>
                <a:lnTo>
                  <a:pt x="1128" y="301"/>
                </a:lnTo>
                <a:lnTo>
                  <a:pt x="1142" y="318"/>
                </a:lnTo>
                <a:lnTo>
                  <a:pt x="1155" y="325"/>
                </a:lnTo>
                <a:lnTo>
                  <a:pt x="1169" y="332"/>
                </a:lnTo>
                <a:lnTo>
                  <a:pt x="1182" y="336"/>
                </a:lnTo>
                <a:lnTo>
                  <a:pt x="1196" y="352"/>
                </a:lnTo>
                <a:lnTo>
                  <a:pt x="1210" y="371"/>
                </a:lnTo>
                <a:lnTo>
                  <a:pt x="1223" y="371"/>
                </a:lnTo>
                <a:lnTo>
                  <a:pt x="1237" y="384"/>
                </a:lnTo>
                <a:lnTo>
                  <a:pt x="1250" y="397"/>
                </a:lnTo>
                <a:lnTo>
                  <a:pt x="1264" y="414"/>
                </a:lnTo>
                <a:lnTo>
                  <a:pt x="1278" y="424"/>
                </a:lnTo>
                <a:lnTo>
                  <a:pt x="1291" y="444"/>
                </a:lnTo>
                <a:lnTo>
                  <a:pt x="1305" y="477"/>
                </a:lnTo>
                <a:lnTo>
                  <a:pt x="1318" y="513"/>
                </a:lnTo>
                <a:lnTo>
                  <a:pt x="1332" y="570"/>
                </a:lnTo>
                <a:lnTo>
                  <a:pt x="1346" y="685"/>
                </a:lnTo>
              </a:path>
            </a:pathLst>
          </a:custGeom>
          <a:noFill/>
          <a:ln w="2857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859138" y="1333500"/>
            <a:ext cx="7459663" cy="3570288"/>
          </a:xfrm>
          <a:custGeom>
            <a:avLst/>
            <a:gdLst>
              <a:gd name="T0" fmla="*/ 13 w 1346"/>
              <a:gd name="T1" fmla="*/ 11 h 644"/>
              <a:gd name="T2" fmla="*/ 40 w 1346"/>
              <a:gd name="T3" fmla="*/ 18 h 644"/>
              <a:gd name="T4" fmla="*/ 68 w 1346"/>
              <a:gd name="T5" fmla="*/ 36 h 644"/>
              <a:gd name="T6" fmla="*/ 95 w 1346"/>
              <a:gd name="T7" fmla="*/ 62 h 644"/>
              <a:gd name="T8" fmla="*/ 122 w 1346"/>
              <a:gd name="T9" fmla="*/ 86 h 644"/>
              <a:gd name="T10" fmla="*/ 149 w 1346"/>
              <a:gd name="T11" fmla="*/ 103 h 644"/>
              <a:gd name="T12" fmla="*/ 176 w 1346"/>
              <a:gd name="T13" fmla="*/ 127 h 644"/>
              <a:gd name="T14" fmla="*/ 204 w 1346"/>
              <a:gd name="T15" fmla="*/ 151 h 644"/>
              <a:gd name="T16" fmla="*/ 231 w 1346"/>
              <a:gd name="T17" fmla="*/ 163 h 644"/>
              <a:gd name="T18" fmla="*/ 258 w 1346"/>
              <a:gd name="T19" fmla="*/ 172 h 644"/>
              <a:gd name="T20" fmla="*/ 285 w 1346"/>
              <a:gd name="T21" fmla="*/ 193 h 644"/>
              <a:gd name="T22" fmla="*/ 312 w 1346"/>
              <a:gd name="T23" fmla="*/ 202 h 644"/>
              <a:gd name="T24" fmla="*/ 339 w 1346"/>
              <a:gd name="T25" fmla="*/ 209 h 644"/>
              <a:gd name="T26" fmla="*/ 367 w 1346"/>
              <a:gd name="T27" fmla="*/ 224 h 644"/>
              <a:gd name="T28" fmla="*/ 394 w 1346"/>
              <a:gd name="T29" fmla="*/ 221 h 644"/>
              <a:gd name="T30" fmla="*/ 421 w 1346"/>
              <a:gd name="T31" fmla="*/ 227 h 644"/>
              <a:gd name="T32" fmla="*/ 448 w 1346"/>
              <a:gd name="T33" fmla="*/ 232 h 644"/>
              <a:gd name="T34" fmla="*/ 475 w 1346"/>
              <a:gd name="T35" fmla="*/ 238 h 644"/>
              <a:gd name="T36" fmla="*/ 503 w 1346"/>
              <a:gd name="T37" fmla="*/ 238 h 644"/>
              <a:gd name="T38" fmla="*/ 530 w 1346"/>
              <a:gd name="T39" fmla="*/ 243 h 644"/>
              <a:gd name="T40" fmla="*/ 557 w 1346"/>
              <a:gd name="T41" fmla="*/ 257 h 644"/>
              <a:gd name="T42" fmla="*/ 584 w 1346"/>
              <a:gd name="T43" fmla="*/ 263 h 644"/>
              <a:gd name="T44" fmla="*/ 611 w 1346"/>
              <a:gd name="T45" fmla="*/ 265 h 644"/>
              <a:gd name="T46" fmla="*/ 639 w 1346"/>
              <a:gd name="T47" fmla="*/ 271 h 644"/>
              <a:gd name="T48" fmla="*/ 666 w 1346"/>
              <a:gd name="T49" fmla="*/ 275 h 644"/>
              <a:gd name="T50" fmla="*/ 693 w 1346"/>
              <a:gd name="T51" fmla="*/ 287 h 644"/>
              <a:gd name="T52" fmla="*/ 720 w 1346"/>
              <a:gd name="T53" fmla="*/ 292 h 644"/>
              <a:gd name="T54" fmla="*/ 747 w 1346"/>
              <a:gd name="T55" fmla="*/ 294 h 644"/>
              <a:gd name="T56" fmla="*/ 775 w 1346"/>
              <a:gd name="T57" fmla="*/ 293 h 644"/>
              <a:gd name="T58" fmla="*/ 802 w 1346"/>
              <a:gd name="T59" fmla="*/ 296 h 644"/>
              <a:gd name="T60" fmla="*/ 829 w 1346"/>
              <a:gd name="T61" fmla="*/ 300 h 644"/>
              <a:gd name="T62" fmla="*/ 856 w 1346"/>
              <a:gd name="T63" fmla="*/ 302 h 644"/>
              <a:gd name="T64" fmla="*/ 883 w 1346"/>
              <a:gd name="T65" fmla="*/ 305 h 644"/>
              <a:gd name="T66" fmla="*/ 910 w 1346"/>
              <a:gd name="T67" fmla="*/ 304 h 644"/>
              <a:gd name="T68" fmla="*/ 938 w 1346"/>
              <a:gd name="T69" fmla="*/ 308 h 644"/>
              <a:gd name="T70" fmla="*/ 965 w 1346"/>
              <a:gd name="T71" fmla="*/ 323 h 644"/>
              <a:gd name="T72" fmla="*/ 992 w 1346"/>
              <a:gd name="T73" fmla="*/ 333 h 644"/>
              <a:gd name="T74" fmla="*/ 1019 w 1346"/>
              <a:gd name="T75" fmla="*/ 333 h 644"/>
              <a:gd name="T76" fmla="*/ 1046 w 1346"/>
              <a:gd name="T77" fmla="*/ 338 h 644"/>
              <a:gd name="T78" fmla="*/ 1074 w 1346"/>
              <a:gd name="T79" fmla="*/ 363 h 644"/>
              <a:gd name="T80" fmla="*/ 1101 w 1346"/>
              <a:gd name="T81" fmla="*/ 367 h 644"/>
              <a:gd name="T82" fmla="*/ 1128 w 1346"/>
              <a:gd name="T83" fmla="*/ 374 h 644"/>
              <a:gd name="T84" fmla="*/ 1155 w 1346"/>
              <a:gd name="T85" fmla="*/ 390 h 644"/>
              <a:gd name="T86" fmla="*/ 1182 w 1346"/>
              <a:gd name="T87" fmla="*/ 398 h 644"/>
              <a:gd name="T88" fmla="*/ 1210 w 1346"/>
              <a:gd name="T89" fmla="*/ 409 h 644"/>
              <a:gd name="T90" fmla="*/ 1237 w 1346"/>
              <a:gd name="T91" fmla="*/ 431 h 644"/>
              <a:gd name="T92" fmla="*/ 1264 w 1346"/>
              <a:gd name="T93" fmla="*/ 463 h 644"/>
              <a:gd name="T94" fmla="*/ 1291 w 1346"/>
              <a:gd name="T95" fmla="*/ 485 h 644"/>
              <a:gd name="T96" fmla="*/ 1318 w 1346"/>
              <a:gd name="T97" fmla="*/ 537 h 644"/>
              <a:gd name="T98" fmla="*/ 1346 w 1346"/>
              <a:gd name="T9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44">
                <a:moveTo>
                  <a:pt x="0" y="0"/>
                </a:moveTo>
                <a:lnTo>
                  <a:pt x="13" y="11"/>
                </a:lnTo>
                <a:lnTo>
                  <a:pt x="27" y="15"/>
                </a:lnTo>
                <a:lnTo>
                  <a:pt x="40" y="18"/>
                </a:lnTo>
                <a:lnTo>
                  <a:pt x="54" y="25"/>
                </a:lnTo>
                <a:lnTo>
                  <a:pt x="68" y="36"/>
                </a:lnTo>
                <a:lnTo>
                  <a:pt x="81" y="50"/>
                </a:lnTo>
                <a:lnTo>
                  <a:pt x="95" y="62"/>
                </a:lnTo>
                <a:lnTo>
                  <a:pt x="108" y="75"/>
                </a:lnTo>
                <a:lnTo>
                  <a:pt x="122" y="86"/>
                </a:lnTo>
                <a:lnTo>
                  <a:pt x="136" y="94"/>
                </a:lnTo>
                <a:lnTo>
                  <a:pt x="149" y="103"/>
                </a:lnTo>
                <a:lnTo>
                  <a:pt x="163" y="113"/>
                </a:lnTo>
                <a:lnTo>
                  <a:pt x="176" y="127"/>
                </a:lnTo>
                <a:lnTo>
                  <a:pt x="190" y="139"/>
                </a:lnTo>
                <a:lnTo>
                  <a:pt x="204" y="151"/>
                </a:lnTo>
                <a:lnTo>
                  <a:pt x="217" y="156"/>
                </a:lnTo>
                <a:lnTo>
                  <a:pt x="231" y="163"/>
                </a:lnTo>
                <a:lnTo>
                  <a:pt x="244" y="170"/>
                </a:lnTo>
                <a:lnTo>
                  <a:pt x="258" y="172"/>
                </a:lnTo>
                <a:lnTo>
                  <a:pt x="271" y="195"/>
                </a:lnTo>
                <a:lnTo>
                  <a:pt x="285" y="193"/>
                </a:lnTo>
                <a:lnTo>
                  <a:pt x="299" y="196"/>
                </a:lnTo>
                <a:lnTo>
                  <a:pt x="312" y="202"/>
                </a:lnTo>
                <a:lnTo>
                  <a:pt x="326" y="203"/>
                </a:lnTo>
                <a:lnTo>
                  <a:pt x="339" y="209"/>
                </a:lnTo>
                <a:lnTo>
                  <a:pt x="353" y="217"/>
                </a:lnTo>
                <a:lnTo>
                  <a:pt x="367" y="224"/>
                </a:lnTo>
                <a:lnTo>
                  <a:pt x="380" y="224"/>
                </a:lnTo>
                <a:lnTo>
                  <a:pt x="394" y="221"/>
                </a:lnTo>
                <a:lnTo>
                  <a:pt x="407" y="223"/>
                </a:lnTo>
                <a:lnTo>
                  <a:pt x="421" y="227"/>
                </a:lnTo>
                <a:lnTo>
                  <a:pt x="435" y="229"/>
                </a:lnTo>
                <a:lnTo>
                  <a:pt x="448" y="232"/>
                </a:lnTo>
                <a:lnTo>
                  <a:pt x="462" y="236"/>
                </a:lnTo>
                <a:lnTo>
                  <a:pt x="475" y="238"/>
                </a:lnTo>
                <a:lnTo>
                  <a:pt x="489" y="237"/>
                </a:lnTo>
                <a:lnTo>
                  <a:pt x="503" y="238"/>
                </a:lnTo>
                <a:lnTo>
                  <a:pt x="516" y="239"/>
                </a:lnTo>
                <a:lnTo>
                  <a:pt x="530" y="243"/>
                </a:lnTo>
                <a:lnTo>
                  <a:pt x="543" y="254"/>
                </a:lnTo>
                <a:lnTo>
                  <a:pt x="557" y="257"/>
                </a:lnTo>
                <a:lnTo>
                  <a:pt x="571" y="258"/>
                </a:lnTo>
                <a:lnTo>
                  <a:pt x="584" y="263"/>
                </a:lnTo>
                <a:lnTo>
                  <a:pt x="598" y="265"/>
                </a:lnTo>
                <a:lnTo>
                  <a:pt x="611" y="265"/>
                </a:lnTo>
                <a:lnTo>
                  <a:pt x="625" y="266"/>
                </a:lnTo>
                <a:lnTo>
                  <a:pt x="639" y="271"/>
                </a:lnTo>
                <a:lnTo>
                  <a:pt x="652" y="272"/>
                </a:lnTo>
                <a:lnTo>
                  <a:pt x="666" y="275"/>
                </a:lnTo>
                <a:lnTo>
                  <a:pt x="679" y="282"/>
                </a:lnTo>
                <a:lnTo>
                  <a:pt x="693" y="287"/>
                </a:lnTo>
                <a:lnTo>
                  <a:pt x="707" y="292"/>
                </a:lnTo>
                <a:lnTo>
                  <a:pt x="720" y="292"/>
                </a:lnTo>
                <a:lnTo>
                  <a:pt x="734" y="292"/>
                </a:lnTo>
                <a:lnTo>
                  <a:pt x="747" y="294"/>
                </a:lnTo>
                <a:lnTo>
                  <a:pt x="761" y="293"/>
                </a:lnTo>
                <a:lnTo>
                  <a:pt x="775" y="293"/>
                </a:lnTo>
                <a:lnTo>
                  <a:pt x="788" y="293"/>
                </a:lnTo>
                <a:lnTo>
                  <a:pt x="802" y="296"/>
                </a:lnTo>
                <a:lnTo>
                  <a:pt x="815" y="304"/>
                </a:lnTo>
                <a:lnTo>
                  <a:pt x="829" y="300"/>
                </a:lnTo>
                <a:lnTo>
                  <a:pt x="842" y="301"/>
                </a:lnTo>
                <a:lnTo>
                  <a:pt x="856" y="302"/>
                </a:lnTo>
                <a:lnTo>
                  <a:pt x="870" y="304"/>
                </a:lnTo>
                <a:lnTo>
                  <a:pt x="883" y="305"/>
                </a:lnTo>
                <a:lnTo>
                  <a:pt x="897" y="307"/>
                </a:lnTo>
                <a:lnTo>
                  <a:pt x="910" y="304"/>
                </a:lnTo>
                <a:lnTo>
                  <a:pt x="924" y="307"/>
                </a:lnTo>
                <a:lnTo>
                  <a:pt x="938" y="308"/>
                </a:lnTo>
                <a:lnTo>
                  <a:pt x="951" y="321"/>
                </a:lnTo>
                <a:lnTo>
                  <a:pt x="965" y="323"/>
                </a:lnTo>
                <a:lnTo>
                  <a:pt x="978" y="329"/>
                </a:lnTo>
                <a:lnTo>
                  <a:pt x="992" y="333"/>
                </a:lnTo>
                <a:lnTo>
                  <a:pt x="1006" y="332"/>
                </a:lnTo>
                <a:lnTo>
                  <a:pt x="1019" y="333"/>
                </a:lnTo>
                <a:lnTo>
                  <a:pt x="1033" y="331"/>
                </a:lnTo>
                <a:lnTo>
                  <a:pt x="1046" y="338"/>
                </a:lnTo>
                <a:lnTo>
                  <a:pt x="1060" y="354"/>
                </a:lnTo>
                <a:lnTo>
                  <a:pt x="1074" y="363"/>
                </a:lnTo>
                <a:lnTo>
                  <a:pt x="1087" y="366"/>
                </a:lnTo>
                <a:lnTo>
                  <a:pt x="1101" y="367"/>
                </a:lnTo>
                <a:lnTo>
                  <a:pt x="1114" y="372"/>
                </a:lnTo>
                <a:lnTo>
                  <a:pt x="1128" y="374"/>
                </a:lnTo>
                <a:lnTo>
                  <a:pt x="1142" y="385"/>
                </a:lnTo>
                <a:lnTo>
                  <a:pt x="1155" y="390"/>
                </a:lnTo>
                <a:lnTo>
                  <a:pt x="1169" y="394"/>
                </a:lnTo>
                <a:lnTo>
                  <a:pt x="1182" y="398"/>
                </a:lnTo>
                <a:lnTo>
                  <a:pt x="1196" y="402"/>
                </a:lnTo>
                <a:lnTo>
                  <a:pt x="1210" y="409"/>
                </a:lnTo>
                <a:lnTo>
                  <a:pt x="1223" y="423"/>
                </a:lnTo>
                <a:lnTo>
                  <a:pt x="1237" y="431"/>
                </a:lnTo>
                <a:lnTo>
                  <a:pt x="1250" y="443"/>
                </a:lnTo>
                <a:lnTo>
                  <a:pt x="1264" y="463"/>
                </a:lnTo>
                <a:lnTo>
                  <a:pt x="1278" y="472"/>
                </a:lnTo>
                <a:lnTo>
                  <a:pt x="1291" y="485"/>
                </a:lnTo>
                <a:lnTo>
                  <a:pt x="1305" y="510"/>
                </a:lnTo>
                <a:lnTo>
                  <a:pt x="1318" y="537"/>
                </a:lnTo>
                <a:lnTo>
                  <a:pt x="1332" y="591"/>
                </a:lnTo>
                <a:lnTo>
                  <a:pt x="1346" y="644"/>
                </a:lnTo>
              </a:path>
            </a:pathLst>
          </a:custGeom>
          <a:noFill/>
          <a:ln w="2857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859138" y="1831982"/>
            <a:ext cx="7459663" cy="3432175"/>
          </a:xfrm>
          <a:custGeom>
            <a:avLst/>
            <a:gdLst>
              <a:gd name="T0" fmla="*/ 13 w 1346"/>
              <a:gd name="T1" fmla="*/ 1 h 619"/>
              <a:gd name="T2" fmla="*/ 40 w 1346"/>
              <a:gd name="T3" fmla="*/ 3 h 619"/>
              <a:gd name="T4" fmla="*/ 68 w 1346"/>
              <a:gd name="T5" fmla="*/ 20 h 619"/>
              <a:gd name="T6" fmla="*/ 95 w 1346"/>
              <a:gd name="T7" fmla="*/ 52 h 619"/>
              <a:gd name="T8" fmla="*/ 122 w 1346"/>
              <a:gd name="T9" fmla="*/ 85 h 619"/>
              <a:gd name="T10" fmla="*/ 149 w 1346"/>
              <a:gd name="T11" fmla="*/ 113 h 619"/>
              <a:gd name="T12" fmla="*/ 176 w 1346"/>
              <a:gd name="T13" fmla="*/ 140 h 619"/>
              <a:gd name="T14" fmla="*/ 204 w 1346"/>
              <a:gd name="T15" fmla="*/ 173 h 619"/>
              <a:gd name="T16" fmla="*/ 231 w 1346"/>
              <a:gd name="T17" fmla="*/ 185 h 619"/>
              <a:gd name="T18" fmla="*/ 258 w 1346"/>
              <a:gd name="T19" fmla="*/ 201 h 619"/>
              <a:gd name="T20" fmla="*/ 285 w 1346"/>
              <a:gd name="T21" fmla="*/ 219 h 619"/>
              <a:gd name="T22" fmla="*/ 312 w 1346"/>
              <a:gd name="T23" fmla="*/ 224 h 619"/>
              <a:gd name="T24" fmla="*/ 339 w 1346"/>
              <a:gd name="T25" fmla="*/ 233 h 619"/>
              <a:gd name="T26" fmla="*/ 367 w 1346"/>
              <a:gd name="T27" fmla="*/ 252 h 619"/>
              <a:gd name="T28" fmla="*/ 394 w 1346"/>
              <a:gd name="T29" fmla="*/ 260 h 619"/>
              <a:gd name="T30" fmla="*/ 421 w 1346"/>
              <a:gd name="T31" fmla="*/ 258 h 619"/>
              <a:gd name="T32" fmla="*/ 448 w 1346"/>
              <a:gd name="T33" fmla="*/ 267 h 619"/>
              <a:gd name="T34" fmla="*/ 475 w 1346"/>
              <a:gd name="T35" fmla="*/ 271 h 619"/>
              <a:gd name="T36" fmla="*/ 503 w 1346"/>
              <a:gd name="T37" fmla="*/ 273 h 619"/>
              <a:gd name="T38" fmla="*/ 530 w 1346"/>
              <a:gd name="T39" fmla="*/ 287 h 619"/>
              <a:gd name="T40" fmla="*/ 557 w 1346"/>
              <a:gd name="T41" fmla="*/ 287 h 619"/>
              <a:gd name="T42" fmla="*/ 584 w 1346"/>
              <a:gd name="T43" fmla="*/ 290 h 619"/>
              <a:gd name="T44" fmla="*/ 611 w 1346"/>
              <a:gd name="T45" fmla="*/ 297 h 619"/>
              <a:gd name="T46" fmla="*/ 639 w 1346"/>
              <a:gd name="T47" fmla="*/ 302 h 619"/>
              <a:gd name="T48" fmla="*/ 666 w 1346"/>
              <a:gd name="T49" fmla="*/ 300 h 619"/>
              <a:gd name="T50" fmla="*/ 693 w 1346"/>
              <a:gd name="T51" fmla="*/ 304 h 619"/>
              <a:gd name="T52" fmla="*/ 720 w 1346"/>
              <a:gd name="T53" fmla="*/ 320 h 619"/>
              <a:gd name="T54" fmla="*/ 747 w 1346"/>
              <a:gd name="T55" fmla="*/ 325 h 619"/>
              <a:gd name="T56" fmla="*/ 775 w 1346"/>
              <a:gd name="T57" fmla="*/ 325 h 619"/>
              <a:gd name="T58" fmla="*/ 802 w 1346"/>
              <a:gd name="T59" fmla="*/ 328 h 619"/>
              <a:gd name="T60" fmla="*/ 829 w 1346"/>
              <a:gd name="T61" fmla="*/ 328 h 619"/>
              <a:gd name="T62" fmla="*/ 856 w 1346"/>
              <a:gd name="T63" fmla="*/ 327 h 619"/>
              <a:gd name="T64" fmla="*/ 883 w 1346"/>
              <a:gd name="T65" fmla="*/ 330 h 619"/>
              <a:gd name="T66" fmla="*/ 910 w 1346"/>
              <a:gd name="T67" fmla="*/ 343 h 619"/>
              <a:gd name="T68" fmla="*/ 938 w 1346"/>
              <a:gd name="T69" fmla="*/ 344 h 619"/>
              <a:gd name="T70" fmla="*/ 965 w 1346"/>
              <a:gd name="T71" fmla="*/ 344 h 619"/>
              <a:gd name="T72" fmla="*/ 992 w 1346"/>
              <a:gd name="T73" fmla="*/ 350 h 619"/>
              <a:gd name="T74" fmla="*/ 1019 w 1346"/>
              <a:gd name="T75" fmla="*/ 351 h 619"/>
              <a:gd name="T76" fmla="*/ 1046 w 1346"/>
              <a:gd name="T77" fmla="*/ 352 h 619"/>
              <a:gd name="T78" fmla="*/ 1074 w 1346"/>
              <a:gd name="T79" fmla="*/ 366 h 619"/>
              <a:gd name="T80" fmla="*/ 1101 w 1346"/>
              <a:gd name="T81" fmla="*/ 373 h 619"/>
              <a:gd name="T82" fmla="*/ 1128 w 1346"/>
              <a:gd name="T83" fmla="*/ 382 h 619"/>
              <a:gd name="T84" fmla="*/ 1155 w 1346"/>
              <a:gd name="T85" fmla="*/ 391 h 619"/>
              <a:gd name="T86" fmla="*/ 1182 w 1346"/>
              <a:gd name="T87" fmla="*/ 393 h 619"/>
              <a:gd name="T88" fmla="*/ 1210 w 1346"/>
              <a:gd name="T89" fmla="*/ 406 h 619"/>
              <a:gd name="T90" fmla="*/ 1237 w 1346"/>
              <a:gd name="T91" fmla="*/ 418 h 619"/>
              <a:gd name="T92" fmla="*/ 1264 w 1346"/>
              <a:gd name="T93" fmla="*/ 435 h 619"/>
              <a:gd name="T94" fmla="*/ 1291 w 1346"/>
              <a:gd name="T95" fmla="*/ 460 h 619"/>
              <a:gd name="T96" fmla="*/ 1318 w 1346"/>
              <a:gd name="T97" fmla="*/ 513 h 619"/>
              <a:gd name="T98" fmla="*/ 1346 w 1346"/>
              <a:gd name="T9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19">
                <a:moveTo>
                  <a:pt x="0" y="5"/>
                </a:moveTo>
                <a:lnTo>
                  <a:pt x="13" y="1"/>
                </a:lnTo>
                <a:lnTo>
                  <a:pt x="27" y="0"/>
                </a:lnTo>
                <a:lnTo>
                  <a:pt x="40" y="3"/>
                </a:lnTo>
                <a:lnTo>
                  <a:pt x="54" y="8"/>
                </a:lnTo>
                <a:lnTo>
                  <a:pt x="68" y="20"/>
                </a:lnTo>
                <a:lnTo>
                  <a:pt x="81" y="37"/>
                </a:lnTo>
                <a:lnTo>
                  <a:pt x="95" y="52"/>
                </a:lnTo>
                <a:lnTo>
                  <a:pt x="108" y="75"/>
                </a:lnTo>
                <a:lnTo>
                  <a:pt x="122" y="85"/>
                </a:lnTo>
                <a:lnTo>
                  <a:pt x="136" y="106"/>
                </a:lnTo>
                <a:lnTo>
                  <a:pt x="149" y="113"/>
                </a:lnTo>
                <a:lnTo>
                  <a:pt x="163" y="121"/>
                </a:lnTo>
                <a:lnTo>
                  <a:pt x="176" y="140"/>
                </a:lnTo>
                <a:lnTo>
                  <a:pt x="190" y="152"/>
                </a:lnTo>
                <a:lnTo>
                  <a:pt x="204" y="173"/>
                </a:lnTo>
                <a:lnTo>
                  <a:pt x="217" y="177"/>
                </a:lnTo>
                <a:lnTo>
                  <a:pt x="231" y="185"/>
                </a:lnTo>
                <a:lnTo>
                  <a:pt x="244" y="191"/>
                </a:lnTo>
                <a:lnTo>
                  <a:pt x="258" y="201"/>
                </a:lnTo>
                <a:lnTo>
                  <a:pt x="271" y="222"/>
                </a:lnTo>
                <a:lnTo>
                  <a:pt x="285" y="219"/>
                </a:lnTo>
                <a:lnTo>
                  <a:pt x="299" y="219"/>
                </a:lnTo>
                <a:lnTo>
                  <a:pt x="312" y="224"/>
                </a:lnTo>
                <a:lnTo>
                  <a:pt x="326" y="227"/>
                </a:lnTo>
                <a:lnTo>
                  <a:pt x="339" y="233"/>
                </a:lnTo>
                <a:lnTo>
                  <a:pt x="353" y="248"/>
                </a:lnTo>
                <a:lnTo>
                  <a:pt x="367" y="252"/>
                </a:lnTo>
                <a:lnTo>
                  <a:pt x="380" y="254"/>
                </a:lnTo>
                <a:lnTo>
                  <a:pt x="394" y="260"/>
                </a:lnTo>
                <a:lnTo>
                  <a:pt x="407" y="257"/>
                </a:lnTo>
                <a:lnTo>
                  <a:pt x="421" y="258"/>
                </a:lnTo>
                <a:lnTo>
                  <a:pt x="435" y="264"/>
                </a:lnTo>
                <a:lnTo>
                  <a:pt x="448" y="267"/>
                </a:lnTo>
                <a:lnTo>
                  <a:pt x="462" y="269"/>
                </a:lnTo>
                <a:lnTo>
                  <a:pt x="475" y="271"/>
                </a:lnTo>
                <a:lnTo>
                  <a:pt x="489" y="271"/>
                </a:lnTo>
                <a:lnTo>
                  <a:pt x="503" y="273"/>
                </a:lnTo>
                <a:lnTo>
                  <a:pt x="516" y="273"/>
                </a:lnTo>
                <a:lnTo>
                  <a:pt x="530" y="287"/>
                </a:lnTo>
                <a:lnTo>
                  <a:pt x="543" y="289"/>
                </a:lnTo>
                <a:lnTo>
                  <a:pt x="557" y="287"/>
                </a:lnTo>
                <a:lnTo>
                  <a:pt x="571" y="288"/>
                </a:lnTo>
                <a:lnTo>
                  <a:pt x="584" y="290"/>
                </a:lnTo>
                <a:lnTo>
                  <a:pt x="598" y="285"/>
                </a:lnTo>
                <a:lnTo>
                  <a:pt x="611" y="297"/>
                </a:lnTo>
                <a:lnTo>
                  <a:pt x="625" y="299"/>
                </a:lnTo>
                <a:lnTo>
                  <a:pt x="639" y="302"/>
                </a:lnTo>
                <a:lnTo>
                  <a:pt x="652" y="298"/>
                </a:lnTo>
                <a:lnTo>
                  <a:pt x="666" y="300"/>
                </a:lnTo>
                <a:lnTo>
                  <a:pt x="679" y="301"/>
                </a:lnTo>
                <a:lnTo>
                  <a:pt x="693" y="304"/>
                </a:lnTo>
                <a:lnTo>
                  <a:pt x="707" y="307"/>
                </a:lnTo>
                <a:lnTo>
                  <a:pt x="720" y="320"/>
                </a:lnTo>
                <a:lnTo>
                  <a:pt x="734" y="321"/>
                </a:lnTo>
                <a:lnTo>
                  <a:pt x="747" y="325"/>
                </a:lnTo>
                <a:lnTo>
                  <a:pt x="761" y="322"/>
                </a:lnTo>
                <a:lnTo>
                  <a:pt x="775" y="325"/>
                </a:lnTo>
                <a:lnTo>
                  <a:pt x="788" y="327"/>
                </a:lnTo>
                <a:lnTo>
                  <a:pt x="802" y="328"/>
                </a:lnTo>
                <a:lnTo>
                  <a:pt x="815" y="328"/>
                </a:lnTo>
                <a:lnTo>
                  <a:pt x="829" y="328"/>
                </a:lnTo>
                <a:lnTo>
                  <a:pt x="842" y="327"/>
                </a:lnTo>
                <a:lnTo>
                  <a:pt x="856" y="327"/>
                </a:lnTo>
                <a:lnTo>
                  <a:pt x="870" y="328"/>
                </a:lnTo>
                <a:lnTo>
                  <a:pt x="883" y="330"/>
                </a:lnTo>
                <a:lnTo>
                  <a:pt x="897" y="335"/>
                </a:lnTo>
                <a:lnTo>
                  <a:pt x="910" y="343"/>
                </a:lnTo>
                <a:lnTo>
                  <a:pt x="924" y="345"/>
                </a:lnTo>
                <a:lnTo>
                  <a:pt x="938" y="344"/>
                </a:lnTo>
                <a:lnTo>
                  <a:pt x="951" y="348"/>
                </a:lnTo>
                <a:lnTo>
                  <a:pt x="965" y="344"/>
                </a:lnTo>
                <a:lnTo>
                  <a:pt x="978" y="348"/>
                </a:lnTo>
                <a:lnTo>
                  <a:pt x="992" y="350"/>
                </a:lnTo>
                <a:lnTo>
                  <a:pt x="1006" y="348"/>
                </a:lnTo>
                <a:lnTo>
                  <a:pt x="1019" y="351"/>
                </a:lnTo>
                <a:lnTo>
                  <a:pt x="1033" y="349"/>
                </a:lnTo>
                <a:lnTo>
                  <a:pt x="1046" y="352"/>
                </a:lnTo>
                <a:lnTo>
                  <a:pt x="1060" y="359"/>
                </a:lnTo>
                <a:lnTo>
                  <a:pt x="1074" y="366"/>
                </a:lnTo>
                <a:lnTo>
                  <a:pt x="1087" y="369"/>
                </a:lnTo>
                <a:lnTo>
                  <a:pt x="1101" y="373"/>
                </a:lnTo>
                <a:lnTo>
                  <a:pt x="1114" y="381"/>
                </a:lnTo>
                <a:lnTo>
                  <a:pt x="1128" y="382"/>
                </a:lnTo>
                <a:lnTo>
                  <a:pt x="1142" y="387"/>
                </a:lnTo>
                <a:lnTo>
                  <a:pt x="1155" y="391"/>
                </a:lnTo>
                <a:lnTo>
                  <a:pt x="1169" y="393"/>
                </a:lnTo>
                <a:lnTo>
                  <a:pt x="1182" y="393"/>
                </a:lnTo>
                <a:lnTo>
                  <a:pt x="1196" y="401"/>
                </a:lnTo>
                <a:lnTo>
                  <a:pt x="1210" y="406"/>
                </a:lnTo>
                <a:lnTo>
                  <a:pt x="1223" y="416"/>
                </a:lnTo>
                <a:lnTo>
                  <a:pt x="1237" y="418"/>
                </a:lnTo>
                <a:lnTo>
                  <a:pt x="1250" y="424"/>
                </a:lnTo>
                <a:lnTo>
                  <a:pt x="1264" y="435"/>
                </a:lnTo>
                <a:lnTo>
                  <a:pt x="1278" y="448"/>
                </a:lnTo>
                <a:lnTo>
                  <a:pt x="1291" y="460"/>
                </a:lnTo>
                <a:lnTo>
                  <a:pt x="1305" y="485"/>
                </a:lnTo>
                <a:lnTo>
                  <a:pt x="1318" y="513"/>
                </a:lnTo>
                <a:lnTo>
                  <a:pt x="1332" y="559"/>
                </a:lnTo>
                <a:lnTo>
                  <a:pt x="1346" y="619"/>
                </a:lnTo>
              </a:path>
            </a:pathLst>
          </a:custGeom>
          <a:noFill/>
          <a:ln w="2857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8855125" y="9795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1940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855125" y="1893889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1950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8855125" y="28083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1960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8855125" y="3529021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1970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8855125" y="4060900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2638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543177" y="56689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371725" y="555156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543177" y="47101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244727" y="45879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2543177" y="37449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244727" y="362902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543177" y="27797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244727" y="266390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2543177" y="18208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44727" y="170021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2543177" y="857250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117776" y="74136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638427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781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2720975" y="595637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4289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1624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7959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668963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7304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177088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812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6836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0318751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10129889" y="5956375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650557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488885" y="3023044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Pct. of Children Earning more than their Parents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15736" y="39469"/>
            <a:ext cx="869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Parent Income Percentile</a:t>
            </a:r>
          </a:p>
        </p:txBody>
      </p:sp>
      <p:sp>
        <p:nvSpPr>
          <p:cNvPr id="61" name="Rectangle 240"/>
          <p:cNvSpPr>
            <a:spLocks noChangeArrowheads="1"/>
          </p:cNvSpPr>
          <p:nvPr/>
        </p:nvSpPr>
        <p:spPr bwMode="auto">
          <a:xfrm>
            <a:off x="4876850" y="6324675"/>
            <a:ext cx="259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Parent Income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0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6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49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38427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8427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638427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38427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638427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638427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2781301" y="1671643"/>
            <a:ext cx="7537451" cy="3997325"/>
          </a:xfrm>
          <a:custGeom>
            <a:avLst/>
            <a:gdLst>
              <a:gd name="T0" fmla="*/ 0 w 1360"/>
              <a:gd name="T1" fmla="*/ 0 h 721"/>
              <a:gd name="T2" fmla="*/ 31 w 1360"/>
              <a:gd name="T3" fmla="*/ 42 h 721"/>
              <a:gd name="T4" fmla="*/ 62 w 1360"/>
              <a:gd name="T5" fmla="*/ 33 h 721"/>
              <a:gd name="T6" fmla="*/ 93 w 1360"/>
              <a:gd name="T7" fmla="*/ 47 h 721"/>
              <a:gd name="T8" fmla="*/ 124 w 1360"/>
              <a:gd name="T9" fmla="*/ 28 h 721"/>
              <a:gd name="T10" fmla="*/ 154 w 1360"/>
              <a:gd name="T11" fmla="*/ 89 h 721"/>
              <a:gd name="T12" fmla="*/ 185 w 1360"/>
              <a:gd name="T13" fmla="*/ 99 h 721"/>
              <a:gd name="T14" fmla="*/ 216 w 1360"/>
              <a:gd name="T15" fmla="*/ 131 h 721"/>
              <a:gd name="T16" fmla="*/ 247 w 1360"/>
              <a:gd name="T17" fmla="*/ 164 h 721"/>
              <a:gd name="T18" fmla="*/ 278 w 1360"/>
              <a:gd name="T19" fmla="*/ 208 h 721"/>
              <a:gd name="T20" fmla="*/ 309 w 1360"/>
              <a:gd name="T21" fmla="*/ 226 h 721"/>
              <a:gd name="T22" fmla="*/ 340 w 1360"/>
              <a:gd name="T23" fmla="*/ 228 h 721"/>
              <a:gd name="T24" fmla="*/ 371 w 1360"/>
              <a:gd name="T25" fmla="*/ 305 h 721"/>
              <a:gd name="T26" fmla="*/ 402 w 1360"/>
              <a:gd name="T27" fmla="*/ 360 h 721"/>
              <a:gd name="T28" fmla="*/ 433 w 1360"/>
              <a:gd name="T29" fmla="*/ 406 h 721"/>
              <a:gd name="T30" fmla="*/ 463 w 1360"/>
              <a:gd name="T31" fmla="*/ 380 h 721"/>
              <a:gd name="T32" fmla="*/ 494 w 1360"/>
              <a:gd name="T33" fmla="*/ 420 h 721"/>
              <a:gd name="T34" fmla="*/ 525 w 1360"/>
              <a:gd name="T35" fmla="*/ 421 h 721"/>
              <a:gd name="T36" fmla="*/ 556 w 1360"/>
              <a:gd name="T37" fmla="*/ 425 h 721"/>
              <a:gd name="T38" fmla="*/ 587 w 1360"/>
              <a:gd name="T39" fmla="*/ 456 h 721"/>
              <a:gd name="T40" fmla="*/ 618 w 1360"/>
              <a:gd name="T41" fmla="*/ 507 h 721"/>
              <a:gd name="T42" fmla="*/ 649 w 1360"/>
              <a:gd name="T43" fmla="*/ 546 h 721"/>
              <a:gd name="T44" fmla="*/ 680 w 1360"/>
              <a:gd name="T45" fmla="*/ 578 h 721"/>
              <a:gd name="T46" fmla="*/ 711 w 1360"/>
              <a:gd name="T47" fmla="*/ 590 h 721"/>
              <a:gd name="T48" fmla="*/ 742 w 1360"/>
              <a:gd name="T49" fmla="*/ 608 h 721"/>
              <a:gd name="T50" fmla="*/ 772 w 1360"/>
              <a:gd name="T51" fmla="*/ 559 h 721"/>
              <a:gd name="T52" fmla="*/ 803 w 1360"/>
              <a:gd name="T53" fmla="*/ 591 h 721"/>
              <a:gd name="T54" fmla="*/ 834 w 1360"/>
              <a:gd name="T55" fmla="*/ 586 h 721"/>
              <a:gd name="T56" fmla="*/ 865 w 1360"/>
              <a:gd name="T57" fmla="*/ 546 h 721"/>
              <a:gd name="T58" fmla="*/ 896 w 1360"/>
              <a:gd name="T59" fmla="*/ 558 h 721"/>
              <a:gd name="T60" fmla="*/ 927 w 1360"/>
              <a:gd name="T61" fmla="*/ 531 h 721"/>
              <a:gd name="T62" fmla="*/ 958 w 1360"/>
              <a:gd name="T63" fmla="*/ 527 h 721"/>
              <a:gd name="T64" fmla="*/ 989 w 1360"/>
              <a:gd name="T65" fmla="*/ 533 h 721"/>
              <a:gd name="T66" fmla="*/ 1020 w 1360"/>
              <a:gd name="T67" fmla="*/ 550 h 721"/>
              <a:gd name="T68" fmla="*/ 1051 w 1360"/>
              <a:gd name="T69" fmla="*/ 582 h 721"/>
              <a:gd name="T70" fmla="*/ 1081 w 1360"/>
              <a:gd name="T71" fmla="*/ 572 h 721"/>
              <a:gd name="T72" fmla="*/ 1112 w 1360"/>
              <a:gd name="T73" fmla="*/ 636 h 721"/>
              <a:gd name="T74" fmla="*/ 1143 w 1360"/>
              <a:gd name="T75" fmla="*/ 606 h 721"/>
              <a:gd name="T76" fmla="*/ 1174 w 1360"/>
              <a:gd name="T77" fmla="*/ 622 h 721"/>
              <a:gd name="T78" fmla="*/ 1205 w 1360"/>
              <a:gd name="T79" fmla="*/ 646 h 721"/>
              <a:gd name="T80" fmla="*/ 1236 w 1360"/>
              <a:gd name="T81" fmla="*/ 721 h 721"/>
              <a:gd name="T82" fmla="*/ 1267 w 1360"/>
              <a:gd name="T83" fmla="*/ 665 h 721"/>
              <a:gd name="T84" fmla="*/ 1298 w 1360"/>
              <a:gd name="T85" fmla="*/ 646 h 721"/>
              <a:gd name="T86" fmla="*/ 1329 w 1360"/>
              <a:gd name="T87" fmla="*/ 674 h 721"/>
              <a:gd name="T88" fmla="*/ 1360 w 1360"/>
              <a:gd name="T89" fmla="*/ 71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721">
                <a:moveTo>
                  <a:pt x="0" y="0"/>
                </a:moveTo>
                <a:lnTo>
                  <a:pt x="31" y="42"/>
                </a:lnTo>
                <a:lnTo>
                  <a:pt x="62" y="33"/>
                </a:lnTo>
                <a:lnTo>
                  <a:pt x="93" y="47"/>
                </a:lnTo>
                <a:lnTo>
                  <a:pt x="124" y="28"/>
                </a:lnTo>
                <a:lnTo>
                  <a:pt x="154" y="89"/>
                </a:lnTo>
                <a:lnTo>
                  <a:pt x="185" y="99"/>
                </a:lnTo>
                <a:lnTo>
                  <a:pt x="216" y="131"/>
                </a:lnTo>
                <a:lnTo>
                  <a:pt x="247" y="164"/>
                </a:lnTo>
                <a:lnTo>
                  <a:pt x="278" y="208"/>
                </a:lnTo>
                <a:lnTo>
                  <a:pt x="309" y="226"/>
                </a:lnTo>
                <a:lnTo>
                  <a:pt x="340" y="228"/>
                </a:lnTo>
                <a:lnTo>
                  <a:pt x="371" y="305"/>
                </a:lnTo>
                <a:lnTo>
                  <a:pt x="402" y="360"/>
                </a:lnTo>
                <a:lnTo>
                  <a:pt x="433" y="406"/>
                </a:lnTo>
                <a:lnTo>
                  <a:pt x="463" y="380"/>
                </a:lnTo>
                <a:lnTo>
                  <a:pt x="494" y="420"/>
                </a:lnTo>
                <a:lnTo>
                  <a:pt x="525" y="421"/>
                </a:lnTo>
                <a:lnTo>
                  <a:pt x="556" y="425"/>
                </a:lnTo>
                <a:lnTo>
                  <a:pt x="587" y="456"/>
                </a:lnTo>
                <a:lnTo>
                  <a:pt x="618" y="507"/>
                </a:lnTo>
                <a:lnTo>
                  <a:pt x="649" y="546"/>
                </a:lnTo>
                <a:lnTo>
                  <a:pt x="680" y="578"/>
                </a:lnTo>
                <a:lnTo>
                  <a:pt x="711" y="590"/>
                </a:lnTo>
                <a:lnTo>
                  <a:pt x="742" y="608"/>
                </a:lnTo>
                <a:lnTo>
                  <a:pt x="772" y="559"/>
                </a:lnTo>
                <a:lnTo>
                  <a:pt x="803" y="591"/>
                </a:lnTo>
                <a:lnTo>
                  <a:pt x="834" y="586"/>
                </a:lnTo>
                <a:lnTo>
                  <a:pt x="865" y="546"/>
                </a:lnTo>
                <a:lnTo>
                  <a:pt x="896" y="558"/>
                </a:lnTo>
                <a:lnTo>
                  <a:pt x="927" y="531"/>
                </a:lnTo>
                <a:lnTo>
                  <a:pt x="958" y="527"/>
                </a:lnTo>
                <a:lnTo>
                  <a:pt x="989" y="533"/>
                </a:lnTo>
                <a:lnTo>
                  <a:pt x="1020" y="550"/>
                </a:lnTo>
                <a:lnTo>
                  <a:pt x="1051" y="582"/>
                </a:lnTo>
                <a:lnTo>
                  <a:pt x="1081" y="572"/>
                </a:lnTo>
                <a:lnTo>
                  <a:pt x="1112" y="636"/>
                </a:lnTo>
                <a:lnTo>
                  <a:pt x="1143" y="606"/>
                </a:lnTo>
                <a:lnTo>
                  <a:pt x="1174" y="622"/>
                </a:lnTo>
                <a:lnTo>
                  <a:pt x="1205" y="646"/>
                </a:lnTo>
                <a:lnTo>
                  <a:pt x="1236" y="721"/>
                </a:lnTo>
                <a:lnTo>
                  <a:pt x="1267" y="665"/>
                </a:lnTo>
                <a:lnTo>
                  <a:pt x="1298" y="646"/>
                </a:lnTo>
                <a:lnTo>
                  <a:pt x="1329" y="674"/>
                </a:lnTo>
                <a:lnTo>
                  <a:pt x="1360" y="717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732088" y="162250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03540" y="1854204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074988" y="1804992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248028" y="188277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419476" y="177641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586183" y="2114625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757616" y="217018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929064" y="234798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100516" y="253055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271964" y="2775025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445004" y="287503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616452" y="288615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4787904" y="331318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959352" y="3617917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132437" y="3871922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5297488" y="3729041"/>
            <a:ext cx="100013" cy="98425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5470576" y="3949703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641976" y="3956059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5813428" y="3978276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5984876" y="414980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6156328" y="4432375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6329375" y="4648275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6500816" y="4826075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6672264" y="489275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6843716" y="4992763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7010404" y="4721300"/>
            <a:ext cx="100013" cy="98425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7181852" y="4897513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7353304" y="4870525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7526389" y="4648275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7697792" y="471495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7869240" y="4565725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8040692" y="454350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8213776" y="4576838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8385176" y="467050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8556628" y="484830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8723316" y="479273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8894764" y="514675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9066216" y="4981650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9237664" y="5070550"/>
            <a:ext cx="100013" cy="98425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9410750" y="5202313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9582152" y="561823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9753604" y="5308675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9925052" y="5202313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10096504" y="5357888"/>
            <a:ext cx="100013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10269589" y="5596013"/>
            <a:ext cx="98425" cy="100013"/>
          </a:xfrm>
          <a:prstGeom prst="ellipse">
            <a:avLst/>
          </a:prstGeom>
          <a:solidFill>
            <a:srgbClr val="1A476F"/>
          </a:solidFill>
          <a:ln w="2857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V="1">
            <a:off x="2638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2543177" y="56689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2244727" y="5551563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2543177" y="47101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2244727" y="45879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>
            <a:off x="2543177" y="37449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2244727" y="362902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>
            <a:off x="2543177" y="27797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2244727" y="266390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 flipH="1">
            <a:off x="2543177" y="18208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2244727" y="170021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 flipH="1">
            <a:off x="2543177" y="857250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2117776" y="74136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>
            <a:off x="2638427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2781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2527350" y="5956375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>
            <a:off x="449421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4240262" y="5956375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1950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62071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951583" y="5956375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Line 80"/>
          <p:cNvSpPr>
            <a:spLocks noChangeShapeType="1"/>
          </p:cNvSpPr>
          <p:nvPr/>
        </p:nvSpPr>
        <p:spPr bwMode="auto">
          <a:xfrm>
            <a:off x="7920039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7664491" y="5956375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1970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" name="Line 82"/>
          <p:cNvSpPr>
            <a:spLocks noChangeShapeType="1"/>
          </p:cNvSpPr>
          <p:nvPr/>
        </p:nvSpPr>
        <p:spPr bwMode="auto">
          <a:xfrm>
            <a:off x="96313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3"/>
          <p:cNvSpPr>
            <a:spLocks noChangeArrowheads="1"/>
          </p:cNvSpPr>
          <p:nvPr/>
        </p:nvSpPr>
        <p:spPr bwMode="auto">
          <a:xfrm>
            <a:off x="9377413" y="5956375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Rectangle 85"/>
          <p:cNvSpPr>
            <a:spLocks noChangeArrowheads="1"/>
          </p:cNvSpPr>
          <p:nvPr/>
        </p:nvSpPr>
        <p:spPr bwMode="auto">
          <a:xfrm>
            <a:off x="650557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2655643" y="861646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ctangle 84"/>
          <p:cNvSpPr>
            <a:spLocks noChangeArrowheads="1"/>
          </p:cNvSpPr>
          <p:nvPr/>
        </p:nvSpPr>
        <p:spPr bwMode="auto">
          <a:xfrm>
            <a:off x="5334039" y="6324675"/>
            <a:ext cx="1979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Child's Birth Cohort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Rectangle 9109"/>
          <p:cNvSpPr>
            <a:spLocks noChangeArrowheads="1"/>
          </p:cNvSpPr>
          <p:nvPr/>
        </p:nvSpPr>
        <p:spPr bwMode="auto">
          <a:xfrm rot="16200000">
            <a:off x="-488885" y="3023044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Pct. of Children Earning more than their Parents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676450" y="152464"/>
            <a:ext cx="9143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Parents, by Birth Cohort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8"/>
          <p:cNvGrpSpPr>
            <a:grpSpLocks noChangeAspect="1"/>
          </p:cNvGrpSpPr>
          <p:nvPr/>
        </p:nvGrpSpPr>
        <p:grpSpPr bwMode="auto">
          <a:xfrm>
            <a:off x="1519237" y="98425"/>
            <a:ext cx="9153527" cy="6661150"/>
            <a:chOff x="-3" y="62"/>
            <a:chExt cx="5766" cy="4196"/>
          </a:xfrm>
        </p:grpSpPr>
        <p:sp>
          <p:nvSpPr>
            <p:cNvPr id="68" name="AutoShape 67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18" y="449"/>
              <a:ext cx="531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flipV="1">
              <a:off x="1341" y="151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19" y="540"/>
              <a:ext cx="2171" cy="2999"/>
            </a:xfrm>
            <a:custGeom>
              <a:avLst/>
              <a:gdLst>
                <a:gd name="T0" fmla="*/ 8 w 622"/>
                <a:gd name="T1" fmla="*/ 472 h 859"/>
                <a:gd name="T2" fmla="*/ 18 w 622"/>
                <a:gd name="T3" fmla="*/ 425 h 859"/>
                <a:gd name="T4" fmla="*/ 29 w 622"/>
                <a:gd name="T5" fmla="*/ 379 h 859"/>
                <a:gd name="T6" fmla="*/ 39 w 622"/>
                <a:gd name="T7" fmla="*/ 335 h 859"/>
                <a:gd name="T8" fmla="*/ 50 w 622"/>
                <a:gd name="T9" fmla="*/ 293 h 859"/>
                <a:gd name="T10" fmla="*/ 60 w 622"/>
                <a:gd name="T11" fmla="*/ 254 h 859"/>
                <a:gd name="T12" fmla="*/ 70 w 622"/>
                <a:gd name="T13" fmla="*/ 201 h 859"/>
                <a:gd name="T14" fmla="*/ 81 w 622"/>
                <a:gd name="T15" fmla="*/ 149 h 859"/>
                <a:gd name="T16" fmla="*/ 91 w 622"/>
                <a:gd name="T17" fmla="*/ 104 h 859"/>
                <a:gd name="T18" fmla="*/ 102 w 622"/>
                <a:gd name="T19" fmla="*/ 66 h 859"/>
                <a:gd name="T20" fmla="*/ 112 w 622"/>
                <a:gd name="T21" fmla="*/ 36 h 859"/>
                <a:gd name="T22" fmla="*/ 123 w 622"/>
                <a:gd name="T23" fmla="*/ 16 h 859"/>
                <a:gd name="T24" fmla="*/ 133 w 622"/>
                <a:gd name="T25" fmla="*/ 6 h 859"/>
                <a:gd name="T26" fmla="*/ 143 w 622"/>
                <a:gd name="T27" fmla="*/ 0 h 859"/>
                <a:gd name="T28" fmla="*/ 154 w 622"/>
                <a:gd name="T29" fmla="*/ 3 h 859"/>
                <a:gd name="T30" fmla="*/ 164 w 622"/>
                <a:gd name="T31" fmla="*/ 12 h 859"/>
                <a:gd name="T32" fmla="*/ 175 w 622"/>
                <a:gd name="T33" fmla="*/ 26 h 859"/>
                <a:gd name="T34" fmla="*/ 185 w 622"/>
                <a:gd name="T35" fmla="*/ 44 h 859"/>
                <a:gd name="T36" fmla="*/ 195 w 622"/>
                <a:gd name="T37" fmla="*/ 70 h 859"/>
                <a:gd name="T38" fmla="*/ 206 w 622"/>
                <a:gd name="T39" fmla="*/ 101 h 859"/>
                <a:gd name="T40" fmla="*/ 216 w 622"/>
                <a:gd name="T41" fmla="*/ 130 h 859"/>
                <a:gd name="T42" fmla="*/ 227 w 622"/>
                <a:gd name="T43" fmla="*/ 162 h 859"/>
                <a:gd name="T44" fmla="*/ 237 w 622"/>
                <a:gd name="T45" fmla="*/ 193 h 859"/>
                <a:gd name="T46" fmla="*/ 247 w 622"/>
                <a:gd name="T47" fmla="*/ 230 h 859"/>
                <a:gd name="T48" fmla="*/ 258 w 622"/>
                <a:gd name="T49" fmla="*/ 268 h 859"/>
                <a:gd name="T50" fmla="*/ 268 w 622"/>
                <a:gd name="T51" fmla="*/ 311 h 859"/>
                <a:gd name="T52" fmla="*/ 279 w 622"/>
                <a:gd name="T53" fmla="*/ 356 h 859"/>
                <a:gd name="T54" fmla="*/ 289 w 622"/>
                <a:gd name="T55" fmla="*/ 402 h 859"/>
                <a:gd name="T56" fmla="*/ 299 w 622"/>
                <a:gd name="T57" fmla="*/ 451 h 859"/>
                <a:gd name="T58" fmla="*/ 310 w 622"/>
                <a:gd name="T59" fmla="*/ 501 h 859"/>
                <a:gd name="T60" fmla="*/ 320 w 622"/>
                <a:gd name="T61" fmla="*/ 552 h 859"/>
                <a:gd name="T62" fmla="*/ 331 w 622"/>
                <a:gd name="T63" fmla="*/ 590 h 859"/>
                <a:gd name="T64" fmla="*/ 341 w 622"/>
                <a:gd name="T65" fmla="*/ 617 h 859"/>
                <a:gd name="T66" fmla="*/ 352 w 622"/>
                <a:gd name="T67" fmla="*/ 642 h 859"/>
                <a:gd name="T68" fmla="*/ 362 w 622"/>
                <a:gd name="T69" fmla="*/ 664 h 859"/>
                <a:gd name="T70" fmla="*/ 372 w 622"/>
                <a:gd name="T71" fmla="*/ 684 h 859"/>
                <a:gd name="T72" fmla="*/ 383 w 622"/>
                <a:gd name="T73" fmla="*/ 703 h 859"/>
                <a:gd name="T74" fmla="*/ 393 w 622"/>
                <a:gd name="T75" fmla="*/ 721 h 859"/>
                <a:gd name="T76" fmla="*/ 404 w 622"/>
                <a:gd name="T77" fmla="*/ 736 h 859"/>
                <a:gd name="T78" fmla="*/ 414 w 622"/>
                <a:gd name="T79" fmla="*/ 748 h 859"/>
                <a:gd name="T80" fmla="*/ 424 w 622"/>
                <a:gd name="T81" fmla="*/ 761 h 859"/>
                <a:gd name="T82" fmla="*/ 435 w 622"/>
                <a:gd name="T83" fmla="*/ 772 h 859"/>
                <a:gd name="T84" fmla="*/ 445 w 622"/>
                <a:gd name="T85" fmla="*/ 783 h 859"/>
                <a:gd name="T86" fmla="*/ 456 w 622"/>
                <a:gd name="T87" fmla="*/ 793 h 859"/>
                <a:gd name="T88" fmla="*/ 466 w 622"/>
                <a:gd name="T89" fmla="*/ 804 h 859"/>
                <a:gd name="T90" fmla="*/ 476 w 622"/>
                <a:gd name="T91" fmla="*/ 816 h 859"/>
                <a:gd name="T92" fmla="*/ 487 w 622"/>
                <a:gd name="T93" fmla="*/ 826 h 859"/>
                <a:gd name="T94" fmla="*/ 497 w 622"/>
                <a:gd name="T95" fmla="*/ 830 h 859"/>
                <a:gd name="T96" fmla="*/ 508 w 622"/>
                <a:gd name="T97" fmla="*/ 833 h 859"/>
                <a:gd name="T98" fmla="*/ 518 w 622"/>
                <a:gd name="T99" fmla="*/ 836 h 859"/>
                <a:gd name="T100" fmla="*/ 528 w 622"/>
                <a:gd name="T101" fmla="*/ 838 h 859"/>
                <a:gd name="T102" fmla="*/ 539 w 622"/>
                <a:gd name="T103" fmla="*/ 842 h 859"/>
                <a:gd name="T104" fmla="*/ 549 w 622"/>
                <a:gd name="T105" fmla="*/ 844 h 859"/>
                <a:gd name="T106" fmla="*/ 560 w 622"/>
                <a:gd name="T107" fmla="*/ 847 h 859"/>
                <a:gd name="T108" fmla="*/ 570 w 622"/>
                <a:gd name="T109" fmla="*/ 849 h 859"/>
                <a:gd name="T110" fmla="*/ 581 w 622"/>
                <a:gd name="T111" fmla="*/ 850 h 859"/>
                <a:gd name="T112" fmla="*/ 591 w 622"/>
                <a:gd name="T113" fmla="*/ 853 h 859"/>
                <a:gd name="T114" fmla="*/ 601 w 622"/>
                <a:gd name="T115" fmla="*/ 856 h 859"/>
                <a:gd name="T116" fmla="*/ 612 w 622"/>
                <a:gd name="T117" fmla="*/ 857 h 859"/>
                <a:gd name="T118" fmla="*/ 622 w 622"/>
                <a:gd name="T11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859">
                  <a:moveTo>
                    <a:pt x="0" y="509"/>
                  </a:moveTo>
                  <a:lnTo>
                    <a:pt x="2" y="500"/>
                  </a:lnTo>
                  <a:lnTo>
                    <a:pt x="4" y="490"/>
                  </a:lnTo>
                  <a:lnTo>
                    <a:pt x="6" y="481"/>
                  </a:lnTo>
                  <a:lnTo>
                    <a:pt x="8" y="472"/>
                  </a:lnTo>
                  <a:lnTo>
                    <a:pt x="10" y="462"/>
                  </a:lnTo>
                  <a:lnTo>
                    <a:pt x="12" y="453"/>
                  </a:lnTo>
                  <a:lnTo>
                    <a:pt x="14" y="444"/>
                  </a:lnTo>
                  <a:lnTo>
                    <a:pt x="16" y="434"/>
                  </a:lnTo>
                  <a:lnTo>
                    <a:pt x="18" y="425"/>
                  </a:lnTo>
                  <a:lnTo>
                    <a:pt x="21" y="416"/>
                  </a:lnTo>
                  <a:lnTo>
                    <a:pt x="23" y="406"/>
                  </a:lnTo>
                  <a:lnTo>
                    <a:pt x="25" y="397"/>
                  </a:lnTo>
                  <a:lnTo>
                    <a:pt x="27" y="388"/>
                  </a:lnTo>
                  <a:lnTo>
                    <a:pt x="29" y="379"/>
                  </a:lnTo>
                  <a:lnTo>
                    <a:pt x="31" y="369"/>
                  </a:lnTo>
                  <a:lnTo>
                    <a:pt x="33" y="361"/>
                  </a:lnTo>
                  <a:lnTo>
                    <a:pt x="35" y="352"/>
                  </a:lnTo>
                  <a:lnTo>
                    <a:pt x="37" y="343"/>
                  </a:lnTo>
                  <a:lnTo>
                    <a:pt x="39" y="335"/>
                  </a:lnTo>
                  <a:lnTo>
                    <a:pt x="41" y="327"/>
                  </a:lnTo>
                  <a:lnTo>
                    <a:pt x="43" y="319"/>
                  </a:lnTo>
                  <a:lnTo>
                    <a:pt x="45" y="310"/>
                  </a:lnTo>
                  <a:lnTo>
                    <a:pt x="48" y="302"/>
                  </a:lnTo>
                  <a:lnTo>
                    <a:pt x="50" y="293"/>
                  </a:lnTo>
                  <a:lnTo>
                    <a:pt x="52" y="285"/>
                  </a:lnTo>
                  <a:lnTo>
                    <a:pt x="54" y="277"/>
                  </a:lnTo>
                  <a:lnTo>
                    <a:pt x="56" y="270"/>
                  </a:lnTo>
                  <a:lnTo>
                    <a:pt x="58" y="262"/>
                  </a:lnTo>
                  <a:lnTo>
                    <a:pt x="60" y="254"/>
                  </a:lnTo>
                  <a:lnTo>
                    <a:pt x="62" y="247"/>
                  </a:lnTo>
                  <a:lnTo>
                    <a:pt x="64" y="235"/>
                  </a:lnTo>
                  <a:lnTo>
                    <a:pt x="66" y="224"/>
                  </a:lnTo>
                  <a:lnTo>
                    <a:pt x="68" y="212"/>
                  </a:lnTo>
                  <a:lnTo>
                    <a:pt x="70" y="201"/>
                  </a:lnTo>
                  <a:lnTo>
                    <a:pt x="73" y="190"/>
                  </a:lnTo>
                  <a:lnTo>
                    <a:pt x="75" y="179"/>
                  </a:lnTo>
                  <a:lnTo>
                    <a:pt x="77" y="169"/>
                  </a:lnTo>
                  <a:lnTo>
                    <a:pt x="79" y="159"/>
                  </a:lnTo>
                  <a:lnTo>
                    <a:pt x="81" y="149"/>
                  </a:lnTo>
                  <a:lnTo>
                    <a:pt x="83" y="140"/>
                  </a:lnTo>
                  <a:lnTo>
                    <a:pt x="85" y="131"/>
                  </a:lnTo>
                  <a:lnTo>
                    <a:pt x="87" y="122"/>
                  </a:lnTo>
                  <a:lnTo>
                    <a:pt x="89" y="113"/>
                  </a:lnTo>
                  <a:lnTo>
                    <a:pt x="91" y="104"/>
                  </a:lnTo>
                  <a:lnTo>
                    <a:pt x="93" y="96"/>
                  </a:lnTo>
                  <a:lnTo>
                    <a:pt x="95" y="88"/>
                  </a:lnTo>
                  <a:lnTo>
                    <a:pt x="98" y="80"/>
                  </a:lnTo>
                  <a:lnTo>
                    <a:pt x="100" y="73"/>
                  </a:lnTo>
                  <a:lnTo>
                    <a:pt x="102" y="66"/>
                  </a:lnTo>
                  <a:lnTo>
                    <a:pt x="104" y="59"/>
                  </a:lnTo>
                  <a:lnTo>
                    <a:pt x="106" y="53"/>
                  </a:lnTo>
                  <a:lnTo>
                    <a:pt x="108" y="47"/>
                  </a:lnTo>
                  <a:lnTo>
                    <a:pt x="110" y="41"/>
                  </a:lnTo>
                  <a:lnTo>
                    <a:pt x="112" y="36"/>
                  </a:lnTo>
                  <a:lnTo>
                    <a:pt x="114" y="31"/>
                  </a:lnTo>
                  <a:lnTo>
                    <a:pt x="116" y="27"/>
                  </a:lnTo>
                  <a:lnTo>
                    <a:pt x="118" y="23"/>
                  </a:lnTo>
                  <a:lnTo>
                    <a:pt x="120" y="19"/>
                  </a:lnTo>
                  <a:lnTo>
                    <a:pt x="123" y="16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7" y="3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1"/>
                  </a:lnTo>
                  <a:lnTo>
                    <a:pt x="152" y="2"/>
                  </a:lnTo>
                  <a:lnTo>
                    <a:pt x="154" y="3"/>
                  </a:lnTo>
                  <a:lnTo>
                    <a:pt x="156" y="4"/>
                  </a:lnTo>
                  <a:lnTo>
                    <a:pt x="158" y="6"/>
                  </a:lnTo>
                  <a:lnTo>
                    <a:pt x="160" y="8"/>
                  </a:lnTo>
                  <a:lnTo>
                    <a:pt x="162" y="9"/>
                  </a:lnTo>
                  <a:lnTo>
                    <a:pt x="164" y="12"/>
                  </a:lnTo>
                  <a:lnTo>
                    <a:pt x="166" y="14"/>
                  </a:lnTo>
                  <a:lnTo>
                    <a:pt x="168" y="17"/>
                  </a:lnTo>
                  <a:lnTo>
                    <a:pt x="170" y="20"/>
                  </a:lnTo>
                  <a:lnTo>
                    <a:pt x="172" y="23"/>
                  </a:lnTo>
                  <a:lnTo>
                    <a:pt x="175" y="26"/>
                  </a:lnTo>
                  <a:lnTo>
                    <a:pt x="177" y="29"/>
                  </a:lnTo>
                  <a:lnTo>
                    <a:pt x="179" y="32"/>
                  </a:lnTo>
                  <a:lnTo>
                    <a:pt x="181" y="36"/>
                  </a:lnTo>
                  <a:lnTo>
                    <a:pt x="183" y="40"/>
                  </a:lnTo>
                  <a:lnTo>
                    <a:pt x="185" y="44"/>
                  </a:lnTo>
                  <a:lnTo>
                    <a:pt x="187" y="49"/>
                  </a:lnTo>
                  <a:lnTo>
                    <a:pt x="189" y="54"/>
                  </a:lnTo>
                  <a:lnTo>
                    <a:pt x="191" y="59"/>
                  </a:lnTo>
                  <a:lnTo>
                    <a:pt x="193" y="64"/>
                  </a:lnTo>
                  <a:lnTo>
                    <a:pt x="195" y="70"/>
                  </a:lnTo>
                  <a:lnTo>
                    <a:pt x="197" y="76"/>
                  </a:lnTo>
                  <a:lnTo>
                    <a:pt x="200" y="83"/>
                  </a:lnTo>
                  <a:lnTo>
                    <a:pt x="202" y="89"/>
                  </a:lnTo>
                  <a:lnTo>
                    <a:pt x="204" y="95"/>
                  </a:lnTo>
                  <a:lnTo>
                    <a:pt x="206" y="101"/>
                  </a:lnTo>
                  <a:lnTo>
                    <a:pt x="208" y="106"/>
                  </a:lnTo>
                  <a:lnTo>
                    <a:pt x="210" y="112"/>
                  </a:lnTo>
                  <a:lnTo>
                    <a:pt x="212" y="118"/>
                  </a:lnTo>
                  <a:lnTo>
                    <a:pt x="214" y="125"/>
                  </a:lnTo>
                  <a:lnTo>
                    <a:pt x="216" y="130"/>
                  </a:lnTo>
                  <a:lnTo>
                    <a:pt x="218" y="137"/>
                  </a:lnTo>
                  <a:lnTo>
                    <a:pt x="220" y="143"/>
                  </a:lnTo>
                  <a:lnTo>
                    <a:pt x="222" y="150"/>
                  </a:lnTo>
                  <a:lnTo>
                    <a:pt x="225" y="156"/>
                  </a:lnTo>
                  <a:lnTo>
                    <a:pt x="227" y="162"/>
                  </a:lnTo>
                  <a:lnTo>
                    <a:pt x="229" y="168"/>
                  </a:lnTo>
                  <a:lnTo>
                    <a:pt x="231" y="174"/>
                  </a:lnTo>
                  <a:lnTo>
                    <a:pt x="233" y="180"/>
                  </a:lnTo>
                  <a:lnTo>
                    <a:pt x="235" y="187"/>
                  </a:lnTo>
                  <a:lnTo>
                    <a:pt x="237" y="193"/>
                  </a:lnTo>
                  <a:lnTo>
                    <a:pt x="239" y="200"/>
                  </a:lnTo>
                  <a:lnTo>
                    <a:pt x="241" y="207"/>
                  </a:lnTo>
                  <a:lnTo>
                    <a:pt x="243" y="215"/>
                  </a:lnTo>
                  <a:lnTo>
                    <a:pt x="245" y="222"/>
                  </a:lnTo>
                  <a:lnTo>
                    <a:pt x="247" y="230"/>
                  </a:lnTo>
                  <a:lnTo>
                    <a:pt x="250" y="237"/>
                  </a:lnTo>
                  <a:lnTo>
                    <a:pt x="252" y="244"/>
                  </a:lnTo>
                  <a:lnTo>
                    <a:pt x="254" y="252"/>
                  </a:lnTo>
                  <a:lnTo>
                    <a:pt x="256" y="260"/>
                  </a:lnTo>
                  <a:lnTo>
                    <a:pt x="258" y="268"/>
                  </a:lnTo>
                  <a:lnTo>
                    <a:pt x="260" y="277"/>
                  </a:lnTo>
                  <a:lnTo>
                    <a:pt x="262" y="285"/>
                  </a:lnTo>
                  <a:lnTo>
                    <a:pt x="264" y="294"/>
                  </a:lnTo>
                  <a:lnTo>
                    <a:pt x="266" y="302"/>
                  </a:lnTo>
                  <a:lnTo>
                    <a:pt x="268" y="311"/>
                  </a:lnTo>
                  <a:lnTo>
                    <a:pt x="270" y="320"/>
                  </a:lnTo>
                  <a:lnTo>
                    <a:pt x="272" y="329"/>
                  </a:lnTo>
                  <a:lnTo>
                    <a:pt x="274" y="338"/>
                  </a:lnTo>
                  <a:lnTo>
                    <a:pt x="277" y="347"/>
                  </a:lnTo>
                  <a:lnTo>
                    <a:pt x="279" y="356"/>
                  </a:lnTo>
                  <a:lnTo>
                    <a:pt x="281" y="365"/>
                  </a:lnTo>
                  <a:lnTo>
                    <a:pt x="283" y="374"/>
                  </a:lnTo>
                  <a:lnTo>
                    <a:pt x="285" y="384"/>
                  </a:lnTo>
                  <a:lnTo>
                    <a:pt x="287" y="393"/>
                  </a:lnTo>
                  <a:lnTo>
                    <a:pt x="289" y="402"/>
                  </a:lnTo>
                  <a:lnTo>
                    <a:pt x="291" y="412"/>
                  </a:lnTo>
                  <a:lnTo>
                    <a:pt x="293" y="421"/>
                  </a:lnTo>
                  <a:lnTo>
                    <a:pt x="295" y="431"/>
                  </a:lnTo>
                  <a:lnTo>
                    <a:pt x="297" y="441"/>
                  </a:lnTo>
                  <a:lnTo>
                    <a:pt x="299" y="451"/>
                  </a:lnTo>
                  <a:lnTo>
                    <a:pt x="302" y="461"/>
                  </a:lnTo>
                  <a:lnTo>
                    <a:pt x="304" y="472"/>
                  </a:lnTo>
                  <a:lnTo>
                    <a:pt x="306" y="482"/>
                  </a:lnTo>
                  <a:lnTo>
                    <a:pt x="308" y="491"/>
                  </a:lnTo>
                  <a:lnTo>
                    <a:pt x="310" y="501"/>
                  </a:lnTo>
                  <a:lnTo>
                    <a:pt x="312" y="511"/>
                  </a:lnTo>
                  <a:lnTo>
                    <a:pt x="314" y="521"/>
                  </a:lnTo>
                  <a:lnTo>
                    <a:pt x="316" y="531"/>
                  </a:lnTo>
                  <a:lnTo>
                    <a:pt x="318" y="542"/>
                  </a:lnTo>
                  <a:lnTo>
                    <a:pt x="320" y="552"/>
                  </a:lnTo>
                  <a:lnTo>
                    <a:pt x="322" y="562"/>
                  </a:lnTo>
                  <a:lnTo>
                    <a:pt x="324" y="572"/>
                  </a:lnTo>
                  <a:lnTo>
                    <a:pt x="327" y="578"/>
                  </a:lnTo>
                  <a:lnTo>
                    <a:pt x="329" y="584"/>
                  </a:lnTo>
                  <a:lnTo>
                    <a:pt x="331" y="590"/>
                  </a:lnTo>
                  <a:lnTo>
                    <a:pt x="333" y="595"/>
                  </a:lnTo>
                  <a:lnTo>
                    <a:pt x="335" y="601"/>
                  </a:lnTo>
                  <a:lnTo>
                    <a:pt x="337" y="606"/>
                  </a:lnTo>
                  <a:lnTo>
                    <a:pt x="339" y="612"/>
                  </a:lnTo>
                  <a:lnTo>
                    <a:pt x="341" y="617"/>
                  </a:lnTo>
                  <a:lnTo>
                    <a:pt x="343" y="622"/>
                  </a:lnTo>
                  <a:lnTo>
                    <a:pt x="345" y="627"/>
                  </a:lnTo>
                  <a:lnTo>
                    <a:pt x="347" y="633"/>
                  </a:lnTo>
                  <a:lnTo>
                    <a:pt x="349" y="638"/>
                  </a:lnTo>
                  <a:lnTo>
                    <a:pt x="352" y="642"/>
                  </a:lnTo>
                  <a:lnTo>
                    <a:pt x="354" y="646"/>
                  </a:lnTo>
                  <a:lnTo>
                    <a:pt x="356" y="651"/>
                  </a:lnTo>
                  <a:lnTo>
                    <a:pt x="358" y="655"/>
                  </a:lnTo>
                  <a:lnTo>
                    <a:pt x="360" y="660"/>
                  </a:lnTo>
                  <a:lnTo>
                    <a:pt x="362" y="664"/>
                  </a:lnTo>
                  <a:lnTo>
                    <a:pt x="364" y="668"/>
                  </a:lnTo>
                  <a:lnTo>
                    <a:pt x="366" y="672"/>
                  </a:lnTo>
                  <a:lnTo>
                    <a:pt x="368" y="676"/>
                  </a:lnTo>
                  <a:lnTo>
                    <a:pt x="370" y="680"/>
                  </a:lnTo>
                  <a:lnTo>
                    <a:pt x="372" y="684"/>
                  </a:lnTo>
                  <a:lnTo>
                    <a:pt x="374" y="688"/>
                  </a:lnTo>
                  <a:lnTo>
                    <a:pt x="377" y="692"/>
                  </a:lnTo>
                  <a:lnTo>
                    <a:pt x="379" y="695"/>
                  </a:lnTo>
                  <a:lnTo>
                    <a:pt x="381" y="699"/>
                  </a:lnTo>
                  <a:lnTo>
                    <a:pt x="383" y="703"/>
                  </a:lnTo>
                  <a:lnTo>
                    <a:pt x="385" y="707"/>
                  </a:lnTo>
                  <a:lnTo>
                    <a:pt x="387" y="710"/>
                  </a:lnTo>
                  <a:lnTo>
                    <a:pt x="389" y="714"/>
                  </a:lnTo>
                  <a:lnTo>
                    <a:pt x="391" y="718"/>
                  </a:lnTo>
                  <a:lnTo>
                    <a:pt x="393" y="721"/>
                  </a:lnTo>
                  <a:lnTo>
                    <a:pt x="395" y="725"/>
                  </a:lnTo>
                  <a:lnTo>
                    <a:pt x="397" y="728"/>
                  </a:lnTo>
                  <a:lnTo>
                    <a:pt x="399" y="731"/>
                  </a:lnTo>
                  <a:lnTo>
                    <a:pt x="401" y="733"/>
                  </a:lnTo>
                  <a:lnTo>
                    <a:pt x="404" y="736"/>
                  </a:lnTo>
                  <a:lnTo>
                    <a:pt x="406" y="738"/>
                  </a:lnTo>
                  <a:lnTo>
                    <a:pt x="408" y="741"/>
                  </a:lnTo>
                  <a:lnTo>
                    <a:pt x="410" y="743"/>
                  </a:lnTo>
                  <a:lnTo>
                    <a:pt x="412" y="746"/>
                  </a:lnTo>
                  <a:lnTo>
                    <a:pt x="414" y="748"/>
                  </a:lnTo>
                  <a:lnTo>
                    <a:pt x="416" y="751"/>
                  </a:lnTo>
                  <a:lnTo>
                    <a:pt x="418" y="753"/>
                  </a:lnTo>
                  <a:lnTo>
                    <a:pt x="420" y="756"/>
                  </a:lnTo>
                  <a:lnTo>
                    <a:pt x="422" y="758"/>
                  </a:lnTo>
                  <a:lnTo>
                    <a:pt x="424" y="761"/>
                  </a:lnTo>
                  <a:lnTo>
                    <a:pt x="426" y="763"/>
                  </a:lnTo>
                  <a:lnTo>
                    <a:pt x="429" y="766"/>
                  </a:lnTo>
                  <a:lnTo>
                    <a:pt x="431" y="768"/>
                  </a:lnTo>
                  <a:lnTo>
                    <a:pt x="433" y="770"/>
                  </a:lnTo>
                  <a:lnTo>
                    <a:pt x="435" y="772"/>
                  </a:lnTo>
                  <a:lnTo>
                    <a:pt x="437" y="774"/>
                  </a:lnTo>
                  <a:lnTo>
                    <a:pt x="439" y="776"/>
                  </a:lnTo>
                  <a:lnTo>
                    <a:pt x="441" y="778"/>
                  </a:lnTo>
                  <a:lnTo>
                    <a:pt x="443" y="781"/>
                  </a:lnTo>
                  <a:lnTo>
                    <a:pt x="445" y="783"/>
                  </a:lnTo>
                  <a:lnTo>
                    <a:pt x="447" y="785"/>
                  </a:lnTo>
                  <a:lnTo>
                    <a:pt x="449" y="787"/>
                  </a:lnTo>
                  <a:lnTo>
                    <a:pt x="451" y="789"/>
                  </a:lnTo>
                  <a:lnTo>
                    <a:pt x="454" y="791"/>
                  </a:lnTo>
                  <a:lnTo>
                    <a:pt x="456" y="793"/>
                  </a:lnTo>
                  <a:lnTo>
                    <a:pt x="458" y="795"/>
                  </a:lnTo>
                  <a:lnTo>
                    <a:pt x="460" y="798"/>
                  </a:lnTo>
                  <a:lnTo>
                    <a:pt x="462" y="800"/>
                  </a:lnTo>
                  <a:lnTo>
                    <a:pt x="464" y="802"/>
                  </a:lnTo>
                  <a:lnTo>
                    <a:pt x="466" y="804"/>
                  </a:lnTo>
                  <a:lnTo>
                    <a:pt x="468" y="806"/>
                  </a:lnTo>
                  <a:lnTo>
                    <a:pt x="470" y="809"/>
                  </a:lnTo>
                  <a:lnTo>
                    <a:pt x="472" y="811"/>
                  </a:lnTo>
                  <a:lnTo>
                    <a:pt x="474" y="813"/>
                  </a:lnTo>
                  <a:lnTo>
                    <a:pt x="476" y="816"/>
                  </a:lnTo>
                  <a:lnTo>
                    <a:pt x="479" y="818"/>
                  </a:lnTo>
                  <a:lnTo>
                    <a:pt x="481" y="820"/>
                  </a:lnTo>
                  <a:lnTo>
                    <a:pt x="483" y="822"/>
                  </a:lnTo>
                  <a:lnTo>
                    <a:pt x="485" y="824"/>
                  </a:lnTo>
                  <a:lnTo>
                    <a:pt x="487" y="826"/>
                  </a:lnTo>
                  <a:lnTo>
                    <a:pt x="489" y="827"/>
                  </a:lnTo>
                  <a:lnTo>
                    <a:pt x="491" y="828"/>
                  </a:lnTo>
                  <a:lnTo>
                    <a:pt x="493" y="829"/>
                  </a:lnTo>
                  <a:lnTo>
                    <a:pt x="495" y="829"/>
                  </a:lnTo>
                  <a:lnTo>
                    <a:pt x="497" y="830"/>
                  </a:lnTo>
                  <a:lnTo>
                    <a:pt x="499" y="831"/>
                  </a:lnTo>
                  <a:lnTo>
                    <a:pt x="501" y="831"/>
                  </a:lnTo>
                  <a:lnTo>
                    <a:pt x="503" y="832"/>
                  </a:lnTo>
                  <a:lnTo>
                    <a:pt x="506" y="833"/>
                  </a:lnTo>
                  <a:lnTo>
                    <a:pt x="508" y="833"/>
                  </a:lnTo>
                  <a:lnTo>
                    <a:pt x="510" y="834"/>
                  </a:lnTo>
                  <a:lnTo>
                    <a:pt x="512" y="834"/>
                  </a:lnTo>
                  <a:lnTo>
                    <a:pt x="514" y="835"/>
                  </a:lnTo>
                  <a:lnTo>
                    <a:pt x="516" y="835"/>
                  </a:lnTo>
                  <a:lnTo>
                    <a:pt x="518" y="836"/>
                  </a:lnTo>
                  <a:lnTo>
                    <a:pt x="520" y="836"/>
                  </a:lnTo>
                  <a:lnTo>
                    <a:pt x="522" y="837"/>
                  </a:lnTo>
                  <a:lnTo>
                    <a:pt x="524" y="837"/>
                  </a:lnTo>
                  <a:lnTo>
                    <a:pt x="526" y="838"/>
                  </a:lnTo>
                  <a:lnTo>
                    <a:pt x="528" y="838"/>
                  </a:lnTo>
                  <a:lnTo>
                    <a:pt x="531" y="839"/>
                  </a:lnTo>
                  <a:lnTo>
                    <a:pt x="533" y="840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9" y="842"/>
                  </a:lnTo>
                  <a:lnTo>
                    <a:pt x="541" y="842"/>
                  </a:lnTo>
                  <a:lnTo>
                    <a:pt x="543" y="843"/>
                  </a:lnTo>
                  <a:lnTo>
                    <a:pt x="545" y="843"/>
                  </a:lnTo>
                  <a:lnTo>
                    <a:pt x="547" y="843"/>
                  </a:lnTo>
                  <a:lnTo>
                    <a:pt x="549" y="844"/>
                  </a:lnTo>
                  <a:lnTo>
                    <a:pt x="551" y="845"/>
                  </a:lnTo>
                  <a:lnTo>
                    <a:pt x="553" y="845"/>
                  </a:lnTo>
                  <a:lnTo>
                    <a:pt x="556" y="846"/>
                  </a:lnTo>
                  <a:lnTo>
                    <a:pt x="558" y="846"/>
                  </a:lnTo>
                  <a:lnTo>
                    <a:pt x="560" y="847"/>
                  </a:lnTo>
                  <a:lnTo>
                    <a:pt x="562" y="847"/>
                  </a:lnTo>
                  <a:lnTo>
                    <a:pt x="564" y="848"/>
                  </a:lnTo>
                  <a:lnTo>
                    <a:pt x="566" y="848"/>
                  </a:lnTo>
                  <a:lnTo>
                    <a:pt x="568" y="848"/>
                  </a:lnTo>
                  <a:lnTo>
                    <a:pt x="570" y="849"/>
                  </a:lnTo>
                  <a:lnTo>
                    <a:pt x="572" y="849"/>
                  </a:lnTo>
                  <a:lnTo>
                    <a:pt x="574" y="849"/>
                  </a:lnTo>
                  <a:lnTo>
                    <a:pt x="576" y="850"/>
                  </a:lnTo>
                  <a:lnTo>
                    <a:pt x="578" y="850"/>
                  </a:lnTo>
                  <a:lnTo>
                    <a:pt x="581" y="850"/>
                  </a:lnTo>
                  <a:lnTo>
                    <a:pt x="583" y="851"/>
                  </a:lnTo>
                  <a:lnTo>
                    <a:pt x="585" y="851"/>
                  </a:lnTo>
                  <a:lnTo>
                    <a:pt x="587" y="852"/>
                  </a:lnTo>
                  <a:lnTo>
                    <a:pt x="589" y="852"/>
                  </a:lnTo>
                  <a:lnTo>
                    <a:pt x="591" y="853"/>
                  </a:lnTo>
                  <a:lnTo>
                    <a:pt x="593" y="853"/>
                  </a:lnTo>
                  <a:lnTo>
                    <a:pt x="595" y="854"/>
                  </a:lnTo>
                  <a:lnTo>
                    <a:pt x="597" y="855"/>
                  </a:lnTo>
                  <a:lnTo>
                    <a:pt x="599" y="855"/>
                  </a:lnTo>
                  <a:lnTo>
                    <a:pt x="601" y="856"/>
                  </a:lnTo>
                  <a:lnTo>
                    <a:pt x="603" y="857"/>
                  </a:lnTo>
                  <a:lnTo>
                    <a:pt x="606" y="857"/>
                  </a:lnTo>
                  <a:lnTo>
                    <a:pt x="608" y="857"/>
                  </a:lnTo>
                  <a:lnTo>
                    <a:pt x="610" y="857"/>
                  </a:lnTo>
                  <a:lnTo>
                    <a:pt x="612" y="857"/>
                  </a:lnTo>
                  <a:lnTo>
                    <a:pt x="614" y="858"/>
                  </a:lnTo>
                  <a:lnTo>
                    <a:pt x="616" y="858"/>
                  </a:lnTo>
                  <a:lnTo>
                    <a:pt x="618" y="858"/>
                  </a:lnTo>
                  <a:lnTo>
                    <a:pt x="620" y="859"/>
                  </a:lnTo>
                  <a:lnTo>
                    <a:pt x="622" y="859"/>
                  </a:lnTo>
                </a:path>
              </a:pathLst>
            </a:custGeom>
            <a:noFill/>
            <a:ln w="555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08" y="2129"/>
              <a:ext cx="4958" cy="1442"/>
            </a:xfrm>
            <a:custGeom>
              <a:avLst/>
              <a:gdLst>
                <a:gd name="T0" fmla="*/ 19 w 1420"/>
                <a:gd name="T1" fmla="*/ 354 h 413"/>
                <a:gd name="T2" fmla="*/ 43 w 1420"/>
                <a:gd name="T3" fmla="*/ 345 h 413"/>
                <a:gd name="T4" fmla="*/ 66 w 1420"/>
                <a:gd name="T5" fmla="*/ 334 h 413"/>
                <a:gd name="T6" fmla="*/ 90 w 1420"/>
                <a:gd name="T7" fmla="*/ 323 h 413"/>
                <a:gd name="T8" fmla="*/ 114 w 1420"/>
                <a:gd name="T9" fmla="*/ 310 h 413"/>
                <a:gd name="T10" fmla="*/ 138 w 1420"/>
                <a:gd name="T11" fmla="*/ 297 h 413"/>
                <a:gd name="T12" fmla="*/ 161 w 1420"/>
                <a:gd name="T13" fmla="*/ 283 h 413"/>
                <a:gd name="T14" fmla="*/ 185 w 1420"/>
                <a:gd name="T15" fmla="*/ 269 h 413"/>
                <a:gd name="T16" fmla="*/ 209 w 1420"/>
                <a:gd name="T17" fmla="*/ 251 h 413"/>
                <a:gd name="T18" fmla="*/ 233 w 1420"/>
                <a:gd name="T19" fmla="*/ 228 h 413"/>
                <a:gd name="T20" fmla="*/ 256 w 1420"/>
                <a:gd name="T21" fmla="*/ 204 h 413"/>
                <a:gd name="T22" fmla="*/ 280 w 1420"/>
                <a:gd name="T23" fmla="*/ 176 h 413"/>
                <a:gd name="T24" fmla="*/ 304 w 1420"/>
                <a:gd name="T25" fmla="*/ 149 h 413"/>
                <a:gd name="T26" fmla="*/ 328 w 1420"/>
                <a:gd name="T27" fmla="*/ 121 h 413"/>
                <a:gd name="T28" fmla="*/ 351 w 1420"/>
                <a:gd name="T29" fmla="*/ 96 h 413"/>
                <a:gd name="T30" fmla="*/ 375 w 1420"/>
                <a:gd name="T31" fmla="*/ 74 h 413"/>
                <a:gd name="T32" fmla="*/ 399 w 1420"/>
                <a:gd name="T33" fmla="*/ 50 h 413"/>
                <a:gd name="T34" fmla="*/ 423 w 1420"/>
                <a:gd name="T35" fmla="*/ 31 h 413"/>
                <a:gd name="T36" fmla="*/ 446 w 1420"/>
                <a:gd name="T37" fmla="*/ 15 h 413"/>
                <a:gd name="T38" fmla="*/ 470 w 1420"/>
                <a:gd name="T39" fmla="*/ 7 h 413"/>
                <a:gd name="T40" fmla="*/ 494 w 1420"/>
                <a:gd name="T41" fmla="*/ 2 h 413"/>
                <a:gd name="T42" fmla="*/ 518 w 1420"/>
                <a:gd name="T43" fmla="*/ 0 h 413"/>
                <a:gd name="T44" fmla="*/ 541 w 1420"/>
                <a:gd name="T45" fmla="*/ 6 h 413"/>
                <a:gd name="T46" fmla="*/ 565 w 1420"/>
                <a:gd name="T47" fmla="*/ 18 h 413"/>
                <a:gd name="T48" fmla="*/ 589 w 1420"/>
                <a:gd name="T49" fmla="*/ 36 h 413"/>
                <a:gd name="T50" fmla="*/ 612 w 1420"/>
                <a:gd name="T51" fmla="*/ 55 h 413"/>
                <a:gd name="T52" fmla="*/ 636 w 1420"/>
                <a:gd name="T53" fmla="*/ 77 h 413"/>
                <a:gd name="T54" fmla="*/ 660 w 1420"/>
                <a:gd name="T55" fmla="*/ 99 h 413"/>
                <a:gd name="T56" fmla="*/ 684 w 1420"/>
                <a:gd name="T57" fmla="*/ 121 h 413"/>
                <a:gd name="T58" fmla="*/ 707 w 1420"/>
                <a:gd name="T59" fmla="*/ 144 h 413"/>
                <a:gd name="T60" fmla="*/ 731 w 1420"/>
                <a:gd name="T61" fmla="*/ 169 h 413"/>
                <a:gd name="T62" fmla="*/ 755 w 1420"/>
                <a:gd name="T63" fmla="*/ 194 h 413"/>
                <a:gd name="T64" fmla="*/ 779 w 1420"/>
                <a:gd name="T65" fmla="*/ 214 h 413"/>
                <a:gd name="T66" fmla="*/ 802 w 1420"/>
                <a:gd name="T67" fmla="*/ 231 h 413"/>
                <a:gd name="T68" fmla="*/ 826 w 1420"/>
                <a:gd name="T69" fmla="*/ 248 h 413"/>
                <a:gd name="T70" fmla="*/ 850 w 1420"/>
                <a:gd name="T71" fmla="*/ 264 h 413"/>
                <a:gd name="T72" fmla="*/ 874 w 1420"/>
                <a:gd name="T73" fmla="*/ 280 h 413"/>
                <a:gd name="T74" fmla="*/ 897 w 1420"/>
                <a:gd name="T75" fmla="*/ 292 h 413"/>
                <a:gd name="T76" fmla="*/ 921 w 1420"/>
                <a:gd name="T77" fmla="*/ 303 h 413"/>
                <a:gd name="T78" fmla="*/ 945 w 1420"/>
                <a:gd name="T79" fmla="*/ 315 h 413"/>
                <a:gd name="T80" fmla="*/ 969 w 1420"/>
                <a:gd name="T81" fmla="*/ 329 h 413"/>
                <a:gd name="T82" fmla="*/ 992 w 1420"/>
                <a:gd name="T83" fmla="*/ 339 h 413"/>
                <a:gd name="T84" fmla="*/ 1016 w 1420"/>
                <a:gd name="T85" fmla="*/ 348 h 413"/>
                <a:gd name="T86" fmla="*/ 1040 w 1420"/>
                <a:gd name="T87" fmla="*/ 358 h 413"/>
                <a:gd name="T88" fmla="*/ 1063 w 1420"/>
                <a:gd name="T89" fmla="*/ 366 h 413"/>
                <a:gd name="T90" fmla="*/ 1087 w 1420"/>
                <a:gd name="T91" fmla="*/ 372 h 413"/>
                <a:gd name="T92" fmla="*/ 1111 w 1420"/>
                <a:gd name="T93" fmla="*/ 377 h 413"/>
                <a:gd name="T94" fmla="*/ 1135 w 1420"/>
                <a:gd name="T95" fmla="*/ 382 h 413"/>
                <a:gd name="T96" fmla="*/ 1158 w 1420"/>
                <a:gd name="T97" fmla="*/ 387 h 413"/>
                <a:gd name="T98" fmla="*/ 1182 w 1420"/>
                <a:gd name="T99" fmla="*/ 391 h 413"/>
                <a:gd name="T100" fmla="*/ 1206 w 1420"/>
                <a:gd name="T101" fmla="*/ 396 h 413"/>
                <a:gd name="T102" fmla="*/ 1230 w 1420"/>
                <a:gd name="T103" fmla="*/ 400 h 413"/>
                <a:gd name="T104" fmla="*/ 1253 w 1420"/>
                <a:gd name="T105" fmla="*/ 403 h 413"/>
                <a:gd name="T106" fmla="*/ 1277 w 1420"/>
                <a:gd name="T107" fmla="*/ 405 h 413"/>
                <a:gd name="T108" fmla="*/ 1301 w 1420"/>
                <a:gd name="T109" fmla="*/ 406 h 413"/>
                <a:gd name="T110" fmla="*/ 1325 w 1420"/>
                <a:gd name="T111" fmla="*/ 408 h 413"/>
                <a:gd name="T112" fmla="*/ 1348 w 1420"/>
                <a:gd name="T113" fmla="*/ 410 h 413"/>
                <a:gd name="T114" fmla="*/ 1372 w 1420"/>
                <a:gd name="T115" fmla="*/ 410 h 413"/>
                <a:gd name="T116" fmla="*/ 1396 w 1420"/>
                <a:gd name="T117" fmla="*/ 412 h 413"/>
                <a:gd name="T118" fmla="*/ 1420 w 1420"/>
                <a:gd name="T11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0" h="413">
                  <a:moveTo>
                    <a:pt x="0" y="362"/>
                  </a:moveTo>
                  <a:lnTo>
                    <a:pt x="5" y="360"/>
                  </a:lnTo>
                  <a:lnTo>
                    <a:pt x="9" y="358"/>
                  </a:lnTo>
                  <a:lnTo>
                    <a:pt x="14" y="356"/>
                  </a:lnTo>
                  <a:lnTo>
                    <a:pt x="19" y="354"/>
                  </a:lnTo>
                  <a:lnTo>
                    <a:pt x="24" y="353"/>
                  </a:lnTo>
                  <a:lnTo>
                    <a:pt x="28" y="351"/>
                  </a:lnTo>
                  <a:lnTo>
                    <a:pt x="33" y="349"/>
                  </a:lnTo>
                  <a:lnTo>
                    <a:pt x="38" y="347"/>
                  </a:lnTo>
                  <a:lnTo>
                    <a:pt x="43" y="345"/>
                  </a:lnTo>
                  <a:lnTo>
                    <a:pt x="47" y="343"/>
                  </a:lnTo>
                  <a:lnTo>
                    <a:pt x="52" y="341"/>
                  </a:lnTo>
                  <a:lnTo>
                    <a:pt x="57" y="339"/>
                  </a:lnTo>
                  <a:lnTo>
                    <a:pt x="62" y="336"/>
                  </a:lnTo>
                  <a:lnTo>
                    <a:pt x="66" y="334"/>
                  </a:lnTo>
                  <a:lnTo>
                    <a:pt x="71" y="332"/>
                  </a:lnTo>
                  <a:lnTo>
                    <a:pt x="76" y="330"/>
                  </a:lnTo>
                  <a:lnTo>
                    <a:pt x="81" y="327"/>
                  </a:lnTo>
                  <a:lnTo>
                    <a:pt x="85" y="325"/>
                  </a:lnTo>
                  <a:lnTo>
                    <a:pt x="90" y="323"/>
                  </a:lnTo>
                  <a:lnTo>
                    <a:pt x="95" y="321"/>
                  </a:lnTo>
                  <a:lnTo>
                    <a:pt x="100" y="318"/>
                  </a:lnTo>
                  <a:lnTo>
                    <a:pt x="104" y="316"/>
                  </a:lnTo>
                  <a:lnTo>
                    <a:pt x="109" y="313"/>
                  </a:lnTo>
                  <a:lnTo>
                    <a:pt x="114" y="310"/>
                  </a:lnTo>
                  <a:lnTo>
                    <a:pt x="119" y="307"/>
                  </a:lnTo>
                  <a:lnTo>
                    <a:pt x="123" y="305"/>
                  </a:lnTo>
                  <a:lnTo>
                    <a:pt x="128" y="302"/>
                  </a:lnTo>
                  <a:lnTo>
                    <a:pt x="133" y="299"/>
                  </a:lnTo>
                  <a:lnTo>
                    <a:pt x="138" y="297"/>
                  </a:lnTo>
                  <a:lnTo>
                    <a:pt x="142" y="294"/>
                  </a:lnTo>
                  <a:lnTo>
                    <a:pt x="147" y="292"/>
                  </a:lnTo>
                  <a:lnTo>
                    <a:pt x="152" y="289"/>
                  </a:lnTo>
                  <a:lnTo>
                    <a:pt x="157" y="286"/>
                  </a:lnTo>
                  <a:lnTo>
                    <a:pt x="161" y="283"/>
                  </a:lnTo>
                  <a:lnTo>
                    <a:pt x="166" y="280"/>
                  </a:lnTo>
                  <a:lnTo>
                    <a:pt x="171" y="277"/>
                  </a:lnTo>
                  <a:lnTo>
                    <a:pt x="176" y="274"/>
                  </a:lnTo>
                  <a:lnTo>
                    <a:pt x="180" y="271"/>
                  </a:lnTo>
                  <a:lnTo>
                    <a:pt x="185" y="269"/>
                  </a:lnTo>
                  <a:lnTo>
                    <a:pt x="190" y="266"/>
                  </a:lnTo>
                  <a:lnTo>
                    <a:pt x="195" y="263"/>
                  </a:lnTo>
                  <a:lnTo>
                    <a:pt x="199" y="259"/>
                  </a:lnTo>
                  <a:lnTo>
                    <a:pt x="204" y="255"/>
                  </a:lnTo>
                  <a:lnTo>
                    <a:pt x="209" y="251"/>
                  </a:lnTo>
                  <a:lnTo>
                    <a:pt x="214" y="247"/>
                  </a:lnTo>
                  <a:lnTo>
                    <a:pt x="218" y="242"/>
                  </a:lnTo>
                  <a:lnTo>
                    <a:pt x="223" y="237"/>
                  </a:lnTo>
                  <a:lnTo>
                    <a:pt x="228" y="233"/>
                  </a:lnTo>
                  <a:lnTo>
                    <a:pt x="233" y="228"/>
                  </a:lnTo>
                  <a:lnTo>
                    <a:pt x="237" y="223"/>
                  </a:lnTo>
                  <a:lnTo>
                    <a:pt x="242" y="219"/>
                  </a:lnTo>
                  <a:lnTo>
                    <a:pt x="247" y="214"/>
                  </a:lnTo>
                  <a:lnTo>
                    <a:pt x="252" y="209"/>
                  </a:lnTo>
                  <a:lnTo>
                    <a:pt x="256" y="204"/>
                  </a:lnTo>
                  <a:lnTo>
                    <a:pt x="261" y="199"/>
                  </a:lnTo>
                  <a:lnTo>
                    <a:pt x="266" y="194"/>
                  </a:lnTo>
                  <a:lnTo>
                    <a:pt x="271" y="188"/>
                  </a:lnTo>
                  <a:lnTo>
                    <a:pt x="275" y="182"/>
                  </a:lnTo>
                  <a:lnTo>
                    <a:pt x="280" y="176"/>
                  </a:lnTo>
                  <a:lnTo>
                    <a:pt x="285" y="171"/>
                  </a:lnTo>
                  <a:lnTo>
                    <a:pt x="290" y="165"/>
                  </a:lnTo>
                  <a:lnTo>
                    <a:pt x="294" y="160"/>
                  </a:lnTo>
                  <a:lnTo>
                    <a:pt x="299" y="154"/>
                  </a:lnTo>
                  <a:lnTo>
                    <a:pt x="304" y="149"/>
                  </a:lnTo>
                  <a:lnTo>
                    <a:pt x="309" y="143"/>
                  </a:lnTo>
                  <a:lnTo>
                    <a:pt x="313" y="138"/>
                  </a:lnTo>
                  <a:lnTo>
                    <a:pt x="318" y="132"/>
                  </a:lnTo>
                  <a:lnTo>
                    <a:pt x="323" y="127"/>
                  </a:lnTo>
                  <a:lnTo>
                    <a:pt x="328" y="121"/>
                  </a:lnTo>
                  <a:lnTo>
                    <a:pt x="332" y="116"/>
                  </a:lnTo>
                  <a:lnTo>
                    <a:pt x="337" y="110"/>
                  </a:lnTo>
                  <a:lnTo>
                    <a:pt x="342" y="105"/>
                  </a:lnTo>
                  <a:lnTo>
                    <a:pt x="347" y="101"/>
                  </a:lnTo>
                  <a:lnTo>
                    <a:pt x="351" y="96"/>
                  </a:lnTo>
                  <a:lnTo>
                    <a:pt x="356" y="92"/>
                  </a:lnTo>
                  <a:lnTo>
                    <a:pt x="361" y="87"/>
                  </a:lnTo>
                  <a:lnTo>
                    <a:pt x="366" y="82"/>
                  </a:lnTo>
                  <a:lnTo>
                    <a:pt x="370" y="78"/>
                  </a:lnTo>
                  <a:lnTo>
                    <a:pt x="375" y="74"/>
                  </a:lnTo>
                  <a:lnTo>
                    <a:pt x="380" y="69"/>
                  </a:lnTo>
                  <a:lnTo>
                    <a:pt x="385" y="64"/>
                  </a:lnTo>
                  <a:lnTo>
                    <a:pt x="389" y="59"/>
                  </a:lnTo>
                  <a:lnTo>
                    <a:pt x="394" y="55"/>
                  </a:lnTo>
                  <a:lnTo>
                    <a:pt x="399" y="50"/>
                  </a:lnTo>
                  <a:lnTo>
                    <a:pt x="404" y="46"/>
                  </a:lnTo>
                  <a:lnTo>
                    <a:pt x="408" y="42"/>
                  </a:lnTo>
                  <a:lnTo>
                    <a:pt x="413" y="38"/>
                  </a:lnTo>
                  <a:lnTo>
                    <a:pt x="418" y="34"/>
                  </a:lnTo>
                  <a:lnTo>
                    <a:pt x="423" y="31"/>
                  </a:lnTo>
                  <a:lnTo>
                    <a:pt x="427" y="28"/>
                  </a:lnTo>
                  <a:lnTo>
                    <a:pt x="432" y="24"/>
                  </a:lnTo>
                  <a:lnTo>
                    <a:pt x="437" y="21"/>
                  </a:lnTo>
                  <a:lnTo>
                    <a:pt x="441" y="18"/>
                  </a:lnTo>
                  <a:lnTo>
                    <a:pt x="446" y="15"/>
                  </a:lnTo>
                  <a:lnTo>
                    <a:pt x="451" y="13"/>
                  </a:lnTo>
                  <a:lnTo>
                    <a:pt x="456" y="11"/>
                  </a:lnTo>
                  <a:lnTo>
                    <a:pt x="461" y="9"/>
                  </a:lnTo>
                  <a:lnTo>
                    <a:pt x="465" y="8"/>
                  </a:lnTo>
                  <a:lnTo>
                    <a:pt x="470" y="7"/>
                  </a:lnTo>
                  <a:lnTo>
                    <a:pt x="475" y="6"/>
                  </a:lnTo>
                  <a:lnTo>
                    <a:pt x="480" y="5"/>
                  </a:lnTo>
                  <a:lnTo>
                    <a:pt x="484" y="4"/>
                  </a:lnTo>
                  <a:lnTo>
                    <a:pt x="489" y="3"/>
                  </a:lnTo>
                  <a:lnTo>
                    <a:pt x="494" y="2"/>
                  </a:lnTo>
                  <a:lnTo>
                    <a:pt x="498" y="1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2" y="1"/>
                  </a:lnTo>
                  <a:lnTo>
                    <a:pt x="527" y="2"/>
                  </a:lnTo>
                  <a:lnTo>
                    <a:pt x="532" y="3"/>
                  </a:lnTo>
                  <a:lnTo>
                    <a:pt x="536" y="5"/>
                  </a:lnTo>
                  <a:lnTo>
                    <a:pt x="541" y="6"/>
                  </a:lnTo>
                  <a:lnTo>
                    <a:pt x="546" y="8"/>
                  </a:lnTo>
                  <a:lnTo>
                    <a:pt x="551" y="10"/>
                  </a:lnTo>
                  <a:lnTo>
                    <a:pt x="555" y="12"/>
                  </a:lnTo>
                  <a:lnTo>
                    <a:pt x="560" y="15"/>
                  </a:lnTo>
                  <a:lnTo>
                    <a:pt x="565" y="18"/>
                  </a:lnTo>
                  <a:lnTo>
                    <a:pt x="570" y="21"/>
                  </a:lnTo>
                  <a:lnTo>
                    <a:pt x="574" y="24"/>
                  </a:lnTo>
                  <a:lnTo>
                    <a:pt x="579" y="28"/>
                  </a:lnTo>
                  <a:lnTo>
                    <a:pt x="584" y="32"/>
                  </a:lnTo>
                  <a:lnTo>
                    <a:pt x="589" y="36"/>
                  </a:lnTo>
                  <a:lnTo>
                    <a:pt x="593" y="40"/>
                  </a:lnTo>
                  <a:lnTo>
                    <a:pt x="598" y="44"/>
                  </a:lnTo>
                  <a:lnTo>
                    <a:pt x="603" y="48"/>
                  </a:lnTo>
                  <a:lnTo>
                    <a:pt x="608" y="51"/>
                  </a:lnTo>
                  <a:lnTo>
                    <a:pt x="612" y="55"/>
                  </a:lnTo>
                  <a:lnTo>
                    <a:pt x="617" y="59"/>
                  </a:lnTo>
                  <a:lnTo>
                    <a:pt x="622" y="63"/>
                  </a:lnTo>
                  <a:lnTo>
                    <a:pt x="627" y="68"/>
                  </a:lnTo>
                  <a:lnTo>
                    <a:pt x="631" y="72"/>
                  </a:lnTo>
                  <a:lnTo>
                    <a:pt x="636" y="77"/>
                  </a:lnTo>
                  <a:lnTo>
                    <a:pt x="641" y="82"/>
                  </a:lnTo>
                  <a:lnTo>
                    <a:pt x="646" y="87"/>
                  </a:lnTo>
                  <a:lnTo>
                    <a:pt x="650" y="91"/>
                  </a:lnTo>
                  <a:lnTo>
                    <a:pt x="655" y="95"/>
                  </a:lnTo>
                  <a:lnTo>
                    <a:pt x="660" y="99"/>
                  </a:lnTo>
                  <a:lnTo>
                    <a:pt x="665" y="104"/>
                  </a:lnTo>
                  <a:lnTo>
                    <a:pt x="669" y="108"/>
                  </a:lnTo>
                  <a:lnTo>
                    <a:pt x="674" y="112"/>
                  </a:lnTo>
                  <a:lnTo>
                    <a:pt x="679" y="117"/>
                  </a:lnTo>
                  <a:lnTo>
                    <a:pt x="684" y="121"/>
                  </a:lnTo>
                  <a:lnTo>
                    <a:pt x="688" y="126"/>
                  </a:lnTo>
                  <a:lnTo>
                    <a:pt x="693" y="130"/>
                  </a:lnTo>
                  <a:lnTo>
                    <a:pt x="698" y="135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2" y="149"/>
                  </a:lnTo>
                  <a:lnTo>
                    <a:pt x="717" y="153"/>
                  </a:lnTo>
                  <a:lnTo>
                    <a:pt x="722" y="158"/>
                  </a:lnTo>
                  <a:lnTo>
                    <a:pt x="726" y="163"/>
                  </a:lnTo>
                  <a:lnTo>
                    <a:pt x="731" y="169"/>
                  </a:lnTo>
                  <a:lnTo>
                    <a:pt x="736" y="174"/>
                  </a:lnTo>
                  <a:lnTo>
                    <a:pt x="741" y="179"/>
                  </a:lnTo>
                  <a:lnTo>
                    <a:pt x="745" y="184"/>
                  </a:lnTo>
                  <a:lnTo>
                    <a:pt x="750" y="189"/>
                  </a:lnTo>
                  <a:lnTo>
                    <a:pt x="755" y="194"/>
                  </a:lnTo>
                  <a:lnTo>
                    <a:pt x="760" y="198"/>
                  </a:lnTo>
                  <a:lnTo>
                    <a:pt x="764" y="202"/>
                  </a:lnTo>
                  <a:lnTo>
                    <a:pt x="769" y="206"/>
                  </a:lnTo>
                  <a:lnTo>
                    <a:pt x="774" y="210"/>
                  </a:lnTo>
                  <a:lnTo>
                    <a:pt x="779" y="214"/>
                  </a:lnTo>
                  <a:lnTo>
                    <a:pt x="783" y="217"/>
                  </a:lnTo>
                  <a:lnTo>
                    <a:pt x="788" y="220"/>
                  </a:lnTo>
                  <a:lnTo>
                    <a:pt x="793" y="224"/>
                  </a:lnTo>
                  <a:lnTo>
                    <a:pt x="798" y="227"/>
                  </a:lnTo>
                  <a:lnTo>
                    <a:pt x="802" y="231"/>
                  </a:lnTo>
                  <a:lnTo>
                    <a:pt x="807" y="234"/>
                  </a:lnTo>
                  <a:lnTo>
                    <a:pt x="812" y="238"/>
                  </a:lnTo>
                  <a:lnTo>
                    <a:pt x="817" y="241"/>
                  </a:lnTo>
                  <a:lnTo>
                    <a:pt x="821" y="245"/>
                  </a:lnTo>
                  <a:lnTo>
                    <a:pt x="826" y="248"/>
                  </a:lnTo>
                  <a:lnTo>
                    <a:pt x="831" y="251"/>
                  </a:lnTo>
                  <a:lnTo>
                    <a:pt x="836" y="254"/>
                  </a:lnTo>
                  <a:lnTo>
                    <a:pt x="840" y="257"/>
                  </a:lnTo>
                  <a:lnTo>
                    <a:pt x="845" y="261"/>
                  </a:lnTo>
                  <a:lnTo>
                    <a:pt x="850" y="264"/>
                  </a:lnTo>
                  <a:lnTo>
                    <a:pt x="855" y="268"/>
                  </a:lnTo>
                  <a:lnTo>
                    <a:pt x="859" y="271"/>
                  </a:lnTo>
                  <a:lnTo>
                    <a:pt x="864" y="274"/>
                  </a:lnTo>
                  <a:lnTo>
                    <a:pt x="869" y="278"/>
                  </a:lnTo>
                  <a:lnTo>
                    <a:pt x="874" y="280"/>
                  </a:lnTo>
                  <a:lnTo>
                    <a:pt x="878" y="282"/>
                  </a:lnTo>
                  <a:lnTo>
                    <a:pt x="883" y="285"/>
                  </a:lnTo>
                  <a:lnTo>
                    <a:pt x="888" y="287"/>
                  </a:lnTo>
                  <a:lnTo>
                    <a:pt x="893" y="290"/>
                  </a:lnTo>
                  <a:lnTo>
                    <a:pt x="897" y="292"/>
                  </a:lnTo>
                  <a:lnTo>
                    <a:pt x="902" y="294"/>
                  </a:lnTo>
                  <a:lnTo>
                    <a:pt x="907" y="296"/>
                  </a:lnTo>
                  <a:lnTo>
                    <a:pt x="912" y="299"/>
                  </a:lnTo>
                  <a:lnTo>
                    <a:pt x="916" y="301"/>
                  </a:lnTo>
                  <a:lnTo>
                    <a:pt x="921" y="303"/>
                  </a:lnTo>
                  <a:lnTo>
                    <a:pt x="926" y="306"/>
                  </a:lnTo>
                  <a:lnTo>
                    <a:pt x="931" y="308"/>
                  </a:lnTo>
                  <a:lnTo>
                    <a:pt x="935" y="310"/>
                  </a:lnTo>
                  <a:lnTo>
                    <a:pt x="940" y="313"/>
                  </a:lnTo>
                  <a:lnTo>
                    <a:pt x="945" y="315"/>
                  </a:lnTo>
                  <a:lnTo>
                    <a:pt x="950" y="318"/>
                  </a:lnTo>
                  <a:lnTo>
                    <a:pt x="954" y="321"/>
                  </a:lnTo>
                  <a:lnTo>
                    <a:pt x="959" y="323"/>
                  </a:lnTo>
                  <a:lnTo>
                    <a:pt x="964" y="326"/>
                  </a:lnTo>
                  <a:lnTo>
                    <a:pt x="969" y="329"/>
                  </a:lnTo>
                  <a:lnTo>
                    <a:pt x="973" y="331"/>
                  </a:lnTo>
                  <a:lnTo>
                    <a:pt x="978" y="333"/>
                  </a:lnTo>
                  <a:lnTo>
                    <a:pt x="983" y="335"/>
                  </a:lnTo>
                  <a:lnTo>
                    <a:pt x="988" y="337"/>
                  </a:lnTo>
                  <a:lnTo>
                    <a:pt x="992" y="339"/>
                  </a:lnTo>
                  <a:lnTo>
                    <a:pt x="997" y="341"/>
                  </a:lnTo>
                  <a:lnTo>
                    <a:pt x="1002" y="342"/>
                  </a:lnTo>
                  <a:lnTo>
                    <a:pt x="1007" y="344"/>
                  </a:lnTo>
                  <a:lnTo>
                    <a:pt x="1011" y="346"/>
                  </a:lnTo>
                  <a:lnTo>
                    <a:pt x="1016" y="348"/>
                  </a:lnTo>
                  <a:lnTo>
                    <a:pt x="1021" y="350"/>
                  </a:lnTo>
                  <a:lnTo>
                    <a:pt x="1025" y="352"/>
                  </a:lnTo>
                  <a:lnTo>
                    <a:pt x="1030" y="354"/>
                  </a:lnTo>
                  <a:lnTo>
                    <a:pt x="1035" y="356"/>
                  </a:lnTo>
                  <a:lnTo>
                    <a:pt x="1040" y="358"/>
                  </a:lnTo>
                  <a:lnTo>
                    <a:pt x="1045" y="360"/>
                  </a:lnTo>
                  <a:lnTo>
                    <a:pt x="1049" y="361"/>
                  </a:lnTo>
                  <a:lnTo>
                    <a:pt x="1054" y="363"/>
                  </a:lnTo>
                  <a:lnTo>
                    <a:pt x="1059" y="364"/>
                  </a:lnTo>
                  <a:lnTo>
                    <a:pt x="1063" y="366"/>
                  </a:lnTo>
                  <a:lnTo>
                    <a:pt x="1068" y="367"/>
                  </a:lnTo>
                  <a:lnTo>
                    <a:pt x="1073" y="368"/>
                  </a:lnTo>
                  <a:lnTo>
                    <a:pt x="1078" y="370"/>
                  </a:lnTo>
                  <a:lnTo>
                    <a:pt x="1082" y="371"/>
                  </a:lnTo>
                  <a:lnTo>
                    <a:pt x="1087" y="372"/>
                  </a:lnTo>
                  <a:lnTo>
                    <a:pt x="1092" y="373"/>
                  </a:lnTo>
                  <a:lnTo>
                    <a:pt x="1097" y="374"/>
                  </a:lnTo>
                  <a:lnTo>
                    <a:pt x="1101" y="375"/>
                  </a:lnTo>
                  <a:lnTo>
                    <a:pt x="1106" y="376"/>
                  </a:lnTo>
                  <a:lnTo>
                    <a:pt x="1111" y="377"/>
                  </a:lnTo>
                  <a:lnTo>
                    <a:pt x="1116" y="378"/>
                  </a:lnTo>
                  <a:lnTo>
                    <a:pt x="1120" y="379"/>
                  </a:lnTo>
                  <a:lnTo>
                    <a:pt x="1125" y="380"/>
                  </a:lnTo>
                  <a:lnTo>
                    <a:pt x="1130" y="381"/>
                  </a:lnTo>
                  <a:lnTo>
                    <a:pt x="1135" y="382"/>
                  </a:lnTo>
                  <a:lnTo>
                    <a:pt x="1139" y="383"/>
                  </a:lnTo>
                  <a:lnTo>
                    <a:pt x="1144" y="384"/>
                  </a:lnTo>
                  <a:lnTo>
                    <a:pt x="1149" y="385"/>
                  </a:lnTo>
                  <a:lnTo>
                    <a:pt x="1154" y="386"/>
                  </a:lnTo>
                  <a:lnTo>
                    <a:pt x="1158" y="387"/>
                  </a:lnTo>
                  <a:lnTo>
                    <a:pt x="1163" y="388"/>
                  </a:lnTo>
                  <a:lnTo>
                    <a:pt x="1168" y="389"/>
                  </a:lnTo>
                  <a:lnTo>
                    <a:pt x="1173" y="390"/>
                  </a:lnTo>
                  <a:lnTo>
                    <a:pt x="1177" y="390"/>
                  </a:lnTo>
                  <a:lnTo>
                    <a:pt x="1182" y="391"/>
                  </a:lnTo>
                  <a:lnTo>
                    <a:pt x="1187" y="392"/>
                  </a:lnTo>
                  <a:lnTo>
                    <a:pt x="1192" y="393"/>
                  </a:lnTo>
                  <a:lnTo>
                    <a:pt x="1196" y="394"/>
                  </a:lnTo>
                  <a:lnTo>
                    <a:pt x="1201" y="395"/>
                  </a:lnTo>
                  <a:lnTo>
                    <a:pt x="1206" y="396"/>
                  </a:lnTo>
                  <a:lnTo>
                    <a:pt x="1211" y="397"/>
                  </a:lnTo>
                  <a:lnTo>
                    <a:pt x="1215" y="398"/>
                  </a:lnTo>
                  <a:lnTo>
                    <a:pt x="1220" y="399"/>
                  </a:lnTo>
                  <a:lnTo>
                    <a:pt x="1225" y="400"/>
                  </a:lnTo>
                  <a:lnTo>
                    <a:pt x="1230" y="400"/>
                  </a:lnTo>
                  <a:lnTo>
                    <a:pt x="1234" y="401"/>
                  </a:lnTo>
                  <a:lnTo>
                    <a:pt x="1239" y="401"/>
                  </a:lnTo>
                  <a:lnTo>
                    <a:pt x="1244" y="402"/>
                  </a:lnTo>
                  <a:lnTo>
                    <a:pt x="1249" y="403"/>
                  </a:lnTo>
                  <a:lnTo>
                    <a:pt x="1253" y="403"/>
                  </a:lnTo>
                  <a:lnTo>
                    <a:pt x="1258" y="404"/>
                  </a:lnTo>
                  <a:lnTo>
                    <a:pt x="1263" y="404"/>
                  </a:lnTo>
                  <a:lnTo>
                    <a:pt x="1268" y="404"/>
                  </a:lnTo>
                  <a:lnTo>
                    <a:pt x="1272" y="405"/>
                  </a:lnTo>
                  <a:lnTo>
                    <a:pt x="1277" y="405"/>
                  </a:lnTo>
                  <a:lnTo>
                    <a:pt x="1282" y="406"/>
                  </a:lnTo>
                  <a:lnTo>
                    <a:pt x="1287" y="406"/>
                  </a:lnTo>
                  <a:lnTo>
                    <a:pt x="1291" y="406"/>
                  </a:lnTo>
                  <a:lnTo>
                    <a:pt x="1296" y="406"/>
                  </a:lnTo>
                  <a:lnTo>
                    <a:pt x="1301" y="406"/>
                  </a:lnTo>
                  <a:lnTo>
                    <a:pt x="1306" y="406"/>
                  </a:lnTo>
                  <a:lnTo>
                    <a:pt x="1310" y="407"/>
                  </a:lnTo>
                  <a:lnTo>
                    <a:pt x="1315" y="407"/>
                  </a:lnTo>
                  <a:lnTo>
                    <a:pt x="1320" y="407"/>
                  </a:lnTo>
                  <a:lnTo>
                    <a:pt x="1325" y="408"/>
                  </a:lnTo>
                  <a:lnTo>
                    <a:pt x="1329" y="408"/>
                  </a:lnTo>
                  <a:lnTo>
                    <a:pt x="1334" y="408"/>
                  </a:lnTo>
                  <a:lnTo>
                    <a:pt x="1339" y="409"/>
                  </a:lnTo>
                  <a:lnTo>
                    <a:pt x="1344" y="409"/>
                  </a:lnTo>
                  <a:lnTo>
                    <a:pt x="1348" y="410"/>
                  </a:lnTo>
                  <a:lnTo>
                    <a:pt x="1353" y="410"/>
                  </a:lnTo>
                  <a:lnTo>
                    <a:pt x="1358" y="410"/>
                  </a:lnTo>
                  <a:lnTo>
                    <a:pt x="1363" y="410"/>
                  </a:lnTo>
                  <a:lnTo>
                    <a:pt x="1367" y="410"/>
                  </a:lnTo>
                  <a:lnTo>
                    <a:pt x="1372" y="410"/>
                  </a:lnTo>
                  <a:lnTo>
                    <a:pt x="1377" y="411"/>
                  </a:lnTo>
                  <a:lnTo>
                    <a:pt x="1382" y="411"/>
                  </a:lnTo>
                  <a:lnTo>
                    <a:pt x="1386" y="411"/>
                  </a:lnTo>
                  <a:lnTo>
                    <a:pt x="1391" y="411"/>
                  </a:lnTo>
                  <a:lnTo>
                    <a:pt x="1396" y="412"/>
                  </a:lnTo>
                  <a:lnTo>
                    <a:pt x="1401" y="412"/>
                  </a:lnTo>
                  <a:lnTo>
                    <a:pt x="1405" y="412"/>
                  </a:lnTo>
                  <a:lnTo>
                    <a:pt x="1410" y="413"/>
                  </a:lnTo>
                  <a:lnTo>
                    <a:pt x="1415" y="413"/>
                  </a:lnTo>
                  <a:lnTo>
                    <a:pt x="1420" y="413"/>
                  </a:lnTo>
                </a:path>
              </a:pathLst>
            </a:custGeom>
            <a:noFill/>
            <a:ln w="555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2217" y="3260"/>
              <a:ext cx="5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Parents</a:t>
              </a:r>
              <a:endPara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584" y="3260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Children</a:t>
              </a:r>
              <a:endPara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V="1">
              <a:off x="31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 rot="16200000">
              <a:off x="-51" y="1922"/>
              <a:ext cx="4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Density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318" y="3665"/>
              <a:ext cx="53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377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13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1225" y="3752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27k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212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2007" y="3752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50k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383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676" y="3752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100k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5383" y="3752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150k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1871" y="3937"/>
              <a:ext cx="2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Income (Measured in Real 2014$)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2946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34" name="Rectangle 65"/>
          <p:cNvSpPr>
            <a:spLocks noChangeArrowheads="1"/>
          </p:cNvSpPr>
          <p:nvPr/>
        </p:nvSpPr>
        <p:spPr bwMode="auto">
          <a:xfrm>
            <a:off x="1524050" y="152401"/>
            <a:ext cx="90678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Household Income Distributions of Parents and Children at Age 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Children in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1940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Birth Cohort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4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8"/>
          <p:cNvGrpSpPr>
            <a:grpSpLocks noChangeAspect="1"/>
          </p:cNvGrpSpPr>
          <p:nvPr/>
        </p:nvGrpSpPr>
        <p:grpSpPr bwMode="auto">
          <a:xfrm>
            <a:off x="1519237" y="98425"/>
            <a:ext cx="9153527" cy="6661150"/>
            <a:chOff x="-3" y="62"/>
            <a:chExt cx="5766" cy="4196"/>
          </a:xfrm>
        </p:grpSpPr>
        <p:sp>
          <p:nvSpPr>
            <p:cNvPr id="68" name="AutoShape 67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18" y="449"/>
              <a:ext cx="531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1341" y="3606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 flipV="1">
              <a:off x="1341" y="3522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V="1">
              <a:off x="1341" y="343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V="1">
              <a:off x="1341" y="3354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V="1">
              <a:off x="1341" y="3270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V="1">
              <a:off x="1341" y="3187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1341" y="3103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1341" y="301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1341" y="2935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1341" y="2851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1341" y="276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1341" y="268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1341" y="2600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1341" y="2516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1341" y="2432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1341" y="234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1341" y="2265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1341" y="2184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1341" y="2101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1341" y="2017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1341" y="1933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flipV="1">
              <a:off x="1341" y="1849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flipV="1">
              <a:off x="1341" y="1765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flipV="1">
              <a:off x="1341" y="1682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 flipV="1">
              <a:off x="1341" y="159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flipV="1">
              <a:off x="1341" y="151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 flipV="1">
              <a:off x="1341" y="1430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flipV="1">
              <a:off x="1341" y="1346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 flipV="1">
              <a:off x="1341" y="1263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V="1">
              <a:off x="1341" y="117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 flipV="1">
              <a:off x="1341" y="1095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 flipV="1">
              <a:off x="1341" y="1011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 flipV="1">
              <a:off x="1341" y="927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 flipV="1">
              <a:off x="1341" y="84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 flipV="1">
              <a:off x="1341" y="760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 flipV="1">
              <a:off x="1341" y="676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V="1">
              <a:off x="1341" y="592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 flipV="1">
              <a:off x="1341" y="508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 flipV="1">
              <a:off x="1341" y="449"/>
              <a:ext cx="0" cy="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19" y="540"/>
              <a:ext cx="2171" cy="2999"/>
            </a:xfrm>
            <a:custGeom>
              <a:avLst/>
              <a:gdLst>
                <a:gd name="T0" fmla="*/ 8 w 622"/>
                <a:gd name="T1" fmla="*/ 472 h 859"/>
                <a:gd name="T2" fmla="*/ 18 w 622"/>
                <a:gd name="T3" fmla="*/ 425 h 859"/>
                <a:gd name="T4" fmla="*/ 29 w 622"/>
                <a:gd name="T5" fmla="*/ 379 h 859"/>
                <a:gd name="T6" fmla="*/ 39 w 622"/>
                <a:gd name="T7" fmla="*/ 335 h 859"/>
                <a:gd name="T8" fmla="*/ 50 w 622"/>
                <a:gd name="T9" fmla="*/ 293 h 859"/>
                <a:gd name="T10" fmla="*/ 60 w 622"/>
                <a:gd name="T11" fmla="*/ 254 h 859"/>
                <a:gd name="T12" fmla="*/ 70 w 622"/>
                <a:gd name="T13" fmla="*/ 201 h 859"/>
                <a:gd name="T14" fmla="*/ 81 w 622"/>
                <a:gd name="T15" fmla="*/ 149 h 859"/>
                <a:gd name="T16" fmla="*/ 91 w 622"/>
                <a:gd name="T17" fmla="*/ 104 h 859"/>
                <a:gd name="T18" fmla="*/ 102 w 622"/>
                <a:gd name="T19" fmla="*/ 66 h 859"/>
                <a:gd name="T20" fmla="*/ 112 w 622"/>
                <a:gd name="T21" fmla="*/ 36 h 859"/>
                <a:gd name="T22" fmla="*/ 123 w 622"/>
                <a:gd name="T23" fmla="*/ 16 h 859"/>
                <a:gd name="T24" fmla="*/ 133 w 622"/>
                <a:gd name="T25" fmla="*/ 6 h 859"/>
                <a:gd name="T26" fmla="*/ 143 w 622"/>
                <a:gd name="T27" fmla="*/ 0 h 859"/>
                <a:gd name="T28" fmla="*/ 154 w 622"/>
                <a:gd name="T29" fmla="*/ 3 h 859"/>
                <a:gd name="T30" fmla="*/ 164 w 622"/>
                <a:gd name="T31" fmla="*/ 12 h 859"/>
                <a:gd name="T32" fmla="*/ 175 w 622"/>
                <a:gd name="T33" fmla="*/ 26 h 859"/>
                <a:gd name="T34" fmla="*/ 185 w 622"/>
                <a:gd name="T35" fmla="*/ 44 h 859"/>
                <a:gd name="T36" fmla="*/ 195 w 622"/>
                <a:gd name="T37" fmla="*/ 70 h 859"/>
                <a:gd name="T38" fmla="*/ 206 w 622"/>
                <a:gd name="T39" fmla="*/ 101 h 859"/>
                <a:gd name="T40" fmla="*/ 216 w 622"/>
                <a:gd name="T41" fmla="*/ 130 h 859"/>
                <a:gd name="T42" fmla="*/ 227 w 622"/>
                <a:gd name="T43" fmla="*/ 162 h 859"/>
                <a:gd name="T44" fmla="*/ 237 w 622"/>
                <a:gd name="T45" fmla="*/ 193 h 859"/>
                <a:gd name="T46" fmla="*/ 247 w 622"/>
                <a:gd name="T47" fmla="*/ 230 h 859"/>
                <a:gd name="T48" fmla="*/ 258 w 622"/>
                <a:gd name="T49" fmla="*/ 268 h 859"/>
                <a:gd name="T50" fmla="*/ 268 w 622"/>
                <a:gd name="T51" fmla="*/ 311 h 859"/>
                <a:gd name="T52" fmla="*/ 279 w 622"/>
                <a:gd name="T53" fmla="*/ 356 h 859"/>
                <a:gd name="T54" fmla="*/ 289 w 622"/>
                <a:gd name="T55" fmla="*/ 402 h 859"/>
                <a:gd name="T56" fmla="*/ 299 w 622"/>
                <a:gd name="T57" fmla="*/ 451 h 859"/>
                <a:gd name="T58" fmla="*/ 310 w 622"/>
                <a:gd name="T59" fmla="*/ 501 h 859"/>
                <a:gd name="T60" fmla="*/ 320 w 622"/>
                <a:gd name="T61" fmla="*/ 552 h 859"/>
                <a:gd name="T62" fmla="*/ 331 w 622"/>
                <a:gd name="T63" fmla="*/ 590 h 859"/>
                <a:gd name="T64" fmla="*/ 341 w 622"/>
                <a:gd name="T65" fmla="*/ 617 h 859"/>
                <a:gd name="T66" fmla="*/ 352 w 622"/>
                <a:gd name="T67" fmla="*/ 642 h 859"/>
                <a:gd name="T68" fmla="*/ 362 w 622"/>
                <a:gd name="T69" fmla="*/ 664 h 859"/>
                <a:gd name="T70" fmla="*/ 372 w 622"/>
                <a:gd name="T71" fmla="*/ 684 h 859"/>
                <a:gd name="T72" fmla="*/ 383 w 622"/>
                <a:gd name="T73" fmla="*/ 703 h 859"/>
                <a:gd name="T74" fmla="*/ 393 w 622"/>
                <a:gd name="T75" fmla="*/ 721 h 859"/>
                <a:gd name="T76" fmla="*/ 404 w 622"/>
                <a:gd name="T77" fmla="*/ 736 h 859"/>
                <a:gd name="T78" fmla="*/ 414 w 622"/>
                <a:gd name="T79" fmla="*/ 748 h 859"/>
                <a:gd name="T80" fmla="*/ 424 w 622"/>
                <a:gd name="T81" fmla="*/ 761 h 859"/>
                <a:gd name="T82" fmla="*/ 435 w 622"/>
                <a:gd name="T83" fmla="*/ 772 h 859"/>
                <a:gd name="T84" fmla="*/ 445 w 622"/>
                <a:gd name="T85" fmla="*/ 783 h 859"/>
                <a:gd name="T86" fmla="*/ 456 w 622"/>
                <a:gd name="T87" fmla="*/ 793 h 859"/>
                <a:gd name="T88" fmla="*/ 466 w 622"/>
                <a:gd name="T89" fmla="*/ 804 h 859"/>
                <a:gd name="T90" fmla="*/ 476 w 622"/>
                <a:gd name="T91" fmla="*/ 816 h 859"/>
                <a:gd name="T92" fmla="*/ 487 w 622"/>
                <a:gd name="T93" fmla="*/ 826 h 859"/>
                <a:gd name="T94" fmla="*/ 497 w 622"/>
                <a:gd name="T95" fmla="*/ 830 h 859"/>
                <a:gd name="T96" fmla="*/ 508 w 622"/>
                <a:gd name="T97" fmla="*/ 833 h 859"/>
                <a:gd name="T98" fmla="*/ 518 w 622"/>
                <a:gd name="T99" fmla="*/ 836 h 859"/>
                <a:gd name="T100" fmla="*/ 528 w 622"/>
                <a:gd name="T101" fmla="*/ 838 h 859"/>
                <a:gd name="T102" fmla="*/ 539 w 622"/>
                <a:gd name="T103" fmla="*/ 842 h 859"/>
                <a:gd name="T104" fmla="*/ 549 w 622"/>
                <a:gd name="T105" fmla="*/ 844 h 859"/>
                <a:gd name="T106" fmla="*/ 560 w 622"/>
                <a:gd name="T107" fmla="*/ 847 h 859"/>
                <a:gd name="T108" fmla="*/ 570 w 622"/>
                <a:gd name="T109" fmla="*/ 849 h 859"/>
                <a:gd name="T110" fmla="*/ 581 w 622"/>
                <a:gd name="T111" fmla="*/ 850 h 859"/>
                <a:gd name="T112" fmla="*/ 591 w 622"/>
                <a:gd name="T113" fmla="*/ 853 h 859"/>
                <a:gd name="T114" fmla="*/ 601 w 622"/>
                <a:gd name="T115" fmla="*/ 856 h 859"/>
                <a:gd name="T116" fmla="*/ 612 w 622"/>
                <a:gd name="T117" fmla="*/ 857 h 859"/>
                <a:gd name="T118" fmla="*/ 622 w 622"/>
                <a:gd name="T11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859">
                  <a:moveTo>
                    <a:pt x="0" y="509"/>
                  </a:moveTo>
                  <a:lnTo>
                    <a:pt x="2" y="500"/>
                  </a:lnTo>
                  <a:lnTo>
                    <a:pt x="4" y="490"/>
                  </a:lnTo>
                  <a:lnTo>
                    <a:pt x="6" y="481"/>
                  </a:lnTo>
                  <a:lnTo>
                    <a:pt x="8" y="472"/>
                  </a:lnTo>
                  <a:lnTo>
                    <a:pt x="10" y="462"/>
                  </a:lnTo>
                  <a:lnTo>
                    <a:pt x="12" y="453"/>
                  </a:lnTo>
                  <a:lnTo>
                    <a:pt x="14" y="444"/>
                  </a:lnTo>
                  <a:lnTo>
                    <a:pt x="16" y="434"/>
                  </a:lnTo>
                  <a:lnTo>
                    <a:pt x="18" y="425"/>
                  </a:lnTo>
                  <a:lnTo>
                    <a:pt x="21" y="416"/>
                  </a:lnTo>
                  <a:lnTo>
                    <a:pt x="23" y="406"/>
                  </a:lnTo>
                  <a:lnTo>
                    <a:pt x="25" y="397"/>
                  </a:lnTo>
                  <a:lnTo>
                    <a:pt x="27" y="388"/>
                  </a:lnTo>
                  <a:lnTo>
                    <a:pt x="29" y="379"/>
                  </a:lnTo>
                  <a:lnTo>
                    <a:pt x="31" y="369"/>
                  </a:lnTo>
                  <a:lnTo>
                    <a:pt x="33" y="361"/>
                  </a:lnTo>
                  <a:lnTo>
                    <a:pt x="35" y="352"/>
                  </a:lnTo>
                  <a:lnTo>
                    <a:pt x="37" y="343"/>
                  </a:lnTo>
                  <a:lnTo>
                    <a:pt x="39" y="335"/>
                  </a:lnTo>
                  <a:lnTo>
                    <a:pt x="41" y="327"/>
                  </a:lnTo>
                  <a:lnTo>
                    <a:pt x="43" y="319"/>
                  </a:lnTo>
                  <a:lnTo>
                    <a:pt x="45" y="310"/>
                  </a:lnTo>
                  <a:lnTo>
                    <a:pt x="48" y="302"/>
                  </a:lnTo>
                  <a:lnTo>
                    <a:pt x="50" y="293"/>
                  </a:lnTo>
                  <a:lnTo>
                    <a:pt x="52" y="285"/>
                  </a:lnTo>
                  <a:lnTo>
                    <a:pt x="54" y="277"/>
                  </a:lnTo>
                  <a:lnTo>
                    <a:pt x="56" y="270"/>
                  </a:lnTo>
                  <a:lnTo>
                    <a:pt x="58" y="262"/>
                  </a:lnTo>
                  <a:lnTo>
                    <a:pt x="60" y="254"/>
                  </a:lnTo>
                  <a:lnTo>
                    <a:pt x="62" y="247"/>
                  </a:lnTo>
                  <a:lnTo>
                    <a:pt x="64" y="235"/>
                  </a:lnTo>
                  <a:lnTo>
                    <a:pt x="66" y="224"/>
                  </a:lnTo>
                  <a:lnTo>
                    <a:pt x="68" y="212"/>
                  </a:lnTo>
                  <a:lnTo>
                    <a:pt x="70" y="201"/>
                  </a:lnTo>
                  <a:lnTo>
                    <a:pt x="73" y="190"/>
                  </a:lnTo>
                  <a:lnTo>
                    <a:pt x="75" y="179"/>
                  </a:lnTo>
                  <a:lnTo>
                    <a:pt x="77" y="169"/>
                  </a:lnTo>
                  <a:lnTo>
                    <a:pt x="79" y="159"/>
                  </a:lnTo>
                  <a:lnTo>
                    <a:pt x="81" y="149"/>
                  </a:lnTo>
                  <a:lnTo>
                    <a:pt x="83" y="140"/>
                  </a:lnTo>
                  <a:lnTo>
                    <a:pt x="85" y="131"/>
                  </a:lnTo>
                  <a:lnTo>
                    <a:pt x="87" y="122"/>
                  </a:lnTo>
                  <a:lnTo>
                    <a:pt x="89" y="113"/>
                  </a:lnTo>
                  <a:lnTo>
                    <a:pt x="91" y="104"/>
                  </a:lnTo>
                  <a:lnTo>
                    <a:pt x="93" y="96"/>
                  </a:lnTo>
                  <a:lnTo>
                    <a:pt x="95" y="88"/>
                  </a:lnTo>
                  <a:lnTo>
                    <a:pt x="98" y="80"/>
                  </a:lnTo>
                  <a:lnTo>
                    <a:pt x="100" y="73"/>
                  </a:lnTo>
                  <a:lnTo>
                    <a:pt x="102" y="66"/>
                  </a:lnTo>
                  <a:lnTo>
                    <a:pt x="104" y="59"/>
                  </a:lnTo>
                  <a:lnTo>
                    <a:pt x="106" y="53"/>
                  </a:lnTo>
                  <a:lnTo>
                    <a:pt x="108" y="47"/>
                  </a:lnTo>
                  <a:lnTo>
                    <a:pt x="110" y="41"/>
                  </a:lnTo>
                  <a:lnTo>
                    <a:pt x="112" y="36"/>
                  </a:lnTo>
                  <a:lnTo>
                    <a:pt x="114" y="31"/>
                  </a:lnTo>
                  <a:lnTo>
                    <a:pt x="116" y="27"/>
                  </a:lnTo>
                  <a:lnTo>
                    <a:pt x="118" y="23"/>
                  </a:lnTo>
                  <a:lnTo>
                    <a:pt x="120" y="19"/>
                  </a:lnTo>
                  <a:lnTo>
                    <a:pt x="123" y="16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7" y="3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1"/>
                  </a:lnTo>
                  <a:lnTo>
                    <a:pt x="152" y="2"/>
                  </a:lnTo>
                  <a:lnTo>
                    <a:pt x="154" y="3"/>
                  </a:lnTo>
                  <a:lnTo>
                    <a:pt x="156" y="4"/>
                  </a:lnTo>
                  <a:lnTo>
                    <a:pt x="158" y="6"/>
                  </a:lnTo>
                  <a:lnTo>
                    <a:pt x="160" y="8"/>
                  </a:lnTo>
                  <a:lnTo>
                    <a:pt x="162" y="9"/>
                  </a:lnTo>
                  <a:lnTo>
                    <a:pt x="164" y="12"/>
                  </a:lnTo>
                  <a:lnTo>
                    <a:pt x="166" y="14"/>
                  </a:lnTo>
                  <a:lnTo>
                    <a:pt x="168" y="17"/>
                  </a:lnTo>
                  <a:lnTo>
                    <a:pt x="170" y="20"/>
                  </a:lnTo>
                  <a:lnTo>
                    <a:pt x="172" y="23"/>
                  </a:lnTo>
                  <a:lnTo>
                    <a:pt x="175" y="26"/>
                  </a:lnTo>
                  <a:lnTo>
                    <a:pt x="177" y="29"/>
                  </a:lnTo>
                  <a:lnTo>
                    <a:pt x="179" y="32"/>
                  </a:lnTo>
                  <a:lnTo>
                    <a:pt x="181" y="36"/>
                  </a:lnTo>
                  <a:lnTo>
                    <a:pt x="183" y="40"/>
                  </a:lnTo>
                  <a:lnTo>
                    <a:pt x="185" y="44"/>
                  </a:lnTo>
                  <a:lnTo>
                    <a:pt x="187" y="49"/>
                  </a:lnTo>
                  <a:lnTo>
                    <a:pt x="189" y="54"/>
                  </a:lnTo>
                  <a:lnTo>
                    <a:pt x="191" y="59"/>
                  </a:lnTo>
                  <a:lnTo>
                    <a:pt x="193" y="64"/>
                  </a:lnTo>
                  <a:lnTo>
                    <a:pt x="195" y="70"/>
                  </a:lnTo>
                  <a:lnTo>
                    <a:pt x="197" y="76"/>
                  </a:lnTo>
                  <a:lnTo>
                    <a:pt x="200" y="83"/>
                  </a:lnTo>
                  <a:lnTo>
                    <a:pt x="202" y="89"/>
                  </a:lnTo>
                  <a:lnTo>
                    <a:pt x="204" y="95"/>
                  </a:lnTo>
                  <a:lnTo>
                    <a:pt x="206" y="101"/>
                  </a:lnTo>
                  <a:lnTo>
                    <a:pt x="208" y="106"/>
                  </a:lnTo>
                  <a:lnTo>
                    <a:pt x="210" y="112"/>
                  </a:lnTo>
                  <a:lnTo>
                    <a:pt x="212" y="118"/>
                  </a:lnTo>
                  <a:lnTo>
                    <a:pt x="214" y="125"/>
                  </a:lnTo>
                  <a:lnTo>
                    <a:pt x="216" y="130"/>
                  </a:lnTo>
                  <a:lnTo>
                    <a:pt x="218" y="137"/>
                  </a:lnTo>
                  <a:lnTo>
                    <a:pt x="220" y="143"/>
                  </a:lnTo>
                  <a:lnTo>
                    <a:pt x="222" y="150"/>
                  </a:lnTo>
                  <a:lnTo>
                    <a:pt x="225" y="156"/>
                  </a:lnTo>
                  <a:lnTo>
                    <a:pt x="227" y="162"/>
                  </a:lnTo>
                  <a:lnTo>
                    <a:pt x="229" y="168"/>
                  </a:lnTo>
                  <a:lnTo>
                    <a:pt x="231" y="174"/>
                  </a:lnTo>
                  <a:lnTo>
                    <a:pt x="233" y="180"/>
                  </a:lnTo>
                  <a:lnTo>
                    <a:pt x="235" y="187"/>
                  </a:lnTo>
                  <a:lnTo>
                    <a:pt x="237" y="193"/>
                  </a:lnTo>
                  <a:lnTo>
                    <a:pt x="239" y="200"/>
                  </a:lnTo>
                  <a:lnTo>
                    <a:pt x="241" y="207"/>
                  </a:lnTo>
                  <a:lnTo>
                    <a:pt x="243" y="215"/>
                  </a:lnTo>
                  <a:lnTo>
                    <a:pt x="245" y="222"/>
                  </a:lnTo>
                  <a:lnTo>
                    <a:pt x="247" y="230"/>
                  </a:lnTo>
                  <a:lnTo>
                    <a:pt x="250" y="237"/>
                  </a:lnTo>
                  <a:lnTo>
                    <a:pt x="252" y="244"/>
                  </a:lnTo>
                  <a:lnTo>
                    <a:pt x="254" y="252"/>
                  </a:lnTo>
                  <a:lnTo>
                    <a:pt x="256" y="260"/>
                  </a:lnTo>
                  <a:lnTo>
                    <a:pt x="258" y="268"/>
                  </a:lnTo>
                  <a:lnTo>
                    <a:pt x="260" y="277"/>
                  </a:lnTo>
                  <a:lnTo>
                    <a:pt x="262" y="285"/>
                  </a:lnTo>
                  <a:lnTo>
                    <a:pt x="264" y="294"/>
                  </a:lnTo>
                  <a:lnTo>
                    <a:pt x="266" y="302"/>
                  </a:lnTo>
                  <a:lnTo>
                    <a:pt x="268" y="311"/>
                  </a:lnTo>
                  <a:lnTo>
                    <a:pt x="270" y="320"/>
                  </a:lnTo>
                  <a:lnTo>
                    <a:pt x="272" y="329"/>
                  </a:lnTo>
                  <a:lnTo>
                    <a:pt x="274" y="338"/>
                  </a:lnTo>
                  <a:lnTo>
                    <a:pt x="277" y="347"/>
                  </a:lnTo>
                  <a:lnTo>
                    <a:pt x="279" y="356"/>
                  </a:lnTo>
                  <a:lnTo>
                    <a:pt x="281" y="365"/>
                  </a:lnTo>
                  <a:lnTo>
                    <a:pt x="283" y="374"/>
                  </a:lnTo>
                  <a:lnTo>
                    <a:pt x="285" y="384"/>
                  </a:lnTo>
                  <a:lnTo>
                    <a:pt x="287" y="393"/>
                  </a:lnTo>
                  <a:lnTo>
                    <a:pt x="289" y="402"/>
                  </a:lnTo>
                  <a:lnTo>
                    <a:pt x="291" y="412"/>
                  </a:lnTo>
                  <a:lnTo>
                    <a:pt x="293" y="421"/>
                  </a:lnTo>
                  <a:lnTo>
                    <a:pt x="295" y="431"/>
                  </a:lnTo>
                  <a:lnTo>
                    <a:pt x="297" y="441"/>
                  </a:lnTo>
                  <a:lnTo>
                    <a:pt x="299" y="451"/>
                  </a:lnTo>
                  <a:lnTo>
                    <a:pt x="302" y="461"/>
                  </a:lnTo>
                  <a:lnTo>
                    <a:pt x="304" y="472"/>
                  </a:lnTo>
                  <a:lnTo>
                    <a:pt x="306" y="482"/>
                  </a:lnTo>
                  <a:lnTo>
                    <a:pt x="308" y="491"/>
                  </a:lnTo>
                  <a:lnTo>
                    <a:pt x="310" y="501"/>
                  </a:lnTo>
                  <a:lnTo>
                    <a:pt x="312" y="511"/>
                  </a:lnTo>
                  <a:lnTo>
                    <a:pt x="314" y="521"/>
                  </a:lnTo>
                  <a:lnTo>
                    <a:pt x="316" y="531"/>
                  </a:lnTo>
                  <a:lnTo>
                    <a:pt x="318" y="542"/>
                  </a:lnTo>
                  <a:lnTo>
                    <a:pt x="320" y="552"/>
                  </a:lnTo>
                  <a:lnTo>
                    <a:pt x="322" y="562"/>
                  </a:lnTo>
                  <a:lnTo>
                    <a:pt x="324" y="572"/>
                  </a:lnTo>
                  <a:lnTo>
                    <a:pt x="327" y="578"/>
                  </a:lnTo>
                  <a:lnTo>
                    <a:pt x="329" y="584"/>
                  </a:lnTo>
                  <a:lnTo>
                    <a:pt x="331" y="590"/>
                  </a:lnTo>
                  <a:lnTo>
                    <a:pt x="333" y="595"/>
                  </a:lnTo>
                  <a:lnTo>
                    <a:pt x="335" y="601"/>
                  </a:lnTo>
                  <a:lnTo>
                    <a:pt x="337" y="606"/>
                  </a:lnTo>
                  <a:lnTo>
                    <a:pt x="339" y="612"/>
                  </a:lnTo>
                  <a:lnTo>
                    <a:pt x="341" y="617"/>
                  </a:lnTo>
                  <a:lnTo>
                    <a:pt x="343" y="622"/>
                  </a:lnTo>
                  <a:lnTo>
                    <a:pt x="345" y="627"/>
                  </a:lnTo>
                  <a:lnTo>
                    <a:pt x="347" y="633"/>
                  </a:lnTo>
                  <a:lnTo>
                    <a:pt x="349" y="638"/>
                  </a:lnTo>
                  <a:lnTo>
                    <a:pt x="352" y="642"/>
                  </a:lnTo>
                  <a:lnTo>
                    <a:pt x="354" y="646"/>
                  </a:lnTo>
                  <a:lnTo>
                    <a:pt x="356" y="651"/>
                  </a:lnTo>
                  <a:lnTo>
                    <a:pt x="358" y="655"/>
                  </a:lnTo>
                  <a:lnTo>
                    <a:pt x="360" y="660"/>
                  </a:lnTo>
                  <a:lnTo>
                    <a:pt x="362" y="664"/>
                  </a:lnTo>
                  <a:lnTo>
                    <a:pt x="364" y="668"/>
                  </a:lnTo>
                  <a:lnTo>
                    <a:pt x="366" y="672"/>
                  </a:lnTo>
                  <a:lnTo>
                    <a:pt x="368" y="676"/>
                  </a:lnTo>
                  <a:lnTo>
                    <a:pt x="370" y="680"/>
                  </a:lnTo>
                  <a:lnTo>
                    <a:pt x="372" y="684"/>
                  </a:lnTo>
                  <a:lnTo>
                    <a:pt x="374" y="688"/>
                  </a:lnTo>
                  <a:lnTo>
                    <a:pt x="377" y="692"/>
                  </a:lnTo>
                  <a:lnTo>
                    <a:pt x="379" y="695"/>
                  </a:lnTo>
                  <a:lnTo>
                    <a:pt x="381" y="699"/>
                  </a:lnTo>
                  <a:lnTo>
                    <a:pt x="383" y="703"/>
                  </a:lnTo>
                  <a:lnTo>
                    <a:pt x="385" y="707"/>
                  </a:lnTo>
                  <a:lnTo>
                    <a:pt x="387" y="710"/>
                  </a:lnTo>
                  <a:lnTo>
                    <a:pt x="389" y="714"/>
                  </a:lnTo>
                  <a:lnTo>
                    <a:pt x="391" y="718"/>
                  </a:lnTo>
                  <a:lnTo>
                    <a:pt x="393" y="721"/>
                  </a:lnTo>
                  <a:lnTo>
                    <a:pt x="395" y="725"/>
                  </a:lnTo>
                  <a:lnTo>
                    <a:pt x="397" y="728"/>
                  </a:lnTo>
                  <a:lnTo>
                    <a:pt x="399" y="731"/>
                  </a:lnTo>
                  <a:lnTo>
                    <a:pt x="401" y="733"/>
                  </a:lnTo>
                  <a:lnTo>
                    <a:pt x="404" y="736"/>
                  </a:lnTo>
                  <a:lnTo>
                    <a:pt x="406" y="738"/>
                  </a:lnTo>
                  <a:lnTo>
                    <a:pt x="408" y="741"/>
                  </a:lnTo>
                  <a:lnTo>
                    <a:pt x="410" y="743"/>
                  </a:lnTo>
                  <a:lnTo>
                    <a:pt x="412" y="746"/>
                  </a:lnTo>
                  <a:lnTo>
                    <a:pt x="414" y="748"/>
                  </a:lnTo>
                  <a:lnTo>
                    <a:pt x="416" y="751"/>
                  </a:lnTo>
                  <a:lnTo>
                    <a:pt x="418" y="753"/>
                  </a:lnTo>
                  <a:lnTo>
                    <a:pt x="420" y="756"/>
                  </a:lnTo>
                  <a:lnTo>
                    <a:pt x="422" y="758"/>
                  </a:lnTo>
                  <a:lnTo>
                    <a:pt x="424" y="761"/>
                  </a:lnTo>
                  <a:lnTo>
                    <a:pt x="426" y="763"/>
                  </a:lnTo>
                  <a:lnTo>
                    <a:pt x="429" y="766"/>
                  </a:lnTo>
                  <a:lnTo>
                    <a:pt x="431" y="768"/>
                  </a:lnTo>
                  <a:lnTo>
                    <a:pt x="433" y="770"/>
                  </a:lnTo>
                  <a:lnTo>
                    <a:pt x="435" y="772"/>
                  </a:lnTo>
                  <a:lnTo>
                    <a:pt x="437" y="774"/>
                  </a:lnTo>
                  <a:lnTo>
                    <a:pt x="439" y="776"/>
                  </a:lnTo>
                  <a:lnTo>
                    <a:pt x="441" y="778"/>
                  </a:lnTo>
                  <a:lnTo>
                    <a:pt x="443" y="781"/>
                  </a:lnTo>
                  <a:lnTo>
                    <a:pt x="445" y="783"/>
                  </a:lnTo>
                  <a:lnTo>
                    <a:pt x="447" y="785"/>
                  </a:lnTo>
                  <a:lnTo>
                    <a:pt x="449" y="787"/>
                  </a:lnTo>
                  <a:lnTo>
                    <a:pt x="451" y="789"/>
                  </a:lnTo>
                  <a:lnTo>
                    <a:pt x="454" y="791"/>
                  </a:lnTo>
                  <a:lnTo>
                    <a:pt x="456" y="793"/>
                  </a:lnTo>
                  <a:lnTo>
                    <a:pt x="458" y="795"/>
                  </a:lnTo>
                  <a:lnTo>
                    <a:pt x="460" y="798"/>
                  </a:lnTo>
                  <a:lnTo>
                    <a:pt x="462" y="800"/>
                  </a:lnTo>
                  <a:lnTo>
                    <a:pt x="464" y="802"/>
                  </a:lnTo>
                  <a:lnTo>
                    <a:pt x="466" y="804"/>
                  </a:lnTo>
                  <a:lnTo>
                    <a:pt x="468" y="806"/>
                  </a:lnTo>
                  <a:lnTo>
                    <a:pt x="470" y="809"/>
                  </a:lnTo>
                  <a:lnTo>
                    <a:pt x="472" y="811"/>
                  </a:lnTo>
                  <a:lnTo>
                    <a:pt x="474" y="813"/>
                  </a:lnTo>
                  <a:lnTo>
                    <a:pt x="476" y="816"/>
                  </a:lnTo>
                  <a:lnTo>
                    <a:pt x="479" y="818"/>
                  </a:lnTo>
                  <a:lnTo>
                    <a:pt x="481" y="820"/>
                  </a:lnTo>
                  <a:lnTo>
                    <a:pt x="483" y="822"/>
                  </a:lnTo>
                  <a:lnTo>
                    <a:pt x="485" y="824"/>
                  </a:lnTo>
                  <a:lnTo>
                    <a:pt x="487" y="826"/>
                  </a:lnTo>
                  <a:lnTo>
                    <a:pt x="489" y="827"/>
                  </a:lnTo>
                  <a:lnTo>
                    <a:pt x="491" y="828"/>
                  </a:lnTo>
                  <a:lnTo>
                    <a:pt x="493" y="829"/>
                  </a:lnTo>
                  <a:lnTo>
                    <a:pt x="495" y="829"/>
                  </a:lnTo>
                  <a:lnTo>
                    <a:pt x="497" y="830"/>
                  </a:lnTo>
                  <a:lnTo>
                    <a:pt x="499" y="831"/>
                  </a:lnTo>
                  <a:lnTo>
                    <a:pt x="501" y="831"/>
                  </a:lnTo>
                  <a:lnTo>
                    <a:pt x="503" y="832"/>
                  </a:lnTo>
                  <a:lnTo>
                    <a:pt x="506" y="833"/>
                  </a:lnTo>
                  <a:lnTo>
                    <a:pt x="508" y="833"/>
                  </a:lnTo>
                  <a:lnTo>
                    <a:pt x="510" y="834"/>
                  </a:lnTo>
                  <a:lnTo>
                    <a:pt x="512" y="834"/>
                  </a:lnTo>
                  <a:lnTo>
                    <a:pt x="514" y="835"/>
                  </a:lnTo>
                  <a:lnTo>
                    <a:pt x="516" y="835"/>
                  </a:lnTo>
                  <a:lnTo>
                    <a:pt x="518" y="836"/>
                  </a:lnTo>
                  <a:lnTo>
                    <a:pt x="520" y="836"/>
                  </a:lnTo>
                  <a:lnTo>
                    <a:pt x="522" y="837"/>
                  </a:lnTo>
                  <a:lnTo>
                    <a:pt x="524" y="837"/>
                  </a:lnTo>
                  <a:lnTo>
                    <a:pt x="526" y="838"/>
                  </a:lnTo>
                  <a:lnTo>
                    <a:pt x="528" y="838"/>
                  </a:lnTo>
                  <a:lnTo>
                    <a:pt x="531" y="839"/>
                  </a:lnTo>
                  <a:lnTo>
                    <a:pt x="533" y="840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9" y="842"/>
                  </a:lnTo>
                  <a:lnTo>
                    <a:pt x="541" y="842"/>
                  </a:lnTo>
                  <a:lnTo>
                    <a:pt x="543" y="843"/>
                  </a:lnTo>
                  <a:lnTo>
                    <a:pt x="545" y="843"/>
                  </a:lnTo>
                  <a:lnTo>
                    <a:pt x="547" y="843"/>
                  </a:lnTo>
                  <a:lnTo>
                    <a:pt x="549" y="844"/>
                  </a:lnTo>
                  <a:lnTo>
                    <a:pt x="551" y="845"/>
                  </a:lnTo>
                  <a:lnTo>
                    <a:pt x="553" y="845"/>
                  </a:lnTo>
                  <a:lnTo>
                    <a:pt x="556" y="846"/>
                  </a:lnTo>
                  <a:lnTo>
                    <a:pt x="558" y="846"/>
                  </a:lnTo>
                  <a:lnTo>
                    <a:pt x="560" y="847"/>
                  </a:lnTo>
                  <a:lnTo>
                    <a:pt x="562" y="847"/>
                  </a:lnTo>
                  <a:lnTo>
                    <a:pt x="564" y="848"/>
                  </a:lnTo>
                  <a:lnTo>
                    <a:pt x="566" y="848"/>
                  </a:lnTo>
                  <a:lnTo>
                    <a:pt x="568" y="848"/>
                  </a:lnTo>
                  <a:lnTo>
                    <a:pt x="570" y="849"/>
                  </a:lnTo>
                  <a:lnTo>
                    <a:pt x="572" y="849"/>
                  </a:lnTo>
                  <a:lnTo>
                    <a:pt x="574" y="849"/>
                  </a:lnTo>
                  <a:lnTo>
                    <a:pt x="576" y="850"/>
                  </a:lnTo>
                  <a:lnTo>
                    <a:pt x="578" y="850"/>
                  </a:lnTo>
                  <a:lnTo>
                    <a:pt x="581" y="850"/>
                  </a:lnTo>
                  <a:lnTo>
                    <a:pt x="583" y="851"/>
                  </a:lnTo>
                  <a:lnTo>
                    <a:pt x="585" y="851"/>
                  </a:lnTo>
                  <a:lnTo>
                    <a:pt x="587" y="852"/>
                  </a:lnTo>
                  <a:lnTo>
                    <a:pt x="589" y="852"/>
                  </a:lnTo>
                  <a:lnTo>
                    <a:pt x="591" y="853"/>
                  </a:lnTo>
                  <a:lnTo>
                    <a:pt x="593" y="853"/>
                  </a:lnTo>
                  <a:lnTo>
                    <a:pt x="595" y="854"/>
                  </a:lnTo>
                  <a:lnTo>
                    <a:pt x="597" y="855"/>
                  </a:lnTo>
                  <a:lnTo>
                    <a:pt x="599" y="855"/>
                  </a:lnTo>
                  <a:lnTo>
                    <a:pt x="601" y="856"/>
                  </a:lnTo>
                  <a:lnTo>
                    <a:pt x="603" y="857"/>
                  </a:lnTo>
                  <a:lnTo>
                    <a:pt x="606" y="857"/>
                  </a:lnTo>
                  <a:lnTo>
                    <a:pt x="608" y="857"/>
                  </a:lnTo>
                  <a:lnTo>
                    <a:pt x="610" y="857"/>
                  </a:lnTo>
                  <a:lnTo>
                    <a:pt x="612" y="857"/>
                  </a:lnTo>
                  <a:lnTo>
                    <a:pt x="614" y="858"/>
                  </a:lnTo>
                  <a:lnTo>
                    <a:pt x="616" y="858"/>
                  </a:lnTo>
                  <a:lnTo>
                    <a:pt x="618" y="858"/>
                  </a:lnTo>
                  <a:lnTo>
                    <a:pt x="620" y="859"/>
                  </a:lnTo>
                  <a:lnTo>
                    <a:pt x="622" y="859"/>
                  </a:lnTo>
                </a:path>
              </a:pathLst>
            </a:custGeom>
            <a:noFill/>
            <a:ln w="555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08" y="2129"/>
              <a:ext cx="4958" cy="1442"/>
            </a:xfrm>
            <a:custGeom>
              <a:avLst/>
              <a:gdLst>
                <a:gd name="T0" fmla="*/ 19 w 1420"/>
                <a:gd name="T1" fmla="*/ 354 h 413"/>
                <a:gd name="T2" fmla="*/ 43 w 1420"/>
                <a:gd name="T3" fmla="*/ 345 h 413"/>
                <a:gd name="T4" fmla="*/ 66 w 1420"/>
                <a:gd name="T5" fmla="*/ 334 h 413"/>
                <a:gd name="T6" fmla="*/ 90 w 1420"/>
                <a:gd name="T7" fmla="*/ 323 h 413"/>
                <a:gd name="T8" fmla="*/ 114 w 1420"/>
                <a:gd name="T9" fmla="*/ 310 h 413"/>
                <a:gd name="T10" fmla="*/ 138 w 1420"/>
                <a:gd name="T11" fmla="*/ 297 h 413"/>
                <a:gd name="T12" fmla="*/ 161 w 1420"/>
                <a:gd name="T13" fmla="*/ 283 h 413"/>
                <a:gd name="T14" fmla="*/ 185 w 1420"/>
                <a:gd name="T15" fmla="*/ 269 h 413"/>
                <a:gd name="T16" fmla="*/ 209 w 1420"/>
                <a:gd name="T17" fmla="*/ 251 h 413"/>
                <a:gd name="T18" fmla="*/ 233 w 1420"/>
                <a:gd name="T19" fmla="*/ 228 h 413"/>
                <a:gd name="T20" fmla="*/ 256 w 1420"/>
                <a:gd name="T21" fmla="*/ 204 h 413"/>
                <a:gd name="T22" fmla="*/ 280 w 1420"/>
                <a:gd name="T23" fmla="*/ 176 h 413"/>
                <a:gd name="T24" fmla="*/ 304 w 1420"/>
                <a:gd name="T25" fmla="*/ 149 h 413"/>
                <a:gd name="T26" fmla="*/ 328 w 1420"/>
                <a:gd name="T27" fmla="*/ 121 h 413"/>
                <a:gd name="T28" fmla="*/ 351 w 1420"/>
                <a:gd name="T29" fmla="*/ 96 h 413"/>
                <a:gd name="T30" fmla="*/ 375 w 1420"/>
                <a:gd name="T31" fmla="*/ 74 h 413"/>
                <a:gd name="T32" fmla="*/ 399 w 1420"/>
                <a:gd name="T33" fmla="*/ 50 h 413"/>
                <a:gd name="T34" fmla="*/ 423 w 1420"/>
                <a:gd name="T35" fmla="*/ 31 h 413"/>
                <a:gd name="T36" fmla="*/ 446 w 1420"/>
                <a:gd name="T37" fmla="*/ 15 h 413"/>
                <a:gd name="T38" fmla="*/ 470 w 1420"/>
                <a:gd name="T39" fmla="*/ 7 h 413"/>
                <a:gd name="T40" fmla="*/ 494 w 1420"/>
                <a:gd name="T41" fmla="*/ 2 h 413"/>
                <a:gd name="T42" fmla="*/ 518 w 1420"/>
                <a:gd name="T43" fmla="*/ 0 h 413"/>
                <a:gd name="T44" fmla="*/ 541 w 1420"/>
                <a:gd name="T45" fmla="*/ 6 h 413"/>
                <a:gd name="T46" fmla="*/ 565 w 1420"/>
                <a:gd name="T47" fmla="*/ 18 h 413"/>
                <a:gd name="T48" fmla="*/ 589 w 1420"/>
                <a:gd name="T49" fmla="*/ 36 h 413"/>
                <a:gd name="T50" fmla="*/ 612 w 1420"/>
                <a:gd name="T51" fmla="*/ 55 h 413"/>
                <a:gd name="T52" fmla="*/ 636 w 1420"/>
                <a:gd name="T53" fmla="*/ 77 h 413"/>
                <a:gd name="T54" fmla="*/ 660 w 1420"/>
                <a:gd name="T55" fmla="*/ 99 h 413"/>
                <a:gd name="T56" fmla="*/ 684 w 1420"/>
                <a:gd name="T57" fmla="*/ 121 h 413"/>
                <a:gd name="T58" fmla="*/ 707 w 1420"/>
                <a:gd name="T59" fmla="*/ 144 h 413"/>
                <a:gd name="T60" fmla="*/ 731 w 1420"/>
                <a:gd name="T61" fmla="*/ 169 h 413"/>
                <a:gd name="T62" fmla="*/ 755 w 1420"/>
                <a:gd name="T63" fmla="*/ 194 h 413"/>
                <a:gd name="T64" fmla="*/ 779 w 1420"/>
                <a:gd name="T65" fmla="*/ 214 h 413"/>
                <a:gd name="T66" fmla="*/ 802 w 1420"/>
                <a:gd name="T67" fmla="*/ 231 h 413"/>
                <a:gd name="T68" fmla="*/ 826 w 1420"/>
                <a:gd name="T69" fmla="*/ 248 h 413"/>
                <a:gd name="T70" fmla="*/ 850 w 1420"/>
                <a:gd name="T71" fmla="*/ 264 h 413"/>
                <a:gd name="T72" fmla="*/ 874 w 1420"/>
                <a:gd name="T73" fmla="*/ 280 h 413"/>
                <a:gd name="T74" fmla="*/ 897 w 1420"/>
                <a:gd name="T75" fmla="*/ 292 h 413"/>
                <a:gd name="T76" fmla="*/ 921 w 1420"/>
                <a:gd name="T77" fmla="*/ 303 h 413"/>
                <a:gd name="T78" fmla="*/ 945 w 1420"/>
                <a:gd name="T79" fmla="*/ 315 h 413"/>
                <a:gd name="T80" fmla="*/ 969 w 1420"/>
                <a:gd name="T81" fmla="*/ 329 h 413"/>
                <a:gd name="T82" fmla="*/ 992 w 1420"/>
                <a:gd name="T83" fmla="*/ 339 h 413"/>
                <a:gd name="T84" fmla="*/ 1016 w 1420"/>
                <a:gd name="T85" fmla="*/ 348 h 413"/>
                <a:gd name="T86" fmla="*/ 1040 w 1420"/>
                <a:gd name="T87" fmla="*/ 358 h 413"/>
                <a:gd name="T88" fmla="*/ 1063 w 1420"/>
                <a:gd name="T89" fmla="*/ 366 h 413"/>
                <a:gd name="T90" fmla="*/ 1087 w 1420"/>
                <a:gd name="T91" fmla="*/ 372 h 413"/>
                <a:gd name="T92" fmla="*/ 1111 w 1420"/>
                <a:gd name="T93" fmla="*/ 377 h 413"/>
                <a:gd name="T94" fmla="*/ 1135 w 1420"/>
                <a:gd name="T95" fmla="*/ 382 h 413"/>
                <a:gd name="T96" fmla="*/ 1158 w 1420"/>
                <a:gd name="T97" fmla="*/ 387 h 413"/>
                <a:gd name="T98" fmla="*/ 1182 w 1420"/>
                <a:gd name="T99" fmla="*/ 391 h 413"/>
                <a:gd name="T100" fmla="*/ 1206 w 1420"/>
                <a:gd name="T101" fmla="*/ 396 h 413"/>
                <a:gd name="T102" fmla="*/ 1230 w 1420"/>
                <a:gd name="T103" fmla="*/ 400 h 413"/>
                <a:gd name="T104" fmla="*/ 1253 w 1420"/>
                <a:gd name="T105" fmla="*/ 403 h 413"/>
                <a:gd name="T106" fmla="*/ 1277 w 1420"/>
                <a:gd name="T107" fmla="*/ 405 h 413"/>
                <a:gd name="T108" fmla="*/ 1301 w 1420"/>
                <a:gd name="T109" fmla="*/ 406 h 413"/>
                <a:gd name="T110" fmla="*/ 1325 w 1420"/>
                <a:gd name="T111" fmla="*/ 408 h 413"/>
                <a:gd name="T112" fmla="*/ 1348 w 1420"/>
                <a:gd name="T113" fmla="*/ 410 h 413"/>
                <a:gd name="T114" fmla="*/ 1372 w 1420"/>
                <a:gd name="T115" fmla="*/ 410 h 413"/>
                <a:gd name="T116" fmla="*/ 1396 w 1420"/>
                <a:gd name="T117" fmla="*/ 412 h 413"/>
                <a:gd name="T118" fmla="*/ 1420 w 1420"/>
                <a:gd name="T11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0" h="413">
                  <a:moveTo>
                    <a:pt x="0" y="362"/>
                  </a:moveTo>
                  <a:lnTo>
                    <a:pt x="5" y="360"/>
                  </a:lnTo>
                  <a:lnTo>
                    <a:pt x="9" y="358"/>
                  </a:lnTo>
                  <a:lnTo>
                    <a:pt x="14" y="356"/>
                  </a:lnTo>
                  <a:lnTo>
                    <a:pt x="19" y="354"/>
                  </a:lnTo>
                  <a:lnTo>
                    <a:pt x="24" y="353"/>
                  </a:lnTo>
                  <a:lnTo>
                    <a:pt x="28" y="351"/>
                  </a:lnTo>
                  <a:lnTo>
                    <a:pt x="33" y="349"/>
                  </a:lnTo>
                  <a:lnTo>
                    <a:pt x="38" y="347"/>
                  </a:lnTo>
                  <a:lnTo>
                    <a:pt x="43" y="345"/>
                  </a:lnTo>
                  <a:lnTo>
                    <a:pt x="47" y="343"/>
                  </a:lnTo>
                  <a:lnTo>
                    <a:pt x="52" y="341"/>
                  </a:lnTo>
                  <a:lnTo>
                    <a:pt x="57" y="339"/>
                  </a:lnTo>
                  <a:lnTo>
                    <a:pt x="62" y="336"/>
                  </a:lnTo>
                  <a:lnTo>
                    <a:pt x="66" y="334"/>
                  </a:lnTo>
                  <a:lnTo>
                    <a:pt x="71" y="332"/>
                  </a:lnTo>
                  <a:lnTo>
                    <a:pt x="76" y="330"/>
                  </a:lnTo>
                  <a:lnTo>
                    <a:pt x="81" y="327"/>
                  </a:lnTo>
                  <a:lnTo>
                    <a:pt x="85" y="325"/>
                  </a:lnTo>
                  <a:lnTo>
                    <a:pt x="90" y="323"/>
                  </a:lnTo>
                  <a:lnTo>
                    <a:pt x="95" y="321"/>
                  </a:lnTo>
                  <a:lnTo>
                    <a:pt x="100" y="318"/>
                  </a:lnTo>
                  <a:lnTo>
                    <a:pt x="104" y="316"/>
                  </a:lnTo>
                  <a:lnTo>
                    <a:pt x="109" y="313"/>
                  </a:lnTo>
                  <a:lnTo>
                    <a:pt x="114" y="310"/>
                  </a:lnTo>
                  <a:lnTo>
                    <a:pt x="119" y="307"/>
                  </a:lnTo>
                  <a:lnTo>
                    <a:pt x="123" y="305"/>
                  </a:lnTo>
                  <a:lnTo>
                    <a:pt x="128" y="302"/>
                  </a:lnTo>
                  <a:lnTo>
                    <a:pt x="133" y="299"/>
                  </a:lnTo>
                  <a:lnTo>
                    <a:pt x="138" y="297"/>
                  </a:lnTo>
                  <a:lnTo>
                    <a:pt x="142" y="294"/>
                  </a:lnTo>
                  <a:lnTo>
                    <a:pt x="147" y="292"/>
                  </a:lnTo>
                  <a:lnTo>
                    <a:pt x="152" y="289"/>
                  </a:lnTo>
                  <a:lnTo>
                    <a:pt x="157" y="286"/>
                  </a:lnTo>
                  <a:lnTo>
                    <a:pt x="161" y="283"/>
                  </a:lnTo>
                  <a:lnTo>
                    <a:pt x="166" y="280"/>
                  </a:lnTo>
                  <a:lnTo>
                    <a:pt x="171" y="277"/>
                  </a:lnTo>
                  <a:lnTo>
                    <a:pt x="176" y="274"/>
                  </a:lnTo>
                  <a:lnTo>
                    <a:pt x="180" y="271"/>
                  </a:lnTo>
                  <a:lnTo>
                    <a:pt x="185" y="269"/>
                  </a:lnTo>
                  <a:lnTo>
                    <a:pt x="190" y="266"/>
                  </a:lnTo>
                  <a:lnTo>
                    <a:pt x="195" y="263"/>
                  </a:lnTo>
                  <a:lnTo>
                    <a:pt x="199" y="259"/>
                  </a:lnTo>
                  <a:lnTo>
                    <a:pt x="204" y="255"/>
                  </a:lnTo>
                  <a:lnTo>
                    <a:pt x="209" y="251"/>
                  </a:lnTo>
                  <a:lnTo>
                    <a:pt x="214" y="247"/>
                  </a:lnTo>
                  <a:lnTo>
                    <a:pt x="218" y="242"/>
                  </a:lnTo>
                  <a:lnTo>
                    <a:pt x="223" y="237"/>
                  </a:lnTo>
                  <a:lnTo>
                    <a:pt x="228" y="233"/>
                  </a:lnTo>
                  <a:lnTo>
                    <a:pt x="233" y="228"/>
                  </a:lnTo>
                  <a:lnTo>
                    <a:pt x="237" y="223"/>
                  </a:lnTo>
                  <a:lnTo>
                    <a:pt x="242" y="219"/>
                  </a:lnTo>
                  <a:lnTo>
                    <a:pt x="247" y="214"/>
                  </a:lnTo>
                  <a:lnTo>
                    <a:pt x="252" y="209"/>
                  </a:lnTo>
                  <a:lnTo>
                    <a:pt x="256" y="204"/>
                  </a:lnTo>
                  <a:lnTo>
                    <a:pt x="261" y="199"/>
                  </a:lnTo>
                  <a:lnTo>
                    <a:pt x="266" y="194"/>
                  </a:lnTo>
                  <a:lnTo>
                    <a:pt x="271" y="188"/>
                  </a:lnTo>
                  <a:lnTo>
                    <a:pt x="275" y="182"/>
                  </a:lnTo>
                  <a:lnTo>
                    <a:pt x="280" y="176"/>
                  </a:lnTo>
                  <a:lnTo>
                    <a:pt x="285" y="171"/>
                  </a:lnTo>
                  <a:lnTo>
                    <a:pt x="290" y="165"/>
                  </a:lnTo>
                  <a:lnTo>
                    <a:pt x="294" y="160"/>
                  </a:lnTo>
                  <a:lnTo>
                    <a:pt x="299" y="154"/>
                  </a:lnTo>
                  <a:lnTo>
                    <a:pt x="304" y="149"/>
                  </a:lnTo>
                  <a:lnTo>
                    <a:pt x="309" y="143"/>
                  </a:lnTo>
                  <a:lnTo>
                    <a:pt x="313" y="138"/>
                  </a:lnTo>
                  <a:lnTo>
                    <a:pt x="318" y="132"/>
                  </a:lnTo>
                  <a:lnTo>
                    <a:pt x="323" y="127"/>
                  </a:lnTo>
                  <a:lnTo>
                    <a:pt x="328" y="121"/>
                  </a:lnTo>
                  <a:lnTo>
                    <a:pt x="332" y="116"/>
                  </a:lnTo>
                  <a:lnTo>
                    <a:pt x="337" y="110"/>
                  </a:lnTo>
                  <a:lnTo>
                    <a:pt x="342" y="105"/>
                  </a:lnTo>
                  <a:lnTo>
                    <a:pt x="347" y="101"/>
                  </a:lnTo>
                  <a:lnTo>
                    <a:pt x="351" y="96"/>
                  </a:lnTo>
                  <a:lnTo>
                    <a:pt x="356" y="92"/>
                  </a:lnTo>
                  <a:lnTo>
                    <a:pt x="361" y="87"/>
                  </a:lnTo>
                  <a:lnTo>
                    <a:pt x="366" y="82"/>
                  </a:lnTo>
                  <a:lnTo>
                    <a:pt x="370" y="78"/>
                  </a:lnTo>
                  <a:lnTo>
                    <a:pt x="375" y="74"/>
                  </a:lnTo>
                  <a:lnTo>
                    <a:pt x="380" y="69"/>
                  </a:lnTo>
                  <a:lnTo>
                    <a:pt x="385" y="64"/>
                  </a:lnTo>
                  <a:lnTo>
                    <a:pt x="389" y="59"/>
                  </a:lnTo>
                  <a:lnTo>
                    <a:pt x="394" y="55"/>
                  </a:lnTo>
                  <a:lnTo>
                    <a:pt x="399" y="50"/>
                  </a:lnTo>
                  <a:lnTo>
                    <a:pt x="404" y="46"/>
                  </a:lnTo>
                  <a:lnTo>
                    <a:pt x="408" y="42"/>
                  </a:lnTo>
                  <a:lnTo>
                    <a:pt x="413" y="38"/>
                  </a:lnTo>
                  <a:lnTo>
                    <a:pt x="418" y="34"/>
                  </a:lnTo>
                  <a:lnTo>
                    <a:pt x="423" y="31"/>
                  </a:lnTo>
                  <a:lnTo>
                    <a:pt x="427" y="28"/>
                  </a:lnTo>
                  <a:lnTo>
                    <a:pt x="432" y="24"/>
                  </a:lnTo>
                  <a:lnTo>
                    <a:pt x="437" y="21"/>
                  </a:lnTo>
                  <a:lnTo>
                    <a:pt x="441" y="18"/>
                  </a:lnTo>
                  <a:lnTo>
                    <a:pt x="446" y="15"/>
                  </a:lnTo>
                  <a:lnTo>
                    <a:pt x="451" y="13"/>
                  </a:lnTo>
                  <a:lnTo>
                    <a:pt x="456" y="11"/>
                  </a:lnTo>
                  <a:lnTo>
                    <a:pt x="461" y="9"/>
                  </a:lnTo>
                  <a:lnTo>
                    <a:pt x="465" y="8"/>
                  </a:lnTo>
                  <a:lnTo>
                    <a:pt x="470" y="7"/>
                  </a:lnTo>
                  <a:lnTo>
                    <a:pt x="475" y="6"/>
                  </a:lnTo>
                  <a:lnTo>
                    <a:pt x="480" y="5"/>
                  </a:lnTo>
                  <a:lnTo>
                    <a:pt x="484" y="4"/>
                  </a:lnTo>
                  <a:lnTo>
                    <a:pt x="489" y="3"/>
                  </a:lnTo>
                  <a:lnTo>
                    <a:pt x="494" y="2"/>
                  </a:lnTo>
                  <a:lnTo>
                    <a:pt x="498" y="1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2" y="1"/>
                  </a:lnTo>
                  <a:lnTo>
                    <a:pt x="527" y="2"/>
                  </a:lnTo>
                  <a:lnTo>
                    <a:pt x="532" y="3"/>
                  </a:lnTo>
                  <a:lnTo>
                    <a:pt x="536" y="5"/>
                  </a:lnTo>
                  <a:lnTo>
                    <a:pt x="541" y="6"/>
                  </a:lnTo>
                  <a:lnTo>
                    <a:pt x="546" y="8"/>
                  </a:lnTo>
                  <a:lnTo>
                    <a:pt x="551" y="10"/>
                  </a:lnTo>
                  <a:lnTo>
                    <a:pt x="555" y="12"/>
                  </a:lnTo>
                  <a:lnTo>
                    <a:pt x="560" y="15"/>
                  </a:lnTo>
                  <a:lnTo>
                    <a:pt x="565" y="18"/>
                  </a:lnTo>
                  <a:lnTo>
                    <a:pt x="570" y="21"/>
                  </a:lnTo>
                  <a:lnTo>
                    <a:pt x="574" y="24"/>
                  </a:lnTo>
                  <a:lnTo>
                    <a:pt x="579" y="28"/>
                  </a:lnTo>
                  <a:lnTo>
                    <a:pt x="584" y="32"/>
                  </a:lnTo>
                  <a:lnTo>
                    <a:pt x="589" y="36"/>
                  </a:lnTo>
                  <a:lnTo>
                    <a:pt x="593" y="40"/>
                  </a:lnTo>
                  <a:lnTo>
                    <a:pt x="598" y="44"/>
                  </a:lnTo>
                  <a:lnTo>
                    <a:pt x="603" y="48"/>
                  </a:lnTo>
                  <a:lnTo>
                    <a:pt x="608" y="51"/>
                  </a:lnTo>
                  <a:lnTo>
                    <a:pt x="612" y="55"/>
                  </a:lnTo>
                  <a:lnTo>
                    <a:pt x="617" y="59"/>
                  </a:lnTo>
                  <a:lnTo>
                    <a:pt x="622" y="63"/>
                  </a:lnTo>
                  <a:lnTo>
                    <a:pt x="627" y="68"/>
                  </a:lnTo>
                  <a:lnTo>
                    <a:pt x="631" y="72"/>
                  </a:lnTo>
                  <a:lnTo>
                    <a:pt x="636" y="77"/>
                  </a:lnTo>
                  <a:lnTo>
                    <a:pt x="641" y="82"/>
                  </a:lnTo>
                  <a:lnTo>
                    <a:pt x="646" y="87"/>
                  </a:lnTo>
                  <a:lnTo>
                    <a:pt x="650" y="91"/>
                  </a:lnTo>
                  <a:lnTo>
                    <a:pt x="655" y="95"/>
                  </a:lnTo>
                  <a:lnTo>
                    <a:pt x="660" y="99"/>
                  </a:lnTo>
                  <a:lnTo>
                    <a:pt x="665" y="104"/>
                  </a:lnTo>
                  <a:lnTo>
                    <a:pt x="669" y="108"/>
                  </a:lnTo>
                  <a:lnTo>
                    <a:pt x="674" y="112"/>
                  </a:lnTo>
                  <a:lnTo>
                    <a:pt x="679" y="117"/>
                  </a:lnTo>
                  <a:lnTo>
                    <a:pt x="684" y="121"/>
                  </a:lnTo>
                  <a:lnTo>
                    <a:pt x="688" y="126"/>
                  </a:lnTo>
                  <a:lnTo>
                    <a:pt x="693" y="130"/>
                  </a:lnTo>
                  <a:lnTo>
                    <a:pt x="698" y="135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2" y="149"/>
                  </a:lnTo>
                  <a:lnTo>
                    <a:pt x="717" y="153"/>
                  </a:lnTo>
                  <a:lnTo>
                    <a:pt x="722" y="158"/>
                  </a:lnTo>
                  <a:lnTo>
                    <a:pt x="726" y="163"/>
                  </a:lnTo>
                  <a:lnTo>
                    <a:pt x="731" y="169"/>
                  </a:lnTo>
                  <a:lnTo>
                    <a:pt x="736" y="174"/>
                  </a:lnTo>
                  <a:lnTo>
                    <a:pt x="741" y="179"/>
                  </a:lnTo>
                  <a:lnTo>
                    <a:pt x="745" y="184"/>
                  </a:lnTo>
                  <a:lnTo>
                    <a:pt x="750" y="189"/>
                  </a:lnTo>
                  <a:lnTo>
                    <a:pt x="755" y="194"/>
                  </a:lnTo>
                  <a:lnTo>
                    <a:pt x="760" y="198"/>
                  </a:lnTo>
                  <a:lnTo>
                    <a:pt x="764" y="202"/>
                  </a:lnTo>
                  <a:lnTo>
                    <a:pt x="769" y="206"/>
                  </a:lnTo>
                  <a:lnTo>
                    <a:pt x="774" y="210"/>
                  </a:lnTo>
                  <a:lnTo>
                    <a:pt x="779" y="214"/>
                  </a:lnTo>
                  <a:lnTo>
                    <a:pt x="783" y="217"/>
                  </a:lnTo>
                  <a:lnTo>
                    <a:pt x="788" y="220"/>
                  </a:lnTo>
                  <a:lnTo>
                    <a:pt x="793" y="224"/>
                  </a:lnTo>
                  <a:lnTo>
                    <a:pt x="798" y="227"/>
                  </a:lnTo>
                  <a:lnTo>
                    <a:pt x="802" y="231"/>
                  </a:lnTo>
                  <a:lnTo>
                    <a:pt x="807" y="234"/>
                  </a:lnTo>
                  <a:lnTo>
                    <a:pt x="812" y="238"/>
                  </a:lnTo>
                  <a:lnTo>
                    <a:pt x="817" y="241"/>
                  </a:lnTo>
                  <a:lnTo>
                    <a:pt x="821" y="245"/>
                  </a:lnTo>
                  <a:lnTo>
                    <a:pt x="826" y="248"/>
                  </a:lnTo>
                  <a:lnTo>
                    <a:pt x="831" y="251"/>
                  </a:lnTo>
                  <a:lnTo>
                    <a:pt x="836" y="254"/>
                  </a:lnTo>
                  <a:lnTo>
                    <a:pt x="840" y="257"/>
                  </a:lnTo>
                  <a:lnTo>
                    <a:pt x="845" y="261"/>
                  </a:lnTo>
                  <a:lnTo>
                    <a:pt x="850" y="264"/>
                  </a:lnTo>
                  <a:lnTo>
                    <a:pt x="855" y="268"/>
                  </a:lnTo>
                  <a:lnTo>
                    <a:pt x="859" y="271"/>
                  </a:lnTo>
                  <a:lnTo>
                    <a:pt x="864" y="274"/>
                  </a:lnTo>
                  <a:lnTo>
                    <a:pt x="869" y="278"/>
                  </a:lnTo>
                  <a:lnTo>
                    <a:pt x="874" y="280"/>
                  </a:lnTo>
                  <a:lnTo>
                    <a:pt x="878" y="282"/>
                  </a:lnTo>
                  <a:lnTo>
                    <a:pt x="883" y="285"/>
                  </a:lnTo>
                  <a:lnTo>
                    <a:pt x="888" y="287"/>
                  </a:lnTo>
                  <a:lnTo>
                    <a:pt x="893" y="290"/>
                  </a:lnTo>
                  <a:lnTo>
                    <a:pt x="897" y="292"/>
                  </a:lnTo>
                  <a:lnTo>
                    <a:pt x="902" y="294"/>
                  </a:lnTo>
                  <a:lnTo>
                    <a:pt x="907" y="296"/>
                  </a:lnTo>
                  <a:lnTo>
                    <a:pt x="912" y="299"/>
                  </a:lnTo>
                  <a:lnTo>
                    <a:pt x="916" y="301"/>
                  </a:lnTo>
                  <a:lnTo>
                    <a:pt x="921" y="303"/>
                  </a:lnTo>
                  <a:lnTo>
                    <a:pt x="926" y="306"/>
                  </a:lnTo>
                  <a:lnTo>
                    <a:pt x="931" y="308"/>
                  </a:lnTo>
                  <a:lnTo>
                    <a:pt x="935" y="310"/>
                  </a:lnTo>
                  <a:lnTo>
                    <a:pt x="940" y="313"/>
                  </a:lnTo>
                  <a:lnTo>
                    <a:pt x="945" y="315"/>
                  </a:lnTo>
                  <a:lnTo>
                    <a:pt x="950" y="318"/>
                  </a:lnTo>
                  <a:lnTo>
                    <a:pt x="954" y="321"/>
                  </a:lnTo>
                  <a:lnTo>
                    <a:pt x="959" y="323"/>
                  </a:lnTo>
                  <a:lnTo>
                    <a:pt x="964" y="326"/>
                  </a:lnTo>
                  <a:lnTo>
                    <a:pt x="969" y="329"/>
                  </a:lnTo>
                  <a:lnTo>
                    <a:pt x="973" y="331"/>
                  </a:lnTo>
                  <a:lnTo>
                    <a:pt x="978" y="333"/>
                  </a:lnTo>
                  <a:lnTo>
                    <a:pt x="983" y="335"/>
                  </a:lnTo>
                  <a:lnTo>
                    <a:pt x="988" y="337"/>
                  </a:lnTo>
                  <a:lnTo>
                    <a:pt x="992" y="339"/>
                  </a:lnTo>
                  <a:lnTo>
                    <a:pt x="997" y="341"/>
                  </a:lnTo>
                  <a:lnTo>
                    <a:pt x="1002" y="342"/>
                  </a:lnTo>
                  <a:lnTo>
                    <a:pt x="1007" y="344"/>
                  </a:lnTo>
                  <a:lnTo>
                    <a:pt x="1011" y="346"/>
                  </a:lnTo>
                  <a:lnTo>
                    <a:pt x="1016" y="348"/>
                  </a:lnTo>
                  <a:lnTo>
                    <a:pt x="1021" y="350"/>
                  </a:lnTo>
                  <a:lnTo>
                    <a:pt x="1025" y="352"/>
                  </a:lnTo>
                  <a:lnTo>
                    <a:pt x="1030" y="354"/>
                  </a:lnTo>
                  <a:lnTo>
                    <a:pt x="1035" y="356"/>
                  </a:lnTo>
                  <a:lnTo>
                    <a:pt x="1040" y="358"/>
                  </a:lnTo>
                  <a:lnTo>
                    <a:pt x="1045" y="360"/>
                  </a:lnTo>
                  <a:lnTo>
                    <a:pt x="1049" y="361"/>
                  </a:lnTo>
                  <a:lnTo>
                    <a:pt x="1054" y="363"/>
                  </a:lnTo>
                  <a:lnTo>
                    <a:pt x="1059" y="364"/>
                  </a:lnTo>
                  <a:lnTo>
                    <a:pt x="1063" y="366"/>
                  </a:lnTo>
                  <a:lnTo>
                    <a:pt x="1068" y="367"/>
                  </a:lnTo>
                  <a:lnTo>
                    <a:pt x="1073" y="368"/>
                  </a:lnTo>
                  <a:lnTo>
                    <a:pt x="1078" y="370"/>
                  </a:lnTo>
                  <a:lnTo>
                    <a:pt x="1082" y="371"/>
                  </a:lnTo>
                  <a:lnTo>
                    <a:pt x="1087" y="372"/>
                  </a:lnTo>
                  <a:lnTo>
                    <a:pt x="1092" y="373"/>
                  </a:lnTo>
                  <a:lnTo>
                    <a:pt x="1097" y="374"/>
                  </a:lnTo>
                  <a:lnTo>
                    <a:pt x="1101" y="375"/>
                  </a:lnTo>
                  <a:lnTo>
                    <a:pt x="1106" y="376"/>
                  </a:lnTo>
                  <a:lnTo>
                    <a:pt x="1111" y="377"/>
                  </a:lnTo>
                  <a:lnTo>
                    <a:pt x="1116" y="378"/>
                  </a:lnTo>
                  <a:lnTo>
                    <a:pt x="1120" y="379"/>
                  </a:lnTo>
                  <a:lnTo>
                    <a:pt x="1125" y="380"/>
                  </a:lnTo>
                  <a:lnTo>
                    <a:pt x="1130" y="381"/>
                  </a:lnTo>
                  <a:lnTo>
                    <a:pt x="1135" y="382"/>
                  </a:lnTo>
                  <a:lnTo>
                    <a:pt x="1139" y="383"/>
                  </a:lnTo>
                  <a:lnTo>
                    <a:pt x="1144" y="384"/>
                  </a:lnTo>
                  <a:lnTo>
                    <a:pt x="1149" y="385"/>
                  </a:lnTo>
                  <a:lnTo>
                    <a:pt x="1154" y="386"/>
                  </a:lnTo>
                  <a:lnTo>
                    <a:pt x="1158" y="387"/>
                  </a:lnTo>
                  <a:lnTo>
                    <a:pt x="1163" y="388"/>
                  </a:lnTo>
                  <a:lnTo>
                    <a:pt x="1168" y="389"/>
                  </a:lnTo>
                  <a:lnTo>
                    <a:pt x="1173" y="390"/>
                  </a:lnTo>
                  <a:lnTo>
                    <a:pt x="1177" y="390"/>
                  </a:lnTo>
                  <a:lnTo>
                    <a:pt x="1182" y="391"/>
                  </a:lnTo>
                  <a:lnTo>
                    <a:pt x="1187" y="392"/>
                  </a:lnTo>
                  <a:lnTo>
                    <a:pt x="1192" y="393"/>
                  </a:lnTo>
                  <a:lnTo>
                    <a:pt x="1196" y="394"/>
                  </a:lnTo>
                  <a:lnTo>
                    <a:pt x="1201" y="395"/>
                  </a:lnTo>
                  <a:lnTo>
                    <a:pt x="1206" y="396"/>
                  </a:lnTo>
                  <a:lnTo>
                    <a:pt x="1211" y="397"/>
                  </a:lnTo>
                  <a:lnTo>
                    <a:pt x="1215" y="398"/>
                  </a:lnTo>
                  <a:lnTo>
                    <a:pt x="1220" y="399"/>
                  </a:lnTo>
                  <a:lnTo>
                    <a:pt x="1225" y="400"/>
                  </a:lnTo>
                  <a:lnTo>
                    <a:pt x="1230" y="400"/>
                  </a:lnTo>
                  <a:lnTo>
                    <a:pt x="1234" y="401"/>
                  </a:lnTo>
                  <a:lnTo>
                    <a:pt x="1239" y="401"/>
                  </a:lnTo>
                  <a:lnTo>
                    <a:pt x="1244" y="402"/>
                  </a:lnTo>
                  <a:lnTo>
                    <a:pt x="1249" y="403"/>
                  </a:lnTo>
                  <a:lnTo>
                    <a:pt x="1253" y="403"/>
                  </a:lnTo>
                  <a:lnTo>
                    <a:pt x="1258" y="404"/>
                  </a:lnTo>
                  <a:lnTo>
                    <a:pt x="1263" y="404"/>
                  </a:lnTo>
                  <a:lnTo>
                    <a:pt x="1268" y="404"/>
                  </a:lnTo>
                  <a:lnTo>
                    <a:pt x="1272" y="405"/>
                  </a:lnTo>
                  <a:lnTo>
                    <a:pt x="1277" y="405"/>
                  </a:lnTo>
                  <a:lnTo>
                    <a:pt x="1282" y="406"/>
                  </a:lnTo>
                  <a:lnTo>
                    <a:pt x="1287" y="406"/>
                  </a:lnTo>
                  <a:lnTo>
                    <a:pt x="1291" y="406"/>
                  </a:lnTo>
                  <a:lnTo>
                    <a:pt x="1296" y="406"/>
                  </a:lnTo>
                  <a:lnTo>
                    <a:pt x="1301" y="406"/>
                  </a:lnTo>
                  <a:lnTo>
                    <a:pt x="1306" y="406"/>
                  </a:lnTo>
                  <a:lnTo>
                    <a:pt x="1310" y="407"/>
                  </a:lnTo>
                  <a:lnTo>
                    <a:pt x="1315" y="407"/>
                  </a:lnTo>
                  <a:lnTo>
                    <a:pt x="1320" y="407"/>
                  </a:lnTo>
                  <a:lnTo>
                    <a:pt x="1325" y="408"/>
                  </a:lnTo>
                  <a:lnTo>
                    <a:pt x="1329" y="408"/>
                  </a:lnTo>
                  <a:lnTo>
                    <a:pt x="1334" y="408"/>
                  </a:lnTo>
                  <a:lnTo>
                    <a:pt x="1339" y="409"/>
                  </a:lnTo>
                  <a:lnTo>
                    <a:pt x="1344" y="409"/>
                  </a:lnTo>
                  <a:lnTo>
                    <a:pt x="1348" y="410"/>
                  </a:lnTo>
                  <a:lnTo>
                    <a:pt x="1353" y="410"/>
                  </a:lnTo>
                  <a:lnTo>
                    <a:pt x="1358" y="410"/>
                  </a:lnTo>
                  <a:lnTo>
                    <a:pt x="1363" y="410"/>
                  </a:lnTo>
                  <a:lnTo>
                    <a:pt x="1367" y="410"/>
                  </a:lnTo>
                  <a:lnTo>
                    <a:pt x="1372" y="410"/>
                  </a:lnTo>
                  <a:lnTo>
                    <a:pt x="1377" y="411"/>
                  </a:lnTo>
                  <a:lnTo>
                    <a:pt x="1382" y="411"/>
                  </a:lnTo>
                  <a:lnTo>
                    <a:pt x="1386" y="411"/>
                  </a:lnTo>
                  <a:lnTo>
                    <a:pt x="1391" y="411"/>
                  </a:lnTo>
                  <a:lnTo>
                    <a:pt x="1396" y="412"/>
                  </a:lnTo>
                  <a:lnTo>
                    <a:pt x="1401" y="412"/>
                  </a:lnTo>
                  <a:lnTo>
                    <a:pt x="1405" y="412"/>
                  </a:lnTo>
                  <a:lnTo>
                    <a:pt x="1410" y="413"/>
                  </a:lnTo>
                  <a:lnTo>
                    <a:pt x="1415" y="413"/>
                  </a:lnTo>
                  <a:lnTo>
                    <a:pt x="1420" y="413"/>
                  </a:lnTo>
                </a:path>
              </a:pathLst>
            </a:custGeom>
            <a:noFill/>
            <a:ln w="555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1680" y="1296"/>
              <a:ext cx="23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 dirty="0">
                  <a:solidFill>
                    <a:srgbClr val="000000"/>
                  </a:solidFill>
                </a:rPr>
                <a:t>80th percentile of parents distribution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2217" y="3260"/>
              <a:ext cx="5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Parents</a:t>
              </a:r>
              <a:endParaRPr lang="en-US" altLang="en-US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584" y="3260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 b="1">
                  <a:solidFill>
                    <a:srgbClr val="000000"/>
                  </a:solidFill>
                </a:rPr>
                <a:t>Children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V="1">
              <a:off x="31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 rot="16200000">
              <a:off x="-51" y="1922"/>
              <a:ext cx="4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Density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318" y="3665"/>
              <a:ext cx="53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377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13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1225" y="3752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27k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212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2007" y="3752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50k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383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676" y="3752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100k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5383" y="3752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150k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1871" y="3937"/>
              <a:ext cx="2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Income (Measured in Real 2014$)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2946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32" name="Rectangle 65"/>
          <p:cNvSpPr>
            <a:spLocks noChangeArrowheads="1"/>
          </p:cNvSpPr>
          <p:nvPr/>
        </p:nvSpPr>
        <p:spPr bwMode="auto">
          <a:xfrm>
            <a:off x="1524050" y="152401"/>
            <a:ext cx="90678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1E2D53"/>
                </a:solidFill>
              </a:rPr>
              <a:t>Household Income Distributions of Parents and Children at Age 30</a:t>
            </a:r>
          </a:p>
          <a:p>
            <a:pPr algn="ctr">
              <a:defRPr/>
            </a:pPr>
            <a:r>
              <a:rPr lang="en-US" altLang="en-US" dirty="0">
                <a:solidFill>
                  <a:srgbClr val="000000"/>
                </a:solidFill>
              </a:rPr>
              <a:t>For Children in </a:t>
            </a:r>
            <a:r>
              <a:rPr lang="en-US" altLang="en-US" u="sng" dirty="0">
                <a:solidFill>
                  <a:srgbClr val="000000"/>
                </a:solidFill>
              </a:rPr>
              <a:t>1940</a:t>
            </a:r>
            <a:r>
              <a:rPr lang="en-US" altLang="en-US" dirty="0">
                <a:solidFill>
                  <a:srgbClr val="000000"/>
                </a:solidFill>
              </a:rPr>
              <a:t> Birth Cohort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733800" y="2286000"/>
            <a:ext cx="3810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8"/>
          <p:cNvGrpSpPr>
            <a:grpSpLocks noChangeAspect="1"/>
          </p:cNvGrpSpPr>
          <p:nvPr/>
        </p:nvGrpSpPr>
        <p:grpSpPr bwMode="auto">
          <a:xfrm>
            <a:off x="1519237" y="98425"/>
            <a:ext cx="9153527" cy="6661150"/>
            <a:chOff x="-3" y="62"/>
            <a:chExt cx="5766" cy="4196"/>
          </a:xfrm>
        </p:grpSpPr>
        <p:sp>
          <p:nvSpPr>
            <p:cNvPr id="68" name="AutoShape 67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18" y="449"/>
              <a:ext cx="531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1341" y="3606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 flipV="1">
              <a:off x="1341" y="3522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V="1">
              <a:off x="1341" y="343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V="1">
              <a:off x="1341" y="3354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V="1">
              <a:off x="1341" y="3270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V="1">
              <a:off x="1341" y="3187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1341" y="3103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1341" y="301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1341" y="2935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1341" y="2851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1341" y="276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1341" y="268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1341" y="2600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1341" y="2516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1341" y="2432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1341" y="234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1341" y="2265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1341" y="2184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1341" y="2101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1341" y="2017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1341" y="1933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flipV="1">
              <a:off x="1341" y="1849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flipV="1">
              <a:off x="1341" y="1765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flipV="1">
              <a:off x="1341" y="1682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 flipV="1">
              <a:off x="1341" y="159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flipV="1">
              <a:off x="1341" y="151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 flipV="1">
              <a:off x="1341" y="1430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flipV="1">
              <a:off x="1341" y="1346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 flipV="1">
              <a:off x="1341" y="1263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V="1">
              <a:off x="1341" y="117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 flipV="1">
              <a:off x="1341" y="1095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 flipV="1">
              <a:off x="1341" y="1011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 flipV="1">
              <a:off x="1341" y="927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 flipV="1">
              <a:off x="1341" y="84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 flipV="1">
              <a:off x="1341" y="760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 flipV="1">
              <a:off x="1341" y="676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V="1">
              <a:off x="1341" y="592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 flipV="1">
              <a:off x="1341" y="508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 flipV="1">
              <a:off x="1341" y="449"/>
              <a:ext cx="0" cy="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19" y="540"/>
              <a:ext cx="2171" cy="2999"/>
            </a:xfrm>
            <a:custGeom>
              <a:avLst/>
              <a:gdLst>
                <a:gd name="T0" fmla="*/ 8 w 622"/>
                <a:gd name="T1" fmla="*/ 472 h 859"/>
                <a:gd name="T2" fmla="*/ 18 w 622"/>
                <a:gd name="T3" fmla="*/ 425 h 859"/>
                <a:gd name="T4" fmla="*/ 29 w 622"/>
                <a:gd name="T5" fmla="*/ 379 h 859"/>
                <a:gd name="T6" fmla="*/ 39 w 622"/>
                <a:gd name="T7" fmla="*/ 335 h 859"/>
                <a:gd name="T8" fmla="*/ 50 w 622"/>
                <a:gd name="T9" fmla="*/ 293 h 859"/>
                <a:gd name="T10" fmla="*/ 60 w 622"/>
                <a:gd name="T11" fmla="*/ 254 h 859"/>
                <a:gd name="T12" fmla="*/ 70 w 622"/>
                <a:gd name="T13" fmla="*/ 201 h 859"/>
                <a:gd name="T14" fmla="*/ 81 w 622"/>
                <a:gd name="T15" fmla="*/ 149 h 859"/>
                <a:gd name="T16" fmla="*/ 91 w 622"/>
                <a:gd name="T17" fmla="*/ 104 h 859"/>
                <a:gd name="T18" fmla="*/ 102 w 622"/>
                <a:gd name="T19" fmla="*/ 66 h 859"/>
                <a:gd name="T20" fmla="*/ 112 w 622"/>
                <a:gd name="T21" fmla="*/ 36 h 859"/>
                <a:gd name="T22" fmla="*/ 123 w 622"/>
                <a:gd name="T23" fmla="*/ 16 h 859"/>
                <a:gd name="T24" fmla="*/ 133 w 622"/>
                <a:gd name="T25" fmla="*/ 6 h 859"/>
                <a:gd name="T26" fmla="*/ 143 w 622"/>
                <a:gd name="T27" fmla="*/ 0 h 859"/>
                <a:gd name="T28" fmla="*/ 154 w 622"/>
                <a:gd name="T29" fmla="*/ 3 h 859"/>
                <a:gd name="T30" fmla="*/ 164 w 622"/>
                <a:gd name="T31" fmla="*/ 12 h 859"/>
                <a:gd name="T32" fmla="*/ 175 w 622"/>
                <a:gd name="T33" fmla="*/ 26 h 859"/>
                <a:gd name="T34" fmla="*/ 185 w 622"/>
                <a:gd name="T35" fmla="*/ 44 h 859"/>
                <a:gd name="T36" fmla="*/ 195 w 622"/>
                <a:gd name="T37" fmla="*/ 70 h 859"/>
                <a:gd name="T38" fmla="*/ 206 w 622"/>
                <a:gd name="T39" fmla="*/ 101 h 859"/>
                <a:gd name="T40" fmla="*/ 216 w 622"/>
                <a:gd name="T41" fmla="*/ 130 h 859"/>
                <a:gd name="T42" fmla="*/ 227 w 622"/>
                <a:gd name="T43" fmla="*/ 162 h 859"/>
                <a:gd name="T44" fmla="*/ 237 w 622"/>
                <a:gd name="T45" fmla="*/ 193 h 859"/>
                <a:gd name="T46" fmla="*/ 247 w 622"/>
                <a:gd name="T47" fmla="*/ 230 h 859"/>
                <a:gd name="T48" fmla="*/ 258 w 622"/>
                <a:gd name="T49" fmla="*/ 268 h 859"/>
                <a:gd name="T50" fmla="*/ 268 w 622"/>
                <a:gd name="T51" fmla="*/ 311 h 859"/>
                <a:gd name="T52" fmla="*/ 279 w 622"/>
                <a:gd name="T53" fmla="*/ 356 h 859"/>
                <a:gd name="T54" fmla="*/ 289 w 622"/>
                <a:gd name="T55" fmla="*/ 402 h 859"/>
                <a:gd name="T56" fmla="*/ 299 w 622"/>
                <a:gd name="T57" fmla="*/ 451 h 859"/>
                <a:gd name="T58" fmla="*/ 310 w 622"/>
                <a:gd name="T59" fmla="*/ 501 h 859"/>
                <a:gd name="T60" fmla="*/ 320 w 622"/>
                <a:gd name="T61" fmla="*/ 552 h 859"/>
                <a:gd name="T62" fmla="*/ 331 w 622"/>
                <a:gd name="T63" fmla="*/ 590 h 859"/>
                <a:gd name="T64" fmla="*/ 341 w 622"/>
                <a:gd name="T65" fmla="*/ 617 h 859"/>
                <a:gd name="T66" fmla="*/ 352 w 622"/>
                <a:gd name="T67" fmla="*/ 642 h 859"/>
                <a:gd name="T68" fmla="*/ 362 w 622"/>
                <a:gd name="T69" fmla="*/ 664 h 859"/>
                <a:gd name="T70" fmla="*/ 372 w 622"/>
                <a:gd name="T71" fmla="*/ 684 h 859"/>
                <a:gd name="T72" fmla="*/ 383 w 622"/>
                <a:gd name="T73" fmla="*/ 703 h 859"/>
                <a:gd name="T74" fmla="*/ 393 w 622"/>
                <a:gd name="T75" fmla="*/ 721 h 859"/>
                <a:gd name="T76" fmla="*/ 404 w 622"/>
                <a:gd name="T77" fmla="*/ 736 h 859"/>
                <a:gd name="T78" fmla="*/ 414 w 622"/>
                <a:gd name="T79" fmla="*/ 748 h 859"/>
                <a:gd name="T80" fmla="*/ 424 w 622"/>
                <a:gd name="T81" fmla="*/ 761 h 859"/>
                <a:gd name="T82" fmla="*/ 435 w 622"/>
                <a:gd name="T83" fmla="*/ 772 h 859"/>
                <a:gd name="T84" fmla="*/ 445 w 622"/>
                <a:gd name="T85" fmla="*/ 783 h 859"/>
                <a:gd name="T86" fmla="*/ 456 w 622"/>
                <a:gd name="T87" fmla="*/ 793 h 859"/>
                <a:gd name="T88" fmla="*/ 466 w 622"/>
                <a:gd name="T89" fmla="*/ 804 h 859"/>
                <a:gd name="T90" fmla="*/ 476 w 622"/>
                <a:gd name="T91" fmla="*/ 816 h 859"/>
                <a:gd name="T92" fmla="*/ 487 w 622"/>
                <a:gd name="T93" fmla="*/ 826 h 859"/>
                <a:gd name="T94" fmla="*/ 497 w 622"/>
                <a:gd name="T95" fmla="*/ 830 h 859"/>
                <a:gd name="T96" fmla="*/ 508 w 622"/>
                <a:gd name="T97" fmla="*/ 833 h 859"/>
                <a:gd name="T98" fmla="*/ 518 w 622"/>
                <a:gd name="T99" fmla="*/ 836 h 859"/>
                <a:gd name="T100" fmla="*/ 528 w 622"/>
                <a:gd name="T101" fmla="*/ 838 h 859"/>
                <a:gd name="T102" fmla="*/ 539 w 622"/>
                <a:gd name="T103" fmla="*/ 842 h 859"/>
                <a:gd name="T104" fmla="*/ 549 w 622"/>
                <a:gd name="T105" fmla="*/ 844 h 859"/>
                <a:gd name="T106" fmla="*/ 560 w 622"/>
                <a:gd name="T107" fmla="*/ 847 h 859"/>
                <a:gd name="T108" fmla="*/ 570 w 622"/>
                <a:gd name="T109" fmla="*/ 849 h 859"/>
                <a:gd name="T110" fmla="*/ 581 w 622"/>
                <a:gd name="T111" fmla="*/ 850 h 859"/>
                <a:gd name="T112" fmla="*/ 591 w 622"/>
                <a:gd name="T113" fmla="*/ 853 h 859"/>
                <a:gd name="T114" fmla="*/ 601 w 622"/>
                <a:gd name="T115" fmla="*/ 856 h 859"/>
                <a:gd name="T116" fmla="*/ 612 w 622"/>
                <a:gd name="T117" fmla="*/ 857 h 859"/>
                <a:gd name="T118" fmla="*/ 622 w 622"/>
                <a:gd name="T11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859">
                  <a:moveTo>
                    <a:pt x="0" y="509"/>
                  </a:moveTo>
                  <a:lnTo>
                    <a:pt x="2" y="500"/>
                  </a:lnTo>
                  <a:lnTo>
                    <a:pt x="4" y="490"/>
                  </a:lnTo>
                  <a:lnTo>
                    <a:pt x="6" y="481"/>
                  </a:lnTo>
                  <a:lnTo>
                    <a:pt x="8" y="472"/>
                  </a:lnTo>
                  <a:lnTo>
                    <a:pt x="10" y="462"/>
                  </a:lnTo>
                  <a:lnTo>
                    <a:pt x="12" y="453"/>
                  </a:lnTo>
                  <a:lnTo>
                    <a:pt x="14" y="444"/>
                  </a:lnTo>
                  <a:lnTo>
                    <a:pt x="16" y="434"/>
                  </a:lnTo>
                  <a:lnTo>
                    <a:pt x="18" y="425"/>
                  </a:lnTo>
                  <a:lnTo>
                    <a:pt x="21" y="416"/>
                  </a:lnTo>
                  <a:lnTo>
                    <a:pt x="23" y="406"/>
                  </a:lnTo>
                  <a:lnTo>
                    <a:pt x="25" y="397"/>
                  </a:lnTo>
                  <a:lnTo>
                    <a:pt x="27" y="388"/>
                  </a:lnTo>
                  <a:lnTo>
                    <a:pt x="29" y="379"/>
                  </a:lnTo>
                  <a:lnTo>
                    <a:pt x="31" y="369"/>
                  </a:lnTo>
                  <a:lnTo>
                    <a:pt x="33" y="361"/>
                  </a:lnTo>
                  <a:lnTo>
                    <a:pt x="35" y="352"/>
                  </a:lnTo>
                  <a:lnTo>
                    <a:pt x="37" y="343"/>
                  </a:lnTo>
                  <a:lnTo>
                    <a:pt x="39" y="335"/>
                  </a:lnTo>
                  <a:lnTo>
                    <a:pt x="41" y="327"/>
                  </a:lnTo>
                  <a:lnTo>
                    <a:pt x="43" y="319"/>
                  </a:lnTo>
                  <a:lnTo>
                    <a:pt x="45" y="310"/>
                  </a:lnTo>
                  <a:lnTo>
                    <a:pt x="48" y="302"/>
                  </a:lnTo>
                  <a:lnTo>
                    <a:pt x="50" y="293"/>
                  </a:lnTo>
                  <a:lnTo>
                    <a:pt x="52" y="285"/>
                  </a:lnTo>
                  <a:lnTo>
                    <a:pt x="54" y="277"/>
                  </a:lnTo>
                  <a:lnTo>
                    <a:pt x="56" y="270"/>
                  </a:lnTo>
                  <a:lnTo>
                    <a:pt x="58" y="262"/>
                  </a:lnTo>
                  <a:lnTo>
                    <a:pt x="60" y="254"/>
                  </a:lnTo>
                  <a:lnTo>
                    <a:pt x="62" y="247"/>
                  </a:lnTo>
                  <a:lnTo>
                    <a:pt x="64" y="235"/>
                  </a:lnTo>
                  <a:lnTo>
                    <a:pt x="66" y="224"/>
                  </a:lnTo>
                  <a:lnTo>
                    <a:pt x="68" y="212"/>
                  </a:lnTo>
                  <a:lnTo>
                    <a:pt x="70" y="201"/>
                  </a:lnTo>
                  <a:lnTo>
                    <a:pt x="73" y="190"/>
                  </a:lnTo>
                  <a:lnTo>
                    <a:pt x="75" y="179"/>
                  </a:lnTo>
                  <a:lnTo>
                    <a:pt x="77" y="169"/>
                  </a:lnTo>
                  <a:lnTo>
                    <a:pt x="79" y="159"/>
                  </a:lnTo>
                  <a:lnTo>
                    <a:pt x="81" y="149"/>
                  </a:lnTo>
                  <a:lnTo>
                    <a:pt x="83" y="140"/>
                  </a:lnTo>
                  <a:lnTo>
                    <a:pt x="85" y="131"/>
                  </a:lnTo>
                  <a:lnTo>
                    <a:pt x="87" y="122"/>
                  </a:lnTo>
                  <a:lnTo>
                    <a:pt x="89" y="113"/>
                  </a:lnTo>
                  <a:lnTo>
                    <a:pt x="91" y="104"/>
                  </a:lnTo>
                  <a:lnTo>
                    <a:pt x="93" y="96"/>
                  </a:lnTo>
                  <a:lnTo>
                    <a:pt x="95" y="88"/>
                  </a:lnTo>
                  <a:lnTo>
                    <a:pt x="98" y="80"/>
                  </a:lnTo>
                  <a:lnTo>
                    <a:pt x="100" y="73"/>
                  </a:lnTo>
                  <a:lnTo>
                    <a:pt x="102" y="66"/>
                  </a:lnTo>
                  <a:lnTo>
                    <a:pt x="104" y="59"/>
                  </a:lnTo>
                  <a:lnTo>
                    <a:pt x="106" y="53"/>
                  </a:lnTo>
                  <a:lnTo>
                    <a:pt x="108" y="47"/>
                  </a:lnTo>
                  <a:lnTo>
                    <a:pt x="110" y="41"/>
                  </a:lnTo>
                  <a:lnTo>
                    <a:pt x="112" y="36"/>
                  </a:lnTo>
                  <a:lnTo>
                    <a:pt x="114" y="31"/>
                  </a:lnTo>
                  <a:lnTo>
                    <a:pt x="116" y="27"/>
                  </a:lnTo>
                  <a:lnTo>
                    <a:pt x="118" y="23"/>
                  </a:lnTo>
                  <a:lnTo>
                    <a:pt x="120" y="19"/>
                  </a:lnTo>
                  <a:lnTo>
                    <a:pt x="123" y="16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7" y="3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1"/>
                  </a:lnTo>
                  <a:lnTo>
                    <a:pt x="152" y="2"/>
                  </a:lnTo>
                  <a:lnTo>
                    <a:pt x="154" y="3"/>
                  </a:lnTo>
                  <a:lnTo>
                    <a:pt x="156" y="4"/>
                  </a:lnTo>
                  <a:lnTo>
                    <a:pt x="158" y="6"/>
                  </a:lnTo>
                  <a:lnTo>
                    <a:pt x="160" y="8"/>
                  </a:lnTo>
                  <a:lnTo>
                    <a:pt x="162" y="9"/>
                  </a:lnTo>
                  <a:lnTo>
                    <a:pt x="164" y="12"/>
                  </a:lnTo>
                  <a:lnTo>
                    <a:pt x="166" y="14"/>
                  </a:lnTo>
                  <a:lnTo>
                    <a:pt x="168" y="17"/>
                  </a:lnTo>
                  <a:lnTo>
                    <a:pt x="170" y="20"/>
                  </a:lnTo>
                  <a:lnTo>
                    <a:pt x="172" y="23"/>
                  </a:lnTo>
                  <a:lnTo>
                    <a:pt x="175" y="26"/>
                  </a:lnTo>
                  <a:lnTo>
                    <a:pt x="177" y="29"/>
                  </a:lnTo>
                  <a:lnTo>
                    <a:pt x="179" y="32"/>
                  </a:lnTo>
                  <a:lnTo>
                    <a:pt x="181" y="36"/>
                  </a:lnTo>
                  <a:lnTo>
                    <a:pt x="183" y="40"/>
                  </a:lnTo>
                  <a:lnTo>
                    <a:pt x="185" y="44"/>
                  </a:lnTo>
                  <a:lnTo>
                    <a:pt x="187" y="49"/>
                  </a:lnTo>
                  <a:lnTo>
                    <a:pt x="189" y="54"/>
                  </a:lnTo>
                  <a:lnTo>
                    <a:pt x="191" y="59"/>
                  </a:lnTo>
                  <a:lnTo>
                    <a:pt x="193" y="64"/>
                  </a:lnTo>
                  <a:lnTo>
                    <a:pt x="195" y="70"/>
                  </a:lnTo>
                  <a:lnTo>
                    <a:pt x="197" y="76"/>
                  </a:lnTo>
                  <a:lnTo>
                    <a:pt x="200" y="83"/>
                  </a:lnTo>
                  <a:lnTo>
                    <a:pt x="202" y="89"/>
                  </a:lnTo>
                  <a:lnTo>
                    <a:pt x="204" y="95"/>
                  </a:lnTo>
                  <a:lnTo>
                    <a:pt x="206" y="101"/>
                  </a:lnTo>
                  <a:lnTo>
                    <a:pt x="208" y="106"/>
                  </a:lnTo>
                  <a:lnTo>
                    <a:pt x="210" y="112"/>
                  </a:lnTo>
                  <a:lnTo>
                    <a:pt x="212" y="118"/>
                  </a:lnTo>
                  <a:lnTo>
                    <a:pt x="214" y="125"/>
                  </a:lnTo>
                  <a:lnTo>
                    <a:pt x="216" y="130"/>
                  </a:lnTo>
                  <a:lnTo>
                    <a:pt x="218" y="137"/>
                  </a:lnTo>
                  <a:lnTo>
                    <a:pt x="220" y="143"/>
                  </a:lnTo>
                  <a:lnTo>
                    <a:pt x="222" y="150"/>
                  </a:lnTo>
                  <a:lnTo>
                    <a:pt x="225" y="156"/>
                  </a:lnTo>
                  <a:lnTo>
                    <a:pt x="227" y="162"/>
                  </a:lnTo>
                  <a:lnTo>
                    <a:pt x="229" y="168"/>
                  </a:lnTo>
                  <a:lnTo>
                    <a:pt x="231" y="174"/>
                  </a:lnTo>
                  <a:lnTo>
                    <a:pt x="233" y="180"/>
                  </a:lnTo>
                  <a:lnTo>
                    <a:pt x="235" y="187"/>
                  </a:lnTo>
                  <a:lnTo>
                    <a:pt x="237" y="193"/>
                  </a:lnTo>
                  <a:lnTo>
                    <a:pt x="239" y="200"/>
                  </a:lnTo>
                  <a:lnTo>
                    <a:pt x="241" y="207"/>
                  </a:lnTo>
                  <a:lnTo>
                    <a:pt x="243" y="215"/>
                  </a:lnTo>
                  <a:lnTo>
                    <a:pt x="245" y="222"/>
                  </a:lnTo>
                  <a:lnTo>
                    <a:pt x="247" y="230"/>
                  </a:lnTo>
                  <a:lnTo>
                    <a:pt x="250" y="237"/>
                  </a:lnTo>
                  <a:lnTo>
                    <a:pt x="252" y="244"/>
                  </a:lnTo>
                  <a:lnTo>
                    <a:pt x="254" y="252"/>
                  </a:lnTo>
                  <a:lnTo>
                    <a:pt x="256" y="260"/>
                  </a:lnTo>
                  <a:lnTo>
                    <a:pt x="258" y="268"/>
                  </a:lnTo>
                  <a:lnTo>
                    <a:pt x="260" y="277"/>
                  </a:lnTo>
                  <a:lnTo>
                    <a:pt x="262" y="285"/>
                  </a:lnTo>
                  <a:lnTo>
                    <a:pt x="264" y="294"/>
                  </a:lnTo>
                  <a:lnTo>
                    <a:pt x="266" y="302"/>
                  </a:lnTo>
                  <a:lnTo>
                    <a:pt x="268" y="311"/>
                  </a:lnTo>
                  <a:lnTo>
                    <a:pt x="270" y="320"/>
                  </a:lnTo>
                  <a:lnTo>
                    <a:pt x="272" y="329"/>
                  </a:lnTo>
                  <a:lnTo>
                    <a:pt x="274" y="338"/>
                  </a:lnTo>
                  <a:lnTo>
                    <a:pt x="277" y="347"/>
                  </a:lnTo>
                  <a:lnTo>
                    <a:pt x="279" y="356"/>
                  </a:lnTo>
                  <a:lnTo>
                    <a:pt x="281" y="365"/>
                  </a:lnTo>
                  <a:lnTo>
                    <a:pt x="283" y="374"/>
                  </a:lnTo>
                  <a:lnTo>
                    <a:pt x="285" y="384"/>
                  </a:lnTo>
                  <a:lnTo>
                    <a:pt x="287" y="393"/>
                  </a:lnTo>
                  <a:lnTo>
                    <a:pt x="289" y="402"/>
                  </a:lnTo>
                  <a:lnTo>
                    <a:pt x="291" y="412"/>
                  </a:lnTo>
                  <a:lnTo>
                    <a:pt x="293" y="421"/>
                  </a:lnTo>
                  <a:lnTo>
                    <a:pt x="295" y="431"/>
                  </a:lnTo>
                  <a:lnTo>
                    <a:pt x="297" y="441"/>
                  </a:lnTo>
                  <a:lnTo>
                    <a:pt x="299" y="451"/>
                  </a:lnTo>
                  <a:lnTo>
                    <a:pt x="302" y="461"/>
                  </a:lnTo>
                  <a:lnTo>
                    <a:pt x="304" y="472"/>
                  </a:lnTo>
                  <a:lnTo>
                    <a:pt x="306" y="482"/>
                  </a:lnTo>
                  <a:lnTo>
                    <a:pt x="308" y="491"/>
                  </a:lnTo>
                  <a:lnTo>
                    <a:pt x="310" y="501"/>
                  </a:lnTo>
                  <a:lnTo>
                    <a:pt x="312" y="511"/>
                  </a:lnTo>
                  <a:lnTo>
                    <a:pt x="314" y="521"/>
                  </a:lnTo>
                  <a:lnTo>
                    <a:pt x="316" y="531"/>
                  </a:lnTo>
                  <a:lnTo>
                    <a:pt x="318" y="542"/>
                  </a:lnTo>
                  <a:lnTo>
                    <a:pt x="320" y="552"/>
                  </a:lnTo>
                  <a:lnTo>
                    <a:pt x="322" y="562"/>
                  </a:lnTo>
                  <a:lnTo>
                    <a:pt x="324" y="572"/>
                  </a:lnTo>
                  <a:lnTo>
                    <a:pt x="327" y="578"/>
                  </a:lnTo>
                  <a:lnTo>
                    <a:pt x="329" y="584"/>
                  </a:lnTo>
                  <a:lnTo>
                    <a:pt x="331" y="590"/>
                  </a:lnTo>
                  <a:lnTo>
                    <a:pt x="333" y="595"/>
                  </a:lnTo>
                  <a:lnTo>
                    <a:pt x="335" y="601"/>
                  </a:lnTo>
                  <a:lnTo>
                    <a:pt x="337" y="606"/>
                  </a:lnTo>
                  <a:lnTo>
                    <a:pt x="339" y="612"/>
                  </a:lnTo>
                  <a:lnTo>
                    <a:pt x="341" y="617"/>
                  </a:lnTo>
                  <a:lnTo>
                    <a:pt x="343" y="622"/>
                  </a:lnTo>
                  <a:lnTo>
                    <a:pt x="345" y="627"/>
                  </a:lnTo>
                  <a:lnTo>
                    <a:pt x="347" y="633"/>
                  </a:lnTo>
                  <a:lnTo>
                    <a:pt x="349" y="638"/>
                  </a:lnTo>
                  <a:lnTo>
                    <a:pt x="352" y="642"/>
                  </a:lnTo>
                  <a:lnTo>
                    <a:pt x="354" y="646"/>
                  </a:lnTo>
                  <a:lnTo>
                    <a:pt x="356" y="651"/>
                  </a:lnTo>
                  <a:lnTo>
                    <a:pt x="358" y="655"/>
                  </a:lnTo>
                  <a:lnTo>
                    <a:pt x="360" y="660"/>
                  </a:lnTo>
                  <a:lnTo>
                    <a:pt x="362" y="664"/>
                  </a:lnTo>
                  <a:lnTo>
                    <a:pt x="364" y="668"/>
                  </a:lnTo>
                  <a:lnTo>
                    <a:pt x="366" y="672"/>
                  </a:lnTo>
                  <a:lnTo>
                    <a:pt x="368" y="676"/>
                  </a:lnTo>
                  <a:lnTo>
                    <a:pt x="370" y="680"/>
                  </a:lnTo>
                  <a:lnTo>
                    <a:pt x="372" y="684"/>
                  </a:lnTo>
                  <a:lnTo>
                    <a:pt x="374" y="688"/>
                  </a:lnTo>
                  <a:lnTo>
                    <a:pt x="377" y="692"/>
                  </a:lnTo>
                  <a:lnTo>
                    <a:pt x="379" y="695"/>
                  </a:lnTo>
                  <a:lnTo>
                    <a:pt x="381" y="699"/>
                  </a:lnTo>
                  <a:lnTo>
                    <a:pt x="383" y="703"/>
                  </a:lnTo>
                  <a:lnTo>
                    <a:pt x="385" y="707"/>
                  </a:lnTo>
                  <a:lnTo>
                    <a:pt x="387" y="710"/>
                  </a:lnTo>
                  <a:lnTo>
                    <a:pt x="389" y="714"/>
                  </a:lnTo>
                  <a:lnTo>
                    <a:pt x="391" y="718"/>
                  </a:lnTo>
                  <a:lnTo>
                    <a:pt x="393" y="721"/>
                  </a:lnTo>
                  <a:lnTo>
                    <a:pt x="395" y="725"/>
                  </a:lnTo>
                  <a:lnTo>
                    <a:pt x="397" y="728"/>
                  </a:lnTo>
                  <a:lnTo>
                    <a:pt x="399" y="731"/>
                  </a:lnTo>
                  <a:lnTo>
                    <a:pt x="401" y="733"/>
                  </a:lnTo>
                  <a:lnTo>
                    <a:pt x="404" y="736"/>
                  </a:lnTo>
                  <a:lnTo>
                    <a:pt x="406" y="738"/>
                  </a:lnTo>
                  <a:lnTo>
                    <a:pt x="408" y="741"/>
                  </a:lnTo>
                  <a:lnTo>
                    <a:pt x="410" y="743"/>
                  </a:lnTo>
                  <a:lnTo>
                    <a:pt x="412" y="746"/>
                  </a:lnTo>
                  <a:lnTo>
                    <a:pt x="414" y="748"/>
                  </a:lnTo>
                  <a:lnTo>
                    <a:pt x="416" y="751"/>
                  </a:lnTo>
                  <a:lnTo>
                    <a:pt x="418" y="753"/>
                  </a:lnTo>
                  <a:lnTo>
                    <a:pt x="420" y="756"/>
                  </a:lnTo>
                  <a:lnTo>
                    <a:pt x="422" y="758"/>
                  </a:lnTo>
                  <a:lnTo>
                    <a:pt x="424" y="761"/>
                  </a:lnTo>
                  <a:lnTo>
                    <a:pt x="426" y="763"/>
                  </a:lnTo>
                  <a:lnTo>
                    <a:pt x="429" y="766"/>
                  </a:lnTo>
                  <a:lnTo>
                    <a:pt x="431" y="768"/>
                  </a:lnTo>
                  <a:lnTo>
                    <a:pt x="433" y="770"/>
                  </a:lnTo>
                  <a:lnTo>
                    <a:pt x="435" y="772"/>
                  </a:lnTo>
                  <a:lnTo>
                    <a:pt x="437" y="774"/>
                  </a:lnTo>
                  <a:lnTo>
                    <a:pt x="439" y="776"/>
                  </a:lnTo>
                  <a:lnTo>
                    <a:pt x="441" y="778"/>
                  </a:lnTo>
                  <a:lnTo>
                    <a:pt x="443" y="781"/>
                  </a:lnTo>
                  <a:lnTo>
                    <a:pt x="445" y="783"/>
                  </a:lnTo>
                  <a:lnTo>
                    <a:pt x="447" y="785"/>
                  </a:lnTo>
                  <a:lnTo>
                    <a:pt x="449" y="787"/>
                  </a:lnTo>
                  <a:lnTo>
                    <a:pt x="451" y="789"/>
                  </a:lnTo>
                  <a:lnTo>
                    <a:pt x="454" y="791"/>
                  </a:lnTo>
                  <a:lnTo>
                    <a:pt x="456" y="793"/>
                  </a:lnTo>
                  <a:lnTo>
                    <a:pt x="458" y="795"/>
                  </a:lnTo>
                  <a:lnTo>
                    <a:pt x="460" y="798"/>
                  </a:lnTo>
                  <a:lnTo>
                    <a:pt x="462" y="800"/>
                  </a:lnTo>
                  <a:lnTo>
                    <a:pt x="464" y="802"/>
                  </a:lnTo>
                  <a:lnTo>
                    <a:pt x="466" y="804"/>
                  </a:lnTo>
                  <a:lnTo>
                    <a:pt x="468" y="806"/>
                  </a:lnTo>
                  <a:lnTo>
                    <a:pt x="470" y="809"/>
                  </a:lnTo>
                  <a:lnTo>
                    <a:pt x="472" y="811"/>
                  </a:lnTo>
                  <a:lnTo>
                    <a:pt x="474" y="813"/>
                  </a:lnTo>
                  <a:lnTo>
                    <a:pt x="476" y="816"/>
                  </a:lnTo>
                  <a:lnTo>
                    <a:pt x="479" y="818"/>
                  </a:lnTo>
                  <a:lnTo>
                    <a:pt x="481" y="820"/>
                  </a:lnTo>
                  <a:lnTo>
                    <a:pt x="483" y="822"/>
                  </a:lnTo>
                  <a:lnTo>
                    <a:pt x="485" y="824"/>
                  </a:lnTo>
                  <a:lnTo>
                    <a:pt x="487" y="826"/>
                  </a:lnTo>
                  <a:lnTo>
                    <a:pt x="489" y="827"/>
                  </a:lnTo>
                  <a:lnTo>
                    <a:pt x="491" y="828"/>
                  </a:lnTo>
                  <a:lnTo>
                    <a:pt x="493" y="829"/>
                  </a:lnTo>
                  <a:lnTo>
                    <a:pt x="495" y="829"/>
                  </a:lnTo>
                  <a:lnTo>
                    <a:pt x="497" y="830"/>
                  </a:lnTo>
                  <a:lnTo>
                    <a:pt x="499" y="831"/>
                  </a:lnTo>
                  <a:lnTo>
                    <a:pt x="501" y="831"/>
                  </a:lnTo>
                  <a:lnTo>
                    <a:pt x="503" y="832"/>
                  </a:lnTo>
                  <a:lnTo>
                    <a:pt x="506" y="833"/>
                  </a:lnTo>
                  <a:lnTo>
                    <a:pt x="508" y="833"/>
                  </a:lnTo>
                  <a:lnTo>
                    <a:pt x="510" y="834"/>
                  </a:lnTo>
                  <a:lnTo>
                    <a:pt x="512" y="834"/>
                  </a:lnTo>
                  <a:lnTo>
                    <a:pt x="514" y="835"/>
                  </a:lnTo>
                  <a:lnTo>
                    <a:pt x="516" y="835"/>
                  </a:lnTo>
                  <a:lnTo>
                    <a:pt x="518" y="836"/>
                  </a:lnTo>
                  <a:lnTo>
                    <a:pt x="520" y="836"/>
                  </a:lnTo>
                  <a:lnTo>
                    <a:pt x="522" y="837"/>
                  </a:lnTo>
                  <a:lnTo>
                    <a:pt x="524" y="837"/>
                  </a:lnTo>
                  <a:lnTo>
                    <a:pt x="526" y="838"/>
                  </a:lnTo>
                  <a:lnTo>
                    <a:pt x="528" y="838"/>
                  </a:lnTo>
                  <a:lnTo>
                    <a:pt x="531" y="839"/>
                  </a:lnTo>
                  <a:lnTo>
                    <a:pt x="533" y="840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9" y="842"/>
                  </a:lnTo>
                  <a:lnTo>
                    <a:pt x="541" y="842"/>
                  </a:lnTo>
                  <a:lnTo>
                    <a:pt x="543" y="843"/>
                  </a:lnTo>
                  <a:lnTo>
                    <a:pt x="545" y="843"/>
                  </a:lnTo>
                  <a:lnTo>
                    <a:pt x="547" y="843"/>
                  </a:lnTo>
                  <a:lnTo>
                    <a:pt x="549" y="844"/>
                  </a:lnTo>
                  <a:lnTo>
                    <a:pt x="551" y="845"/>
                  </a:lnTo>
                  <a:lnTo>
                    <a:pt x="553" y="845"/>
                  </a:lnTo>
                  <a:lnTo>
                    <a:pt x="556" y="846"/>
                  </a:lnTo>
                  <a:lnTo>
                    <a:pt x="558" y="846"/>
                  </a:lnTo>
                  <a:lnTo>
                    <a:pt x="560" y="847"/>
                  </a:lnTo>
                  <a:lnTo>
                    <a:pt x="562" y="847"/>
                  </a:lnTo>
                  <a:lnTo>
                    <a:pt x="564" y="848"/>
                  </a:lnTo>
                  <a:lnTo>
                    <a:pt x="566" y="848"/>
                  </a:lnTo>
                  <a:lnTo>
                    <a:pt x="568" y="848"/>
                  </a:lnTo>
                  <a:lnTo>
                    <a:pt x="570" y="849"/>
                  </a:lnTo>
                  <a:lnTo>
                    <a:pt x="572" y="849"/>
                  </a:lnTo>
                  <a:lnTo>
                    <a:pt x="574" y="849"/>
                  </a:lnTo>
                  <a:lnTo>
                    <a:pt x="576" y="850"/>
                  </a:lnTo>
                  <a:lnTo>
                    <a:pt x="578" y="850"/>
                  </a:lnTo>
                  <a:lnTo>
                    <a:pt x="581" y="850"/>
                  </a:lnTo>
                  <a:lnTo>
                    <a:pt x="583" y="851"/>
                  </a:lnTo>
                  <a:lnTo>
                    <a:pt x="585" y="851"/>
                  </a:lnTo>
                  <a:lnTo>
                    <a:pt x="587" y="852"/>
                  </a:lnTo>
                  <a:lnTo>
                    <a:pt x="589" y="852"/>
                  </a:lnTo>
                  <a:lnTo>
                    <a:pt x="591" y="853"/>
                  </a:lnTo>
                  <a:lnTo>
                    <a:pt x="593" y="853"/>
                  </a:lnTo>
                  <a:lnTo>
                    <a:pt x="595" y="854"/>
                  </a:lnTo>
                  <a:lnTo>
                    <a:pt x="597" y="855"/>
                  </a:lnTo>
                  <a:lnTo>
                    <a:pt x="599" y="855"/>
                  </a:lnTo>
                  <a:lnTo>
                    <a:pt x="601" y="856"/>
                  </a:lnTo>
                  <a:lnTo>
                    <a:pt x="603" y="857"/>
                  </a:lnTo>
                  <a:lnTo>
                    <a:pt x="606" y="857"/>
                  </a:lnTo>
                  <a:lnTo>
                    <a:pt x="608" y="857"/>
                  </a:lnTo>
                  <a:lnTo>
                    <a:pt x="610" y="857"/>
                  </a:lnTo>
                  <a:lnTo>
                    <a:pt x="612" y="857"/>
                  </a:lnTo>
                  <a:lnTo>
                    <a:pt x="614" y="858"/>
                  </a:lnTo>
                  <a:lnTo>
                    <a:pt x="616" y="858"/>
                  </a:lnTo>
                  <a:lnTo>
                    <a:pt x="618" y="858"/>
                  </a:lnTo>
                  <a:lnTo>
                    <a:pt x="620" y="859"/>
                  </a:lnTo>
                  <a:lnTo>
                    <a:pt x="622" y="859"/>
                  </a:lnTo>
                </a:path>
              </a:pathLst>
            </a:custGeom>
            <a:noFill/>
            <a:ln w="555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08" y="2129"/>
              <a:ext cx="4958" cy="1442"/>
            </a:xfrm>
            <a:custGeom>
              <a:avLst/>
              <a:gdLst>
                <a:gd name="T0" fmla="*/ 19 w 1420"/>
                <a:gd name="T1" fmla="*/ 354 h 413"/>
                <a:gd name="T2" fmla="*/ 43 w 1420"/>
                <a:gd name="T3" fmla="*/ 345 h 413"/>
                <a:gd name="T4" fmla="*/ 66 w 1420"/>
                <a:gd name="T5" fmla="*/ 334 h 413"/>
                <a:gd name="T6" fmla="*/ 90 w 1420"/>
                <a:gd name="T7" fmla="*/ 323 h 413"/>
                <a:gd name="T8" fmla="*/ 114 w 1420"/>
                <a:gd name="T9" fmla="*/ 310 h 413"/>
                <a:gd name="T10" fmla="*/ 138 w 1420"/>
                <a:gd name="T11" fmla="*/ 297 h 413"/>
                <a:gd name="T12" fmla="*/ 161 w 1420"/>
                <a:gd name="T13" fmla="*/ 283 h 413"/>
                <a:gd name="T14" fmla="*/ 185 w 1420"/>
                <a:gd name="T15" fmla="*/ 269 h 413"/>
                <a:gd name="T16" fmla="*/ 209 w 1420"/>
                <a:gd name="T17" fmla="*/ 251 h 413"/>
                <a:gd name="T18" fmla="*/ 233 w 1420"/>
                <a:gd name="T19" fmla="*/ 228 h 413"/>
                <a:gd name="T20" fmla="*/ 256 w 1420"/>
                <a:gd name="T21" fmla="*/ 204 h 413"/>
                <a:gd name="T22" fmla="*/ 280 w 1420"/>
                <a:gd name="T23" fmla="*/ 176 h 413"/>
                <a:gd name="T24" fmla="*/ 304 w 1420"/>
                <a:gd name="T25" fmla="*/ 149 h 413"/>
                <a:gd name="T26" fmla="*/ 328 w 1420"/>
                <a:gd name="T27" fmla="*/ 121 h 413"/>
                <a:gd name="T28" fmla="*/ 351 w 1420"/>
                <a:gd name="T29" fmla="*/ 96 h 413"/>
                <a:gd name="T30" fmla="*/ 375 w 1420"/>
                <a:gd name="T31" fmla="*/ 74 h 413"/>
                <a:gd name="T32" fmla="*/ 399 w 1420"/>
                <a:gd name="T33" fmla="*/ 50 h 413"/>
                <a:gd name="T34" fmla="*/ 423 w 1420"/>
                <a:gd name="T35" fmla="*/ 31 h 413"/>
                <a:gd name="T36" fmla="*/ 446 w 1420"/>
                <a:gd name="T37" fmla="*/ 15 h 413"/>
                <a:gd name="T38" fmla="*/ 470 w 1420"/>
                <a:gd name="T39" fmla="*/ 7 h 413"/>
                <a:gd name="T40" fmla="*/ 494 w 1420"/>
                <a:gd name="T41" fmla="*/ 2 h 413"/>
                <a:gd name="T42" fmla="*/ 518 w 1420"/>
                <a:gd name="T43" fmla="*/ 0 h 413"/>
                <a:gd name="T44" fmla="*/ 541 w 1420"/>
                <a:gd name="T45" fmla="*/ 6 h 413"/>
                <a:gd name="T46" fmla="*/ 565 w 1420"/>
                <a:gd name="T47" fmla="*/ 18 h 413"/>
                <a:gd name="T48" fmla="*/ 589 w 1420"/>
                <a:gd name="T49" fmla="*/ 36 h 413"/>
                <a:gd name="T50" fmla="*/ 612 w 1420"/>
                <a:gd name="T51" fmla="*/ 55 h 413"/>
                <a:gd name="T52" fmla="*/ 636 w 1420"/>
                <a:gd name="T53" fmla="*/ 77 h 413"/>
                <a:gd name="T54" fmla="*/ 660 w 1420"/>
                <a:gd name="T55" fmla="*/ 99 h 413"/>
                <a:gd name="T56" fmla="*/ 684 w 1420"/>
                <a:gd name="T57" fmla="*/ 121 h 413"/>
                <a:gd name="T58" fmla="*/ 707 w 1420"/>
                <a:gd name="T59" fmla="*/ 144 h 413"/>
                <a:gd name="T60" fmla="*/ 731 w 1420"/>
                <a:gd name="T61" fmla="*/ 169 h 413"/>
                <a:gd name="T62" fmla="*/ 755 w 1420"/>
                <a:gd name="T63" fmla="*/ 194 h 413"/>
                <a:gd name="T64" fmla="*/ 779 w 1420"/>
                <a:gd name="T65" fmla="*/ 214 h 413"/>
                <a:gd name="T66" fmla="*/ 802 w 1420"/>
                <a:gd name="T67" fmla="*/ 231 h 413"/>
                <a:gd name="T68" fmla="*/ 826 w 1420"/>
                <a:gd name="T69" fmla="*/ 248 h 413"/>
                <a:gd name="T70" fmla="*/ 850 w 1420"/>
                <a:gd name="T71" fmla="*/ 264 h 413"/>
                <a:gd name="T72" fmla="*/ 874 w 1420"/>
                <a:gd name="T73" fmla="*/ 280 h 413"/>
                <a:gd name="T74" fmla="*/ 897 w 1420"/>
                <a:gd name="T75" fmla="*/ 292 h 413"/>
                <a:gd name="T76" fmla="*/ 921 w 1420"/>
                <a:gd name="T77" fmla="*/ 303 h 413"/>
                <a:gd name="T78" fmla="*/ 945 w 1420"/>
                <a:gd name="T79" fmla="*/ 315 h 413"/>
                <a:gd name="T80" fmla="*/ 969 w 1420"/>
                <a:gd name="T81" fmla="*/ 329 h 413"/>
                <a:gd name="T82" fmla="*/ 992 w 1420"/>
                <a:gd name="T83" fmla="*/ 339 h 413"/>
                <a:gd name="T84" fmla="*/ 1016 w 1420"/>
                <a:gd name="T85" fmla="*/ 348 h 413"/>
                <a:gd name="T86" fmla="*/ 1040 w 1420"/>
                <a:gd name="T87" fmla="*/ 358 h 413"/>
                <a:gd name="T88" fmla="*/ 1063 w 1420"/>
                <a:gd name="T89" fmla="*/ 366 h 413"/>
                <a:gd name="T90" fmla="*/ 1087 w 1420"/>
                <a:gd name="T91" fmla="*/ 372 h 413"/>
                <a:gd name="T92" fmla="*/ 1111 w 1420"/>
                <a:gd name="T93" fmla="*/ 377 h 413"/>
                <a:gd name="T94" fmla="*/ 1135 w 1420"/>
                <a:gd name="T95" fmla="*/ 382 h 413"/>
                <a:gd name="T96" fmla="*/ 1158 w 1420"/>
                <a:gd name="T97" fmla="*/ 387 h 413"/>
                <a:gd name="T98" fmla="*/ 1182 w 1420"/>
                <a:gd name="T99" fmla="*/ 391 h 413"/>
                <a:gd name="T100" fmla="*/ 1206 w 1420"/>
                <a:gd name="T101" fmla="*/ 396 h 413"/>
                <a:gd name="T102" fmla="*/ 1230 w 1420"/>
                <a:gd name="T103" fmla="*/ 400 h 413"/>
                <a:gd name="T104" fmla="*/ 1253 w 1420"/>
                <a:gd name="T105" fmla="*/ 403 h 413"/>
                <a:gd name="T106" fmla="*/ 1277 w 1420"/>
                <a:gd name="T107" fmla="*/ 405 h 413"/>
                <a:gd name="T108" fmla="*/ 1301 w 1420"/>
                <a:gd name="T109" fmla="*/ 406 h 413"/>
                <a:gd name="T110" fmla="*/ 1325 w 1420"/>
                <a:gd name="T111" fmla="*/ 408 h 413"/>
                <a:gd name="T112" fmla="*/ 1348 w 1420"/>
                <a:gd name="T113" fmla="*/ 410 h 413"/>
                <a:gd name="T114" fmla="*/ 1372 w 1420"/>
                <a:gd name="T115" fmla="*/ 410 h 413"/>
                <a:gd name="T116" fmla="*/ 1396 w 1420"/>
                <a:gd name="T117" fmla="*/ 412 h 413"/>
                <a:gd name="T118" fmla="*/ 1420 w 1420"/>
                <a:gd name="T11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0" h="413">
                  <a:moveTo>
                    <a:pt x="0" y="362"/>
                  </a:moveTo>
                  <a:lnTo>
                    <a:pt x="5" y="360"/>
                  </a:lnTo>
                  <a:lnTo>
                    <a:pt x="9" y="358"/>
                  </a:lnTo>
                  <a:lnTo>
                    <a:pt x="14" y="356"/>
                  </a:lnTo>
                  <a:lnTo>
                    <a:pt x="19" y="354"/>
                  </a:lnTo>
                  <a:lnTo>
                    <a:pt x="24" y="353"/>
                  </a:lnTo>
                  <a:lnTo>
                    <a:pt x="28" y="351"/>
                  </a:lnTo>
                  <a:lnTo>
                    <a:pt x="33" y="349"/>
                  </a:lnTo>
                  <a:lnTo>
                    <a:pt x="38" y="347"/>
                  </a:lnTo>
                  <a:lnTo>
                    <a:pt x="43" y="345"/>
                  </a:lnTo>
                  <a:lnTo>
                    <a:pt x="47" y="343"/>
                  </a:lnTo>
                  <a:lnTo>
                    <a:pt x="52" y="341"/>
                  </a:lnTo>
                  <a:lnTo>
                    <a:pt x="57" y="339"/>
                  </a:lnTo>
                  <a:lnTo>
                    <a:pt x="62" y="336"/>
                  </a:lnTo>
                  <a:lnTo>
                    <a:pt x="66" y="334"/>
                  </a:lnTo>
                  <a:lnTo>
                    <a:pt x="71" y="332"/>
                  </a:lnTo>
                  <a:lnTo>
                    <a:pt x="76" y="330"/>
                  </a:lnTo>
                  <a:lnTo>
                    <a:pt x="81" y="327"/>
                  </a:lnTo>
                  <a:lnTo>
                    <a:pt x="85" y="325"/>
                  </a:lnTo>
                  <a:lnTo>
                    <a:pt x="90" y="323"/>
                  </a:lnTo>
                  <a:lnTo>
                    <a:pt x="95" y="321"/>
                  </a:lnTo>
                  <a:lnTo>
                    <a:pt x="100" y="318"/>
                  </a:lnTo>
                  <a:lnTo>
                    <a:pt x="104" y="316"/>
                  </a:lnTo>
                  <a:lnTo>
                    <a:pt x="109" y="313"/>
                  </a:lnTo>
                  <a:lnTo>
                    <a:pt x="114" y="310"/>
                  </a:lnTo>
                  <a:lnTo>
                    <a:pt x="119" y="307"/>
                  </a:lnTo>
                  <a:lnTo>
                    <a:pt x="123" y="305"/>
                  </a:lnTo>
                  <a:lnTo>
                    <a:pt x="128" y="302"/>
                  </a:lnTo>
                  <a:lnTo>
                    <a:pt x="133" y="299"/>
                  </a:lnTo>
                  <a:lnTo>
                    <a:pt x="138" y="297"/>
                  </a:lnTo>
                  <a:lnTo>
                    <a:pt x="142" y="294"/>
                  </a:lnTo>
                  <a:lnTo>
                    <a:pt x="147" y="292"/>
                  </a:lnTo>
                  <a:lnTo>
                    <a:pt x="152" y="289"/>
                  </a:lnTo>
                  <a:lnTo>
                    <a:pt x="157" y="286"/>
                  </a:lnTo>
                  <a:lnTo>
                    <a:pt x="161" y="283"/>
                  </a:lnTo>
                  <a:lnTo>
                    <a:pt x="166" y="280"/>
                  </a:lnTo>
                  <a:lnTo>
                    <a:pt x="171" y="277"/>
                  </a:lnTo>
                  <a:lnTo>
                    <a:pt x="176" y="274"/>
                  </a:lnTo>
                  <a:lnTo>
                    <a:pt x="180" y="271"/>
                  </a:lnTo>
                  <a:lnTo>
                    <a:pt x="185" y="269"/>
                  </a:lnTo>
                  <a:lnTo>
                    <a:pt x="190" y="266"/>
                  </a:lnTo>
                  <a:lnTo>
                    <a:pt x="195" y="263"/>
                  </a:lnTo>
                  <a:lnTo>
                    <a:pt x="199" y="259"/>
                  </a:lnTo>
                  <a:lnTo>
                    <a:pt x="204" y="255"/>
                  </a:lnTo>
                  <a:lnTo>
                    <a:pt x="209" y="251"/>
                  </a:lnTo>
                  <a:lnTo>
                    <a:pt x="214" y="247"/>
                  </a:lnTo>
                  <a:lnTo>
                    <a:pt x="218" y="242"/>
                  </a:lnTo>
                  <a:lnTo>
                    <a:pt x="223" y="237"/>
                  </a:lnTo>
                  <a:lnTo>
                    <a:pt x="228" y="233"/>
                  </a:lnTo>
                  <a:lnTo>
                    <a:pt x="233" y="228"/>
                  </a:lnTo>
                  <a:lnTo>
                    <a:pt x="237" y="223"/>
                  </a:lnTo>
                  <a:lnTo>
                    <a:pt x="242" y="219"/>
                  </a:lnTo>
                  <a:lnTo>
                    <a:pt x="247" y="214"/>
                  </a:lnTo>
                  <a:lnTo>
                    <a:pt x="252" y="209"/>
                  </a:lnTo>
                  <a:lnTo>
                    <a:pt x="256" y="204"/>
                  </a:lnTo>
                  <a:lnTo>
                    <a:pt x="261" y="199"/>
                  </a:lnTo>
                  <a:lnTo>
                    <a:pt x="266" y="194"/>
                  </a:lnTo>
                  <a:lnTo>
                    <a:pt x="271" y="188"/>
                  </a:lnTo>
                  <a:lnTo>
                    <a:pt x="275" y="182"/>
                  </a:lnTo>
                  <a:lnTo>
                    <a:pt x="280" y="176"/>
                  </a:lnTo>
                  <a:lnTo>
                    <a:pt x="285" y="171"/>
                  </a:lnTo>
                  <a:lnTo>
                    <a:pt x="290" y="165"/>
                  </a:lnTo>
                  <a:lnTo>
                    <a:pt x="294" y="160"/>
                  </a:lnTo>
                  <a:lnTo>
                    <a:pt x="299" y="154"/>
                  </a:lnTo>
                  <a:lnTo>
                    <a:pt x="304" y="149"/>
                  </a:lnTo>
                  <a:lnTo>
                    <a:pt x="309" y="143"/>
                  </a:lnTo>
                  <a:lnTo>
                    <a:pt x="313" y="138"/>
                  </a:lnTo>
                  <a:lnTo>
                    <a:pt x="318" y="132"/>
                  </a:lnTo>
                  <a:lnTo>
                    <a:pt x="323" y="127"/>
                  </a:lnTo>
                  <a:lnTo>
                    <a:pt x="328" y="121"/>
                  </a:lnTo>
                  <a:lnTo>
                    <a:pt x="332" y="116"/>
                  </a:lnTo>
                  <a:lnTo>
                    <a:pt x="337" y="110"/>
                  </a:lnTo>
                  <a:lnTo>
                    <a:pt x="342" y="105"/>
                  </a:lnTo>
                  <a:lnTo>
                    <a:pt x="347" y="101"/>
                  </a:lnTo>
                  <a:lnTo>
                    <a:pt x="351" y="96"/>
                  </a:lnTo>
                  <a:lnTo>
                    <a:pt x="356" y="92"/>
                  </a:lnTo>
                  <a:lnTo>
                    <a:pt x="361" y="87"/>
                  </a:lnTo>
                  <a:lnTo>
                    <a:pt x="366" y="82"/>
                  </a:lnTo>
                  <a:lnTo>
                    <a:pt x="370" y="78"/>
                  </a:lnTo>
                  <a:lnTo>
                    <a:pt x="375" y="74"/>
                  </a:lnTo>
                  <a:lnTo>
                    <a:pt x="380" y="69"/>
                  </a:lnTo>
                  <a:lnTo>
                    <a:pt x="385" y="64"/>
                  </a:lnTo>
                  <a:lnTo>
                    <a:pt x="389" y="59"/>
                  </a:lnTo>
                  <a:lnTo>
                    <a:pt x="394" y="55"/>
                  </a:lnTo>
                  <a:lnTo>
                    <a:pt x="399" y="50"/>
                  </a:lnTo>
                  <a:lnTo>
                    <a:pt x="404" y="46"/>
                  </a:lnTo>
                  <a:lnTo>
                    <a:pt x="408" y="42"/>
                  </a:lnTo>
                  <a:lnTo>
                    <a:pt x="413" y="38"/>
                  </a:lnTo>
                  <a:lnTo>
                    <a:pt x="418" y="34"/>
                  </a:lnTo>
                  <a:lnTo>
                    <a:pt x="423" y="31"/>
                  </a:lnTo>
                  <a:lnTo>
                    <a:pt x="427" y="28"/>
                  </a:lnTo>
                  <a:lnTo>
                    <a:pt x="432" y="24"/>
                  </a:lnTo>
                  <a:lnTo>
                    <a:pt x="437" y="21"/>
                  </a:lnTo>
                  <a:lnTo>
                    <a:pt x="441" y="18"/>
                  </a:lnTo>
                  <a:lnTo>
                    <a:pt x="446" y="15"/>
                  </a:lnTo>
                  <a:lnTo>
                    <a:pt x="451" y="13"/>
                  </a:lnTo>
                  <a:lnTo>
                    <a:pt x="456" y="11"/>
                  </a:lnTo>
                  <a:lnTo>
                    <a:pt x="461" y="9"/>
                  </a:lnTo>
                  <a:lnTo>
                    <a:pt x="465" y="8"/>
                  </a:lnTo>
                  <a:lnTo>
                    <a:pt x="470" y="7"/>
                  </a:lnTo>
                  <a:lnTo>
                    <a:pt x="475" y="6"/>
                  </a:lnTo>
                  <a:lnTo>
                    <a:pt x="480" y="5"/>
                  </a:lnTo>
                  <a:lnTo>
                    <a:pt x="484" y="4"/>
                  </a:lnTo>
                  <a:lnTo>
                    <a:pt x="489" y="3"/>
                  </a:lnTo>
                  <a:lnTo>
                    <a:pt x="494" y="2"/>
                  </a:lnTo>
                  <a:lnTo>
                    <a:pt x="498" y="1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2" y="1"/>
                  </a:lnTo>
                  <a:lnTo>
                    <a:pt x="527" y="2"/>
                  </a:lnTo>
                  <a:lnTo>
                    <a:pt x="532" y="3"/>
                  </a:lnTo>
                  <a:lnTo>
                    <a:pt x="536" y="5"/>
                  </a:lnTo>
                  <a:lnTo>
                    <a:pt x="541" y="6"/>
                  </a:lnTo>
                  <a:lnTo>
                    <a:pt x="546" y="8"/>
                  </a:lnTo>
                  <a:lnTo>
                    <a:pt x="551" y="10"/>
                  </a:lnTo>
                  <a:lnTo>
                    <a:pt x="555" y="12"/>
                  </a:lnTo>
                  <a:lnTo>
                    <a:pt x="560" y="15"/>
                  </a:lnTo>
                  <a:lnTo>
                    <a:pt x="565" y="18"/>
                  </a:lnTo>
                  <a:lnTo>
                    <a:pt x="570" y="21"/>
                  </a:lnTo>
                  <a:lnTo>
                    <a:pt x="574" y="24"/>
                  </a:lnTo>
                  <a:lnTo>
                    <a:pt x="579" y="28"/>
                  </a:lnTo>
                  <a:lnTo>
                    <a:pt x="584" y="32"/>
                  </a:lnTo>
                  <a:lnTo>
                    <a:pt x="589" y="36"/>
                  </a:lnTo>
                  <a:lnTo>
                    <a:pt x="593" y="40"/>
                  </a:lnTo>
                  <a:lnTo>
                    <a:pt x="598" y="44"/>
                  </a:lnTo>
                  <a:lnTo>
                    <a:pt x="603" y="48"/>
                  </a:lnTo>
                  <a:lnTo>
                    <a:pt x="608" y="51"/>
                  </a:lnTo>
                  <a:lnTo>
                    <a:pt x="612" y="55"/>
                  </a:lnTo>
                  <a:lnTo>
                    <a:pt x="617" y="59"/>
                  </a:lnTo>
                  <a:lnTo>
                    <a:pt x="622" y="63"/>
                  </a:lnTo>
                  <a:lnTo>
                    <a:pt x="627" y="68"/>
                  </a:lnTo>
                  <a:lnTo>
                    <a:pt x="631" y="72"/>
                  </a:lnTo>
                  <a:lnTo>
                    <a:pt x="636" y="77"/>
                  </a:lnTo>
                  <a:lnTo>
                    <a:pt x="641" y="82"/>
                  </a:lnTo>
                  <a:lnTo>
                    <a:pt x="646" y="87"/>
                  </a:lnTo>
                  <a:lnTo>
                    <a:pt x="650" y="91"/>
                  </a:lnTo>
                  <a:lnTo>
                    <a:pt x="655" y="95"/>
                  </a:lnTo>
                  <a:lnTo>
                    <a:pt x="660" y="99"/>
                  </a:lnTo>
                  <a:lnTo>
                    <a:pt x="665" y="104"/>
                  </a:lnTo>
                  <a:lnTo>
                    <a:pt x="669" y="108"/>
                  </a:lnTo>
                  <a:lnTo>
                    <a:pt x="674" y="112"/>
                  </a:lnTo>
                  <a:lnTo>
                    <a:pt x="679" y="117"/>
                  </a:lnTo>
                  <a:lnTo>
                    <a:pt x="684" y="121"/>
                  </a:lnTo>
                  <a:lnTo>
                    <a:pt x="688" y="126"/>
                  </a:lnTo>
                  <a:lnTo>
                    <a:pt x="693" y="130"/>
                  </a:lnTo>
                  <a:lnTo>
                    <a:pt x="698" y="135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2" y="149"/>
                  </a:lnTo>
                  <a:lnTo>
                    <a:pt x="717" y="153"/>
                  </a:lnTo>
                  <a:lnTo>
                    <a:pt x="722" y="158"/>
                  </a:lnTo>
                  <a:lnTo>
                    <a:pt x="726" y="163"/>
                  </a:lnTo>
                  <a:lnTo>
                    <a:pt x="731" y="169"/>
                  </a:lnTo>
                  <a:lnTo>
                    <a:pt x="736" y="174"/>
                  </a:lnTo>
                  <a:lnTo>
                    <a:pt x="741" y="179"/>
                  </a:lnTo>
                  <a:lnTo>
                    <a:pt x="745" y="184"/>
                  </a:lnTo>
                  <a:lnTo>
                    <a:pt x="750" y="189"/>
                  </a:lnTo>
                  <a:lnTo>
                    <a:pt x="755" y="194"/>
                  </a:lnTo>
                  <a:lnTo>
                    <a:pt x="760" y="198"/>
                  </a:lnTo>
                  <a:lnTo>
                    <a:pt x="764" y="202"/>
                  </a:lnTo>
                  <a:lnTo>
                    <a:pt x="769" y="206"/>
                  </a:lnTo>
                  <a:lnTo>
                    <a:pt x="774" y="210"/>
                  </a:lnTo>
                  <a:lnTo>
                    <a:pt x="779" y="214"/>
                  </a:lnTo>
                  <a:lnTo>
                    <a:pt x="783" y="217"/>
                  </a:lnTo>
                  <a:lnTo>
                    <a:pt x="788" y="220"/>
                  </a:lnTo>
                  <a:lnTo>
                    <a:pt x="793" y="224"/>
                  </a:lnTo>
                  <a:lnTo>
                    <a:pt x="798" y="227"/>
                  </a:lnTo>
                  <a:lnTo>
                    <a:pt x="802" y="231"/>
                  </a:lnTo>
                  <a:lnTo>
                    <a:pt x="807" y="234"/>
                  </a:lnTo>
                  <a:lnTo>
                    <a:pt x="812" y="238"/>
                  </a:lnTo>
                  <a:lnTo>
                    <a:pt x="817" y="241"/>
                  </a:lnTo>
                  <a:lnTo>
                    <a:pt x="821" y="245"/>
                  </a:lnTo>
                  <a:lnTo>
                    <a:pt x="826" y="248"/>
                  </a:lnTo>
                  <a:lnTo>
                    <a:pt x="831" y="251"/>
                  </a:lnTo>
                  <a:lnTo>
                    <a:pt x="836" y="254"/>
                  </a:lnTo>
                  <a:lnTo>
                    <a:pt x="840" y="257"/>
                  </a:lnTo>
                  <a:lnTo>
                    <a:pt x="845" y="261"/>
                  </a:lnTo>
                  <a:lnTo>
                    <a:pt x="850" y="264"/>
                  </a:lnTo>
                  <a:lnTo>
                    <a:pt x="855" y="268"/>
                  </a:lnTo>
                  <a:lnTo>
                    <a:pt x="859" y="271"/>
                  </a:lnTo>
                  <a:lnTo>
                    <a:pt x="864" y="274"/>
                  </a:lnTo>
                  <a:lnTo>
                    <a:pt x="869" y="278"/>
                  </a:lnTo>
                  <a:lnTo>
                    <a:pt x="874" y="280"/>
                  </a:lnTo>
                  <a:lnTo>
                    <a:pt x="878" y="282"/>
                  </a:lnTo>
                  <a:lnTo>
                    <a:pt x="883" y="285"/>
                  </a:lnTo>
                  <a:lnTo>
                    <a:pt x="888" y="287"/>
                  </a:lnTo>
                  <a:lnTo>
                    <a:pt x="893" y="290"/>
                  </a:lnTo>
                  <a:lnTo>
                    <a:pt x="897" y="292"/>
                  </a:lnTo>
                  <a:lnTo>
                    <a:pt x="902" y="294"/>
                  </a:lnTo>
                  <a:lnTo>
                    <a:pt x="907" y="296"/>
                  </a:lnTo>
                  <a:lnTo>
                    <a:pt x="912" y="299"/>
                  </a:lnTo>
                  <a:lnTo>
                    <a:pt x="916" y="301"/>
                  </a:lnTo>
                  <a:lnTo>
                    <a:pt x="921" y="303"/>
                  </a:lnTo>
                  <a:lnTo>
                    <a:pt x="926" y="306"/>
                  </a:lnTo>
                  <a:lnTo>
                    <a:pt x="931" y="308"/>
                  </a:lnTo>
                  <a:lnTo>
                    <a:pt x="935" y="310"/>
                  </a:lnTo>
                  <a:lnTo>
                    <a:pt x="940" y="313"/>
                  </a:lnTo>
                  <a:lnTo>
                    <a:pt x="945" y="315"/>
                  </a:lnTo>
                  <a:lnTo>
                    <a:pt x="950" y="318"/>
                  </a:lnTo>
                  <a:lnTo>
                    <a:pt x="954" y="321"/>
                  </a:lnTo>
                  <a:lnTo>
                    <a:pt x="959" y="323"/>
                  </a:lnTo>
                  <a:lnTo>
                    <a:pt x="964" y="326"/>
                  </a:lnTo>
                  <a:lnTo>
                    <a:pt x="969" y="329"/>
                  </a:lnTo>
                  <a:lnTo>
                    <a:pt x="973" y="331"/>
                  </a:lnTo>
                  <a:lnTo>
                    <a:pt x="978" y="333"/>
                  </a:lnTo>
                  <a:lnTo>
                    <a:pt x="983" y="335"/>
                  </a:lnTo>
                  <a:lnTo>
                    <a:pt x="988" y="337"/>
                  </a:lnTo>
                  <a:lnTo>
                    <a:pt x="992" y="339"/>
                  </a:lnTo>
                  <a:lnTo>
                    <a:pt x="997" y="341"/>
                  </a:lnTo>
                  <a:lnTo>
                    <a:pt x="1002" y="342"/>
                  </a:lnTo>
                  <a:lnTo>
                    <a:pt x="1007" y="344"/>
                  </a:lnTo>
                  <a:lnTo>
                    <a:pt x="1011" y="346"/>
                  </a:lnTo>
                  <a:lnTo>
                    <a:pt x="1016" y="348"/>
                  </a:lnTo>
                  <a:lnTo>
                    <a:pt x="1021" y="350"/>
                  </a:lnTo>
                  <a:lnTo>
                    <a:pt x="1025" y="352"/>
                  </a:lnTo>
                  <a:lnTo>
                    <a:pt x="1030" y="354"/>
                  </a:lnTo>
                  <a:lnTo>
                    <a:pt x="1035" y="356"/>
                  </a:lnTo>
                  <a:lnTo>
                    <a:pt x="1040" y="358"/>
                  </a:lnTo>
                  <a:lnTo>
                    <a:pt x="1045" y="360"/>
                  </a:lnTo>
                  <a:lnTo>
                    <a:pt x="1049" y="361"/>
                  </a:lnTo>
                  <a:lnTo>
                    <a:pt x="1054" y="363"/>
                  </a:lnTo>
                  <a:lnTo>
                    <a:pt x="1059" y="364"/>
                  </a:lnTo>
                  <a:lnTo>
                    <a:pt x="1063" y="366"/>
                  </a:lnTo>
                  <a:lnTo>
                    <a:pt x="1068" y="367"/>
                  </a:lnTo>
                  <a:lnTo>
                    <a:pt x="1073" y="368"/>
                  </a:lnTo>
                  <a:lnTo>
                    <a:pt x="1078" y="370"/>
                  </a:lnTo>
                  <a:lnTo>
                    <a:pt x="1082" y="371"/>
                  </a:lnTo>
                  <a:lnTo>
                    <a:pt x="1087" y="372"/>
                  </a:lnTo>
                  <a:lnTo>
                    <a:pt x="1092" y="373"/>
                  </a:lnTo>
                  <a:lnTo>
                    <a:pt x="1097" y="374"/>
                  </a:lnTo>
                  <a:lnTo>
                    <a:pt x="1101" y="375"/>
                  </a:lnTo>
                  <a:lnTo>
                    <a:pt x="1106" y="376"/>
                  </a:lnTo>
                  <a:lnTo>
                    <a:pt x="1111" y="377"/>
                  </a:lnTo>
                  <a:lnTo>
                    <a:pt x="1116" y="378"/>
                  </a:lnTo>
                  <a:lnTo>
                    <a:pt x="1120" y="379"/>
                  </a:lnTo>
                  <a:lnTo>
                    <a:pt x="1125" y="380"/>
                  </a:lnTo>
                  <a:lnTo>
                    <a:pt x="1130" y="381"/>
                  </a:lnTo>
                  <a:lnTo>
                    <a:pt x="1135" y="382"/>
                  </a:lnTo>
                  <a:lnTo>
                    <a:pt x="1139" y="383"/>
                  </a:lnTo>
                  <a:lnTo>
                    <a:pt x="1144" y="384"/>
                  </a:lnTo>
                  <a:lnTo>
                    <a:pt x="1149" y="385"/>
                  </a:lnTo>
                  <a:lnTo>
                    <a:pt x="1154" y="386"/>
                  </a:lnTo>
                  <a:lnTo>
                    <a:pt x="1158" y="387"/>
                  </a:lnTo>
                  <a:lnTo>
                    <a:pt x="1163" y="388"/>
                  </a:lnTo>
                  <a:lnTo>
                    <a:pt x="1168" y="389"/>
                  </a:lnTo>
                  <a:lnTo>
                    <a:pt x="1173" y="390"/>
                  </a:lnTo>
                  <a:lnTo>
                    <a:pt x="1177" y="390"/>
                  </a:lnTo>
                  <a:lnTo>
                    <a:pt x="1182" y="391"/>
                  </a:lnTo>
                  <a:lnTo>
                    <a:pt x="1187" y="392"/>
                  </a:lnTo>
                  <a:lnTo>
                    <a:pt x="1192" y="393"/>
                  </a:lnTo>
                  <a:lnTo>
                    <a:pt x="1196" y="394"/>
                  </a:lnTo>
                  <a:lnTo>
                    <a:pt x="1201" y="395"/>
                  </a:lnTo>
                  <a:lnTo>
                    <a:pt x="1206" y="396"/>
                  </a:lnTo>
                  <a:lnTo>
                    <a:pt x="1211" y="397"/>
                  </a:lnTo>
                  <a:lnTo>
                    <a:pt x="1215" y="398"/>
                  </a:lnTo>
                  <a:lnTo>
                    <a:pt x="1220" y="399"/>
                  </a:lnTo>
                  <a:lnTo>
                    <a:pt x="1225" y="400"/>
                  </a:lnTo>
                  <a:lnTo>
                    <a:pt x="1230" y="400"/>
                  </a:lnTo>
                  <a:lnTo>
                    <a:pt x="1234" y="401"/>
                  </a:lnTo>
                  <a:lnTo>
                    <a:pt x="1239" y="401"/>
                  </a:lnTo>
                  <a:lnTo>
                    <a:pt x="1244" y="402"/>
                  </a:lnTo>
                  <a:lnTo>
                    <a:pt x="1249" y="403"/>
                  </a:lnTo>
                  <a:lnTo>
                    <a:pt x="1253" y="403"/>
                  </a:lnTo>
                  <a:lnTo>
                    <a:pt x="1258" y="404"/>
                  </a:lnTo>
                  <a:lnTo>
                    <a:pt x="1263" y="404"/>
                  </a:lnTo>
                  <a:lnTo>
                    <a:pt x="1268" y="404"/>
                  </a:lnTo>
                  <a:lnTo>
                    <a:pt x="1272" y="405"/>
                  </a:lnTo>
                  <a:lnTo>
                    <a:pt x="1277" y="405"/>
                  </a:lnTo>
                  <a:lnTo>
                    <a:pt x="1282" y="406"/>
                  </a:lnTo>
                  <a:lnTo>
                    <a:pt x="1287" y="406"/>
                  </a:lnTo>
                  <a:lnTo>
                    <a:pt x="1291" y="406"/>
                  </a:lnTo>
                  <a:lnTo>
                    <a:pt x="1296" y="406"/>
                  </a:lnTo>
                  <a:lnTo>
                    <a:pt x="1301" y="406"/>
                  </a:lnTo>
                  <a:lnTo>
                    <a:pt x="1306" y="406"/>
                  </a:lnTo>
                  <a:lnTo>
                    <a:pt x="1310" y="407"/>
                  </a:lnTo>
                  <a:lnTo>
                    <a:pt x="1315" y="407"/>
                  </a:lnTo>
                  <a:lnTo>
                    <a:pt x="1320" y="407"/>
                  </a:lnTo>
                  <a:lnTo>
                    <a:pt x="1325" y="408"/>
                  </a:lnTo>
                  <a:lnTo>
                    <a:pt x="1329" y="408"/>
                  </a:lnTo>
                  <a:lnTo>
                    <a:pt x="1334" y="408"/>
                  </a:lnTo>
                  <a:lnTo>
                    <a:pt x="1339" y="409"/>
                  </a:lnTo>
                  <a:lnTo>
                    <a:pt x="1344" y="409"/>
                  </a:lnTo>
                  <a:lnTo>
                    <a:pt x="1348" y="410"/>
                  </a:lnTo>
                  <a:lnTo>
                    <a:pt x="1353" y="410"/>
                  </a:lnTo>
                  <a:lnTo>
                    <a:pt x="1358" y="410"/>
                  </a:lnTo>
                  <a:lnTo>
                    <a:pt x="1363" y="410"/>
                  </a:lnTo>
                  <a:lnTo>
                    <a:pt x="1367" y="410"/>
                  </a:lnTo>
                  <a:lnTo>
                    <a:pt x="1372" y="410"/>
                  </a:lnTo>
                  <a:lnTo>
                    <a:pt x="1377" y="411"/>
                  </a:lnTo>
                  <a:lnTo>
                    <a:pt x="1382" y="411"/>
                  </a:lnTo>
                  <a:lnTo>
                    <a:pt x="1386" y="411"/>
                  </a:lnTo>
                  <a:lnTo>
                    <a:pt x="1391" y="411"/>
                  </a:lnTo>
                  <a:lnTo>
                    <a:pt x="1396" y="412"/>
                  </a:lnTo>
                  <a:lnTo>
                    <a:pt x="1401" y="412"/>
                  </a:lnTo>
                  <a:lnTo>
                    <a:pt x="1405" y="412"/>
                  </a:lnTo>
                  <a:lnTo>
                    <a:pt x="1410" y="413"/>
                  </a:lnTo>
                  <a:lnTo>
                    <a:pt x="1415" y="413"/>
                  </a:lnTo>
                  <a:lnTo>
                    <a:pt x="1420" y="413"/>
                  </a:lnTo>
                </a:path>
              </a:pathLst>
            </a:custGeom>
            <a:noFill/>
            <a:ln w="555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36" y="2352"/>
              <a:ext cx="10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 dirty="0">
                  <a:solidFill>
                    <a:srgbClr val="000000"/>
                  </a:solidFill>
                </a:rPr>
                <a:t>14th percentile of children's distribution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1680" y="1296"/>
              <a:ext cx="238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 dirty="0">
                  <a:solidFill>
                    <a:srgbClr val="000000"/>
                  </a:solidFill>
                </a:rPr>
                <a:t>80th percentile of parents distribution</a:t>
              </a:r>
              <a:endParaRPr lang="en-US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2217" y="3260"/>
              <a:ext cx="5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Parents</a:t>
              </a:r>
              <a:endParaRPr lang="en-US" altLang="en-US" sz="1800" b="1" dirty="0">
                <a:solidFill>
                  <a:prstClr val="black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584" y="3260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 b="1">
                  <a:solidFill>
                    <a:srgbClr val="000000"/>
                  </a:solidFill>
                </a:rPr>
                <a:t>Children</a:t>
              </a:r>
              <a:endParaRPr lang="en-US" altLang="en-US" sz="1800" b="1">
                <a:solidFill>
                  <a:prstClr val="black"/>
                </a:solidFill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V="1">
              <a:off x="31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 rot="16200000">
              <a:off x="-51" y="1922"/>
              <a:ext cx="4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Density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318" y="3665"/>
              <a:ext cx="53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377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0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13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1225" y="3752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27k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212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2007" y="3752"/>
              <a:ext cx="2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50k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383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676" y="3752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100k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5383" y="3752"/>
              <a:ext cx="3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150k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1871" y="3937"/>
              <a:ext cx="21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1800">
                  <a:solidFill>
                    <a:srgbClr val="000000"/>
                  </a:solidFill>
                </a:rPr>
                <a:t>Income (Measured in Real 2014$)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2946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32" name="Rectangle 65"/>
          <p:cNvSpPr>
            <a:spLocks noChangeArrowheads="1"/>
          </p:cNvSpPr>
          <p:nvPr/>
        </p:nvSpPr>
        <p:spPr bwMode="auto">
          <a:xfrm>
            <a:off x="1524050" y="152401"/>
            <a:ext cx="90678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rgbClr val="1E2D53"/>
                </a:solidFill>
              </a:rPr>
              <a:t>Household Income Distributions of Parents and Children at Age 30</a:t>
            </a:r>
          </a:p>
          <a:p>
            <a:pPr algn="ctr">
              <a:defRPr/>
            </a:pPr>
            <a:r>
              <a:rPr lang="en-US" altLang="en-US" dirty="0">
                <a:solidFill>
                  <a:srgbClr val="000000"/>
                </a:solidFill>
              </a:rPr>
              <a:t>For Children in </a:t>
            </a:r>
            <a:r>
              <a:rPr lang="en-US" altLang="en-US" u="sng" dirty="0">
                <a:solidFill>
                  <a:srgbClr val="000000"/>
                </a:solidFill>
              </a:rPr>
              <a:t>1940</a:t>
            </a:r>
            <a:r>
              <a:rPr lang="en-US" altLang="en-US" dirty="0">
                <a:solidFill>
                  <a:srgbClr val="000000"/>
                </a:solidFill>
              </a:rPr>
              <a:t> Birth Cohort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733800" y="2286000"/>
            <a:ext cx="3810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3352800" y="4191000"/>
            <a:ext cx="228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0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6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49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028827" y="712788"/>
            <a:ext cx="84343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508625" y="572460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5508625" y="559125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5508625" y="545790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5508625" y="532447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508625" y="519112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5508625" y="5059438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5508625" y="4926088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508625" y="4792738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508625" y="465931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508625" y="452596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508625" y="439427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508625" y="426092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508625" y="4127508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508625" y="3994150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508625" y="3860800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5508625" y="3729041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5508625" y="3595697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5508625" y="3467100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508625" y="333533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5508625" y="320198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5508625" y="306863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5508625" y="293528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5508625" y="280193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5508625" y="267025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5508625" y="253690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5508625" y="240355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5508625" y="227012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5508625" y="213677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5508625" y="200501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5508625" y="1871666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5508625" y="1738317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5508625" y="160496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V="1">
            <a:off x="5508625" y="147161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5508625" y="133992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5508625" y="120657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V="1">
            <a:off x="5508625" y="107322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5508625" y="939800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2200275" y="857325"/>
            <a:ext cx="5907088" cy="4727575"/>
          </a:xfrm>
          <a:custGeom>
            <a:avLst/>
            <a:gdLst>
              <a:gd name="T0" fmla="*/ 14 w 1066"/>
              <a:gd name="T1" fmla="*/ 622 h 853"/>
              <a:gd name="T2" fmla="*/ 32 w 1066"/>
              <a:gd name="T3" fmla="*/ 573 h 853"/>
              <a:gd name="T4" fmla="*/ 50 w 1066"/>
              <a:gd name="T5" fmla="*/ 524 h 853"/>
              <a:gd name="T6" fmla="*/ 68 w 1066"/>
              <a:gd name="T7" fmla="*/ 476 h 853"/>
              <a:gd name="T8" fmla="*/ 85 w 1066"/>
              <a:gd name="T9" fmla="*/ 429 h 853"/>
              <a:gd name="T10" fmla="*/ 103 w 1066"/>
              <a:gd name="T11" fmla="*/ 385 h 853"/>
              <a:gd name="T12" fmla="*/ 121 w 1066"/>
              <a:gd name="T13" fmla="*/ 346 h 853"/>
              <a:gd name="T14" fmla="*/ 139 w 1066"/>
              <a:gd name="T15" fmla="*/ 314 h 853"/>
              <a:gd name="T16" fmla="*/ 157 w 1066"/>
              <a:gd name="T17" fmla="*/ 279 h 853"/>
              <a:gd name="T18" fmla="*/ 175 w 1066"/>
              <a:gd name="T19" fmla="*/ 242 h 853"/>
              <a:gd name="T20" fmla="*/ 192 w 1066"/>
              <a:gd name="T21" fmla="*/ 207 h 853"/>
              <a:gd name="T22" fmla="*/ 210 w 1066"/>
              <a:gd name="T23" fmla="*/ 173 h 853"/>
              <a:gd name="T24" fmla="*/ 228 w 1066"/>
              <a:gd name="T25" fmla="*/ 138 h 853"/>
              <a:gd name="T26" fmla="*/ 246 w 1066"/>
              <a:gd name="T27" fmla="*/ 112 h 853"/>
              <a:gd name="T28" fmla="*/ 264 w 1066"/>
              <a:gd name="T29" fmla="*/ 87 h 853"/>
              <a:gd name="T30" fmla="*/ 282 w 1066"/>
              <a:gd name="T31" fmla="*/ 65 h 853"/>
              <a:gd name="T32" fmla="*/ 299 w 1066"/>
              <a:gd name="T33" fmla="*/ 46 h 853"/>
              <a:gd name="T34" fmla="*/ 317 w 1066"/>
              <a:gd name="T35" fmla="*/ 30 h 853"/>
              <a:gd name="T36" fmla="*/ 335 w 1066"/>
              <a:gd name="T37" fmla="*/ 16 h 853"/>
              <a:gd name="T38" fmla="*/ 353 w 1066"/>
              <a:gd name="T39" fmla="*/ 6 h 853"/>
              <a:gd name="T40" fmla="*/ 371 w 1066"/>
              <a:gd name="T41" fmla="*/ 1 h 853"/>
              <a:gd name="T42" fmla="*/ 389 w 1066"/>
              <a:gd name="T43" fmla="*/ 1 h 853"/>
              <a:gd name="T44" fmla="*/ 406 w 1066"/>
              <a:gd name="T45" fmla="*/ 8 h 853"/>
              <a:gd name="T46" fmla="*/ 424 w 1066"/>
              <a:gd name="T47" fmla="*/ 18 h 853"/>
              <a:gd name="T48" fmla="*/ 442 w 1066"/>
              <a:gd name="T49" fmla="*/ 32 h 853"/>
              <a:gd name="T50" fmla="*/ 460 w 1066"/>
              <a:gd name="T51" fmla="*/ 53 h 853"/>
              <a:gd name="T52" fmla="*/ 478 w 1066"/>
              <a:gd name="T53" fmla="*/ 78 h 853"/>
              <a:gd name="T54" fmla="*/ 496 w 1066"/>
              <a:gd name="T55" fmla="*/ 105 h 853"/>
              <a:gd name="T56" fmla="*/ 513 w 1066"/>
              <a:gd name="T57" fmla="*/ 138 h 853"/>
              <a:gd name="T58" fmla="*/ 531 w 1066"/>
              <a:gd name="T59" fmla="*/ 176 h 853"/>
              <a:gd name="T60" fmla="*/ 549 w 1066"/>
              <a:gd name="T61" fmla="*/ 219 h 853"/>
              <a:gd name="T62" fmla="*/ 567 w 1066"/>
              <a:gd name="T63" fmla="*/ 262 h 853"/>
              <a:gd name="T64" fmla="*/ 585 w 1066"/>
              <a:gd name="T65" fmla="*/ 305 h 853"/>
              <a:gd name="T66" fmla="*/ 603 w 1066"/>
              <a:gd name="T67" fmla="*/ 346 h 853"/>
              <a:gd name="T68" fmla="*/ 620 w 1066"/>
              <a:gd name="T69" fmla="*/ 386 h 853"/>
              <a:gd name="T70" fmla="*/ 638 w 1066"/>
              <a:gd name="T71" fmla="*/ 427 h 853"/>
              <a:gd name="T72" fmla="*/ 656 w 1066"/>
              <a:gd name="T73" fmla="*/ 467 h 853"/>
              <a:gd name="T74" fmla="*/ 674 w 1066"/>
              <a:gd name="T75" fmla="*/ 505 h 853"/>
              <a:gd name="T76" fmla="*/ 692 w 1066"/>
              <a:gd name="T77" fmla="*/ 543 h 853"/>
              <a:gd name="T78" fmla="*/ 710 w 1066"/>
              <a:gd name="T79" fmla="*/ 575 h 853"/>
              <a:gd name="T80" fmla="*/ 727 w 1066"/>
              <a:gd name="T81" fmla="*/ 605 h 853"/>
              <a:gd name="T82" fmla="*/ 745 w 1066"/>
              <a:gd name="T83" fmla="*/ 630 h 853"/>
              <a:gd name="T84" fmla="*/ 763 w 1066"/>
              <a:gd name="T85" fmla="*/ 656 h 853"/>
              <a:gd name="T86" fmla="*/ 781 w 1066"/>
              <a:gd name="T87" fmla="*/ 677 h 853"/>
              <a:gd name="T88" fmla="*/ 799 w 1066"/>
              <a:gd name="T89" fmla="*/ 696 h 853"/>
              <a:gd name="T90" fmla="*/ 817 w 1066"/>
              <a:gd name="T91" fmla="*/ 715 h 853"/>
              <a:gd name="T92" fmla="*/ 834 w 1066"/>
              <a:gd name="T93" fmla="*/ 733 h 853"/>
              <a:gd name="T94" fmla="*/ 852 w 1066"/>
              <a:gd name="T95" fmla="*/ 746 h 853"/>
              <a:gd name="T96" fmla="*/ 870 w 1066"/>
              <a:gd name="T97" fmla="*/ 759 h 853"/>
              <a:gd name="T98" fmla="*/ 888 w 1066"/>
              <a:gd name="T99" fmla="*/ 772 h 853"/>
              <a:gd name="T100" fmla="*/ 906 w 1066"/>
              <a:gd name="T101" fmla="*/ 787 h 853"/>
              <a:gd name="T102" fmla="*/ 924 w 1066"/>
              <a:gd name="T103" fmla="*/ 800 h 853"/>
              <a:gd name="T104" fmla="*/ 941 w 1066"/>
              <a:gd name="T105" fmla="*/ 809 h 853"/>
              <a:gd name="T106" fmla="*/ 959 w 1066"/>
              <a:gd name="T107" fmla="*/ 817 h 853"/>
              <a:gd name="T108" fmla="*/ 977 w 1066"/>
              <a:gd name="T109" fmla="*/ 822 h 853"/>
              <a:gd name="T110" fmla="*/ 995 w 1066"/>
              <a:gd name="T111" fmla="*/ 830 h 853"/>
              <a:gd name="T112" fmla="*/ 1013 w 1066"/>
              <a:gd name="T113" fmla="*/ 834 h 853"/>
              <a:gd name="T114" fmla="*/ 1031 w 1066"/>
              <a:gd name="T115" fmla="*/ 842 h 853"/>
              <a:gd name="T116" fmla="*/ 1048 w 1066"/>
              <a:gd name="T117" fmla="*/ 848 h 853"/>
              <a:gd name="T118" fmla="*/ 1066 w 1066"/>
              <a:gd name="T119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6" h="853">
                <a:moveTo>
                  <a:pt x="0" y="660"/>
                </a:moveTo>
                <a:lnTo>
                  <a:pt x="3" y="651"/>
                </a:lnTo>
                <a:lnTo>
                  <a:pt x="7" y="641"/>
                </a:lnTo>
                <a:lnTo>
                  <a:pt x="11" y="631"/>
                </a:lnTo>
                <a:lnTo>
                  <a:pt x="14" y="622"/>
                </a:lnTo>
                <a:lnTo>
                  <a:pt x="18" y="612"/>
                </a:lnTo>
                <a:lnTo>
                  <a:pt x="21" y="602"/>
                </a:lnTo>
                <a:lnTo>
                  <a:pt x="25" y="593"/>
                </a:lnTo>
                <a:lnTo>
                  <a:pt x="28" y="583"/>
                </a:lnTo>
                <a:lnTo>
                  <a:pt x="32" y="573"/>
                </a:lnTo>
                <a:lnTo>
                  <a:pt x="35" y="563"/>
                </a:lnTo>
                <a:lnTo>
                  <a:pt x="39" y="554"/>
                </a:lnTo>
                <a:lnTo>
                  <a:pt x="43" y="544"/>
                </a:lnTo>
                <a:lnTo>
                  <a:pt x="46" y="534"/>
                </a:lnTo>
                <a:lnTo>
                  <a:pt x="50" y="524"/>
                </a:lnTo>
                <a:lnTo>
                  <a:pt x="53" y="514"/>
                </a:lnTo>
                <a:lnTo>
                  <a:pt x="57" y="505"/>
                </a:lnTo>
                <a:lnTo>
                  <a:pt x="60" y="495"/>
                </a:lnTo>
                <a:lnTo>
                  <a:pt x="64" y="485"/>
                </a:lnTo>
                <a:lnTo>
                  <a:pt x="68" y="476"/>
                </a:lnTo>
                <a:lnTo>
                  <a:pt x="71" y="467"/>
                </a:lnTo>
                <a:lnTo>
                  <a:pt x="75" y="457"/>
                </a:lnTo>
                <a:lnTo>
                  <a:pt x="78" y="447"/>
                </a:lnTo>
                <a:lnTo>
                  <a:pt x="82" y="438"/>
                </a:lnTo>
                <a:lnTo>
                  <a:pt x="85" y="429"/>
                </a:lnTo>
                <a:lnTo>
                  <a:pt x="89" y="420"/>
                </a:lnTo>
                <a:lnTo>
                  <a:pt x="93" y="411"/>
                </a:lnTo>
                <a:lnTo>
                  <a:pt x="96" y="402"/>
                </a:lnTo>
                <a:lnTo>
                  <a:pt x="100" y="393"/>
                </a:lnTo>
                <a:lnTo>
                  <a:pt x="103" y="385"/>
                </a:lnTo>
                <a:lnTo>
                  <a:pt x="107" y="376"/>
                </a:lnTo>
                <a:lnTo>
                  <a:pt x="110" y="368"/>
                </a:lnTo>
                <a:lnTo>
                  <a:pt x="114" y="361"/>
                </a:lnTo>
                <a:lnTo>
                  <a:pt x="118" y="353"/>
                </a:lnTo>
                <a:lnTo>
                  <a:pt x="121" y="346"/>
                </a:lnTo>
                <a:lnTo>
                  <a:pt x="125" y="340"/>
                </a:lnTo>
                <a:lnTo>
                  <a:pt x="128" y="334"/>
                </a:lnTo>
                <a:lnTo>
                  <a:pt x="132" y="328"/>
                </a:lnTo>
                <a:lnTo>
                  <a:pt x="135" y="322"/>
                </a:lnTo>
                <a:lnTo>
                  <a:pt x="139" y="314"/>
                </a:lnTo>
                <a:lnTo>
                  <a:pt x="143" y="307"/>
                </a:lnTo>
                <a:lnTo>
                  <a:pt x="146" y="300"/>
                </a:lnTo>
                <a:lnTo>
                  <a:pt x="150" y="292"/>
                </a:lnTo>
                <a:lnTo>
                  <a:pt x="153" y="286"/>
                </a:lnTo>
                <a:lnTo>
                  <a:pt x="157" y="279"/>
                </a:lnTo>
                <a:lnTo>
                  <a:pt x="160" y="271"/>
                </a:lnTo>
                <a:lnTo>
                  <a:pt x="164" y="264"/>
                </a:lnTo>
                <a:lnTo>
                  <a:pt x="167" y="257"/>
                </a:lnTo>
                <a:lnTo>
                  <a:pt x="171" y="250"/>
                </a:lnTo>
                <a:lnTo>
                  <a:pt x="175" y="242"/>
                </a:lnTo>
                <a:lnTo>
                  <a:pt x="178" y="235"/>
                </a:lnTo>
                <a:lnTo>
                  <a:pt x="182" y="229"/>
                </a:lnTo>
                <a:lnTo>
                  <a:pt x="185" y="222"/>
                </a:lnTo>
                <a:lnTo>
                  <a:pt x="189" y="214"/>
                </a:lnTo>
                <a:lnTo>
                  <a:pt x="192" y="207"/>
                </a:lnTo>
                <a:lnTo>
                  <a:pt x="196" y="201"/>
                </a:lnTo>
                <a:lnTo>
                  <a:pt x="200" y="194"/>
                </a:lnTo>
                <a:lnTo>
                  <a:pt x="203" y="187"/>
                </a:lnTo>
                <a:lnTo>
                  <a:pt x="207" y="180"/>
                </a:lnTo>
                <a:lnTo>
                  <a:pt x="210" y="173"/>
                </a:lnTo>
                <a:lnTo>
                  <a:pt x="214" y="165"/>
                </a:lnTo>
                <a:lnTo>
                  <a:pt x="217" y="159"/>
                </a:lnTo>
                <a:lnTo>
                  <a:pt x="221" y="152"/>
                </a:lnTo>
                <a:lnTo>
                  <a:pt x="224" y="145"/>
                </a:lnTo>
                <a:lnTo>
                  <a:pt x="228" y="138"/>
                </a:lnTo>
                <a:lnTo>
                  <a:pt x="232" y="132"/>
                </a:lnTo>
                <a:lnTo>
                  <a:pt x="235" y="127"/>
                </a:lnTo>
                <a:lnTo>
                  <a:pt x="239" y="122"/>
                </a:lnTo>
                <a:lnTo>
                  <a:pt x="242" y="116"/>
                </a:lnTo>
                <a:lnTo>
                  <a:pt x="246" y="112"/>
                </a:lnTo>
                <a:lnTo>
                  <a:pt x="249" y="106"/>
                </a:lnTo>
                <a:lnTo>
                  <a:pt x="253" y="101"/>
                </a:lnTo>
                <a:lnTo>
                  <a:pt x="257" y="96"/>
                </a:lnTo>
                <a:lnTo>
                  <a:pt x="260" y="91"/>
                </a:lnTo>
                <a:lnTo>
                  <a:pt x="264" y="87"/>
                </a:lnTo>
                <a:lnTo>
                  <a:pt x="267" y="82"/>
                </a:lnTo>
                <a:lnTo>
                  <a:pt x="271" y="78"/>
                </a:lnTo>
                <a:lnTo>
                  <a:pt x="274" y="75"/>
                </a:lnTo>
                <a:lnTo>
                  <a:pt x="278" y="70"/>
                </a:lnTo>
                <a:lnTo>
                  <a:pt x="282" y="65"/>
                </a:lnTo>
                <a:lnTo>
                  <a:pt x="285" y="62"/>
                </a:lnTo>
                <a:lnTo>
                  <a:pt x="289" y="57"/>
                </a:lnTo>
                <a:lnTo>
                  <a:pt x="292" y="54"/>
                </a:lnTo>
                <a:lnTo>
                  <a:pt x="296" y="50"/>
                </a:lnTo>
                <a:lnTo>
                  <a:pt x="299" y="46"/>
                </a:lnTo>
                <a:lnTo>
                  <a:pt x="303" y="43"/>
                </a:lnTo>
                <a:lnTo>
                  <a:pt x="307" y="39"/>
                </a:lnTo>
                <a:lnTo>
                  <a:pt x="310" y="36"/>
                </a:lnTo>
                <a:lnTo>
                  <a:pt x="314" y="33"/>
                </a:lnTo>
                <a:lnTo>
                  <a:pt x="317" y="30"/>
                </a:lnTo>
                <a:lnTo>
                  <a:pt x="321" y="27"/>
                </a:lnTo>
                <a:lnTo>
                  <a:pt x="324" y="23"/>
                </a:lnTo>
                <a:lnTo>
                  <a:pt x="328" y="20"/>
                </a:lnTo>
                <a:lnTo>
                  <a:pt x="332" y="18"/>
                </a:lnTo>
                <a:lnTo>
                  <a:pt x="335" y="16"/>
                </a:lnTo>
                <a:lnTo>
                  <a:pt x="339" y="13"/>
                </a:lnTo>
                <a:lnTo>
                  <a:pt x="342" y="11"/>
                </a:lnTo>
                <a:lnTo>
                  <a:pt x="346" y="9"/>
                </a:lnTo>
                <a:lnTo>
                  <a:pt x="349" y="8"/>
                </a:lnTo>
                <a:lnTo>
                  <a:pt x="353" y="6"/>
                </a:lnTo>
                <a:lnTo>
                  <a:pt x="356" y="5"/>
                </a:lnTo>
                <a:lnTo>
                  <a:pt x="360" y="4"/>
                </a:lnTo>
                <a:lnTo>
                  <a:pt x="364" y="3"/>
                </a:lnTo>
                <a:lnTo>
                  <a:pt x="367" y="2"/>
                </a:lnTo>
                <a:lnTo>
                  <a:pt x="371" y="1"/>
                </a:lnTo>
                <a:lnTo>
                  <a:pt x="374" y="0"/>
                </a:lnTo>
                <a:lnTo>
                  <a:pt x="378" y="0"/>
                </a:lnTo>
                <a:lnTo>
                  <a:pt x="381" y="0"/>
                </a:lnTo>
                <a:lnTo>
                  <a:pt x="385" y="1"/>
                </a:lnTo>
                <a:lnTo>
                  <a:pt x="389" y="1"/>
                </a:lnTo>
                <a:lnTo>
                  <a:pt x="392" y="2"/>
                </a:lnTo>
                <a:lnTo>
                  <a:pt x="396" y="3"/>
                </a:lnTo>
                <a:lnTo>
                  <a:pt x="399" y="4"/>
                </a:lnTo>
                <a:lnTo>
                  <a:pt x="403" y="7"/>
                </a:lnTo>
                <a:lnTo>
                  <a:pt x="406" y="8"/>
                </a:lnTo>
                <a:lnTo>
                  <a:pt x="410" y="10"/>
                </a:lnTo>
                <a:lnTo>
                  <a:pt x="414" y="12"/>
                </a:lnTo>
                <a:lnTo>
                  <a:pt x="417" y="13"/>
                </a:lnTo>
                <a:lnTo>
                  <a:pt x="421" y="15"/>
                </a:lnTo>
                <a:lnTo>
                  <a:pt x="424" y="18"/>
                </a:lnTo>
                <a:lnTo>
                  <a:pt x="428" y="21"/>
                </a:lnTo>
                <a:lnTo>
                  <a:pt x="431" y="24"/>
                </a:lnTo>
                <a:lnTo>
                  <a:pt x="435" y="26"/>
                </a:lnTo>
                <a:lnTo>
                  <a:pt x="439" y="29"/>
                </a:lnTo>
                <a:lnTo>
                  <a:pt x="442" y="32"/>
                </a:lnTo>
                <a:lnTo>
                  <a:pt x="446" y="35"/>
                </a:lnTo>
                <a:lnTo>
                  <a:pt x="449" y="40"/>
                </a:lnTo>
                <a:lnTo>
                  <a:pt x="453" y="44"/>
                </a:lnTo>
                <a:lnTo>
                  <a:pt x="456" y="48"/>
                </a:lnTo>
                <a:lnTo>
                  <a:pt x="460" y="53"/>
                </a:lnTo>
                <a:lnTo>
                  <a:pt x="463" y="57"/>
                </a:lnTo>
                <a:lnTo>
                  <a:pt x="467" y="63"/>
                </a:lnTo>
                <a:lnTo>
                  <a:pt x="471" y="67"/>
                </a:lnTo>
                <a:lnTo>
                  <a:pt x="474" y="73"/>
                </a:lnTo>
                <a:lnTo>
                  <a:pt x="478" y="78"/>
                </a:lnTo>
                <a:lnTo>
                  <a:pt x="481" y="83"/>
                </a:lnTo>
                <a:lnTo>
                  <a:pt x="485" y="88"/>
                </a:lnTo>
                <a:lnTo>
                  <a:pt x="488" y="94"/>
                </a:lnTo>
                <a:lnTo>
                  <a:pt x="492" y="99"/>
                </a:lnTo>
                <a:lnTo>
                  <a:pt x="496" y="105"/>
                </a:lnTo>
                <a:lnTo>
                  <a:pt x="499" y="112"/>
                </a:lnTo>
                <a:lnTo>
                  <a:pt x="503" y="117"/>
                </a:lnTo>
                <a:lnTo>
                  <a:pt x="506" y="124"/>
                </a:lnTo>
                <a:lnTo>
                  <a:pt x="510" y="132"/>
                </a:lnTo>
                <a:lnTo>
                  <a:pt x="513" y="138"/>
                </a:lnTo>
                <a:lnTo>
                  <a:pt x="517" y="146"/>
                </a:lnTo>
                <a:lnTo>
                  <a:pt x="521" y="153"/>
                </a:lnTo>
                <a:lnTo>
                  <a:pt x="524" y="161"/>
                </a:lnTo>
                <a:lnTo>
                  <a:pt x="528" y="168"/>
                </a:lnTo>
                <a:lnTo>
                  <a:pt x="531" y="176"/>
                </a:lnTo>
                <a:lnTo>
                  <a:pt x="535" y="184"/>
                </a:lnTo>
                <a:lnTo>
                  <a:pt x="538" y="194"/>
                </a:lnTo>
                <a:lnTo>
                  <a:pt x="542" y="203"/>
                </a:lnTo>
                <a:lnTo>
                  <a:pt x="545" y="211"/>
                </a:lnTo>
                <a:lnTo>
                  <a:pt x="549" y="219"/>
                </a:lnTo>
                <a:lnTo>
                  <a:pt x="553" y="228"/>
                </a:lnTo>
                <a:lnTo>
                  <a:pt x="556" y="236"/>
                </a:lnTo>
                <a:lnTo>
                  <a:pt x="560" y="244"/>
                </a:lnTo>
                <a:lnTo>
                  <a:pt x="563" y="253"/>
                </a:lnTo>
                <a:lnTo>
                  <a:pt x="567" y="262"/>
                </a:lnTo>
                <a:lnTo>
                  <a:pt x="570" y="271"/>
                </a:lnTo>
                <a:lnTo>
                  <a:pt x="574" y="279"/>
                </a:lnTo>
                <a:lnTo>
                  <a:pt x="578" y="287"/>
                </a:lnTo>
                <a:lnTo>
                  <a:pt x="581" y="296"/>
                </a:lnTo>
                <a:lnTo>
                  <a:pt x="585" y="305"/>
                </a:lnTo>
                <a:lnTo>
                  <a:pt x="588" y="314"/>
                </a:lnTo>
                <a:lnTo>
                  <a:pt x="592" y="322"/>
                </a:lnTo>
                <a:lnTo>
                  <a:pt x="595" y="329"/>
                </a:lnTo>
                <a:lnTo>
                  <a:pt x="599" y="338"/>
                </a:lnTo>
                <a:lnTo>
                  <a:pt x="603" y="346"/>
                </a:lnTo>
                <a:lnTo>
                  <a:pt x="606" y="355"/>
                </a:lnTo>
                <a:lnTo>
                  <a:pt x="610" y="362"/>
                </a:lnTo>
                <a:lnTo>
                  <a:pt x="613" y="370"/>
                </a:lnTo>
                <a:lnTo>
                  <a:pt x="617" y="378"/>
                </a:lnTo>
                <a:lnTo>
                  <a:pt x="620" y="386"/>
                </a:lnTo>
                <a:lnTo>
                  <a:pt x="624" y="394"/>
                </a:lnTo>
                <a:lnTo>
                  <a:pt x="628" y="403"/>
                </a:lnTo>
                <a:lnTo>
                  <a:pt x="631" y="411"/>
                </a:lnTo>
                <a:lnTo>
                  <a:pt x="635" y="420"/>
                </a:lnTo>
                <a:lnTo>
                  <a:pt x="638" y="427"/>
                </a:lnTo>
                <a:lnTo>
                  <a:pt x="642" y="434"/>
                </a:lnTo>
                <a:lnTo>
                  <a:pt x="645" y="442"/>
                </a:lnTo>
                <a:lnTo>
                  <a:pt x="649" y="450"/>
                </a:lnTo>
                <a:lnTo>
                  <a:pt x="652" y="458"/>
                </a:lnTo>
                <a:lnTo>
                  <a:pt x="656" y="467"/>
                </a:lnTo>
                <a:lnTo>
                  <a:pt x="660" y="475"/>
                </a:lnTo>
                <a:lnTo>
                  <a:pt x="663" y="483"/>
                </a:lnTo>
                <a:lnTo>
                  <a:pt x="667" y="489"/>
                </a:lnTo>
                <a:lnTo>
                  <a:pt x="670" y="497"/>
                </a:lnTo>
                <a:lnTo>
                  <a:pt x="674" y="505"/>
                </a:lnTo>
                <a:lnTo>
                  <a:pt x="677" y="513"/>
                </a:lnTo>
                <a:lnTo>
                  <a:pt x="681" y="521"/>
                </a:lnTo>
                <a:lnTo>
                  <a:pt x="685" y="529"/>
                </a:lnTo>
                <a:lnTo>
                  <a:pt x="688" y="537"/>
                </a:lnTo>
                <a:lnTo>
                  <a:pt x="692" y="543"/>
                </a:lnTo>
                <a:lnTo>
                  <a:pt x="695" y="550"/>
                </a:lnTo>
                <a:lnTo>
                  <a:pt x="699" y="556"/>
                </a:lnTo>
                <a:lnTo>
                  <a:pt x="702" y="562"/>
                </a:lnTo>
                <a:lnTo>
                  <a:pt x="706" y="568"/>
                </a:lnTo>
                <a:lnTo>
                  <a:pt x="710" y="575"/>
                </a:lnTo>
                <a:lnTo>
                  <a:pt x="713" y="581"/>
                </a:lnTo>
                <a:lnTo>
                  <a:pt x="717" y="587"/>
                </a:lnTo>
                <a:lnTo>
                  <a:pt x="720" y="594"/>
                </a:lnTo>
                <a:lnTo>
                  <a:pt x="724" y="600"/>
                </a:lnTo>
                <a:lnTo>
                  <a:pt x="727" y="605"/>
                </a:lnTo>
                <a:lnTo>
                  <a:pt x="731" y="610"/>
                </a:lnTo>
                <a:lnTo>
                  <a:pt x="735" y="615"/>
                </a:lnTo>
                <a:lnTo>
                  <a:pt x="738" y="620"/>
                </a:lnTo>
                <a:lnTo>
                  <a:pt x="742" y="625"/>
                </a:lnTo>
                <a:lnTo>
                  <a:pt x="745" y="630"/>
                </a:lnTo>
                <a:lnTo>
                  <a:pt x="749" y="636"/>
                </a:lnTo>
                <a:lnTo>
                  <a:pt x="752" y="640"/>
                </a:lnTo>
                <a:lnTo>
                  <a:pt x="756" y="646"/>
                </a:lnTo>
                <a:lnTo>
                  <a:pt x="759" y="651"/>
                </a:lnTo>
                <a:lnTo>
                  <a:pt x="763" y="656"/>
                </a:lnTo>
                <a:lnTo>
                  <a:pt x="767" y="661"/>
                </a:lnTo>
                <a:lnTo>
                  <a:pt x="770" y="666"/>
                </a:lnTo>
                <a:lnTo>
                  <a:pt x="774" y="669"/>
                </a:lnTo>
                <a:lnTo>
                  <a:pt x="777" y="673"/>
                </a:lnTo>
                <a:lnTo>
                  <a:pt x="781" y="677"/>
                </a:lnTo>
                <a:lnTo>
                  <a:pt x="784" y="680"/>
                </a:lnTo>
                <a:lnTo>
                  <a:pt x="788" y="683"/>
                </a:lnTo>
                <a:lnTo>
                  <a:pt x="792" y="687"/>
                </a:lnTo>
                <a:lnTo>
                  <a:pt x="795" y="692"/>
                </a:lnTo>
                <a:lnTo>
                  <a:pt x="799" y="696"/>
                </a:lnTo>
                <a:lnTo>
                  <a:pt x="802" y="699"/>
                </a:lnTo>
                <a:lnTo>
                  <a:pt x="806" y="703"/>
                </a:lnTo>
                <a:lnTo>
                  <a:pt x="809" y="708"/>
                </a:lnTo>
                <a:lnTo>
                  <a:pt x="813" y="712"/>
                </a:lnTo>
                <a:lnTo>
                  <a:pt x="817" y="715"/>
                </a:lnTo>
                <a:lnTo>
                  <a:pt x="820" y="720"/>
                </a:lnTo>
                <a:lnTo>
                  <a:pt x="824" y="724"/>
                </a:lnTo>
                <a:lnTo>
                  <a:pt x="827" y="727"/>
                </a:lnTo>
                <a:lnTo>
                  <a:pt x="831" y="731"/>
                </a:lnTo>
                <a:lnTo>
                  <a:pt x="834" y="733"/>
                </a:lnTo>
                <a:lnTo>
                  <a:pt x="838" y="736"/>
                </a:lnTo>
                <a:lnTo>
                  <a:pt x="842" y="739"/>
                </a:lnTo>
                <a:lnTo>
                  <a:pt x="845" y="741"/>
                </a:lnTo>
                <a:lnTo>
                  <a:pt x="849" y="743"/>
                </a:lnTo>
                <a:lnTo>
                  <a:pt x="852" y="746"/>
                </a:lnTo>
                <a:lnTo>
                  <a:pt x="856" y="749"/>
                </a:lnTo>
                <a:lnTo>
                  <a:pt x="859" y="752"/>
                </a:lnTo>
                <a:lnTo>
                  <a:pt x="863" y="755"/>
                </a:lnTo>
                <a:lnTo>
                  <a:pt x="866" y="757"/>
                </a:lnTo>
                <a:lnTo>
                  <a:pt x="870" y="759"/>
                </a:lnTo>
                <a:lnTo>
                  <a:pt x="874" y="762"/>
                </a:lnTo>
                <a:lnTo>
                  <a:pt x="877" y="766"/>
                </a:lnTo>
                <a:lnTo>
                  <a:pt x="881" y="768"/>
                </a:lnTo>
                <a:lnTo>
                  <a:pt x="884" y="770"/>
                </a:lnTo>
                <a:lnTo>
                  <a:pt x="888" y="772"/>
                </a:lnTo>
                <a:lnTo>
                  <a:pt x="891" y="775"/>
                </a:lnTo>
                <a:lnTo>
                  <a:pt x="895" y="778"/>
                </a:lnTo>
                <a:lnTo>
                  <a:pt x="899" y="781"/>
                </a:lnTo>
                <a:lnTo>
                  <a:pt x="902" y="784"/>
                </a:lnTo>
                <a:lnTo>
                  <a:pt x="906" y="787"/>
                </a:lnTo>
                <a:lnTo>
                  <a:pt x="909" y="789"/>
                </a:lnTo>
                <a:lnTo>
                  <a:pt x="913" y="792"/>
                </a:lnTo>
                <a:lnTo>
                  <a:pt x="916" y="794"/>
                </a:lnTo>
                <a:lnTo>
                  <a:pt x="920" y="797"/>
                </a:lnTo>
                <a:lnTo>
                  <a:pt x="924" y="800"/>
                </a:lnTo>
                <a:lnTo>
                  <a:pt x="927" y="804"/>
                </a:lnTo>
                <a:lnTo>
                  <a:pt x="931" y="807"/>
                </a:lnTo>
                <a:lnTo>
                  <a:pt x="934" y="808"/>
                </a:lnTo>
                <a:lnTo>
                  <a:pt x="938" y="808"/>
                </a:lnTo>
                <a:lnTo>
                  <a:pt x="941" y="809"/>
                </a:lnTo>
                <a:lnTo>
                  <a:pt x="945" y="810"/>
                </a:lnTo>
                <a:lnTo>
                  <a:pt x="949" y="812"/>
                </a:lnTo>
                <a:lnTo>
                  <a:pt x="952" y="813"/>
                </a:lnTo>
                <a:lnTo>
                  <a:pt x="956" y="815"/>
                </a:lnTo>
                <a:lnTo>
                  <a:pt x="959" y="817"/>
                </a:lnTo>
                <a:lnTo>
                  <a:pt x="963" y="818"/>
                </a:lnTo>
                <a:lnTo>
                  <a:pt x="966" y="818"/>
                </a:lnTo>
                <a:lnTo>
                  <a:pt x="970" y="819"/>
                </a:lnTo>
                <a:lnTo>
                  <a:pt x="973" y="820"/>
                </a:lnTo>
                <a:lnTo>
                  <a:pt x="977" y="822"/>
                </a:lnTo>
                <a:lnTo>
                  <a:pt x="981" y="823"/>
                </a:lnTo>
                <a:lnTo>
                  <a:pt x="984" y="825"/>
                </a:lnTo>
                <a:lnTo>
                  <a:pt x="988" y="826"/>
                </a:lnTo>
                <a:lnTo>
                  <a:pt x="991" y="828"/>
                </a:lnTo>
                <a:lnTo>
                  <a:pt x="995" y="830"/>
                </a:lnTo>
                <a:lnTo>
                  <a:pt x="998" y="830"/>
                </a:lnTo>
                <a:lnTo>
                  <a:pt x="1002" y="831"/>
                </a:lnTo>
                <a:lnTo>
                  <a:pt x="1006" y="832"/>
                </a:lnTo>
                <a:lnTo>
                  <a:pt x="1009" y="833"/>
                </a:lnTo>
                <a:lnTo>
                  <a:pt x="1013" y="834"/>
                </a:lnTo>
                <a:lnTo>
                  <a:pt x="1016" y="835"/>
                </a:lnTo>
                <a:lnTo>
                  <a:pt x="1020" y="837"/>
                </a:lnTo>
                <a:lnTo>
                  <a:pt x="1023" y="838"/>
                </a:lnTo>
                <a:lnTo>
                  <a:pt x="1027" y="840"/>
                </a:lnTo>
                <a:lnTo>
                  <a:pt x="1031" y="842"/>
                </a:lnTo>
                <a:lnTo>
                  <a:pt x="1034" y="844"/>
                </a:lnTo>
                <a:lnTo>
                  <a:pt x="1038" y="846"/>
                </a:lnTo>
                <a:lnTo>
                  <a:pt x="1041" y="847"/>
                </a:lnTo>
                <a:lnTo>
                  <a:pt x="1045" y="847"/>
                </a:lnTo>
                <a:lnTo>
                  <a:pt x="1048" y="848"/>
                </a:lnTo>
                <a:lnTo>
                  <a:pt x="1052" y="849"/>
                </a:lnTo>
                <a:lnTo>
                  <a:pt x="1055" y="850"/>
                </a:lnTo>
                <a:lnTo>
                  <a:pt x="1059" y="851"/>
                </a:lnTo>
                <a:lnTo>
                  <a:pt x="1063" y="852"/>
                </a:lnTo>
                <a:lnTo>
                  <a:pt x="1066" y="853"/>
                </a:lnTo>
              </a:path>
            </a:pathLst>
          </a:custGeom>
          <a:noFill/>
          <a:ln w="55563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2171701" y="1920875"/>
            <a:ext cx="8147051" cy="3748088"/>
          </a:xfrm>
          <a:custGeom>
            <a:avLst/>
            <a:gdLst>
              <a:gd name="T0" fmla="*/ 20 w 1470"/>
              <a:gd name="T1" fmla="*/ 252 h 676"/>
              <a:gd name="T2" fmla="*/ 44 w 1470"/>
              <a:gd name="T3" fmla="*/ 202 h 676"/>
              <a:gd name="T4" fmla="*/ 69 w 1470"/>
              <a:gd name="T5" fmla="*/ 156 h 676"/>
              <a:gd name="T6" fmla="*/ 93 w 1470"/>
              <a:gd name="T7" fmla="*/ 113 h 676"/>
              <a:gd name="T8" fmla="*/ 118 w 1470"/>
              <a:gd name="T9" fmla="*/ 76 h 676"/>
              <a:gd name="T10" fmla="*/ 143 w 1470"/>
              <a:gd name="T11" fmla="*/ 46 h 676"/>
              <a:gd name="T12" fmla="*/ 167 w 1470"/>
              <a:gd name="T13" fmla="*/ 22 h 676"/>
              <a:gd name="T14" fmla="*/ 192 w 1470"/>
              <a:gd name="T15" fmla="*/ 5 h 676"/>
              <a:gd name="T16" fmla="*/ 216 w 1470"/>
              <a:gd name="T17" fmla="*/ 0 h 676"/>
              <a:gd name="T18" fmla="*/ 241 w 1470"/>
              <a:gd name="T19" fmla="*/ 7 h 676"/>
              <a:gd name="T20" fmla="*/ 265 w 1470"/>
              <a:gd name="T21" fmla="*/ 21 h 676"/>
              <a:gd name="T22" fmla="*/ 290 w 1470"/>
              <a:gd name="T23" fmla="*/ 26 h 676"/>
              <a:gd name="T24" fmla="*/ 315 w 1470"/>
              <a:gd name="T25" fmla="*/ 40 h 676"/>
              <a:gd name="T26" fmla="*/ 339 w 1470"/>
              <a:gd name="T27" fmla="*/ 59 h 676"/>
              <a:gd name="T28" fmla="*/ 364 w 1470"/>
              <a:gd name="T29" fmla="*/ 80 h 676"/>
              <a:gd name="T30" fmla="*/ 388 w 1470"/>
              <a:gd name="T31" fmla="*/ 102 h 676"/>
              <a:gd name="T32" fmla="*/ 413 w 1470"/>
              <a:gd name="T33" fmla="*/ 127 h 676"/>
              <a:gd name="T34" fmla="*/ 437 w 1470"/>
              <a:gd name="T35" fmla="*/ 153 h 676"/>
              <a:gd name="T36" fmla="*/ 462 w 1470"/>
              <a:gd name="T37" fmla="*/ 179 h 676"/>
              <a:gd name="T38" fmla="*/ 487 w 1470"/>
              <a:gd name="T39" fmla="*/ 205 h 676"/>
              <a:gd name="T40" fmla="*/ 511 w 1470"/>
              <a:gd name="T41" fmla="*/ 231 h 676"/>
              <a:gd name="T42" fmla="*/ 536 w 1470"/>
              <a:gd name="T43" fmla="*/ 254 h 676"/>
              <a:gd name="T44" fmla="*/ 560 w 1470"/>
              <a:gd name="T45" fmla="*/ 279 h 676"/>
              <a:gd name="T46" fmla="*/ 585 w 1470"/>
              <a:gd name="T47" fmla="*/ 302 h 676"/>
              <a:gd name="T48" fmla="*/ 609 w 1470"/>
              <a:gd name="T49" fmla="*/ 324 h 676"/>
              <a:gd name="T50" fmla="*/ 634 w 1470"/>
              <a:gd name="T51" fmla="*/ 346 h 676"/>
              <a:gd name="T52" fmla="*/ 659 w 1470"/>
              <a:gd name="T53" fmla="*/ 367 h 676"/>
              <a:gd name="T54" fmla="*/ 683 w 1470"/>
              <a:gd name="T55" fmla="*/ 386 h 676"/>
              <a:gd name="T56" fmla="*/ 708 w 1470"/>
              <a:gd name="T57" fmla="*/ 401 h 676"/>
              <a:gd name="T58" fmla="*/ 732 w 1470"/>
              <a:gd name="T59" fmla="*/ 416 h 676"/>
              <a:gd name="T60" fmla="*/ 757 w 1470"/>
              <a:gd name="T61" fmla="*/ 432 h 676"/>
              <a:gd name="T62" fmla="*/ 781 w 1470"/>
              <a:gd name="T63" fmla="*/ 447 h 676"/>
              <a:gd name="T64" fmla="*/ 806 w 1470"/>
              <a:gd name="T65" fmla="*/ 461 h 676"/>
              <a:gd name="T66" fmla="*/ 831 w 1470"/>
              <a:gd name="T67" fmla="*/ 477 h 676"/>
              <a:gd name="T68" fmla="*/ 855 w 1470"/>
              <a:gd name="T69" fmla="*/ 492 h 676"/>
              <a:gd name="T70" fmla="*/ 880 w 1470"/>
              <a:gd name="T71" fmla="*/ 506 h 676"/>
              <a:gd name="T72" fmla="*/ 904 w 1470"/>
              <a:gd name="T73" fmla="*/ 517 h 676"/>
              <a:gd name="T74" fmla="*/ 929 w 1470"/>
              <a:gd name="T75" fmla="*/ 528 h 676"/>
              <a:gd name="T76" fmla="*/ 953 w 1470"/>
              <a:gd name="T77" fmla="*/ 540 h 676"/>
              <a:gd name="T78" fmla="*/ 978 w 1470"/>
              <a:gd name="T79" fmla="*/ 551 h 676"/>
              <a:gd name="T80" fmla="*/ 1003 w 1470"/>
              <a:gd name="T81" fmla="*/ 561 h 676"/>
              <a:gd name="T82" fmla="*/ 1027 w 1470"/>
              <a:gd name="T83" fmla="*/ 571 h 676"/>
              <a:gd name="T84" fmla="*/ 1052 w 1470"/>
              <a:gd name="T85" fmla="*/ 582 h 676"/>
              <a:gd name="T86" fmla="*/ 1076 w 1470"/>
              <a:gd name="T87" fmla="*/ 591 h 676"/>
              <a:gd name="T88" fmla="*/ 1101 w 1470"/>
              <a:gd name="T89" fmla="*/ 600 h 676"/>
              <a:gd name="T90" fmla="*/ 1126 w 1470"/>
              <a:gd name="T91" fmla="*/ 608 h 676"/>
              <a:gd name="T92" fmla="*/ 1150 w 1470"/>
              <a:gd name="T93" fmla="*/ 616 h 676"/>
              <a:gd name="T94" fmla="*/ 1175 w 1470"/>
              <a:gd name="T95" fmla="*/ 624 h 676"/>
              <a:gd name="T96" fmla="*/ 1199 w 1470"/>
              <a:gd name="T97" fmla="*/ 632 h 676"/>
              <a:gd name="T98" fmla="*/ 1224 w 1470"/>
              <a:gd name="T99" fmla="*/ 637 h 676"/>
              <a:gd name="T100" fmla="*/ 1248 w 1470"/>
              <a:gd name="T101" fmla="*/ 642 h 676"/>
              <a:gd name="T102" fmla="*/ 1273 w 1470"/>
              <a:gd name="T103" fmla="*/ 645 h 676"/>
              <a:gd name="T104" fmla="*/ 1298 w 1470"/>
              <a:gd name="T105" fmla="*/ 650 h 676"/>
              <a:gd name="T106" fmla="*/ 1322 w 1470"/>
              <a:gd name="T107" fmla="*/ 653 h 676"/>
              <a:gd name="T108" fmla="*/ 1347 w 1470"/>
              <a:gd name="T109" fmla="*/ 658 h 676"/>
              <a:gd name="T110" fmla="*/ 1371 w 1470"/>
              <a:gd name="T111" fmla="*/ 662 h 676"/>
              <a:gd name="T112" fmla="*/ 1396 w 1470"/>
              <a:gd name="T113" fmla="*/ 666 h 676"/>
              <a:gd name="T114" fmla="*/ 1420 w 1470"/>
              <a:gd name="T115" fmla="*/ 669 h 676"/>
              <a:gd name="T116" fmla="*/ 1445 w 1470"/>
              <a:gd name="T117" fmla="*/ 672 h 676"/>
              <a:gd name="T118" fmla="*/ 1470 w 1470"/>
              <a:gd name="T119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70" h="676">
                <a:moveTo>
                  <a:pt x="0" y="294"/>
                </a:moveTo>
                <a:lnTo>
                  <a:pt x="5" y="284"/>
                </a:lnTo>
                <a:lnTo>
                  <a:pt x="10" y="273"/>
                </a:lnTo>
                <a:lnTo>
                  <a:pt x="15" y="263"/>
                </a:lnTo>
                <a:lnTo>
                  <a:pt x="20" y="252"/>
                </a:lnTo>
                <a:lnTo>
                  <a:pt x="25" y="242"/>
                </a:lnTo>
                <a:lnTo>
                  <a:pt x="29" y="232"/>
                </a:lnTo>
                <a:lnTo>
                  <a:pt x="34" y="222"/>
                </a:lnTo>
                <a:lnTo>
                  <a:pt x="39" y="212"/>
                </a:lnTo>
                <a:lnTo>
                  <a:pt x="44" y="202"/>
                </a:lnTo>
                <a:lnTo>
                  <a:pt x="49" y="193"/>
                </a:lnTo>
                <a:lnTo>
                  <a:pt x="54" y="183"/>
                </a:lnTo>
                <a:lnTo>
                  <a:pt x="59" y="174"/>
                </a:lnTo>
                <a:lnTo>
                  <a:pt x="64" y="165"/>
                </a:lnTo>
                <a:lnTo>
                  <a:pt x="69" y="156"/>
                </a:lnTo>
                <a:lnTo>
                  <a:pt x="74" y="148"/>
                </a:lnTo>
                <a:lnTo>
                  <a:pt x="79" y="138"/>
                </a:lnTo>
                <a:lnTo>
                  <a:pt x="84" y="130"/>
                </a:lnTo>
                <a:lnTo>
                  <a:pt x="88" y="121"/>
                </a:lnTo>
                <a:lnTo>
                  <a:pt x="93" y="113"/>
                </a:lnTo>
                <a:lnTo>
                  <a:pt x="98" y="105"/>
                </a:lnTo>
                <a:lnTo>
                  <a:pt x="103" y="97"/>
                </a:lnTo>
                <a:lnTo>
                  <a:pt x="108" y="91"/>
                </a:lnTo>
                <a:lnTo>
                  <a:pt x="113" y="83"/>
                </a:lnTo>
                <a:lnTo>
                  <a:pt x="118" y="76"/>
                </a:lnTo>
                <a:lnTo>
                  <a:pt x="123" y="69"/>
                </a:lnTo>
                <a:lnTo>
                  <a:pt x="128" y="63"/>
                </a:lnTo>
                <a:lnTo>
                  <a:pt x="133" y="57"/>
                </a:lnTo>
                <a:lnTo>
                  <a:pt x="138" y="51"/>
                </a:lnTo>
                <a:lnTo>
                  <a:pt x="143" y="46"/>
                </a:lnTo>
                <a:lnTo>
                  <a:pt x="147" y="41"/>
                </a:lnTo>
                <a:lnTo>
                  <a:pt x="152" y="36"/>
                </a:lnTo>
                <a:lnTo>
                  <a:pt x="157" y="31"/>
                </a:lnTo>
                <a:lnTo>
                  <a:pt x="162" y="27"/>
                </a:lnTo>
                <a:lnTo>
                  <a:pt x="167" y="22"/>
                </a:lnTo>
                <a:lnTo>
                  <a:pt x="172" y="18"/>
                </a:lnTo>
                <a:lnTo>
                  <a:pt x="177" y="14"/>
                </a:lnTo>
                <a:lnTo>
                  <a:pt x="182" y="11"/>
                </a:lnTo>
                <a:lnTo>
                  <a:pt x="187" y="8"/>
                </a:lnTo>
                <a:lnTo>
                  <a:pt x="192" y="5"/>
                </a:lnTo>
                <a:lnTo>
                  <a:pt x="197" y="3"/>
                </a:lnTo>
                <a:lnTo>
                  <a:pt x="201" y="2"/>
                </a:lnTo>
                <a:lnTo>
                  <a:pt x="206" y="1"/>
                </a:lnTo>
                <a:lnTo>
                  <a:pt x="211" y="0"/>
                </a:lnTo>
                <a:lnTo>
                  <a:pt x="216" y="0"/>
                </a:lnTo>
                <a:lnTo>
                  <a:pt x="221" y="1"/>
                </a:lnTo>
                <a:lnTo>
                  <a:pt x="226" y="2"/>
                </a:lnTo>
                <a:lnTo>
                  <a:pt x="231" y="3"/>
                </a:lnTo>
                <a:lnTo>
                  <a:pt x="236" y="5"/>
                </a:lnTo>
                <a:lnTo>
                  <a:pt x="241" y="7"/>
                </a:lnTo>
                <a:lnTo>
                  <a:pt x="246" y="9"/>
                </a:lnTo>
                <a:lnTo>
                  <a:pt x="251" y="12"/>
                </a:lnTo>
                <a:lnTo>
                  <a:pt x="256" y="16"/>
                </a:lnTo>
                <a:lnTo>
                  <a:pt x="260" y="20"/>
                </a:lnTo>
                <a:lnTo>
                  <a:pt x="265" y="21"/>
                </a:lnTo>
                <a:lnTo>
                  <a:pt x="270" y="21"/>
                </a:lnTo>
                <a:lnTo>
                  <a:pt x="275" y="22"/>
                </a:lnTo>
                <a:lnTo>
                  <a:pt x="280" y="23"/>
                </a:lnTo>
                <a:lnTo>
                  <a:pt x="285" y="25"/>
                </a:lnTo>
                <a:lnTo>
                  <a:pt x="290" y="26"/>
                </a:lnTo>
                <a:lnTo>
                  <a:pt x="295" y="28"/>
                </a:lnTo>
                <a:lnTo>
                  <a:pt x="300" y="31"/>
                </a:lnTo>
                <a:lnTo>
                  <a:pt x="305" y="34"/>
                </a:lnTo>
                <a:lnTo>
                  <a:pt x="310" y="37"/>
                </a:lnTo>
                <a:lnTo>
                  <a:pt x="315" y="40"/>
                </a:lnTo>
                <a:lnTo>
                  <a:pt x="319" y="44"/>
                </a:lnTo>
                <a:lnTo>
                  <a:pt x="324" y="47"/>
                </a:lnTo>
                <a:lnTo>
                  <a:pt x="329" y="51"/>
                </a:lnTo>
                <a:lnTo>
                  <a:pt x="334" y="55"/>
                </a:lnTo>
                <a:lnTo>
                  <a:pt x="339" y="59"/>
                </a:lnTo>
                <a:lnTo>
                  <a:pt x="344" y="63"/>
                </a:lnTo>
                <a:lnTo>
                  <a:pt x="349" y="67"/>
                </a:lnTo>
                <a:lnTo>
                  <a:pt x="354" y="71"/>
                </a:lnTo>
                <a:lnTo>
                  <a:pt x="359" y="76"/>
                </a:lnTo>
                <a:lnTo>
                  <a:pt x="364" y="80"/>
                </a:lnTo>
                <a:lnTo>
                  <a:pt x="369" y="84"/>
                </a:lnTo>
                <a:lnTo>
                  <a:pt x="374" y="89"/>
                </a:lnTo>
                <a:lnTo>
                  <a:pt x="378" y="93"/>
                </a:lnTo>
                <a:lnTo>
                  <a:pt x="383" y="98"/>
                </a:lnTo>
                <a:lnTo>
                  <a:pt x="388" y="102"/>
                </a:lnTo>
                <a:lnTo>
                  <a:pt x="393" y="107"/>
                </a:lnTo>
                <a:lnTo>
                  <a:pt x="398" y="112"/>
                </a:lnTo>
                <a:lnTo>
                  <a:pt x="403" y="117"/>
                </a:lnTo>
                <a:lnTo>
                  <a:pt x="408" y="122"/>
                </a:lnTo>
                <a:lnTo>
                  <a:pt x="413" y="127"/>
                </a:lnTo>
                <a:lnTo>
                  <a:pt x="418" y="132"/>
                </a:lnTo>
                <a:lnTo>
                  <a:pt x="423" y="137"/>
                </a:lnTo>
                <a:lnTo>
                  <a:pt x="428" y="142"/>
                </a:lnTo>
                <a:lnTo>
                  <a:pt x="432" y="147"/>
                </a:lnTo>
                <a:lnTo>
                  <a:pt x="437" y="153"/>
                </a:lnTo>
                <a:lnTo>
                  <a:pt x="442" y="158"/>
                </a:lnTo>
                <a:lnTo>
                  <a:pt x="447" y="163"/>
                </a:lnTo>
                <a:lnTo>
                  <a:pt x="452" y="168"/>
                </a:lnTo>
                <a:lnTo>
                  <a:pt x="457" y="174"/>
                </a:lnTo>
                <a:lnTo>
                  <a:pt x="462" y="179"/>
                </a:lnTo>
                <a:lnTo>
                  <a:pt x="467" y="185"/>
                </a:lnTo>
                <a:lnTo>
                  <a:pt x="472" y="190"/>
                </a:lnTo>
                <a:lnTo>
                  <a:pt x="477" y="195"/>
                </a:lnTo>
                <a:lnTo>
                  <a:pt x="482" y="199"/>
                </a:lnTo>
                <a:lnTo>
                  <a:pt x="487" y="205"/>
                </a:lnTo>
                <a:lnTo>
                  <a:pt x="491" y="210"/>
                </a:lnTo>
                <a:lnTo>
                  <a:pt x="496" y="215"/>
                </a:lnTo>
                <a:lnTo>
                  <a:pt x="501" y="220"/>
                </a:lnTo>
                <a:lnTo>
                  <a:pt x="506" y="225"/>
                </a:lnTo>
                <a:lnTo>
                  <a:pt x="511" y="231"/>
                </a:lnTo>
                <a:lnTo>
                  <a:pt x="516" y="235"/>
                </a:lnTo>
                <a:lnTo>
                  <a:pt x="521" y="240"/>
                </a:lnTo>
                <a:lnTo>
                  <a:pt x="526" y="245"/>
                </a:lnTo>
                <a:lnTo>
                  <a:pt x="531" y="249"/>
                </a:lnTo>
                <a:lnTo>
                  <a:pt x="536" y="254"/>
                </a:lnTo>
                <a:lnTo>
                  <a:pt x="541" y="259"/>
                </a:lnTo>
                <a:lnTo>
                  <a:pt x="546" y="264"/>
                </a:lnTo>
                <a:lnTo>
                  <a:pt x="550" y="269"/>
                </a:lnTo>
                <a:lnTo>
                  <a:pt x="555" y="274"/>
                </a:lnTo>
                <a:lnTo>
                  <a:pt x="560" y="279"/>
                </a:lnTo>
                <a:lnTo>
                  <a:pt x="565" y="284"/>
                </a:lnTo>
                <a:lnTo>
                  <a:pt x="570" y="288"/>
                </a:lnTo>
                <a:lnTo>
                  <a:pt x="575" y="293"/>
                </a:lnTo>
                <a:lnTo>
                  <a:pt x="580" y="298"/>
                </a:lnTo>
                <a:lnTo>
                  <a:pt x="585" y="302"/>
                </a:lnTo>
                <a:lnTo>
                  <a:pt x="590" y="307"/>
                </a:lnTo>
                <a:lnTo>
                  <a:pt x="595" y="312"/>
                </a:lnTo>
                <a:lnTo>
                  <a:pt x="600" y="316"/>
                </a:lnTo>
                <a:lnTo>
                  <a:pt x="604" y="320"/>
                </a:lnTo>
                <a:lnTo>
                  <a:pt x="609" y="324"/>
                </a:lnTo>
                <a:lnTo>
                  <a:pt x="614" y="328"/>
                </a:lnTo>
                <a:lnTo>
                  <a:pt x="619" y="332"/>
                </a:lnTo>
                <a:lnTo>
                  <a:pt x="624" y="337"/>
                </a:lnTo>
                <a:lnTo>
                  <a:pt x="629" y="342"/>
                </a:lnTo>
                <a:lnTo>
                  <a:pt x="634" y="346"/>
                </a:lnTo>
                <a:lnTo>
                  <a:pt x="639" y="350"/>
                </a:lnTo>
                <a:lnTo>
                  <a:pt x="644" y="355"/>
                </a:lnTo>
                <a:lnTo>
                  <a:pt x="649" y="359"/>
                </a:lnTo>
                <a:lnTo>
                  <a:pt x="654" y="363"/>
                </a:lnTo>
                <a:lnTo>
                  <a:pt x="659" y="367"/>
                </a:lnTo>
                <a:lnTo>
                  <a:pt x="663" y="371"/>
                </a:lnTo>
                <a:lnTo>
                  <a:pt x="668" y="375"/>
                </a:lnTo>
                <a:lnTo>
                  <a:pt x="673" y="379"/>
                </a:lnTo>
                <a:lnTo>
                  <a:pt x="678" y="383"/>
                </a:lnTo>
                <a:lnTo>
                  <a:pt x="683" y="386"/>
                </a:lnTo>
                <a:lnTo>
                  <a:pt x="688" y="390"/>
                </a:lnTo>
                <a:lnTo>
                  <a:pt x="693" y="393"/>
                </a:lnTo>
                <a:lnTo>
                  <a:pt x="698" y="396"/>
                </a:lnTo>
                <a:lnTo>
                  <a:pt x="703" y="398"/>
                </a:lnTo>
                <a:lnTo>
                  <a:pt x="708" y="401"/>
                </a:lnTo>
                <a:lnTo>
                  <a:pt x="713" y="404"/>
                </a:lnTo>
                <a:lnTo>
                  <a:pt x="718" y="407"/>
                </a:lnTo>
                <a:lnTo>
                  <a:pt x="722" y="411"/>
                </a:lnTo>
                <a:lnTo>
                  <a:pt x="727" y="414"/>
                </a:lnTo>
                <a:lnTo>
                  <a:pt x="732" y="416"/>
                </a:lnTo>
                <a:lnTo>
                  <a:pt x="737" y="420"/>
                </a:lnTo>
                <a:lnTo>
                  <a:pt x="742" y="423"/>
                </a:lnTo>
                <a:lnTo>
                  <a:pt x="747" y="426"/>
                </a:lnTo>
                <a:lnTo>
                  <a:pt x="752" y="429"/>
                </a:lnTo>
                <a:lnTo>
                  <a:pt x="757" y="432"/>
                </a:lnTo>
                <a:lnTo>
                  <a:pt x="762" y="436"/>
                </a:lnTo>
                <a:lnTo>
                  <a:pt x="767" y="438"/>
                </a:lnTo>
                <a:lnTo>
                  <a:pt x="772" y="441"/>
                </a:lnTo>
                <a:lnTo>
                  <a:pt x="777" y="444"/>
                </a:lnTo>
                <a:lnTo>
                  <a:pt x="781" y="447"/>
                </a:lnTo>
                <a:lnTo>
                  <a:pt x="786" y="450"/>
                </a:lnTo>
                <a:lnTo>
                  <a:pt x="791" y="453"/>
                </a:lnTo>
                <a:lnTo>
                  <a:pt x="796" y="455"/>
                </a:lnTo>
                <a:lnTo>
                  <a:pt x="801" y="458"/>
                </a:lnTo>
                <a:lnTo>
                  <a:pt x="806" y="461"/>
                </a:lnTo>
                <a:lnTo>
                  <a:pt x="811" y="465"/>
                </a:lnTo>
                <a:lnTo>
                  <a:pt x="816" y="468"/>
                </a:lnTo>
                <a:lnTo>
                  <a:pt x="821" y="471"/>
                </a:lnTo>
                <a:lnTo>
                  <a:pt x="826" y="474"/>
                </a:lnTo>
                <a:lnTo>
                  <a:pt x="831" y="477"/>
                </a:lnTo>
                <a:lnTo>
                  <a:pt x="836" y="480"/>
                </a:lnTo>
                <a:lnTo>
                  <a:pt x="840" y="483"/>
                </a:lnTo>
                <a:lnTo>
                  <a:pt x="845" y="486"/>
                </a:lnTo>
                <a:lnTo>
                  <a:pt x="850" y="489"/>
                </a:lnTo>
                <a:lnTo>
                  <a:pt x="855" y="492"/>
                </a:lnTo>
                <a:lnTo>
                  <a:pt x="860" y="495"/>
                </a:lnTo>
                <a:lnTo>
                  <a:pt x="865" y="497"/>
                </a:lnTo>
                <a:lnTo>
                  <a:pt x="870" y="500"/>
                </a:lnTo>
                <a:lnTo>
                  <a:pt x="875" y="503"/>
                </a:lnTo>
                <a:lnTo>
                  <a:pt x="880" y="506"/>
                </a:lnTo>
                <a:lnTo>
                  <a:pt x="885" y="508"/>
                </a:lnTo>
                <a:lnTo>
                  <a:pt x="890" y="510"/>
                </a:lnTo>
                <a:lnTo>
                  <a:pt x="895" y="512"/>
                </a:lnTo>
                <a:lnTo>
                  <a:pt x="899" y="515"/>
                </a:lnTo>
                <a:lnTo>
                  <a:pt x="904" y="517"/>
                </a:lnTo>
                <a:lnTo>
                  <a:pt x="909" y="519"/>
                </a:lnTo>
                <a:lnTo>
                  <a:pt x="914" y="521"/>
                </a:lnTo>
                <a:lnTo>
                  <a:pt x="919" y="524"/>
                </a:lnTo>
                <a:lnTo>
                  <a:pt x="924" y="526"/>
                </a:lnTo>
                <a:lnTo>
                  <a:pt x="929" y="528"/>
                </a:lnTo>
                <a:lnTo>
                  <a:pt x="934" y="531"/>
                </a:lnTo>
                <a:lnTo>
                  <a:pt x="939" y="533"/>
                </a:lnTo>
                <a:lnTo>
                  <a:pt x="944" y="535"/>
                </a:lnTo>
                <a:lnTo>
                  <a:pt x="949" y="537"/>
                </a:lnTo>
                <a:lnTo>
                  <a:pt x="953" y="540"/>
                </a:lnTo>
                <a:lnTo>
                  <a:pt x="958" y="543"/>
                </a:lnTo>
                <a:lnTo>
                  <a:pt x="963" y="545"/>
                </a:lnTo>
                <a:lnTo>
                  <a:pt x="968" y="547"/>
                </a:lnTo>
                <a:lnTo>
                  <a:pt x="973" y="549"/>
                </a:lnTo>
                <a:lnTo>
                  <a:pt x="978" y="551"/>
                </a:lnTo>
                <a:lnTo>
                  <a:pt x="983" y="553"/>
                </a:lnTo>
                <a:lnTo>
                  <a:pt x="988" y="555"/>
                </a:lnTo>
                <a:lnTo>
                  <a:pt x="993" y="558"/>
                </a:lnTo>
                <a:lnTo>
                  <a:pt x="998" y="560"/>
                </a:lnTo>
                <a:lnTo>
                  <a:pt x="1003" y="561"/>
                </a:lnTo>
                <a:lnTo>
                  <a:pt x="1008" y="564"/>
                </a:lnTo>
                <a:lnTo>
                  <a:pt x="1012" y="565"/>
                </a:lnTo>
                <a:lnTo>
                  <a:pt x="1017" y="567"/>
                </a:lnTo>
                <a:lnTo>
                  <a:pt x="1022" y="569"/>
                </a:lnTo>
                <a:lnTo>
                  <a:pt x="1027" y="571"/>
                </a:lnTo>
                <a:lnTo>
                  <a:pt x="1032" y="573"/>
                </a:lnTo>
                <a:lnTo>
                  <a:pt x="1037" y="576"/>
                </a:lnTo>
                <a:lnTo>
                  <a:pt x="1042" y="578"/>
                </a:lnTo>
                <a:lnTo>
                  <a:pt x="1047" y="580"/>
                </a:lnTo>
                <a:lnTo>
                  <a:pt x="1052" y="582"/>
                </a:lnTo>
                <a:lnTo>
                  <a:pt x="1057" y="584"/>
                </a:lnTo>
                <a:lnTo>
                  <a:pt x="1062" y="586"/>
                </a:lnTo>
                <a:lnTo>
                  <a:pt x="1067" y="588"/>
                </a:lnTo>
                <a:lnTo>
                  <a:pt x="1071" y="589"/>
                </a:lnTo>
                <a:lnTo>
                  <a:pt x="1076" y="591"/>
                </a:lnTo>
                <a:lnTo>
                  <a:pt x="1081" y="593"/>
                </a:lnTo>
                <a:lnTo>
                  <a:pt x="1086" y="595"/>
                </a:lnTo>
                <a:lnTo>
                  <a:pt x="1091" y="597"/>
                </a:lnTo>
                <a:lnTo>
                  <a:pt x="1096" y="598"/>
                </a:lnTo>
                <a:lnTo>
                  <a:pt x="1101" y="600"/>
                </a:lnTo>
                <a:lnTo>
                  <a:pt x="1106" y="602"/>
                </a:lnTo>
                <a:lnTo>
                  <a:pt x="1111" y="603"/>
                </a:lnTo>
                <a:lnTo>
                  <a:pt x="1116" y="605"/>
                </a:lnTo>
                <a:lnTo>
                  <a:pt x="1121" y="606"/>
                </a:lnTo>
                <a:lnTo>
                  <a:pt x="1126" y="608"/>
                </a:lnTo>
                <a:lnTo>
                  <a:pt x="1130" y="610"/>
                </a:lnTo>
                <a:lnTo>
                  <a:pt x="1135" y="611"/>
                </a:lnTo>
                <a:lnTo>
                  <a:pt x="1140" y="613"/>
                </a:lnTo>
                <a:lnTo>
                  <a:pt x="1145" y="614"/>
                </a:lnTo>
                <a:lnTo>
                  <a:pt x="1150" y="616"/>
                </a:lnTo>
                <a:lnTo>
                  <a:pt x="1155" y="617"/>
                </a:lnTo>
                <a:lnTo>
                  <a:pt x="1160" y="619"/>
                </a:lnTo>
                <a:lnTo>
                  <a:pt x="1165" y="621"/>
                </a:lnTo>
                <a:lnTo>
                  <a:pt x="1170" y="623"/>
                </a:lnTo>
                <a:lnTo>
                  <a:pt x="1175" y="624"/>
                </a:lnTo>
                <a:lnTo>
                  <a:pt x="1180" y="626"/>
                </a:lnTo>
                <a:lnTo>
                  <a:pt x="1184" y="628"/>
                </a:lnTo>
                <a:lnTo>
                  <a:pt x="1189" y="629"/>
                </a:lnTo>
                <a:lnTo>
                  <a:pt x="1194" y="631"/>
                </a:lnTo>
                <a:lnTo>
                  <a:pt x="1199" y="632"/>
                </a:lnTo>
                <a:lnTo>
                  <a:pt x="1204" y="634"/>
                </a:lnTo>
                <a:lnTo>
                  <a:pt x="1209" y="635"/>
                </a:lnTo>
                <a:lnTo>
                  <a:pt x="1214" y="636"/>
                </a:lnTo>
                <a:lnTo>
                  <a:pt x="1219" y="637"/>
                </a:lnTo>
                <a:lnTo>
                  <a:pt x="1224" y="637"/>
                </a:lnTo>
                <a:lnTo>
                  <a:pt x="1229" y="638"/>
                </a:lnTo>
                <a:lnTo>
                  <a:pt x="1234" y="639"/>
                </a:lnTo>
                <a:lnTo>
                  <a:pt x="1239" y="640"/>
                </a:lnTo>
                <a:lnTo>
                  <a:pt x="1243" y="641"/>
                </a:lnTo>
                <a:lnTo>
                  <a:pt x="1248" y="642"/>
                </a:lnTo>
                <a:lnTo>
                  <a:pt x="1253" y="642"/>
                </a:lnTo>
                <a:lnTo>
                  <a:pt x="1258" y="643"/>
                </a:lnTo>
                <a:lnTo>
                  <a:pt x="1263" y="643"/>
                </a:lnTo>
                <a:lnTo>
                  <a:pt x="1268" y="644"/>
                </a:lnTo>
                <a:lnTo>
                  <a:pt x="1273" y="645"/>
                </a:lnTo>
                <a:lnTo>
                  <a:pt x="1278" y="646"/>
                </a:lnTo>
                <a:lnTo>
                  <a:pt x="1283" y="646"/>
                </a:lnTo>
                <a:lnTo>
                  <a:pt x="1288" y="647"/>
                </a:lnTo>
                <a:lnTo>
                  <a:pt x="1293" y="648"/>
                </a:lnTo>
                <a:lnTo>
                  <a:pt x="1298" y="650"/>
                </a:lnTo>
                <a:lnTo>
                  <a:pt x="1302" y="651"/>
                </a:lnTo>
                <a:lnTo>
                  <a:pt x="1307" y="651"/>
                </a:lnTo>
                <a:lnTo>
                  <a:pt x="1312" y="652"/>
                </a:lnTo>
                <a:lnTo>
                  <a:pt x="1317" y="653"/>
                </a:lnTo>
                <a:lnTo>
                  <a:pt x="1322" y="653"/>
                </a:lnTo>
                <a:lnTo>
                  <a:pt x="1327" y="654"/>
                </a:lnTo>
                <a:lnTo>
                  <a:pt x="1332" y="655"/>
                </a:lnTo>
                <a:lnTo>
                  <a:pt x="1337" y="656"/>
                </a:lnTo>
                <a:lnTo>
                  <a:pt x="1342" y="657"/>
                </a:lnTo>
                <a:lnTo>
                  <a:pt x="1347" y="658"/>
                </a:lnTo>
                <a:lnTo>
                  <a:pt x="1352" y="659"/>
                </a:lnTo>
                <a:lnTo>
                  <a:pt x="1357" y="660"/>
                </a:lnTo>
                <a:lnTo>
                  <a:pt x="1361" y="660"/>
                </a:lnTo>
                <a:lnTo>
                  <a:pt x="1366" y="661"/>
                </a:lnTo>
                <a:lnTo>
                  <a:pt x="1371" y="662"/>
                </a:lnTo>
                <a:lnTo>
                  <a:pt x="1376" y="662"/>
                </a:lnTo>
                <a:lnTo>
                  <a:pt x="1381" y="663"/>
                </a:lnTo>
                <a:lnTo>
                  <a:pt x="1386" y="664"/>
                </a:lnTo>
                <a:lnTo>
                  <a:pt x="1391" y="665"/>
                </a:lnTo>
                <a:lnTo>
                  <a:pt x="1396" y="666"/>
                </a:lnTo>
                <a:lnTo>
                  <a:pt x="1401" y="667"/>
                </a:lnTo>
                <a:lnTo>
                  <a:pt x="1406" y="668"/>
                </a:lnTo>
                <a:lnTo>
                  <a:pt x="1411" y="668"/>
                </a:lnTo>
                <a:lnTo>
                  <a:pt x="1415" y="669"/>
                </a:lnTo>
                <a:lnTo>
                  <a:pt x="1420" y="669"/>
                </a:lnTo>
                <a:lnTo>
                  <a:pt x="1425" y="670"/>
                </a:lnTo>
                <a:lnTo>
                  <a:pt x="1430" y="670"/>
                </a:lnTo>
                <a:lnTo>
                  <a:pt x="1435" y="671"/>
                </a:lnTo>
                <a:lnTo>
                  <a:pt x="1440" y="672"/>
                </a:lnTo>
                <a:lnTo>
                  <a:pt x="1445" y="672"/>
                </a:lnTo>
                <a:lnTo>
                  <a:pt x="1450" y="673"/>
                </a:lnTo>
                <a:lnTo>
                  <a:pt x="1455" y="674"/>
                </a:lnTo>
                <a:lnTo>
                  <a:pt x="1460" y="675"/>
                </a:lnTo>
                <a:lnTo>
                  <a:pt x="1465" y="676"/>
                </a:lnTo>
                <a:lnTo>
                  <a:pt x="1470" y="676"/>
                </a:lnTo>
              </a:path>
            </a:pathLst>
          </a:custGeom>
          <a:noFill/>
          <a:ln w="555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2819400" y="4038637"/>
            <a:ext cx="2514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74th percentile of children's distribution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6248450" y="2209875"/>
            <a:ext cx="3783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80th percentile of parents distribution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5951537" y="5119763"/>
            <a:ext cx="84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Parents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9459915" y="5119763"/>
            <a:ext cx="936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Children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20288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 rot="16200000">
            <a:off x="1443315" y="3050826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Density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2028827" y="5818188"/>
            <a:ext cx="84343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21717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111375" y="595637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4256087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4073555" y="5956375"/>
            <a:ext cx="37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55086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5326083" y="5956375"/>
            <a:ext cx="37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6345239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096050" y="5956375"/>
            <a:ext cx="500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84296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8180438" y="5956375"/>
            <a:ext cx="500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150k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4494212" y="6250063"/>
            <a:ext cx="34881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Income (Measured in Real 2014$)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6200774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5638800" y="2438400"/>
            <a:ext cx="457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5029200" y="3886200"/>
            <a:ext cx="3810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1524050" y="152401"/>
            <a:ext cx="90678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Household Income Distributions of Parents and Children at Age 30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 Children in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1980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Birth Cohort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6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91440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key macroeconomic changes since 1940: lower GDP growth rates and less equal distribution of growth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two hypothetical scenarios for children born in 1980: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growth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growth rate since birth corresponding to 1940 cohort, with GDP distributed as it is today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broadly shared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Same GDP growth as today, but distribute GDP across income groups as in 1940 cohort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0" y="20979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What Policies Can Revive Absolute Mobility?</a:t>
            </a:r>
          </a:p>
        </p:txBody>
      </p:sp>
    </p:spTree>
    <p:extLst>
      <p:ext uri="{BB962C8B-B14F-4D97-AF65-F5344CB8AC3E}">
        <p14:creationId xmlns:p14="http://schemas.microsoft.com/office/powerpoint/2010/main" val="131131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86" y="98425"/>
            <a:ext cx="9153527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79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74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6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64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45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540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41" y="690"/>
              <a:ext cx="4699" cy="1638"/>
            </a:xfrm>
            <a:custGeom>
              <a:avLst/>
              <a:gdLst>
                <a:gd name="T0" fmla="*/ 13 w 1346"/>
                <a:gd name="T1" fmla="*/ 0 h 469"/>
                <a:gd name="T2" fmla="*/ 40 w 1346"/>
                <a:gd name="T3" fmla="*/ 8 h 469"/>
                <a:gd name="T4" fmla="*/ 68 w 1346"/>
                <a:gd name="T5" fmla="*/ 10 h 469"/>
                <a:gd name="T6" fmla="*/ 95 w 1346"/>
                <a:gd name="T7" fmla="*/ 10 h 469"/>
                <a:gd name="T8" fmla="*/ 122 w 1346"/>
                <a:gd name="T9" fmla="*/ 13 h 469"/>
                <a:gd name="T10" fmla="*/ 149 w 1346"/>
                <a:gd name="T11" fmla="*/ 13 h 469"/>
                <a:gd name="T12" fmla="*/ 176 w 1346"/>
                <a:gd name="T13" fmla="*/ 15 h 469"/>
                <a:gd name="T14" fmla="*/ 204 w 1346"/>
                <a:gd name="T15" fmla="*/ 18 h 469"/>
                <a:gd name="T16" fmla="*/ 231 w 1346"/>
                <a:gd name="T17" fmla="*/ 18 h 469"/>
                <a:gd name="T18" fmla="*/ 258 w 1346"/>
                <a:gd name="T19" fmla="*/ 17 h 469"/>
                <a:gd name="T20" fmla="*/ 285 w 1346"/>
                <a:gd name="T21" fmla="*/ 16 h 469"/>
                <a:gd name="T22" fmla="*/ 312 w 1346"/>
                <a:gd name="T23" fmla="*/ 17 h 469"/>
                <a:gd name="T24" fmla="*/ 339 w 1346"/>
                <a:gd name="T25" fmla="*/ 17 h 469"/>
                <a:gd name="T26" fmla="*/ 367 w 1346"/>
                <a:gd name="T27" fmla="*/ 18 h 469"/>
                <a:gd name="T28" fmla="*/ 394 w 1346"/>
                <a:gd name="T29" fmla="*/ 19 h 469"/>
                <a:gd name="T30" fmla="*/ 421 w 1346"/>
                <a:gd name="T31" fmla="*/ 19 h 469"/>
                <a:gd name="T32" fmla="*/ 448 w 1346"/>
                <a:gd name="T33" fmla="*/ 19 h 469"/>
                <a:gd name="T34" fmla="*/ 475 w 1346"/>
                <a:gd name="T35" fmla="*/ 21 h 469"/>
                <a:gd name="T36" fmla="*/ 503 w 1346"/>
                <a:gd name="T37" fmla="*/ 21 h 469"/>
                <a:gd name="T38" fmla="*/ 530 w 1346"/>
                <a:gd name="T39" fmla="*/ 21 h 469"/>
                <a:gd name="T40" fmla="*/ 557 w 1346"/>
                <a:gd name="T41" fmla="*/ 21 h 469"/>
                <a:gd name="T42" fmla="*/ 584 w 1346"/>
                <a:gd name="T43" fmla="*/ 20 h 469"/>
                <a:gd name="T44" fmla="*/ 611 w 1346"/>
                <a:gd name="T45" fmla="*/ 19 h 469"/>
                <a:gd name="T46" fmla="*/ 639 w 1346"/>
                <a:gd name="T47" fmla="*/ 20 h 469"/>
                <a:gd name="T48" fmla="*/ 666 w 1346"/>
                <a:gd name="T49" fmla="*/ 21 h 469"/>
                <a:gd name="T50" fmla="*/ 693 w 1346"/>
                <a:gd name="T51" fmla="*/ 20 h 469"/>
                <a:gd name="T52" fmla="*/ 720 w 1346"/>
                <a:gd name="T53" fmla="*/ 21 h 469"/>
                <a:gd name="T54" fmla="*/ 747 w 1346"/>
                <a:gd name="T55" fmla="*/ 21 h 469"/>
                <a:gd name="T56" fmla="*/ 775 w 1346"/>
                <a:gd name="T57" fmla="*/ 17 h 469"/>
                <a:gd name="T58" fmla="*/ 802 w 1346"/>
                <a:gd name="T59" fmla="*/ 17 h 469"/>
                <a:gd name="T60" fmla="*/ 829 w 1346"/>
                <a:gd name="T61" fmla="*/ 14 h 469"/>
                <a:gd name="T62" fmla="*/ 856 w 1346"/>
                <a:gd name="T63" fmla="*/ 13 h 469"/>
                <a:gd name="T64" fmla="*/ 883 w 1346"/>
                <a:gd name="T65" fmla="*/ 12 h 469"/>
                <a:gd name="T66" fmla="*/ 910 w 1346"/>
                <a:gd name="T67" fmla="*/ 12 h 469"/>
                <a:gd name="T68" fmla="*/ 938 w 1346"/>
                <a:gd name="T69" fmla="*/ 16 h 469"/>
                <a:gd name="T70" fmla="*/ 965 w 1346"/>
                <a:gd name="T71" fmla="*/ 15 h 469"/>
                <a:gd name="T72" fmla="*/ 992 w 1346"/>
                <a:gd name="T73" fmla="*/ 18 h 469"/>
                <a:gd name="T74" fmla="*/ 1019 w 1346"/>
                <a:gd name="T75" fmla="*/ 20 h 469"/>
                <a:gd name="T76" fmla="*/ 1046 w 1346"/>
                <a:gd name="T77" fmla="*/ 24 h 469"/>
                <a:gd name="T78" fmla="*/ 1074 w 1346"/>
                <a:gd name="T79" fmla="*/ 28 h 469"/>
                <a:gd name="T80" fmla="*/ 1101 w 1346"/>
                <a:gd name="T81" fmla="*/ 27 h 469"/>
                <a:gd name="T82" fmla="*/ 1128 w 1346"/>
                <a:gd name="T83" fmla="*/ 32 h 469"/>
                <a:gd name="T84" fmla="*/ 1155 w 1346"/>
                <a:gd name="T85" fmla="*/ 43 h 469"/>
                <a:gd name="T86" fmla="*/ 1182 w 1346"/>
                <a:gd name="T87" fmla="*/ 48 h 469"/>
                <a:gd name="T88" fmla="*/ 1210 w 1346"/>
                <a:gd name="T89" fmla="*/ 64 h 469"/>
                <a:gd name="T90" fmla="*/ 1237 w 1346"/>
                <a:gd name="T91" fmla="*/ 67 h 469"/>
                <a:gd name="T92" fmla="*/ 1264 w 1346"/>
                <a:gd name="T93" fmla="*/ 75 h 469"/>
                <a:gd name="T94" fmla="*/ 1291 w 1346"/>
                <a:gd name="T95" fmla="*/ 114 h 469"/>
                <a:gd name="T96" fmla="*/ 1318 w 1346"/>
                <a:gd name="T97" fmla="*/ 205 h 469"/>
                <a:gd name="T98" fmla="*/ 1346 w 1346"/>
                <a:gd name="T9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469">
                  <a:moveTo>
                    <a:pt x="0" y="4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40" y="8"/>
                  </a:lnTo>
                  <a:lnTo>
                    <a:pt x="54" y="10"/>
                  </a:lnTo>
                  <a:lnTo>
                    <a:pt x="68" y="10"/>
                  </a:lnTo>
                  <a:lnTo>
                    <a:pt x="81" y="11"/>
                  </a:lnTo>
                  <a:lnTo>
                    <a:pt x="95" y="10"/>
                  </a:lnTo>
                  <a:lnTo>
                    <a:pt x="108" y="12"/>
                  </a:lnTo>
                  <a:lnTo>
                    <a:pt x="122" y="13"/>
                  </a:lnTo>
                  <a:lnTo>
                    <a:pt x="136" y="12"/>
                  </a:lnTo>
                  <a:lnTo>
                    <a:pt x="149" y="13"/>
                  </a:lnTo>
                  <a:lnTo>
                    <a:pt x="163" y="12"/>
                  </a:lnTo>
                  <a:lnTo>
                    <a:pt x="176" y="15"/>
                  </a:lnTo>
                  <a:lnTo>
                    <a:pt x="190" y="14"/>
                  </a:lnTo>
                  <a:lnTo>
                    <a:pt x="204" y="18"/>
                  </a:lnTo>
                  <a:lnTo>
                    <a:pt x="217" y="17"/>
                  </a:lnTo>
                  <a:lnTo>
                    <a:pt x="231" y="18"/>
                  </a:lnTo>
                  <a:lnTo>
                    <a:pt x="244" y="19"/>
                  </a:lnTo>
                  <a:lnTo>
                    <a:pt x="258" y="17"/>
                  </a:lnTo>
                  <a:lnTo>
                    <a:pt x="271" y="16"/>
                  </a:lnTo>
                  <a:lnTo>
                    <a:pt x="285" y="16"/>
                  </a:lnTo>
                  <a:lnTo>
                    <a:pt x="299" y="16"/>
                  </a:lnTo>
                  <a:lnTo>
                    <a:pt x="312" y="17"/>
                  </a:lnTo>
                  <a:lnTo>
                    <a:pt x="326" y="18"/>
                  </a:lnTo>
                  <a:lnTo>
                    <a:pt x="339" y="17"/>
                  </a:lnTo>
                  <a:lnTo>
                    <a:pt x="353" y="17"/>
                  </a:lnTo>
                  <a:lnTo>
                    <a:pt x="367" y="18"/>
                  </a:lnTo>
                  <a:lnTo>
                    <a:pt x="380" y="19"/>
                  </a:lnTo>
                  <a:lnTo>
                    <a:pt x="394" y="19"/>
                  </a:lnTo>
                  <a:lnTo>
                    <a:pt x="407" y="18"/>
                  </a:lnTo>
                  <a:lnTo>
                    <a:pt x="421" y="19"/>
                  </a:lnTo>
                  <a:lnTo>
                    <a:pt x="435" y="19"/>
                  </a:lnTo>
                  <a:lnTo>
                    <a:pt x="448" y="19"/>
                  </a:lnTo>
                  <a:lnTo>
                    <a:pt x="462" y="20"/>
                  </a:lnTo>
                  <a:lnTo>
                    <a:pt x="475" y="21"/>
                  </a:lnTo>
                  <a:lnTo>
                    <a:pt x="489" y="21"/>
                  </a:lnTo>
                  <a:lnTo>
                    <a:pt x="503" y="21"/>
                  </a:lnTo>
                  <a:lnTo>
                    <a:pt x="516" y="19"/>
                  </a:lnTo>
                  <a:lnTo>
                    <a:pt x="530" y="21"/>
                  </a:lnTo>
                  <a:lnTo>
                    <a:pt x="543" y="21"/>
                  </a:lnTo>
                  <a:lnTo>
                    <a:pt x="557" y="21"/>
                  </a:lnTo>
                  <a:lnTo>
                    <a:pt x="571" y="19"/>
                  </a:lnTo>
                  <a:lnTo>
                    <a:pt x="584" y="20"/>
                  </a:lnTo>
                  <a:lnTo>
                    <a:pt x="598" y="20"/>
                  </a:lnTo>
                  <a:lnTo>
                    <a:pt x="611" y="19"/>
                  </a:lnTo>
                  <a:lnTo>
                    <a:pt x="625" y="21"/>
                  </a:lnTo>
                  <a:lnTo>
                    <a:pt x="639" y="20"/>
                  </a:lnTo>
                  <a:lnTo>
                    <a:pt x="652" y="22"/>
                  </a:lnTo>
                  <a:lnTo>
                    <a:pt x="666" y="21"/>
                  </a:lnTo>
                  <a:lnTo>
                    <a:pt x="679" y="19"/>
                  </a:lnTo>
                  <a:lnTo>
                    <a:pt x="693" y="20"/>
                  </a:lnTo>
                  <a:lnTo>
                    <a:pt x="707" y="21"/>
                  </a:lnTo>
                  <a:lnTo>
                    <a:pt x="720" y="21"/>
                  </a:lnTo>
                  <a:lnTo>
                    <a:pt x="734" y="21"/>
                  </a:lnTo>
                  <a:lnTo>
                    <a:pt x="747" y="21"/>
                  </a:lnTo>
                  <a:lnTo>
                    <a:pt x="761" y="21"/>
                  </a:lnTo>
                  <a:lnTo>
                    <a:pt x="775" y="17"/>
                  </a:lnTo>
                  <a:lnTo>
                    <a:pt x="788" y="17"/>
                  </a:lnTo>
                  <a:lnTo>
                    <a:pt x="802" y="17"/>
                  </a:lnTo>
                  <a:lnTo>
                    <a:pt x="815" y="15"/>
                  </a:lnTo>
                  <a:lnTo>
                    <a:pt x="829" y="14"/>
                  </a:lnTo>
                  <a:lnTo>
                    <a:pt x="842" y="13"/>
                  </a:lnTo>
                  <a:lnTo>
                    <a:pt x="856" y="13"/>
                  </a:lnTo>
                  <a:lnTo>
                    <a:pt x="870" y="12"/>
                  </a:lnTo>
                  <a:lnTo>
                    <a:pt x="883" y="12"/>
                  </a:lnTo>
                  <a:lnTo>
                    <a:pt x="897" y="14"/>
                  </a:lnTo>
                  <a:lnTo>
                    <a:pt x="910" y="12"/>
                  </a:lnTo>
                  <a:lnTo>
                    <a:pt x="924" y="14"/>
                  </a:lnTo>
                  <a:lnTo>
                    <a:pt x="938" y="16"/>
                  </a:lnTo>
                  <a:lnTo>
                    <a:pt x="951" y="16"/>
                  </a:lnTo>
                  <a:lnTo>
                    <a:pt x="965" y="15"/>
                  </a:lnTo>
                  <a:lnTo>
                    <a:pt x="978" y="17"/>
                  </a:lnTo>
                  <a:lnTo>
                    <a:pt x="992" y="18"/>
                  </a:lnTo>
                  <a:lnTo>
                    <a:pt x="1006" y="20"/>
                  </a:lnTo>
                  <a:lnTo>
                    <a:pt x="1019" y="20"/>
                  </a:lnTo>
                  <a:lnTo>
                    <a:pt x="1033" y="23"/>
                  </a:lnTo>
                  <a:lnTo>
                    <a:pt x="1046" y="24"/>
                  </a:lnTo>
                  <a:lnTo>
                    <a:pt x="1060" y="24"/>
                  </a:lnTo>
                  <a:lnTo>
                    <a:pt x="1074" y="28"/>
                  </a:lnTo>
                  <a:lnTo>
                    <a:pt x="1087" y="28"/>
                  </a:lnTo>
                  <a:lnTo>
                    <a:pt x="1101" y="27"/>
                  </a:lnTo>
                  <a:lnTo>
                    <a:pt x="1114" y="28"/>
                  </a:lnTo>
                  <a:lnTo>
                    <a:pt x="1128" y="32"/>
                  </a:lnTo>
                  <a:lnTo>
                    <a:pt x="1142" y="40"/>
                  </a:lnTo>
                  <a:lnTo>
                    <a:pt x="1155" y="43"/>
                  </a:lnTo>
                  <a:lnTo>
                    <a:pt x="1169" y="45"/>
                  </a:lnTo>
                  <a:lnTo>
                    <a:pt x="1182" y="48"/>
                  </a:lnTo>
                  <a:lnTo>
                    <a:pt x="1196" y="54"/>
                  </a:lnTo>
                  <a:lnTo>
                    <a:pt x="1210" y="64"/>
                  </a:lnTo>
                  <a:lnTo>
                    <a:pt x="1223" y="67"/>
                  </a:lnTo>
                  <a:lnTo>
                    <a:pt x="1237" y="67"/>
                  </a:lnTo>
                  <a:lnTo>
                    <a:pt x="1250" y="70"/>
                  </a:lnTo>
                  <a:lnTo>
                    <a:pt x="1264" y="75"/>
                  </a:lnTo>
                  <a:lnTo>
                    <a:pt x="1278" y="96"/>
                  </a:lnTo>
                  <a:lnTo>
                    <a:pt x="1291" y="114"/>
                  </a:lnTo>
                  <a:lnTo>
                    <a:pt x="1305" y="151"/>
                  </a:lnTo>
                  <a:lnTo>
                    <a:pt x="1318" y="205"/>
                  </a:lnTo>
                  <a:lnTo>
                    <a:pt x="1332" y="319"/>
                  </a:lnTo>
                  <a:lnTo>
                    <a:pt x="1346" y="469"/>
                  </a:lnTo>
                </a:path>
              </a:pathLst>
            </a:custGeom>
            <a:noFill/>
            <a:ln w="285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841" y="1154"/>
              <a:ext cx="4699" cy="2162"/>
            </a:xfrm>
            <a:custGeom>
              <a:avLst/>
              <a:gdLst>
                <a:gd name="T0" fmla="*/ 13 w 1346"/>
                <a:gd name="T1" fmla="*/ 1 h 619"/>
                <a:gd name="T2" fmla="*/ 40 w 1346"/>
                <a:gd name="T3" fmla="*/ 3 h 619"/>
                <a:gd name="T4" fmla="*/ 68 w 1346"/>
                <a:gd name="T5" fmla="*/ 20 h 619"/>
                <a:gd name="T6" fmla="*/ 95 w 1346"/>
                <a:gd name="T7" fmla="*/ 52 h 619"/>
                <a:gd name="T8" fmla="*/ 122 w 1346"/>
                <a:gd name="T9" fmla="*/ 85 h 619"/>
                <a:gd name="T10" fmla="*/ 149 w 1346"/>
                <a:gd name="T11" fmla="*/ 113 h 619"/>
                <a:gd name="T12" fmla="*/ 176 w 1346"/>
                <a:gd name="T13" fmla="*/ 140 h 619"/>
                <a:gd name="T14" fmla="*/ 204 w 1346"/>
                <a:gd name="T15" fmla="*/ 173 h 619"/>
                <a:gd name="T16" fmla="*/ 231 w 1346"/>
                <a:gd name="T17" fmla="*/ 185 h 619"/>
                <a:gd name="T18" fmla="*/ 258 w 1346"/>
                <a:gd name="T19" fmla="*/ 201 h 619"/>
                <a:gd name="T20" fmla="*/ 285 w 1346"/>
                <a:gd name="T21" fmla="*/ 219 h 619"/>
                <a:gd name="T22" fmla="*/ 312 w 1346"/>
                <a:gd name="T23" fmla="*/ 224 h 619"/>
                <a:gd name="T24" fmla="*/ 339 w 1346"/>
                <a:gd name="T25" fmla="*/ 233 h 619"/>
                <a:gd name="T26" fmla="*/ 367 w 1346"/>
                <a:gd name="T27" fmla="*/ 252 h 619"/>
                <a:gd name="T28" fmla="*/ 394 w 1346"/>
                <a:gd name="T29" fmla="*/ 260 h 619"/>
                <a:gd name="T30" fmla="*/ 421 w 1346"/>
                <a:gd name="T31" fmla="*/ 258 h 619"/>
                <a:gd name="T32" fmla="*/ 448 w 1346"/>
                <a:gd name="T33" fmla="*/ 267 h 619"/>
                <a:gd name="T34" fmla="*/ 475 w 1346"/>
                <a:gd name="T35" fmla="*/ 271 h 619"/>
                <a:gd name="T36" fmla="*/ 503 w 1346"/>
                <a:gd name="T37" fmla="*/ 273 h 619"/>
                <a:gd name="T38" fmla="*/ 530 w 1346"/>
                <a:gd name="T39" fmla="*/ 287 h 619"/>
                <a:gd name="T40" fmla="*/ 557 w 1346"/>
                <a:gd name="T41" fmla="*/ 287 h 619"/>
                <a:gd name="T42" fmla="*/ 584 w 1346"/>
                <a:gd name="T43" fmla="*/ 290 h 619"/>
                <a:gd name="T44" fmla="*/ 611 w 1346"/>
                <a:gd name="T45" fmla="*/ 297 h 619"/>
                <a:gd name="T46" fmla="*/ 639 w 1346"/>
                <a:gd name="T47" fmla="*/ 302 h 619"/>
                <a:gd name="T48" fmla="*/ 666 w 1346"/>
                <a:gd name="T49" fmla="*/ 300 h 619"/>
                <a:gd name="T50" fmla="*/ 693 w 1346"/>
                <a:gd name="T51" fmla="*/ 304 h 619"/>
                <a:gd name="T52" fmla="*/ 720 w 1346"/>
                <a:gd name="T53" fmla="*/ 320 h 619"/>
                <a:gd name="T54" fmla="*/ 747 w 1346"/>
                <a:gd name="T55" fmla="*/ 325 h 619"/>
                <a:gd name="T56" fmla="*/ 775 w 1346"/>
                <a:gd name="T57" fmla="*/ 325 h 619"/>
                <a:gd name="T58" fmla="*/ 802 w 1346"/>
                <a:gd name="T59" fmla="*/ 328 h 619"/>
                <a:gd name="T60" fmla="*/ 829 w 1346"/>
                <a:gd name="T61" fmla="*/ 328 h 619"/>
                <a:gd name="T62" fmla="*/ 856 w 1346"/>
                <a:gd name="T63" fmla="*/ 327 h 619"/>
                <a:gd name="T64" fmla="*/ 883 w 1346"/>
                <a:gd name="T65" fmla="*/ 330 h 619"/>
                <a:gd name="T66" fmla="*/ 910 w 1346"/>
                <a:gd name="T67" fmla="*/ 343 h 619"/>
                <a:gd name="T68" fmla="*/ 938 w 1346"/>
                <a:gd name="T69" fmla="*/ 344 h 619"/>
                <a:gd name="T70" fmla="*/ 965 w 1346"/>
                <a:gd name="T71" fmla="*/ 344 h 619"/>
                <a:gd name="T72" fmla="*/ 992 w 1346"/>
                <a:gd name="T73" fmla="*/ 350 h 619"/>
                <a:gd name="T74" fmla="*/ 1019 w 1346"/>
                <a:gd name="T75" fmla="*/ 351 h 619"/>
                <a:gd name="T76" fmla="*/ 1046 w 1346"/>
                <a:gd name="T77" fmla="*/ 352 h 619"/>
                <a:gd name="T78" fmla="*/ 1074 w 1346"/>
                <a:gd name="T79" fmla="*/ 366 h 619"/>
                <a:gd name="T80" fmla="*/ 1101 w 1346"/>
                <a:gd name="T81" fmla="*/ 373 h 619"/>
                <a:gd name="T82" fmla="*/ 1128 w 1346"/>
                <a:gd name="T83" fmla="*/ 382 h 619"/>
                <a:gd name="T84" fmla="*/ 1155 w 1346"/>
                <a:gd name="T85" fmla="*/ 391 h 619"/>
                <a:gd name="T86" fmla="*/ 1182 w 1346"/>
                <a:gd name="T87" fmla="*/ 393 h 619"/>
                <a:gd name="T88" fmla="*/ 1210 w 1346"/>
                <a:gd name="T89" fmla="*/ 406 h 619"/>
                <a:gd name="T90" fmla="*/ 1237 w 1346"/>
                <a:gd name="T91" fmla="*/ 418 h 619"/>
                <a:gd name="T92" fmla="*/ 1264 w 1346"/>
                <a:gd name="T93" fmla="*/ 435 h 619"/>
                <a:gd name="T94" fmla="*/ 1291 w 1346"/>
                <a:gd name="T95" fmla="*/ 460 h 619"/>
                <a:gd name="T96" fmla="*/ 1318 w 1346"/>
                <a:gd name="T97" fmla="*/ 513 h 619"/>
                <a:gd name="T98" fmla="*/ 1346 w 1346"/>
                <a:gd name="T9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619">
                  <a:moveTo>
                    <a:pt x="0" y="5"/>
                  </a:moveTo>
                  <a:lnTo>
                    <a:pt x="13" y="1"/>
                  </a:lnTo>
                  <a:lnTo>
                    <a:pt x="27" y="0"/>
                  </a:lnTo>
                  <a:lnTo>
                    <a:pt x="40" y="3"/>
                  </a:lnTo>
                  <a:lnTo>
                    <a:pt x="54" y="8"/>
                  </a:lnTo>
                  <a:lnTo>
                    <a:pt x="68" y="20"/>
                  </a:lnTo>
                  <a:lnTo>
                    <a:pt x="81" y="37"/>
                  </a:lnTo>
                  <a:lnTo>
                    <a:pt x="95" y="52"/>
                  </a:lnTo>
                  <a:lnTo>
                    <a:pt x="108" y="75"/>
                  </a:lnTo>
                  <a:lnTo>
                    <a:pt x="122" y="85"/>
                  </a:lnTo>
                  <a:lnTo>
                    <a:pt x="136" y="106"/>
                  </a:lnTo>
                  <a:lnTo>
                    <a:pt x="149" y="113"/>
                  </a:lnTo>
                  <a:lnTo>
                    <a:pt x="163" y="121"/>
                  </a:lnTo>
                  <a:lnTo>
                    <a:pt x="176" y="140"/>
                  </a:lnTo>
                  <a:lnTo>
                    <a:pt x="190" y="152"/>
                  </a:lnTo>
                  <a:lnTo>
                    <a:pt x="204" y="173"/>
                  </a:lnTo>
                  <a:lnTo>
                    <a:pt x="217" y="177"/>
                  </a:lnTo>
                  <a:lnTo>
                    <a:pt x="231" y="185"/>
                  </a:lnTo>
                  <a:lnTo>
                    <a:pt x="244" y="191"/>
                  </a:lnTo>
                  <a:lnTo>
                    <a:pt x="258" y="201"/>
                  </a:lnTo>
                  <a:lnTo>
                    <a:pt x="271" y="222"/>
                  </a:lnTo>
                  <a:lnTo>
                    <a:pt x="285" y="219"/>
                  </a:lnTo>
                  <a:lnTo>
                    <a:pt x="299" y="219"/>
                  </a:lnTo>
                  <a:lnTo>
                    <a:pt x="312" y="224"/>
                  </a:lnTo>
                  <a:lnTo>
                    <a:pt x="326" y="227"/>
                  </a:lnTo>
                  <a:lnTo>
                    <a:pt x="339" y="233"/>
                  </a:lnTo>
                  <a:lnTo>
                    <a:pt x="353" y="248"/>
                  </a:lnTo>
                  <a:lnTo>
                    <a:pt x="367" y="252"/>
                  </a:lnTo>
                  <a:lnTo>
                    <a:pt x="380" y="254"/>
                  </a:lnTo>
                  <a:lnTo>
                    <a:pt x="394" y="260"/>
                  </a:lnTo>
                  <a:lnTo>
                    <a:pt x="407" y="257"/>
                  </a:lnTo>
                  <a:lnTo>
                    <a:pt x="421" y="258"/>
                  </a:lnTo>
                  <a:lnTo>
                    <a:pt x="435" y="264"/>
                  </a:lnTo>
                  <a:lnTo>
                    <a:pt x="448" y="267"/>
                  </a:lnTo>
                  <a:lnTo>
                    <a:pt x="462" y="269"/>
                  </a:lnTo>
                  <a:lnTo>
                    <a:pt x="475" y="271"/>
                  </a:lnTo>
                  <a:lnTo>
                    <a:pt x="489" y="271"/>
                  </a:lnTo>
                  <a:lnTo>
                    <a:pt x="503" y="273"/>
                  </a:lnTo>
                  <a:lnTo>
                    <a:pt x="516" y="273"/>
                  </a:lnTo>
                  <a:lnTo>
                    <a:pt x="530" y="287"/>
                  </a:lnTo>
                  <a:lnTo>
                    <a:pt x="543" y="289"/>
                  </a:lnTo>
                  <a:lnTo>
                    <a:pt x="557" y="287"/>
                  </a:lnTo>
                  <a:lnTo>
                    <a:pt x="571" y="288"/>
                  </a:lnTo>
                  <a:lnTo>
                    <a:pt x="584" y="290"/>
                  </a:lnTo>
                  <a:lnTo>
                    <a:pt x="598" y="285"/>
                  </a:lnTo>
                  <a:lnTo>
                    <a:pt x="611" y="297"/>
                  </a:lnTo>
                  <a:lnTo>
                    <a:pt x="625" y="299"/>
                  </a:lnTo>
                  <a:lnTo>
                    <a:pt x="639" y="302"/>
                  </a:lnTo>
                  <a:lnTo>
                    <a:pt x="652" y="298"/>
                  </a:lnTo>
                  <a:lnTo>
                    <a:pt x="666" y="300"/>
                  </a:lnTo>
                  <a:lnTo>
                    <a:pt x="679" y="301"/>
                  </a:lnTo>
                  <a:lnTo>
                    <a:pt x="693" y="304"/>
                  </a:lnTo>
                  <a:lnTo>
                    <a:pt x="707" y="307"/>
                  </a:lnTo>
                  <a:lnTo>
                    <a:pt x="720" y="320"/>
                  </a:lnTo>
                  <a:lnTo>
                    <a:pt x="734" y="321"/>
                  </a:lnTo>
                  <a:lnTo>
                    <a:pt x="747" y="325"/>
                  </a:lnTo>
                  <a:lnTo>
                    <a:pt x="761" y="322"/>
                  </a:lnTo>
                  <a:lnTo>
                    <a:pt x="775" y="325"/>
                  </a:lnTo>
                  <a:lnTo>
                    <a:pt x="788" y="327"/>
                  </a:lnTo>
                  <a:lnTo>
                    <a:pt x="802" y="328"/>
                  </a:lnTo>
                  <a:lnTo>
                    <a:pt x="815" y="328"/>
                  </a:lnTo>
                  <a:lnTo>
                    <a:pt x="829" y="328"/>
                  </a:lnTo>
                  <a:lnTo>
                    <a:pt x="842" y="327"/>
                  </a:lnTo>
                  <a:lnTo>
                    <a:pt x="856" y="327"/>
                  </a:lnTo>
                  <a:lnTo>
                    <a:pt x="870" y="328"/>
                  </a:lnTo>
                  <a:lnTo>
                    <a:pt x="883" y="330"/>
                  </a:lnTo>
                  <a:lnTo>
                    <a:pt x="897" y="335"/>
                  </a:lnTo>
                  <a:lnTo>
                    <a:pt x="910" y="343"/>
                  </a:lnTo>
                  <a:lnTo>
                    <a:pt x="924" y="345"/>
                  </a:lnTo>
                  <a:lnTo>
                    <a:pt x="938" y="344"/>
                  </a:lnTo>
                  <a:lnTo>
                    <a:pt x="951" y="348"/>
                  </a:lnTo>
                  <a:lnTo>
                    <a:pt x="965" y="344"/>
                  </a:lnTo>
                  <a:lnTo>
                    <a:pt x="978" y="348"/>
                  </a:lnTo>
                  <a:lnTo>
                    <a:pt x="992" y="350"/>
                  </a:lnTo>
                  <a:lnTo>
                    <a:pt x="1006" y="348"/>
                  </a:lnTo>
                  <a:lnTo>
                    <a:pt x="1019" y="351"/>
                  </a:lnTo>
                  <a:lnTo>
                    <a:pt x="1033" y="349"/>
                  </a:lnTo>
                  <a:lnTo>
                    <a:pt x="1046" y="352"/>
                  </a:lnTo>
                  <a:lnTo>
                    <a:pt x="1060" y="359"/>
                  </a:lnTo>
                  <a:lnTo>
                    <a:pt x="1074" y="366"/>
                  </a:lnTo>
                  <a:lnTo>
                    <a:pt x="1087" y="369"/>
                  </a:lnTo>
                  <a:lnTo>
                    <a:pt x="1101" y="373"/>
                  </a:lnTo>
                  <a:lnTo>
                    <a:pt x="1114" y="381"/>
                  </a:lnTo>
                  <a:lnTo>
                    <a:pt x="1128" y="382"/>
                  </a:lnTo>
                  <a:lnTo>
                    <a:pt x="1142" y="387"/>
                  </a:lnTo>
                  <a:lnTo>
                    <a:pt x="1155" y="391"/>
                  </a:lnTo>
                  <a:lnTo>
                    <a:pt x="1169" y="393"/>
                  </a:lnTo>
                  <a:lnTo>
                    <a:pt x="1182" y="393"/>
                  </a:lnTo>
                  <a:lnTo>
                    <a:pt x="1196" y="401"/>
                  </a:lnTo>
                  <a:lnTo>
                    <a:pt x="1210" y="406"/>
                  </a:lnTo>
                  <a:lnTo>
                    <a:pt x="1223" y="416"/>
                  </a:lnTo>
                  <a:lnTo>
                    <a:pt x="1237" y="418"/>
                  </a:lnTo>
                  <a:lnTo>
                    <a:pt x="1250" y="424"/>
                  </a:lnTo>
                  <a:lnTo>
                    <a:pt x="1264" y="435"/>
                  </a:lnTo>
                  <a:lnTo>
                    <a:pt x="1278" y="448"/>
                  </a:lnTo>
                  <a:lnTo>
                    <a:pt x="1291" y="460"/>
                  </a:lnTo>
                  <a:lnTo>
                    <a:pt x="1305" y="485"/>
                  </a:lnTo>
                  <a:lnTo>
                    <a:pt x="1318" y="513"/>
                  </a:lnTo>
                  <a:lnTo>
                    <a:pt x="1332" y="559"/>
                  </a:lnTo>
                  <a:lnTo>
                    <a:pt x="1346" y="619"/>
                  </a:lnTo>
                </a:path>
              </a:pathLst>
            </a:cu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751" y="2387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Average:50.0%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751" y="528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Average:91.5%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767" y="619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1940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765" y="2674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1980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34" y="349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54" y="2890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54" y="228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54" y="167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54" y="1071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74" y="467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 rot="16200000">
              <a:off x="-1268" y="1865"/>
              <a:ext cx="30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Pct. of Children Earning more than their Parents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75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66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611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561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51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421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292" y="3937"/>
              <a:ext cx="37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Parent Income Percentile (conditional on positive income)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3138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524001" y="152464"/>
            <a:ext cx="929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Parents: Hypothetical Scenarios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534400" cy="5791200"/>
          </a:xfrm>
        </p:spPr>
        <p:txBody>
          <a:bodyPr/>
          <a:lstStyle/>
          <a:p>
            <a:endParaRPr lang="en-US" sz="1800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Recap of last lecture: helping families with young kids move to mixed-income neighborhoods using vouchers increases upward mobility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>
              <a:ea typeface="ＭＳ Ｐゴシック"/>
              <a:cs typeface="ＭＳ Ｐゴシック"/>
            </a:endParaRP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/>
                <a:cs typeface="ＭＳ Ｐゴシック"/>
              </a:rPr>
              <a:t>Broader lesson: policies that reduce residential segregation likely to increase upward mobility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dirty="0" smtClean="0">
                <a:ea typeface="ＭＳ Ｐゴシック"/>
                <a:cs typeface="ＭＳ Ｐゴシック"/>
              </a:rPr>
              <a:t>Providing tax credits to encourage building affordable properties in higher-income neighborhoods (Low-Income Housing Tax Credit)</a:t>
            </a:r>
          </a:p>
          <a:p>
            <a:pPr marL="400050" lvl="1" indent="0" eaLnBrk="1" fontAlgn="auto" hangingPunct="1">
              <a:spcAft>
                <a:spcPts val="0"/>
              </a:spcAft>
              <a:buClr>
                <a:srgbClr val="1F497D"/>
              </a:buClr>
              <a:buSzTx/>
              <a:buNone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dirty="0" smtClean="0">
                <a:ea typeface="ＭＳ Ｐゴシック"/>
                <a:cs typeface="ＭＳ Ｐゴシック"/>
              </a:rPr>
              <a:t>Retaining housing options for low and middle income families as city centers gentrify</a:t>
            </a: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/>
              <a:cs typeface="ＭＳ Ｐゴシック"/>
            </a:endParaRPr>
          </a:p>
          <a:p>
            <a:pPr marL="742950" lvl="1" indent="-342900" eaLnBrk="1" fontAlgn="auto" hangingPunct="1"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–"/>
            </a:pPr>
            <a:r>
              <a:rPr lang="en-US" dirty="0" smtClean="0">
                <a:ea typeface="ＭＳ Ｐゴシック"/>
                <a:cs typeface="ＭＳ Ｐゴシック"/>
              </a:rPr>
              <a:t>Improved </a:t>
            </a:r>
            <a:r>
              <a:rPr lang="en-US" dirty="0">
                <a:ea typeface="ＭＳ Ｐゴシック"/>
                <a:cs typeface="ＭＳ Ｐゴシック"/>
              </a:rPr>
              <a:t>urban </a:t>
            </a:r>
            <a:r>
              <a:rPr lang="en-US" dirty="0" smtClean="0">
                <a:ea typeface="ＭＳ Ｐゴシック"/>
                <a:cs typeface="ＭＳ Ｐゴシック"/>
              </a:rPr>
              <a:t>planning, e.g. changes in zoning regulations that prevent dense development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rgbClr val="002060"/>
                </a:solidFill>
                <a:latin typeface="Arial"/>
              </a:rPr>
              <a:t>Residential Integration and Upward Mobility</a:t>
            </a:r>
            <a:endParaRPr lang="en-US" sz="26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1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86" y="98425"/>
            <a:ext cx="9153527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79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74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6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64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45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540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41" y="690"/>
              <a:ext cx="4699" cy="1638"/>
            </a:xfrm>
            <a:custGeom>
              <a:avLst/>
              <a:gdLst>
                <a:gd name="T0" fmla="*/ 13 w 1346"/>
                <a:gd name="T1" fmla="*/ 0 h 469"/>
                <a:gd name="T2" fmla="*/ 40 w 1346"/>
                <a:gd name="T3" fmla="*/ 8 h 469"/>
                <a:gd name="T4" fmla="*/ 68 w 1346"/>
                <a:gd name="T5" fmla="*/ 10 h 469"/>
                <a:gd name="T6" fmla="*/ 95 w 1346"/>
                <a:gd name="T7" fmla="*/ 10 h 469"/>
                <a:gd name="T8" fmla="*/ 122 w 1346"/>
                <a:gd name="T9" fmla="*/ 13 h 469"/>
                <a:gd name="T10" fmla="*/ 149 w 1346"/>
                <a:gd name="T11" fmla="*/ 13 h 469"/>
                <a:gd name="T12" fmla="*/ 176 w 1346"/>
                <a:gd name="T13" fmla="*/ 15 h 469"/>
                <a:gd name="T14" fmla="*/ 204 w 1346"/>
                <a:gd name="T15" fmla="*/ 18 h 469"/>
                <a:gd name="T16" fmla="*/ 231 w 1346"/>
                <a:gd name="T17" fmla="*/ 18 h 469"/>
                <a:gd name="T18" fmla="*/ 258 w 1346"/>
                <a:gd name="T19" fmla="*/ 17 h 469"/>
                <a:gd name="T20" fmla="*/ 285 w 1346"/>
                <a:gd name="T21" fmla="*/ 16 h 469"/>
                <a:gd name="T22" fmla="*/ 312 w 1346"/>
                <a:gd name="T23" fmla="*/ 17 h 469"/>
                <a:gd name="T24" fmla="*/ 339 w 1346"/>
                <a:gd name="T25" fmla="*/ 17 h 469"/>
                <a:gd name="T26" fmla="*/ 367 w 1346"/>
                <a:gd name="T27" fmla="*/ 18 h 469"/>
                <a:gd name="T28" fmla="*/ 394 w 1346"/>
                <a:gd name="T29" fmla="*/ 19 h 469"/>
                <a:gd name="T30" fmla="*/ 421 w 1346"/>
                <a:gd name="T31" fmla="*/ 19 h 469"/>
                <a:gd name="T32" fmla="*/ 448 w 1346"/>
                <a:gd name="T33" fmla="*/ 19 h 469"/>
                <a:gd name="T34" fmla="*/ 475 w 1346"/>
                <a:gd name="T35" fmla="*/ 21 h 469"/>
                <a:gd name="T36" fmla="*/ 503 w 1346"/>
                <a:gd name="T37" fmla="*/ 21 h 469"/>
                <a:gd name="T38" fmla="*/ 530 w 1346"/>
                <a:gd name="T39" fmla="*/ 21 h 469"/>
                <a:gd name="T40" fmla="*/ 557 w 1346"/>
                <a:gd name="T41" fmla="*/ 21 h 469"/>
                <a:gd name="T42" fmla="*/ 584 w 1346"/>
                <a:gd name="T43" fmla="*/ 20 h 469"/>
                <a:gd name="T44" fmla="*/ 611 w 1346"/>
                <a:gd name="T45" fmla="*/ 19 h 469"/>
                <a:gd name="T46" fmla="*/ 639 w 1346"/>
                <a:gd name="T47" fmla="*/ 20 h 469"/>
                <a:gd name="T48" fmla="*/ 666 w 1346"/>
                <a:gd name="T49" fmla="*/ 21 h 469"/>
                <a:gd name="T50" fmla="*/ 693 w 1346"/>
                <a:gd name="T51" fmla="*/ 20 h 469"/>
                <a:gd name="T52" fmla="*/ 720 w 1346"/>
                <a:gd name="T53" fmla="*/ 21 h 469"/>
                <a:gd name="T54" fmla="*/ 747 w 1346"/>
                <a:gd name="T55" fmla="*/ 21 h 469"/>
                <a:gd name="T56" fmla="*/ 775 w 1346"/>
                <a:gd name="T57" fmla="*/ 17 h 469"/>
                <a:gd name="T58" fmla="*/ 802 w 1346"/>
                <a:gd name="T59" fmla="*/ 17 h 469"/>
                <a:gd name="T60" fmla="*/ 829 w 1346"/>
                <a:gd name="T61" fmla="*/ 14 h 469"/>
                <a:gd name="T62" fmla="*/ 856 w 1346"/>
                <a:gd name="T63" fmla="*/ 13 h 469"/>
                <a:gd name="T64" fmla="*/ 883 w 1346"/>
                <a:gd name="T65" fmla="*/ 12 h 469"/>
                <a:gd name="T66" fmla="*/ 910 w 1346"/>
                <a:gd name="T67" fmla="*/ 12 h 469"/>
                <a:gd name="T68" fmla="*/ 938 w 1346"/>
                <a:gd name="T69" fmla="*/ 16 h 469"/>
                <a:gd name="T70" fmla="*/ 965 w 1346"/>
                <a:gd name="T71" fmla="*/ 15 h 469"/>
                <a:gd name="T72" fmla="*/ 992 w 1346"/>
                <a:gd name="T73" fmla="*/ 18 h 469"/>
                <a:gd name="T74" fmla="*/ 1019 w 1346"/>
                <a:gd name="T75" fmla="*/ 20 h 469"/>
                <a:gd name="T76" fmla="*/ 1046 w 1346"/>
                <a:gd name="T77" fmla="*/ 24 h 469"/>
                <a:gd name="T78" fmla="*/ 1074 w 1346"/>
                <a:gd name="T79" fmla="*/ 28 h 469"/>
                <a:gd name="T80" fmla="*/ 1101 w 1346"/>
                <a:gd name="T81" fmla="*/ 27 h 469"/>
                <a:gd name="T82" fmla="*/ 1128 w 1346"/>
                <a:gd name="T83" fmla="*/ 32 h 469"/>
                <a:gd name="T84" fmla="*/ 1155 w 1346"/>
                <a:gd name="T85" fmla="*/ 43 h 469"/>
                <a:gd name="T86" fmla="*/ 1182 w 1346"/>
                <a:gd name="T87" fmla="*/ 48 h 469"/>
                <a:gd name="T88" fmla="*/ 1210 w 1346"/>
                <a:gd name="T89" fmla="*/ 64 h 469"/>
                <a:gd name="T90" fmla="*/ 1237 w 1346"/>
                <a:gd name="T91" fmla="*/ 67 h 469"/>
                <a:gd name="T92" fmla="*/ 1264 w 1346"/>
                <a:gd name="T93" fmla="*/ 75 h 469"/>
                <a:gd name="T94" fmla="*/ 1291 w 1346"/>
                <a:gd name="T95" fmla="*/ 114 h 469"/>
                <a:gd name="T96" fmla="*/ 1318 w 1346"/>
                <a:gd name="T97" fmla="*/ 205 h 469"/>
                <a:gd name="T98" fmla="*/ 1346 w 1346"/>
                <a:gd name="T9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469">
                  <a:moveTo>
                    <a:pt x="0" y="4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40" y="8"/>
                  </a:lnTo>
                  <a:lnTo>
                    <a:pt x="54" y="10"/>
                  </a:lnTo>
                  <a:lnTo>
                    <a:pt x="68" y="10"/>
                  </a:lnTo>
                  <a:lnTo>
                    <a:pt x="81" y="11"/>
                  </a:lnTo>
                  <a:lnTo>
                    <a:pt x="95" y="10"/>
                  </a:lnTo>
                  <a:lnTo>
                    <a:pt x="108" y="12"/>
                  </a:lnTo>
                  <a:lnTo>
                    <a:pt x="122" y="13"/>
                  </a:lnTo>
                  <a:lnTo>
                    <a:pt x="136" y="12"/>
                  </a:lnTo>
                  <a:lnTo>
                    <a:pt x="149" y="13"/>
                  </a:lnTo>
                  <a:lnTo>
                    <a:pt x="163" y="12"/>
                  </a:lnTo>
                  <a:lnTo>
                    <a:pt x="176" y="15"/>
                  </a:lnTo>
                  <a:lnTo>
                    <a:pt x="190" y="14"/>
                  </a:lnTo>
                  <a:lnTo>
                    <a:pt x="204" y="18"/>
                  </a:lnTo>
                  <a:lnTo>
                    <a:pt x="217" y="17"/>
                  </a:lnTo>
                  <a:lnTo>
                    <a:pt x="231" y="18"/>
                  </a:lnTo>
                  <a:lnTo>
                    <a:pt x="244" y="19"/>
                  </a:lnTo>
                  <a:lnTo>
                    <a:pt x="258" y="17"/>
                  </a:lnTo>
                  <a:lnTo>
                    <a:pt x="271" y="16"/>
                  </a:lnTo>
                  <a:lnTo>
                    <a:pt x="285" y="16"/>
                  </a:lnTo>
                  <a:lnTo>
                    <a:pt x="299" y="16"/>
                  </a:lnTo>
                  <a:lnTo>
                    <a:pt x="312" y="17"/>
                  </a:lnTo>
                  <a:lnTo>
                    <a:pt x="326" y="18"/>
                  </a:lnTo>
                  <a:lnTo>
                    <a:pt x="339" y="17"/>
                  </a:lnTo>
                  <a:lnTo>
                    <a:pt x="353" y="17"/>
                  </a:lnTo>
                  <a:lnTo>
                    <a:pt x="367" y="18"/>
                  </a:lnTo>
                  <a:lnTo>
                    <a:pt x="380" y="19"/>
                  </a:lnTo>
                  <a:lnTo>
                    <a:pt x="394" y="19"/>
                  </a:lnTo>
                  <a:lnTo>
                    <a:pt x="407" y="18"/>
                  </a:lnTo>
                  <a:lnTo>
                    <a:pt x="421" y="19"/>
                  </a:lnTo>
                  <a:lnTo>
                    <a:pt x="435" y="19"/>
                  </a:lnTo>
                  <a:lnTo>
                    <a:pt x="448" y="19"/>
                  </a:lnTo>
                  <a:lnTo>
                    <a:pt x="462" y="20"/>
                  </a:lnTo>
                  <a:lnTo>
                    <a:pt x="475" y="21"/>
                  </a:lnTo>
                  <a:lnTo>
                    <a:pt x="489" y="21"/>
                  </a:lnTo>
                  <a:lnTo>
                    <a:pt x="503" y="21"/>
                  </a:lnTo>
                  <a:lnTo>
                    <a:pt x="516" y="19"/>
                  </a:lnTo>
                  <a:lnTo>
                    <a:pt x="530" y="21"/>
                  </a:lnTo>
                  <a:lnTo>
                    <a:pt x="543" y="21"/>
                  </a:lnTo>
                  <a:lnTo>
                    <a:pt x="557" y="21"/>
                  </a:lnTo>
                  <a:lnTo>
                    <a:pt x="571" y="19"/>
                  </a:lnTo>
                  <a:lnTo>
                    <a:pt x="584" y="20"/>
                  </a:lnTo>
                  <a:lnTo>
                    <a:pt x="598" y="20"/>
                  </a:lnTo>
                  <a:lnTo>
                    <a:pt x="611" y="19"/>
                  </a:lnTo>
                  <a:lnTo>
                    <a:pt x="625" y="21"/>
                  </a:lnTo>
                  <a:lnTo>
                    <a:pt x="639" y="20"/>
                  </a:lnTo>
                  <a:lnTo>
                    <a:pt x="652" y="22"/>
                  </a:lnTo>
                  <a:lnTo>
                    <a:pt x="666" y="21"/>
                  </a:lnTo>
                  <a:lnTo>
                    <a:pt x="679" y="19"/>
                  </a:lnTo>
                  <a:lnTo>
                    <a:pt x="693" y="20"/>
                  </a:lnTo>
                  <a:lnTo>
                    <a:pt x="707" y="21"/>
                  </a:lnTo>
                  <a:lnTo>
                    <a:pt x="720" y="21"/>
                  </a:lnTo>
                  <a:lnTo>
                    <a:pt x="734" y="21"/>
                  </a:lnTo>
                  <a:lnTo>
                    <a:pt x="747" y="21"/>
                  </a:lnTo>
                  <a:lnTo>
                    <a:pt x="761" y="21"/>
                  </a:lnTo>
                  <a:lnTo>
                    <a:pt x="775" y="17"/>
                  </a:lnTo>
                  <a:lnTo>
                    <a:pt x="788" y="17"/>
                  </a:lnTo>
                  <a:lnTo>
                    <a:pt x="802" y="17"/>
                  </a:lnTo>
                  <a:lnTo>
                    <a:pt x="815" y="15"/>
                  </a:lnTo>
                  <a:lnTo>
                    <a:pt x="829" y="14"/>
                  </a:lnTo>
                  <a:lnTo>
                    <a:pt x="842" y="13"/>
                  </a:lnTo>
                  <a:lnTo>
                    <a:pt x="856" y="13"/>
                  </a:lnTo>
                  <a:lnTo>
                    <a:pt x="870" y="12"/>
                  </a:lnTo>
                  <a:lnTo>
                    <a:pt x="883" y="12"/>
                  </a:lnTo>
                  <a:lnTo>
                    <a:pt x="897" y="14"/>
                  </a:lnTo>
                  <a:lnTo>
                    <a:pt x="910" y="12"/>
                  </a:lnTo>
                  <a:lnTo>
                    <a:pt x="924" y="14"/>
                  </a:lnTo>
                  <a:lnTo>
                    <a:pt x="938" y="16"/>
                  </a:lnTo>
                  <a:lnTo>
                    <a:pt x="951" y="16"/>
                  </a:lnTo>
                  <a:lnTo>
                    <a:pt x="965" y="15"/>
                  </a:lnTo>
                  <a:lnTo>
                    <a:pt x="978" y="17"/>
                  </a:lnTo>
                  <a:lnTo>
                    <a:pt x="992" y="18"/>
                  </a:lnTo>
                  <a:lnTo>
                    <a:pt x="1006" y="20"/>
                  </a:lnTo>
                  <a:lnTo>
                    <a:pt x="1019" y="20"/>
                  </a:lnTo>
                  <a:lnTo>
                    <a:pt x="1033" y="23"/>
                  </a:lnTo>
                  <a:lnTo>
                    <a:pt x="1046" y="24"/>
                  </a:lnTo>
                  <a:lnTo>
                    <a:pt x="1060" y="24"/>
                  </a:lnTo>
                  <a:lnTo>
                    <a:pt x="1074" y="28"/>
                  </a:lnTo>
                  <a:lnTo>
                    <a:pt x="1087" y="28"/>
                  </a:lnTo>
                  <a:lnTo>
                    <a:pt x="1101" y="27"/>
                  </a:lnTo>
                  <a:lnTo>
                    <a:pt x="1114" y="28"/>
                  </a:lnTo>
                  <a:lnTo>
                    <a:pt x="1128" y="32"/>
                  </a:lnTo>
                  <a:lnTo>
                    <a:pt x="1142" y="40"/>
                  </a:lnTo>
                  <a:lnTo>
                    <a:pt x="1155" y="43"/>
                  </a:lnTo>
                  <a:lnTo>
                    <a:pt x="1169" y="45"/>
                  </a:lnTo>
                  <a:lnTo>
                    <a:pt x="1182" y="48"/>
                  </a:lnTo>
                  <a:lnTo>
                    <a:pt x="1196" y="54"/>
                  </a:lnTo>
                  <a:lnTo>
                    <a:pt x="1210" y="64"/>
                  </a:lnTo>
                  <a:lnTo>
                    <a:pt x="1223" y="67"/>
                  </a:lnTo>
                  <a:lnTo>
                    <a:pt x="1237" y="67"/>
                  </a:lnTo>
                  <a:lnTo>
                    <a:pt x="1250" y="70"/>
                  </a:lnTo>
                  <a:lnTo>
                    <a:pt x="1264" y="75"/>
                  </a:lnTo>
                  <a:lnTo>
                    <a:pt x="1278" y="96"/>
                  </a:lnTo>
                  <a:lnTo>
                    <a:pt x="1291" y="114"/>
                  </a:lnTo>
                  <a:lnTo>
                    <a:pt x="1305" y="151"/>
                  </a:lnTo>
                  <a:lnTo>
                    <a:pt x="1318" y="205"/>
                  </a:lnTo>
                  <a:lnTo>
                    <a:pt x="1332" y="319"/>
                  </a:lnTo>
                  <a:lnTo>
                    <a:pt x="1346" y="469"/>
                  </a:lnTo>
                </a:path>
              </a:pathLst>
            </a:custGeom>
            <a:noFill/>
            <a:ln w="285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841" y="1154"/>
              <a:ext cx="4699" cy="2162"/>
            </a:xfrm>
            <a:custGeom>
              <a:avLst/>
              <a:gdLst>
                <a:gd name="T0" fmla="*/ 13 w 1346"/>
                <a:gd name="T1" fmla="*/ 1 h 619"/>
                <a:gd name="T2" fmla="*/ 40 w 1346"/>
                <a:gd name="T3" fmla="*/ 3 h 619"/>
                <a:gd name="T4" fmla="*/ 68 w 1346"/>
                <a:gd name="T5" fmla="*/ 20 h 619"/>
                <a:gd name="T6" fmla="*/ 95 w 1346"/>
                <a:gd name="T7" fmla="*/ 52 h 619"/>
                <a:gd name="T8" fmla="*/ 122 w 1346"/>
                <a:gd name="T9" fmla="*/ 85 h 619"/>
                <a:gd name="T10" fmla="*/ 149 w 1346"/>
                <a:gd name="T11" fmla="*/ 113 h 619"/>
                <a:gd name="T12" fmla="*/ 176 w 1346"/>
                <a:gd name="T13" fmla="*/ 140 h 619"/>
                <a:gd name="T14" fmla="*/ 204 w 1346"/>
                <a:gd name="T15" fmla="*/ 173 h 619"/>
                <a:gd name="T16" fmla="*/ 231 w 1346"/>
                <a:gd name="T17" fmla="*/ 185 h 619"/>
                <a:gd name="T18" fmla="*/ 258 w 1346"/>
                <a:gd name="T19" fmla="*/ 201 h 619"/>
                <a:gd name="T20" fmla="*/ 285 w 1346"/>
                <a:gd name="T21" fmla="*/ 219 h 619"/>
                <a:gd name="T22" fmla="*/ 312 w 1346"/>
                <a:gd name="T23" fmla="*/ 224 h 619"/>
                <a:gd name="T24" fmla="*/ 339 w 1346"/>
                <a:gd name="T25" fmla="*/ 233 h 619"/>
                <a:gd name="T26" fmla="*/ 367 w 1346"/>
                <a:gd name="T27" fmla="*/ 252 h 619"/>
                <a:gd name="T28" fmla="*/ 394 w 1346"/>
                <a:gd name="T29" fmla="*/ 260 h 619"/>
                <a:gd name="T30" fmla="*/ 421 w 1346"/>
                <a:gd name="T31" fmla="*/ 258 h 619"/>
                <a:gd name="T32" fmla="*/ 448 w 1346"/>
                <a:gd name="T33" fmla="*/ 267 h 619"/>
                <a:gd name="T34" fmla="*/ 475 w 1346"/>
                <a:gd name="T35" fmla="*/ 271 h 619"/>
                <a:gd name="T36" fmla="*/ 503 w 1346"/>
                <a:gd name="T37" fmla="*/ 273 h 619"/>
                <a:gd name="T38" fmla="*/ 530 w 1346"/>
                <a:gd name="T39" fmla="*/ 287 h 619"/>
                <a:gd name="T40" fmla="*/ 557 w 1346"/>
                <a:gd name="T41" fmla="*/ 287 h 619"/>
                <a:gd name="T42" fmla="*/ 584 w 1346"/>
                <a:gd name="T43" fmla="*/ 290 h 619"/>
                <a:gd name="T44" fmla="*/ 611 w 1346"/>
                <a:gd name="T45" fmla="*/ 297 h 619"/>
                <a:gd name="T46" fmla="*/ 639 w 1346"/>
                <a:gd name="T47" fmla="*/ 302 h 619"/>
                <a:gd name="T48" fmla="*/ 666 w 1346"/>
                <a:gd name="T49" fmla="*/ 300 h 619"/>
                <a:gd name="T50" fmla="*/ 693 w 1346"/>
                <a:gd name="T51" fmla="*/ 304 h 619"/>
                <a:gd name="T52" fmla="*/ 720 w 1346"/>
                <a:gd name="T53" fmla="*/ 320 h 619"/>
                <a:gd name="T54" fmla="*/ 747 w 1346"/>
                <a:gd name="T55" fmla="*/ 325 h 619"/>
                <a:gd name="T56" fmla="*/ 775 w 1346"/>
                <a:gd name="T57" fmla="*/ 325 h 619"/>
                <a:gd name="T58" fmla="*/ 802 w 1346"/>
                <a:gd name="T59" fmla="*/ 328 h 619"/>
                <a:gd name="T60" fmla="*/ 829 w 1346"/>
                <a:gd name="T61" fmla="*/ 328 h 619"/>
                <a:gd name="T62" fmla="*/ 856 w 1346"/>
                <a:gd name="T63" fmla="*/ 327 h 619"/>
                <a:gd name="T64" fmla="*/ 883 w 1346"/>
                <a:gd name="T65" fmla="*/ 330 h 619"/>
                <a:gd name="T66" fmla="*/ 910 w 1346"/>
                <a:gd name="T67" fmla="*/ 343 h 619"/>
                <a:gd name="T68" fmla="*/ 938 w 1346"/>
                <a:gd name="T69" fmla="*/ 344 h 619"/>
                <a:gd name="T70" fmla="*/ 965 w 1346"/>
                <a:gd name="T71" fmla="*/ 344 h 619"/>
                <a:gd name="T72" fmla="*/ 992 w 1346"/>
                <a:gd name="T73" fmla="*/ 350 h 619"/>
                <a:gd name="T74" fmla="*/ 1019 w 1346"/>
                <a:gd name="T75" fmla="*/ 351 h 619"/>
                <a:gd name="T76" fmla="*/ 1046 w 1346"/>
                <a:gd name="T77" fmla="*/ 352 h 619"/>
                <a:gd name="T78" fmla="*/ 1074 w 1346"/>
                <a:gd name="T79" fmla="*/ 366 h 619"/>
                <a:gd name="T80" fmla="*/ 1101 w 1346"/>
                <a:gd name="T81" fmla="*/ 373 h 619"/>
                <a:gd name="T82" fmla="*/ 1128 w 1346"/>
                <a:gd name="T83" fmla="*/ 382 h 619"/>
                <a:gd name="T84" fmla="*/ 1155 w 1346"/>
                <a:gd name="T85" fmla="*/ 391 h 619"/>
                <a:gd name="T86" fmla="*/ 1182 w 1346"/>
                <a:gd name="T87" fmla="*/ 393 h 619"/>
                <a:gd name="T88" fmla="*/ 1210 w 1346"/>
                <a:gd name="T89" fmla="*/ 406 h 619"/>
                <a:gd name="T90" fmla="*/ 1237 w 1346"/>
                <a:gd name="T91" fmla="*/ 418 h 619"/>
                <a:gd name="T92" fmla="*/ 1264 w 1346"/>
                <a:gd name="T93" fmla="*/ 435 h 619"/>
                <a:gd name="T94" fmla="*/ 1291 w 1346"/>
                <a:gd name="T95" fmla="*/ 460 h 619"/>
                <a:gd name="T96" fmla="*/ 1318 w 1346"/>
                <a:gd name="T97" fmla="*/ 513 h 619"/>
                <a:gd name="T98" fmla="*/ 1346 w 1346"/>
                <a:gd name="T9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619">
                  <a:moveTo>
                    <a:pt x="0" y="5"/>
                  </a:moveTo>
                  <a:lnTo>
                    <a:pt x="13" y="1"/>
                  </a:lnTo>
                  <a:lnTo>
                    <a:pt x="27" y="0"/>
                  </a:lnTo>
                  <a:lnTo>
                    <a:pt x="40" y="3"/>
                  </a:lnTo>
                  <a:lnTo>
                    <a:pt x="54" y="8"/>
                  </a:lnTo>
                  <a:lnTo>
                    <a:pt x="68" y="20"/>
                  </a:lnTo>
                  <a:lnTo>
                    <a:pt x="81" y="37"/>
                  </a:lnTo>
                  <a:lnTo>
                    <a:pt x="95" y="52"/>
                  </a:lnTo>
                  <a:lnTo>
                    <a:pt x="108" y="75"/>
                  </a:lnTo>
                  <a:lnTo>
                    <a:pt x="122" y="85"/>
                  </a:lnTo>
                  <a:lnTo>
                    <a:pt x="136" y="106"/>
                  </a:lnTo>
                  <a:lnTo>
                    <a:pt x="149" y="113"/>
                  </a:lnTo>
                  <a:lnTo>
                    <a:pt x="163" y="121"/>
                  </a:lnTo>
                  <a:lnTo>
                    <a:pt x="176" y="140"/>
                  </a:lnTo>
                  <a:lnTo>
                    <a:pt x="190" y="152"/>
                  </a:lnTo>
                  <a:lnTo>
                    <a:pt x="204" y="173"/>
                  </a:lnTo>
                  <a:lnTo>
                    <a:pt x="217" y="177"/>
                  </a:lnTo>
                  <a:lnTo>
                    <a:pt x="231" y="185"/>
                  </a:lnTo>
                  <a:lnTo>
                    <a:pt x="244" y="191"/>
                  </a:lnTo>
                  <a:lnTo>
                    <a:pt x="258" y="201"/>
                  </a:lnTo>
                  <a:lnTo>
                    <a:pt x="271" y="222"/>
                  </a:lnTo>
                  <a:lnTo>
                    <a:pt x="285" y="219"/>
                  </a:lnTo>
                  <a:lnTo>
                    <a:pt x="299" y="219"/>
                  </a:lnTo>
                  <a:lnTo>
                    <a:pt x="312" y="224"/>
                  </a:lnTo>
                  <a:lnTo>
                    <a:pt x="326" y="227"/>
                  </a:lnTo>
                  <a:lnTo>
                    <a:pt x="339" y="233"/>
                  </a:lnTo>
                  <a:lnTo>
                    <a:pt x="353" y="248"/>
                  </a:lnTo>
                  <a:lnTo>
                    <a:pt x="367" y="252"/>
                  </a:lnTo>
                  <a:lnTo>
                    <a:pt x="380" y="254"/>
                  </a:lnTo>
                  <a:lnTo>
                    <a:pt x="394" y="260"/>
                  </a:lnTo>
                  <a:lnTo>
                    <a:pt x="407" y="257"/>
                  </a:lnTo>
                  <a:lnTo>
                    <a:pt x="421" y="258"/>
                  </a:lnTo>
                  <a:lnTo>
                    <a:pt x="435" y="264"/>
                  </a:lnTo>
                  <a:lnTo>
                    <a:pt x="448" y="267"/>
                  </a:lnTo>
                  <a:lnTo>
                    <a:pt x="462" y="269"/>
                  </a:lnTo>
                  <a:lnTo>
                    <a:pt x="475" y="271"/>
                  </a:lnTo>
                  <a:lnTo>
                    <a:pt x="489" y="271"/>
                  </a:lnTo>
                  <a:lnTo>
                    <a:pt x="503" y="273"/>
                  </a:lnTo>
                  <a:lnTo>
                    <a:pt x="516" y="273"/>
                  </a:lnTo>
                  <a:lnTo>
                    <a:pt x="530" y="287"/>
                  </a:lnTo>
                  <a:lnTo>
                    <a:pt x="543" y="289"/>
                  </a:lnTo>
                  <a:lnTo>
                    <a:pt x="557" y="287"/>
                  </a:lnTo>
                  <a:lnTo>
                    <a:pt x="571" y="288"/>
                  </a:lnTo>
                  <a:lnTo>
                    <a:pt x="584" y="290"/>
                  </a:lnTo>
                  <a:lnTo>
                    <a:pt x="598" y="285"/>
                  </a:lnTo>
                  <a:lnTo>
                    <a:pt x="611" y="297"/>
                  </a:lnTo>
                  <a:lnTo>
                    <a:pt x="625" y="299"/>
                  </a:lnTo>
                  <a:lnTo>
                    <a:pt x="639" y="302"/>
                  </a:lnTo>
                  <a:lnTo>
                    <a:pt x="652" y="298"/>
                  </a:lnTo>
                  <a:lnTo>
                    <a:pt x="666" y="300"/>
                  </a:lnTo>
                  <a:lnTo>
                    <a:pt x="679" y="301"/>
                  </a:lnTo>
                  <a:lnTo>
                    <a:pt x="693" y="304"/>
                  </a:lnTo>
                  <a:lnTo>
                    <a:pt x="707" y="307"/>
                  </a:lnTo>
                  <a:lnTo>
                    <a:pt x="720" y="320"/>
                  </a:lnTo>
                  <a:lnTo>
                    <a:pt x="734" y="321"/>
                  </a:lnTo>
                  <a:lnTo>
                    <a:pt x="747" y="325"/>
                  </a:lnTo>
                  <a:lnTo>
                    <a:pt x="761" y="322"/>
                  </a:lnTo>
                  <a:lnTo>
                    <a:pt x="775" y="325"/>
                  </a:lnTo>
                  <a:lnTo>
                    <a:pt x="788" y="327"/>
                  </a:lnTo>
                  <a:lnTo>
                    <a:pt x="802" y="328"/>
                  </a:lnTo>
                  <a:lnTo>
                    <a:pt x="815" y="328"/>
                  </a:lnTo>
                  <a:lnTo>
                    <a:pt x="829" y="328"/>
                  </a:lnTo>
                  <a:lnTo>
                    <a:pt x="842" y="327"/>
                  </a:lnTo>
                  <a:lnTo>
                    <a:pt x="856" y="327"/>
                  </a:lnTo>
                  <a:lnTo>
                    <a:pt x="870" y="328"/>
                  </a:lnTo>
                  <a:lnTo>
                    <a:pt x="883" y="330"/>
                  </a:lnTo>
                  <a:lnTo>
                    <a:pt x="897" y="335"/>
                  </a:lnTo>
                  <a:lnTo>
                    <a:pt x="910" y="343"/>
                  </a:lnTo>
                  <a:lnTo>
                    <a:pt x="924" y="345"/>
                  </a:lnTo>
                  <a:lnTo>
                    <a:pt x="938" y="344"/>
                  </a:lnTo>
                  <a:lnTo>
                    <a:pt x="951" y="348"/>
                  </a:lnTo>
                  <a:lnTo>
                    <a:pt x="965" y="344"/>
                  </a:lnTo>
                  <a:lnTo>
                    <a:pt x="978" y="348"/>
                  </a:lnTo>
                  <a:lnTo>
                    <a:pt x="992" y="350"/>
                  </a:lnTo>
                  <a:lnTo>
                    <a:pt x="1006" y="348"/>
                  </a:lnTo>
                  <a:lnTo>
                    <a:pt x="1019" y="351"/>
                  </a:lnTo>
                  <a:lnTo>
                    <a:pt x="1033" y="349"/>
                  </a:lnTo>
                  <a:lnTo>
                    <a:pt x="1046" y="352"/>
                  </a:lnTo>
                  <a:lnTo>
                    <a:pt x="1060" y="359"/>
                  </a:lnTo>
                  <a:lnTo>
                    <a:pt x="1074" y="366"/>
                  </a:lnTo>
                  <a:lnTo>
                    <a:pt x="1087" y="369"/>
                  </a:lnTo>
                  <a:lnTo>
                    <a:pt x="1101" y="373"/>
                  </a:lnTo>
                  <a:lnTo>
                    <a:pt x="1114" y="381"/>
                  </a:lnTo>
                  <a:lnTo>
                    <a:pt x="1128" y="382"/>
                  </a:lnTo>
                  <a:lnTo>
                    <a:pt x="1142" y="387"/>
                  </a:lnTo>
                  <a:lnTo>
                    <a:pt x="1155" y="391"/>
                  </a:lnTo>
                  <a:lnTo>
                    <a:pt x="1169" y="393"/>
                  </a:lnTo>
                  <a:lnTo>
                    <a:pt x="1182" y="393"/>
                  </a:lnTo>
                  <a:lnTo>
                    <a:pt x="1196" y="401"/>
                  </a:lnTo>
                  <a:lnTo>
                    <a:pt x="1210" y="406"/>
                  </a:lnTo>
                  <a:lnTo>
                    <a:pt x="1223" y="416"/>
                  </a:lnTo>
                  <a:lnTo>
                    <a:pt x="1237" y="418"/>
                  </a:lnTo>
                  <a:lnTo>
                    <a:pt x="1250" y="424"/>
                  </a:lnTo>
                  <a:lnTo>
                    <a:pt x="1264" y="435"/>
                  </a:lnTo>
                  <a:lnTo>
                    <a:pt x="1278" y="448"/>
                  </a:lnTo>
                  <a:lnTo>
                    <a:pt x="1291" y="460"/>
                  </a:lnTo>
                  <a:lnTo>
                    <a:pt x="1305" y="485"/>
                  </a:lnTo>
                  <a:lnTo>
                    <a:pt x="1318" y="513"/>
                  </a:lnTo>
                  <a:lnTo>
                    <a:pt x="1332" y="559"/>
                  </a:lnTo>
                  <a:lnTo>
                    <a:pt x="1346" y="619"/>
                  </a:lnTo>
                </a:path>
              </a:pathLst>
            </a:cu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841" y="1130"/>
              <a:ext cx="4699" cy="1945"/>
            </a:xfrm>
            <a:custGeom>
              <a:avLst/>
              <a:gdLst>
                <a:gd name="T0" fmla="*/ 13 w 1346"/>
                <a:gd name="T1" fmla="*/ 3 h 557"/>
                <a:gd name="T2" fmla="*/ 40 w 1346"/>
                <a:gd name="T3" fmla="*/ 0 h 557"/>
                <a:gd name="T4" fmla="*/ 68 w 1346"/>
                <a:gd name="T5" fmla="*/ 6 h 557"/>
                <a:gd name="T6" fmla="*/ 95 w 1346"/>
                <a:gd name="T7" fmla="*/ 16 h 557"/>
                <a:gd name="T8" fmla="*/ 122 w 1346"/>
                <a:gd name="T9" fmla="*/ 41 h 557"/>
                <a:gd name="T10" fmla="*/ 149 w 1346"/>
                <a:gd name="T11" fmla="*/ 56 h 557"/>
                <a:gd name="T12" fmla="*/ 176 w 1346"/>
                <a:gd name="T13" fmla="*/ 71 h 557"/>
                <a:gd name="T14" fmla="*/ 204 w 1346"/>
                <a:gd name="T15" fmla="*/ 94 h 557"/>
                <a:gd name="T16" fmla="*/ 231 w 1346"/>
                <a:gd name="T17" fmla="*/ 103 h 557"/>
                <a:gd name="T18" fmla="*/ 258 w 1346"/>
                <a:gd name="T19" fmla="*/ 116 h 557"/>
                <a:gd name="T20" fmla="*/ 285 w 1346"/>
                <a:gd name="T21" fmla="*/ 125 h 557"/>
                <a:gd name="T22" fmla="*/ 312 w 1346"/>
                <a:gd name="T23" fmla="*/ 141 h 557"/>
                <a:gd name="T24" fmla="*/ 339 w 1346"/>
                <a:gd name="T25" fmla="*/ 144 h 557"/>
                <a:gd name="T26" fmla="*/ 367 w 1346"/>
                <a:gd name="T27" fmla="*/ 146 h 557"/>
                <a:gd name="T28" fmla="*/ 394 w 1346"/>
                <a:gd name="T29" fmla="*/ 151 h 557"/>
                <a:gd name="T30" fmla="*/ 421 w 1346"/>
                <a:gd name="T31" fmla="*/ 164 h 557"/>
                <a:gd name="T32" fmla="*/ 448 w 1346"/>
                <a:gd name="T33" fmla="*/ 165 h 557"/>
                <a:gd name="T34" fmla="*/ 475 w 1346"/>
                <a:gd name="T35" fmla="*/ 163 h 557"/>
                <a:gd name="T36" fmla="*/ 503 w 1346"/>
                <a:gd name="T37" fmla="*/ 170 h 557"/>
                <a:gd name="T38" fmla="*/ 530 w 1346"/>
                <a:gd name="T39" fmla="*/ 175 h 557"/>
                <a:gd name="T40" fmla="*/ 557 w 1346"/>
                <a:gd name="T41" fmla="*/ 184 h 557"/>
                <a:gd name="T42" fmla="*/ 584 w 1346"/>
                <a:gd name="T43" fmla="*/ 184 h 557"/>
                <a:gd name="T44" fmla="*/ 611 w 1346"/>
                <a:gd name="T45" fmla="*/ 188 h 557"/>
                <a:gd name="T46" fmla="*/ 639 w 1346"/>
                <a:gd name="T47" fmla="*/ 188 h 557"/>
                <a:gd name="T48" fmla="*/ 666 w 1346"/>
                <a:gd name="T49" fmla="*/ 187 h 557"/>
                <a:gd name="T50" fmla="*/ 693 w 1346"/>
                <a:gd name="T51" fmla="*/ 195 h 557"/>
                <a:gd name="T52" fmla="*/ 720 w 1346"/>
                <a:gd name="T53" fmla="*/ 194 h 557"/>
                <a:gd name="T54" fmla="*/ 747 w 1346"/>
                <a:gd name="T55" fmla="*/ 195 h 557"/>
                <a:gd name="T56" fmla="*/ 775 w 1346"/>
                <a:gd name="T57" fmla="*/ 194 h 557"/>
                <a:gd name="T58" fmla="*/ 802 w 1346"/>
                <a:gd name="T59" fmla="*/ 206 h 557"/>
                <a:gd name="T60" fmla="*/ 829 w 1346"/>
                <a:gd name="T61" fmla="*/ 205 h 557"/>
                <a:gd name="T62" fmla="*/ 856 w 1346"/>
                <a:gd name="T63" fmla="*/ 206 h 557"/>
                <a:gd name="T64" fmla="*/ 883 w 1346"/>
                <a:gd name="T65" fmla="*/ 203 h 557"/>
                <a:gd name="T66" fmla="*/ 910 w 1346"/>
                <a:gd name="T67" fmla="*/ 211 h 557"/>
                <a:gd name="T68" fmla="*/ 938 w 1346"/>
                <a:gd name="T69" fmla="*/ 214 h 557"/>
                <a:gd name="T70" fmla="*/ 965 w 1346"/>
                <a:gd name="T71" fmla="*/ 215 h 557"/>
                <a:gd name="T72" fmla="*/ 992 w 1346"/>
                <a:gd name="T73" fmla="*/ 221 h 557"/>
                <a:gd name="T74" fmla="*/ 1019 w 1346"/>
                <a:gd name="T75" fmla="*/ 231 h 557"/>
                <a:gd name="T76" fmla="*/ 1046 w 1346"/>
                <a:gd name="T77" fmla="*/ 237 h 557"/>
                <a:gd name="T78" fmla="*/ 1074 w 1346"/>
                <a:gd name="T79" fmla="*/ 244 h 557"/>
                <a:gd name="T80" fmla="*/ 1101 w 1346"/>
                <a:gd name="T81" fmla="*/ 247 h 557"/>
                <a:gd name="T82" fmla="*/ 1128 w 1346"/>
                <a:gd name="T83" fmla="*/ 247 h 557"/>
                <a:gd name="T84" fmla="*/ 1155 w 1346"/>
                <a:gd name="T85" fmla="*/ 256 h 557"/>
                <a:gd name="T86" fmla="*/ 1182 w 1346"/>
                <a:gd name="T87" fmla="*/ 267 h 557"/>
                <a:gd name="T88" fmla="*/ 1210 w 1346"/>
                <a:gd name="T89" fmla="*/ 275 h 557"/>
                <a:gd name="T90" fmla="*/ 1237 w 1346"/>
                <a:gd name="T91" fmla="*/ 279 h 557"/>
                <a:gd name="T92" fmla="*/ 1264 w 1346"/>
                <a:gd name="T93" fmla="*/ 305 h 557"/>
                <a:gd name="T94" fmla="*/ 1291 w 1346"/>
                <a:gd name="T95" fmla="*/ 337 h 557"/>
                <a:gd name="T96" fmla="*/ 1318 w 1346"/>
                <a:gd name="T97" fmla="*/ 385 h 557"/>
                <a:gd name="T98" fmla="*/ 1346 w 1346"/>
                <a:gd name="T99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557">
                  <a:moveTo>
                    <a:pt x="0" y="8"/>
                  </a:moveTo>
                  <a:lnTo>
                    <a:pt x="13" y="3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8" y="6"/>
                  </a:lnTo>
                  <a:lnTo>
                    <a:pt x="81" y="11"/>
                  </a:lnTo>
                  <a:lnTo>
                    <a:pt x="95" y="16"/>
                  </a:lnTo>
                  <a:lnTo>
                    <a:pt x="108" y="32"/>
                  </a:lnTo>
                  <a:lnTo>
                    <a:pt x="122" y="4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3" y="63"/>
                  </a:lnTo>
                  <a:lnTo>
                    <a:pt x="176" y="71"/>
                  </a:lnTo>
                  <a:lnTo>
                    <a:pt x="190" y="78"/>
                  </a:lnTo>
                  <a:lnTo>
                    <a:pt x="204" y="94"/>
                  </a:lnTo>
                  <a:lnTo>
                    <a:pt x="217" y="95"/>
                  </a:lnTo>
                  <a:lnTo>
                    <a:pt x="231" y="103"/>
                  </a:lnTo>
                  <a:lnTo>
                    <a:pt x="244" y="110"/>
                  </a:lnTo>
                  <a:lnTo>
                    <a:pt x="258" y="116"/>
                  </a:lnTo>
                  <a:lnTo>
                    <a:pt x="271" y="123"/>
                  </a:lnTo>
                  <a:lnTo>
                    <a:pt x="285" y="125"/>
                  </a:lnTo>
                  <a:lnTo>
                    <a:pt x="299" y="135"/>
                  </a:lnTo>
                  <a:lnTo>
                    <a:pt x="312" y="141"/>
                  </a:lnTo>
                  <a:lnTo>
                    <a:pt x="326" y="140"/>
                  </a:lnTo>
                  <a:lnTo>
                    <a:pt x="339" y="144"/>
                  </a:lnTo>
                  <a:lnTo>
                    <a:pt x="353" y="146"/>
                  </a:lnTo>
                  <a:lnTo>
                    <a:pt x="367" y="146"/>
                  </a:lnTo>
                  <a:lnTo>
                    <a:pt x="380" y="149"/>
                  </a:lnTo>
                  <a:lnTo>
                    <a:pt x="394" y="151"/>
                  </a:lnTo>
                  <a:lnTo>
                    <a:pt x="407" y="151"/>
                  </a:lnTo>
                  <a:lnTo>
                    <a:pt x="421" y="164"/>
                  </a:lnTo>
                  <a:lnTo>
                    <a:pt x="435" y="169"/>
                  </a:lnTo>
                  <a:lnTo>
                    <a:pt x="448" y="165"/>
                  </a:lnTo>
                  <a:lnTo>
                    <a:pt x="462" y="163"/>
                  </a:lnTo>
                  <a:lnTo>
                    <a:pt x="475" y="163"/>
                  </a:lnTo>
                  <a:lnTo>
                    <a:pt x="489" y="166"/>
                  </a:lnTo>
                  <a:lnTo>
                    <a:pt x="503" y="170"/>
                  </a:lnTo>
                  <a:lnTo>
                    <a:pt x="516" y="170"/>
                  </a:lnTo>
                  <a:lnTo>
                    <a:pt x="530" y="175"/>
                  </a:lnTo>
                  <a:lnTo>
                    <a:pt x="543" y="183"/>
                  </a:lnTo>
                  <a:lnTo>
                    <a:pt x="557" y="184"/>
                  </a:lnTo>
                  <a:lnTo>
                    <a:pt x="571" y="182"/>
                  </a:lnTo>
                  <a:lnTo>
                    <a:pt x="584" y="184"/>
                  </a:lnTo>
                  <a:lnTo>
                    <a:pt x="598" y="186"/>
                  </a:lnTo>
                  <a:lnTo>
                    <a:pt x="611" y="188"/>
                  </a:lnTo>
                  <a:lnTo>
                    <a:pt x="625" y="188"/>
                  </a:lnTo>
                  <a:lnTo>
                    <a:pt x="639" y="188"/>
                  </a:lnTo>
                  <a:lnTo>
                    <a:pt x="652" y="186"/>
                  </a:lnTo>
                  <a:lnTo>
                    <a:pt x="666" y="187"/>
                  </a:lnTo>
                  <a:lnTo>
                    <a:pt x="679" y="191"/>
                  </a:lnTo>
                  <a:lnTo>
                    <a:pt x="693" y="195"/>
                  </a:lnTo>
                  <a:lnTo>
                    <a:pt x="707" y="195"/>
                  </a:lnTo>
                  <a:lnTo>
                    <a:pt x="720" y="194"/>
                  </a:lnTo>
                  <a:lnTo>
                    <a:pt x="734" y="194"/>
                  </a:lnTo>
                  <a:lnTo>
                    <a:pt x="747" y="195"/>
                  </a:lnTo>
                  <a:lnTo>
                    <a:pt x="761" y="193"/>
                  </a:lnTo>
                  <a:lnTo>
                    <a:pt x="775" y="194"/>
                  </a:lnTo>
                  <a:lnTo>
                    <a:pt x="788" y="195"/>
                  </a:lnTo>
                  <a:lnTo>
                    <a:pt x="802" y="206"/>
                  </a:lnTo>
                  <a:lnTo>
                    <a:pt x="815" y="203"/>
                  </a:lnTo>
                  <a:lnTo>
                    <a:pt x="829" y="205"/>
                  </a:lnTo>
                  <a:lnTo>
                    <a:pt x="842" y="205"/>
                  </a:lnTo>
                  <a:lnTo>
                    <a:pt x="856" y="206"/>
                  </a:lnTo>
                  <a:lnTo>
                    <a:pt x="870" y="204"/>
                  </a:lnTo>
                  <a:lnTo>
                    <a:pt x="883" y="203"/>
                  </a:lnTo>
                  <a:lnTo>
                    <a:pt x="897" y="206"/>
                  </a:lnTo>
                  <a:lnTo>
                    <a:pt x="910" y="211"/>
                  </a:lnTo>
                  <a:lnTo>
                    <a:pt x="924" y="213"/>
                  </a:lnTo>
                  <a:lnTo>
                    <a:pt x="938" y="214"/>
                  </a:lnTo>
                  <a:lnTo>
                    <a:pt x="951" y="217"/>
                  </a:lnTo>
                  <a:lnTo>
                    <a:pt x="965" y="215"/>
                  </a:lnTo>
                  <a:lnTo>
                    <a:pt x="978" y="218"/>
                  </a:lnTo>
                  <a:lnTo>
                    <a:pt x="992" y="221"/>
                  </a:lnTo>
                  <a:lnTo>
                    <a:pt x="1006" y="218"/>
                  </a:lnTo>
                  <a:lnTo>
                    <a:pt x="1019" y="231"/>
                  </a:lnTo>
                  <a:lnTo>
                    <a:pt x="1033" y="234"/>
                  </a:lnTo>
                  <a:lnTo>
                    <a:pt x="1046" y="237"/>
                  </a:lnTo>
                  <a:lnTo>
                    <a:pt x="1060" y="238"/>
                  </a:lnTo>
                  <a:lnTo>
                    <a:pt x="1074" y="244"/>
                  </a:lnTo>
                  <a:lnTo>
                    <a:pt x="1087" y="246"/>
                  </a:lnTo>
                  <a:lnTo>
                    <a:pt x="1101" y="247"/>
                  </a:lnTo>
                  <a:lnTo>
                    <a:pt x="1114" y="249"/>
                  </a:lnTo>
                  <a:lnTo>
                    <a:pt x="1128" y="247"/>
                  </a:lnTo>
                  <a:lnTo>
                    <a:pt x="1142" y="250"/>
                  </a:lnTo>
                  <a:lnTo>
                    <a:pt x="1155" y="256"/>
                  </a:lnTo>
                  <a:lnTo>
                    <a:pt x="1169" y="266"/>
                  </a:lnTo>
                  <a:lnTo>
                    <a:pt x="1182" y="267"/>
                  </a:lnTo>
                  <a:lnTo>
                    <a:pt x="1196" y="271"/>
                  </a:lnTo>
                  <a:lnTo>
                    <a:pt x="1210" y="275"/>
                  </a:lnTo>
                  <a:lnTo>
                    <a:pt x="1223" y="275"/>
                  </a:lnTo>
                  <a:lnTo>
                    <a:pt x="1237" y="279"/>
                  </a:lnTo>
                  <a:lnTo>
                    <a:pt x="1250" y="293"/>
                  </a:lnTo>
                  <a:lnTo>
                    <a:pt x="1264" y="305"/>
                  </a:lnTo>
                  <a:lnTo>
                    <a:pt x="1278" y="319"/>
                  </a:lnTo>
                  <a:lnTo>
                    <a:pt x="1291" y="337"/>
                  </a:lnTo>
                  <a:lnTo>
                    <a:pt x="1305" y="352"/>
                  </a:lnTo>
                  <a:lnTo>
                    <a:pt x="1318" y="385"/>
                  </a:lnTo>
                  <a:lnTo>
                    <a:pt x="1332" y="450"/>
                  </a:lnTo>
                  <a:lnTo>
                    <a:pt x="1346" y="557"/>
                  </a:lnTo>
                </a:path>
              </a:pathLst>
            </a:custGeom>
            <a:noFill/>
            <a:ln w="2857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751" y="2387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Average:50.0%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751" y="1842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Average:61.9%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751" y="528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Average:91.5%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767" y="619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1940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765" y="2674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1980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34" y="349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54" y="2890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54" y="228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54" y="167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54" y="1071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74" y="467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 rot="16200000">
              <a:off x="-1268" y="1865"/>
              <a:ext cx="30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Pct. of Children Earning more than their Parents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75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66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611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561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51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421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292" y="3937"/>
              <a:ext cx="37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Parent Income Percentile (conditional on positive income)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765" y="3529"/>
              <a:ext cx="541" cy="0"/>
            </a:xfrm>
            <a:prstGeom prst="line">
              <a:avLst/>
            </a:prstGeom>
            <a:noFill/>
            <a:ln w="2857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1393" y="3466"/>
              <a:ext cx="33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800" dirty="0">
                  <a:solidFill>
                    <a:srgbClr val="000000"/>
                  </a:solidFill>
                </a:rPr>
                <a:t>Higher growth: 1940 GDP growth rate, 1980 shares</a:t>
              </a:r>
              <a:endParaRPr lang="en-US" altLang="en-US" sz="1800" dirty="0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3138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1524001" y="152464"/>
            <a:ext cx="929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Parents: Hypothetical Scenarios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49" y="98425"/>
            <a:ext cx="9153527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79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74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6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64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45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540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41" y="690"/>
              <a:ext cx="4699" cy="1638"/>
            </a:xfrm>
            <a:custGeom>
              <a:avLst/>
              <a:gdLst>
                <a:gd name="T0" fmla="*/ 13 w 1346"/>
                <a:gd name="T1" fmla="*/ 0 h 469"/>
                <a:gd name="T2" fmla="*/ 40 w 1346"/>
                <a:gd name="T3" fmla="*/ 8 h 469"/>
                <a:gd name="T4" fmla="*/ 68 w 1346"/>
                <a:gd name="T5" fmla="*/ 10 h 469"/>
                <a:gd name="T6" fmla="*/ 95 w 1346"/>
                <a:gd name="T7" fmla="*/ 10 h 469"/>
                <a:gd name="T8" fmla="*/ 122 w 1346"/>
                <a:gd name="T9" fmla="*/ 13 h 469"/>
                <a:gd name="T10" fmla="*/ 149 w 1346"/>
                <a:gd name="T11" fmla="*/ 13 h 469"/>
                <a:gd name="T12" fmla="*/ 176 w 1346"/>
                <a:gd name="T13" fmla="*/ 15 h 469"/>
                <a:gd name="T14" fmla="*/ 204 w 1346"/>
                <a:gd name="T15" fmla="*/ 18 h 469"/>
                <a:gd name="T16" fmla="*/ 231 w 1346"/>
                <a:gd name="T17" fmla="*/ 18 h 469"/>
                <a:gd name="T18" fmla="*/ 258 w 1346"/>
                <a:gd name="T19" fmla="*/ 17 h 469"/>
                <a:gd name="T20" fmla="*/ 285 w 1346"/>
                <a:gd name="T21" fmla="*/ 16 h 469"/>
                <a:gd name="T22" fmla="*/ 312 w 1346"/>
                <a:gd name="T23" fmla="*/ 17 h 469"/>
                <a:gd name="T24" fmla="*/ 339 w 1346"/>
                <a:gd name="T25" fmla="*/ 17 h 469"/>
                <a:gd name="T26" fmla="*/ 367 w 1346"/>
                <a:gd name="T27" fmla="*/ 18 h 469"/>
                <a:gd name="T28" fmla="*/ 394 w 1346"/>
                <a:gd name="T29" fmla="*/ 19 h 469"/>
                <a:gd name="T30" fmla="*/ 421 w 1346"/>
                <a:gd name="T31" fmla="*/ 19 h 469"/>
                <a:gd name="T32" fmla="*/ 448 w 1346"/>
                <a:gd name="T33" fmla="*/ 19 h 469"/>
                <a:gd name="T34" fmla="*/ 475 w 1346"/>
                <a:gd name="T35" fmla="*/ 21 h 469"/>
                <a:gd name="T36" fmla="*/ 503 w 1346"/>
                <a:gd name="T37" fmla="*/ 21 h 469"/>
                <a:gd name="T38" fmla="*/ 530 w 1346"/>
                <a:gd name="T39" fmla="*/ 21 h 469"/>
                <a:gd name="T40" fmla="*/ 557 w 1346"/>
                <a:gd name="T41" fmla="*/ 21 h 469"/>
                <a:gd name="T42" fmla="*/ 584 w 1346"/>
                <a:gd name="T43" fmla="*/ 20 h 469"/>
                <a:gd name="T44" fmla="*/ 611 w 1346"/>
                <a:gd name="T45" fmla="*/ 19 h 469"/>
                <a:gd name="T46" fmla="*/ 639 w 1346"/>
                <a:gd name="T47" fmla="*/ 20 h 469"/>
                <a:gd name="T48" fmla="*/ 666 w 1346"/>
                <a:gd name="T49" fmla="*/ 21 h 469"/>
                <a:gd name="T50" fmla="*/ 693 w 1346"/>
                <a:gd name="T51" fmla="*/ 20 h 469"/>
                <a:gd name="T52" fmla="*/ 720 w 1346"/>
                <a:gd name="T53" fmla="*/ 21 h 469"/>
                <a:gd name="T54" fmla="*/ 747 w 1346"/>
                <a:gd name="T55" fmla="*/ 21 h 469"/>
                <a:gd name="T56" fmla="*/ 775 w 1346"/>
                <a:gd name="T57" fmla="*/ 17 h 469"/>
                <a:gd name="T58" fmla="*/ 802 w 1346"/>
                <a:gd name="T59" fmla="*/ 17 h 469"/>
                <a:gd name="T60" fmla="*/ 829 w 1346"/>
                <a:gd name="T61" fmla="*/ 14 h 469"/>
                <a:gd name="T62" fmla="*/ 856 w 1346"/>
                <a:gd name="T63" fmla="*/ 13 h 469"/>
                <a:gd name="T64" fmla="*/ 883 w 1346"/>
                <a:gd name="T65" fmla="*/ 12 h 469"/>
                <a:gd name="T66" fmla="*/ 910 w 1346"/>
                <a:gd name="T67" fmla="*/ 12 h 469"/>
                <a:gd name="T68" fmla="*/ 938 w 1346"/>
                <a:gd name="T69" fmla="*/ 16 h 469"/>
                <a:gd name="T70" fmla="*/ 965 w 1346"/>
                <a:gd name="T71" fmla="*/ 15 h 469"/>
                <a:gd name="T72" fmla="*/ 992 w 1346"/>
                <a:gd name="T73" fmla="*/ 18 h 469"/>
                <a:gd name="T74" fmla="*/ 1019 w 1346"/>
                <a:gd name="T75" fmla="*/ 20 h 469"/>
                <a:gd name="T76" fmla="*/ 1046 w 1346"/>
                <a:gd name="T77" fmla="*/ 24 h 469"/>
                <a:gd name="T78" fmla="*/ 1074 w 1346"/>
                <a:gd name="T79" fmla="*/ 28 h 469"/>
                <a:gd name="T80" fmla="*/ 1101 w 1346"/>
                <a:gd name="T81" fmla="*/ 27 h 469"/>
                <a:gd name="T82" fmla="*/ 1128 w 1346"/>
                <a:gd name="T83" fmla="*/ 32 h 469"/>
                <a:gd name="T84" fmla="*/ 1155 w 1346"/>
                <a:gd name="T85" fmla="*/ 43 h 469"/>
                <a:gd name="T86" fmla="*/ 1182 w 1346"/>
                <a:gd name="T87" fmla="*/ 48 h 469"/>
                <a:gd name="T88" fmla="*/ 1210 w 1346"/>
                <a:gd name="T89" fmla="*/ 64 h 469"/>
                <a:gd name="T90" fmla="*/ 1237 w 1346"/>
                <a:gd name="T91" fmla="*/ 67 h 469"/>
                <a:gd name="T92" fmla="*/ 1264 w 1346"/>
                <a:gd name="T93" fmla="*/ 75 h 469"/>
                <a:gd name="T94" fmla="*/ 1291 w 1346"/>
                <a:gd name="T95" fmla="*/ 114 h 469"/>
                <a:gd name="T96" fmla="*/ 1318 w 1346"/>
                <a:gd name="T97" fmla="*/ 205 h 469"/>
                <a:gd name="T98" fmla="*/ 1346 w 1346"/>
                <a:gd name="T9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469">
                  <a:moveTo>
                    <a:pt x="0" y="4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40" y="8"/>
                  </a:lnTo>
                  <a:lnTo>
                    <a:pt x="54" y="10"/>
                  </a:lnTo>
                  <a:lnTo>
                    <a:pt x="68" y="10"/>
                  </a:lnTo>
                  <a:lnTo>
                    <a:pt x="81" y="11"/>
                  </a:lnTo>
                  <a:lnTo>
                    <a:pt x="95" y="10"/>
                  </a:lnTo>
                  <a:lnTo>
                    <a:pt x="108" y="12"/>
                  </a:lnTo>
                  <a:lnTo>
                    <a:pt x="122" y="13"/>
                  </a:lnTo>
                  <a:lnTo>
                    <a:pt x="136" y="12"/>
                  </a:lnTo>
                  <a:lnTo>
                    <a:pt x="149" y="13"/>
                  </a:lnTo>
                  <a:lnTo>
                    <a:pt x="163" y="12"/>
                  </a:lnTo>
                  <a:lnTo>
                    <a:pt x="176" y="15"/>
                  </a:lnTo>
                  <a:lnTo>
                    <a:pt x="190" y="14"/>
                  </a:lnTo>
                  <a:lnTo>
                    <a:pt x="204" y="18"/>
                  </a:lnTo>
                  <a:lnTo>
                    <a:pt x="217" y="17"/>
                  </a:lnTo>
                  <a:lnTo>
                    <a:pt x="231" y="18"/>
                  </a:lnTo>
                  <a:lnTo>
                    <a:pt x="244" y="19"/>
                  </a:lnTo>
                  <a:lnTo>
                    <a:pt x="258" y="17"/>
                  </a:lnTo>
                  <a:lnTo>
                    <a:pt x="271" y="16"/>
                  </a:lnTo>
                  <a:lnTo>
                    <a:pt x="285" y="16"/>
                  </a:lnTo>
                  <a:lnTo>
                    <a:pt x="299" y="16"/>
                  </a:lnTo>
                  <a:lnTo>
                    <a:pt x="312" y="17"/>
                  </a:lnTo>
                  <a:lnTo>
                    <a:pt x="326" y="18"/>
                  </a:lnTo>
                  <a:lnTo>
                    <a:pt x="339" y="17"/>
                  </a:lnTo>
                  <a:lnTo>
                    <a:pt x="353" y="17"/>
                  </a:lnTo>
                  <a:lnTo>
                    <a:pt x="367" y="18"/>
                  </a:lnTo>
                  <a:lnTo>
                    <a:pt x="380" y="19"/>
                  </a:lnTo>
                  <a:lnTo>
                    <a:pt x="394" y="19"/>
                  </a:lnTo>
                  <a:lnTo>
                    <a:pt x="407" y="18"/>
                  </a:lnTo>
                  <a:lnTo>
                    <a:pt x="421" y="19"/>
                  </a:lnTo>
                  <a:lnTo>
                    <a:pt x="435" y="19"/>
                  </a:lnTo>
                  <a:lnTo>
                    <a:pt x="448" y="19"/>
                  </a:lnTo>
                  <a:lnTo>
                    <a:pt x="462" y="20"/>
                  </a:lnTo>
                  <a:lnTo>
                    <a:pt x="475" y="21"/>
                  </a:lnTo>
                  <a:lnTo>
                    <a:pt x="489" y="21"/>
                  </a:lnTo>
                  <a:lnTo>
                    <a:pt x="503" y="21"/>
                  </a:lnTo>
                  <a:lnTo>
                    <a:pt x="516" y="19"/>
                  </a:lnTo>
                  <a:lnTo>
                    <a:pt x="530" y="21"/>
                  </a:lnTo>
                  <a:lnTo>
                    <a:pt x="543" y="21"/>
                  </a:lnTo>
                  <a:lnTo>
                    <a:pt x="557" y="21"/>
                  </a:lnTo>
                  <a:lnTo>
                    <a:pt x="571" y="19"/>
                  </a:lnTo>
                  <a:lnTo>
                    <a:pt x="584" y="20"/>
                  </a:lnTo>
                  <a:lnTo>
                    <a:pt x="598" y="20"/>
                  </a:lnTo>
                  <a:lnTo>
                    <a:pt x="611" y="19"/>
                  </a:lnTo>
                  <a:lnTo>
                    <a:pt x="625" y="21"/>
                  </a:lnTo>
                  <a:lnTo>
                    <a:pt x="639" y="20"/>
                  </a:lnTo>
                  <a:lnTo>
                    <a:pt x="652" y="22"/>
                  </a:lnTo>
                  <a:lnTo>
                    <a:pt x="666" y="21"/>
                  </a:lnTo>
                  <a:lnTo>
                    <a:pt x="679" y="19"/>
                  </a:lnTo>
                  <a:lnTo>
                    <a:pt x="693" y="20"/>
                  </a:lnTo>
                  <a:lnTo>
                    <a:pt x="707" y="21"/>
                  </a:lnTo>
                  <a:lnTo>
                    <a:pt x="720" y="21"/>
                  </a:lnTo>
                  <a:lnTo>
                    <a:pt x="734" y="21"/>
                  </a:lnTo>
                  <a:lnTo>
                    <a:pt x="747" y="21"/>
                  </a:lnTo>
                  <a:lnTo>
                    <a:pt x="761" y="21"/>
                  </a:lnTo>
                  <a:lnTo>
                    <a:pt x="775" y="17"/>
                  </a:lnTo>
                  <a:lnTo>
                    <a:pt x="788" y="17"/>
                  </a:lnTo>
                  <a:lnTo>
                    <a:pt x="802" y="17"/>
                  </a:lnTo>
                  <a:lnTo>
                    <a:pt x="815" y="15"/>
                  </a:lnTo>
                  <a:lnTo>
                    <a:pt x="829" y="14"/>
                  </a:lnTo>
                  <a:lnTo>
                    <a:pt x="842" y="13"/>
                  </a:lnTo>
                  <a:lnTo>
                    <a:pt x="856" y="13"/>
                  </a:lnTo>
                  <a:lnTo>
                    <a:pt x="870" y="12"/>
                  </a:lnTo>
                  <a:lnTo>
                    <a:pt x="883" y="12"/>
                  </a:lnTo>
                  <a:lnTo>
                    <a:pt x="897" y="14"/>
                  </a:lnTo>
                  <a:lnTo>
                    <a:pt x="910" y="12"/>
                  </a:lnTo>
                  <a:lnTo>
                    <a:pt x="924" y="14"/>
                  </a:lnTo>
                  <a:lnTo>
                    <a:pt x="938" y="16"/>
                  </a:lnTo>
                  <a:lnTo>
                    <a:pt x="951" y="16"/>
                  </a:lnTo>
                  <a:lnTo>
                    <a:pt x="965" y="15"/>
                  </a:lnTo>
                  <a:lnTo>
                    <a:pt x="978" y="17"/>
                  </a:lnTo>
                  <a:lnTo>
                    <a:pt x="992" y="18"/>
                  </a:lnTo>
                  <a:lnTo>
                    <a:pt x="1006" y="20"/>
                  </a:lnTo>
                  <a:lnTo>
                    <a:pt x="1019" y="20"/>
                  </a:lnTo>
                  <a:lnTo>
                    <a:pt x="1033" y="23"/>
                  </a:lnTo>
                  <a:lnTo>
                    <a:pt x="1046" y="24"/>
                  </a:lnTo>
                  <a:lnTo>
                    <a:pt x="1060" y="24"/>
                  </a:lnTo>
                  <a:lnTo>
                    <a:pt x="1074" y="28"/>
                  </a:lnTo>
                  <a:lnTo>
                    <a:pt x="1087" y="28"/>
                  </a:lnTo>
                  <a:lnTo>
                    <a:pt x="1101" y="27"/>
                  </a:lnTo>
                  <a:lnTo>
                    <a:pt x="1114" y="28"/>
                  </a:lnTo>
                  <a:lnTo>
                    <a:pt x="1128" y="32"/>
                  </a:lnTo>
                  <a:lnTo>
                    <a:pt x="1142" y="40"/>
                  </a:lnTo>
                  <a:lnTo>
                    <a:pt x="1155" y="43"/>
                  </a:lnTo>
                  <a:lnTo>
                    <a:pt x="1169" y="45"/>
                  </a:lnTo>
                  <a:lnTo>
                    <a:pt x="1182" y="48"/>
                  </a:lnTo>
                  <a:lnTo>
                    <a:pt x="1196" y="54"/>
                  </a:lnTo>
                  <a:lnTo>
                    <a:pt x="1210" y="64"/>
                  </a:lnTo>
                  <a:lnTo>
                    <a:pt x="1223" y="67"/>
                  </a:lnTo>
                  <a:lnTo>
                    <a:pt x="1237" y="67"/>
                  </a:lnTo>
                  <a:lnTo>
                    <a:pt x="1250" y="70"/>
                  </a:lnTo>
                  <a:lnTo>
                    <a:pt x="1264" y="75"/>
                  </a:lnTo>
                  <a:lnTo>
                    <a:pt x="1278" y="96"/>
                  </a:lnTo>
                  <a:lnTo>
                    <a:pt x="1291" y="114"/>
                  </a:lnTo>
                  <a:lnTo>
                    <a:pt x="1305" y="151"/>
                  </a:lnTo>
                  <a:lnTo>
                    <a:pt x="1318" y="205"/>
                  </a:lnTo>
                  <a:lnTo>
                    <a:pt x="1332" y="319"/>
                  </a:lnTo>
                  <a:lnTo>
                    <a:pt x="1346" y="469"/>
                  </a:lnTo>
                </a:path>
              </a:pathLst>
            </a:custGeom>
            <a:noFill/>
            <a:ln w="2857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841" y="1154"/>
              <a:ext cx="4699" cy="2162"/>
            </a:xfrm>
            <a:custGeom>
              <a:avLst/>
              <a:gdLst>
                <a:gd name="T0" fmla="*/ 13 w 1346"/>
                <a:gd name="T1" fmla="*/ 1 h 619"/>
                <a:gd name="T2" fmla="*/ 40 w 1346"/>
                <a:gd name="T3" fmla="*/ 3 h 619"/>
                <a:gd name="T4" fmla="*/ 68 w 1346"/>
                <a:gd name="T5" fmla="*/ 20 h 619"/>
                <a:gd name="T6" fmla="*/ 95 w 1346"/>
                <a:gd name="T7" fmla="*/ 52 h 619"/>
                <a:gd name="T8" fmla="*/ 122 w 1346"/>
                <a:gd name="T9" fmla="*/ 85 h 619"/>
                <a:gd name="T10" fmla="*/ 149 w 1346"/>
                <a:gd name="T11" fmla="*/ 113 h 619"/>
                <a:gd name="T12" fmla="*/ 176 w 1346"/>
                <a:gd name="T13" fmla="*/ 140 h 619"/>
                <a:gd name="T14" fmla="*/ 204 w 1346"/>
                <a:gd name="T15" fmla="*/ 173 h 619"/>
                <a:gd name="T16" fmla="*/ 231 w 1346"/>
                <a:gd name="T17" fmla="*/ 185 h 619"/>
                <a:gd name="T18" fmla="*/ 258 w 1346"/>
                <a:gd name="T19" fmla="*/ 201 h 619"/>
                <a:gd name="T20" fmla="*/ 285 w 1346"/>
                <a:gd name="T21" fmla="*/ 219 h 619"/>
                <a:gd name="T22" fmla="*/ 312 w 1346"/>
                <a:gd name="T23" fmla="*/ 224 h 619"/>
                <a:gd name="T24" fmla="*/ 339 w 1346"/>
                <a:gd name="T25" fmla="*/ 233 h 619"/>
                <a:gd name="T26" fmla="*/ 367 w 1346"/>
                <a:gd name="T27" fmla="*/ 252 h 619"/>
                <a:gd name="T28" fmla="*/ 394 w 1346"/>
                <a:gd name="T29" fmla="*/ 260 h 619"/>
                <a:gd name="T30" fmla="*/ 421 w 1346"/>
                <a:gd name="T31" fmla="*/ 258 h 619"/>
                <a:gd name="T32" fmla="*/ 448 w 1346"/>
                <a:gd name="T33" fmla="*/ 267 h 619"/>
                <a:gd name="T34" fmla="*/ 475 w 1346"/>
                <a:gd name="T35" fmla="*/ 271 h 619"/>
                <a:gd name="T36" fmla="*/ 503 w 1346"/>
                <a:gd name="T37" fmla="*/ 273 h 619"/>
                <a:gd name="T38" fmla="*/ 530 w 1346"/>
                <a:gd name="T39" fmla="*/ 287 h 619"/>
                <a:gd name="T40" fmla="*/ 557 w 1346"/>
                <a:gd name="T41" fmla="*/ 287 h 619"/>
                <a:gd name="T42" fmla="*/ 584 w 1346"/>
                <a:gd name="T43" fmla="*/ 290 h 619"/>
                <a:gd name="T44" fmla="*/ 611 w 1346"/>
                <a:gd name="T45" fmla="*/ 297 h 619"/>
                <a:gd name="T46" fmla="*/ 639 w 1346"/>
                <a:gd name="T47" fmla="*/ 302 h 619"/>
                <a:gd name="T48" fmla="*/ 666 w 1346"/>
                <a:gd name="T49" fmla="*/ 300 h 619"/>
                <a:gd name="T50" fmla="*/ 693 w 1346"/>
                <a:gd name="T51" fmla="*/ 304 h 619"/>
                <a:gd name="T52" fmla="*/ 720 w 1346"/>
                <a:gd name="T53" fmla="*/ 320 h 619"/>
                <a:gd name="T54" fmla="*/ 747 w 1346"/>
                <a:gd name="T55" fmla="*/ 325 h 619"/>
                <a:gd name="T56" fmla="*/ 775 w 1346"/>
                <a:gd name="T57" fmla="*/ 325 h 619"/>
                <a:gd name="T58" fmla="*/ 802 w 1346"/>
                <a:gd name="T59" fmla="*/ 328 h 619"/>
                <a:gd name="T60" fmla="*/ 829 w 1346"/>
                <a:gd name="T61" fmla="*/ 328 h 619"/>
                <a:gd name="T62" fmla="*/ 856 w 1346"/>
                <a:gd name="T63" fmla="*/ 327 h 619"/>
                <a:gd name="T64" fmla="*/ 883 w 1346"/>
                <a:gd name="T65" fmla="*/ 330 h 619"/>
                <a:gd name="T66" fmla="*/ 910 w 1346"/>
                <a:gd name="T67" fmla="*/ 343 h 619"/>
                <a:gd name="T68" fmla="*/ 938 w 1346"/>
                <a:gd name="T69" fmla="*/ 344 h 619"/>
                <a:gd name="T70" fmla="*/ 965 w 1346"/>
                <a:gd name="T71" fmla="*/ 344 h 619"/>
                <a:gd name="T72" fmla="*/ 992 w 1346"/>
                <a:gd name="T73" fmla="*/ 350 h 619"/>
                <a:gd name="T74" fmla="*/ 1019 w 1346"/>
                <a:gd name="T75" fmla="*/ 351 h 619"/>
                <a:gd name="T76" fmla="*/ 1046 w 1346"/>
                <a:gd name="T77" fmla="*/ 352 h 619"/>
                <a:gd name="T78" fmla="*/ 1074 w 1346"/>
                <a:gd name="T79" fmla="*/ 366 h 619"/>
                <a:gd name="T80" fmla="*/ 1101 w 1346"/>
                <a:gd name="T81" fmla="*/ 373 h 619"/>
                <a:gd name="T82" fmla="*/ 1128 w 1346"/>
                <a:gd name="T83" fmla="*/ 382 h 619"/>
                <a:gd name="T84" fmla="*/ 1155 w 1346"/>
                <a:gd name="T85" fmla="*/ 391 h 619"/>
                <a:gd name="T86" fmla="*/ 1182 w 1346"/>
                <a:gd name="T87" fmla="*/ 393 h 619"/>
                <a:gd name="T88" fmla="*/ 1210 w 1346"/>
                <a:gd name="T89" fmla="*/ 406 h 619"/>
                <a:gd name="T90" fmla="*/ 1237 w 1346"/>
                <a:gd name="T91" fmla="*/ 418 h 619"/>
                <a:gd name="T92" fmla="*/ 1264 w 1346"/>
                <a:gd name="T93" fmla="*/ 435 h 619"/>
                <a:gd name="T94" fmla="*/ 1291 w 1346"/>
                <a:gd name="T95" fmla="*/ 460 h 619"/>
                <a:gd name="T96" fmla="*/ 1318 w 1346"/>
                <a:gd name="T97" fmla="*/ 513 h 619"/>
                <a:gd name="T98" fmla="*/ 1346 w 1346"/>
                <a:gd name="T9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619">
                  <a:moveTo>
                    <a:pt x="0" y="5"/>
                  </a:moveTo>
                  <a:lnTo>
                    <a:pt x="13" y="1"/>
                  </a:lnTo>
                  <a:lnTo>
                    <a:pt x="27" y="0"/>
                  </a:lnTo>
                  <a:lnTo>
                    <a:pt x="40" y="3"/>
                  </a:lnTo>
                  <a:lnTo>
                    <a:pt x="54" y="8"/>
                  </a:lnTo>
                  <a:lnTo>
                    <a:pt x="68" y="20"/>
                  </a:lnTo>
                  <a:lnTo>
                    <a:pt x="81" y="37"/>
                  </a:lnTo>
                  <a:lnTo>
                    <a:pt x="95" y="52"/>
                  </a:lnTo>
                  <a:lnTo>
                    <a:pt x="108" y="75"/>
                  </a:lnTo>
                  <a:lnTo>
                    <a:pt x="122" y="85"/>
                  </a:lnTo>
                  <a:lnTo>
                    <a:pt x="136" y="106"/>
                  </a:lnTo>
                  <a:lnTo>
                    <a:pt x="149" y="113"/>
                  </a:lnTo>
                  <a:lnTo>
                    <a:pt x="163" y="121"/>
                  </a:lnTo>
                  <a:lnTo>
                    <a:pt x="176" y="140"/>
                  </a:lnTo>
                  <a:lnTo>
                    <a:pt x="190" y="152"/>
                  </a:lnTo>
                  <a:lnTo>
                    <a:pt x="204" y="173"/>
                  </a:lnTo>
                  <a:lnTo>
                    <a:pt x="217" y="177"/>
                  </a:lnTo>
                  <a:lnTo>
                    <a:pt x="231" y="185"/>
                  </a:lnTo>
                  <a:lnTo>
                    <a:pt x="244" y="191"/>
                  </a:lnTo>
                  <a:lnTo>
                    <a:pt x="258" y="201"/>
                  </a:lnTo>
                  <a:lnTo>
                    <a:pt x="271" y="222"/>
                  </a:lnTo>
                  <a:lnTo>
                    <a:pt x="285" y="219"/>
                  </a:lnTo>
                  <a:lnTo>
                    <a:pt x="299" y="219"/>
                  </a:lnTo>
                  <a:lnTo>
                    <a:pt x="312" y="224"/>
                  </a:lnTo>
                  <a:lnTo>
                    <a:pt x="326" y="227"/>
                  </a:lnTo>
                  <a:lnTo>
                    <a:pt x="339" y="233"/>
                  </a:lnTo>
                  <a:lnTo>
                    <a:pt x="353" y="248"/>
                  </a:lnTo>
                  <a:lnTo>
                    <a:pt x="367" y="252"/>
                  </a:lnTo>
                  <a:lnTo>
                    <a:pt x="380" y="254"/>
                  </a:lnTo>
                  <a:lnTo>
                    <a:pt x="394" y="260"/>
                  </a:lnTo>
                  <a:lnTo>
                    <a:pt x="407" y="257"/>
                  </a:lnTo>
                  <a:lnTo>
                    <a:pt x="421" y="258"/>
                  </a:lnTo>
                  <a:lnTo>
                    <a:pt x="435" y="264"/>
                  </a:lnTo>
                  <a:lnTo>
                    <a:pt x="448" y="267"/>
                  </a:lnTo>
                  <a:lnTo>
                    <a:pt x="462" y="269"/>
                  </a:lnTo>
                  <a:lnTo>
                    <a:pt x="475" y="271"/>
                  </a:lnTo>
                  <a:lnTo>
                    <a:pt x="489" y="271"/>
                  </a:lnTo>
                  <a:lnTo>
                    <a:pt x="503" y="273"/>
                  </a:lnTo>
                  <a:lnTo>
                    <a:pt x="516" y="273"/>
                  </a:lnTo>
                  <a:lnTo>
                    <a:pt x="530" y="287"/>
                  </a:lnTo>
                  <a:lnTo>
                    <a:pt x="543" y="289"/>
                  </a:lnTo>
                  <a:lnTo>
                    <a:pt x="557" y="287"/>
                  </a:lnTo>
                  <a:lnTo>
                    <a:pt x="571" y="288"/>
                  </a:lnTo>
                  <a:lnTo>
                    <a:pt x="584" y="290"/>
                  </a:lnTo>
                  <a:lnTo>
                    <a:pt x="598" y="285"/>
                  </a:lnTo>
                  <a:lnTo>
                    <a:pt x="611" y="297"/>
                  </a:lnTo>
                  <a:lnTo>
                    <a:pt x="625" y="299"/>
                  </a:lnTo>
                  <a:lnTo>
                    <a:pt x="639" y="302"/>
                  </a:lnTo>
                  <a:lnTo>
                    <a:pt x="652" y="298"/>
                  </a:lnTo>
                  <a:lnTo>
                    <a:pt x="666" y="300"/>
                  </a:lnTo>
                  <a:lnTo>
                    <a:pt x="679" y="301"/>
                  </a:lnTo>
                  <a:lnTo>
                    <a:pt x="693" y="304"/>
                  </a:lnTo>
                  <a:lnTo>
                    <a:pt x="707" y="307"/>
                  </a:lnTo>
                  <a:lnTo>
                    <a:pt x="720" y="320"/>
                  </a:lnTo>
                  <a:lnTo>
                    <a:pt x="734" y="321"/>
                  </a:lnTo>
                  <a:lnTo>
                    <a:pt x="747" y="325"/>
                  </a:lnTo>
                  <a:lnTo>
                    <a:pt x="761" y="322"/>
                  </a:lnTo>
                  <a:lnTo>
                    <a:pt x="775" y="325"/>
                  </a:lnTo>
                  <a:lnTo>
                    <a:pt x="788" y="327"/>
                  </a:lnTo>
                  <a:lnTo>
                    <a:pt x="802" y="328"/>
                  </a:lnTo>
                  <a:lnTo>
                    <a:pt x="815" y="328"/>
                  </a:lnTo>
                  <a:lnTo>
                    <a:pt x="829" y="328"/>
                  </a:lnTo>
                  <a:lnTo>
                    <a:pt x="842" y="327"/>
                  </a:lnTo>
                  <a:lnTo>
                    <a:pt x="856" y="327"/>
                  </a:lnTo>
                  <a:lnTo>
                    <a:pt x="870" y="328"/>
                  </a:lnTo>
                  <a:lnTo>
                    <a:pt x="883" y="330"/>
                  </a:lnTo>
                  <a:lnTo>
                    <a:pt x="897" y="335"/>
                  </a:lnTo>
                  <a:lnTo>
                    <a:pt x="910" y="343"/>
                  </a:lnTo>
                  <a:lnTo>
                    <a:pt x="924" y="345"/>
                  </a:lnTo>
                  <a:lnTo>
                    <a:pt x="938" y="344"/>
                  </a:lnTo>
                  <a:lnTo>
                    <a:pt x="951" y="348"/>
                  </a:lnTo>
                  <a:lnTo>
                    <a:pt x="965" y="344"/>
                  </a:lnTo>
                  <a:lnTo>
                    <a:pt x="978" y="348"/>
                  </a:lnTo>
                  <a:lnTo>
                    <a:pt x="992" y="350"/>
                  </a:lnTo>
                  <a:lnTo>
                    <a:pt x="1006" y="348"/>
                  </a:lnTo>
                  <a:lnTo>
                    <a:pt x="1019" y="351"/>
                  </a:lnTo>
                  <a:lnTo>
                    <a:pt x="1033" y="349"/>
                  </a:lnTo>
                  <a:lnTo>
                    <a:pt x="1046" y="352"/>
                  </a:lnTo>
                  <a:lnTo>
                    <a:pt x="1060" y="359"/>
                  </a:lnTo>
                  <a:lnTo>
                    <a:pt x="1074" y="366"/>
                  </a:lnTo>
                  <a:lnTo>
                    <a:pt x="1087" y="369"/>
                  </a:lnTo>
                  <a:lnTo>
                    <a:pt x="1101" y="373"/>
                  </a:lnTo>
                  <a:lnTo>
                    <a:pt x="1114" y="381"/>
                  </a:lnTo>
                  <a:lnTo>
                    <a:pt x="1128" y="382"/>
                  </a:lnTo>
                  <a:lnTo>
                    <a:pt x="1142" y="387"/>
                  </a:lnTo>
                  <a:lnTo>
                    <a:pt x="1155" y="391"/>
                  </a:lnTo>
                  <a:lnTo>
                    <a:pt x="1169" y="393"/>
                  </a:lnTo>
                  <a:lnTo>
                    <a:pt x="1182" y="393"/>
                  </a:lnTo>
                  <a:lnTo>
                    <a:pt x="1196" y="401"/>
                  </a:lnTo>
                  <a:lnTo>
                    <a:pt x="1210" y="406"/>
                  </a:lnTo>
                  <a:lnTo>
                    <a:pt x="1223" y="416"/>
                  </a:lnTo>
                  <a:lnTo>
                    <a:pt x="1237" y="418"/>
                  </a:lnTo>
                  <a:lnTo>
                    <a:pt x="1250" y="424"/>
                  </a:lnTo>
                  <a:lnTo>
                    <a:pt x="1264" y="435"/>
                  </a:lnTo>
                  <a:lnTo>
                    <a:pt x="1278" y="448"/>
                  </a:lnTo>
                  <a:lnTo>
                    <a:pt x="1291" y="460"/>
                  </a:lnTo>
                  <a:lnTo>
                    <a:pt x="1305" y="485"/>
                  </a:lnTo>
                  <a:lnTo>
                    <a:pt x="1318" y="513"/>
                  </a:lnTo>
                  <a:lnTo>
                    <a:pt x="1332" y="559"/>
                  </a:lnTo>
                  <a:lnTo>
                    <a:pt x="1346" y="619"/>
                  </a:lnTo>
                </a:path>
              </a:pathLst>
            </a:custGeom>
            <a:noFill/>
            <a:ln w="2857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41" y="721"/>
              <a:ext cx="4699" cy="2577"/>
            </a:xfrm>
            <a:custGeom>
              <a:avLst/>
              <a:gdLst>
                <a:gd name="T0" fmla="*/ 13 w 1346"/>
                <a:gd name="T1" fmla="*/ 5 h 738"/>
                <a:gd name="T2" fmla="*/ 40 w 1346"/>
                <a:gd name="T3" fmla="*/ 10 h 738"/>
                <a:gd name="T4" fmla="*/ 68 w 1346"/>
                <a:gd name="T5" fmla="*/ 16 h 738"/>
                <a:gd name="T6" fmla="*/ 95 w 1346"/>
                <a:gd name="T7" fmla="*/ 22 h 738"/>
                <a:gd name="T8" fmla="*/ 122 w 1346"/>
                <a:gd name="T9" fmla="*/ 29 h 738"/>
                <a:gd name="T10" fmla="*/ 149 w 1346"/>
                <a:gd name="T11" fmla="*/ 32 h 738"/>
                <a:gd name="T12" fmla="*/ 176 w 1346"/>
                <a:gd name="T13" fmla="*/ 37 h 738"/>
                <a:gd name="T14" fmla="*/ 204 w 1346"/>
                <a:gd name="T15" fmla="*/ 44 h 738"/>
                <a:gd name="T16" fmla="*/ 231 w 1346"/>
                <a:gd name="T17" fmla="*/ 44 h 738"/>
                <a:gd name="T18" fmla="*/ 258 w 1346"/>
                <a:gd name="T19" fmla="*/ 47 h 738"/>
                <a:gd name="T20" fmla="*/ 285 w 1346"/>
                <a:gd name="T21" fmla="*/ 49 h 738"/>
                <a:gd name="T22" fmla="*/ 312 w 1346"/>
                <a:gd name="T23" fmla="*/ 51 h 738"/>
                <a:gd name="T24" fmla="*/ 339 w 1346"/>
                <a:gd name="T25" fmla="*/ 53 h 738"/>
                <a:gd name="T26" fmla="*/ 367 w 1346"/>
                <a:gd name="T27" fmla="*/ 55 h 738"/>
                <a:gd name="T28" fmla="*/ 394 w 1346"/>
                <a:gd name="T29" fmla="*/ 59 h 738"/>
                <a:gd name="T30" fmla="*/ 421 w 1346"/>
                <a:gd name="T31" fmla="*/ 61 h 738"/>
                <a:gd name="T32" fmla="*/ 448 w 1346"/>
                <a:gd name="T33" fmla="*/ 68 h 738"/>
                <a:gd name="T34" fmla="*/ 475 w 1346"/>
                <a:gd name="T35" fmla="*/ 72 h 738"/>
                <a:gd name="T36" fmla="*/ 503 w 1346"/>
                <a:gd name="T37" fmla="*/ 73 h 738"/>
                <a:gd name="T38" fmla="*/ 530 w 1346"/>
                <a:gd name="T39" fmla="*/ 75 h 738"/>
                <a:gd name="T40" fmla="*/ 557 w 1346"/>
                <a:gd name="T41" fmla="*/ 77 h 738"/>
                <a:gd name="T42" fmla="*/ 584 w 1346"/>
                <a:gd name="T43" fmla="*/ 85 h 738"/>
                <a:gd name="T44" fmla="*/ 611 w 1346"/>
                <a:gd name="T45" fmla="*/ 89 h 738"/>
                <a:gd name="T46" fmla="*/ 639 w 1346"/>
                <a:gd name="T47" fmla="*/ 94 h 738"/>
                <a:gd name="T48" fmla="*/ 666 w 1346"/>
                <a:gd name="T49" fmla="*/ 97 h 738"/>
                <a:gd name="T50" fmla="*/ 693 w 1346"/>
                <a:gd name="T51" fmla="*/ 99 h 738"/>
                <a:gd name="T52" fmla="*/ 720 w 1346"/>
                <a:gd name="T53" fmla="*/ 100 h 738"/>
                <a:gd name="T54" fmla="*/ 747 w 1346"/>
                <a:gd name="T55" fmla="*/ 109 h 738"/>
                <a:gd name="T56" fmla="*/ 775 w 1346"/>
                <a:gd name="T57" fmla="*/ 112 h 738"/>
                <a:gd name="T58" fmla="*/ 802 w 1346"/>
                <a:gd name="T59" fmla="*/ 117 h 738"/>
                <a:gd name="T60" fmla="*/ 829 w 1346"/>
                <a:gd name="T61" fmla="*/ 115 h 738"/>
                <a:gd name="T62" fmla="*/ 856 w 1346"/>
                <a:gd name="T63" fmla="*/ 119 h 738"/>
                <a:gd name="T64" fmla="*/ 883 w 1346"/>
                <a:gd name="T65" fmla="*/ 121 h 738"/>
                <a:gd name="T66" fmla="*/ 910 w 1346"/>
                <a:gd name="T67" fmla="*/ 131 h 738"/>
                <a:gd name="T68" fmla="*/ 938 w 1346"/>
                <a:gd name="T69" fmla="*/ 142 h 738"/>
                <a:gd name="T70" fmla="*/ 965 w 1346"/>
                <a:gd name="T71" fmla="*/ 148 h 738"/>
                <a:gd name="T72" fmla="*/ 992 w 1346"/>
                <a:gd name="T73" fmla="*/ 157 h 738"/>
                <a:gd name="T74" fmla="*/ 1019 w 1346"/>
                <a:gd name="T75" fmla="*/ 162 h 738"/>
                <a:gd name="T76" fmla="*/ 1046 w 1346"/>
                <a:gd name="T77" fmla="*/ 183 h 738"/>
                <a:gd name="T78" fmla="*/ 1074 w 1346"/>
                <a:gd name="T79" fmla="*/ 195 h 738"/>
                <a:gd name="T80" fmla="*/ 1101 w 1346"/>
                <a:gd name="T81" fmla="*/ 207 h 738"/>
                <a:gd name="T82" fmla="*/ 1128 w 1346"/>
                <a:gd name="T83" fmla="*/ 224 h 738"/>
                <a:gd name="T84" fmla="*/ 1155 w 1346"/>
                <a:gd name="T85" fmla="*/ 240 h 738"/>
                <a:gd name="T86" fmla="*/ 1182 w 1346"/>
                <a:gd name="T87" fmla="*/ 256 h 738"/>
                <a:gd name="T88" fmla="*/ 1210 w 1346"/>
                <a:gd name="T89" fmla="*/ 308 h 738"/>
                <a:gd name="T90" fmla="*/ 1237 w 1346"/>
                <a:gd name="T91" fmla="*/ 338 h 738"/>
                <a:gd name="T92" fmla="*/ 1264 w 1346"/>
                <a:gd name="T93" fmla="*/ 380 h 738"/>
                <a:gd name="T94" fmla="*/ 1291 w 1346"/>
                <a:gd name="T95" fmla="*/ 441 h 738"/>
                <a:gd name="T96" fmla="*/ 1318 w 1346"/>
                <a:gd name="T97" fmla="*/ 541 h 738"/>
                <a:gd name="T98" fmla="*/ 1346 w 1346"/>
                <a:gd name="T99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738">
                  <a:moveTo>
                    <a:pt x="0" y="0"/>
                  </a:moveTo>
                  <a:lnTo>
                    <a:pt x="13" y="5"/>
                  </a:lnTo>
                  <a:lnTo>
                    <a:pt x="27" y="8"/>
                  </a:lnTo>
                  <a:lnTo>
                    <a:pt x="40" y="10"/>
                  </a:lnTo>
                  <a:lnTo>
                    <a:pt x="54" y="13"/>
                  </a:lnTo>
                  <a:lnTo>
                    <a:pt x="68" y="16"/>
                  </a:lnTo>
                  <a:lnTo>
                    <a:pt x="81" y="20"/>
                  </a:lnTo>
                  <a:lnTo>
                    <a:pt x="95" y="22"/>
                  </a:lnTo>
                  <a:lnTo>
                    <a:pt x="108" y="28"/>
                  </a:lnTo>
                  <a:lnTo>
                    <a:pt x="122" y="29"/>
                  </a:lnTo>
                  <a:lnTo>
                    <a:pt x="136" y="32"/>
                  </a:lnTo>
                  <a:lnTo>
                    <a:pt x="149" y="32"/>
                  </a:lnTo>
                  <a:lnTo>
                    <a:pt x="163" y="32"/>
                  </a:lnTo>
                  <a:lnTo>
                    <a:pt x="176" y="37"/>
                  </a:lnTo>
                  <a:lnTo>
                    <a:pt x="190" y="38"/>
                  </a:lnTo>
                  <a:lnTo>
                    <a:pt x="204" y="44"/>
                  </a:lnTo>
                  <a:lnTo>
                    <a:pt x="217" y="41"/>
                  </a:lnTo>
                  <a:lnTo>
                    <a:pt x="231" y="44"/>
                  </a:lnTo>
                  <a:lnTo>
                    <a:pt x="244" y="46"/>
                  </a:lnTo>
                  <a:lnTo>
                    <a:pt x="258" y="47"/>
                  </a:lnTo>
                  <a:lnTo>
                    <a:pt x="271" y="47"/>
                  </a:lnTo>
                  <a:lnTo>
                    <a:pt x="285" y="49"/>
                  </a:lnTo>
                  <a:lnTo>
                    <a:pt x="299" y="49"/>
                  </a:lnTo>
                  <a:lnTo>
                    <a:pt x="312" y="51"/>
                  </a:lnTo>
                  <a:lnTo>
                    <a:pt x="326" y="51"/>
                  </a:lnTo>
                  <a:lnTo>
                    <a:pt x="339" y="53"/>
                  </a:lnTo>
                  <a:lnTo>
                    <a:pt x="353" y="54"/>
                  </a:lnTo>
                  <a:lnTo>
                    <a:pt x="367" y="55"/>
                  </a:lnTo>
                  <a:lnTo>
                    <a:pt x="380" y="57"/>
                  </a:lnTo>
                  <a:lnTo>
                    <a:pt x="394" y="59"/>
                  </a:lnTo>
                  <a:lnTo>
                    <a:pt x="407" y="58"/>
                  </a:lnTo>
                  <a:lnTo>
                    <a:pt x="421" y="61"/>
                  </a:lnTo>
                  <a:lnTo>
                    <a:pt x="435" y="65"/>
                  </a:lnTo>
                  <a:lnTo>
                    <a:pt x="448" y="68"/>
                  </a:lnTo>
                  <a:lnTo>
                    <a:pt x="462" y="70"/>
                  </a:lnTo>
                  <a:lnTo>
                    <a:pt x="475" y="72"/>
                  </a:lnTo>
                  <a:lnTo>
                    <a:pt x="489" y="73"/>
                  </a:lnTo>
                  <a:lnTo>
                    <a:pt x="503" y="73"/>
                  </a:lnTo>
                  <a:lnTo>
                    <a:pt x="516" y="72"/>
                  </a:lnTo>
                  <a:lnTo>
                    <a:pt x="530" y="75"/>
                  </a:lnTo>
                  <a:lnTo>
                    <a:pt x="543" y="77"/>
                  </a:lnTo>
                  <a:lnTo>
                    <a:pt x="557" y="77"/>
                  </a:lnTo>
                  <a:lnTo>
                    <a:pt x="571" y="76"/>
                  </a:lnTo>
                  <a:lnTo>
                    <a:pt x="584" y="85"/>
                  </a:lnTo>
                  <a:lnTo>
                    <a:pt x="598" y="87"/>
                  </a:lnTo>
                  <a:lnTo>
                    <a:pt x="611" y="89"/>
                  </a:lnTo>
                  <a:lnTo>
                    <a:pt x="625" y="94"/>
                  </a:lnTo>
                  <a:lnTo>
                    <a:pt x="639" y="94"/>
                  </a:lnTo>
                  <a:lnTo>
                    <a:pt x="652" y="98"/>
                  </a:lnTo>
                  <a:lnTo>
                    <a:pt x="666" y="97"/>
                  </a:lnTo>
                  <a:lnTo>
                    <a:pt x="679" y="96"/>
                  </a:lnTo>
                  <a:lnTo>
                    <a:pt x="693" y="99"/>
                  </a:lnTo>
                  <a:lnTo>
                    <a:pt x="707" y="99"/>
                  </a:lnTo>
                  <a:lnTo>
                    <a:pt x="720" y="100"/>
                  </a:lnTo>
                  <a:lnTo>
                    <a:pt x="734" y="103"/>
                  </a:lnTo>
                  <a:lnTo>
                    <a:pt x="747" y="109"/>
                  </a:lnTo>
                  <a:lnTo>
                    <a:pt x="761" y="111"/>
                  </a:lnTo>
                  <a:lnTo>
                    <a:pt x="775" y="112"/>
                  </a:lnTo>
                  <a:lnTo>
                    <a:pt x="788" y="112"/>
                  </a:lnTo>
                  <a:lnTo>
                    <a:pt x="802" y="117"/>
                  </a:lnTo>
                  <a:lnTo>
                    <a:pt x="815" y="115"/>
                  </a:lnTo>
                  <a:lnTo>
                    <a:pt x="829" y="115"/>
                  </a:lnTo>
                  <a:lnTo>
                    <a:pt x="842" y="116"/>
                  </a:lnTo>
                  <a:lnTo>
                    <a:pt x="856" y="119"/>
                  </a:lnTo>
                  <a:lnTo>
                    <a:pt x="870" y="120"/>
                  </a:lnTo>
                  <a:lnTo>
                    <a:pt x="883" y="121"/>
                  </a:lnTo>
                  <a:lnTo>
                    <a:pt x="897" y="131"/>
                  </a:lnTo>
                  <a:lnTo>
                    <a:pt x="910" y="131"/>
                  </a:lnTo>
                  <a:lnTo>
                    <a:pt x="924" y="140"/>
                  </a:lnTo>
                  <a:lnTo>
                    <a:pt x="938" y="142"/>
                  </a:lnTo>
                  <a:lnTo>
                    <a:pt x="951" y="149"/>
                  </a:lnTo>
                  <a:lnTo>
                    <a:pt x="965" y="148"/>
                  </a:lnTo>
                  <a:lnTo>
                    <a:pt x="978" y="153"/>
                  </a:lnTo>
                  <a:lnTo>
                    <a:pt x="992" y="157"/>
                  </a:lnTo>
                  <a:lnTo>
                    <a:pt x="1006" y="159"/>
                  </a:lnTo>
                  <a:lnTo>
                    <a:pt x="1019" y="162"/>
                  </a:lnTo>
                  <a:lnTo>
                    <a:pt x="1033" y="178"/>
                  </a:lnTo>
                  <a:lnTo>
                    <a:pt x="1046" y="183"/>
                  </a:lnTo>
                  <a:lnTo>
                    <a:pt x="1060" y="185"/>
                  </a:lnTo>
                  <a:lnTo>
                    <a:pt x="1074" y="195"/>
                  </a:lnTo>
                  <a:lnTo>
                    <a:pt x="1087" y="202"/>
                  </a:lnTo>
                  <a:lnTo>
                    <a:pt x="1101" y="207"/>
                  </a:lnTo>
                  <a:lnTo>
                    <a:pt x="1114" y="212"/>
                  </a:lnTo>
                  <a:lnTo>
                    <a:pt x="1128" y="224"/>
                  </a:lnTo>
                  <a:lnTo>
                    <a:pt x="1142" y="232"/>
                  </a:lnTo>
                  <a:lnTo>
                    <a:pt x="1155" y="240"/>
                  </a:lnTo>
                  <a:lnTo>
                    <a:pt x="1169" y="246"/>
                  </a:lnTo>
                  <a:lnTo>
                    <a:pt x="1182" y="256"/>
                  </a:lnTo>
                  <a:lnTo>
                    <a:pt x="1196" y="285"/>
                  </a:lnTo>
                  <a:lnTo>
                    <a:pt x="1210" y="308"/>
                  </a:lnTo>
                  <a:lnTo>
                    <a:pt x="1223" y="322"/>
                  </a:lnTo>
                  <a:lnTo>
                    <a:pt x="1237" y="338"/>
                  </a:lnTo>
                  <a:lnTo>
                    <a:pt x="1250" y="362"/>
                  </a:lnTo>
                  <a:lnTo>
                    <a:pt x="1264" y="380"/>
                  </a:lnTo>
                  <a:lnTo>
                    <a:pt x="1278" y="417"/>
                  </a:lnTo>
                  <a:lnTo>
                    <a:pt x="1291" y="441"/>
                  </a:lnTo>
                  <a:lnTo>
                    <a:pt x="1305" y="470"/>
                  </a:lnTo>
                  <a:lnTo>
                    <a:pt x="1318" y="541"/>
                  </a:lnTo>
                  <a:lnTo>
                    <a:pt x="1332" y="626"/>
                  </a:lnTo>
                  <a:lnTo>
                    <a:pt x="1346" y="738"/>
                  </a:lnTo>
                </a:path>
              </a:pathLst>
            </a:custGeom>
            <a:noFill/>
            <a:ln w="2857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841" y="1130"/>
              <a:ext cx="4699" cy="1945"/>
            </a:xfrm>
            <a:custGeom>
              <a:avLst/>
              <a:gdLst>
                <a:gd name="T0" fmla="*/ 13 w 1346"/>
                <a:gd name="T1" fmla="*/ 3 h 557"/>
                <a:gd name="T2" fmla="*/ 40 w 1346"/>
                <a:gd name="T3" fmla="*/ 0 h 557"/>
                <a:gd name="T4" fmla="*/ 68 w 1346"/>
                <a:gd name="T5" fmla="*/ 6 h 557"/>
                <a:gd name="T6" fmla="*/ 95 w 1346"/>
                <a:gd name="T7" fmla="*/ 16 h 557"/>
                <a:gd name="T8" fmla="*/ 122 w 1346"/>
                <a:gd name="T9" fmla="*/ 41 h 557"/>
                <a:gd name="T10" fmla="*/ 149 w 1346"/>
                <a:gd name="T11" fmla="*/ 56 h 557"/>
                <a:gd name="T12" fmla="*/ 176 w 1346"/>
                <a:gd name="T13" fmla="*/ 71 h 557"/>
                <a:gd name="T14" fmla="*/ 204 w 1346"/>
                <a:gd name="T15" fmla="*/ 94 h 557"/>
                <a:gd name="T16" fmla="*/ 231 w 1346"/>
                <a:gd name="T17" fmla="*/ 103 h 557"/>
                <a:gd name="T18" fmla="*/ 258 w 1346"/>
                <a:gd name="T19" fmla="*/ 116 h 557"/>
                <a:gd name="T20" fmla="*/ 285 w 1346"/>
                <a:gd name="T21" fmla="*/ 125 h 557"/>
                <a:gd name="T22" fmla="*/ 312 w 1346"/>
                <a:gd name="T23" fmla="*/ 141 h 557"/>
                <a:gd name="T24" fmla="*/ 339 w 1346"/>
                <a:gd name="T25" fmla="*/ 144 h 557"/>
                <a:gd name="T26" fmla="*/ 367 w 1346"/>
                <a:gd name="T27" fmla="*/ 146 h 557"/>
                <a:gd name="T28" fmla="*/ 394 w 1346"/>
                <a:gd name="T29" fmla="*/ 151 h 557"/>
                <a:gd name="T30" fmla="*/ 421 w 1346"/>
                <a:gd name="T31" fmla="*/ 164 h 557"/>
                <a:gd name="T32" fmla="*/ 448 w 1346"/>
                <a:gd name="T33" fmla="*/ 165 h 557"/>
                <a:gd name="T34" fmla="*/ 475 w 1346"/>
                <a:gd name="T35" fmla="*/ 163 h 557"/>
                <a:gd name="T36" fmla="*/ 503 w 1346"/>
                <a:gd name="T37" fmla="*/ 170 h 557"/>
                <a:gd name="T38" fmla="*/ 530 w 1346"/>
                <a:gd name="T39" fmla="*/ 175 h 557"/>
                <a:gd name="T40" fmla="*/ 557 w 1346"/>
                <a:gd name="T41" fmla="*/ 184 h 557"/>
                <a:gd name="T42" fmla="*/ 584 w 1346"/>
                <a:gd name="T43" fmla="*/ 184 h 557"/>
                <a:gd name="T44" fmla="*/ 611 w 1346"/>
                <a:gd name="T45" fmla="*/ 188 h 557"/>
                <a:gd name="T46" fmla="*/ 639 w 1346"/>
                <a:gd name="T47" fmla="*/ 188 h 557"/>
                <a:gd name="T48" fmla="*/ 666 w 1346"/>
                <a:gd name="T49" fmla="*/ 187 h 557"/>
                <a:gd name="T50" fmla="*/ 693 w 1346"/>
                <a:gd name="T51" fmla="*/ 195 h 557"/>
                <a:gd name="T52" fmla="*/ 720 w 1346"/>
                <a:gd name="T53" fmla="*/ 194 h 557"/>
                <a:gd name="T54" fmla="*/ 747 w 1346"/>
                <a:gd name="T55" fmla="*/ 195 h 557"/>
                <a:gd name="T56" fmla="*/ 775 w 1346"/>
                <a:gd name="T57" fmla="*/ 194 h 557"/>
                <a:gd name="T58" fmla="*/ 802 w 1346"/>
                <a:gd name="T59" fmla="*/ 206 h 557"/>
                <a:gd name="T60" fmla="*/ 829 w 1346"/>
                <a:gd name="T61" fmla="*/ 205 h 557"/>
                <a:gd name="T62" fmla="*/ 856 w 1346"/>
                <a:gd name="T63" fmla="*/ 206 h 557"/>
                <a:gd name="T64" fmla="*/ 883 w 1346"/>
                <a:gd name="T65" fmla="*/ 203 h 557"/>
                <a:gd name="T66" fmla="*/ 910 w 1346"/>
                <a:gd name="T67" fmla="*/ 211 h 557"/>
                <a:gd name="T68" fmla="*/ 938 w 1346"/>
                <a:gd name="T69" fmla="*/ 214 h 557"/>
                <a:gd name="T70" fmla="*/ 965 w 1346"/>
                <a:gd name="T71" fmla="*/ 215 h 557"/>
                <a:gd name="T72" fmla="*/ 992 w 1346"/>
                <a:gd name="T73" fmla="*/ 221 h 557"/>
                <a:gd name="T74" fmla="*/ 1019 w 1346"/>
                <a:gd name="T75" fmla="*/ 231 h 557"/>
                <a:gd name="T76" fmla="*/ 1046 w 1346"/>
                <a:gd name="T77" fmla="*/ 237 h 557"/>
                <a:gd name="T78" fmla="*/ 1074 w 1346"/>
                <a:gd name="T79" fmla="*/ 244 h 557"/>
                <a:gd name="T80" fmla="*/ 1101 w 1346"/>
                <a:gd name="T81" fmla="*/ 247 h 557"/>
                <a:gd name="T82" fmla="*/ 1128 w 1346"/>
                <a:gd name="T83" fmla="*/ 247 h 557"/>
                <a:gd name="T84" fmla="*/ 1155 w 1346"/>
                <a:gd name="T85" fmla="*/ 256 h 557"/>
                <a:gd name="T86" fmla="*/ 1182 w 1346"/>
                <a:gd name="T87" fmla="*/ 267 h 557"/>
                <a:gd name="T88" fmla="*/ 1210 w 1346"/>
                <a:gd name="T89" fmla="*/ 275 h 557"/>
                <a:gd name="T90" fmla="*/ 1237 w 1346"/>
                <a:gd name="T91" fmla="*/ 279 h 557"/>
                <a:gd name="T92" fmla="*/ 1264 w 1346"/>
                <a:gd name="T93" fmla="*/ 305 h 557"/>
                <a:gd name="T94" fmla="*/ 1291 w 1346"/>
                <a:gd name="T95" fmla="*/ 337 h 557"/>
                <a:gd name="T96" fmla="*/ 1318 w 1346"/>
                <a:gd name="T97" fmla="*/ 385 h 557"/>
                <a:gd name="T98" fmla="*/ 1346 w 1346"/>
                <a:gd name="T99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557">
                  <a:moveTo>
                    <a:pt x="0" y="8"/>
                  </a:moveTo>
                  <a:lnTo>
                    <a:pt x="13" y="3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8" y="6"/>
                  </a:lnTo>
                  <a:lnTo>
                    <a:pt x="81" y="11"/>
                  </a:lnTo>
                  <a:lnTo>
                    <a:pt x="95" y="16"/>
                  </a:lnTo>
                  <a:lnTo>
                    <a:pt x="108" y="32"/>
                  </a:lnTo>
                  <a:lnTo>
                    <a:pt x="122" y="4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3" y="63"/>
                  </a:lnTo>
                  <a:lnTo>
                    <a:pt x="176" y="71"/>
                  </a:lnTo>
                  <a:lnTo>
                    <a:pt x="190" y="78"/>
                  </a:lnTo>
                  <a:lnTo>
                    <a:pt x="204" y="94"/>
                  </a:lnTo>
                  <a:lnTo>
                    <a:pt x="217" y="95"/>
                  </a:lnTo>
                  <a:lnTo>
                    <a:pt x="231" y="103"/>
                  </a:lnTo>
                  <a:lnTo>
                    <a:pt x="244" y="110"/>
                  </a:lnTo>
                  <a:lnTo>
                    <a:pt x="258" y="116"/>
                  </a:lnTo>
                  <a:lnTo>
                    <a:pt x="271" y="123"/>
                  </a:lnTo>
                  <a:lnTo>
                    <a:pt x="285" y="125"/>
                  </a:lnTo>
                  <a:lnTo>
                    <a:pt x="299" y="135"/>
                  </a:lnTo>
                  <a:lnTo>
                    <a:pt x="312" y="141"/>
                  </a:lnTo>
                  <a:lnTo>
                    <a:pt x="326" y="140"/>
                  </a:lnTo>
                  <a:lnTo>
                    <a:pt x="339" y="144"/>
                  </a:lnTo>
                  <a:lnTo>
                    <a:pt x="353" y="146"/>
                  </a:lnTo>
                  <a:lnTo>
                    <a:pt x="367" y="146"/>
                  </a:lnTo>
                  <a:lnTo>
                    <a:pt x="380" y="149"/>
                  </a:lnTo>
                  <a:lnTo>
                    <a:pt x="394" y="151"/>
                  </a:lnTo>
                  <a:lnTo>
                    <a:pt x="407" y="151"/>
                  </a:lnTo>
                  <a:lnTo>
                    <a:pt x="421" y="164"/>
                  </a:lnTo>
                  <a:lnTo>
                    <a:pt x="435" y="169"/>
                  </a:lnTo>
                  <a:lnTo>
                    <a:pt x="448" y="165"/>
                  </a:lnTo>
                  <a:lnTo>
                    <a:pt x="462" y="163"/>
                  </a:lnTo>
                  <a:lnTo>
                    <a:pt x="475" y="163"/>
                  </a:lnTo>
                  <a:lnTo>
                    <a:pt x="489" y="166"/>
                  </a:lnTo>
                  <a:lnTo>
                    <a:pt x="503" y="170"/>
                  </a:lnTo>
                  <a:lnTo>
                    <a:pt x="516" y="170"/>
                  </a:lnTo>
                  <a:lnTo>
                    <a:pt x="530" y="175"/>
                  </a:lnTo>
                  <a:lnTo>
                    <a:pt x="543" y="183"/>
                  </a:lnTo>
                  <a:lnTo>
                    <a:pt x="557" y="184"/>
                  </a:lnTo>
                  <a:lnTo>
                    <a:pt x="571" y="182"/>
                  </a:lnTo>
                  <a:lnTo>
                    <a:pt x="584" y="184"/>
                  </a:lnTo>
                  <a:lnTo>
                    <a:pt x="598" y="186"/>
                  </a:lnTo>
                  <a:lnTo>
                    <a:pt x="611" y="188"/>
                  </a:lnTo>
                  <a:lnTo>
                    <a:pt x="625" y="188"/>
                  </a:lnTo>
                  <a:lnTo>
                    <a:pt x="639" y="188"/>
                  </a:lnTo>
                  <a:lnTo>
                    <a:pt x="652" y="186"/>
                  </a:lnTo>
                  <a:lnTo>
                    <a:pt x="666" y="187"/>
                  </a:lnTo>
                  <a:lnTo>
                    <a:pt x="679" y="191"/>
                  </a:lnTo>
                  <a:lnTo>
                    <a:pt x="693" y="195"/>
                  </a:lnTo>
                  <a:lnTo>
                    <a:pt x="707" y="195"/>
                  </a:lnTo>
                  <a:lnTo>
                    <a:pt x="720" y="194"/>
                  </a:lnTo>
                  <a:lnTo>
                    <a:pt x="734" y="194"/>
                  </a:lnTo>
                  <a:lnTo>
                    <a:pt x="747" y="195"/>
                  </a:lnTo>
                  <a:lnTo>
                    <a:pt x="761" y="193"/>
                  </a:lnTo>
                  <a:lnTo>
                    <a:pt x="775" y="194"/>
                  </a:lnTo>
                  <a:lnTo>
                    <a:pt x="788" y="195"/>
                  </a:lnTo>
                  <a:lnTo>
                    <a:pt x="802" y="206"/>
                  </a:lnTo>
                  <a:lnTo>
                    <a:pt x="815" y="203"/>
                  </a:lnTo>
                  <a:lnTo>
                    <a:pt x="829" y="205"/>
                  </a:lnTo>
                  <a:lnTo>
                    <a:pt x="842" y="205"/>
                  </a:lnTo>
                  <a:lnTo>
                    <a:pt x="856" y="206"/>
                  </a:lnTo>
                  <a:lnTo>
                    <a:pt x="870" y="204"/>
                  </a:lnTo>
                  <a:lnTo>
                    <a:pt x="883" y="203"/>
                  </a:lnTo>
                  <a:lnTo>
                    <a:pt x="897" y="206"/>
                  </a:lnTo>
                  <a:lnTo>
                    <a:pt x="910" y="211"/>
                  </a:lnTo>
                  <a:lnTo>
                    <a:pt x="924" y="213"/>
                  </a:lnTo>
                  <a:lnTo>
                    <a:pt x="938" y="214"/>
                  </a:lnTo>
                  <a:lnTo>
                    <a:pt x="951" y="217"/>
                  </a:lnTo>
                  <a:lnTo>
                    <a:pt x="965" y="215"/>
                  </a:lnTo>
                  <a:lnTo>
                    <a:pt x="978" y="218"/>
                  </a:lnTo>
                  <a:lnTo>
                    <a:pt x="992" y="221"/>
                  </a:lnTo>
                  <a:lnTo>
                    <a:pt x="1006" y="218"/>
                  </a:lnTo>
                  <a:lnTo>
                    <a:pt x="1019" y="231"/>
                  </a:lnTo>
                  <a:lnTo>
                    <a:pt x="1033" y="234"/>
                  </a:lnTo>
                  <a:lnTo>
                    <a:pt x="1046" y="237"/>
                  </a:lnTo>
                  <a:lnTo>
                    <a:pt x="1060" y="238"/>
                  </a:lnTo>
                  <a:lnTo>
                    <a:pt x="1074" y="244"/>
                  </a:lnTo>
                  <a:lnTo>
                    <a:pt x="1087" y="246"/>
                  </a:lnTo>
                  <a:lnTo>
                    <a:pt x="1101" y="247"/>
                  </a:lnTo>
                  <a:lnTo>
                    <a:pt x="1114" y="249"/>
                  </a:lnTo>
                  <a:lnTo>
                    <a:pt x="1128" y="247"/>
                  </a:lnTo>
                  <a:lnTo>
                    <a:pt x="1142" y="250"/>
                  </a:lnTo>
                  <a:lnTo>
                    <a:pt x="1155" y="256"/>
                  </a:lnTo>
                  <a:lnTo>
                    <a:pt x="1169" y="266"/>
                  </a:lnTo>
                  <a:lnTo>
                    <a:pt x="1182" y="267"/>
                  </a:lnTo>
                  <a:lnTo>
                    <a:pt x="1196" y="271"/>
                  </a:lnTo>
                  <a:lnTo>
                    <a:pt x="1210" y="275"/>
                  </a:lnTo>
                  <a:lnTo>
                    <a:pt x="1223" y="275"/>
                  </a:lnTo>
                  <a:lnTo>
                    <a:pt x="1237" y="279"/>
                  </a:lnTo>
                  <a:lnTo>
                    <a:pt x="1250" y="293"/>
                  </a:lnTo>
                  <a:lnTo>
                    <a:pt x="1264" y="305"/>
                  </a:lnTo>
                  <a:lnTo>
                    <a:pt x="1278" y="319"/>
                  </a:lnTo>
                  <a:lnTo>
                    <a:pt x="1291" y="337"/>
                  </a:lnTo>
                  <a:lnTo>
                    <a:pt x="1305" y="352"/>
                  </a:lnTo>
                  <a:lnTo>
                    <a:pt x="1318" y="385"/>
                  </a:lnTo>
                  <a:lnTo>
                    <a:pt x="1332" y="450"/>
                  </a:lnTo>
                  <a:lnTo>
                    <a:pt x="1346" y="557"/>
                  </a:lnTo>
                </a:path>
              </a:pathLst>
            </a:custGeom>
            <a:noFill/>
            <a:ln w="2857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2751" y="2387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Average:50.0%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751" y="1842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Average:61.9%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751" y="1175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Average:79.6%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751" y="528"/>
              <a:ext cx="11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Average:91.5%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767" y="619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1940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765" y="2674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1980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534" y="349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54" y="2890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54" y="228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54" y="167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54" y="1071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74" y="467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 rot="16200000">
              <a:off x="-1268" y="1865"/>
              <a:ext cx="309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Pct. of Children Earning more than their Parents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75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166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611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561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451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5421" y="375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1292" y="3937"/>
              <a:ext cx="37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Parent Income Percentile (conditional on positive income)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>
              <a:off x="765" y="3326"/>
              <a:ext cx="541" cy="0"/>
            </a:xfrm>
            <a:prstGeom prst="line">
              <a:avLst/>
            </a:prstGeom>
            <a:noFill/>
            <a:ln w="2857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765" y="3529"/>
              <a:ext cx="541" cy="0"/>
            </a:xfrm>
            <a:prstGeom prst="line">
              <a:avLst/>
            </a:prstGeom>
            <a:noFill/>
            <a:ln w="2857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1393" y="3263"/>
              <a:ext cx="392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800" dirty="0">
                  <a:solidFill>
                    <a:srgbClr val="000000"/>
                  </a:solidFill>
                </a:rPr>
                <a:t>More broadly shared growth: 1980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GDP growth, </a:t>
              </a:r>
              <a:r>
                <a:rPr lang="en-US" altLang="en-US" sz="1800" dirty="0">
                  <a:solidFill>
                    <a:srgbClr val="000000"/>
                  </a:solidFill>
                </a:rPr>
                <a:t>1940 shares</a:t>
              </a:r>
              <a:endParaRPr lang="en-US" altLang="en-US" sz="1800" dirty="0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1393" y="3466"/>
              <a:ext cx="330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en-US" sz="1800" dirty="0">
                  <a:solidFill>
                    <a:srgbClr val="000000"/>
                  </a:solidFill>
                </a:rPr>
                <a:t>Higher growth: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1940 GDP </a:t>
              </a:r>
              <a:r>
                <a:rPr lang="en-US" altLang="en-US" sz="1800" dirty="0">
                  <a:solidFill>
                    <a:srgbClr val="000000"/>
                  </a:solidFill>
                </a:rPr>
                <a:t>growth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rate, </a:t>
              </a:r>
              <a:r>
                <a:rPr lang="en-US" altLang="en-US" sz="1800" dirty="0">
                  <a:solidFill>
                    <a:srgbClr val="000000"/>
                  </a:solidFill>
                </a:rPr>
                <a:t>1980 shares</a:t>
              </a:r>
              <a:endParaRPr lang="en-US" altLang="en-US" sz="1800" dirty="0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3138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524001" y="152464"/>
            <a:ext cx="929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Parents: Hypothetical Scenarios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9"/>
          <p:cNvGrpSpPr>
            <a:grpSpLocks noChangeAspect="1"/>
          </p:cNvGrpSpPr>
          <p:nvPr/>
        </p:nvGrpSpPr>
        <p:grpSpPr bwMode="auto">
          <a:xfrm>
            <a:off x="1519286" y="98425"/>
            <a:ext cx="9153527" cy="6661150"/>
            <a:chOff x="-3" y="62"/>
            <a:chExt cx="5766" cy="4196"/>
          </a:xfrm>
        </p:grpSpPr>
        <p:sp>
          <p:nvSpPr>
            <p:cNvPr id="170" name="AutoShape 168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4" name="Line 173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5" name="Line 174"/>
            <p:cNvSpPr>
              <a:spLocks noChangeShapeType="1"/>
            </p:cNvSpPr>
            <p:nvPr/>
          </p:nvSpPr>
          <p:spPr bwMode="auto">
            <a:xfrm>
              <a:off x="702" y="3068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6" name="Line 175"/>
            <p:cNvSpPr>
              <a:spLocks noChangeShapeType="1"/>
            </p:cNvSpPr>
            <p:nvPr/>
          </p:nvSpPr>
          <p:spPr bwMode="auto">
            <a:xfrm>
              <a:off x="702" y="256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>
              <a:off x="702" y="205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>
              <a:off x="702" y="154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702" y="1046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0" name="Line 179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1" name="Line 180"/>
            <p:cNvSpPr>
              <a:spLocks noChangeShapeType="1"/>
            </p:cNvSpPr>
            <p:nvPr/>
          </p:nvSpPr>
          <p:spPr bwMode="auto">
            <a:xfrm>
              <a:off x="702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2" name="Line 181"/>
            <p:cNvSpPr>
              <a:spLocks noChangeShapeType="1"/>
            </p:cNvSpPr>
            <p:nvPr/>
          </p:nvSpPr>
          <p:spPr bwMode="auto">
            <a:xfrm>
              <a:off x="785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3" name="Line 182"/>
            <p:cNvSpPr>
              <a:spLocks noChangeShapeType="1"/>
            </p:cNvSpPr>
            <p:nvPr/>
          </p:nvSpPr>
          <p:spPr bwMode="auto">
            <a:xfrm>
              <a:off x="869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4" name="Line 183"/>
            <p:cNvSpPr>
              <a:spLocks noChangeShapeType="1"/>
            </p:cNvSpPr>
            <p:nvPr/>
          </p:nvSpPr>
          <p:spPr bwMode="auto">
            <a:xfrm>
              <a:off x="953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5" name="Line 184"/>
            <p:cNvSpPr>
              <a:spLocks noChangeShapeType="1"/>
            </p:cNvSpPr>
            <p:nvPr/>
          </p:nvSpPr>
          <p:spPr bwMode="auto">
            <a:xfrm>
              <a:off x="1037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6" name="Line 185"/>
            <p:cNvSpPr>
              <a:spLocks noChangeShapeType="1"/>
            </p:cNvSpPr>
            <p:nvPr/>
          </p:nvSpPr>
          <p:spPr bwMode="auto">
            <a:xfrm>
              <a:off x="1117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7" name="Line 186"/>
            <p:cNvSpPr>
              <a:spLocks noChangeShapeType="1"/>
            </p:cNvSpPr>
            <p:nvPr/>
          </p:nvSpPr>
          <p:spPr bwMode="auto">
            <a:xfrm>
              <a:off x="1201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8" name="Line 187"/>
            <p:cNvSpPr>
              <a:spLocks noChangeShapeType="1"/>
            </p:cNvSpPr>
            <p:nvPr/>
          </p:nvSpPr>
          <p:spPr bwMode="auto">
            <a:xfrm>
              <a:off x="128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9" name="Line 188"/>
            <p:cNvSpPr>
              <a:spLocks noChangeShapeType="1"/>
            </p:cNvSpPr>
            <p:nvPr/>
          </p:nvSpPr>
          <p:spPr bwMode="auto">
            <a:xfrm>
              <a:off x="1368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0" name="Line 189"/>
            <p:cNvSpPr>
              <a:spLocks noChangeShapeType="1"/>
            </p:cNvSpPr>
            <p:nvPr/>
          </p:nvSpPr>
          <p:spPr bwMode="auto">
            <a:xfrm>
              <a:off x="1452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1" name="Line 190"/>
            <p:cNvSpPr>
              <a:spLocks noChangeShapeType="1"/>
            </p:cNvSpPr>
            <p:nvPr/>
          </p:nvSpPr>
          <p:spPr bwMode="auto">
            <a:xfrm>
              <a:off x="1536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2" name="Line 191"/>
            <p:cNvSpPr>
              <a:spLocks noChangeShapeType="1"/>
            </p:cNvSpPr>
            <p:nvPr/>
          </p:nvSpPr>
          <p:spPr bwMode="auto">
            <a:xfrm>
              <a:off x="1620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3" name="Line 192"/>
            <p:cNvSpPr>
              <a:spLocks noChangeShapeType="1"/>
            </p:cNvSpPr>
            <p:nvPr/>
          </p:nvSpPr>
          <p:spPr bwMode="auto">
            <a:xfrm>
              <a:off x="170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4" name="Line 193"/>
            <p:cNvSpPr>
              <a:spLocks noChangeShapeType="1"/>
            </p:cNvSpPr>
            <p:nvPr/>
          </p:nvSpPr>
          <p:spPr bwMode="auto">
            <a:xfrm>
              <a:off x="1787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5" name="Line 194"/>
            <p:cNvSpPr>
              <a:spLocks noChangeShapeType="1"/>
            </p:cNvSpPr>
            <p:nvPr/>
          </p:nvSpPr>
          <p:spPr bwMode="auto">
            <a:xfrm>
              <a:off x="1871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6" name="Line 195"/>
            <p:cNvSpPr>
              <a:spLocks noChangeShapeType="1"/>
            </p:cNvSpPr>
            <p:nvPr/>
          </p:nvSpPr>
          <p:spPr bwMode="auto">
            <a:xfrm>
              <a:off x="195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7" name="Line 196"/>
            <p:cNvSpPr>
              <a:spLocks noChangeShapeType="1"/>
            </p:cNvSpPr>
            <p:nvPr/>
          </p:nvSpPr>
          <p:spPr bwMode="auto">
            <a:xfrm>
              <a:off x="203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8" name="Line 197"/>
            <p:cNvSpPr>
              <a:spLocks noChangeShapeType="1"/>
            </p:cNvSpPr>
            <p:nvPr/>
          </p:nvSpPr>
          <p:spPr bwMode="auto">
            <a:xfrm>
              <a:off x="2122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9" name="Line 198"/>
            <p:cNvSpPr>
              <a:spLocks noChangeShapeType="1"/>
            </p:cNvSpPr>
            <p:nvPr/>
          </p:nvSpPr>
          <p:spPr bwMode="auto">
            <a:xfrm>
              <a:off x="2206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0" name="Line 199"/>
            <p:cNvSpPr>
              <a:spLocks noChangeShapeType="1"/>
            </p:cNvSpPr>
            <p:nvPr/>
          </p:nvSpPr>
          <p:spPr bwMode="auto">
            <a:xfrm>
              <a:off x="2290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1" name="Line 200"/>
            <p:cNvSpPr>
              <a:spLocks noChangeShapeType="1"/>
            </p:cNvSpPr>
            <p:nvPr/>
          </p:nvSpPr>
          <p:spPr bwMode="auto">
            <a:xfrm>
              <a:off x="237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2" name="Line 201"/>
            <p:cNvSpPr>
              <a:spLocks noChangeShapeType="1"/>
            </p:cNvSpPr>
            <p:nvPr/>
          </p:nvSpPr>
          <p:spPr bwMode="auto">
            <a:xfrm>
              <a:off x="2458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3" name="Line 202"/>
            <p:cNvSpPr>
              <a:spLocks noChangeShapeType="1"/>
            </p:cNvSpPr>
            <p:nvPr/>
          </p:nvSpPr>
          <p:spPr bwMode="auto">
            <a:xfrm>
              <a:off x="2541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4" name="Line 203"/>
            <p:cNvSpPr>
              <a:spLocks noChangeShapeType="1"/>
            </p:cNvSpPr>
            <p:nvPr/>
          </p:nvSpPr>
          <p:spPr bwMode="auto">
            <a:xfrm>
              <a:off x="2625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5" name="Line 204"/>
            <p:cNvSpPr>
              <a:spLocks noChangeShapeType="1"/>
            </p:cNvSpPr>
            <p:nvPr/>
          </p:nvSpPr>
          <p:spPr bwMode="auto">
            <a:xfrm>
              <a:off x="270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6" name="Line 205"/>
            <p:cNvSpPr>
              <a:spLocks noChangeShapeType="1"/>
            </p:cNvSpPr>
            <p:nvPr/>
          </p:nvSpPr>
          <p:spPr bwMode="auto">
            <a:xfrm>
              <a:off x="2793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7" name="Line 206"/>
            <p:cNvSpPr>
              <a:spLocks noChangeShapeType="1"/>
            </p:cNvSpPr>
            <p:nvPr/>
          </p:nvSpPr>
          <p:spPr bwMode="auto">
            <a:xfrm>
              <a:off x="2877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8" name="Line 207"/>
            <p:cNvSpPr>
              <a:spLocks noChangeShapeType="1"/>
            </p:cNvSpPr>
            <p:nvPr/>
          </p:nvSpPr>
          <p:spPr bwMode="auto">
            <a:xfrm>
              <a:off x="2960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9" name="Line 208"/>
            <p:cNvSpPr>
              <a:spLocks noChangeShapeType="1"/>
            </p:cNvSpPr>
            <p:nvPr/>
          </p:nvSpPr>
          <p:spPr bwMode="auto">
            <a:xfrm>
              <a:off x="304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0" name="Line 209"/>
            <p:cNvSpPr>
              <a:spLocks noChangeShapeType="1"/>
            </p:cNvSpPr>
            <p:nvPr/>
          </p:nvSpPr>
          <p:spPr bwMode="auto">
            <a:xfrm>
              <a:off x="3128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1" name="Line 210"/>
            <p:cNvSpPr>
              <a:spLocks noChangeShapeType="1"/>
            </p:cNvSpPr>
            <p:nvPr/>
          </p:nvSpPr>
          <p:spPr bwMode="auto">
            <a:xfrm>
              <a:off x="3212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2" name="Line 211"/>
            <p:cNvSpPr>
              <a:spLocks noChangeShapeType="1"/>
            </p:cNvSpPr>
            <p:nvPr/>
          </p:nvSpPr>
          <p:spPr bwMode="auto">
            <a:xfrm>
              <a:off x="3295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3" name="Line 212"/>
            <p:cNvSpPr>
              <a:spLocks noChangeShapeType="1"/>
            </p:cNvSpPr>
            <p:nvPr/>
          </p:nvSpPr>
          <p:spPr bwMode="auto">
            <a:xfrm>
              <a:off x="3379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4" name="Line 213"/>
            <p:cNvSpPr>
              <a:spLocks noChangeShapeType="1"/>
            </p:cNvSpPr>
            <p:nvPr/>
          </p:nvSpPr>
          <p:spPr bwMode="auto">
            <a:xfrm>
              <a:off x="3463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5" name="Line 214"/>
            <p:cNvSpPr>
              <a:spLocks noChangeShapeType="1"/>
            </p:cNvSpPr>
            <p:nvPr/>
          </p:nvSpPr>
          <p:spPr bwMode="auto">
            <a:xfrm>
              <a:off x="3547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" name="Line 215"/>
            <p:cNvSpPr>
              <a:spLocks noChangeShapeType="1"/>
            </p:cNvSpPr>
            <p:nvPr/>
          </p:nvSpPr>
          <p:spPr bwMode="auto">
            <a:xfrm>
              <a:off x="3631" y="969"/>
              <a:ext cx="55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7" name="Line 216"/>
            <p:cNvSpPr>
              <a:spLocks noChangeShapeType="1"/>
            </p:cNvSpPr>
            <p:nvPr/>
          </p:nvSpPr>
          <p:spPr bwMode="auto">
            <a:xfrm>
              <a:off x="3714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8" name="Line 217"/>
            <p:cNvSpPr>
              <a:spLocks noChangeShapeType="1"/>
            </p:cNvSpPr>
            <p:nvPr/>
          </p:nvSpPr>
          <p:spPr bwMode="auto">
            <a:xfrm>
              <a:off x="3798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9" name="Line 218"/>
            <p:cNvSpPr>
              <a:spLocks noChangeShapeType="1"/>
            </p:cNvSpPr>
            <p:nvPr/>
          </p:nvSpPr>
          <p:spPr bwMode="auto">
            <a:xfrm>
              <a:off x="3882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0" name="Line 219"/>
            <p:cNvSpPr>
              <a:spLocks noChangeShapeType="1"/>
            </p:cNvSpPr>
            <p:nvPr/>
          </p:nvSpPr>
          <p:spPr bwMode="auto">
            <a:xfrm>
              <a:off x="3966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1" name="Line 220"/>
            <p:cNvSpPr>
              <a:spLocks noChangeShapeType="1"/>
            </p:cNvSpPr>
            <p:nvPr/>
          </p:nvSpPr>
          <p:spPr bwMode="auto">
            <a:xfrm>
              <a:off x="4049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2" name="Line 221"/>
            <p:cNvSpPr>
              <a:spLocks noChangeShapeType="1"/>
            </p:cNvSpPr>
            <p:nvPr/>
          </p:nvSpPr>
          <p:spPr bwMode="auto">
            <a:xfrm>
              <a:off x="4133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3" name="Line 222"/>
            <p:cNvSpPr>
              <a:spLocks noChangeShapeType="1"/>
            </p:cNvSpPr>
            <p:nvPr/>
          </p:nvSpPr>
          <p:spPr bwMode="auto">
            <a:xfrm>
              <a:off x="4217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4" name="Line 223"/>
            <p:cNvSpPr>
              <a:spLocks noChangeShapeType="1"/>
            </p:cNvSpPr>
            <p:nvPr/>
          </p:nvSpPr>
          <p:spPr bwMode="auto">
            <a:xfrm>
              <a:off x="4297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" name="Line 224"/>
            <p:cNvSpPr>
              <a:spLocks noChangeShapeType="1"/>
            </p:cNvSpPr>
            <p:nvPr/>
          </p:nvSpPr>
          <p:spPr bwMode="auto">
            <a:xfrm>
              <a:off x="4381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6" name="Line 225"/>
            <p:cNvSpPr>
              <a:spLocks noChangeShapeType="1"/>
            </p:cNvSpPr>
            <p:nvPr/>
          </p:nvSpPr>
          <p:spPr bwMode="auto">
            <a:xfrm>
              <a:off x="446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7" name="Line 226"/>
            <p:cNvSpPr>
              <a:spLocks noChangeShapeType="1"/>
            </p:cNvSpPr>
            <p:nvPr/>
          </p:nvSpPr>
          <p:spPr bwMode="auto">
            <a:xfrm>
              <a:off x="454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8" name="Line 227"/>
            <p:cNvSpPr>
              <a:spLocks noChangeShapeType="1"/>
            </p:cNvSpPr>
            <p:nvPr/>
          </p:nvSpPr>
          <p:spPr bwMode="auto">
            <a:xfrm>
              <a:off x="4632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9" name="Line 228"/>
            <p:cNvSpPr>
              <a:spLocks noChangeShapeType="1"/>
            </p:cNvSpPr>
            <p:nvPr/>
          </p:nvSpPr>
          <p:spPr bwMode="auto">
            <a:xfrm>
              <a:off x="4716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0" name="Line 229"/>
            <p:cNvSpPr>
              <a:spLocks noChangeShapeType="1"/>
            </p:cNvSpPr>
            <p:nvPr/>
          </p:nvSpPr>
          <p:spPr bwMode="auto">
            <a:xfrm>
              <a:off x="4800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1" name="Line 230"/>
            <p:cNvSpPr>
              <a:spLocks noChangeShapeType="1"/>
            </p:cNvSpPr>
            <p:nvPr/>
          </p:nvSpPr>
          <p:spPr bwMode="auto">
            <a:xfrm>
              <a:off x="488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2" name="Line 231"/>
            <p:cNvSpPr>
              <a:spLocks noChangeShapeType="1"/>
            </p:cNvSpPr>
            <p:nvPr/>
          </p:nvSpPr>
          <p:spPr bwMode="auto">
            <a:xfrm>
              <a:off x="4968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3" name="Line 232"/>
            <p:cNvSpPr>
              <a:spLocks noChangeShapeType="1"/>
            </p:cNvSpPr>
            <p:nvPr/>
          </p:nvSpPr>
          <p:spPr bwMode="auto">
            <a:xfrm>
              <a:off x="5051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4" name="Line 233"/>
            <p:cNvSpPr>
              <a:spLocks noChangeShapeType="1"/>
            </p:cNvSpPr>
            <p:nvPr/>
          </p:nvSpPr>
          <p:spPr bwMode="auto">
            <a:xfrm>
              <a:off x="513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" name="Line 234"/>
            <p:cNvSpPr>
              <a:spLocks noChangeShapeType="1"/>
            </p:cNvSpPr>
            <p:nvPr/>
          </p:nvSpPr>
          <p:spPr bwMode="auto">
            <a:xfrm>
              <a:off x="521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6" name="Line 235"/>
            <p:cNvSpPr>
              <a:spLocks noChangeShapeType="1"/>
            </p:cNvSpPr>
            <p:nvPr/>
          </p:nvSpPr>
          <p:spPr bwMode="auto">
            <a:xfrm>
              <a:off x="5303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7" name="Line 236"/>
            <p:cNvSpPr>
              <a:spLocks noChangeShapeType="1"/>
            </p:cNvSpPr>
            <p:nvPr/>
          </p:nvSpPr>
          <p:spPr bwMode="auto">
            <a:xfrm>
              <a:off x="5386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8" name="Line 237"/>
            <p:cNvSpPr>
              <a:spLocks noChangeShapeType="1"/>
            </p:cNvSpPr>
            <p:nvPr/>
          </p:nvSpPr>
          <p:spPr bwMode="auto">
            <a:xfrm>
              <a:off x="5470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" name="Line 238"/>
            <p:cNvSpPr>
              <a:spLocks noChangeShapeType="1"/>
            </p:cNvSpPr>
            <p:nvPr/>
          </p:nvSpPr>
          <p:spPr bwMode="auto">
            <a:xfrm>
              <a:off x="555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0" name="Line 239"/>
            <p:cNvSpPr>
              <a:spLocks noChangeShapeType="1"/>
            </p:cNvSpPr>
            <p:nvPr/>
          </p:nvSpPr>
          <p:spPr bwMode="auto">
            <a:xfrm>
              <a:off x="702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1" name="Line 240"/>
            <p:cNvSpPr>
              <a:spLocks noChangeShapeType="1"/>
            </p:cNvSpPr>
            <p:nvPr/>
          </p:nvSpPr>
          <p:spPr bwMode="auto">
            <a:xfrm>
              <a:off x="785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2" name="Line 241"/>
            <p:cNvSpPr>
              <a:spLocks noChangeShapeType="1"/>
            </p:cNvSpPr>
            <p:nvPr/>
          </p:nvSpPr>
          <p:spPr bwMode="auto">
            <a:xfrm>
              <a:off x="869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3" name="Line 242"/>
            <p:cNvSpPr>
              <a:spLocks noChangeShapeType="1"/>
            </p:cNvSpPr>
            <p:nvPr/>
          </p:nvSpPr>
          <p:spPr bwMode="auto">
            <a:xfrm>
              <a:off x="953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4" name="Line 243"/>
            <p:cNvSpPr>
              <a:spLocks noChangeShapeType="1"/>
            </p:cNvSpPr>
            <p:nvPr/>
          </p:nvSpPr>
          <p:spPr bwMode="auto">
            <a:xfrm>
              <a:off x="1037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" name="Line 244"/>
            <p:cNvSpPr>
              <a:spLocks noChangeShapeType="1"/>
            </p:cNvSpPr>
            <p:nvPr/>
          </p:nvSpPr>
          <p:spPr bwMode="auto">
            <a:xfrm>
              <a:off x="1117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6" name="Line 245"/>
            <p:cNvSpPr>
              <a:spLocks noChangeShapeType="1"/>
            </p:cNvSpPr>
            <p:nvPr/>
          </p:nvSpPr>
          <p:spPr bwMode="auto">
            <a:xfrm>
              <a:off x="1201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7" name="Line 246"/>
            <p:cNvSpPr>
              <a:spLocks noChangeShapeType="1"/>
            </p:cNvSpPr>
            <p:nvPr/>
          </p:nvSpPr>
          <p:spPr bwMode="auto">
            <a:xfrm>
              <a:off x="128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8" name="Line 247"/>
            <p:cNvSpPr>
              <a:spLocks noChangeShapeType="1"/>
            </p:cNvSpPr>
            <p:nvPr/>
          </p:nvSpPr>
          <p:spPr bwMode="auto">
            <a:xfrm>
              <a:off x="1368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9" name="Line 248"/>
            <p:cNvSpPr>
              <a:spLocks noChangeShapeType="1"/>
            </p:cNvSpPr>
            <p:nvPr/>
          </p:nvSpPr>
          <p:spPr bwMode="auto">
            <a:xfrm>
              <a:off x="1452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0" name="Line 249"/>
            <p:cNvSpPr>
              <a:spLocks noChangeShapeType="1"/>
            </p:cNvSpPr>
            <p:nvPr/>
          </p:nvSpPr>
          <p:spPr bwMode="auto">
            <a:xfrm>
              <a:off x="1536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1" name="Line 250"/>
            <p:cNvSpPr>
              <a:spLocks noChangeShapeType="1"/>
            </p:cNvSpPr>
            <p:nvPr/>
          </p:nvSpPr>
          <p:spPr bwMode="auto">
            <a:xfrm>
              <a:off x="1620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2" name="Line 251"/>
            <p:cNvSpPr>
              <a:spLocks noChangeShapeType="1"/>
            </p:cNvSpPr>
            <p:nvPr/>
          </p:nvSpPr>
          <p:spPr bwMode="auto">
            <a:xfrm>
              <a:off x="170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3" name="Line 252"/>
            <p:cNvSpPr>
              <a:spLocks noChangeShapeType="1"/>
            </p:cNvSpPr>
            <p:nvPr/>
          </p:nvSpPr>
          <p:spPr bwMode="auto">
            <a:xfrm>
              <a:off x="1787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4" name="Line 253"/>
            <p:cNvSpPr>
              <a:spLocks noChangeShapeType="1"/>
            </p:cNvSpPr>
            <p:nvPr/>
          </p:nvSpPr>
          <p:spPr bwMode="auto">
            <a:xfrm>
              <a:off x="1871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5" name="Line 254"/>
            <p:cNvSpPr>
              <a:spLocks noChangeShapeType="1"/>
            </p:cNvSpPr>
            <p:nvPr/>
          </p:nvSpPr>
          <p:spPr bwMode="auto">
            <a:xfrm>
              <a:off x="195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6" name="Line 255"/>
            <p:cNvSpPr>
              <a:spLocks noChangeShapeType="1"/>
            </p:cNvSpPr>
            <p:nvPr/>
          </p:nvSpPr>
          <p:spPr bwMode="auto">
            <a:xfrm>
              <a:off x="203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7" name="Line 256"/>
            <p:cNvSpPr>
              <a:spLocks noChangeShapeType="1"/>
            </p:cNvSpPr>
            <p:nvPr/>
          </p:nvSpPr>
          <p:spPr bwMode="auto">
            <a:xfrm>
              <a:off x="2122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8" name="Line 257"/>
            <p:cNvSpPr>
              <a:spLocks noChangeShapeType="1"/>
            </p:cNvSpPr>
            <p:nvPr/>
          </p:nvSpPr>
          <p:spPr bwMode="auto">
            <a:xfrm>
              <a:off x="2206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9" name="Line 258"/>
            <p:cNvSpPr>
              <a:spLocks noChangeShapeType="1"/>
            </p:cNvSpPr>
            <p:nvPr/>
          </p:nvSpPr>
          <p:spPr bwMode="auto">
            <a:xfrm>
              <a:off x="2290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0" name="Line 259"/>
            <p:cNvSpPr>
              <a:spLocks noChangeShapeType="1"/>
            </p:cNvSpPr>
            <p:nvPr/>
          </p:nvSpPr>
          <p:spPr bwMode="auto">
            <a:xfrm>
              <a:off x="237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1" name="Line 260"/>
            <p:cNvSpPr>
              <a:spLocks noChangeShapeType="1"/>
            </p:cNvSpPr>
            <p:nvPr/>
          </p:nvSpPr>
          <p:spPr bwMode="auto">
            <a:xfrm>
              <a:off x="2458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2" name="Line 261"/>
            <p:cNvSpPr>
              <a:spLocks noChangeShapeType="1"/>
            </p:cNvSpPr>
            <p:nvPr/>
          </p:nvSpPr>
          <p:spPr bwMode="auto">
            <a:xfrm>
              <a:off x="2541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3" name="Line 262"/>
            <p:cNvSpPr>
              <a:spLocks noChangeShapeType="1"/>
            </p:cNvSpPr>
            <p:nvPr/>
          </p:nvSpPr>
          <p:spPr bwMode="auto">
            <a:xfrm>
              <a:off x="2625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4" name="Line 263"/>
            <p:cNvSpPr>
              <a:spLocks noChangeShapeType="1"/>
            </p:cNvSpPr>
            <p:nvPr/>
          </p:nvSpPr>
          <p:spPr bwMode="auto">
            <a:xfrm>
              <a:off x="270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5" name="Line 264"/>
            <p:cNvSpPr>
              <a:spLocks noChangeShapeType="1"/>
            </p:cNvSpPr>
            <p:nvPr/>
          </p:nvSpPr>
          <p:spPr bwMode="auto">
            <a:xfrm>
              <a:off x="2793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6" name="Line 265"/>
            <p:cNvSpPr>
              <a:spLocks noChangeShapeType="1"/>
            </p:cNvSpPr>
            <p:nvPr/>
          </p:nvSpPr>
          <p:spPr bwMode="auto">
            <a:xfrm>
              <a:off x="2877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7" name="Line 266"/>
            <p:cNvSpPr>
              <a:spLocks noChangeShapeType="1"/>
            </p:cNvSpPr>
            <p:nvPr/>
          </p:nvSpPr>
          <p:spPr bwMode="auto">
            <a:xfrm>
              <a:off x="2960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8" name="Line 267"/>
            <p:cNvSpPr>
              <a:spLocks noChangeShapeType="1"/>
            </p:cNvSpPr>
            <p:nvPr/>
          </p:nvSpPr>
          <p:spPr bwMode="auto">
            <a:xfrm>
              <a:off x="304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9" name="Line 268"/>
            <p:cNvSpPr>
              <a:spLocks noChangeShapeType="1"/>
            </p:cNvSpPr>
            <p:nvPr/>
          </p:nvSpPr>
          <p:spPr bwMode="auto">
            <a:xfrm>
              <a:off x="3128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0" name="Line 269"/>
            <p:cNvSpPr>
              <a:spLocks noChangeShapeType="1"/>
            </p:cNvSpPr>
            <p:nvPr/>
          </p:nvSpPr>
          <p:spPr bwMode="auto">
            <a:xfrm>
              <a:off x="3212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1" name="Line 270"/>
            <p:cNvSpPr>
              <a:spLocks noChangeShapeType="1"/>
            </p:cNvSpPr>
            <p:nvPr/>
          </p:nvSpPr>
          <p:spPr bwMode="auto">
            <a:xfrm>
              <a:off x="3295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2" name="Line 271"/>
            <p:cNvSpPr>
              <a:spLocks noChangeShapeType="1"/>
            </p:cNvSpPr>
            <p:nvPr/>
          </p:nvSpPr>
          <p:spPr bwMode="auto">
            <a:xfrm>
              <a:off x="3379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3" name="Line 272"/>
            <p:cNvSpPr>
              <a:spLocks noChangeShapeType="1"/>
            </p:cNvSpPr>
            <p:nvPr/>
          </p:nvSpPr>
          <p:spPr bwMode="auto">
            <a:xfrm>
              <a:off x="3463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4" name="Line 273"/>
            <p:cNvSpPr>
              <a:spLocks noChangeShapeType="1"/>
            </p:cNvSpPr>
            <p:nvPr/>
          </p:nvSpPr>
          <p:spPr bwMode="auto">
            <a:xfrm>
              <a:off x="3547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5" name="Line 274"/>
            <p:cNvSpPr>
              <a:spLocks noChangeShapeType="1"/>
            </p:cNvSpPr>
            <p:nvPr/>
          </p:nvSpPr>
          <p:spPr bwMode="auto">
            <a:xfrm>
              <a:off x="3631" y="3064"/>
              <a:ext cx="55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6" name="Line 275"/>
            <p:cNvSpPr>
              <a:spLocks noChangeShapeType="1"/>
            </p:cNvSpPr>
            <p:nvPr/>
          </p:nvSpPr>
          <p:spPr bwMode="auto">
            <a:xfrm>
              <a:off x="3714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7" name="Line 276"/>
            <p:cNvSpPr>
              <a:spLocks noChangeShapeType="1"/>
            </p:cNvSpPr>
            <p:nvPr/>
          </p:nvSpPr>
          <p:spPr bwMode="auto">
            <a:xfrm>
              <a:off x="3798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8" name="Line 277"/>
            <p:cNvSpPr>
              <a:spLocks noChangeShapeType="1"/>
            </p:cNvSpPr>
            <p:nvPr/>
          </p:nvSpPr>
          <p:spPr bwMode="auto">
            <a:xfrm>
              <a:off x="3882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79" name="Line 278"/>
            <p:cNvSpPr>
              <a:spLocks noChangeShapeType="1"/>
            </p:cNvSpPr>
            <p:nvPr/>
          </p:nvSpPr>
          <p:spPr bwMode="auto">
            <a:xfrm>
              <a:off x="3966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0" name="Line 279"/>
            <p:cNvSpPr>
              <a:spLocks noChangeShapeType="1"/>
            </p:cNvSpPr>
            <p:nvPr/>
          </p:nvSpPr>
          <p:spPr bwMode="auto">
            <a:xfrm>
              <a:off x="4049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1" name="Line 280"/>
            <p:cNvSpPr>
              <a:spLocks noChangeShapeType="1"/>
            </p:cNvSpPr>
            <p:nvPr/>
          </p:nvSpPr>
          <p:spPr bwMode="auto">
            <a:xfrm>
              <a:off x="4133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2" name="Line 281"/>
            <p:cNvSpPr>
              <a:spLocks noChangeShapeType="1"/>
            </p:cNvSpPr>
            <p:nvPr/>
          </p:nvSpPr>
          <p:spPr bwMode="auto">
            <a:xfrm>
              <a:off x="4217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3" name="Line 282"/>
            <p:cNvSpPr>
              <a:spLocks noChangeShapeType="1"/>
            </p:cNvSpPr>
            <p:nvPr/>
          </p:nvSpPr>
          <p:spPr bwMode="auto">
            <a:xfrm>
              <a:off x="4297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4" name="Line 283"/>
            <p:cNvSpPr>
              <a:spLocks noChangeShapeType="1"/>
            </p:cNvSpPr>
            <p:nvPr/>
          </p:nvSpPr>
          <p:spPr bwMode="auto">
            <a:xfrm>
              <a:off x="4381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5" name="Line 284"/>
            <p:cNvSpPr>
              <a:spLocks noChangeShapeType="1"/>
            </p:cNvSpPr>
            <p:nvPr/>
          </p:nvSpPr>
          <p:spPr bwMode="auto">
            <a:xfrm>
              <a:off x="446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6" name="Line 285"/>
            <p:cNvSpPr>
              <a:spLocks noChangeShapeType="1"/>
            </p:cNvSpPr>
            <p:nvPr/>
          </p:nvSpPr>
          <p:spPr bwMode="auto">
            <a:xfrm>
              <a:off x="454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7" name="Line 286"/>
            <p:cNvSpPr>
              <a:spLocks noChangeShapeType="1"/>
            </p:cNvSpPr>
            <p:nvPr/>
          </p:nvSpPr>
          <p:spPr bwMode="auto">
            <a:xfrm>
              <a:off x="4632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8" name="Line 287"/>
            <p:cNvSpPr>
              <a:spLocks noChangeShapeType="1"/>
            </p:cNvSpPr>
            <p:nvPr/>
          </p:nvSpPr>
          <p:spPr bwMode="auto">
            <a:xfrm>
              <a:off x="4716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9" name="Line 288"/>
            <p:cNvSpPr>
              <a:spLocks noChangeShapeType="1"/>
            </p:cNvSpPr>
            <p:nvPr/>
          </p:nvSpPr>
          <p:spPr bwMode="auto">
            <a:xfrm>
              <a:off x="4800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0" name="Line 289"/>
            <p:cNvSpPr>
              <a:spLocks noChangeShapeType="1"/>
            </p:cNvSpPr>
            <p:nvPr/>
          </p:nvSpPr>
          <p:spPr bwMode="auto">
            <a:xfrm>
              <a:off x="488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1" name="Line 290"/>
            <p:cNvSpPr>
              <a:spLocks noChangeShapeType="1"/>
            </p:cNvSpPr>
            <p:nvPr/>
          </p:nvSpPr>
          <p:spPr bwMode="auto">
            <a:xfrm>
              <a:off x="4968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2" name="Line 291"/>
            <p:cNvSpPr>
              <a:spLocks noChangeShapeType="1"/>
            </p:cNvSpPr>
            <p:nvPr/>
          </p:nvSpPr>
          <p:spPr bwMode="auto">
            <a:xfrm>
              <a:off x="5051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3" name="Line 292"/>
            <p:cNvSpPr>
              <a:spLocks noChangeShapeType="1"/>
            </p:cNvSpPr>
            <p:nvPr/>
          </p:nvSpPr>
          <p:spPr bwMode="auto">
            <a:xfrm>
              <a:off x="513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4" name="Line 293"/>
            <p:cNvSpPr>
              <a:spLocks noChangeShapeType="1"/>
            </p:cNvSpPr>
            <p:nvPr/>
          </p:nvSpPr>
          <p:spPr bwMode="auto">
            <a:xfrm>
              <a:off x="521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5" name="Line 294"/>
            <p:cNvSpPr>
              <a:spLocks noChangeShapeType="1"/>
            </p:cNvSpPr>
            <p:nvPr/>
          </p:nvSpPr>
          <p:spPr bwMode="auto">
            <a:xfrm>
              <a:off x="5303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6" name="Line 295"/>
            <p:cNvSpPr>
              <a:spLocks noChangeShapeType="1"/>
            </p:cNvSpPr>
            <p:nvPr/>
          </p:nvSpPr>
          <p:spPr bwMode="auto">
            <a:xfrm>
              <a:off x="5386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7" name="Line 296"/>
            <p:cNvSpPr>
              <a:spLocks noChangeShapeType="1"/>
            </p:cNvSpPr>
            <p:nvPr/>
          </p:nvSpPr>
          <p:spPr bwMode="auto">
            <a:xfrm>
              <a:off x="5470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8" name="Line 297"/>
            <p:cNvSpPr>
              <a:spLocks noChangeShapeType="1"/>
            </p:cNvSpPr>
            <p:nvPr/>
          </p:nvSpPr>
          <p:spPr bwMode="auto">
            <a:xfrm>
              <a:off x="555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267" y="1001"/>
              <a:ext cx="4273" cy="2357"/>
            </a:xfrm>
            <a:custGeom>
              <a:avLst/>
              <a:gdLst>
                <a:gd name="T0" fmla="*/ 0 w 1224"/>
                <a:gd name="T1" fmla="*/ 675 h 675"/>
                <a:gd name="T2" fmla="*/ 136 w 1224"/>
                <a:gd name="T3" fmla="*/ 500 h 675"/>
                <a:gd name="T4" fmla="*/ 272 w 1224"/>
                <a:gd name="T5" fmla="*/ 347 h 675"/>
                <a:gd name="T6" fmla="*/ 408 w 1224"/>
                <a:gd name="T7" fmla="*/ 228 h 675"/>
                <a:gd name="T8" fmla="*/ 544 w 1224"/>
                <a:gd name="T9" fmla="*/ 144 h 675"/>
                <a:gd name="T10" fmla="*/ 680 w 1224"/>
                <a:gd name="T11" fmla="*/ 88 h 675"/>
                <a:gd name="T12" fmla="*/ 816 w 1224"/>
                <a:gd name="T13" fmla="*/ 51 h 675"/>
                <a:gd name="T14" fmla="*/ 952 w 1224"/>
                <a:gd name="T15" fmla="*/ 26 h 675"/>
                <a:gd name="T16" fmla="*/ 1088 w 1224"/>
                <a:gd name="T17" fmla="*/ 11 h 675"/>
                <a:gd name="T18" fmla="*/ 1224 w 1224"/>
                <a:gd name="T1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4" h="675">
                  <a:moveTo>
                    <a:pt x="0" y="675"/>
                  </a:moveTo>
                  <a:lnTo>
                    <a:pt x="136" y="500"/>
                  </a:lnTo>
                  <a:lnTo>
                    <a:pt x="272" y="347"/>
                  </a:lnTo>
                  <a:lnTo>
                    <a:pt x="408" y="228"/>
                  </a:lnTo>
                  <a:lnTo>
                    <a:pt x="544" y="144"/>
                  </a:lnTo>
                  <a:lnTo>
                    <a:pt x="680" y="88"/>
                  </a:lnTo>
                  <a:lnTo>
                    <a:pt x="816" y="51"/>
                  </a:lnTo>
                  <a:lnTo>
                    <a:pt x="952" y="26"/>
                  </a:lnTo>
                  <a:lnTo>
                    <a:pt x="1088" y="11"/>
                  </a:lnTo>
                  <a:lnTo>
                    <a:pt x="122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0" name="Rectangle 299"/>
            <p:cNvSpPr>
              <a:spLocks noChangeArrowheads="1"/>
            </p:cNvSpPr>
            <p:nvPr/>
          </p:nvSpPr>
          <p:spPr bwMode="auto">
            <a:xfrm>
              <a:off x="2681" y="767"/>
              <a:ext cx="9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1940 Empirical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2681" y="2890"/>
              <a:ext cx="9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1980 Empirical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2" name="Line 301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3" name="Line 302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4" name="Rectangle 303"/>
            <p:cNvSpPr>
              <a:spLocks noChangeArrowheads="1"/>
            </p:cNvSpPr>
            <p:nvPr/>
          </p:nvSpPr>
          <p:spPr bwMode="auto">
            <a:xfrm>
              <a:off x="454" y="349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40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5" name="Line 304"/>
            <p:cNvSpPr>
              <a:spLocks noChangeShapeType="1"/>
            </p:cNvSpPr>
            <p:nvPr/>
          </p:nvSpPr>
          <p:spPr bwMode="auto">
            <a:xfrm flipH="1">
              <a:off x="642" y="306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" name="Rectangle 305"/>
            <p:cNvSpPr>
              <a:spLocks noChangeArrowheads="1"/>
            </p:cNvSpPr>
            <p:nvPr/>
          </p:nvSpPr>
          <p:spPr bwMode="auto">
            <a:xfrm>
              <a:off x="454" y="2991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50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7" name="Line 306"/>
            <p:cNvSpPr>
              <a:spLocks noChangeShapeType="1"/>
            </p:cNvSpPr>
            <p:nvPr/>
          </p:nvSpPr>
          <p:spPr bwMode="auto">
            <a:xfrm flipH="1">
              <a:off x="642" y="256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" name="Rectangle 307"/>
            <p:cNvSpPr>
              <a:spLocks noChangeArrowheads="1"/>
            </p:cNvSpPr>
            <p:nvPr/>
          </p:nvSpPr>
          <p:spPr bwMode="auto">
            <a:xfrm>
              <a:off x="454" y="248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60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09" name="Line 308"/>
            <p:cNvSpPr>
              <a:spLocks noChangeShapeType="1"/>
            </p:cNvSpPr>
            <p:nvPr/>
          </p:nvSpPr>
          <p:spPr bwMode="auto">
            <a:xfrm flipH="1">
              <a:off x="642" y="205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454" y="198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70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1" name="Line 310"/>
            <p:cNvSpPr>
              <a:spLocks noChangeShapeType="1"/>
            </p:cNvSpPr>
            <p:nvPr/>
          </p:nvSpPr>
          <p:spPr bwMode="auto">
            <a:xfrm flipH="1">
              <a:off x="642" y="154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454" y="147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80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3" name="Line 312"/>
            <p:cNvSpPr>
              <a:spLocks noChangeShapeType="1"/>
            </p:cNvSpPr>
            <p:nvPr/>
          </p:nvSpPr>
          <p:spPr bwMode="auto">
            <a:xfrm flipH="1">
              <a:off x="642" y="104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454" y="96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90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5" name="Line 314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374" y="467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100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18" name="Line 317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9" name="Line 318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75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1" name="Line 320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17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2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3" name="Line 322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2653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4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5" name="Line 324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603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6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7" name="Line 326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552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8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29" name="Line 328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10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2032" y="3937"/>
              <a:ext cx="2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  <a:cs typeface="+mn-cs"/>
                </a:rPr>
                <a:t>Real GDP/Family Growth Rate (%)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3138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  <a:cs typeface="+mn-cs"/>
                </a:rPr>
                <a:t> </a:t>
              </a:r>
              <a:endParaRPr lang="en-US" altLang="en-US" sz="1800">
                <a:solidFill>
                  <a:prstClr val="black"/>
                </a:solidFill>
                <a:cs typeface="+mn-cs"/>
              </a:endParaRPr>
            </a:p>
          </p:txBody>
        </p:sp>
      </p:grpSp>
      <p:sp>
        <p:nvSpPr>
          <p:cNvPr id="334" name="Rectangle 43"/>
          <p:cNvSpPr>
            <a:spLocks noChangeArrowheads="1"/>
          </p:cNvSpPr>
          <p:nvPr/>
        </p:nvSpPr>
        <p:spPr bwMode="auto">
          <a:xfrm rot="16200000">
            <a:off x="-488885" y="2960338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cs typeface="+mn-cs"/>
              </a:rPr>
              <a:t>Pct. of Children Earning more than their Parents</a:t>
            </a:r>
            <a:endParaRPr lang="en-US" altLang="en-US" sz="18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1524001" y="152464"/>
            <a:ext cx="929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Parents: Hypothetical Scenarios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9144000" cy="5181600"/>
          </a:xfrm>
        </p:spPr>
        <p:txBody>
          <a:bodyPr>
            <a:normAutofit/>
          </a:bodyPr>
          <a:lstStyle/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upward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have fallen from ~90% for 1940 birth cohort to ~50% for children entering labor market today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Reviving the American Dream of high rates of upward mobility will require </a:t>
            </a:r>
            <a:r>
              <a:rPr lang="en-US" sz="22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broadly shared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growth</a:t>
            </a:r>
          </a:p>
          <a:p>
            <a:pPr marL="690562" indent="-457200" eaLnBrk="0" hangingPunct="0">
              <a:buSzPct val="80000"/>
              <a:buFont typeface="+mj-lt"/>
              <a:buAutoNum type="arabicPeriod"/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0612" lvl="1" indent="-457200" eaLnBrk="0" hangingPunct="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policies that will increase incomes in the bottom and middle of the income distribution</a:t>
            </a:r>
          </a:p>
          <a:p>
            <a:pPr marL="1090612" lvl="1" indent="-457200" eaLnBrk="0" hangingPunct="0">
              <a:buSzPct val="80000"/>
              <a:buFont typeface="Wingdings" panose="05000000000000000000" pitchFamily="2" charset="2"/>
              <a:buChar char="§"/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0612" lvl="1" indent="-457200" eaLnBrk="0" hangingPunct="0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range from housing vouchers to investments in higher education to worker retraining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0" y="20979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Summary: Reviving the American Dream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1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Is Increasing Social Mobility Desirable?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 far we have assumed that our objective should be to increase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policies that increase mobility may not be desirable from an efficiency perspective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admissions would maximize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mobility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violate principle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meritocracy and would likely reduce total economic output and growth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Next,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tradeoff between mobility and growth, focusing on innovation as a driver of growth</a:t>
            </a:r>
          </a:p>
        </p:txBody>
      </p:sp>
    </p:spTree>
    <p:extLst>
      <p:ext uri="{BB962C8B-B14F-4D97-AF65-F5344CB8AC3E}">
        <p14:creationId xmlns:p14="http://schemas.microsoft.com/office/powerpoint/2010/main" val="15858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ea typeface="ＭＳ Ｐゴシック" pitchFamily="34" charset="-128"/>
              </a:rPr>
              <a:t>Part 1</a:t>
            </a:r>
            <a:br>
              <a:rPr lang="en-US" sz="2200" dirty="0">
                <a:ea typeface="ＭＳ Ｐゴシック" pitchFamily="34" charset="-128"/>
              </a:rPr>
            </a:br>
            <a:r>
              <a:rPr lang="en-US" sz="2200" dirty="0">
                <a:ea typeface="ＭＳ Ｐゴシック" pitchFamily="34" charset="-128"/>
              </a:rPr>
              <a:t>Local Area Variation in Upward Mobility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363487"/>
            <a:ext cx="914400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Equality of Opportunity and Economic Growth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19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cs typeface="Arial"/>
              </a:rPr>
              <a:t>Equality of Opportunity and </a:t>
            </a:r>
            <a:r>
              <a:rPr lang="en-US" sz="2600" dirty="0" smtClean="0">
                <a:solidFill>
                  <a:srgbClr val="002060"/>
                </a:solidFill>
                <a:latin typeface="Arial"/>
                <a:cs typeface="Arial"/>
              </a:rPr>
              <a:t>Economic Growth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8534400" cy="5181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Question: how does increasing equality of opportunity affect aggregate growth?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Difficult </a:t>
            </a:r>
            <a:r>
              <a:rPr lang="en-US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measure effects on growth directly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Instead, focus here on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 channel that 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many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economists think </a:t>
            </a:r>
            <a:r>
              <a:rPr lang="en-US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is the key driver of economic growth: </a:t>
            </a:r>
            <a:r>
              <a:rPr lang="en-US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innovation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kern="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Reference: Bell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Chetty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Jaravel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8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Petkova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and van Reenen. “The Lifecycle of Inventors” </a:t>
            </a:r>
            <a:r>
              <a:rPr lang="en-US" sz="18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Working Paper </a:t>
            </a:r>
            <a:r>
              <a:rPr lang="en-US" sz="18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2016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62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Measuring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143000"/>
            <a:ext cx="92202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innovation using patent data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proxy for invention in literature, with well known pros and cons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universe of patent records in the United States from 1996-2010 to tax records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linked data to study the lives of 750,000 patent holders in the U.S., from birth to adulthood</a:t>
            </a:r>
          </a:p>
        </p:txBody>
      </p:sp>
    </p:spTree>
    <p:extLst>
      <p:ext uri="{BB962C8B-B14F-4D97-AF65-F5344CB8AC3E}">
        <p14:creationId xmlns:p14="http://schemas.microsoft.com/office/powerpoint/2010/main" val="19535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27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427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27287" y="454818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27287" y="33909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427287" y="2232025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427287" y="10795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>
            <a:off x="6611938" y="47482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6683375" y="46926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>
            <a:off x="6761163" y="46990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6838950" y="46259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6916738" y="46990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6994525" y="45704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1" name="Oval 71"/>
          <p:cNvSpPr>
            <a:spLocks noChangeArrowheads="1"/>
          </p:cNvSpPr>
          <p:nvPr/>
        </p:nvSpPr>
        <p:spPr bwMode="auto">
          <a:xfrm>
            <a:off x="7070725" y="45656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>
            <a:off x="7148513" y="46434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7226300" y="45148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4" name="Oval 74"/>
          <p:cNvSpPr>
            <a:spLocks noChangeArrowheads="1"/>
          </p:cNvSpPr>
          <p:nvPr/>
        </p:nvSpPr>
        <p:spPr bwMode="auto">
          <a:xfrm>
            <a:off x="7304088" y="46767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5" name="Oval 75"/>
          <p:cNvSpPr>
            <a:spLocks noChangeArrowheads="1"/>
          </p:cNvSpPr>
          <p:nvPr/>
        </p:nvSpPr>
        <p:spPr bwMode="auto">
          <a:xfrm>
            <a:off x="7381875" y="44926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6" name="Oval 76"/>
          <p:cNvSpPr>
            <a:spLocks noChangeArrowheads="1"/>
          </p:cNvSpPr>
          <p:nvPr/>
        </p:nvSpPr>
        <p:spPr bwMode="auto">
          <a:xfrm>
            <a:off x="7459663" y="45212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7" name="Oval 77"/>
          <p:cNvSpPr>
            <a:spLocks noChangeArrowheads="1"/>
          </p:cNvSpPr>
          <p:nvPr/>
        </p:nvSpPr>
        <p:spPr bwMode="auto">
          <a:xfrm>
            <a:off x="7537450" y="45323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8" name="Oval 78"/>
          <p:cNvSpPr>
            <a:spLocks noChangeArrowheads="1"/>
          </p:cNvSpPr>
          <p:nvPr/>
        </p:nvSpPr>
        <p:spPr bwMode="auto">
          <a:xfrm>
            <a:off x="7608888" y="45100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9" name="Oval 79"/>
          <p:cNvSpPr>
            <a:spLocks noChangeArrowheads="1"/>
          </p:cNvSpPr>
          <p:nvPr/>
        </p:nvSpPr>
        <p:spPr bwMode="auto">
          <a:xfrm>
            <a:off x="7686675" y="44211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>
            <a:off x="7764463" y="42989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1" name="Oval 81"/>
          <p:cNvSpPr>
            <a:spLocks noChangeArrowheads="1"/>
          </p:cNvSpPr>
          <p:nvPr/>
        </p:nvSpPr>
        <p:spPr bwMode="auto">
          <a:xfrm>
            <a:off x="7842250" y="42608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>
            <a:off x="7920038" y="44481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3" name="Oval 83"/>
          <p:cNvSpPr>
            <a:spLocks noChangeArrowheads="1"/>
          </p:cNvSpPr>
          <p:nvPr/>
        </p:nvSpPr>
        <p:spPr bwMode="auto">
          <a:xfrm>
            <a:off x="7996238" y="41608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4" name="Oval 84"/>
          <p:cNvSpPr>
            <a:spLocks noChangeArrowheads="1"/>
          </p:cNvSpPr>
          <p:nvPr/>
        </p:nvSpPr>
        <p:spPr bwMode="auto">
          <a:xfrm>
            <a:off x="8074025" y="44100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5" name="Oval 85"/>
          <p:cNvSpPr>
            <a:spLocks noChangeArrowheads="1"/>
          </p:cNvSpPr>
          <p:nvPr/>
        </p:nvSpPr>
        <p:spPr bwMode="auto">
          <a:xfrm>
            <a:off x="8151813" y="409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6" name="Oval 86"/>
          <p:cNvSpPr>
            <a:spLocks noChangeArrowheads="1"/>
          </p:cNvSpPr>
          <p:nvPr/>
        </p:nvSpPr>
        <p:spPr bwMode="auto">
          <a:xfrm>
            <a:off x="8229600" y="42386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7" name="Oval 87"/>
          <p:cNvSpPr>
            <a:spLocks noChangeArrowheads="1"/>
          </p:cNvSpPr>
          <p:nvPr/>
        </p:nvSpPr>
        <p:spPr bwMode="auto">
          <a:xfrm>
            <a:off x="8307388" y="40894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8" name="Oval 88"/>
          <p:cNvSpPr>
            <a:spLocks noChangeArrowheads="1"/>
          </p:cNvSpPr>
          <p:nvPr/>
        </p:nvSpPr>
        <p:spPr bwMode="auto">
          <a:xfrm>
            <a:off x="8385175" y="40497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9" name="Oval 89"/>
          <p:cNvSpPr>
            <a:spLocks noChangeArrowheads="1"/>
          </p:cNvSpPr>
          <p:nvPr/>
        </p:nvSpPr>
        <p:spPr bwMode="auto">
          <a:xfrm>
            <a:off x="8462963" y="39449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0" name="Oval 90"/>
          <p:cNvSpPr>
            <a:spLocks noChangeArrowheads="1"/>
          </p:cNvSpPr>
          <p:nvPr/>
        </p:nvSpPr>
        <p:spPr bwMode="auto">
          <a:xfrm>
            <a:off x="8534400" y="38163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1" name="Oval 91"/>
          <p:cNvSpPr>
            <a:spLocks noChangeArrowheads="1"/>
          </p:cNvSpPr>
          <p:nvPr/>
        </p:nvSpPr>
        <p:spPr bwMode="auto">
          <a:xfrm>
            <a:off x="8612188" y="39449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2" name="Oval 92"/>
          <p:cNvSpPr>
            <a:spLocks noChangeArrowheads="1"/>
          </p:cNvSpPr>
          <p:nvPr/>
        </p:nvSpPr>
        <p:spPr bwMode="auto">
          <a:xfrm>
            <a:off x="8689975" y="3778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3" name="Oval 93"/>
          <p:cNvSpPr>
            <a:spLocks noChangeArrowheads="1"/>
          </p:cNvSpPr>
          <p:nvPr/>
        </p:nvSpPr>
        <p:spPr bwMode="auto">
          <a:xfrm>
            <a:off x="8767763" y="36401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4" name="Oval 94"/>
          <p:cNvSpPr>
            <a:spLocks noChangeArrowheads="1"/>
          </p:cNvSpPr>
          <p:nvPr/>
        </p:nvSpPr>
        <p:spPr bwMode="auto">
          <a:xfrm>
            <a:off x="8843962" y="38560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5" name="Oval 95"/>
          <p:cNvSpPr>
            <a:spLocks noChangeArrowheads="1"/>
          </p:cNvSpPr>
          <p:nvPr/>
        </p:nvSpPr>
        <p:spPr bwMode="auto">
          <a:xfrm>
            <a:off x="8921749" y="3673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6" name="Oval 96"/>
          <p:cNvSpPr>
            <a:spLocks noChangeArrowheads="1"/>
          </p:cNvSpPr>
          <p:nvPr/>
        </p:nvSpPr>
        <p:spPr bwMode="auto">
          <a:xfrm>
            <a:off x="8999537" y="34131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7" name="Oval 97"/>
          <p:cNvSpPr>
            <a:spLocks noChangeArrowheads="1"/>
          </p:cNvSpPr>
          <p:nvPr/>
        </p:nvSpPr>
        <p:spPr bwMode="auto">
          <a:xfrm>
            <a:off x="9077324" y="35179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8" name="Oval 98"/>
          <p:cNvSpPr>
            <a:spLocks noChangeArrowheads="1"/>
          </p:cNvSpPr>
          <p:nvPr/>
        </p:nvSpPr>
        <p:spPr bwMode="auto">
          <a:xfrm>
            <a:off x="9155112" y="34242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9" name="Oval 99"/>
          <p:cNvSpPr>
            <a:spLocks noChangeArrowheads="1"/>
          </p:cNvSpPr>
          <p:nvPr/>
        </p:nvSpPr>
        <p:spPr bwMode="auto">
          <a:xfrm>
            <a:off x="9232899" y="32353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0" name="Oval 100"/>
          <p:cNvSpPr>
            <a:spLocks noChangeArrowheads="1"/>
          </p:cNvSpPr>
          <p:nvPr/>
        </p:nvSpPr>
        <p:spPr bwMode="auto">
          <a:xfrm>
            <a:off x="9310687" y="30908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1" name="Oval 101"/>
          <p:cNvSpPr>
            <a:spLocks noChangeArrowheads="1"/>
          </p:cNvSpPr>
          <p:nvPr/>
        </p:nvSpPr>
        <p:spPr bwMode="auto">
          <a:xfrm>
            <a:off x="9388474" y="31400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2" name="Oval 102"/>
          <p:cNvSpPr>
            <a:spLocks noChangeArrowheads="1"/>
          </p:cNvSpPr>
          <p:nvPr/>
        </p:nvSpPr>
        <p:spPr bwMode="auto">
          <a:xfrm>
            <a:off x="9459912" y="28860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3" name="Oval 103"/>
          <p:cNvSpPr>
            <a:spLocks noChangeArrowheads="1"/>
          </p:cNvSpPr>
          <p:nvPr/>
        </p:nvSpPr>
        <p:spPr bwMode="auto">
          <a:xfrm>
            <a:off x="9537699" y="26193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4" name="Oval 104"/>
          <p:cNvSpPr>
            <a:spLocks noChangeArrowheads="1"/>
          </p:cNvSpPr>
          <p:nvPr/>
        </p:nvSpPr>
        <p:spPr bwMode="auto">
          <a:xfrm>
            <a:off x="9615487" y="24320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5" name="Oval 105"/>
          <p:cNvSpPr>
            <a:spLocks noChangeArrowheads="1"/>
          </p:cNvSpPr>
          <p:nvPr/>
        </p:nvSpPr>
        <p:spPr bwMode="auto">
          <a:xfrm>
            <a:off x="9693274" y="22923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6" name="Oval 106"/>
          <p:cNvSpPr>
            <a:spLocks noChangeArrowheads="1"/>
          </p:cNvSpPr>
          <p:nvPr/>
        </p:nvSpPr>
        <p:spPr bwMode="auto">
          <a:xfrm>
            <a:off x="9769474" y="19050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7" name="Oval 107"/>
          <p:cNvSpPr>
            <a:spLocks noChangeArrowheads="1"/>
          </p:cNvSpPr>
          <p:nvPr/>
        </p:nvSpPr>
        <p:spPr bwMode="auto">
          <a:xfrm>
            <a:off x="9847262" y="18272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8" name="Oval 108"/>
          <p:cNvSpPr>
            <a:spLocks noChangeArrowheads="1"/>
          </p:cNvSpPr>
          <p:nvPr/>
        </p:nvSpPr>
        <p:spPr bwMode="auto">
          <a:xfrm>
            <a:off x="9925049" y="18542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9" name="Oval 109"/>
          <p:cNvSpPr>
            <a:spLocks noChangeArrowheads="1"/>
          </p:cNvSpPr>
          <p:nvPr/>
        </p:nvSpPr>
        <p:spPr bwMode="auto">
          <a:xfrm>
            <a:off x="10002837" y="14335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0" name="Oval 110"/>
          <p:cNvSpPr>
            <a:spLocks noChangeArrowheads="1"/>
          </p:cNvSpPr>
          <p:nvPr/>
        </p:nvSpPr>
        <p:spPr bwMode="auto">
          <a:xfrm>
            <a:off x="10080624" y="13954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1" name="Oval 111"/>
          <p:cNvSpPr>
            <a:spLocks noChangeArrowheads="1"/>
          </p:cNvSpPr>
          <p:nvPr/>
        </p:nvSpPr>
        <p:spPr bwMode="auto">
          <a:xfrm>
            <a:off x="10158412" y="12112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2" name="Oval 112"/>
          <p:cNvSpPr>
            <a:spLocks noChangeArrowheads="1"/>
          </p:cNvSpPr>
          <p:nvPr/>
        </p:nvSpPr>
        <p:spPr bwMode="auto">
          <a:xfrm>
            <a:off x="10236199" y="8397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3" name="Line 113"/>
          <p:cNvSpPr>
            <a:spLocks noChangeShapeType="1"/>
          </p:cNvSpPr>
          <p:nvPr/>
        </p:nvSpPr>
        <p:spPr bwMode="auto">
          <a:xfrm flipV="1">
            <a:off x="2427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4" name="Line 114"/>
          <p:cNvSpPr>
            <a:spLocks noChangeShapeType="1"/>
          </p:cNvSpPr>
          <p:nvPr/>
        </p:nvSpPr>
        <p:spPr bwMode="auto">
          <a:xfrm flipH="1">
            <a:off x="2333626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5" name="Rectangle 115"/>
          <p:cNvSpPr>
            <a:spLocks noChangeArrowheads="1"/>
          </p:cNvSpPr>
          <p:nvPr/>
        </p:nvSpPr>
        <p:spPr bwMode="auto">
          <a:xfrm rot="16200000">
            <a:off x="2118692" y="55098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6" name="Line 116"/>
          <p:cNvSpPr>
            <a:spLocks noChangeShapeType="1"/>
          </p:cNvSpPr>
          <p:nvPr/>
        </p:nvSpPr>
        <p:spPr bwMode="auto">
          <a:xfrm flipH="1">
            <a:off x="2333626" y="45481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7" name="Rectangle 117"/>
          <p:cNvSpPr>
            <a:spLocks noChangeArrowheads="1"/>
          </p:cNvSpPr>
          <p:nvPr/>
        </p:nvSpPr>
        <p:spPr bwMode="auto">
          <a:xfrm rot="16200000">
            <a:off x="2118692" y="43525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 flipH="1">
            <a:off x="2333626" y="339090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9" name="Rectangle 119"/>
          <p:cNvSpPr>
            <a:spLocks noChangeArrowheads="1"/>
          </p:cNvSpPr>
          <p:nvPr/>
        </p:nvSpPr>
        <p:spPr bwMode="auto">
          <a:xfrm rot="16200000">
            <a:off x="2118692" y="319366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 flipH="1">
            <a:off x="2333626" y="22320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1" name="Rectangle 121"/>
          <p:cNvSpPr>
            <a:spLocks noChangeArrowheads="1"/>
          </p:cNvSpPr>
          <p:nvPr/>
        </p:nvSpPr>
        <p:spPr bwMode="auto">
          <a:xfrm rot="16200000">
            <a:off x="2118692" y="203478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" name="Line 122"/>
          <p:cNvSpPr>
            <a:spLocks noChangeShapeType="1"/>
          </p:cNvSpPr>
          <p:nvPr/>
        </p:nvSpPr>
        <p:spPr bwMode="auto">
          <a:xfrm flipH="1">
            <a:off x="2333626" y="107950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3" name="Rectangle 123"/>
          <p:cNvSpPr>
            <a:spLocks noChangeArrowheads="1"/>
          </p:cNvSpPr>
          <p:nvPr/>
        </p:nvSpPr>
        <p:spPr bwMode="auto">
          <a:xfrm rot="16200000">
            <a:off x="2120279" y="88067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5" name="Line 125"/>
          <p:cNvSpPr>
            <a:spLocks noChangeShapeType="1"/>
          </p:cNvSpPr>
          <p:nvPr/>
        </p:nvSpPr>
        <p:spPr bwMode="auto">
          <a:xfrm>
            <a:off x="2427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6" name="Line 126"/>
          <p:cNvSpPr>
            <a:spLocks noChangeShapeType="1"/>
          </p:cNvSpPr>
          <p:nvPr/>
        </p:nvSpPr>
        <p:spPr bwMode="auto">
          <a:xfrm>
            <a:off x="25717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7" name="Rectangle 127"/>
          <p:cNvSpPr>
            <a:spLocks noChangeArrowheads="1"/>
          </p:cNvSpPr>
          <p:nvPr/>
        </p:nvSpPr>
        <p:spPr bwMode="auto">
          <a:xfrm>
            <a:off x="2509837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8" name="Line 128"/>
          <p:cNvSpPr>
            <a:spLocks noChangeShapeType="1"/>
          </p:cNvSpPr>
          <p:nvPr/>
        </p:nvSpPr>
        <p:spPr bwMode="auto">
          <a:xfrm>
            <a:off x="4111625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9" name="Rectangle 129"/>
          <p:cNvSpPr>
            <a:spLocks noChangeArrowheads="1"/>
          </p:cNvSpPr>
          <p:nvPr/>
        </p:nvSpPr>
        <p:spPr bwMode="auto">
          <a:xfrm>
            <a:off x="3984625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0" name="Line 130"/>
          <p:cNvSpPr>
            <a:spLocks noChangeShapeType="1"/>
          </p:cNvSpPr>
          <p:nvPr/>
        </p:nvSpPr>
        <p:spPr bwMode="auto">
          <a:xfrm>
            <a:off x="56578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5530850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2" name="Line 132"/>
          <p:cNvSpPr>
            <a:spLocks noChangeShapeType="1"/>
          </p:cNvSpPr>
          <p:nvPr/>
        </p:nvSpPr>
        <p:spPr bwMode="auto">
          <a:xfrm>
            <a:off x="71993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7070725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>
            <a:off x="873918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>
            <a:off x="8612188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>
            <a:off x="102854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10096501" y="598963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7458869" y="898612"/>
            <a:ext cx="2770188" cy="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438400" y="5257800"/>
            <a:ext cx="5334000" cy="0"/>
          </a:xfrm>
          <a:prstGeom prst="line">
            <a:avLst/>
          </a:prstGeom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5" name="Rectangle 161"/>
          <p:cNvSpPr>
            <a:spLocks noChangeArrowheads="1"/>
          </p:cNvSpPr>
          <p:nvPr/>
        </p:nvSpPr>
        <p:spPr bwMode="auto">
          <a:xfrm>
            <a:off x="1524001" y="225624"/>
            <a:ext cx="9144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Rates vs. Parent Income Percentile</a:t>
            </a:r>
          </a:p>
        </p:txBody>
      </p:sp>
      <p:sp>
        <p:nvSpPr>
          <p:cNvPr id="146" name="Rectangle 124"/>
          <p:cNvSpPr>
            <a:spLocks noChangeArrowheads="1"/>
          </p:cNvSpPr>
          <p:nvPr/>
        </p:nvSpPr>
        <p:spPr bwMode="auto">
          <a:xfrm rot="16200000">
            <a:off x="-426188" y="3201914"/>
            <a:ext cx="4482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No. of Inventors per Thousand Children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8" name="Rectangle 141"/>
          <p:cNvSpPr>
            <a:spLocks noChangeArrowheads="1"/>
          </p:cNvSpPr>
          <p:nvPr/>
        </p:nvSpPr>
        <p:spPr bwMode="auto">
          <a:xfrm>
            <a:off x="4538664" y="6296027"/>
            <a:ext cx="3757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 Household Income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876801" y="762000"/>
            <a:ext cx="2596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 for children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 parents in top 1%: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8.3 per 1,000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748588" y="4875214"/>
            <a:ext cx="3071813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 for children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with parents below median: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0.85 per 1,000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598737" y="53133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676525" y="53863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754312" y="5324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832100" y="536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909887" y="53689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2987675" y="53975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059112" y="5324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136900" y="536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214687" y="53419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3292475" y="53355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3368675" y="53689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3446462" y="53800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524250" y="53911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3602037" y="53975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679825" y="53641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757612" y="52530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835400" y="52752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913187" y="51530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984625" y="52974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062412" y="52752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4140200" y="52578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4217987" y="5175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4294187" y="52197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4371975" y="52863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449762" y="51911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4527550" y="52419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4605337" y="51419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4683125" y="52689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4760912" y="51196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4838700" y="51196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4910137" y="5175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4987925" y="51133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5065712" y="504190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5143500" y="50149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5219700" y="50482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5297487" y="507047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5375275" y="49926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5453062" y="49974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5530850" y="49260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5608637" y="50530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5686425" y="49593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5757862" y="50593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5835650" y="48815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5913437" y="48704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5991225" y="4886325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>
            <a:off x="6069012" y="492601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6145213" y="48529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>
            <a:off x="6223000" y="489743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6300788" y="49704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>
            <a:off x="6534150" y="4764088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2" name="Oval 62"/>
          <p:cNvSpPr>
            <a:spLocks noChangeArrowheads="1"/>
          </p:cNvSpPr>
          <p:nvPr/>
        </p:nvSpPr>
        <p:spPr bwMode="auto">
          <a:xfrm>
            <a:off x="6378575" y="4830763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>
            <a:off x="6456363" y="4781550"/>
            <a:ext cx="64008" cy="64008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Why Do Patent Rates Vary with Parent Income?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parent income and children growing up to be inventors could be driven by three mechanisms: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Endowments: Children from high-income families may have higher innate ability</a:t>
            </a:r>
          </a:p>
          <a:p>
            <a:pPr marL="857250" lvl="1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Preferences: lower income children may prefer other occupations</a:t>
            </a:r>
          </a:p>
          <a:p>
            <a:pPr marL="857250" lvl="1" indent="-457200">
              <a:buFont typeface="+mj-lt"/>
              <a:buAutoNum type="arabicPeriod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Constraints: lower income children may face greater barriers to entry (poorer environment, </a:t>
            </a:r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funding)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8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ea typeface="ＭＳ Ｐゴシック" pitchFamily="34" charset="-128"/>
              </a:rPr>
              <a:t>Part 1</a:t>
            </a:r>
            <a:br>
              <a:rPr lang="en-US" sz="2200" dirty="0">
                <a:ea typeface="ＭＳ Ｐゴシック" pitchFamily="34" charset="-128"/>
              </a:rPr>
            </a:br>
            <a:r>
              <a:rPr lang="en-US" sz="2200" dirty="0">
                <a:ea typeface="ＭＳ Ｐゴシック" pitchFamily="34" charset="-128"/>
              </a:rPr>
              <a:t>Local Area Variation in Upward Mobility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0" y="2363487"/>
            <a:ext cx="9144000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Historical Perspective on the American Dream</a:t>
            </a:r>
          </a:p>
        </p:txBody>
      </p:sp>
    </p:spTree>
    <p:extLst>
      <p:ext uri="{BB962C8B-B14F-4D97-AF65-F5344CB8AC3E}">
        <p14:creationId xmlns:p14="http://schemas.microsoft.com/office/powerpoint/2010/main" val="36677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Do Differences in Ability Explain the Innovation Gap?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ability using test score data for children in NYC public schools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Chetty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Friedman,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Rockoff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2014]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and English scores from grades 3-8 on standardized tests for 430,000 children born between 1979-84</a:t>
            </a:r>
          </a:p>
        </p:txBody>
      </p:sp>
    </p:spTree>
    <p:extLst>
      <p:ext uri="{BB962C8B-B14F-4D97-AF65-F5344CB8AC3E}">
        <p14:creationId xmlns:p14="http://schemas.microsoft.com/office/powerpoint/2010/main" val="1346325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27287" y="674688"/>
            <a:ext cx="8002588" cy="5176838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427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27287" y="47323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27287" y="37512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427287" y="27749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427287" y="17986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27287" y="8239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2571751" y="1266826"/>
            <a:ext cx="7713663" cy="4418013"/>
          </a:xfrm>
          <a:custGeom>
            <a:avLst/>
            <a:gdLst>
              <a:gd name="T0" fmla="*/ 19 w 1392"/>
              <a:gd name="T1" fmla="*/ 780 h 797"/>
              <a:gd name="T2" fmla="*/ 42 w 1392"/>
              <a:gd name="T3" fmla="*/ 787 h 797"/>
              <a:gd name="T4" fmla="*/ 65 w 1392"/>
              <a:gd name="T5" fmla="*/ 797 h 797"/>
              <a:gd name="T6" fmla="*/ 88 w 1392"/>
              <a:gd name="T7" fmla="*/ 797 h 797"/>
              <a:gd name="T8" fmla="*/ 112 w 1392"/>
              <a:gd name="T9" fmla="*/ 796 h 797"/>
              <a:gd name="T10" fmla="*/ 135 w 1392"/>
              <a:gd name="T11" fmla="*/ 793 h 797"/>
              <a:gd name="T12" fmla="*/ 158 w 1392"/>
              <a:gd name="T13" fmla="*/ 781 h 797"/>
              <a:gd name="T14" fmla="*/ 182 w 1392"/>
              <a:gd name="T15" fmla="*/ 770 h 797"/>
              <a:gd name="T16" fmla="*/ 205 w 1392"/>
              <a:gd name="T17" fmla="*/ 760 h 797"/>
              <a:gd name="T18" fmla="*/ 228 w 1392"/>
              <a:gd name="T19" fmla="*/ 749 h 797"/>
              <a:gd name="T20" fmla="*/ 251 w 1392"/>
              <a:gd name="T21" fmla="*/ 736 h 797"/>
              <a:gd name="T22" fmla="*/ 275 w 1392"/>
              <a:gd name="T23" fmla="*/ 706 h 797"/>
              <a:gd name="T24" fmla="*/ 298 w 1392"/>
              <a:gd name="T25" fmla="*/ 662 h 797"/>
              <a:gd name="T26" fmla="*/ 321 w 1392"/>
              <a:gd name="T27" fmla="*/ 623 h 797"/>
              <a:gd name="T28" fmla="*/ 344 w 1392"/>
              <a:gd name="T29" fmla="*/ 582 h 797"/>
              <a:gd name="T30" fmla="*/ 368 w 1392"/>
              <a:gd name="T31" fmla="*/ 536 h 797"/>
              <a:gd name="T32" fmla="*/ 391 w 1392"/>
              <a:gd name="T33" fmla="*/ 500 h 797"/>
              <a:gd name="T34" fmla="*/ 414 w 1392"/>
              <a:gd name="T35" fmla="*/ 434 h 797"/>
              <a:gd name="T36" fmla="*/ 438 w 1392"/>
              <a:gd name="T37" fmla="*/ 384 h 797"/>
              <a:gd name="T38" fmla="*/ 461 w 1392"/>
              <a:gd name="T39" fmla="*/ 332 h 797"/>
              <a:gd name="T40" fmla="*/ 484 w 1392"/>
              <a:gd name="T41" fmla="*/ 271 h 797"/>
              <a:gd name="T42" fmla="*/ 507 w 1392"/>
              <a:gd name="T43" fmla="*/ 226 h 797"/>
              <a:gd name="T44" fmla="*/ 531 w 1392"/>
              <a:gd name="T45" fmla="*/ 178 h 797"/>
              <a:gd name="T46" fmla="*/ 554 w 1392"/>
              <a:gd name="T47" fmla="*/ 136 h 797"/>
              <a:gd name="T48" fmla="*/ 577 w 1392"/>
              <a:gd name="T49" fmla="*/ 85 h 797"/>
              <a:gd name="T50" fmla="*/ 600 w 1392"/>
              <a:gd name="T51" fmla="*/ 47 h 797"/>
              <a:gd name="T52" fmla="*/ 624 w 1392"/>
              <a:gd name="T53" fmla="*/ 15 h 797"/>
              <a:gd name="T54" fmla="*/ 647 w 1392"/>
              <a:gd name="T55" fmla="*/ 0 h 797"/>
              <a:gd name="T56" fmla="*/ 670 w 1392"/>
              <a:gd name="T57" fmla="*/ 6 h 797"/>
              <a:gd name="T58" fmla="*/ 693 w 1392"/>
              <a:gd name="T59" fmla="*/ 33 h 797"/>
              <a:gd name="T60" fmla="*/ 717 w 1392"/>
              <a:gd name="T61" fmla="*/ 57 h 797"/>
              <a:gd name="T62" fmla="*/ 740 w 1392"/>
              <a:gd name="T63" fmla="*/ 88 h 797"/>
              <a:gd name="T64" fmla="*/ 763 w 1392"/>
              <a:gd name="T65" fmla="*/ 117 h 797"/>
              <a:gd name="T66" fmla="*/ 787 w 1392"/>
              <a:gd name="T67" fmla="*/ 156 h 797"/>
              <a:gd name="T68" fmla="*/ 810 w 1392"/>
              <a:gd name="T69" fmla="*/ 198 h 797"/>
              <a:gd name="T70" fmla="*/ 833 w 1392"/>
              <a:gd name="T71" fmla="*/ 244 h 797"/>
              <a:gd name="T72" fmla="*/ 856 w 1392"/>
              <a:gd name="T73" fmla="*/ 289 h 797"/>
              <a:gd name="T74" fmla="*/ 880 w 1392"/>
              <a:gd name="T75" fmla="*/ 335 h 797"/>
              <a:gd name="T76" fmla="*/ 903 w 1392"/>
              <a:gd name="T77" fmla="*/ 382 h 797"/>
              <a:gd name="T78" fmla="*/ 926 w 1392"/>
              <a:gd name="T79" fmla="*/ 435 h 797"/>
              <a:gd name="T80" fmla="*/ 949 w 1392"/>
              <a:gd name="T81" fmla="*/ 486 h 797"/>
              <a:gd name="T82" fmla="*/ 973 w 1392"/>
              <a:gd name="T83" fmla="*/ 529 h 797"/>
              <a:gd name="T84" fmla="*/ 996 w 1392"/>
              <a:gd name="T85" fmla="*/ 569 h 797"/>
              <a:gd name="T86" fmla="*/ 1019 w 1392"/>
              <a:gd name="T87" fmla="*/ 595 h 797"/>
              <a:gd name="T88" fmla="*/ 1043 w 1392"/>
              <a:gd name="T89" fmla="*/ 623 h 797"/>
              <a:gd name="T90" fmla="*/ 1066 w 1392"/>
              <a:gd name="T91" fmla="*/ 654 h 797"/>
              <a:gd name="T92" fmla="*/ 1089 w 1392"/>
              <a:gd name="T93" fmla="*/ 675 h 797"/>
              <a:gd name="T94" fmla="*/ 1112 w 1392"/>
              <a:gd name="T95" fmla="*/ 697 h 797"/>
              <a:gd name="T96" fmla="*/ 1136 w 1392"/>
              <a:gd name="T97" fmla="*/ 713 h 797"/>
              <a:gd name="T98" fmla="*/ 1159 w 1392"/>
              <a:gd name="T99" fmla="*/ 734 h 797"/>
              <a:gd name="T100" fmla="*/ 1182 w 1392"/>
              <a:gd name="T101" fmla="*/ 745 h 797"/>
              <a:gd name="T102" fmla="*/ 1205 w 1392"/>
              <a:gd name="T103" fmla="*/ 756 h 797"/>
              <a:gd name="T104" fmla="*/ 1229 w 1392"/>
              <a:gd name="T105" fmla="*/ 763 h 797"/>
              <a:gd name="T106" fmla="*/ 1252 w 1392"/>
              <a:gd name="T107" fmla="*/ 768 h 797"/>
              <a:gd name="T108" fmla="*/ 1275 w 1392"/>
              <a:gd name="T109" fmla="*/ 771 h 797"/>
              <a:gd name="T110" fmla="*/ 1299 w 1392"/>
              <a:gd name="T111" fmla="*/ 779 h 797"/>
              <a:gd name="T112" fmla="*/ 1322 w 1392"/>
              <a:gd name="T113" fmla="*/ 784 h 797"/>
              <a:gd name="T114" fmla="*/ 1345 w 1392"/>
              <a:gd name="T115" fmla="*/ 788 h 797"/>
              <a:gd name="T116" fmla="*/ 1368 w 1392"/>
              <a:gd name="T117" fmla="*/ 790 h 797"/>
              <a:gd name="T118" fmla="*/ 1392 w 1392"/>
              <a:gd name="T119" fmla="*/ 78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2" h="797">
                <a:moveTo>
                  <a:pt x="0" y="778"/>
                </a:moveTo>
                <a:lnTo>
                  <a:pt x="5" y="778"/>
                </a:lnTo>
                <a:lnTo>
                  <a:pt x="9" y="779"/>
                </a:lnTo>
                <a:lnTo>
                  <a:pt x="14" y="779"/>
                </a:lnTo>
                <a:lnTo>
                  <a:pt x="19" y="780"/>
                </a:lnTo>
                <a:lnTo>
                  <a:pt x="23" y="781"/>
                </a:lnTo>
                <a:lnTo>
                  <a:pt x="28" y="782"/>
                </a:lnTo>
                <a:lnTo>
                  <a:pt x="33" y="783"/>
                </a:lnTo>
                <a:lnTo>
                  <a:pt x="37" y="785"/>
                </a:lnTo>
                <a:lnTo>
                  <a:pt x="42" y="787"/>
                </a:lnTo>
                <a:lnTo>
                  <a:pt x="47" y="789"/>
                </a:lnTo>
                <a:lnTo>
                  <a:pt x="51" y="791"/>
                </a:lnTo>
                <a:lnTo>
                  <a:pt x="56" y="794"/>
                </a:lnTo>
                <a:lnTo>
                  <a:pt x="61" y="796"/>
                </a:lnTo>
                <a:lnTo>
                  <a:pt x="65" y="797"/>
                </a:lnTo>
                <a:lnTo>
                  <a:pt x="70" y="796"/>
                </a:lnTo>
                <a:lnTo>
                  <a:pt x="75" y="796"/>
                </a:lnTo>
                <a:lnTo>
                  <a:pt x="79" y="796"/>
                </a:lnTo>
                <a:lnTo>
                  <a:pt x="84" y="796"/>
                </a:lnTo>
                <a:lnTo>
                  <a:pt x="88" y="797"/>
                </a:lnTo>
                <a:lnTo>
                  <a:pt x="93" y="797"/>
                </a:lnTo>
                <a:lnTo>
                  <a:pt x="98" y="797"/>
                </a:lnTo>
                <a:lnTo>
                  <a:pt x="102" y="797"/>
                </a:lnTo>
                <a:lnTo>
                  <a:pt x="107" y="796"/>
                </a:lnTo>
                <a:lnTo>
                  <a:pt x="112" y="796"/>
                </a:lnTo>
                <a:lnTo>
                  <a:pt x="116" y="796"/>
                </a:lnTo>
                <a:lnTo>
                  <a:pt x="121" y="796"/>
                </a:lnTo>
                <a:lnTo>
                  <a:pt x="126" y="795"/>
                </a:lnTo>
                <a:lnTo>
                  <a:pt x="130" y="795"/>
                </a:lnTo>
                <a:lnTo>
                  <a:pt x="135" y="793"/>
                </a:lnTo>
                <a:lnTo>
                  <a:pt x="140" y="791"/>
                </a:lnTo>
                <a:lnTo>
                  <a:pt x="144" y="788"/>
                </a:lnTo>
                <a:lnTo>
                  <a:pt x="149" y="786"/>
                </a:lnTo>
                <a:lnTo>
                  <a:pt x="154" y="783"/>
                </a:lnTo>
                <a:lnTo>
                  <a:pt x="158" y="781"/>
                </a:lnTo>
                <a:lnTo>
                  <a:pt x="163" y="778"/>
                </a:lnTo>
                <a:lnTo>
                  <a:pt x="168" y="776"/>
                </a:lnTo>
                <a:lnTo>
                  <a:pt x="172" y="774"/>
                </a:lnTo>
                <a:lnTo>
                  <a:pt x="177" y="772"/>
                </a:lnTo>
                <a:lnTo>
                  <a:pt x="182" y="770"/>
                </a:lnTo>
                <a:lnTo>
                  <a:pt x="186" y="768"/>
                </a:lnTo>
                <a:lnTo>
                  <a:pt x="191" y="766"/>
                </a:lnTo>
                <a:lnTo>
                  <a:pt x="196" y="764"/>
                </a:lnTo>
                <a:lnTo>
                  <a:pt x="200" y="762"/>
                </a:lnTo>
                <a:lnTo>
                  <a:pt x="205" y="760"/>
                </a:lnTo>
                <a:lnTo>
                  <a:pt x="209" y="758"/>
                </a:lnTo>
                <a:lnTo>
                  <a:pt x="214" y="756"/>
                </a:lnTo>
                <a:lnTo>
                  <a:pt x="219" y="754"/>
                </a:lnTo>
                <a:lnTo>
                  <a:pt x="223" y="751"/>
                </a:lnTo>
                <a:lnTo>
                  <a:pt x="228" y="749"/>
                </a:lnTo>
                <a:lnTo>
                  <a:pt x="233" y="746"/>
                </a:lnTo>
                <a:lnTo>
                  <a:pt x="237" y="744"/>
                </a:lnTo>
                <a:lnTo>
                  <a:pt x="242" y="742"/>
                </a:lnTo>
                <a:lnTo>
                  <a:pt x="247" y="739"/>
                </a:lnTo>
                <a:lnTo>
                  <a:pt x="251" y="736"/>
                </a:lnTo>
                <a:lnTo>
                  <a:pt x="256" y="734"/>
                </a:lnTo>
                <a:lnTo>
                  <a:pt x="261" y="729"/>
                </a:lnTo>
                <a:lnTo>
                  <a:pt x="265" y="723"/>
                </a:lnTo>
                <a:lnTo>
                  <a:pt x="270" y="714"/>
                </a:lnTo>
                <a:lnTo>
                  <a:pt x="275" y="706"/>
                </a:lnTo>
                <a:lnTo>
                  <a:pt x="279" y="697"/>
                </a:lnTo>
                <a:lnTo>
                  <a:pt x="284" y="688"/>
                </a:lnTo>
                <a:lnTo>
                  <a:pt x="289" y="679"/>
                </a:lnTo>
                <a:lnTo>
                  <a:pt x="293" y="670"/>
                </a:lnTo>
                <a:lnTo>
                  <a:pt x="298" y="662"/>
                </a:lnTo>
                <a:lnTo>
                  <a:pt x="303" y="654"/>
                </a:lnTo>
                <a:lnTo>
                  <a:pt x="307" y="646"/>
                </a:lnTo>
                <a:lnTo>
                  <a:pt x="312" y="638"/>
                </a:lnTo>
                <a:lnTo>
                  <a:pt x="317" y="630"/>
                </a:lnTo>
                <a:lnTo>
                  <a:pt x="321" y="623"/>
                </a:lnTo>
                <a:lnTo>
                  <a:pt x="326" y="615"/>
                </a:lnTo>
                <a:lnTo>
                  <a:pt x="330" y="608"/>
                </a:lnTo>
                <a:lnTo>
                  <a:pt x="335" y="600"/>
                </a:lnTo>
                <a:lnTo>
                  <a:pt x="340" y="594"/>
                </a:lnTo>
                <a:lnTo>
                  <a:pt x="344" y="582"/>
                </a:lnTo>
                <a:lnTo>
                  <a:pt x="349" y="572"/>
                </a:lnTo>
                <a:lnTo>
                  <a:pt x="354" y="562"/>
                </a:lnTo>
                <a:lnTo>
                  <a:pt x="358" y="553"/>
                </a:lnTo>
                <a:lnTo>
                  <a:pt x="363" y="544"/>
                </a:lnTo>
                <a:lnTo>
                  <a:pt x="368" y="536"/>
                </a:lnTo>
                <a:lnTo>
                  <a:pt x="372" y="529"/>
                </a:lnTo>
                <a:lnTo>
                  <a:pt x="377" y="521"/>
                </a:lnTo>
                <a:lnTo>
                  <a:pt x="382" y="514"/>
                </a:lnTo>
                <a:lnTo>
                  <a:pt x="386" y="507"/>
                </a:lnTo>
                <a:lnTo>
                  <a:pt x="391" y="500"/>
                </a:lnTo>
                <a:lnTo>
                  <a:pt x="396" y="486"/>
                </a:lnTo>
                <a:lnTo>
                  <a:pt x="400" y="472"/>
                </a:lnTo>
                <a:lnTo>
                  <a:pt x="405" y="458"/>
                </a:lnTo>
                <a:lnTo>
                  <a:pt x="410" y="446"/>
                </a:lnTo>
                <a:lnTo>
                  <a:pt x="414" y="434"/>
                </a:lnTo>
                <a:lnTo>
                  <a:pt x="419" y="422"/>
                </a:lnTo>
                <a:lnTo>
                  <a:pt x="424" y="413"/>
                </a:lnTo>
                <a:lnTo>
                  <a:pt x="428" y="403"/>
                </a:lnTo>
                <a:lnTo>
                  <a:pt x="433" y="395"/>
                </a:lnTo>
                <a:lnTo>
                  <a:pt x="438" y="384"/>
                </a:lnTo>
                <a:lnTo>
                  <a:pt x="442" y="370"/>
                </a:lnTo>
                <a:lnTo>
                  <a:pt x="447" y="359"/>
                </a:lnTo>
                <a:lnTo>
                  <a:pt x="451" y="348"/>
                </a:lnTo>
                <a:lnTo>
                  <a:pt x="456" y="340"/>
                </a:lnTo>
                <a:lnTo>
                  <a:pt x="461" y="332"/>
                </a:lnTo>
                <a:lnTo>
                  <a:pt x="465" y="325"/>
                </a:lnTo>
                <a:lnTo>
                  <a:pt x="470" y="312"/>
                </a:lnTo>
                <a:lnTo>
                  <a:pt x="475" y="297"/>
                </a:lnTo>
                <a:lnTo>
                  <a:pt x="479" y="284"/>
                </a:lnTo>
                <a:lnTo>
                  <a:pt x="484" y="271"/>
                </a:lnTo>
                <a:lnTo>
                  <a:pt x="489" y="260"/>
                </a:lnTo>
                <a:lnTo>
                  <a:pt x="493" y="250"/>
                </a:lnTo>
                <a:lnTo>
                  <a:pt x="498" y="243"/>
                </a:lnTo>
                <a:lnTo>
                  <a:pt x="503" y="234"/>
                </a:lnTo>
                <a:lnTo>
                  <a:pt x="507" y="226"/>
                </a:lnTo>
                <a:lnTo>
                  <a:pt x="512" y="216"/>
                </a:lnTo>
                <a:lnTo>
                  <a:pt x="517" y="210"/>
                </a:lnTo>
                <a:lnTo>
                  <a:pt x="521" y="197"/>
                </a:lnTo>
                <a:lnTo>
                  <a:pt x="526" y="189"/>
                </a:lnTo>
                <a:lnTo>
                  <a:pt x="531" y="178"/>
                </a:lnTo>
                <a:lnTo>
                  <a:pt x="535" y="166"/>
                </a:lnTo>
                <a:lnTo>
                  <a:pt x="540" y="155"/>
                </a:lnTo>
                <a:lnTo>
                  <a:pt x="545" y="147"/>
                </a:lnTo>
                <a:lnTo>
                  <a:pt x="549" y="141"/>
                </a:lnTo>
                <a:lnTo>
                  <a:pt x="554" y="136"/>
                </a:lnTo>
                <a:lnTo>
                  <a:pt x="559" y="127"/>
                </a:lnTo>
                <a:lnTo>
                  <a:pt x="563" y="115"/>
                </a:lnTo>
                <a:lnTo>
                  <a:pt x="568" y="102"/>
                </a:lnTo>
                <a:lnTo>
                  <a:pt x="572" y="94"/>
                </a:lnTo>
                <a:lnTo>
                  <a:pt x="577" y="85"/>
                </a:lnTo>
                <a:lnTo>
                  <a:pt x="582" y="74"/>
                </a:lnTo>
                <a:lnTo>
                  <a:pt x="586" y="66"/>
                </a:lnTo>
                <a:lnTo>
                  <a:pt x="591" y="61"/>
                </a:lnTo>
                <a:lnTo>
                  <a:pt x="596" y="54"/>
                </a:lnTo>
                <a:lnTo>
                  <a:pt x="600" y="47"/>
                </a:lnTo>
                <a:lnTo>
                  <a:pt x="605" y="37"/>
                </a:lnTo>
                <a:lnTo>
                  <a:pt x="610" y="29"/>
                </a:lnTo>
                <a:lnTo>
                  <a:pt x="614" y="24"/>
                </a:lnTo>
                <a:lnTo>
                  <a:pt x="619" y="20"/>
                </a:lnTo>
                <a:lnTo>
                  <a:pt x="624" y="15"/>
                </a:lnTo>
                <a:lnTo>
                  <a:pt x="628" y="9"/>
                </a:lnTo>
                <a:lnTo>
                  <a:pt x="633" y="6"/>
                </a:lnTo>
                <a:lnTo>
                  <a:pt x="638" y="3"/>
                </a:lnTo>
                <a:lnTo>
                  <a:pt x="642" y="3"/>
                </a:lnTo>
                <a:lnTo>
                  <a:pt x="647" y="0"/>
                </a:lnTo>
                <a:lnTo>
                  <a:pt x="652" y="1"/>
                </a:lnTo>
                <a:lnTo>
                  <a:pt x="656" y="2"/>
                </a:lnTo>
                <a:lnTo>
                  <a:pt x="661" y="4"/>
                </a:lnTo>
                <a:lnTo>
                  <a:pt x="666" y="4"/>
                </a:lnTo>
                <a:lnTo>
                  <a:pt x="670" y="6"/>
                </a:lnTo>
                <a:lnTo>
                  <a:pt x="675" y="14"/>
                </a:lnTo>
                <a:lnTo>
                  <a:pt x="680" y="23"/>
                </a:lnTo>
                <a:lnTo>
                  <a:pt x="684" y="24"/>
                </a:lnTo>
                <a:lnTo>
                  <a:pt x="689" y="27"/>
                </a:lnTo>
                <a:lnTo>
                  <a:pt x="693" y="33"/>
                </a:lnTo>
                <a:lnTo>
                  <a:pt x="698" y="42"/>
                </a:lnTo>
                <a:lnTo>
                  <a:pt x="703" y="45"/>
                </a:lnTo>
                <a:lnTo>
                  <a:pt x="707" y="47"/>
                </a:lnTo>
                <a:lnTo>
                  <a:pt x="712" y="50"/>
                </a:lnTo>
                <a:lnTo>
                  <a:pt x="717" y="57"/>
                </a:lnTo>
                <a:lnTo>
                  <a:pt x="721" y="63"/>
                </a:lnTo>
                <a:lnTo>
                  <a:pt x="726" y="70"/>
                </a:lnTo>
                <a:lnTo>
                  <a:pt x="731" y="76"/>
                </a:lnTo>
                <a:lnTo>
                  <a:pt x="735" y="83"/>
                </a:lnTo>
                <a:lnTo>
                  <a:pt x="740" y="88"/>
                </a:lnTo>
                <a:lnTo>
                  <a:pt x="745" y="93"/>
                </a:lnTo>
                <a:lnTo>
                  <a:pt x="749" y="97"/>
                </a:lnTo>
                <a:lnTo>
                  <a:pt x="754" y="105"/>
                </a:lnTo>
                <a:lnTo>
                  <a:pt x="759" y="111"/>
                </a:lnTo>
                <a:lnTo>
                  <a:pt x="763" y="117"/>
                </a:lnTo>
                <a:lnTo>
                  <a:pt x="768" y="124"/>
                </a:lnTo>
                <a:lnTo>
                  <a:pt x="773" y="131"/>
                </a:lnTo>
                <a:lnTo>
                  <a:pt x="777" y="138"/>
                </a:lnTo>
                <a:lnTo>
                  <a:pt x="782" y="147"/>
                </a:lnTo>
                <a:lnTo>
                  <a:pt x="787" y="156"/>
                </a:lnTo>
                <a:lnTo>
                  <a:pt x="791" y="159"/>
                </a:lnTo>
                <a:lnTo>
                  <a:pt x="796" y="168"/>
                </a:lnTo>
                <a:lnTo>
                  <a:pt x="801" y="179"/>
                </a:lnTo>
                <a:lnTo>
                  <a:pt x="805" y="190"/>
                </a:lnTo>
                <a:lnTo>
                  <a:pt x="810" y="198"/>
                </a:lnTo>
                <a:lnTo>
                  <a:pt x="815" y="210"/>
                </a:lnTo>
                <a:lnTo>
                  <a:pt x="819" y="219"/>
                </a:lnTo>
                <a:lnTo>
                  <a:pt x="824" y="228"/>
                </a:lnTo>
                <a:lnTo>
                  <a:pt x="828" y="236"/>
                </a:lnTo>
                <a:lnTo>
                  <a:pt x="833" y="244"/>
                </a:lnTo>
                <a:lnTo>
                  <a:pt x="838" y="253"/>
                </a:lnTo>
                <a:lnTo>
                  <a:pt x="842" y="263"/>
                </a:lnTo>
                <a:lnTo>
                  <a:pt x="847" y="269"/>
                </a:lnTo>
                <a:lnTo>
                  <a:pt x="852" y="278"/>
                </a:lnTo>
                <a:lnTo>
                  <a:pt x="856" y="289"/>
                </a:lnTo>
                <a:lnTo>
                  <a:pt x="861" y="299"/>
                </a:lnTo>
                <a:lnTo>
                  <a:pt x="866" y="307"/>
                </a:lnTo>
                <a:lnTo>
                  <a:pt x="870" y="315"/>
                </a:lnTo>
                <a:lnTo>
                  <a:pt x="875" y="324"/>
                </a:lnTo>
                <a:lnTo>
                  <a:pt x="880" y="335"/>
                </a:lnTo>
                <a:lnTo>
                  <a:pt x="884" y="343"/>
                </a:lnTo>
                <a:lnTo>
                  <a:pt x="889" y="351"/>
                </a:lnTo>
                <a:lnTo>
                  <a:pt x="894" y="359"/>
                </a:lnTo>
                <a:lnTo>
                  <a:pt x="898" y="370"/>
                </a:lnTo>
                <a:lnTo>
                  <a:pt x="903" y="382"/>
                </a:lnTo>
                <a:lnTo>
                  <a:pt x="908" y="392"/>
                </a:lnTo>
                <a:lnTo>
                  <a:pt x="912" y="403"/>
                </a:lnTo>
                <a:lnTo>
                  <a:pt x="917" y="413"/>
                </a:lnTo>
                <a:lnTo>
                  <a:pt x="922" y="426"/>
                </a:lnTo>
                <a:lnTo>
                  <a:pt x="926" y="435"/>
                </a:lnTo>
                <a:lnTo>
                  <a:pt x="931" y="443"/>
                </a:lnTo>
                <a:lnTo>
                  <a:pt x="936" y="455"/>
                </a:lnTo>
                <a:lnTo>
                  <a:pt x="940" y="469"/>
                </a:lnTo>
                <a:lnTo>
                  <a:pt x="945" y="477"/>
                </a:lnTo>
                <a:lnTo>
                  <a:pt x="949" y="486"/>
                </a:lnTo>
                <a:lnTo>
                  <a:pt x="954" y="496"/>
                </a:lnTo>
                <a:lnTo>
                  <a:pt x="959" y="504"/>
                </a:lnTo>
                <a:lnTo>
                  <a:pt x="963" y="514"/>
                </a:lnTo>
                <a:lnTo>
                  <a:pt x="968" y="522"/>
                </a:lnTo>
                <a:lnTo>
                  <a:pt x="973" y="529"/>
                </a:lnTo>
                <a:lnTo>
                  <a:pt x="977" y="535"/>
                </a:lnTo>
                <a:lnTo>
                  <a:pt x="982" y="542"/>
                </a:lnTo>
                <a:lnTo>
                  <a:pt x="987" y="552"/>
                </a:lnTo>
                <a:lnTo>
                  <a:pt x="991" y="561"/>
                </a:lnTo>
                <a:lnTo>
                  <a:pt x="996" y="569"/>
                </a:lnTo>
                <a:lnTo>
                  <a:pt x="1001" y="574"/>
                </a:lnTo>
                <a:lnTo>
                  <a:pt x="1005" y="578"/>
                </a:lnTo>
                <a:lnTo>
                  <a:pt x="1010" y="584"/>
                </a:lnTo>
                <a:lnTo>
                  <a:pt x="1015" y="589"/>
                </a:lnTo>
                <a:lnTo>
                  <a:pt x="1019" y="595"/>
                </a:lnTo>
                <a:lnTo>
                  <a:pt x="1024" y="601"/>
                </a:lnTo>
                <a:lnTo>
                  <a:pt x="1029" y="607"/>
                </a:lnTo>
                <a:lnTo>
                  <a:pt x="1033" y="613"/>
                </a:lnTo>
                <a:lnTo>
                  <a:pt x="1038" y="618"/>
                </a:lnTo>
                <a:lnTo>
                  <a:pt x="1043" y="623"/>
                </a:lnTo>
                <a:lnTo>
                  <a:pt x="1047" y="628"/>
                </a:lnTo>
                <a:lnTo>
                  <a:pt x="1052" y="633"/>
                </a:lnTo>
                <a:lnTo>
                  <a:pt x="1057" y="639"/>
                </a:lnTo>
                <a:lnTo>
                  <a:pt x="1061" y="647"/>
                </a:lnTo>
                <a:lnTo>
                  <a:pt x="1066" y="654"/>
                </a:lnTo>
                <a:lnTo>
                  <a:pt x="1070" y="659"/>
                </a:lnTo>
                <a:lnTo>
                  <a:pt x="1075" y="663"/>
                </a:lnTo>
                <a:lnTo>
                  <a:pt x="1080" y="666"/>
                </a:lnTo>
                <a:lnTo>
                  <a:pt x="1084" y="670"/>
                </a:lnTo>
                <a:lnTo>
                  <a:pt x="1089" y="675"/>
                </a:lnTo>
                <a:lnTo>
                  <a:pt x="1094" y="680"/>
                </a:lnTo>
                <a:lnTo>
                  <a:pt x="1098" y="684"/>
                </a:lnTo>
                <a:lnTo>
                  <a:pt x="1103" y="688"/>
                </a:lnTo>
                <a:lnTo>
                  <a:pt x="1108" y="692"/>
                </a:lnTo>
                <a:lnTo>
                  <a:pt x="1112" y="697"/>
                </a:lnTo>
                <a:lnTo>
                  <a:pt x="1117" y="703"/>
                </a:lnTo>
                <a:lnTo>
                  <a:pt x="1122" y="707"/>
                </a:lnTo>
                <a:lnTo>
                  <a:pt x="1126" y="710"/>
                </a:lnTo>
                <a:lnTo>
                  <a:pt x="1131" y="711"/>
                </a:lnTo>
                <a:lnTo>
                  <a:pt x="1136" y="713"/>
                </a:lnTo>
                <a:lnTo>
                  <a:pt x="1140" y="717"/>
                </a:lnTo>
                <a:lnTo>
                  <a:pt x="1145" y="721"/>
                </a:lnTo>
                <a:lnTo>
                  <a:pt x="1150" y="726"/>
                </a:lnTo>
                <a:lnTo>
                  <a:pt x="1154" y="730"/>
                </a:lnTo>
                <a:lnTo>
                  <a:pt x="1159" y="734"/>
                </a:lnTo>
                <a:lnTo>
                  <a:pt x="1164" y="736"/>
                </a:lnTo>
                <a:lnTo>
                  <a:pt x="1168" y="738"/>
                </a:lnTo>
                <a:lnTo>
                  <a:pt x="1173" y="740"/>
                </a:lnTo>
                <a:lnTo>
                  <a:pt x="1178" y="742"/>
                </a:lnTo>
                <a:lnTo>
                  <a:pt x="1182" y="745"/>
                </a:lnTo>
                <a:lnTo>
                  <a:pt x="1187" y="748"/>
                </a:lnTo>
                <a:lnTo>
                  <a:pt x="1191" y="752"/>
                </a:lnTo>
                <a:lnTo>
                  <a:pt x="1196" y="754"/>
                </a:lnTo>
                <a:lnTo>
                  <a:pt x="1201" y="755"/>
                </a:lnTo>
                <a:lnTo>
                  <a:pt x="1205" y="756"/>
                </a:lnTo>
                <a:lnTo>
                  <a:pt x="1210" y="756"/>
                </a:lnTo>
                <a:lnTo>
                  <a:pt x="1215" y="758"/>
                </a:lnTo>
                <a:lnTo>
                  <a:pt x="1219" y="759"/>
                </a:lnTo>
                <a:lnTo>
                  <a:pt x="1224" y="761"/>
                </a:lnTo>
                <a:lnTo>
                  <a:pt x="1229" y="763"/>
                </a:lnTo>
                <a:lnTo>
                  <a:pt x="1233" y="764"/>
                </a:lnTo>
                <a:lnTo>
                  <a:pt x="1238" y="766"/>
                </a:lnTo>
                <a:lnTo>
                  <a:pt x="1243" y="767"/>
                </a:lnTo>
                <a:lnTo>
                  <a:pt x="1247" y="768"/>
                </a:lnTo>
                <a:lnTo>
                  <a:pt x="1252" y="768"/>
                </a:lnTo>
                <a:lnTo>
                  <a:pt x="1257" y="768"/>
                </a:lnTo>
                <a:lnTo>
                  <a:pt x="1261" y="768"/>
                </a:lnTo>
                <a:lnTo>
                  <a:pt x="1266" y="768"/>
                </a:lnTo>
                <a:lnTo>
                  <a:pt x="1271" y="769"/>
                </a:lnTo>
                <a:lnTo>
                  <a:pt x="1275" y="771"/>
                </a:lnTo>
                <a:lnTo>
                  <a:pt x="1280" y="773"/>
                </a:lnTo>
                <a:lnTo>
                  <a:pt x="1285" y="774"/>
                </a:lnTo>
                <a:lnTo>
                  <a:pt x="1289" y="777"/>
                </a:lnTo>
                <a:lnTo>
                  <a:pt x="1294" y="778"/>
                </a:lnTo>
                <a:lnTo>
                  <a:pt x="1299" y="779"/>
                </a:lnTo>
                <a:lnTo>
                  <a:pt x="1303" y="780"/>
                </a:lnTo>
                <a:lnTo>
                  <a:pt x="1308" y="781"/>
                </a:lnTo>
                <a:lnTo>
                  <a:pt x="1312" y="782"/>
                </a:lnTo>
                <a:lnTo>
                  <a:pt x="1317" y="783"/>
                </a:lnTo>
                <a:lnTo>
                  <a:pt x="1322" y="784"/>
                </a:lnTo>
                <a:lnTo>
                  <a:pt x="1326" y="786"/>
                </a:lnTo>
                <a:lnTo>
                  <a:pt x="1331" y="787"/>
                </a:lnTo>
                <a:lnTo>
                  <a:pt x="1336" y="787"/>
                </a:lnTo>
                <a:lnTo>
                  <a:pt x="1340" y="787"/>
                </a:lnTo>
                <a:lnTo>
                  <a:pt x="1345" y="788"/>
                </a:lnTo>
                <a:lnTo>
                  <a:pt x="1350" y="788"/>
                </a:lnTo>
                <a:lnTo>
                  <a:pt x="1354" y="789"/>
                </a:lnTo>
                <a:lnTo>
                  <a:pt x="1359" y="789"/>
                </a:lnTo>
                <a:lnTo>
                  <a:pt x="1364" y="789"/>
                </a:lnTo>
                <a:lnTo>
                  <a:pt x="1368" y="790"/>
                </a:lnTo>
                <a:lnTo>
                  <a:pt x="1373" y="791"/>
                </a:lnTo>
                <a:lnTo>
                  <a:pt x="1378" y="790"/>
                </a:lnTo>
                <a:lnTo>
                  <a:pt x="1382" y="788"/>
                </a:lnTo>
                <a:lnTo>
                  <a:pt x="1387" y="787"/>
                </a:lnTo>
                <a:lnTo>
                  <a:pt x="1392" y="787"/>
                </a:lnTo>
              </a:path>
            </a:pathLst>
          </a:cu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2571751" y="1838326"/>
            <a:ext cx="7713663" cy="3863975"/>
          </a:xfrm>
          <a:custGeom>
            <a:avLst/>
            <a:gdLst>
              <a:gd name="T0" fmla="*/ 19 w 1392"/>
              <a:gd name="T1" fmla="*/ 690 h 697"/>
              <a:gd name="T2" fmla="*/ 42 w 1392"/>
              <a:gd name="T3" fmla="*/ 692 h 697"/>
              <a:gd name="T4" fmla="*/ 65 w 1392"/>
              <a:gd name="T5" fmla="*/ 696 h 697"/>
              <a:gd name="T6" fmla="*/ 88 w 1392"/>
              <a:gd name="T7" fmla="*/ 696 h 697"/>
              <a:gd name="T8" fmla="*/ 112 w 1392"/>
              <a:gd name="T9" fmla="*/ 697 h 697"/>
              <a:gd name="T10" fmla="*/ 135 w 1392"/>
              <a:gd name="T11" fmla="*/ 696 h 697"/>
              <a:gd name="T12" fmla="*/ 158 w 1392"/>
              <a:gd name="T13" fmla="*/ 691 h 697"/>
              <a:gd name="T14" fmla="*/ 182 w 1392"/>
              <a:gd name="T15" fmla="*/ 687 h 697"/>
              <a:gd name="T16" fmla="*/ 205 w 1392"/>
              <a:gd name="T17" fmla="*/ 683 h 697"/>
              <a:gd name="T18" fmla="*/ 228 w 1392"/>
              <a:gd name="T19" fmla="*/ 678 h 697"/>
              <a:gd name="T20" fmla="*/ 251 w 1392"/>
              <a:gd name="T21" fmla="*/ 673 h 697"/>
              <a:gd name="T22" fmla="*/ 275 w 1392"/>
              <a:gd name="T23" fmla="*/ 662 h 697"/>
              <a:gd name="T24" fmla="*/ 298 w 1392"/>
              <a:gd name="T25" fmla="*/ 648 h 697"/>
              <a:gd name="T26" fmla="*/ 321 w 1392"/>
              <a:gd name="T27" fmla="*/ 634 h 697"/>
              <a:gd name="T28" fmla="*/ 344 w 1392"/>
              <a:gd name="T29" fmla="*/ 619 h 697"/>
              <a:gd name="T30" fmla="*/ 368 w 1392"/>
              <a:gd name="T31" fmla="*/ 601 h 697"/>
              <a:gd name="T32" fmla="*/ 391 w 1392"/>
              <a:gd name="T33" fmla="*/ 586 h 697"/>
              <a:gd name="T34" fmla="*/ 414 w 1392"/>
              <a:gd name="T35" fmla="*/ 560 h 697"/>
              <a:gd name="T36" fmla="*/ 438 w 1392"/>
              <a:gd name="T37" fmla="*/ 535 h 697"/>
              <a:gd name="T38" fmla="*/ 461 w 1392"/>
              <a:gd name="T39" fmla="*/ 503 h 697"/>
              <a:gd name="T40" fmla="*/ 484 w 1392"/>
              <a:gd name="T41" fmla="*/ 465 h 697"/>
              <a:gd name="T42" fmla="*/ 507 w 1392"/>
              <a:gd name="T43" fmla="*/ 429 h 697"/>
              <a:gd name="T44" fmla="*/ 531 w 1392"/>
              <a:gd name="T45" fmla="*/ 390 h 697"/>
              <a:gd name="T46" fmla="*/ 554 w 1392"/>
              <a:gd name="T47" fmla="*/ 354 h 697"/>
              <a:gd name="T48" fmla="*/ 577 w 1392"/>
              <a:gd name="T49" fmla="*/ 307 h 697"/>
              <a:gd name="T50" fmla="*/ 600 w 1392"/>
              <a:gd name="T51" fmla="*/ 263 h 697"/>
              <a:gd name="T52" fmla="*/ 624 w 1392"/>
              <a:gd name="T53" fmla="*/ 222 h 697"/>
              <a:gd name="T54" fmla="*/ 647 w 1392"/>
              <a:gd name="T55" fmla="*/ 182 h 697"/>
              <a:gd name="T56" fmla="*/ 670 w 1392"/>
              <a:gd name="T57" fmla="*/ 143 h 697"/>
              <a:gd name="T58" fmla="*/ 693 w 1392"/>
              <a:gd name="T59" fmla="*/ 113 h 697"/>
              <a:gd name="T60" fmla="*/ 717 w 1392"/>
              <a:gd name="T61" fmla="*/ 79 h 697"/>
              <a:gd name="T62" fmla="*/ 740 w 1392"/>
              <a:gd name="T63" fmla="*/ 54 h 697"/>
              <a:gd name="T64" fmla="*/ 763 w 1392"/>
              <a:gd name="T65" fmla="*/ 33 h 697"/>
              <a:gd name="T66" fmla="*/ 787 w 1392"/>
              <a:gd name="T67" fmla="*/ 22 h 697"/>
              <a:gd name="T68" fmla="*/ 810 w 1392"/>
              <a:gd name="T69" fmla="*/ 10 h 697"/>
              <a:gd name="T70" fmla="*/ 833 w 1392"/>
              <a:gd name="T71" fmla="*/ 5 h 697"/>
              <a:gd name="T72" fmla="*/ 856 w 1392"/>
              <a:gd name="T73" fmla="*/ 3 h 697"/>
              <a:gd name="T74" fmla="*/ 880 w 1392"/>
              <a:gd name="T75" fmla="*/ 15 h 697"/>
              <a:gd name="T76" fmla="*/ 903 w 1392"/>
              <a:gd name="T77" fmla="*/ 25 h 697"/>
              <a:gd name="T78" fmla="*/ 926 w 1392"/>
              <a:gd name="T79" fmla="*/ 52 h 697"/>
              <a:gd name="T80" fmla="*/ 949 w 1392"/>
              <a:gd name="T81" fmla="*/ 87 h 697"/>
              <a:gd name="T82" fmla="*/ 973 w 1392"/>
              <a:gd name="T83" fmla="*/ 118 h 697"/>
              <a:gd name="T84" fmla="*/ 996 w 1392"/>
              <a:gd name="T85" fmla="*/ 162 h 697"/>
              <a:gd name="T86" fmla="*/ 1019 w 1392"/>
              <a:gd name="T87" fmla="*/ 189 h 697"/>
              <a:gd name="T88" fmla="*/ 1043 w 1392"/>
              <a:gd name="T89" fmla="*/ 228 h 697"/>
              <a:gd name="T90" fmla="*/ 1066 w 1392"/>
              <a:gd name="T91" fmla="*/ 288 h 697"/>
              <a:gd name="T92" fmla="*/ 1089 w 1392"/>
              <a:gd name="T93" fmla="*/ 328 h 697"/>
              <a:gd name="T94" fmla="*/ 1112 w 1392"/>
              <a:gd name="T95" fmla="*/ 375 h 697"/>
              <a:gd name="T96" fmla="*/ 1136 w 1392"/>
              <a:gd name="T97" fmla="*/ 411 h 697"/>
              <a:gd name="T98" fmla="*/ 1159 w 1392"/>
              <a:gd name="T99" fmla="*/ 466 h 697"/>
              <a:gd name="T100" fmla="*/ 1182 w 1392"/>
              <a:gd name="T101" fmla="*/ 498 h 697"/>
              <a:gd name="T102" fmla="*/ 1205 w 1392"/>
              <a:gd name="T103" fmla="*/ 528 h 697"/>
              <a:gd name="T104" fmla="*/ 1229 w 1392"/>
              <a:gd name="T105" fmla="*/ 549 h 697"/>
              <a:gd name="T106" fmla="*/ 1252 w 1392"/>
              <a:gd name="T107" fmla="*/ 564 h 697"/>
              <a:gd name="T108" fmla="*/ 1275 w 1392"/>
              <a:gd name="T109" fmla="*/ 575 h 697"/>
              <a:gd name="T110" fmla="*/ 1299 w 1392"/>
              <a:gd name="T111" fmla="*/ 610 h 697"/>
              <a:gd name="T112" fmla="*/ 1322 w 1392"/>
              <a:gd name="T113" fmla="*/ 628 h 697"/>
              <a:gd name="T114" fmla="*/ 1345 w 1392"/>
              <a:gd name="T115" fmla="*/ 641 h 697"/>
              <a:gd name="T116" fmla="*/ 1368 w 1392"/>
              <a:gd name="T117" fmla="*/ 647 h 697"/>
              <a:gd name="T118" fmla="*/ 1392 w 1392"/>
              <a:gd name="T119" fmla="*/ 631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2" h="697">
                <a:moveTo>
                  <a:pt x="0" y="690"/>
                </a:moveTo>
                <a:lnTo>
                  <a:pt x="5" y="690"/>
                </a:lnTo>
                <a:lnTo>
                  <a:pt x="9" y="690"/>
                </a:lnTo>
                <a:lnTo>
                  <a:pt x="14" y="690"/>
                </a:lnTo>
                <a:lnTo>
                  <a:pt x="19" y="690"/>
                </a:lnTo>
                <a:lnTo>
                  <a:pt x="23" y="690"/>
                </a:lnTo>
                <a:lnTo>
                  <a:pt x="28" y="691"/>
                </a:lnTo>
                <a:lnTo>
                  <a:pt x="33" y="691"/>
                </a:lnTo>
                <a:lnTo>
                  <a:pt x="37" y="692"/>
                </a:lnTo>
                <a:lnTo>
                  <a:pt x="42" y="692"/>
                </a:lnTo>
                <a:lnTo>
                  <a:pt x="47" y="693"/>
                </a:lnTo>
                <a:lnTo>
                  <a:pt x="51" y="694"/>
                </a:lnTo>
                <a:lnTo>
                  <a:pt x="56" y="695"/>
                </a:lnTo>
                <a:lnTo>
                  <a:pt x="61" y="696"/>
                </a:lnTo>
                <a:lnTo>
                  <a:pt x="65" y="696"/>
                </a:lnTo>
                <a:lnTo>
                  <a:pt x="70" y="696"/>
                </a:lnTo>
                <a:lnTo>
                  <a:pt x="75" y="696"/>
                </a:lnTo>
                <a:lnTo>
                  <a:pt x="79" y="696"/>
                </a:lnTo>
                <a:lnTo>
                  <a:pt x="84" y="696"/>
                </a:lnTo>
                <a:lnTo>
                  <a:pt x="88" y="696"/>
                </a:lnTo>
                <a:lnTo>
                  <a:pt x="93" y="696"/>
                </a:lnTo>
                <a:lnTo>
                  <a:pt x="98" y="697"/>
                </a:lnTo>
                <a:lnTo>
                  <a:pt x="102" y="697"/>
                </a:lnTo>
                <a:lnTo>
                  <a:pt x="107" y="697"/>
                </a:lnTo>
                <a:lnTo>
                  <a:pt x="112" y="697"/>
                </a:lnTo>
                <a:lnTo>
                  <a:pt x="116" y="697"/>
                </a:lnTo>
                <a:lnTo>
                  <a:pt x="121" y="696"/>
                </a:lnTo>
                <a:lnTo>
                  <a:pt x="126" y="696"/>
                </a:lnTo>
                <a:lnTo>
                  <a:pt x="130" y="696"/>
                </a:lnTo>
                <a:lnTo>
                  <a:pt x="135" y="696"/>
                </a:lnTo>
                <a:lnTo>
                  <a:pt x="140" y="695"/>
                </a:lnTo>
                <a:lnTo>
                  <a:pt x="144" y="694"/>
                </a:lnTo>
                <a:lnTo>
                  <a:pt x="149" y="693"/>
                </a:lnTo>
                <a:lnTo>
                  <a:pt x="154" y="692"/>
                </a:lnTo>
                <a:lnTo>
                  <a:pt x="158" y="691"/>
                </a:lnTo>
                <a:lnTo>
                  <a:pt x="163" y="690"/>
                </a:lnTo>
                <a:lnTo>
                  <a:pt x="168" y="689"/>
                </a:lnTo>
                <a:lnTo>
                  <a:pt x="172" y="689"/>
                </a:lnTo>
                <a:lnTo>
                  <a:pt x="177" y="688"/>
                </a:lnTo>
                <a:lnTo>
                  <a:pt x="182" y="687"/>
                </a:lnTo>
                <a:lnTo>
                  <a:pt x="186" y="687"/>
                </a:lnTo>
                <a:lnTo>
                  <a:pt x="191" y="686"/>
                </a:lnTo>
                <a:lnTo>
                  <a:pt x="196" y="685"/>
                </a:lnTo>
                <a:lnTo>
                  <a:pt x="200" y="684"/>
                </a:lnTo>
                <a:lnTo>
                  <a:pt x="205" y="683"/>
                </a:lnTo>
                <a:lnTo>
                  <a:pt x="209" y="683"/>
                </a:lnTo>
                <a:lnTo>
                  <a:pt x="214" y="682"/>
                </a:lnTo>
                <a:lnTo>
                  <a:pt x="219" y="681"/>
                </a:lnTo>
                <a:lnTo>
                  <a:pt x="223" y="679"/>
                </a:lnTo>
                <a:lnTo>
                  <a:pt x="228" y="678"/>
                </a:lnTo>
                <a:lnTo>
                  <a:pt x="233" y="677"/>
                </a:lnTo>
                <a:lnTo>
                  <a:pt x="237" y="676"/>
                </a:lnTo>
                <a:lnTo>
                  <a:pt x="242" y="675"/>
                </a:lnTo>
                <a:lnTo>
                  <a:pt x="247" y="674"/>
                </a:lnTo>
                <a:lnTo>
                  <a:pt x="251" y="673"/>
                </a:lnTo>
                <a:lnTo>
                  <a:pt x="256" y="672"/>
                </a:lnTo>
                <a:lnTo>
                  <a:pt x="261" y="670"/>
                </a:lnTo>
                <a:lnTo>
                  <a:pt x="265" y="668"/>
                </a:lnTo>
                <a:lnTo>
                  <a:pt x="270" y="665"/>
                </a:lnTo>
                <a:lnTo>
                  <a:pt x="275" y="662"/>
                </a:lnTo>
                <a:lnTo>
                  <a:pt x="279" y="659"/>
                </a:lnTo>
                <a:lnTo>
                  <a:pt x="284" y="656"/>
                </a:lnTo>
                <a:lnTo>
                  <a:pt x="289" y="653"/>
                </a:lnTo>
                <a:lnTo>
                  <a:pt x="293" y="650"/>
                </a:lnTo>
                <a:lnTo>
                  <a:pt x="298" y="648"/>
                </a:lnTo>
                <a:lnTo>
                  <a:pt x="303" y="645"/>
                </a:lnTo>
                <a:lnTo>
                  <a:pt x="307" y="642"/>
                </a:lnTo>
                <a:lnTo>
                  <a:pt x="312" y="639"/>
                </a:lnTo>
                <a:lnTo>
                  <a:pt x="317" y="637"/>
                </a:lnTo>
                <a:lnTo>
                  <a:pt x="321" y="634"/>
                </a:lnTo>
                <a:lnTo>
                  <a:pt x="326" y="631"/>
                </a:lnTo>
                <a:lnTo>
                  <a:pt x="330" y="629"/>
                </a:lnTo>
                <a:lnTo>
                  <a:pt x="335" y="626"/>
                </a:lnTo>
                <a:lnTo>
                  <a:pt x="340" y="624"/>
                </a:lnTo>
                <a:lnTo>
                  <a:pt x="344" y="619"/>
                </a:lnTo>
                <a:lnTo>
                  <a:pt x="349" y="615"/>
                </a:lnTo>
                <a:lnTo>
                  <a:pt x="354" y="611"/>
                </a:lnTo>
                <a:lnTo>
                  <a:pt x="358" y="608"/>
                </a:lnTo>
                <a:lnTo>
                  <a:pt x="363" y="604"/>
                </a:lnTo>
                <a:lnTo>
                  <a:pt x="368" y="601"/>
                </a:lnTo>
                <a:lnTo>
                  <a:pt x="372" y="597"/>
                </a:lnTo>
                <a:lnTo>
                  <a:pt x="377" y="594"/>
                </a:lnTo>
                <a:lnTo>
                  <a:pt x="382" y="592"/>
                </a:lnTo>
                <a:lnTo>
                  <a:pt x="386" y="588"/>
                </a:lnTo>
                <a:lnTo>
                  <a:pt x="391" y="586"/>
                </a:lnTo>
                <a:lnTo>
                  <a:pt x="396" y="581"/>
                </a:lnTo>
                <a:lnTo>
                  <a:pt x="400" y="576"/>
                </a:lnTo>
                <a:lnTo>
                  <a:pt x="405" y="570"/>
                </a:lnTo>
                <a:lnTo>
                  <a:pt x="410" y="565"/>
                </a:lnTo>
                <a:lnTo>
                  <a:pt x="414" y="560"/>
                </a:lnTo>
                <a:lnTo>
                  <a:pt x="419" y="555"/>
                </a:lnTo>
                <a:lnTo>
                  <a:pt x="424" y="550"/>
                </a:lnTo>
                <a:lnTo>
                  <a:pt x="428" y="545"/>
                </a:lnTo>
                <a:lnTo>
                  <a:pt x="433" y="541"/>
                </a:lnTo>
                <a:lnTo>
                  <a:pt x="438" y="535"/>
                </a:lnTo>
                <a:lnTo>
                  <a:pt x="442" y="527"/>
                </a:lnTo>
                <a:lnTo>
                  <a:pt x="447" y="521"/>
                </a:lnTo>
                <a:lnTo>
                  <a:pt x="451" y="514"/>
                </a:lnTo>
                <a:lnTo>
                  <a:pt x="456" y="509"/>
                </a:lnTo>
                <a:lnTo>
                  <a:pt x="461" y="503"/>
                </a:lnTo>
                <a:lnTo>
                  <a:pt x="465" y="498"/>
                </a:lnTo>
                <a:lnTo>
                  <a:pt x="470" y="490"/>
                </a:lnTo>
                <a:lnTo>
                  <a:pt x="475" y="481"/>
                </a:lnTo>
                <a:lnTo>
                  <a:pt x="479" y="473"/>
                </a:lnTo>
                <a:lnTo>
                  <a:pt x="484" y="465"/>
                </a:lnTo>
                <a:lnTo>
                  <a:pt x="489" y="457"/>
                </a:lnTo>
                <a:lnTo>
                  <a:pt x="493" y="450"/>
                </a:lnTo>
                <a:lnTo>
                  <a:pt x="498" y="444"/>
                </a:lnTo>
                <a:lnTo>
                  <a:pt x="503" y="436"/>
                </a:lnTo>
                <a:lnTo>
                  <a:pt x="507" y="429"/>
                </a:lnTo>
                <a:lnTo>
                  <a:pt x="512" y="421"/>
                </a:lnTo>
                <a:lnTo>
                  <a:pt x="517" y="415"/>
                </a:lnTo>
                <a:lnTo>
                  <a:pt x="521" y="406"/>
                </a:lnTo>
                <a:lnTo>
                  <a:pt x="526" y="399"/>
                </a:lnTo>
                <a:lnTo>
                  <a:pt x="531" y="390"/>
                </a:lnTo>
                <a:lnTo>
                  <a:pt x="535" y="382"/>
                </a:lnTo>
                <a:lnTo>
                  <a:pt x="540" y="374"/>
                </a:lnTo>
                <a:lnTo>
                  <a:pt x="545" y="367"/>
                </a:lnTo>
                <a:lnTo>
                  <a:pt x="549" y="360"/>
                </a:lnTo>
                <a:lnTo>
                  <a:pt x="554" y="354"/>
                </a:lnTo>
                <a:lnTo>
                  <a:pt x="559" y="345"/>
                </a:lnTo>
                <a:lnTo>
                  <a:pt x="563" y="336"/>
                </a:lnTo>
                <a:lnTo>
                  <a:pt x="568" y="325"/>
                </a:lnTo>
                <a:lnTo>
                  <a:pt x="572" y="317"/>
                </a:lnTo>
                <a:lnTo>
                  <a:pt x="577" y="307"/>
                </a:lnTo>
                <a:lnTo>
                  <a:pt x="582" y="297"/>
                </a:lnTo>
                <a:lnTo>
                  <a:pt x="586" y="288"/>
                </a:lnTo>
                <a:lnTo>
                  <a:pt x="591" y="280"/>
                </a:lnTo>
                <a:lnTo>
                  <a:pt x="596" y="272"/>
                </a:lnTo>
                <a:lnTo>
                  <a:pt x="600" y="263"/>
                </a:lnTo>
                <a:lnTo>
                  <a:pt x="605" y="254"/>
                </a:lnTo>
                <a:lnTo>
                  <a:pt x="610" y="245"/>
                </a:lnTo>
                <a:lnTo>
                  <a:pt x="614" y="238"/>
                </a:lnTo>
                <a:lnTo>
                  <a:pt x="619" y="231"/>
                </a:lnTo>
                <a:lnTo>
                  <a:pt x="624" y="222"/>
                </a:lnTo>
                <a:lnTo>
                  <a:pt x="628" y="214"/>
                </a:lnTo>
                <a:lnTo>
                  <a:pt x="633" y="206"/>
                </a:lnTo>
                <a:lnTo>
                  <a:pt x="638" y="198"/>
                </a:lnTo>
                <a:lnTo>
                  <a:pt x="642" y="191"/>
                </a:lnTo>
                <a:lnTo>
                  <a:pt x="647" y="182"/>
                </a:lnTo>
                <a:lnTo>
                  <a:pt x="652" y="173"/>
                </a:lnTo>
                <a:lnTo>
                  <a:pt x="656" y="165"/>
                </a:lnTo>
                <a:lnTo>
                  <a:pt x="661" y="159"/>
                </a:lnTo>
                <a:lnTo>
                  <a:pt x="666" y="151"/>
                </a:lnTo>
                <a:lnTo>
                  <a:pt x="670" y="143"/>
                </a:lnTo>
                <a:lnTo>
                  <a:pt x="675" y="138"/>
                </a:lnTo>
                <a:lnTo>
                  <a:pt x="680" y="135"/>
                </a:lnTo>
                <a:lnTo>
                  <a:pt x="684" y="127"/>
                </a:lnTo>
                <a:lnTo>
                  <a:pt x="689" y="119"/>
                </a:lnTo>
                <a:lnTo>
                  <a:pt x="693" y="113"/>
                </a:lnTo>
                <a:lnTo>
                  <a:pt x="698" y="109"/>
                </a:lnTo>
                <a:lnTo>
                  <a:pt x="703" y="100"/>
                </a:lnTo>
                <a:lnTo>
                  <a:pt x="707" y="92"/>
                </a:lnTo>
                <a:lnTo>
                  <a:pt x="712" y="84"/>
                </a:lnTo>
                <a:lnTo>
                  <a:pt x="717" y="79"/>
                </a:lnTo>
                <a:lnTo>
                  <a:pt x="721" y="71"/>
                </a:lnTo>
                <a:lnTo>
                  <a:pt x="726" y="66"/>
                </a:lnTo>
                <a:lnTo>
                  <a:pt x="731" y="63"/>
                </a:lnTo>
                <a:lnTo>
                  <a:pt x="735" y="59"/>
                </a:lnTo>
                <a:lnTo>
                  <a:pt x="740" y="54"/>
                </a:lnTo>
                <a:lnTo>
                  <a:pt x="745" y="48"/>
                </a:lnTo>
                <a:lnTo>
                  <a:pt x="749" y="43"/>
                </a:lnTo>
                <a:lnTo>
                  <a:pt x="754" y="42"/>
                </a:lnTo>
                <a:lnTo>
                  <a:pt x="759" y="38"/>
                </a:lnTo>
                <a:lnTo>
                  <a:pt x="763" y="33"/>
                </a:lnTo>
                <a:lnTo>
                  <a:pt x="768" y="30"/>
                </a:lnTo>
                <a:lnTo>
                  <a:pt x="773" y="27"/>
                </a:lnTo>
                <a:lnTo>
                  <a:pt x="777" y="25"/>
                </a:lnTo>
                <a:lnTo>
                  <a:pt x="782" y="23"/>
                </a:lnTo>
                <a:lnTo>
                  <a:pt x="787" y="22"/>
                </a:lnTo>
                <a:lnTo>
                  <a:pt x="791" y="14"/>
                </a:lnTo>
                <a:lnTo>
                  <a:pt x="796" y="14"/>
                </a:lnTo>
                <a:lnTo>
                  <a:pt x="801" y="14"/>
                </a:lnTo>
                <a:lnTo>
                  <a:pt x="805" y="12"/>
                </a:lnTo>
                <a:lnTo>
                  <a:pt x="810" y="10"/>
                </a:lnTo>
                <a:lnTo>
                  <a:pt x="815" y="12"/>
                </a:lnTo>
                <a:lnTo>
                  <a:pt x="819" y="10"/>
                </a:lnTo>
                <a:lnTo>
                  <a:pt x="824" y="8"/>
                </a:lnTo>
                <a:lnTo>
                  <a:pt x="828" y="6"/>
                </a:lnTo>
                <a:lnTo>
                  <a:pt x="833" y="5"/>
                </a:lnTo>
                <a:lnTo>
                  <a:pt x="838" y="4"/>
                </a:lnTo>
                <a:lnTo>
                  <a:pt x="842" y="5"/>
                </a:lnTo>
                <a:lnTo>
                  <a:pt x="847" y="1"/>
                </a:lnTo>
                <a:lnTo>
                  <a:pt x="852" y="0"/>
                </a:lnTo>
                <a:lnTo>
                  <a:pt x="856" y="3"/>
                </a:lnTo>
                <a:lnTo>
                  <a:pt x="861" y="7"/>
                </a:lnTo>
                <a:lnTo>
                  <a:pt x="866" y="7"/>
                </a:lnTo>
                <a:lnTo>
                  <a:pt x="870" y="8"/>
                </a:lnTo>
                <a:lnTo>
                  <a:pt x="875" y="10"/>
                </a:lnTo>
                <a:lnTo>
                  <a:pt x="880" y="15"/>
                </a:lnTo>
                <a:lnTo>
                  <a:pt x="884" y="16"/>
                </a:lnTo>
                <a:lnTo>
                  <a:pt x="889" y="17"/>
                </a:lnTo>
                <a:lnTo>
                  <a:pt x="894" y="16"/>
                </a:lnTo>
                <a:lnTo>
                  <a:pt x="898" y="21"/>
                </a:lnTo>
                <a:lnTo>
                  <a:pt x="903" y="25"/>
                </a:lnTo>
                <a:lnTo>
                  <a:pt x="908" y="29"/>
                </a:lnTo>
                <a:lnTo>
                  <a:pt x="912" y="35"/>
                </a:lnTo>
                <a:lnTo>
                  <a:pt x="917" y="41"/>
                </a:lnTo>
                <a:lnTo>
                  <a:pt x="922" y="50"/>
                </a:lnTo>
                <a:lnTo>
                  <a:pt x="926" y="52"/>
                </a:lnTo>
                <a:lnTo>
                  <a:pt x="931" y="54"/>
                </a:lnTo>
                <a:lnTo>
                  <a:pt x="936" y="63"/>
                </a:lnTo>
                <a:lnTo>
                  <a:pt x="940" y="76"/>
                </a:lnTo>
                <a:lnTo>
                  <a:pt x="945" y="81"/>
                </a:lnTo>
                <a:lnTo>
                  <a:pt x="949" y="87"/>
                </a:lnTo>
                <a:lnTo>
                  <a:pt x="954" y="95"/>
                </a:lnTo>
                <a:lnTo>
                  <a:pt x="959" y="99"/>
                </a:lnTo>
                <a:lnTo>
                  <a:pt x="963" y="109"/>
                </a:lnTo>
                <a:lnTo>
                  <a:pt x="968" y="115"/>
                </a:lnTo>
                <a:lnTo>
                  <a:pt x="973" y="118"/>
                </a:lnTo>
                <a:lnTo>
                  <a:pt x="977" y="121"/>
                </a:lnTo>
                <a:lnTo>
                  <a:pt x="982" y="127"/>
                </a:lnTo>
                <a:lnTo>
                  <a:pt x="987" y="139"/>
                </a:lnTo>
                <a:lnTo>
                  <a:pt x="991" y="151"/>
                </a:lnTo>
                <a:lnTo>
                  <a:pt x="996" y="162"/>
                </a:lnTo>
                <a:lnTo>
                  <a:pt x="1001" y="167"/>
                </a:lnTo>
                <a:lnTo>
                  <a:pt x="1005" y="169"/>
                </a:lnTo>
                <a:lnTo>
                  <a:pt x="1010" y="175"/>
                </a:lnTo>
                <a:lnTo>
                  <a:pt x="1015" y="181"/>
                </a:lnTo>
                <a:lnTo>
                  <a:pt x="1019" y="189"/>
                </a:lnTo>
                <a:lnTo>
                  <a:pt x="1024" y="196"/>
                </a:lnTo>
                <a:lnTo>
                  <a:pt x="1029" y="203"/>
                </a:lnTo>
                <a:lnTo>
                  <a:pt x="1033" y="212"/>
                </a:lnTo>
                <a:lnTo>
                  <a:pt x="1038" y="219"/>
                </a:lnTo>
                <a:lnTo>
                  <a:pt x="1043" y="228"/>
                </a:lnTo>
                <a:lnTo>
                  <a:pt x="1047" y="235"/>
                </a:lnTo>
                <a:lnTo>
                  <a:pt x="1052" y="245"/>
                </a:lnTo>
                <a:lnTo>
                  <a:pt x="1057" y="258"/>
                </a:lnTo>
                <a:lnTo>
                  <a:pt x="1061" y="274"/>
                </a:lnTo>
                <a:lnTo>
                  <a:pt x="1066" y="288"/>
                </a:lnTo>
                <a:lnTo>
                  <a:pt x="1070" y="298"/>
                </a:lnTo>
                <a:lnTo>
                  <a:pt x="1075" y="304"/>
                </a:lnTo>
                <a:lnTo>
                  <a:pt x="1080" y="309"/>
                </a:lnTo>
                <a:lnTo>
                  <a:pt x="1084" y="316"/>
                </a:lnTo>
                <a:lnTo>
                  <a:pt x="1089" y="328"/>
                </a:lnTo>
                <a:lnTo>
                  <a:pt x="1094" y="337"/>
                </a:lnTo>
                <a:lnTo>
                  <a:pt x="1098" y="345"/>
                </a:lnTo>
                <a:lnTo>
                  <a:pt x="1103" y="354"/>
                </a:lnTo>
                <a:lnTo>
                  <a:pt x="1108" y="364"/>
                </a:lnTo>
                <a:lnTo>
                  <a:pt x="1112" y="375"/>
                </a:lnTo>
                <a:lnTo>
                  <a:pt x="1117" y="390"/>
                </a:lnTo>
                <a:lnTo>
                  <a:pt x="1122" y="398"/>
                </a:lnTo>
                <a:lnTo>
                  <a:pt x="1126" y="406"/>
                </a:lnTo>
                <a:lnTo>
                  <a:pt x="1131" y="407"/>
                </a:lnTo>
                <a:lnTo>
                  <a:pt x="1136" y="411"/>
                </a:lnTo>
                <a:lnTo>
                  <a:pt x="1140" y="419"/>
                </a:lnTo>
                <a:lnTo>
                  <a:pt x="1145" y="432"/>
                </a:lnTo>
                <a:lnTo>
                  <a:pt x="1150" y="444"/>
                </a:lnTo>
                <a:lnTo>
                  <a:pt x="1154" y="456"/>
                </a:lnTo>
                <a:lnTo>
                  <a:pt x="1159" y="466"/>
                </a:lnTo>
                <a:lnTo>
                  <a:pt x="1164" y="472"/>
                </a:lnTo>
                <a:lnTo>
                  <a:pt x="1168" y="478"/>
                </a:lnTo>
                <a:lnTo>
                  <a:pt x="1173" y="484"/>
                </a:lnTo>
                <a:lnTo>
                  <a:pt x="1178" y="490"/>
                </a:lnTo>
                <a:lnTo>
                  <a:pt x="1182" y="498"/>
                </a:lnTo>
                <a:lnTo>
                  <a:pt x="1187" y="507"/>
                </a:lnTo>
                <a:lnTo>
                  <a:pt x="1191" y="516"/>
                </a:lnTo>
                <a:lnTo>
                  <a:pt x="1196" y="523"/>
                </a:lnTo>
                <a:lnTo>
                  <a:pt x="1201" y="524"/>
                </a:lnTo>
                <a:lnTo>
                  <a:pt x="1205" y="528"/>
                </a:lnTo>
                <a:lnTo>
                  <a:pt x="1210" y="530"/>
                </a:lnTo>
                <a:lnTo>
                  <a:pt x="1215" y="534"/>
                </a:lnTo>
                <a:lnTo>
                  <a:pt x="1219" y="538"/>
                </a:lnTo>
                <a:lnTo>
                  <a:pt x="1224" y="544"/>
                </a:lnTo>
                <a:lnTo>
                  <a:pt x="1229" y="549"/>
                </a:lnTo>
                <a:lnTo>
                  <a:pt x="1233" y="553"/>
                </a:lnTo>
                <a:lnTo>
                  <a:pt x="1238" y="557"/>
                </a:lnTo>
                <a:lnTo>
                  <a:pt x="1243" y="561"/>
                </a:lnTo>
                <a:lnTo>
                  <a:pt x="1247" y="563"/>
                </a:lnTo>
                <a:lnTo>
                  <a:pt x="1252" y="564"/>
                </a:lnTo>
                <a:lnTo>
                  <a:pt x="1257" y="562"/>
                </a:lnTo>
                <a:lnTo>
                  <a:pt x="1261" y="562"/>
                </a:lnTo>
                <a:lnTo>
                  <a:pt x="1266" y="564"/>
                </a:lnTo>
                <a:lnTo>
                  <a:pt x="1271" y="569"/>
                </a:lnTo>
                <a:lnTo>
                  <a:pt x="1275" y="575"/>
                </a:lnTo>
                <a:lnTo>
                  <a:pt x="1280" y="583"/>
                </a:lnTo>
                <a:lnTo>
                  <a:pt x="1285" y="590"/>
                </a:lnTo>
                <a:lnTo>
                  <a:pt x="1289" y="598"/>
                </a:lnTo>
                <a:lnTo>
                  <a:pt x="1294" y="606"/>
                </a:lnTo>
                <a:lnTo>
                  <a:pt x="1299" y="610"/>
                </a:lnTo>
                <a:lnTo>
                  <a:pt x="1303" y="613"/>
                </a:lnTo>
                <a:lnTo>
                  <a:pt x="1308" y="616"/>
                </a:lnTo>
                <a:lnTo>
                  <a:pt x="1312" y="619"/>
                </a:lnTo>
                <a:lnTo>
                  <a:pt x="1317" y="623"/>
                </a:lnTo>
                <a:lnTo>
                  <a:pt x="1322" y="628"/>
                </a:lnTo>
                <a:lnTo>
                  <a:pt x="1326" y="635"/>
                </a:lnTo>
                <a:lnTo>
                  <a:pt x="1331" y="639"/>
                </a:lnTo>
                <a:lnTo>
                  <a:pt x="1336" y="639"/>
                </a:lnTo>
                <a:lnTo>
                  <a:pt x="1340" y="640"/>
                </a:lnTo>
                <a:lnTo>
                  <a:pt x="1345" y="641"/>
                </a:lnTo>
                <a:lnTo>
                  <a:pt x="1350" y="643"/>
                </a:lnTo>
                <a:lnTo>
                  <a:pt x="1354" y="644"/>
                </a:lnTo>
                <a:lnTo>
                  <a:pt x="1359" y="644"/>
                </a:lnTo>
                <a:lnTo>
                  <a:pt x="1364" y="645"/>
                </a:lnTo>
                <a:lnTo>
                  <a:pt x="1368" y="647"/>
                </a:lnTo>
                <a:lnTo>
                  <a:pt x="1373" y="648"/>
                </a:lnTo>
                <a:lnTo>
                  <a:pt x="1378" y="644"/>
                </a:lnTo>
                <a:lnTo>
                  <a:pt x="1382" y="638"/>
                </a:lnTo>
                <a:lnTo>
                  <a:pt x="1387" y="634"/>
                </a:lnTo>
                <a:lnTo>
                  <a:pt x="1392" y="631"/>
                </a:lnTo>
              </a:path>
            </a:pathLst>
          </a:custGeom>
          <a:noFill/>
          <a:ln w="26988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2427287" y="674688"/>
            <a:ext cx="0" cy="517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2333626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 rot="16200000">
            <a:off x="2118692" y="55098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2333626" y="47323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rot="16200000">
            <a:off x="2022369" y="4577857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2333626" y="37512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rot="16200000">
            <a:off x="2022369" y="3587256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2333626" y="27749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rot="16200000">
            <a:off x="2022369" y="2596657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0.3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2333626" y="17986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 rot="16200000">
            <a:off x="2022369" y="1682256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2333626" y="8239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 rot="16200000">
            <a:off x="2023957" y="691657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0.5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 rot="16200000">
            <a:off x="1458368" y="3050789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Density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2427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25717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471737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857625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3757612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514350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5043487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642778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6367463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771366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653338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899953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8939213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102854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0225088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317430" y="6216651"/>
            <a:ext cx="6283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Grade 3 Math Scores (Standard Deviations Relative to Mean)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Line 79"/>
          <p:cNvSpPr>
            <a:spLocks noChangeShapeType="1"/>
          </p:cNvSpPr>
          <p:nvPr/>
        </p:nvSpPr>
        <p:spPr bwMode="auto">
          <a:xfrm>
            <a:off x="1734183" y="6631830"/>
            <a:ext cx="865188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8" name="Rectangle 83"/>
          <p:cNvSpPr>
            <a:spLocks noChangeArrowheads="1"/>
          </p:cNvSpPr>
          <p:nvPr/>
        </p:nvSpPr>
        <p:spPr bwMode="auto">
          <a:xfrm>
            <a:off x="2652139" y="6497401"/>
            <a:ext cx="33807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 Income Below 80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Percentile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Line 81"/>
          <p:cNvSpPr>
            <a:spLocks noChangeShapeType="1"/>
          </p:cNvSpPr>
          <p:nvPr/>
        </p:nvSpPr>
        <p:spPr bwMode="auto">
          <a:xfrm>
            <a:off x="6212985" y="6663513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1" name="Rectangle 84"/>
          <p:cNvSpPr>
            <a:spLocks noChangeArrowheads="1"/>
          </p:cNvSpPr>
          <p:nvPr/>
        </p:nvSpPr>
        <p:spPr bwMode="auto">
          <a:xfrm>
            <a:off x="7167518" y="6541276"/>
            <a:ext cx="33293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 Income Above 80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Percentile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34"/>
          <p:cNvSpPr>
            <a:spLocks noChangeArrowheads="1"/>
          </p:cNvSpPr>
          <p:nvPr/>
        </p:nvSpPr>
        <p:spPr bwMode="auto">
          <a:xfrm>
            <a:off x="1524000" y="131802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Distribution of 3rd Grade Math Test Scores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for Children of Low vs. High Income Parents</a:t>
            </a:r>
          </a:p>
        </p:txBody>
      </p:sp>
    </p:spTree>
    <p:extLst>
      <p:ext uri="{BB962C8B-B14F-4D97-AF65-F5344CB8AC3E}">
        <p14:creationId xmlns:p14="http://schemas.microsoft.com/office/powerpoint/2010/main" val="989916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92"/>
          <p:cNvSpPr>
            <a:spLocks noChangeArrowheads="1"/>
          </p:cNvSpPr>
          <p:nvPr/>
        </p:nvSpPr>
        <p:spPr bwMode="auto">
          <a:xfrm>
            <a:off x="2427288" y="746126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3" name="Line 93"/>
          <p:cNvSpPr>
            <a:spLocks noChangeShapeType="1"/>
          </p:cNvSpPr>
          <p:nvPr/>
        </p:nvSpPr>
        <p:spPr bwMode="auto">
          <a:xfrm>
            <a:off x="2427288" y="5707064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4" name="Line 94"/>
          <p:cNvSpPr>
            <a:spLocks noChangeShapeType="1"/>
          </p:cNvSpPr>
          <p:nvPr/>
        </p:nvSpPr>
        <p:spPr bwMode="auto">
          <a:xfrm>
            <a:off x="2427288" y="47434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5" name="Line 95"/>
          <p:cNvSpPr>
            <a:spLocks noChangeShapeType="1"/>
          </p:cNvSpPr>
          <p:nvPr/>
        </p:nvSpPr>
        <p:spPr bwMode="auto">
          <a:xfrm>
            <a:off x="2427288" y="377825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6" name="Line 96"/>
          <p:cNvSpPr>
            <a:spLocks noChangeShapeType="1"/>
          </p:cNvSpPr>
          <p:nvPr/>
        </p:nvSpPr>
        <p:spPr bwMode="auto">
          <a:xfrm>
            <a:off x="2427288" y="28194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7" name="Line 97"/>
          <p:cNvSpPr>
            <a:spLocks noChangeShapeType="1"/>
          </p:cNvSpPr>
          <p:nvPr/>
        </p:nvSpPr>
        <p:spPr bwMode="auto">
          <a:xfrm>
            <a:off x="2427288" y="1854201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8" name="Line 98"/>
          <p:cNvSpPr>
            <a:spLocks noChangeShapeType="1"/>
          </p:cNvSpPr>
          <p:nvPr/>
        </p:nvSpPr>
        <p:spPr bwMode="auto">
          <a:xfrm>
            <a:off x="2427288" y="890589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9" name="Line 99"/>
          <p:cNvSpPr>
            <a:spLocks noChangeShapeType="1"/>
          </p:cNvSpPr>
          <p:nvPr/>
        </p:nvSpPr>
        <p:spPr bwMode="auto">
          <a:xfrm flipV="1">
            <a:off x="8610600" y="57181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0" name="Line 100"/>
          <p:cNvSpPr>
            <a:spLocks noChangeShapeType="1"/>
          </p:cNvSpPr>
          <p:nvPr/>
        </p:nvSpPr>
        <p:spPr bwMode="auto">
          <a:xfrm flipV="1">
            <a:off x="8610600" y="551815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1" name="Line 101"/>
          <p:cNvSpPr>
            <a:spLocks noChangeShapeType="1"/>
          </p:cNvSpPr>
          <p:nvPr/>
        </p:nvSpPr>
        <p:spPr bwMode="auto">
          <a:xfrm flipV="1">
            <a:off x="8610600" y="5319715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2" name="Line 102"/>
          <p:cNvSpPr>
            <a:spLocks noChangeShapeType="1"/>
          </p:cNvSpPr>
          <p:nvPr/>
        </p:nvSpPr>
        <p:spPr bwMode="auto">
          <a:xfrm flipV="1">
            <a:off x="8610600" y="511968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3" name="Line 103"/>
          <p:cNvSpPr>
            <a:spLocks noChangeShapeType="1"/>
          </p:cNvSpPr>
          <p:nvPr/>
        </p:nvSpPr>
        <p:spPr bwMode="auto">
          <a:xfrm flipV="1">
            <a:off x="8610600" y="491966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4" name="Line 104"/>
          <p:cNvSpPr>
            <a:spLocks noChangeShapeType="1"/>
          </p:cNvSpPr>
          <p:nvPr/>
        </p:nvSpPr>
        <p:spPr bwMode="auto">
          <a:xfrm flipV="1">
            <a:off x="8610600" y="4721227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5" name="Line 105"/>
          <p:cNvSpPr>
            <a:spLocks noChangeShapeType="1"/>
          </p:cNvSpPr>
          <p:nvPr/>
        </p:nvSpPr>
        <p:spPr bwMode="auto">
          <a:xfrm flipV="1">
            <a:off x="8610600" y="4525964"/>
            <a:ext cx="0" cy="128588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6" name="Line 106"/>
          <p:cNvSpPr>
            <a:spLocks noChangeShapeType="1"/>
          </p:cNvSpPr>
          <p:nvPr/>
        </p:nvSpPr>
        <p:spPr bwMode="auto">
          <a:xfrm flipV="1">
            <a:off x="8610600" y="4327527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7" name="Line 107"/>
          <p:cNvSpPr>
            <a:spLocks noChangeShapeType="1"/>
          </p:cNvSpPr>
          <p:nvPr/>
        </p:nvSpPr>
        <p:spPr bwMode="auto">
          <a:xfrm flipV="1">
            <a:off x="8610600" y="412750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8" name="Line 108"/>
          <p:cNvSpPr>
            <a:spLocks noChangeShapeType="1"/>
          </p:cNvSpPr>
          <p:nvPr/>
        </p:nvSpPr>
        <p:spPr bwMode="auto">
          <a:xfrm flipV="1">
            <a:off x="8610600" y="39274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9" name="Line 109"/>
          <p:cNvSpPr>
            <a:spLocks noChangeShapeType="1"/>
          </p:cNvSpPr>
          <p:nvPr/>
        </p:nvSpPr>
        <p:spPr bwMode="auto">
          <a:xfrm flipV="1">
            <a:off x="8610600" y="3729040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0" name="Line 110"/>
          <p:cNvSpPr>
            <a:spLocks noChangeShapeType="1"/>
          </p:cNvSpPr>
          <p:nvPr/>
        </p:nvSpPr>
        <p:spPr bwMode="auto">
          <a:xfrm flipV="1">
            <a:off x="8610600" y="352901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1" name="Line 111"/>
          <p:cNvSpPr>
            <a:spLocks noChangeShapeType="1"/>
          </p:cNvSpPr>
          <p:nvPr/>
        </p:nvSpPr>
        <p:spPr bwMode="auto">
          <a:xfrm flipV="1">
            <a:off x="8610600" y="332898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2" name="Line 112"/>
          <p:cNvSpPr>
            <a:spLocks noChangeShapeType="1"/>
          </p:cNvSpPr>
          <p:nvPr/>
        </p:nvSpPr>
        <p:spPr bwMode="auto">
          <a:xfrm flipV="1">
            <a:off x="8610600" y="312896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3" name="Line 113"/>
          <p:cNvSpPr>
            <a:spLocks noChangeShapeType="1"/>
          </p:cNvSpPr>
          <p:nvPr/>
        </p:nvSpPr>
        <p:spPr bwMode="auto">
          <a:xfrm flipV="1">
            <a:off x="8610600" y="293052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4" name="Line 114"/>
          <p:cNvSpPr>
            <a:spLocks noChangeShapeType="1"/>
          </p:cNvSpPr>
          <p:nvPr/>
        </p:nvSpPr>
        <p:spPr bwMode="auto">
          <a:xfrm flipV="1">
            <a:off x="8610600" y="273050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5" name="Line 115"/>
          <p:cNvSpPr>
            <a:spLocks noChangeShapeType="1"/>
          </p:cNvSpPr>
          <p:nvPr/>
        </p:nvSpPr>
        <p:spPr bwMode="auto">
          <a:xfrm flipV="1">
            <a:off x="8610600" y="25304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6" name="Line 116"/>
          <p:cNvSpPr>
            <a:spLocks noChangeShapeType="1"/>
          </p:cNvSpPr>
          <p:nvPr/>
        </p:nvSpPr>
        <p:spPr bwMode="auto">
          <a:xfrm flipV="1">
            <a:off x="8610600" y="2332040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7" name="Line 117"/>
          <p:cNvSpPr>
            <a:spLocks noChangeShapeType="1"/>
          </p:cNvSpPr>
          <p:nvPr/>
        </p:nvSpPr>
        <p:spPr bwMode="auto">
          <a:xfrm flipV="1">
            <a:off x="8610600" y="2132014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8" name="Line 118"/>
          <p:cNvSpPr>
            <a:spLocks noChangeShapeType="1"/>
          </p:cNvSpPr>
          <p:nvPr/>
        </p:nvSpPr>
        <p:spPr bwMode="auto">
          <a:xfrm flipV="1">
            <a:off x="8610600" y="193198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9" name="Line 119"/>
          <p:cNvSpPr>
            <a:spLocks noChangeShapeType="1"/>
          </p:cNvSpPr>
          <p:nvPr/>
        </p:nvSpPr>
        <p:spPr bwMode="auto">
          <a:xfrm flipV="1">
            <a:off x="8610600" y="1733552"/>
            <a:ext cx="0" cy="13176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0" name="Line 120"/>
          <p:cNvSpPr>
            <a:spLocks noChangeShapeType="1"/>
          </p:cNvSpPr>
          <p:nvPr/>
        </p:nvSpPr>
        <p:spPr bwMode="auto">
          <a:xfrm flipV="1">
            <a:off x="8610600" y="153352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1" name="Line 121"/>
          <p:cNvSpPr>
            <a:spLocks noChangeShapeType="1"/>
          </p:cNvSpPr>
          <p:nvPr/>
        </p:nvSpPr>
        <p:spPr bwMode="auto">
          <a:xfrm flipV="1">
            <a:off x="8610600" y="1333501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2" name="Line 122"/>
          <p:cNvSpPr>
            <a:spLocks noChangeShapeType="1"/>
          </p:cNvSpPr>
          <p:nvPr/>
        </p:nvSpPr>
        <p:spPr bwMode="auto">
          <a:xfrm flipV="1">
            <a:off x="8610600" y="1133476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3" name="Line 123"/>
          <p:cNvSpPr>
            <a:spLocks noChangeShapeType="1"/>
          </p:cNvSpPr>
          <p:nvPr/>
        </p:nvSpPr>
        <p:spPr bwMode="auto">
          <a:xfrm flipV="1">
            <a:off x="8610600" y="935039"/>
            <a:ext cx="0" cy="13335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4" name="Line 124"/>
          <p:cNvSpPr>
            <a:spLocks noChangeShapeType="1"/>
          </p:cNvSpPr>
          <p:nvPr/>
        </p:nvSpPr>
        <p:spPr bwMode="auto">
          <a:xfrm flipV="1">
            <a:off x="8610600" y="746126"/>
            <a:ext cx="0" cy="122238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5" name="Freeform 125"/>
          <p:cNvSpPr>
            <a:spLocks/>
          </p:cNvSpPr>
          <p:nvPr/>
        </p:nvSpPr>
        <p:spPr bwMode="auto">
          <a:xfrm>
            <a:off x="2887664" y="895352"/>
            <a:ext cx="7397751" cy="4733925"/>
          </a:xfrm>
          <a:custGeom>
            <a:avLst/>
            <a:gdLst>
              <a:gd name="T0" fmla="*/ 0 w 1335"/>
              <a:gd name="T1" fmla="*/ 837 h 854"/>
              <a:gd name="T2" fmla="*/ 182 w 1335"/>
              <a:gd name="T3" fmla="*/ 837 h 854"/>
              <a:gd name="T4" fmla="*/ 262 w 1335"/>
              <a:gd name="T5" fmla="*/ 805 h 854"/>
              <a:gd name="T6" fmla="*/ 323 w 1335"/>
              <a:gd name="T7" fmla="*/ 821 h 854"/>
              <a:gd name="T8" fmla="*/ 377 w 1335"/>
              <a:gd name="T9" fmla="*/ 785 h 854"/>
              <a:gd name="T10" fmla="*/ 424 w 1335"/>
              <a:gd name="T11" fmla="*/ 816 h 854"/>
              <a:gd name="T12" fmla="*/ 463 w 1335"/>
              <a:gd name="T13" fmla="*/ 821 h 854"/>
              <a:gd name="T14" fmla="*/ 501 w 1335"/>
              <a:gd name="T15" fmla="*/ 742 h 854"/>
              <a:gd name="T16" fmla="*/ 542 w 1335"/>
              <a:gd name="T17" fmla="*/ 854 h 854"/>
              <a:gd name="T18" fmla="*/ 578 w 1335"/>
              <a:gd name="T19" fmla="*/ 763 h 854"/>
              <a:gd name="T20" fmla="*/ 615 w 1335"/>
              <a:gd name="T21" fmla="*/ 809 h 854"/>
              <a:gd name="T22" fmla="*/ 657 w 1335"/>
              <a:gd name="T23" fmla="*/ 819 h 854"/>
              <a:gd name="T24" fmla="*/ 697 w 1335"/>
              <a:gd name="T25" fmla="*/ 791 h 854"/>
              <a:gd name="T26" fmla="*/ 740 w 1335"/>
              <a:gd name="T27" fmla="*/ 789 h 854"/>
              <a:gd name="T28" fmla="*/ 790 w 1335"/>
              <a:gd name="T29" fmla="*/ 751 h 854"/>
              <a:gd name="T30" fmla="*/ 842 w 1335"/>
              <a:gd name="T31" fmla="*/ 702 h 854"/>
              <a:gd name="T32" fmla="*/ 901 w 1335"/>
              <a:gd name="T33" fmla="*/ 655 h 854"/>
              <a:gd name="T34" fmla="*/ 977 w 1335"/>
              <a:gd name="T35" fmla="*/ 627 h 854"/>
              <a:gd name="T36" fmla="*/ 1082 w 1335"/>
              <a:gd name="T37" fmla="*/ 424 h 854"/>
              <a:gd name="T38" fmla="*/ 1335 w 1335"/>
              <a:gd name="T39" fmla="*/ 0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5" h="854">
                <a:moveTo>
                  <a:pt x="0" y="837"/>
                </a:moveTo>
                <a:lnTo>
                  <a:pt x="182" y="837"/>
                </a:lnTo>
                <a:lnTo>
                  <a:pt x="262" y="805"/>
                </a:lnTo>
                <a:lnTo>
                  <a:pt x="323" y="821"/>
                </a:lnTo>
                <a:lnTo>
                  <a:pt x="377" y="785"/>
                </a:lnTo>
                <a:lnTo>
                  <a:pt x="424" y="816"/>
                </a:lnTo>
                <a:lnTo>
                  <a:pt x="463" y="821"/>
                </a:lnTo>
                <a:lnTo>
                  <a:pt x="501" y="742"/>
                </a:lnTo>
                <a:lnTo>
                  <a:pt x="542" y="854"/>
                </a:lnTo>
                <a:lnTo>
                  <a:pt x="578" y="763"/>
                </a:lnTo>
                <a:lnTo>
                  <a:pt x="615" y="809"/>
                </a:lnTo>
                <a:lnTo>
                  <a:pt x="657" y="819"/>
                </a:lnTo>
                <a:lnTo>
                  <a:pt x="697" y="791"/>
                </a:lnTo>
                <a:lnTo>
                  <a:pt x="740" y="789"/>
                </a:lnTo>
                <a:lnTo>
                  <a:pt x="790" y="751"/>
                </a:lnTo>
                <a:lnTo>
                  <a:pt x="842" y="702"/>
                </a:lnTo>
                <a:lnTo>
                  <a:pt x="901" y="655"/>
                </a:lnTo>
                <a:lnTo>
                  <a:pt x="977" y="627"/>
                </a:lnTo>
                <a:lnTo>
                  <a:pt x="1082" y="424"/>
                </a:lnTo>
                <a:lnTo>
                  <a:pt x="1335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6" name="Oval 126"/>
          <p:cNvSpPr>
            <a:spLocks noChangeArrowheads="1"/>
          </p:cNvSpPr>
          <p:nvPr/>
        </p:nvSpPr>
        <p:spPr bwMode="auto">
          <a:xfrm>
            <a:off x="2836864" y="548481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7" name="Oval 127"/>
          <p:cNvSpPr>
            <a:spLocks noChangeArrowheads="1"/>
          </p:cNvSpPr>
          <p:nvPr/>
        </p:nvSpPr>
        <p:spPr bwMode="auto">
          <a:xfrm>
            <a:off x="3846514" y="548481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8" name="Oval 128"/>
          <p:cNvSpPr>
            <a:spLocks noChangeArrowheads="1"/>
          </p:cNvSpPr>
          <p:nvPr/>
        </p:nvSpPr>
        <p:spPr bwMode="auto">
          <a:xfrm>
            <a:off x="4289426" y="53086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9" name="Oval 129"/>
          <p:cNvSpPr>
            <a:spLocks noChangeArrowheads="1"/>
          </p:cNvSpPr>
          <p:nvPr/>
        </p:nvSpPr>
        <p:spPr bwMode="auto">
          <a:xfrm>
            <a:off x="4627564" y="5397502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0" name="Oval 130"/>
          <p:cNvSpPr>
            <a:spLocks noChangeArrowheads="1"/>
          </p:cNvSpPr>
          <p:nvPr/>
        </p:nvSpPr>
        <p:spPr bwMode="auto">
          <a:xfrm>
            <a:off x="4926014" y="51974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1" name="Oval 131"/>
          <p:cNvSpPr>
            <a:spLocks noChangeArrowheads="1"/>
          </p:cNvSpPr>
          <p:nvPr/>
        </p:nvSpPr>
        <p:spPr bwMode="auto">
          <a:xfrm>
            <a:off x="5186364" y="536892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2" name="Oval 132"/>
          <p:cNvSpPr>
            <a:spLocks noChangeArrowheads="1"/>
          </p:cNvSpPr>
          <p:nvPr/>
        </p:nvSpPr>
        <p:spPr bwMode="auto">
          <a:xfrm>
            <a:off x="5403851" y="5397502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3" name="Oval 133"/>
          <p:cNvSpPr>
            <a:spLocks noChangeArrowheads="1"/>
          </p:cNvSpPr>
          <p:nvPr/>
        </p:nvSpPr>
        <p:spPr bwMode="auto">
          <a:xfrm>
            <a:off x="5613401" y="495935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4" name="Oval 134"/>
          <p:cNvSpPr>
            <a:spLocks noChangeArrowheads="1"/>
          </p:cNvSpPr>
          <p:nvPr/>
        </p:nvSpPr>
        <p:spPr bwMode="auto">
          <a:xfrm>
            <a:off x="5840414" y="558006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5" name="Oval 135"/>
          <p:cNvSpPr>
            <a:spLocks noChangeArrowheads="1"/>
          </p:cNvSpPr>
          <p:nvPr/>
        </p:nvSpPr>
        <p:spPr bwMode="auto">
          <a:xfrm>
            <a:off x="6040439" y="507524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6" name="Oval 136"/>
          <p:cNvSpPr>
            <a:spLocks noChangeArrowheads="1"/>
          </p:cNvSpPr>
          <p:nvPr/>
        </p:nvSpPr>
        <p:spPr bwMode="auto">
          <a:xfrm>
            <a:off x="6245227" y="5330827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7" name="Oval 137"/>
          <p:cNvSpPr>
            <a:spLocks noChangeArrowheads="1"/>
          </p:cNvSpPr>
          <p:nvPr/>
        </p:nvSpPr>
        <p:spPr bwMode="auto">
          <a:xfrm>
            <a:off x="6478589" y="538639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8" name="Oval 138"/>
          <p:cNvSpPr>
            <a:spLocks noChangeArrowheads="1"/>
          </p:cNvSpPr>
          <p:nvPr/>
        </p:nvSpPr>
        <p:spPr bwMode="auto">
          <a:xfrm>
            <a:off x="6700839" y="523081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9" name="Oval 139"/>
          <p:cNvSpPr>
            <a:spLocks noChangeArrowheads="1"/>
          </p:cNvSpPr>
          <p:nvPr/>
        </p:nvSpPr>
        <p:spPr bwMode="auto">
          <a:xfrm>
            <a:off x="6938964" y="5219702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0" name="Oval 140"/>
          <p:cNvSpPr>
            <a:spLocks noChangeArrowheads="1"/>
          </p:cNvSpPr>
          <p:nvPr/>
        </p:nvSpPr>
        <p:spPr bwMode="auto">
          <a:xfrm>
            <a:off x="7215189" y="500856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1" name="Oval 141"/>
          <p:cNvSpPr>
            <a:spLocks noChangeArrowheads="1"/>
          </p:cNvSpPr>
          <p:nvPr/>
        </p:nvSpPr>
        <p:spPr bwMode="auto">
          <a:xfrm>
            <a:off x="7504114" y="473710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2" name="Oval 142"/>
          <p:cNvSpPr>
            <a:spLocks noChangeArrowheads="1"/>
          </p:cNvSpPr>
          <p:nvPr/>
        </p:nvSpPr>
        <p:spPr bwMode="auto">
          <a:xfrm>
            <a:off x="7831139" y="4476752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3" name="Oval 143"/>
          <p:cNvSpPr>
            <a:spLocks noChangeArrowheads="1"/>
          </p:cNvSpPr>
          <p:nvPr/>
        </p:nvSpPr>
        <p:spPr bwMode="auto">
          <a:xfrm>
            <a:off x="8251827" y="432117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4" name="Oval 144"/>
          <p:cNvSpPr>
            <a:spLocks noChangeArrowheads="1"/>
          </p:cNvSpPr>
          <p:nvPr/>
        </p:nvSpPr>
        <p:spPr bwMode="auto">
          <a:xfrm>
            <a:off x="8834439" y="319564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5" name="Oval 145"/>
          <p:cNvSpPr>
            <a:spLocks noChangeArrowheads="1"/>
          </p:cNvSpPr>
          <p:nvPr/>
        </p:nvSpPr>
        <p:spPr bwMode="auto">
          <a:xfrm>
            <a:off x="10236202" y="84614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6" name="Line 146"/>
          <p:cNvSpPr>
            <a:spLocks noChangeShapeType="1"/>
          </p:cNvSpPr>
          <p:nvPr/>
        </p:nvSpPr>
        <p:spPr bwMode="auto">
          <a:xfrm flipV="1">
            <a:off x="2427288" y="746126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7" name="Line 147"/>
          <p:cNvSpPr>
            <a:spLocks noChangeShapeType="1"/>
          </p:cNvSpPr>
          <p:nvPr/>
        </p:nvSpPr>
        <p:spPr bwMode="auto">
          <a:xfrm flipH="1">
            <a:off x="2333626" y="5707064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8" name="Rectangle 148"/>
          <p:cNvSpPr>
            <a:spLocks noChangeArrowheads="1"/>
          </p:cNvSpPr>
          <p:nvPr/>
        </p:nvSpPr>
        <p:spPr bwMode="auto">
          <a:xfrm rot="16200000">
            <a:off x="2120280" y="5509827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9" name="Line 149"/>
          <p:cNvSpPr>
            <a:spLocks noChangeShapeType="1"/>
          </p:cNvSpPr>
          <p:nvPr/>
        </p:nvSpPr>
        <p:spPr bwMode="auto">
          <a:xfrm flipH="1">
            <a:off x="2333626" y="47434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0" name="Rectangle 150"/>
          <p:cNvSpPr>
            <a:spLocks noChangeArrowheads="1"/>
          </p:cNvSpPr>
          <p:nvPr/>
        </p:nvSpPr>
        <p:spPr bwMode="auto">
          <a:xfrm rot="16200000">
            <a:off x="2120280" y="454621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1" name="Line 151"/>
          <p:cNvSpPr>
            <a:spLocks noChangeShapeType="1"/>
          </p:cNvSpPr>
          <p:nvPr/>
        </p:nvSpPr>
        <p:spPr bwMode="auto">
          <a:xfrm flipH="1">
            <a:off x="2333626" y="377825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2" name="Rectangle 152"/>
          <p:cNvSpPr>
            <a:spLocks noChangeArrowheads="1"/>
          </p:cNvSpPr>
          <p:nvPr/>
        </p:nvSpPr>
        <p:spPr bwMode="auto">
          <a:xfrm rot="16200000">
            <a:off x="2120280" y="358101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3" name="Line 153"/>
          <p:cNvSpPr>
            <a:spLocks noChangeShapeType="1"/>
          </p:cNvSpPr>
          <p:nvPr/>
        </p:nvSpPr>
        <p:spPr bwMode="auto">
          <a:xfrm flipH="1">
            <a:off x="2333626" y="28194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4" name="Rectangle 154"/>
          <p:cNvSpPr>
            <a:spLocks noChangeArrowheads="1"/>
          </p:cNvSpPr>
          <p:nvPr/>
        </p:nvSpPr>
        <p:spPr bwMode="auto">
          <a:xfrm rot="16200000">
            <a:off x="2120280" y="262216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5" name="Line 155"/>
          <p:cNvSpPr>
            <a:spLocks noChangeShapeType="1"/>
          </p:cNvSpPr>
          <p:nvPr/>
        </p:nvSpPr>
        <p:spPr bwMode="auto">
          <a:xfrm flipH="1">
            <a:off x="2333626" y="1854201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6" name="Rectangle 156"/>
          <p:cNvSpPr>
            <a:spLocks noChangeArrowheads="1"/>
          </p:cNvSpPr>
          <p:nvPr/>
        </p:nvSpPr>
        <p:spPr bwMode="auto">
          <a:xfrm rot="16200000">
            <a:off x="2120280" y="1658552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7" name="Line 157"/>
          <p:cNvSpPr>
            <a:spLocks noChangeShapeType="1"/>
          </p:cNvSpPr>
          <p:nvPr/>
        </p:nvSpPr>
        <p:spPr bwMode="auto">
          <a:xfrm flipH="1">
            <a:off x="2333626" y="890589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8" name="Rectangle 158"/>
          <p:cNvSpPr>
            <a:spLocks noChangeArrowheads="1"/>
          </p:cNvSpPr>
          <p:nvPr/>
        </p:nvSpPr>
        <p:spPr bwMode="auto">
          <a:xfrm rot="16200000">
            <a:off x="2120280" y="69176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0" name="Line 160"/>
          <p:cNvSpPr>
            <a:spLocks noChangeShapeType="1"/>
          </p:cNvSpPr>
          <p:nvPr/>
        </p:nvSpPr>
        <p:spPr bwMode="auto">
          <a:xfrm>
            <a:off x="2427288" y="5851526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1" name="Line 161"/>
          <p:cNvSpPr>
            <a:spLocks noChangeShapeType="1"/>
          </p:cNvSpPr>
          <p:nvPr/>
        </p:nvSpPr>
        <p:spPr bwMode="auto">
          <a:xfrm>
            <a:off x="2571750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2" name="Rectangle 162"/>
          <p:cNvSpPr>
            <a:spLocks noChangeArrowheads="1"/>
          </p:cNvSpPr>
          <p:nvPr/>
        </p:nvSpPr>
        <p:spPr bwMode="auto">
          <a:xfrm>
            <a:off x="2471738" y="5989640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3" name="Line 163"/>
          <p:cNvSpPr>
            <a:spLocks noChangeShapeType="1"/>
          </p:cNvSpPr>
          <p:nvPr/>
        </p:nvSpPr>
        <p:spPr bwMode="auto">
          <a:xfrm>
            <a:off x="434498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4" name="Rectangle 164"/>
          <p:cNvSpPr>
            <a:spLocks noChangeArrowheads="1"/>
          </p:cNvSpPr>
          <p:nvPr/>
        </p:nvSpPr>
        <p:spPr bwMode="auto">
          <a:xfrm>
            <a:off x="4244975" y="5989640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5" name="Line 165"/>
          <p:cNvSpPr>
            <a:spLocks noChangeShapeType="1"/>
          </p:cNvSpPr>
          <p:nvPr/>
        </p:nvSpPr>
        <p:spPr bwMode="auto">
          <a:xfrm>
            <a:off x="6118226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6" name="Rectangle 166"/>
          <p:cNvSpPr>
            <a:spLocks noChangeArrowheads="1"/>
          </p:cNvSpPr>
          <p:nvPr/>
        </p:nvSpPr>
        <p:spPr bwMode="auto">
          <a:xfrm>
            <a:off x="6057901" y="598964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7" name="Line 167"/>
          <p:cNvSpPr>
            <a:spLocks noChangeShapeType="1"/>
          </p:cNvSpPr>
          <p:nvPr/>
        </p:nvSpPr>
        <p:spPr bwMode="auto">
          <a:xfrm>
            <a:off x="7886701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8" name="Rectangle 168"/>
          <p:cNvSpPr>
            <a:spLocks noChangeArrowheads="1"/>
          </p:cNvSpPr>
          <p:nvPr/>
        </p:nvSpPr>
        <p:spPr bwMode="auto">
          <a:xfrm>
            <a:off x="7824788" y="598964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9" name="Line 169"/>
          <p:cNvSpPr>
            <a:spLocks noChangeShapeType="1"/>
          </p:cNvSpPr>
          <p:nvPr/>
        </p:nvSpPr>
        <p:spPr bwMode="auto">
          <a:xfrm>
            <a:off x="9659938" y="5851527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60" name="Rectangle 170"/>
          <p:cNvSpPr>
            <a:spLocks noChangeArrowheads="1"/>
          </p:cNvSpPr>
          <p:nvPr/>
        </p:nvSpPr>
        <p:spPr bwMode="auto">
          <a:xfrm>
            <a:off x="9598026" y="598964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1" name="Rectangle 171"/>
          <p:cNvSpPr>
            <a:spLocks noChangeArrowheads="1"/>
          </p:cNvSpPr>
          <p:nvPr/>
        </p:nvSpPr>
        <p:spPr bwMode="auto">
          <a:xfrm>
            <a:off x="2954339" y="6296027"/>
            <a:ext cx="68567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3rd Grade Math Test Score (Standard Deviations Relative to Mean)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2" name="Rectangle 172"/>
          <p:cNvSpPr>
            <a:spLocks noChangeArrowheads="1"/>
          </p:cNvSpPr>
          <p:nvPr/>
        </p:nvSpPr>
        <p:spPr bwMode="auto">
          <a:xfrm>
            <a:off x="6384926" y="336552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3" name="Rectangle 161"/>
          <p:cNvSpPr>
            <a:spLocks noChangeArrowheads="1"/>
          </p:cNvSpPr>
          <p:nvPr/>
        </p:nvSpPr>
        <p:spPr bwMode="auto">
          <a:xfrm>
            <a:off x="1524001" y="256402"/>
            <a:ext cx="91440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Rates vs.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Grade Math Test Scores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6781800" y="1143000"/>
            <a:ext cx="182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Percentile</a:t>
            </a:r>
          </a:p>
        </p:txBody>
      </p:sp>
      <p:sp>
        <p:nvSpPr>
          <p:cNvPr id="85" name="Rectangle 124"/>
          <p:cNvSpPr>
            <a:spLocks noChangeArrowheads="1"/>
          </p:cNvSpPr>
          <p:nvPr/>
        </p:nvSpPr>
        <p:spPr bwMode="auto">
          <a:xfrm rot="16200000">
            <a:off x="-426188" y="3201914"/>
            <a:ext cx="4482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No. of Inventors per Thousand Children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27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427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427287" y="45037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427287" y="32956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424112" y="20939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2881313" y="3849689"/>
            <a:ext cx="7288213" cy="1857375"/>
          </a:xfrm>
          <a:custGeom>
            <a:avLst/>
            <a:gdLst>
              <a:gd name="T0" fmla="*/ 0 w 1315"/>
              <a:gd name="T1" fmla="*/ 324 h 335"/>
              <a:gd name="T2" fmla="*/ 181 w 1315"/>
              <a:gd name="T3" fmla="*/ 314 h 335"/>
              <a:gd name="T4" fmla="*/ 261 w 1315"/>
              <a:gd name="T5" fmla="*/ 313 h 335"/>
              <a:gd name="T6" fmla="*/ 321 w 1315"/>
              <a:gd name="T7" fmla="*/ 335 h 335"/>
              <a:gd name="T8" fmla="*/ 375 w 1315"/>
              <a:gd name="T9" fmla="*/ 286 h 335"/>
              <a:gd name="T10" fmla="*/ 422 w 1315"/>
              <a:gd name="T11" fmla="*/ 323 h 335"/>
              <a:gd name="T12" fmla="*/ 461 w 1315"/>
              <a:gd name="T13" fmla="*/ 324 h 335"/>
              <a:gd name="T14" fmla="*/ 498 w 1315"/>
              <a:gd name="T15" fmla="*/ 266 h 335"/>
              <a:gd name="T16" fmla="*/ 538 w 1315"/>
              <a:gd name="T17" fmla="*/ 324 h 335"/>
              <a:gd name="T18" fmla="*/ 575 w 1315"/>
              <a:gd name="T19" fmla="*/ 295 h 335"/>
              <a:gd name="T20" fmla="*/ 612 w 1315"/>
              <a:gd name="T21" fmla="*/ 312 h 335"/>
              <a:gd name="T22" fmla="*/ 653 w 1315"/>
              <a:gd name="T23" fmla="*/ 309 h 335"/>
              <a:gd name="T24" fmla="*/ 692 w 1315"/>
              <a:gd name="T25" fmla="*/ 298 h 335"/>
              <a:gd name="T26" fmla="*/ 735 w 1315"/>
              <a:gd name="T27" fmla="*/ 309 h 335"/>
              <a:gd name="T28" fmla="*/ 785 w 1315"/>
              <a:gd name="T29" fmla="*/ 285 h 335"/>
              <a:gd name="T30" fmla="*/ 836 w 1315"/>
              <a:gd name="T31" fmla="*/ 232 h 335"/>
              <a:gd name="T32" fmla="*/ 894 w 1315"/>
              <a:gd name="T33" fmla="*/ 178 h 335"/>
              <a:gd name="T34" fmla="*/ 970 w 1315"/>
              <a:gd name="T35" fmla="*/ 174 h 335"/>
              <a:gd name="T36" fmla="*/ 1074 w 1315"/>
              <a:gd name="T37" fmla="*/ 130 h 335"/>
              <a:gd name="T38" fmla="*/ 1315 w 1315"/>
              <a:gd name="T39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5" h="335">
                <a:moveTo>
                  <a:pt x="0" y="324"/>
                </a:moveTo>
                <a:lnTo>
                  <a:pt x="181" y="314"/>
                </a:lnTo>
                <a:lnTo>
                  <a:pt x="261" y="313"/>
                </a:lnTo>
                <a:lnTo>
                  <a:pt x="321" y="335"/>
                </a:lnTo>
                <a:lnTo>
                  <a:pt x="375" y="286"/>
                </a:lnTo>
                <a:lnTo>
                  <a:pt x="422" y="323"/>
                </a:lnTo>
                <a:lnTo>
                  <a:pt x="461" y="324"/>
                </a:lnTo>
                <a:lnTo>
                  <a:pt x="498" y="266"/>
                </a:lnTo>
                <a:lnTo>
                  <a:pt x="538" y="324"/>
                </a:lnTo>
                <a:lnTo>
                  <a:pt x="575" y="295"/>
                </a:lnTo>
                <a:lnTo>
                  <a:pt x="612" y="312"/>
                </a:lnTo>
                <a:lnTo>
                  <a:pt x="653" y="309"/>
                </a:lnTo>
                <a:lnTo>
                  <a:pt x="692" y="298"/>
                </a:lnTo>
                <a:lnTo>
                  <a:pt x="735" y="309"/>
                </a:lnTo>
                <a:lnTo>
                  <a:pt x="785" y="285"/>
                </a:lnTo>
                <a:lnTo>
                  <a:pt x="836" y="232"/>
                </a:lnTo>
                <a:lnTo>
                  <a:pt x="894" y="178"/>
                </a:lnTo>
                <a:lnTo>
                  <a:pt x="970" y="174"/>
                </a:lnTo>
                <a:lnTo>
                  <a:pt x="1074" y="130"/>
                </a:lnTo>
                <a:lnTo>
                  <a:pt x="1315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832101" y="55959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835401" y="55403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278313" y="55356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610101" y="56578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910138" y="5386389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170488" y="55911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5386388" y="55959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5591176" y="52752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813426" y="55959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018213" y="54356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223001" y="55292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450014" y="55133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667501" y="545147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905626" y="55133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7181851" y="53800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464426" y="50863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7786689" y="47863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8207376" y="47640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783639" y="45212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0118726" y="38004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892425" y="1638301"/>
            <a:ext cx="7392988" cy="4068763"/>
          </a:xfrm>
          <a:custGeom>
            <a:avLst/>
            <a:gdLst>
              <a:gd name="T0" fmla="*/ 0 w 1334"/>
              <a:gd name="T1" fmla="*/ 630 h 734"/>
              <a:gd name="T2" fmla="*/ 180 w 1334"/>
              <a:gd name="T3" fmla="*/ 734 h 734"/>
              <a:gd name="T4" fmla="*/ 260 w 1334"/>
              <a:gd name="T5" fmla="*/ 542 h 734"/>
              <a:gd name="T6" fmla="*/ 320 w 1334"/>
              <a:gd name="T7" fmla="*/ 483 h 734"/>
              <a:gd name="T8" fmla="*/ 374 w 1334"/>
              <a:gd name="T9" fmla="*/ 663 h 734"/>
              <a:gd name="T10" fmla="*/ 419 w 1334"/>
              <a:gd name="T11" fmla="*/ 570 h 734"/>
              <a:gd name="T12" fmla="*/ 458 w 1334"/>
              <a:gd name="T13" fmla="*/ 593 h 734"/>
              <a:gd name="T14" fmla="*/ 496 w 1334"/>
              <a:gd name="T15" fmla="*/ 603 h 734"/>
              <a:gd name="T16" fmla="*/ 537 w 1334"/>
              <a:gd name="T17" fmla="*/ 734 h 734"/>
              <a:gd name="T18" fmla="*/ 573 w 1334"/>
              <a:gd name="T19" fmla="*/ 549 h 734"/>
              <a:gd name="T20" fmla="*/ 610 w 1334"/>
              <a:gd name="T21" fmla="*/ 639 h 734"/>
              <a:gd name="T22" fmla="*/ 652 w 1334"/>
              <a:gd name="T23" fmla="*/ 684 h 734"/>
              <a:gd name="T24" fmla="*/ 691 w 1334"/>
              <a:gd name="T25" fmla="*/ 645 h 734"/>
              <a:gd name="T26" fmla="*/ 734 w 1334"/>
              <a:gd name="T27" fmla="*/ 613 h 734"/>
              <a:gd name="T28" fmla="*/ 784 w 1334"/>
              <a:gd name="T29" fmla="*/ 599 h 734"/>
              <a:gd name="T30" fmla="*/ 835 w 1334"/>
              <a:gd name="T31" fmla="*/ 627 h 734"/>
              <a:gd name="T32" fmla="*/ 894 w 1334"/>
              <a:gd name="T33" fmla="*/ 649 h 734"/>
              <a:gd name="T34" fmla="*/ 969 w 1334"/>
              <a:gd name="T35" fmla="*/ 601 h 734"/>
              <a:gd name="T36" fmla="*/ 1073 w 1334"/>
              <a:gd name="T37" fmla="*/ 365 h 734"/>
              <a:gd name="T38" fmla="*/ 1334 w 1334"/>
              <a:gd name="T39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4" h="734">
                <a:moveTo>
                  <a:pt x="0" y="630"/>
                </a:moveTo>
                <a:lnTo>
                  <a:pt x="180" y="734"/>
                </a:lnTo>
                <a:lnTo>
                  <a:pt x="260" y="542"/>
                </a:lnTo>
                <a:lnTo>
                  <a:pt x="320" y="483"/>
                </a:lnTo>
                <a:lnTo>
                  <a:pt x="374" y="663"/>
                </a:lnTo>
                <a:lnTo>
                  <a:pt x="419" y="570"/>
                </a:lnTo>
                <a:lnTo>
                  <a:pt x="458" y="593"/>
                </a:lnTo>
                <a:lnTo>
                  <a:pt x="496" y="603"/>
                </a:lnTo>
                <a:lnTo>
                  <a:pt x="537" y="734"/>
                </a:lnTo>
                <a:lnTo>
                  <a:pt x="573" y="549"/>
                </a:lnTo>
                <a:lnTo>
                  <a:pt x="610" y="639"/>
                </a:lnTo>
                <a:lnTo>
                  <a:pt x="652" y="684"/>
                </a:lnTo>
                <a:lnTo>
                  <a:pt x="691" y="645"/>
                </a:lnTo>
                <a:lnTo>
                  <a:pt x="734" y="613"/>
                </a:lnTo>
                <a:lnTo>
                  <a:pt x="784" y="599"/>
                </a:lnTo>
                <a:lnTo>
                  <a:pt x="835" y="627"/>
                </a:lnTo>
                <a:lnTo>
                  <a:pt x="894" y="649"/>
                </a:lnTo>
                <a:lnTo>
                  <a:pt x="969" y="601"/>
                </a:lnTo>
                <a:lnTo>
                  <a:pt x="1073" y="365"/>
                </a:lnTo>
                <a:lnTo>
                  <a:pt x="1334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2843213" y="5081589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840163" y="56578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4283076" y="45926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616451" y="426561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4914901" y="52641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5165726" y="4748214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5381626" y="487521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591176" y="493077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5818188" y="56578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6018213" y="46323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6223001" y="513080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6456364" y="53800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6672264" y="51641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6910389" y="49863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188201" y="49085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7470776" y="50641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7797801" y="518636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8213726" y="4919664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8789989" y="3611564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10236201" y="158908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V="1">
            <a:off x="2427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>
            <a:off x="2333626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 rot="16200000">
            <a:off x="2118692" y="55098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2333626" y="45037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 rot="16200000">
            <a:off x="2118692" y="430808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>
            <a:off x="2333626" y="32956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 rot="16200000">
            <a:off x="2118692" y="31000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>
            <a:off x="2333626" y="20939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 rot="16200000">
            <a:off x="2118692" y="189667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2333626" y="8905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 rot="16200000">
            <a:off x="2120279" y="69176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>
            <a:off x="2427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>
            <a:off x="25717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471737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4333875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233862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6091237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29325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78470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7786688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960913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9548813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2819400" y="6216651"/>
            <a:ext cx="6859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3rd Grade Math Test Score (Standard Deviations Relative to Mean)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Line 79"/>
          <p:cNvSpPr>
            <a:spLocks noChangeShapeType="1"/>
          </p:cNvSpPr>
          <p:nvPr/>
        </p:nvSpPr>
        <p:spPr bwMode="auto">
          <a:xfrm>
            <a:off x="2185287" y="6619638"/>
            <a:ext cx="865188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8" name="Oval 80"/>
          <p:cNvSpPr>
            <a:spLocks noChangeArrowheads="1"/>
          </p:cNvSpPr>
          <p:nvPr/>
        </p:nvSpPr>
        <p:spPr bwMode="auto">
          <a:xfrm>
            <a:off x="2567876" y="65704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9" name="Rectangle 83"/>
          <p:cNvSpPr>
            <a:spLocks noChangeArrowheads="1"/>
          </p:cNvSpPr>
          <p:nvPr/>
        </p:nvSpPr>
        <p:spPr bwMode="auto">
          <a:xfrm>
            <a:off x="3048001" y="6497401"/>
            <a:ext cx="31435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Par. Inc. Below 80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0" name="Line 81"/>
          <p:cNvSpPr>
            <a:spLocks noChangeShapeType="1"/>
          </p:cNvSpPr>
          <p:nvPr/>
        </p:nvSpPr>
        <p:spPr bwMode="auto">
          <a:xfrm>
            <a:off x="6310521" y="6663513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1" name="Oval 82"/>
          <p:cNvSpPr>
            <a:spLocks noChangeArrowheads="1"/>
          </p:cNvSpPr>
          <p:nvPr/>
        </p:nvSpPr>
        <p:spPr bwMode="auto">
          <a:xfrm>
            <a:off x="6693109" y="6614301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2" name="Rectangle 84"/>
          <p:cNvSpPr>
            <a:spLocks noChangeArrowheads="1"/>
          </p:cNvSpPr>
          <p:nvPr/>
        </p:nvSpPr>
        <p:spPr bwMode="auto">
          <a:xfrm>
            <a:off x="7239001" y="6541276"/>
            <a:ext cx="3092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Par. Inc. Above 80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2438400" y="9144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4" name="Rectangle 161"/>
          <p:cNvSpPr>
            <a:spLocks noChangeArrowheads="1"/>
          </p:cNvSpPr>
          <p:nvPr/>
        </p:nvSpPr>
        <p:spPr bwMode="auto">
          <a:xfrm>
            <a:off x="1524001" y="152401"/>
            <a:ext cx="91440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Rates vs.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Grade Math Test Scores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Children with Low vs. High Income Parents</a:t>
            </a:r>
          </a:p>
        </p:txBody>
      </p:sp>
      <p:sp>
        <p:nvSpPr>
          <p:cNvPr id="106" name="Rectangle 124"/>
          <p:cNvSpPr>
            <a:spLocks noChangeArrowheads="1"/>
          </p:cNvSpPr>
          <p:nvPr/>
        </p:nvSpPr>
        <p:spPr bwMode="auto">
          <a:xfrm rot="16200000">
            <a:off x="-426188" y="3201914"/>
            <a:ext cx="4482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No. of Inventors per Thousand Children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27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910138" y="5386389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5591176" y="52752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7181851" y="53800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464426" y="50863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7786689" y="47863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8207376" y="47640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8783639" y="45212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2843213" y="5081589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4283076" y="45926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616451" y="426561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4914901" y="52641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5165726" y="4748214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5381626" y="487521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5591176" y="493077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0" name="Oval 69"/>
          <p:cNvSpPr>
            <a:spLocks noChangeArrowheads="1"/>
          </p:cNvSpPr>
          <p:nvPr/>
        </p:nvSpPr>
        <p:spPr bwMode="auto">
          <a:xfrm>
            <a:off x="6018213" y="46323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6223001" y="513080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6456364" y="53800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6672264" y="51641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6910389" y="49863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7188201" y="49085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7470776" y="50641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7797801" y="518636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8213726" y="4919664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8789989" y="3611564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V="1">
            <a:off x="2427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H="1">
            <a:off x="2333626" y="45037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 rot="16200000">
            <a:off x="2118692" y="430808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>
            <a:off x="2333626" y="32956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 rot="16200000">
            <a:off x="2118692" y="3100001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>
            <a:off x="2333626" y="20939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 rot="16200000">
            <a:off x="2118692" y="189667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Line 89"/>
          <p:cNvSpPr>
            <a:spLocks noChangeShapeType="1"/>
          </p:cNvSpPr>
          <p:nvPr/>
        </p:nvSpPr>
        <p:spPr bwMode="auto">
          <a:xfrm flipH="1">
            <a:off x="2333626" y="8905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 rot="16200000">
            <a:off x="2120279" y="69176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>
            <a:off x="2427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>
            <a:off x="25717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471737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4333875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4233862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>
            <a:off x="6091237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6029325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>
            <a:off x="78470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7786688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960913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9548813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7" name="Line 79"/>
          <p:cNvSpPr>
            <a:spLocks noChangeShapeType="1"/>
          </p:cNvSpPr>
          <p:nvPr/>
        </p:nvSpPr>
        <p:spPr bwMode="auto">
          <a:xfrm>
            <a:off x="2185287" y="6619638"/>
            <a:ext cx="865188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8" name="Oval 80"/>
          <p:cNvSpPr>
            <a:spLocks noChangeArrowheads="1"/>
          </p:cNvSpPr>
          <p:nvPr/>
        </p:nvSpPr>
        <p:spPr bwMode="auto">
          <a:xfrm>
            <a:off x="2567876" y="65704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601200" y="685800"/>
            <a:ext cx="838200" cy="515658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Line 81"/>
          <p:cNvSpPr>
            <a:spLocks noChangeShapeType="1"/>
          </p:cNvSpPr>
          <p:nvPr/>
        </p:nvSpPr>
        <p:spPr bwMode="auto">
          <a:xfrm>
            <a:off x="6310521" y="6663513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1" name="Oval 82"/>
          <p:cNvSpPr>
            <a:spLocks noChangeArrowheads="1"/>
          </p:cNvSpPr>
          <p:nvPr/>
        </p:nvSpPr>
        <p:spPr bwMode="auto">
          <a:xfrm>
            <a:off x="6693109" y="6614301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2438400" y="9144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0118726" y="38004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10236201" y="158908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424112" y="20939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427287" y="32956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427287" y="45037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427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2892425" y="1638301"/>
            <a:ext cx="7392988" cy="4068763"/>
          </a:xfrm>
          <a:custGeom>
            <a:avLst/>
            <a:gdLst>
              <a:gd name="T0" fmla="*/ 0 w 1334"/>
              <a:gd name="T1" fmla="*/ 630 h 734"/>
              <a:gd name="T2" fmla="*/ 180 w 1334"/>
              <a:gd name="T3" fmla="*/ 734 h 734"/>
              <a:gd name="T4" fmla="*/ 260 w 1334"/>
              <a:gd name="T5" fmla="*/ 542 h 734"/>
              <a:gd name="T6" fmla="*/ 320 w 1334"/>
              <a:gd name="T7" fmla="*/ 483 h 734"/>
              <a:gd name="T8" fmla="*/ 374 w 1334"/>
              <a:gd name="T9" fmla="*/ 663 h 734"/>
              <a:gd name="T10" fmla="*/ 419 w 1334"/>
              <a:gd name="T11" fmla="*/ 570 h 734"/>
              <a:gd name="T12" fmla="*/ 458 w 1334"/>
              <a:gd name="T13" fmla="*/ 593 h 734"/>
              <a:gd name="T14" fmla="*/ 496 w 1334"/>
              <a:gd name="T15" fmla="*/ 603 h 734"/>
              <a:gd name="T16" fmla="*/ 537 w 1334"/>
              <a:gd name="T17" fmla="*/ 734 h 734"/>
              <a:gd name="T18" fmla="*/ 573 w 1334"/>
              <a:gd name="T19" fmla="*/ 549 h 734"/>
              <a:gd name="T20" fmla="*/ 610 w 1334"/>
              <a:gd name="T21" fmla="*/ 639 h 734"/>
              <a:gd name="T22" fmla="*/ 652 w 1334"/>
              <a:gd name="T23" fmla="*/ 684 h 734"/>
              <a:gd name="T24" fmla="*/ 691 w 1334"/>
              <a:gd name="T25" fmla="*/ 645 h 734"/>
              <a:gd name="T26" fmla="*/ 734 w 1334"/>
              <a:gd name="T27" fmla="*/ 613 h 734"/>
              <a:gd name="T28" fmla="*/ 784 w 1334"/>
              <a:gd name="T29" fmla="*/ 599 h 734"/>
              <a:gd name="T30" fmla="*/ 835 w 1334"/>
              <a:gd name="T31" fmla="*/ 627 h 734"/>
              <a:gd name="T32" fmla="*/ 894 w 1334"/>
              <a:gd name="T33" fmla="*/ 649 h 734"/>
              <a:gd name="T34" fmla="*/ 969 w 1334"/>
              <a:gd name="T35" fmla="*/ 601 h 734"/>
              <a:gd name="T36" fmla="*/ 1073 w 1334"/>
              <a:gd name="T37" fmla="*/ 365 h 734"/>
              <a:gd name="T38" fmla="*/ 1334 w 1334"/>
              <a:gd name="T39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4" h="734">
                <a:moveTo>
                  <a:pt x="0" y="630"/>
                </a:moveTo>
                <a:lnTo>
                  <a:pt x="180" y="734"/>
                </a:lnTo>
                <a:lnTo>
                  <a:pt x="260" y="542"/>
                </a:lnTo>
                <a:lnTo>
                  <a:pt x="320" y="483"/>
                </a:lnTo>
                <a:lnTo>
                  <a:pt x="374" y="663"/>
                </a:lnTo>
                <a:lnTo>
                  <a:pt x="419" y="570"/>
                </a:lnTo>
                <a:lnTo>
                  <a:pt x="458" y="593"/>
                </a:lnTo>
                <a:lnTo>
                  <a:pt x="496" y="603"/>
                </a:lnTo>
                <a:lnTo>
                  <a:pt x="537" y="734"/>
                </a:lnTo>
                <a:lnTo>
                  <a:pt x="573" y="549"/>
                </a:lnTo>
                <a:lnTo>
                  <a:pt x="610" y="639"/>
                </a:lnTo>
                <a:lnTo>
                  <a:pt x="652" y="684"/>
                </a:lnTo>
                <a:lnTo>
                  <a:pt x="691" y="645"/>
                </a:lnTo>
                <a:lnTo>
                  <a:pt x="734" y="613"/>
                </a:lnTo>
                <a:lnTo>
                  <a:pt x="784" y="599"/>
                </a:lnTo>
                <a:lnTo>
                  <a:pt x="835" y="627"/>
                </a:lnTo>
                <a:lnTo>
                  <a:pt x="894" y="649"/>
                </a:lnTo>
                <a:lnTo>
                  <a:pt x="969" y="601"/>
                </a:lnTo>
                <a:lnTo>
                  <a:pt x="1073" y="365"/>
                </a:lnTo>
                <a:lnTo>
                  <a:pt x="1334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8201" y="2057401"/>
            <a:ext cx="397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High-ability children much more likely to become inventors if they are from high-income families</a:t>
            </a:r>
          </a:p>
        </p:txBody>
      </p:sp>
      <p:sp>
        <p:nvSpPr>
          <p:cNvPr id="116" name="Line 148"/>
          <p:cNvSpPr>
            <a:spLocks noChangeShapeType="1"/>
          </p:cNvSpPr>
          <p:nvPr/>
        </p:nvSpPr>
        <p:spPr bwMode="auto">
          <a:xfrm flipV="1">
            <a:off x="8458201" y="2057400"/>
            <a:ext cx="914399" cy="457200"/>
          </a:xfrm>
          <a:prstGeom prst="line">
            <a:avLst/>
          </a:prstGeom>
          <a:ln w="19050"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2881313" y="3849689"/>
            <a:ext cx="7288213" cy="1857375"/>
          </a:xfrm>
          <a:custGeom>
            <a:avLst/>
            <a:gdLst>
              <a:gd name="T0" fmla="*/ 0 w 1315"/>
              <a:gd name="T1" fmla="*/ 324 h 335"/>
              <a:gd name="T2" fmla="*/ 181 w 1315"/>
              <a:gd name="T3" fmla="*/ 314 h 335"/>
              <a:gd name="T4" fmla="*/ 261 w 1315"/>
              <a:gd name="T5" fmla="*/ 313 h 335"/>
              <a:gd name="T6" fmla="*/ 321 w 1315"/>
              <a:gd name="T7" fmla="*/ 335 h 335"/>
              <a:gd name="T8" fmla="*/ 375 w 1315"/>
              <a:gd name="T9" fmla="*/ 286 h 335"/>
              <a:gd name="T10" fmla="*/ 422 w 1315"/>
              <a:gd name="T11" fmla="*/ 323 h 335"/>
              <a:gd name="T12" fmla="*/ 461 w 1315"/>
              <a:gd name="T13" fmla="*/ 324 h 335"/>
              <a:gd name="T14" fmla="*/ 498 w 1315"/>
              <a:gd name="T15" fmla="*/ 266 h 335"/>
              <a:gd name="T16" fmla="*/ 538 w 1315"/>
              <a:gd name="T17" fmla="*/ 324 h 335"/>
              <a:gd name="T18" fmla="*/ 575 w 1315"/>
              <a:gd name="T19" fmla="*/ 295 h 335"/>
              <a:gd name="T20" fmla="*/ 612 w 1315"/>
              <a:gd name="T21" fmla="*/ 312 h 335"/>
              <a:gd name="T22" fmla="*/ 653 w 1315"/>
              <a:gd name="T23" fmla="*/ 309 h 335"/>
              <a:gd name="T24" fmla="*/ 692 w 1315"/>
              <a:gd name="T25" fmla="*/ 298 h 335"/>
              <a:gd name="T26" fmla="*/ 735 w 1315"/>
              <a:gd name="T27" fmla="*/ 309 h 335"/>
              <a:gd name="T28" fmla="*/ 785 w 1315"/>
              <a:gd name="T29" fmla="*/ 285 h 335"/>
              <a:gd name="T30" fmla="*/ 836 w 1315"/>
              <a:gd name="T31" fmla="*/ 232 h 335"/>
              <a:gd name="T32" fmla="*/ 894 w 1315"/>
              <a:gd name="T33" fmla="*/ 178 h 335"/>
              <a:gd name="T34" fmla="*/ 970 w 1315"/>
              <a:gd name="T35" fmla="*/ 174 h 335"/>
              <a:gd name="T36" fmla="*/ 1074 w 1315"/>
              <a:gd name="T37" fmla="*/ 130 h 335"/>
              <a:gd name="T38" fmla="*/ 1315 w 1315"/>
              <a:gd name="T39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5" h="335">
                <a:moveTo>
                  <a:pt x="0" y="324"/>
                </a:moveTo>
                <a:lnTo>
                  <a:pt x="181" y="314"/>
                </a:lnTo>
                <a:lnTo>
                  <a:pt x="261" y="313"/>
                </a:lnTo>
                <a:lnTo>
                  <a:pt x="321" y="335"/>
                </a:lnTo>
                <a:lnTo>
                  <a:pt x="375" y="286"/>
                </a:lnTo>
                <a:lnTo>
                  <a:pt x="422" y="323"/>
                </a:lnTo>
                <a:lnTo>
                  <a:pt x="461" y="324"/>
                </a:lnTo>
                <a:lnTo>
                  <a:pt x="498" y="266"/>
                </a:lnTo>
                <a:lnTo>
                  <a:pt x="538" y="324"/>
                </a:lnTo>
                <a:lnTo>
                  <a:pt x="575" y="295"/>
                </a:lnTo>
                <a:lnTo>
                  <a:pt x="612" y="312"/>
                </a:lnTo>
                <a:lnTo>
                  <a:pt x="653" y="309"/>
                </a:lnTo>
                <a:lnTo>
                  <a:pt x="692" y="298"/>
                </a:lnTo>
                <a:lnTo>
                  <a:pt x="735" y="309"/>
                </a:lnTo>
                <a:lnTo>
                  <a:pt x="785" y="285"/>
                </a:lnTo>
                <a:lnTo>
                  <a:pt x="836" y="232"/>
                </a:lnTo>
                <a:lnTo>
                  <a:pt x="894" y="178"/>
                </a:lnTo>
                <a:lnTo>
                  <a:pt x="970" y="174"/>
                </a:lnTo>
                <a:lnTo>
                  <a:pt x="1074" y="130"/>
                </a:lnTo>
                <a:lnTo>
                  <a:pt x="1315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2832101" y="55959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835401" y="55403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4278313" y="55356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4610101" y="56578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5170488" y="55911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5386388" y="55959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813426" y="559593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6018213" y="543560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223001" y="552926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6450014" y="55133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667501" y="5451476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905626" y="55133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3840163" y="56578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9" name="Oval 68"/>
          <p:cNvSpPr>
            <a:spLocks noChangeArrowheads="1"/>
          </p:cNvSpPr>
          <p:nvPr/>
        </p:nvSpPr>
        <p:spPr bwMode="auto">
          <a:xfrm>
            <a:off x="5818188" y="56578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 flipH="1">
            <a:off x="2333626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 rot="16200000">
            <a:off x="2118692" y="55098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2819400" y="6216651"/>
            <a:ext cx="6859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3rd Grade Math Test Score (Standard Deviations Relative to Mean)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Rectangle 161"/>
          <p:cNvSpPr>
            <a:spLocks noChangeArrowheads="1"/>
          </p:cNvSpPr>
          <p:nvPr/>
        </p:nvSpPr>
        <p:spPr bwMode="auto">
          <a:xfrm>
            <a:off x="1524001" y="152401"/>
            <a:ext cx="91440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Rates vs.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Grade Math Test Scores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Children with Low vs. High Income Parents</a:t>
            </a:r>
          </a:p>
        </p:txBody>
      </p:sp>
      <p:sp>
        <p:nvSpPr>
          <p:cNvPr id="119" name="Rectangle 83"/>
          <p:cNvSpPr>
            <a:spLocks noChangeArrowheads="1"/>
          </p:cNvSpPr>
          <p:nvPr/>
        </p:nvSpPr>
        <p:spPr bwMode="auto">
          <a:xfrm>
            <a:off x="3048001" y="6497401"/>
            <a:ext cx="31435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Par. Inc. Below 80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0" name="Rectangle 84"/>
          <p:cNvSpPr>
            <a:spLocks noChangeArrowheads="1"/>
          </p:cNvSpPr>
          <p:nvPr/>
        </p:nvSpPr>
        <p:spPr bwMode="auto">
          <a:xfrm>
            <a:off x="7239001" y="6541276"/>
            <a:ext cx="3092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Par. Inc. Above 80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Rectangle 124"/>
          <p:cNvSpPr>
            <a:spLocks noChangeArrowheads="1"/>
          </p:cNvSpPr>
          <p:nvPr/>
        </p:nvSpPr>
        <p:spPr bwMode="auto">
          <a:xfrm rot="16200000">
            <a:off x="-426188" y="3201914"/>
            <a:ext cx="4482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No. of Inventors per Thousand Children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Innovation Gap Explained by Test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3rd grade test scores account for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income gap in innovation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low-income children had same test score distribution as high-income children, gap in innovation would be 31% smaller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this change if we use test scores in later grades?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03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706564" y="336552"/>
            <a:ext cx="8723313" cy="6156325"/>
            <a:chOff x="115" y="212"/>
            <a:chExt cx="5495" cy="387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9" y="470"/>
              <a:ext cx="5041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69" y="359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69" y="3089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69" y="258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69" y="207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69" y="157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569" y="1067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69" y="561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628" y="34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99" y="29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573" y="263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543" y="20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514" y="149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5488" y="133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660" y="1238"/>
              <a:ext cx="4859" cy="2221"/>
            </a:xfrm>
            <a:custGeom>
              <a:avLst/>
              <a:gdLst>
                <a:gd name="T0" fmla="*/ 0 w 1392"/>
                <a:gd name="T1" fmla="*/ 636 h 636"/>
                <a:gd name="T2" fmla="*/ 696 w 1392"/>
                <a:gd name="T3" fmla="*/ 318 h 636"/>
                <a:gd name="T4" fmla="*/ 1392 w 1392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2" h="636">
                  <a:moveTo>
                    <a:pt x="0" y="636"/>
                  </a:moveTo>
                  <a:lnTo>
                    <a:pt x="696" y="318"/>
                  </a:lnTo>
                  <a:lnTo>
                    <a:pt x="1392" y="0"/>
                  </a:lnTo>
                </a:path>
              </a:pathLst>
            </a:custGeom>
            <a:solidFill>
              <a:schemeClr val="tx2"/>
            </a:solidFill>
            <a:ln w="19050">
              <a:solidFill>
                <a:schemeClr val="tx2"/>
              </a:solidFill>
              <a:headEnd/>
              <a:tailEnd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16200000">
              <a:off x="335" y="3471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510" y="3089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 rot="16200000">
              <a:off x="335" y="296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510" y="258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 rot="16200000">
              <a:off x="335" y="2459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H="1">
              <a:off x="510" y="20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 rot="16200000">
              <a:off x="335" y="195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510" y="157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 rot="16200000">
              <a:off x="335" y="1450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H="1">
              <a:off x="510" y="1067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 rot="16200000">
              <a:off x="335" y="9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H="1">
              <a:off x="510" y="56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 rot="16200000">
              <a:off x="335" y="436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 rot="16200000">
              <a:off x="-1122" y="1899"/>
              <a:ext cx="26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Percent of Gap Explained by Test Scores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621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163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592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2604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2566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4" name="Line 47"/>
            <p:cNvSpPr>
              <a:spLocks noChangeShapeType="1"/>
            </p:cNvSpPr>
            <p:nvPr/>
          </p:nvSpPr>
          <p:spPr bwMode="auto">
            <a:xfrm>
              <a:off x="357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>
              <a:off x="3536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97" name="Line 49"/>
            <p:cNvSpPr>
              <a:spLocks noChangeShapeType="1"/>
            </p:cNvSpPr>
            <p:nvPr/>
          </p:nvSpPr>
          <p:spPr bwMode="auto">
            <a:xfrm>
              <a:off x="454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8" name="Rectangle 50"/>
            <p:cNvSpPr>
              <a:spLocks noChangeArrowheads="1"/>
            </p:cNvSpPr>
            <p:nvPr/>
          </p:nvSpPr>
          <p:spPr bwMode="auto">
            <a:xfrm>
              <a:off x="4507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7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0" name="Line 51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02" name="Rectangle 52"/>
            <p:cNvSpPr>
              <a:spLocks noChangeArrowheads="1"/>
            </p:cNvSpPr>
            <p:nvPr/>
          </p:nvSpPr>
          <p:spPr bwMode="auto">
            <a:xfrm>
              <a:off x="5481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2887" y="3916"/>
              <a:ext cx="40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Grade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4" name="Rectangle 54"/>
            <p:cNvSpPr>
              <a:spLocks noChangeArrowheads="1"/>
            </p:cNvSpPr>
            <p:nvPr/>
          </p:nvSpPr>
          <p:spPr bwMode="auto">
            <a:xfrm>
              <a:off x="3062" y="212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085724" y="502920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Slope = 4.39% per grade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Null hypothesis that Slope = 0: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0.025</a:t>
            </a:r>
          </a:p>
        </p:txBody>
      </p:sp>
      <p:sp>
        <p:nvSpPr>
          <p:cNvPr id="51" name="Rectangle 134"/>
          <p:cNvSpPr>
            <a:spLocks noChangeArrowheads="1"/>
          </p:cNvSpPr>
          <p:nvPr/>
        </p:nvSpPr>
        <p:spPr bwMode="auto">
          <a:xfrm>
            <a:off x="1524000" y="15240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Percentage of Innovation Gap Explained by Test Scores in Grades 3-8</a:t>
            </a:r>
          </a:p>
        </p:txBody>
      </p:sp>
    </p:spTree>
    <p:extLst>
      <p:ext uri="{BB962C8B-B14F-4D97-AF65-F5344CB8AC3E}">
        <p14:creationId xmlns:p14="http://schemas.microsoft.com/office/powerpoint/2010/main" val="2119192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427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427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27287" y="45926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27287" y="34845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427287" y="237013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427287" y="125571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397250" y="890589"/>
            <a:ext cx="6861176" cy="4816475"/>
          </a:xfrm>
          <a:custGeom>
            <a:avLst/>
            <a:gdLst>
              <a:gd name="T0" fmla="*/ 0 w 1238"/>
              <a:gd name="T1" fmla="*/ 869 h 869"/>
              <a:gd name="T2" fmla="*/ 229 w 1238"/>
              <a:gd name="T3" fmla="*/ 869 h 869"/>
              <a:gd name="T4" fmla="*/ 347 w 1238"/>
              <a:gd name="T5" fmla="*/ 869 h 869"/>
              <a:gd name="T6" fmla="*/ 438 w 1238"/>
              <a:gd name="T7" fmla="*/ 765 h 869"/>
              <a:gd name="T8" fmla="*/ 521 w 1238"/>
              <a:gd name="T9" fmla="*/ 786 h 869"/>
              <a:gd name="T10" fmla="*/ 605 w 1238"/>
              <a:gd name="T11" fmla="*/ 798 h 869"/>
              <a:gd name="T12" fmla="*/ 696 w 1238"/>
              <a:gd name="T13" fmla="*/ 816 h 869"/>
              <a:gd name="T14" fmla="*/ 802 w 1238"/>
              <a:gd name="T15" fmla="*/ 650 h 869"/>
              <a:gd name="T16" fmla="*/ 934 w 1238"/>
              <a:gd name="T17" fmla="*/ 494 h 869"/>
              <a:gd name="T18" fmla="*/ 1238 w 1238"/>
              <a:gd name="T19" fmla="*/ 0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869">
                <a:moveTo>
                  <a:pt x="0" y="869"/>
                </a:moveTo>
                <a:lnTo>
                  <a:pt x="229" y="869"/>
                </a:lnTo>
                <a:lnTo>
                  <a:pt x="347" y="869"/>
                </a:lnTo>
                <a:lnTo>
                  <a:pt x="438" y="765"/>
                </a:lnTo>
                <a:lnTo>
                  <a:pt x="521" y="786"/>
                </a:lnTo>
                <a:lnTo>
                  <a:pt x="605" y="798"/>
                </a:lnTo>
                <a:lnTo>
                  <a:pt x="696" y="816"/>
                </a:lnTo>
                <a:lnTo>
                  <a:pt x="802" y="650"/>
                </a:lnTo>
                <a:lnTo>
                  <a:pt x="934" y="494"/>
                </a:lnTo>
                <a:lnTo>
                  <a:pt x="1238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3348038" y="565785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4616451" y="56578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5270501" y="5657851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5775326" y="5081589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6234114" y="519747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700839" y="5264151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7204076" y="5364164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7791451" y="444341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8523289" y="357822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10207626" y="839789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3441701" y="5353051"/>
            <a:ext cx="6572251" cy="354013"/>
          </a:xfrm>
          <a:custGeom>
            <a:avLst/>
            <a:gdLst>
              <a:gd name="T0" fmla="*/ 0 w 1186"/>
              <a:gd name="T1" fmla="*/ 64 h 64"/>
              <a:gd name="T2" fmla="*/ 223 w 1186"/>
              <a:gd name="T3" fmla="*/ 42 h 64"/>
              <a:gd name="T4" fmla="*/ 337 w 1186"/>
              <a:gd name="T5" fmla="*/ 53 h 64"/>
              <a:gd name="T6" fmla="*/ 428 w 1186"/>
              <a:gd name="T7" fmla="*/ 40 h 64"/>
              <a:gd name="T8" fmla="*/ 512 w 1186"/>
              <a:gd name="T9" fmla="*/ 51 h 64"/>
              <a:gd name="T10" fmla="*/ 595 w 1186"/>
              <a:gd name="T11" fmla="*/ 51 h 64"/>
              <a:gd name="T12" fmla="*/ 685 w 1186"/>
              <a:gd name="T13" fmla="*/ 35 h 64"/>
              <a:gd name="T14" fmla="*/ 789 w 1186"/>
              <a:gd name="T15" fmla="*/ 47 h 64"/>
              <a:gd name="T16" fmla="*/ 921 w 1186"/>
              <a:gd name="T17" fmla="*/ 64 h 64"/>
              <a:gd name="T18" fmla="*/ 1186 w 1186"/>
              <a:gd name="T1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6" h="64">
                <a:moveTo>
                  <a:pt x="0" y="64"/>
                </a:moveTo>
                <a:lnTo>
                  <a:pt x="223" y="42"/>
                </a:lnTo>
                <a:lnTo>
                  <a:pt x="337" y="53"/>
                </a:lnTo>
                <a:lnTo>
                  <a:pt x="428" y="40"/>
                </a:lnTo>
                <a:lnTo>
                  <a:pt x="512" y="51"/>
                </a:lnTo>
                <a:lnTo>
                  <a:pt x="595" y="51"/>
                </a:lnTo>
                <a:lnTo>
                  <a:pt x="685" y="35"/>
                </a:lnTo>
                <a:lnTo>
                  <a:pt x="789" y="47"/>
                </a:lnTo>
                <a:lnTo>
                  <a:pt x="921" y="64"/>
                </a:lnTo>
                <a:lnTo>
                  <a:pt x="1186" y="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390901" y="565785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4627563" y="5535614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259388" y="5595939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764213" y="5524501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229351" y="55848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689726" y="5584826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7188201" y="5495926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7764464" y="5562601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3" name="Oval 33"/>
          <p:cNvSpPr>
            <a:spLocks noChangeArrowheads="1"/>
          </p:cNvSpPr>
          <p:nvPr/>
        </p:nvSpPr>
        <p:spPr bwMode="auto">
          <a:xfrm>
            <a:off x="8496301" y="5657851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auto">
          <a:xfrm>
            <a:off x="9964739" y="5302251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457576" y="5186363"/>
            <a:ext cx="6584951" cy="393700"/>
          </a:xfrm>
          <a:custGeom>
            <a:avLst/>
            <a:gdLst>
              <a:gd name="T0" fmla="*/ 0 w 1188"/>
              <a:gd name="T1" fmla="*/ 56 h 71"/>
              <a:gd name="T2" fmla="*/ 219 w 1188"/>
              <a:gd name="T3" fmla="*/ 56 h 71"/>
              <a:gd name="T4" fmla="*/ 333 w 1188"/>
              <a:gd name="T5" fmla="*/ 44 h 71"/>
              <a:gd name="T6" fmla="*/ 425 w 1188"/>
              <a:gd name="T7" fmla="*/ 54 h 71"/>
              <a:gd name="T8" fmla="*/ 509 w 1188"/>
              <a:gd name="T9" fmla="*/ 40 h 71"/>
              <a:gd name="T10" fmla="*/ 593 w 1188"/>
              <a:gd name="T11" fmla="*/ 71 h 71"/>
              <a:gd name="T12" fmla="*/ 682 w 1188"/>
              <a:gd name="T13" fmla="*/ 58 h 71"/>
              <a:gd name="T14" fmla="*/ 787 w 1188"/>
              <a:gd name="T15" fmla="*/ 54 h 71"/>
              <a:gd name="T16" fmla="*/ 920 w 1188"/>
              <a:gd name="T17" fmla="*/ 0 h 71"/>
              <a:gd name="T18" fmla="*/ 1188 w 1188"/>
              <a:gd name="T19" fmla="*/ 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88" h="71">
                <a:moveTo>
                  <a:pt x="0" y="56"/>
                </a:moveTo>
                <a:lnTo>
                  <a:pt x="219" y="56"/>
                </a:lnTo>
                <a:lnTo>
                  <a:pt x="333" y="44"/>
                </a:lnTo>
                <a:lnTo>
                  <a:pt x="425" y="54"/>
                </a:lnTo>
                <a:lnTo>
                  <a:pt x="509" y="40"/>
                </a:lnTo>
                <a:lnTo>
                  <a:pt x="593" y="71"/>
                </a:lnTo>
                <a:lnTo>
                  <a:pt x="682" y="58"/>
                </a:lnTo>
                <a:lnTo>
                  <a:pt x="787" y="54"/>
                </a:lnTo>
                <a:lnTo>
                  <a:pt x="920" y="0"/>
                </a:lnTo>
                <a:lnTo>
                  <a:pt x="1188" y="5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3408363" y="5446714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4621213" y="5446714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8" name="Oval 38"/>
          <p:cNvSpPr>
            <a:spLocks noChangeArrowheads="1"/>
          </p:cNvSpPr>
          <p:nvPr/>
        </p:nvSpPr>
        <p:spPr bwMode="auto">
          <a:xfrm>
            <a:off x="5253038" y="5380039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9" name="Oval 39"/>
          <p:cNvSpPr>
            <a:spLocks noChangeArrowheads="1"/>
          </p:cNvSpPr>
          <p:nvPr/>
        </p:nvSpPr>
        <p:spPr bwMode="auto">
          <a:xfrm>
            <a:off x="5764213" y="5435601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6229351" y="5357814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6694489" y="5529264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7188201" y="5457826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7769226" y="5435601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8507414" y="5135564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9991726" y="5164139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3524250" y="3556001"/>
            <a:ext cx="6738938" cy="2151063"/>
          </a:xfrm>
          <a:custGeom>
            <a:avLst/>
            <a:gdLst>
              <a:gd name="T0" fmla="*/ 0 w 1216"/>
              <a:gd name="T1" fmla="*/ 388 h 388"/>
              <a:gd name="T2" fmla="*/ 212 w 1216"/>
              <a:gd name="T3" fmla="*/ 335 h 388"/>
              <a:gd name="T4" fmla="*/ 323 w 1216"/>
              <a:gd name="T5" fmla="*/ 257 h 388"/>
              <a:gd name="T6" fmla="*/ 415 w 1216"/>
              <a:gd name="T7" fmla="*/ 253 h 388"/>
              <a:gd name="T8" fmla="*/ 498 w 1216"/>
              <a:gd name="T9" fmla="*/ 388 h 388"/>
              <a:gd name="T10" fmla="*/ 582 w 1216"/>
              <a:gd name="T11" fmla="*/ 314 h 388"/>
              <a:gd name="T12" fmla="*/ 672 w 1216"/>
              <a:gd name="T13" fmla="*/ 310 h 388"/>
              <a:gd name="T14" fmla="*/ 777 w 1216"/>
              <a:gd name="T15" fmla="*/ 242 h 388"/>
              <a:gd name="T16" fmla="*/ 914 w 1216"/>
              <a:gd name="T17" fmla="*/ 260 h 388"/>
              <a:gd name="T18" fmla="*/ 1216 w 1216"/>
              <a:gd name="T19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16" h="388">
                <a:moveTo>
                  <a:pt x="0" y="388"/>
                </a:moveTo>
                <a:lnTo>
                  <a:pt x="212" y="335"/>
                </a:lnTo>
                <a:lnTo>
                  <a:pt x="323" y="257"/>
                </a:lnTo>
                <a:lnTo>
                  <a:pt x="415" y="253"/>
                </a:lnTo>
                <a:lnTo>
                  <a:pt x="498" y="388"/>
                </a:lnTo>
                <a:lnTo>
                  <a:pt x="582" y="314"/>
                </a:lnTo>
                <a:lnTo>
                  <a:pt x="672" y="310"/>
                </a:lnTo>
                <a:lnTo>
                  <a:pt x="777" y="242"/>
                </a:lnTo>
                <a:lnTo>
                  <a:pt x="914" y="260"/>
                </a:lnTo>
                <a:lnTo>
                  <a:pt x="1216" y="0"/>
                </a:lnTo>
              </a:path>
            </a:pathLst>
          </a:cu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3475038" y="5657851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4649788" y="5364164"/>
            <a:ext cx="100013" cy="98425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5264151" y="4930776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5775326" y="4908551"/>
            <a:ext cx="98425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6234114" y="5657851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6700839" y="5246689"/>
            <a:ext cx="98425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7199314" y="5224464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4" name="Oval 54"/>
          <p:cNvSpPr>
            <a:spLocks noChangeArrowheads="1"/>
          </p:cNvSpPr>
          <p:nvPr/>
        </p:nvSpPr>
        <p:spPr bwMode="auto">
          <a:xfrm>
            <a:off x="7780339" y="4848226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8539164" y="4948239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10213976" y="3506789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2427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 flipH="1">
            <a:off x="2333626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 rot="16200000">
            <a:off x="2118692" y="55098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2333626" y="45926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 rot="16200000">
            <a:off x="2118692" y="439698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H="1">
            <a:off x="2333626" y="34845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 rot="16200000">
            <a:off x="2118692" y="32873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 flipH="1">
            <a:off x="2333626" y="237013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 rot="16200000">
            <a:off x="2118692" y="217448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>
            <a:off x="2333626" y="125571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 rot="16200000">
            <a:off x="2120279" y="106006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 rot="16200000">
            <a:off x="626890" y="3049201"/>
            <a:ext cx="24323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Inventors per Thousand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2427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25717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2471737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4500562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4400550" y="5989639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642778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6367463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>
            <a:off x="835660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8296275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8" name="Line 78"/>
          <p:cNvSpPr>
            <a:spLocks noChangeShapeType="1"/>
          </p:cNvSpPr>
          <p:nvPr/>
        </p:nvSpPr>
        <p:spPr bwMode="auto">
          <a:xfrm>
            <a:off x="102854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10225088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4233862" y="6194879"/>
            <a:ext cx="4343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3rd Grade Math Test Score (Standardized)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Rectangle 81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>
            <a:off x="7975600" y="6580187"/>
            <a:ext cx="863600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8394665" y="652938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5" name="Line 84"/>
          <p:cNvSpPr>
            <a:spLocks noChangeShapeType="1"/>
          </p:cNvSpPr>
          <p:nvPr/>
        </p:nvSpPr>
        <p:spPr bwMode="auto">
          <a:xfrm>
            <a:off x="6096000" y="6580187"/>
            <a:ext cx="865188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6478588" y="65293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4194864" y="6597887"/>
            <a:ext cx="86360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4577453" y="6548675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>
            <a:off x="2487612" y="6578600"/>
            <a:ext cx="865188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2870200" y="6529388"/>
            <a:ext cx="100013" cy="100013"/>
          </a:xfrm>
          <a:prstGeom prst="ellipse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3478177" y="6459783"/>
            <a:ext cx="654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White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915400" y="6477001"/>
            <a:ext cx="6284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Asian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198165" y="6475650"/>
            <a:ext cx="6283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Black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7010400" y="6477001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Hispanic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Rectangle 134"/>
          <p:cNvSpPr>
            <a:spLocks noChangeArrowheads="1"/>
          </p:cNvSpPr>
          <p:nvPr/>
        </p:nvSpPr>
        <p:spPr bwMode="auto">
          <a:xfrm>
            <a:off x="1524000" y="25908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Rates vs. 3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Grad Math Scores by Race</a:t>
            </a:r>
          </a:p>
        </p:txBody>
      </p:sp>
    </p:spTree>
    <p:extLst>
      <p:ext uri="{BB962C8B-B14F-4D97-AF65-F5344CB8AC3E}">
        <p14:creationId xmlns:p14="http://schemas.microsoft.com/office/powerpoint/2010/main" val="4065132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61"/>
          <p:cNvSpPr>
            <a:spLocks noChangeArrowheads="1"/>
          </p:cNvSpPr>
          <p:nvPr/>
        </p:nvSpPr>
        <p:spPr bwMode="auto">
          <a:xfrm>
            <a:off x="1524015" y="146448"/>
            <a:ext cx="91440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Gender Gap in Innovation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Percentage of Female Patent Holders by Birth Cohort</a:t>
            </a:r>
          </a:p>
        </p:txBody>
      </p:sp>
      <p:sp>
        <p:nvSpPr>
          <p:cNvPr id="201" name="Rectangle 64"/>
          <p:cNvSpPr>
            <a:spLocks noChangeArrowheads="1"/>
          </p:cNvSpPr>
          <p:nvPr/>
        </p:nvSpPr>
        <p:spPr bwMode="auto">
          <a:xfrm rot="16200000">
            <a:off x="896611" y="3258093"/>
            <a:ext cx="19075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Percentage Female</a:t>
            </a:r>
          </a:p>
        </p:txBody>
      </p:sp>
      <p:sp>
        <p:nvSpPr>
          <p:cNvPr id="79" name="Line 89"/>
          <p:cNvSpPr>
            <a:spLocks noChangeShapeType="1"/>
          </p:cNvSpPr>
          <p:nvPr/>
        </p:nvSpPr>
        <p:spPr bwMode="auto">
          <a:xfrm>
            <a:off x="2438400" y="1042986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051065" y="484190"/>
            <a:ext cx="8467737" cy="6221413"/>
            <a:chOff x="332" y="212"/>
            <a:chExt cx="5334" cy="3919"/>
          </a:xfrm>
        </p:grpSpPr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69" y="359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69" y="298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569" y="238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69" y="177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69" y="1168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628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51" y="33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73" y="33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991" y="329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114" y="331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236" y="323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58" y="327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80" y="324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599" y="32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721" y="32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843" y="32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965" y="315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2088" y="3187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206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328" y="31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451" y="314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573" y="312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691" y="30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814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936" y="30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058" y="303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180" y="3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299" y="303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421" y="299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543" y="298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65" y="3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788" y="2988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906" y="298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4029" y="292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151" y="28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4273" y="295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4392" y="290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514" y="286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636" y="286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4758" y="282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4880" y="277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4999" y="2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5121" y="26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auto">
            <a:xfrm>
              <a:off x="5243" y="26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5366" y="271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5488" y="26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660" y="2754"/>
              <a:ext cx="4859" cy="639"/>
            </a:xfrm>
            <a:custGeom>
              <a:avLst/>
              <a:gdLst>
                <a:gd name="T0" fmla="*/ 0 w 1392"/>
                <a:gd name="T1" fmla="*/ 183 h 183"/>
                <a:gd name="T2" fmla="*/ 696 w 1392"/>
                <a:gd name="T3" fmla="*/ 92 h 183"/>
                <a:gd name="T4" fmla="*/ 1392 w 1392"/>
                <a:gd name="T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2" h="183">
                  <a:moveTo>
                    <a:pt x="0" y="183"/>
                  </a:moveTo>
                  <a:lnTo>
                    <a:pt x="696" y="92"/>
                  </a:lnTo>
                  <a:lnTo>
                    <a:pt x="1392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 rot="16200000">
              <a:off x="377" y="3490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H="1">
              <a:off x="510" y="298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 rot="16200000">
              <a:off x="338" y="2883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 flipH="1">
              <a:off x="510" y="238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 rot="16200000">
              <a:off x="338" y="2275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 flipH="1">
              <a:off x="510" y="1776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 rot="16200000">
              <a:off x="338" y="1671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H="1">
              <a:off x="510" y="116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 rot="16200000">
              <a:off x="338" y="1064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40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H="1">
              <a:off x="510" y="56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 rot="16200000">
              <a:off x="339" y="455"/>
              <a:ext cx="15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50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499" y="3773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1940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1875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714" y="3773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1950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>
              <a:off x="308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929" y="3773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1960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4304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4144" y="3773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1970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5359" y="3773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1980</a:t>
              </a:r>
              <a:endParaRPr kumimoji="0" lang="en-US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2729" y="3966"/>
              <a:ext cx="73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Birth Cohort</a:t>
              </a:r>
              <a:endPara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3062" y="212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87" name="Line 12"/>
          <p:cNvSpPr>
            <a:spLocks noChangeShapeType="1"/>
          </p:cNvSpPr>
          <p:nvPr/>
        </p:nvSpPr>
        <p:spPr bwMode="auto">
          <a:xfrm>
            <a:off x="2438400" y="1042986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855083" y="21405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590801" y="2205036"/>
            <a:ext cx="6732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Slope = 0.26% per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Convergence to 50% share will take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140 years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at current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4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524001" y="103189"/>
            <a:ext cx="9144001" cy="6651625"/>
            <a:chOff x="0" y="65"/>
            <a:chExt cx="5760" cy="419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69" y="425"/>
              <a:ext cx="5041" cy="3261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569" y="359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569" y="288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69" y="2174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69" y="146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569" y="75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660" y="676"/>
              <a:ext cx="4859" cy="2902"/>
            </a:xfrm>
            <a:custGeom>
              <a:avLst/>
              <a:gdLst>
                <a:gd name="T0" fmla="*/ 19 w 1392"/>
                <a:gd name="T1" fmla="*/ 813 h 831"/>
                <a:gd name="T2" fmla="*/ 42 w 1392"/>
                <a:gd name="T3" fmla="*/ 820 h 831"/>
                <a:gd name="T4" fmla="*/ 65 w 1392"/>
                <a:gd name="T5" fmla="*/ 831 h 831"/>
                <a:gd name="T6" fmla="*/ 88 w 1392"/>
                <a:gd name="T7" fmla="*/ 831 h 831"/>
                <a:gd name="T8" fmla="*/ 112 w 1392"/>
                <a:gd name="T9" fmla="*/ 830 h 831"/>
                <a:gd name="T10" fmla="*/ 135 w 1392"/>
                <a:gd name="T11" fmla="*/ 826 h 831"/>
                <a:gd name="T12" fmla="*/ 158 w 1392"/>
                <a:gd name="T13" fmla="*/ 813 h 831"/>
                <a:gd name="T14" fmla="*/ 182 w 1392"/>
                <a:gd name="T15" fmla="*/ 802 h 831"/>
                <a:gd name="T16" fmla="*/ 205 w 1392"/>
                <a:gd name="T17" fmla="*/ 790 h 831"/>
                <a:gd name="T18" fmla="*/ 228 w 1392"/>
                <a:gd name="T19" fmla="*/ 777 h 831"/>
                <a:gd name="T20" fmla="*/ 251 w 1392"/>
                <a:gd name="T21" fmla="*/ 760 h 831"/>
                <a:gd name="T22" fmla="*/ 275 w 1392"/>
                <a:gd name="T23" fmla="*/ 725 h 831"/>
                <a:gd name="T24" fmla="*/ 298 w 1392"/>
                <a:gd name="T25" fmla="*/ 676 h 831"/>
                <a:gd name="T26" fmla="*/ 321 w 1392"/>
                <a:gd name="T27" fmla="*/ 633 h 831"/>
                <a:gd name="T28" fmla="*/ 344 w 1392"/>
                <a:gd name="T29" fmla="*/ 590 h 831"/>
                <a:gd name="T30" fmla="*/ 368 w 1392"/>
                <a:gd name="T31" fmla="*/ 542 h 831"/>
                <a:gd name="T32" fmla="*/ 391 w 1392"/>
                <a:gd name="T33" fmla="*/ 507 h 831"/>
                <a:gd name="T34" fmla="*/ 414 w 1392"/>
                <a:gd name="T35" fmla="*/ 445 h 831"/>
                <a:gd name="T36" fmla="*/ 438 w 1392"/>
                <a:gd name="T37" fmla="*/ 399 h 831"/>
                <a:gd name="T38" fmla="*/ 461 w 1392"/>
                <a:gd name="T39" fmla="*/ 353 h 831"/>
                <a:gd name="T40" fmla="*/ 484 w 1392"/>
                <a:gd name="T41" fmla="*/ 294 h 831"/>
                <a:gd name="T42" fmla="*/ 507 w 1392"/>
                <a:gd name="T43" fmla="*/ 249 h 831"/>
                <a:gd name="T44" fmla="*/ 531 w 1392"/>
                <a:gd name="T45" fmla="*/ 198 h 831"/>
                <a:gd name="T46" fmla="*/ 554 w 1392"/>
                <a:gd name="T47" fmla="*/ 152 h 831"/>
                <a:gd name="T48" fmla="*/ 577 w 1392"/>
                <a:gd name="T49" fmla="*/ 100 h 831"/>
                <a:gd name="T50" fmla="*/ 600 w 1392"/>
                <a:gd name="T51" fmla="*/ 60 h 831"/>
                <a:gd name="T52" fmla="*/ 624 w 1392"/>
                <a:gd name="T53" fmla="*/ 26 h 831"/>
                <a:gd name="T54" fmla="*/ 647 w 1392"/>
                <a:gd name="T55" fmla="*/ 5 h 831"/>
                <a:gd name="T56" fmla="*/ 670 w 1392"/>
                <a:gd name="T57" fmla="*/ 1 h 831"/>
                <a:gd name="T58" fmla="*/ 693 w 1392"/>
                <a:gd name="T59" fmla="*/ 16 h 831"/>
                <a:gd name="T60" fmla="*/ 717 w 1392"/>
                <a:gd name="T61" fmla="*/ 31 h 831"/>
                <a:gd name="T62" fmla="*/ 740 w 1392"/>
                <a:gd name="T63" fmla="*/ 54 h 831"/>
                <a:gd name="T64" fmla="*/ 763 w 1392"/>
                <a:gd name="T65" fmla="*/ 76 h 831"/>
                <a:gd name="T66" fmla="*/ 787 w 1392"/>
                <a:gd name="T67" fmla="*/ 108 h 831"/>
                <a:gd name="T68" fmla="*/ 810 w 1392"/>
                <a:gd name="T69" fmla="*/ 143 h 831"/>
                <a:gd name="T70" fmla="*/ 833 w 1392"/>
                <a:gd name="T71" fmla="*/ 182 h 831"/>
                <a:gd name="T72" fmla="*/ 856 w 1392"/>
                <a:gd name="T73" fmla="*/ 219 h 831"/>
                <a:gd name="T74" fmla="*/ 880 w 1392"/>
                <a:gd name="T75" fmla="*/ 264 h 831"/>
                <a:gd name="T76" fmla="*/ 903 w 1392"/>
                <a:gd name="T77" fmla="*/ 307 h 831"/>
                <a:gd name="T78" fmla="*/ 926 w 1392"/>
                <a:gd name="T79" fmla="*/ 356 h 831"/>
                <a:gd name="T80" fmla="*/ 949 w 1392"/>
                <a:gd name="T81" fmla="*/ 407 h 831"/>
                <a:gd name="T82" fmla="*/ 973 w 1392"/>
                <a:gd name="T83" fmla="*/ 447 h 831"/>
                <a:gd name="T84" fmla="*/ 996 w 1392"/>
                <a:gd name="T85" fmla="*/ 490 h 831"/>
                <a:gd name="T86" fmla="*/ 1019 w 1392"/>
                <a:gd name="T87" fmla="*/ 518 h 831"/>
                <a:gd name="T88" fmla="*/ 1043 w 1392"/>
                <a:gd name="T89" fmla="*/ 552 h 831"/>
                <a:gd name="T90" fmla="*/ 1066 w 1392"/>
                <a:gd name="T91" fmla="*/ 594 h 831"/>
                <a:gd name="T92" fmla="*/ 1089 w 1392"/>
                <a:gd name="T93" fmla="*/ 623 h 831"/>
                <a:gd name="T94" fmla="*/ 1112 w 1392"/>
                <a:gd name="T95" fmla="*/ 655 h 831"/>
                <a:gd name="T96" fmla="*/ 1136 w 1392"/>
                <a:gd name="T97" fmla="*/ 679 h 831"/>
                <a:gd name="T98" fmla="*/ 1159 w 1392"/>
                <a:gd name="T99" fmla="*/ 712 h 831"/>
                <a:gd name="T100" fmla="*/ 1182 w 1392"/>
                <a:gd name="T101" fmla="*/ 731 h 831"/>
                <a:gd name="T102" fmla="*/ 1205 w 1392"/>
                <a:gd name="T103" fmla="*/ 748 h 831"/>
                <a:gd name="T104" fmla="*/ 1229 w 1392"/>
                <a:gd name="T105" fmla="*/ 760 h 831"/>
                <a:gd name="T106" fmla="*/ 1252 w 1392"/>
                <a:gd name="T107" fmla="*/ 769 h 831"/>
                <a:gd name="T108" fmla="*/ 1275 w 1392"/>
                <a:gd name="T109" fmla="*/ 774 h 831"/>
                <a:gd name="T110" fmla="*/ 1299 w 1392"/>
                <a:gd name="T111" fmla="*/ 792 h 831"/>
                <a:gd name="T112" fmla="*/ 1322 w 1392"/>
                <a:gd name="T113" fmla="*/ 801 h 831"/>
                <a:gd name="T114" fmla="*/ 1345 w 1392"/>
                <a:gd name="T115" fmla="*/ 807 h 831"/>
                <a:gd name="T116" fmla="*/ 1368 w 1392"/>
                <a:gd name="T117" fmla="*/ 811 h 831"/>
                <a:gd name="T118" fmla="*/ 1392 w 1392"/>
                <a:gd name="T119" fmla="*/ 80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2" h="831">
                  <a:moveTo>
                    <a:pt x="0" y="811"/>
                  </a:moveTo>
                  <a:lnTo>
                    <a:pt x="5" y="811"/>
                  </a:lnTo>
                  <a:lnTo>
                    <a:pt x="9" y="811"/>
                  </a:lnTo>
                  <a:lnTo>
                    <a:pt x="14" y="812"/>
                  </a:lnTo>
                  <a:lnTo>
                    <a:pt x="19" y="813"/>
                  </a:lnTo>
                  <a:lnTo>
                    <a:pt x="23" y="813"/>
                  </a:lnTo>
                  <a:lnTo>
                    <a:pt x="28" y="815"/>
                  </a:lnTo>
                  <a:lnTo>
                    <a:pt x="33" y="816"/>
                  </a:lnTo>
                  <a:lnTo>
                    <a:pt x="37" y="818"/>
                  </a:lnTo>
                  <a:lnTo>
                    <a:pt x="42" y="820"/>
                  </a:lnTo>
                  <a:lnTo>
                    <a:pt x="47" y="822"/>
                  </a:lnTo>
                  <a:lnTo>
                    <a:pt x="51" y="825"/>
                  </a:lnTo>
                  <a:lnTo>
                    <a:pt x="56" y="828"/>
                  </a:lnTo>
                  <a:lnTo>
                    <a:pt x="61" y="830"/>
                  </a:lnTo>
                  <a:lnTo>
                    <a:pt x="65" y="831"/>
                  </a:lnTo>
                  <a:lnTo>
                    <a:pt x="70" y="831"/>
                  </a:lnTo>
                  <a:lnTo>
                    <a:pt x="75" y="830"/>
                  </a:lnTo>
                  <a:lnTo>
                    <a:pt x="79" y="830"/>
                  </a:lnTo>
                  <a:lnTo>
                    <a:pt x="84" y="831"/>
                  </a:lnTo>
                  <a:lnTo>
                    <a:pt x="88" y="831"/>
                  </a:lnTo>
                  <a:lnTo>
                    <a:pt x="93" y="831"/>
                  </a:lnTo>
                  <a:lnTo>
                    <a:pt x="98" y="831"/>
                  </a:lnTo>
                  <a:lnTo>
                    <a:pt x="102" y="831"/>
                  </a:lnTo>
                  <a:lnTo>
                    <a:pt x="107" y="830"/>
                  </a:lnTo>
                  <a:lnTo>
                    <a:pt x="112" y="830"/>
                  </a:lnTo>
                  <a:lnTo>
                    <a:pt x="116" y="829"/>
                  </a:lnTo>
                  <a:lnTo>
                    <a:pt x="121" y="829"/>
                  </a:lnTo>
                  <a:lnTo>
                    <a:pt x="126" y="828"/>
                  </a:lnTo>
                  <a:lnTo>
                    <a:pt x="130" y="828"/>
                  </a:lnTo>
                  <a:lnTo>
                    <a:pt x="135" y="826"/>
                  </a:lnTo>
                  <a:lnTo>
                    <a:pt x="140" y="824"/>
                  </a:lnTo>
                  <a:lnTo>
                    <a:pt x="144" y="821"/>
                  </a:lnTo>
                  <a:lnTo>
                    <a:pt x="149" y="819"/>
                  </a:lnTo>
                  <a:lnTo>
                    <a:pt x="154" y="816"/>
                  </a:lnTo>
                  <a:lnTo>
                    <a:pt x="158" y="813"/>
                  </a:lnTo>
                  <a:lnTo>
                    <a:pt x="163" y="811"/>
                  </a:lnTo>
                  <a:lnTo>
                    <a:pt x="168" y="808"/>
                  </a:lnTo>
                  <a:lnTo>
                    <a:pt x="172" y="806"/>
                  </a:lnTo>
                  <a:lnTo>
                    <a:pt x="177" y="804"/>
                  </a:lnTo>
                  <a:lnTo>
                    <a:pt x="182" y="802"/>
                  </a:lnTo>
                  <a:lnTo>
                    <a:pt x="186" y="799"/>
                  </a:lnTo>
                  <a:lnTo>
                    <a:pt x="191" y="798"/>
                  </a:lnTo>
                  <a:lnTo>
                    <a:pt x="196" y="795"/>
                  </a:lnTo>
                  <a:lnTo>
                    <a:pt x="200" y="793"/>
                  </a:lnTo>
                  <a:lnTo>
                    <a:pt x="205" y="790"/>
                  </a:lnTo>
                  <a:lnTo>
                    <a:pt x="209" y="788"/>
                  </a:lnTo>
                  <a:lnTo>
                    <a:pt x="214" y="786"/>
                  </a:lnTo>
                  <a:lnTo>
                    <a:pt x="219" y="783"/>
                  </a:lnTo>
                  <a:lnTo>
                    <a:pt x="223" y="780"/>
                  </a:lnTo>
                  <a:lnTo>
                    <a:pt x="228" y="777"/>
                  </a:lnTo>
                  <a:lnTo>
                    <a:pt x="233" y="774"/>
                  </a:lnTo>
                  <a:lnTo>
                    <a:pt x="237" y="770"/>
                  </a:lnTo>
                  <a:lnTo>
                    <a:pt x="242" y="767"/>
                  </a:lnTo>
                  <a:lnTo>
                    <a:pt x="247" y="763"/>
                  </a:lnTo>
                  <a:lnTo>
                    <a:pt x="251" y="760"/>
                  </a:lnTo>
                  <a:lnTo>
                    <a:pt x="256" y="757"/>
                  </a:lnTo>
                  <a:lnTo>
                    <a:pt x="261" y="751"/>
                  </a:lnTo>
                  <a:lnTo>
                    <a:pt x="265" y="745"/>
                  </a:lnTo>
                  <a:lnTo>
                    <a:pt x="270" y="734"/>
                  </a:lnTo>
                  <a:lnTo>
                    <a:pt x="275" y="725"/>
                  </a:lnTo>
                  <a:lnTo>
                    <a:pt x="279" y="714"/>
                  </a:lnTo>
                  <a:lnTo>
                    <a:pt x="284" y="704"/>
                  </a:lnTo>
                  <a:lnTo>
                    <a:pt x="289" y="695"/>
                  </a:lnTo>
                  <a:lnTo>
                    <a:pt x="293" y="685"/>
                  </a:lnTo>
                  <a:lnTo>
                    <a:pt x="298" y="676"/>
                  </a:lnTo>
                  <a:lnTo>
                    <a:pt x="303" y="667"/>
                  </a:lnTo>
                  <a:lnTo>
                    <a:pt x="307" y="658"/>
                  </a:lnTo>
                  <a:lnTo>
                    <a:pt x="312" y="650"/>
                  </a:lnTo>
                  <a:lnTo>
                    <a:pt x="317" y="641"/>
                  </a:lnTo>
                  <a:lnTo>
                    <a:pt x="321" y="633"/>
                  </a:lnTo>
                  <a:lnTo>
                    <a:pt x="326" y="625"/>
                  </a:lnTo>
                  <a:lnTo>
                    <a:pt x="330" y="617"/>
                  </a:lnTo>
                  <a:lnTo>
                    <a:pt x="335" y="609"/>
                  </a:lnTo>
                  <a:lnTo>
                    <a:pt x="340" y="602"/>
                  </a:lnTo>
                  <a:lnTo>
                    <a:pt x="344" y="590"/>
                  </a:lnTo>
                  <a:lnTo>
                    <a:pt x="349" y="578"/>
                  </a:lnTo>
                  <a:lnTo>
                    <a:pt x="354" y="568"/>
                  </a:lnTo>
                  <a:lnTo>
                    <a:pt x="358" y="559"/>
                  </a:lnTo>
                  <a:lnTo>
                    <a:pt x="363" y="550"/>
                  </a:lnTo>
                  <a:lnTo>
                    <a:pt x="368" y="542"/>
                  </a:lnTo>
                  <a:lnTo>
                    <a:pt x="372" y="535"/>
                  </a:lnTo>
                  <a:lnTo>
                    <a:pt x="377" y="527"/>
                  </a:lnTo>
                  <a:lnTo>
                    <a:pt x="382" y="521"/>
                  </a:lnTo>
                  <a:lnTo>
                    <a:pt x="386" y="513"/>
                  </a:lnTo>
                  <a:lnTo>
                    <a:pt x="391" y="507"/>
                  </a:lnTo>
                  <a:lnTo>
                    <a:pt x="396" y="494"/>
                  </a:lnTo>
                  <a:lnTo>
                    <a:pt x="400" y="481"/>
                  </a:lnTo>
                  <a:lnTo>
                    <a:pt x="405" y="468"/>
                  </a:lnTo>
                  <a:lnTo>
                    <a:pt x="410" y="456"/>
                  </a:lnTo>
                  <a:lnTo>
                    <a:pt x="414" y="445"/>
                  </a:lnTo>
                  <a:lnTo>
                    <a:pt x="419" y="434"/>
                  </a:lnTo>
                  <a:lnTo>
                    <a:pt x="424" y="426"/>
                  </a:lnTo>
                  <a:lnTo>
                    <a:pt x="428" y="417"/>
                  </a:lnTo>
                  <a:lnTo>
                    <a:pt x="433" y="410"/>
                  </a:lnTo>
                  <a:lnTo>
                    <a:pt x="438" y="399"/>
                  </a:lnTo>
                  <a:lnTo>
                    <a:pt x="442" y="387"/>
                  </a:lnTo>
                  <a:lnTo>
                    <a:pt x="447" y="376"/>
                  </a:lnTo>
                  <a:lnTo>
                    <a:pt x="451" y="367"/>
                  </a:lnTo>
                  <a:lnTo>
                    <a:pt x="456" y="360"/>
                  </a:lnTo>
                  <a:lnTo>
                    <a:pt x="461" y="353"/>
                  </a:lnTo>
                  <a:lnTo>
                    <a:pt x="465" y="346"/>
                  </a:lnTo>
                  <a:lnTo>
                    <a:pt x="470" y="333"/>
                  </a:lnTo>
                  <a:lnTo>
                    <a:pt x="475" y="319"/>
                  </a:lnTo>
                  <a:lnTo>
                    <a:pt x="479" y="306"/>
                  </a:lnTo>
                  <a:lnTo>
                    <a:pt x="484" y="294"/>
                  </a:lnTo>
                  <a:lnTo>
                    <a:pt x="489" y="283"/>
                  </a:lnTo>
                  <a:lnTo>
                    <a:pt x="493" y="273"/>
                  </a:lnTo>
                  <a:lnTo>
                    <a:pt x="498" y="267"/>
                  </a:lnTo>
                  <a:lnTo>
                    <a:pt x="503" y="257"/>
                  </a:lnTo>
                  <a:lnTo>
                    <a:pt x="507" y="249"/>
                  </a:lnTo>
                  <a:lnTo>
                    <a:pt x="512" y="239"/>
                  </a:lnTo>
                  <a:lnTo>
                    <a:pt x="517" y="232"/>
                  </a:lnTo>
                  <a:lnTo>
                    <a:pt x="521" y="218"/>
                  </a:lnTo>
                  <a:lnTo>
                    <a:pt x="526" y="209"/>
                  </a:lnTo>
                  <a:lnTo>
                    <a:pt x="531" y="198"/>
                  </a:lnTo>
                  <a:lnTo>
                    <a:pt x="535" y="185"/>
                  </a:lnTo>
                  <a:lnTo>
                    <a:pt x="540" y="174"/>
                  </a:lnTo>
                  <a:lnTo>
                    <a:pt x="545" y="166"/>
                  </a:lnTo>
                  <a:lnTo>
                    <a:pt x="549" y="159"/>
                  </a:lnTo>
                  <a:lnTo>
                    <a:pt x="554" y="152"/>
                  </a:lnTo>
                  <a:lnTo>
                    <a:pt x="559" y="143"/>
                  </a:lnTo>
                  <a:lnTo>
                    <a:pt x="563" y="131"/>
                  </a:lnTo>
                  <a:lnTo>
                    <a:pt x="568" y="117"/>
                  </a:lnTo>
                  <a:lnTo>
                    <a:pt x="572" y="109"/>
                  </a:lnTo>
                  <a:lnTo>
                    <a:pt x="577" y="100"/>
                  </a:lnTo>
                  <a:lnTo>
                    <a:pt x="582" y="89"/>
                  </a:lnTo>
                  <a:lnTo>
                    <a:pt x="586" y="80"/>
                  </a:lnTo>
                  <a:lnTo>
                    <a:pt x="591" y="75"/>
                  </a:lnTo>
                  <a:lnTo>
                    <a:pt x="596" y="68"/>
                  </a:lnTo>
                  <a:lnTo>
                    <a:pt x="600" y="60"/>
                  </a:lnTo>
                  <a:lnTo>
                    <a:pt x="605" y="51"/>
                  </a:lnTo>
                  <a:lnTo>
                    <a:pt x="610" y="42"/>
                  </a:lnTo>
                  <a:lnTo>
                    <a:pt x="614" y="36"/>
                  </a:lnTo>
                  <a:lnTo>
                    <a:pt x="619" y="32"/>
                  </a:lnTo>
                  <a:lnTo>
                    <a:pt x="624" y="26"/>
                  </a:lnTo>
                  <a:lnTo>
                    <a:pt x="628" y="20"/>
                  </a:lnTo>
                  <a:lnTo>
                    <a:pt x="633" y="15"/>
                  </a:lnTo>
                  <a:lnTo>
                    <a:pt x="638" y="12"/>
                  </a:lnTo>
                  <a:lnTo>
                    <a:pt x="642" y="10"/>
                  </a:lnTo>
                  <a:lnTo>
                    <a:pt x="647" y="5"/>
                  </a:lnTo>
                  <a:lnTo>
                    <a:pt x="652" y="4"/>
                  </a:lnTo>
                  <a:lnTo>
                    <a:pt x="656" y="2"/>
                  </a:lnTo>
                  <a:lnTo>
                    <a:pt x="661" y="3"/>
                  </a:lnTo>
                  <a:lnTo>
                    <a:pt x="666" y="0"/>
                  </a:lnTo>
                  <a:lnTo>
                    <a:pt x="670" y="1"/>
                  </a:lnTo>
                  <a:lnTo>
                    <a:pt x="675" y="6"/>
                  </a:lnTo>
                  <a:lnTo>
                    <a:pt x="680" y="13"/>
                  </a:lnTo>
                  <a:lnTo>
                    <a:pt x="684" y="12"/>
                  </a:lnTo>
                  <a:lnTo>
                    <a:pt x="689" y="13"/>
                  </a:lnTo>
                  <a:lnTo>
                    <a:pt x="693" y="16"/>
                  </a:lnTo>
                  <a:lnTo>
                    <a:pt x="698" y="23"/>
                  </a:lnTo>
                  <a:lnTo>
                    <a:pt x="703" y="24"/>
                  </a:lnTo>
                  <a:lnTo>
                    <a:pt x="707" y="25"/>
                  </a:lnTo>
                  <a:lnTo>
                    <a:pt x="712" y="25"/>
                  </a:lnTo>
                  <a:lnTo>
                    <a:pt x="717" y="31"/>
                  </a:lnTo>
                  <a:lnTo>
                    <a:pt x="721" y="34"/>
                  </a:lnTo>
                  <a:lnTo>
                    <a:pt x="726" y="40"/>
                  </a:lnTo>
                  <a:lnTo>
                    <a:pt x="731" y="45"/>
                  </a:lnTo>
                  <a:lnTo>
                    <a:pt x="735" y="50"/>
                  </a:lnTo>
                  <a:lnTo>
                    <a:pt x="740" y="54"/>
                  </a:lnTo>
                  <a:lnTo>
                    <a:pt x="745" y="57"/>
                  </a:lnTo>
                  <a:lnTo>
                    <a:pt x="749" y="61"/>
                  </a:lnTo>
                  <a:lnTo>
                    <a:pt x="754" y="67"/>
                  </a:lnTo>
                  <a:lnTo>
                    <a:pt x="759" y="72"/>
                  </a:lnTo>
                  <a:lnTo>
                    <a:pt x="763" y="76"/>
                  </a:lnTo>
                  <a:lnTo>
                    <a:pt x="768" y="82"/>
                  </a:lnTo>
                  <a:lnTo>
                    <a:pt x="773" y="88"/>
                  </a:lnTo>
                  <a:lnTo>
                    <a:pt x="777" y="94"/>
                  </a:lnTo>
                  <a:lnTo>
                    <a:pt x="782" y="101"/>
                  </a:lnTo>
                  <a:lnTo>
                    <a:pt x="787" y="108"/>
                  </a:lnTo>
                  <a:lnTo>
                    <a:pt x="791" y="109"/>
                  </a:lnTo>
                  <a:lnTo>
                    <a:pt x="796" y="117"/>
                  </a:lnTo>
                  <a:lnTo>
                    <a:pt x="801" y="126"/>
                  </a:lnTo>
                  <a:lnTo>
                    <a:pt x="805" y="135"/>
                  </a:lnTo>
                  <a:lnTo>
                    <a:pt x="810" y="143"/>
                  </a:lnTo>
                  <a:lnTo>
                    <a:pt x="815" y="153"/>
                  </a:lnTo>
                  <a:lnTo>
                    <a:pt x="819" y="161"/>
                  </a:lnTo>
                  <a:lnTo>
                    <a:pt x="824" y="168"/>
                  </a:lnTo>
                  <a:lnTo>
                    <a:pt x="828" y="175"/>
                  </a:lnTo>
                  <a:lnTo>
                    <a:pt x="833" y="182"/>
                  </a:lnTo>
                  <a:lnTo>
                    <a:pt x="838" y="189"/>
                  </a:lnTo>
                  <a:lnTo>
                    <a:pt x="842" y="199"/>
                  </a:lnTo>
                  <a:lnTo>
                    <a:pt x="847" y="203"/>
                  </a:lnTo>
                  <a:lnTo>
                    <a:pt x="852" y="209"/>
                  </a:lnTo>
                  <a:lnTo>
                    <a:pt x="856" y="219"/>
                  </a:lnTo>
                  <a:lnTo>
                    <a:pt x="861" y="230"/>
                  </a:lnTo>
                  <a:lnTo>
                    <a:pt x="866" y="237"/>
                  </a:lnTo>
                  <a:lnTo>
                    <a:pt x="870" y="245"/>
                  </a:lnTo>
                  <a:lnTo>
                    <a:pt x="875" y="253"/>
                  </a:lnTo>
                  <a:lnTo>
                    <a:pt x="880" y="264"/>
                  </a:lnTo>
                  <a:lnTo>
                    <a:pt x="884" y="271"/>
                  </a:lnTo>
                  <a:lnTo>
                    <a:pt x="889" y="279"/>
                  </a:lnTo>
                  <a:lnTo>
                    <a:pt x="894" y="285"/>
                  </a:lnTo>
                  <a:lnTo>
                    <a:pt x="898" y="296"/>
                  </a:lnTo>
                  <a:lnTo>
                    <a:pt x="903" y="307"/>
                  </a:lnTo>
                  <a:lnTo>
                    <a:pt x="908" y="316"/>
                  </a:lnTo>
                  <a:lnTo>
                    <a:pt x="912" y="326"/>
                  </a:lnTo>
                  <a:lnTo>
                    <a:pt x="917" y="336"/>
                  </a:lnTo>
                  <a:lnTo>
                    <a:pt x="922" y="349"/>
                  </a:lnTo>
                  <a:lnTo>
                    <a:pt x="926" y="356"/>
                  </a:lnTo>
                  <a:lnTo>
                    <a:pt x="931" y="364"/>
                  </a:lnTo>
                  <a:lnTo>
                    <a:pt x="936" y="376"/>
                  </a:lnTo>
                  <a:lnTo>
                    <a:pt x="940" y="390"/>
                  </a:lnTo>
                  <a:lnTo>
                    <a:pt x="945" y="398"/>
                  </a:lnTo>
                  <a:lnTo>
                    <a:pt x="949" y="407"/>
                  </a:lnTo>
                  <a:lnTo>
                    <a:pt x="954" y="416"/>
                  </a:lnTo>
                  <a:lnTo>
                    <a:pt x="959" y="423"/>
                  </a:lnTo>
                  <a:lnTo>
                    <a:pt x="963" y="434"/>
                  </a:lnTo>
                  <a:lnTo>
                    <a:pt x="968" y="442"/>
                  </a:lnTo>
                  <a:lnTo>
                    <a:pt x="973" y="447"/>
                  </a:lnTo>
                  <a:lnTo>
                    <a:pt x="977" y="453"/>
                  </a:lnTo>
                  <a:lnTo>
                    <a:pt x="982" y="460"/>
                  </a:lnTo>
                  <a:lnTo>
                    <a:pt x="987" y="470"/>
                  </a:lnTo>
                  <a:lnTo>
                    <a:pt x="991" y="481"/>
                  </a:lnTo>
                  <a:lnTo>
                    <a:pt x="996" y="490"/>
                  </a:lnTo>
                  <a:lnTo>
                    <a:pt x="1001" y="495"/>
                  </a:lnTo>
                  <a:lnTo>
                    <a:pt x="1005" y="499"/>
                  </a:lnTo>
                  <a:lnTo>
                    <a:pt x="1010" y="505"/>
                  </a:lnTo>
                  <a:lnTo>
                    <a:pt x="1015" y="511"/>
                  </a:lnTo>
                  <a:lnTo>
                    <a:pt x="1019" y="518"/>
                  </a:lnTo>
                  <a:lnTo>
                    <a:pt x="1024" y="525"/>
                  </a:lnTo>
                  <a:lnTo>
                    <a:pt x="1029" y="531"/>
                  </a:lnTo>
                  <a:lnTo>
                    <a:pt x="1033" y="538"/>
                  </a:lnTo>
                  <a:lnTo>
                    <a:pt x="1038" y="545"/>
                  </a:lnTo>
                  <a:lnTo>
                    <a:pt x="1043" y="552"/>
                  </a:lnTo>
                  <a:lnTo>
                    <a:pt x="1047" y="558"/>
                  </a:lnTo>
                  <a:lnTo>
                    <a:pt x="1052" y="565"/>
                  </a:lnTo>
                  <a:lnTo>
                    <a:pt x="1057" y="574"/>
                  </a:lnTo>
                  <a:lnTo>
                    <a:pt x="1061" y="584"/>
                  </a:lnTo>
                  <a:lnTo>
                    <a:pt x="1066" y="594"/>
                  </a:lnTo>
                  <a:lnTo>
                    <a:pt x="1070" y="601"/>
                  </a:lnTo>
                  <a:lnTo>
                    <a:pt x="1075" y="606"/>
                  </a:lnTo>
                  <a:lnTo>
                    <a:pt x="1080" y="609"/>
                  </a:lnTo>
                  <a:lnTo>
                    <a:pt x="1084" y="615"/>
                  </a:lnTo>
                  <a:lnTo>
                    <a:pt x="1089" y="623"/>
                  </a:lnTo>
                  <a:lnTo>
                    <a:pt x="1094" y="629"/>
                  </a:lnTo>
                  <a:lnTo>
                    <a:pt x="1098" y="635"/>
                  </a:lnTo>
                  <a:lnTo>
                    <a:pt x="1103" y="641"/>
                  </a:lnTo>
                  <a:lnTo>
                    <a:pt x="1108" y="647"/>
                  </a:lnTo>
                  <a:lnTo>
                    <a:pt x="1112" y="655"/>
                  </a:lnTo>
                  <a:lnTo>
                    <a:pt x="1117" y="664"/>
                  </a:lnTo>
                  <a:lnTo>
                    <a:pt x="1122" y="670"/>
                  </a:lnTo>
                  <a:lnTo>
                    <a:pt x="1126" y="675"/>
                  </a:lnTo>
                  <a:lnTo>
                    <a:pt x="1131" y="676"/>
                  </a:lnTo>
                  <a:lnTo>
                    <a:pt x="1136" y="679"/>
                  </a:lnTo>
                  <a:lnTo>
                    <a:pt x="1140" y="684"/>
                  </a:lnTo>
                  <a:lnTo>
                    <a:pt x="1145" y="692"/>
                  </a:lnTo>
                  <a:lnTo>
                    <a:pt x="1150" y="699"/>
                  </a:lnTo>
                  <a:lnTo>
                    <a:pt x="1154" y="706"/>
                  </a:lnTo>
                  <a:lnTo>
                    <a:pt x="1159" y="712"/>
                  </a:lnTo>
                  <a:lnTo>
                    <a:pt x="1164" y="715"/>
                  </a:lnTo>
                  <a:lnTo>
                    <a:pt x="1168" y="719"/>
                  </a:lnTo>
                  <a:lnTo>
                    <a:pt x="1173" y="722"/>
                  </a:lnTo>
                  <a:lnTo>
                    <a:pt x="1178" y="726"/>
                  </a:lnTo>
                  <a:lnTo>
                    <a:pt x="1182" y="731"/>
                  </a:lnTo>
                  <a:lnTo>
                    <a:pt x="1187" y="736"/>
                  </a:lnTo>
                  <a:lnTo>
                    <a:pt x="1191" y="741"/>
                  </a:lnTo>
                  <a:lnTo>
                    <a:pt x="1196" y="745"/>
                  </a:lnTo>
                  <a:lnTo>
                    <a:pt x="1201" y="746"/>
                  </a:lnTo>
                  <a:lnTo>
                    <a:pt x="1205" y="748"/>
                  </a:lnTo>
                  <a:lnTo>
                    <a:pt x="1210" y="749"/>
                  </a:lnTo>
                  <a:lnTo>
                    <a:pt x="1215" y="751"/>
                  </a:lnTo>
                  <a:lnTo>
                    <a:pt x="1219" y="754"/>
                  </a:lnTo>
                  <a:lnTo>
                    <a:pt x="1224" y="757"/>
                  </a:lnTo>
                  <a:lnTo>
                    <a:pt x="1229" y="760"/>
                  </a:lnTo>
                  <a:lnTo>
                    <a:pt x="1233" y="763"/>
                  </a:lnTo>
                  <a:lnTo>
                    <a:pt x="1238" y="765"/>
                  </a:lnTo>
                  <a:lnTo>
                    <a:pt x="1243" y="767"/>
                  </a:lnTo>
                  <a:lnTo>
                    <a:pt x="1247" y="768"/>
                  </a:lnTo>
                  <a:lnTo>
                    <a:pt x="1252" y="769"/>
                  </a:lnTo>
                  <a:lnTo>
                    <a:pt x="1257" y="768"/>
                  </a:lnTo>
                  <a:lnTo>
                    <a:pt x="1261" y="768"/>
                  </a:lnTo>
                  <a:lnTo>
                    <a:pt x="1266" y="769"/>
                  </a:lnTo>
                  <a:lnTo>
                    <a:pt x="1271" y="771"/>
                  </a:lnTo>
                  <a:lnTo>
                    <a:pt x="1275" y="774"/>
                  </a:lnTo>
                  <a:lnTo>
                    <a:pt x="1280" y="778"/>
                  </a:lnTo>
                  <a:lnTo>
                    <a:pt x="1285" y="782"/>
                  </a:lnTo>
                  <a:lnTo>
                    <a:pt x="1289" y="786"/>
                  </a:lnTo>
                  <a:lnTo>
                    <a:pt x="1294" y="790"/>
                  </a:lnTo>
                  <a:lnTo>
                    <a:pt x="1299" y="792"/>
                  </a:lnTo>
                  <a:lnTo>
                    <a:pt x="1303" y="793"/>
                  </a:lnTo>
                  <a:lnTo>
                    <a:pt x="1308" y="795"/>
                  </a:lnTo>
                  <a:lnTo>
                    <a:pt x="1312" y="796"/>
                  </a:lnTo>
                  <a:lnTo>
                    <a:pt x="1317" y="798"/>
                  </a:lnTo>
                  <a:lnTo>
                    <a:pt x="1322" y="801"/>
                  </a:lnTo>
                  <a:lnTo>
                    <a:pt x="1326" y="804"/>
                  </a:lnTo>
                  <a:lnTo>
                    <a:pt x="1331" y="806"/>
                  </a:lnTo>
                  <a:lnTo>
                    <a:pt x="1336" y="806"/>
                  </a:lnTo>
                  <a:lnTo>
                    <a:pt x="1340" y="806"/>
                  </a:lnTo>
                  <a:lnTo>
                    <a:pt x="1345" y="807"/>
                  </a:lnTo>
                  <a:lnTo>
                    <a:pt x="1350" y="808"/>
                  </a:lnTo>
                  <a:lnTo>
                    <a:pt x="1354" y="809"/>
                  </a:lnTo>
                  <a:lnTo>
                    <a:pt x="1359" y="809"/>
                  </a:lnTo>
                  <a:lnTo>
                    <a:pt x="1364" y="809"/>
                  </a:lnTo>
                  <a:lnTo>
                    <a:pt x="1368" y="811"/>
                  </a:lnTo>
                  <a:lnTo>
                    <a:pt x="1373" y="811"/>
                  </a:lnTo>
                  <a:lnTo>
                    <a:pt x="1378" y="809"/>
                  </a:lnTo>
                  <a:lnTo>
                    <a:pt x="1382" y="807"/>
                  </a:lnTo>
                  <a:lnTo>
                    <a:pt x="1387" y="805"/>
                  </a:lnTo>
                  <a:lnTo>
                    <a:pt x="1392" y="803"/>
                  </a:lnTo>
                </a:path>
              </a:pathLst>
            </a:cu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660" y="519"/>
              <a:ext cx="4859" cy="3066"/>
            </a:xfrm>
            <a:custGeom>
              <a:avLst/>
              <a:gdLst>
                <a:gd name="T0" fmla="*/ 19 w 1392"/>
                <a:gd name="T1" fmla="*/ 862 h 878"/>
                <a:gd name="T2" fmla="*/ 42 w 1392"/>
                <a:gd name="T3" fmla="*/ 869 h 878"/>
                <a:gd name="T4" fmla="*/ 65 w 1392"/>
                <a:gd name="T5" fmla="*/ 877 h 878"/>
                <a:gd name="T6" fmla="*/ 88 w 1392"/>
                <a:gd name="T7" fmla="*/ 878 h 878"/>
                <a:gd name="T8" fmla="*/ 112 w 1392"/>
                <a:gd name="T9" fmla="*/ 878 h 878"/>
                <a:gd name="T10" fmla="*/ 135 w 1392"/>
                <a:gd name="T11" fmla="*/ 876 h 878"/>
                <a:gd name="T12" fmla="*/ 158 w 1392"/>
                <a:gd name="T13" fmla="*/ 864 h 878"/>
                <a:gd name="T14" fmla="*/ 182 w 1392"/>
                <a:gd name="T15" fmla="*/ 854 h 878"/>
                <a:gd name="T16" fmla="*/ 205 w 1392"/>
                <a:gd name="T17" fmla="*/ 845 h 878"/>
                <a:gd name="T18" fmla="*/ 228 w 1392"/>
                <a:gd name="T19" fmla="*/ 837 h 878"/>
                <a:gd name="T20" fmla="*/ 251 w 1392"/>
                <a:gd name="T21" fmla="*/ 829 h 878"/>
                <a:gd name="T22" fmla="*/ 275 w 1392"/>
                <a:gd name="T23" fmla="*/ 804 h 878"/>
                <a:gd name="T24" fmla="*/ 298 w 1392"/>
                <a:gd name="T25" fmla="*/ 767 h 878"/>
                <a:gd name="T26" fmla="*/ 321 w 1392"/>
                <a:gd name="T27" fmla="*/ 733 h 878"/>
                <a:gd name="T28" fmla="*/ 344 w 1392"/>
                <a:gd name="T29" fmla="*/ 696 h 878"/>
                <a:gd name="T30" fmla="*/ 368 w 1392"/>
                <a:gd name="T31" fmla="*/ 651 h 878"/>
                <a:gd name="T32" fmla="*/ 391 w 1392"/>
                <a:gd name="T33" fmla="*/ 612 h 878"/>
                <a:gd name="T34" fmla="*/ 414 w 1392"/>
                <a:gd name="T35" fmla="*/ 542 h 878"/>
                <a:gd name="T36" fmla="*/ 438 w 1392"/>
                <a:gd name="T37" fmla="*/ 484 h 878"/>
                <a:gd name="T38" fmla="*/ 461 w 1392"/>
                <a:gd name="T39" fmla="*/ 421 h 878"/>
                <a:gd name="T40" fmla="*/ 484 w 1392"/>
                <a:gd name="T41" fmla="*/ 350 h 878"/>
                <a:gd name="T42" fmla="*/ 507 w 1392"/>
                <a:gd name="T43" fmla="*/ 294 h 878"/>
                <a:gd name="T44" fmla="*/ 531 w 1392"/>
                <a:gd name="T45" fmla="*/ 239 h 878"/>
                <a:gd name="T46" fmla="*/ 554 w 1392"/>
                <a:gd name="T47" fmla="*/ 190 h 878"/>
                <a:gd name="T48" fmla="*/ 577 w 1392"/>
                <a:gd name="T49" fmla="*/ 128 h 878"/>
                <a:gd name="T50" fmla="*/ 600 w 1392"/>
                <a:gd name="T51" fmla="*/ 75 h 878"/>
                <a:gd name="T52" fmla="*/ 624 w 1392"/>
                <a:gd name="T53" fmla="*/ 31 h 878"/>
                <a:gd name="T54" fmla="*/ 647 w 1392"/>
                <a:gd name="T55" fmla="*/ 4 h 878"/>
                <a:gd name="T56" fmla="*/ 670 w 1392"/>
                <a:gd name="T57" fmla="*/ 0 h 878"/>
                <a:gd name="T58" fmla="*/ 693 w 1392"/>
                <a:gd name="T59" fmla="*/ 17 h 878"/>
                <a:gd name="T60" fmla="*/ 717 w 1392"/>
                <a:gd name="T61" fmla="*/ 30 h 878"/>
                <a:gd name="T62" fmla="*/ 740 w 1392"/>
                <a:gd name="T63" fmla="*/ 49 h 878"/>
                <a:gd name="T64" fmla="*/ 763 w 1392"/>
                <a:gd name="T65" fmla="*/ 69 h 878"/>
                <a:gd name="T66" fmla="*/ 787 w 1392"/>
                <a:gd name="T67" fmla="*/ 101 h 878"/>
                <a:gd name="T68" fmla="*/ 810 w 1392"/>
                <a:gd name="T69" fmla="*/ 137 h 878"/>
                <a:gd name="T70" fmla="*/ 833 w 1392"/>
                <a:gd name="T71" fmla="*/ 179 h 878"/>
                <a:gd name="T72" fmla="*/ 856 w 1392"/>
                <a:gd name="T73" fmla="*/ 221 h 878"/>
                <a:gd name="T74" fmla="*/ 880 w 1392"/>
                <a:gd name="T75" fmla="*/ 266 h 878"/>
                <a:gd name="T76" fmla="*/ 903 w 1392"/>
                <a:gd name="T77" fmla="*/ 312 h 878"/>
                <a:gd name="T78" fmla="*/ 926 w 1392"/>
                <a:gd name="T79" fmla="*/ 372 h 878"/>
                <a:gd name="T80" fmla="*/ 949 w 1392"/>
                <a:gd name="T81" fmla="*/ 434 h 878"/>
                <a:gd name="T82" fmla="*/ 973 w 1392"/>
                <a:gd name="T83" fmla="*/ 486 h 878"/>
                <a:gd name="T84" fmla="*/ 996 w 1392"/>
                <a:gd name="T85" fmla="*/ 538 h 878"/>
                <a:gd name="T86" fmla="*/ 1019 w 1392"/>
                <a:gd name="T87" fmla="*/ 571 h 878"/>
                <a:gd name="T88" fmla="*/ 1043 w 1392"/>
                <a:gd name="T89" fmla="*/ 608 h 878"/>
                <a:gd name="T90" fmla="*/ 1066 w 1392"/>
                <a:gd name="T91" fmla="*/ 651 h 878"/>
                <a:gd name="T92" fmla="*/ 1089 w 1392"/>
                <a:gd name="T93" fmla="*/ 681 h 878"/>
                <a:gd name="T94" fmla="*/ 1112 w 1392"/>
                <a:gd name="T95" fmla="*/ 713 h 878"/>
                <a:gd name="T96" fmla="*/ 1136 w 1392"/>
                <a:gd name="T97" fmla="*/ 736 h 878"/>
                <a:gd name="T98" fmla="*/ 1159 w 1392"/>
                <a:gd name="T99" fmla="*/ 767 h 878"/>
                <a:gd name="T100" fmla="*/ 1182 w 1392"/>
                <a:gd name="T101" fmla="*/ 785 h 878"/>
                <a:gd name="T102" fmla="*/ 1205 w 1392"/>
                <a:gd name="T103" fmla="*/ 802 h 878"/>
                <a:gd name="T104" fmla="*/ 1229 w 1392"/>
                <a:gd name="T105" fmla="*/ 813 h 878"/>
                <a:gd name="T106" fmla="*/ 1252 w 1392"/>
                <a:gd name="T107" fmla="*/ 822 h 878"/>
                <a:gd name="T108" fmla="*/ 1275 w 1392"/>
                <a:gd name="T109" fmla="*/ 827 h 878"/>
                <a:gd name="T110" fmla="*/ 1299 w 1392"/>
                <a:gd name="T111" fmla="*/ 842 h 878"/>
                <a:gd name="T112" fmla="*/ 1322 w 1392"/>
                <a:gd name="T113" fmla="*/ 851 h 878"/>
                <a:gd name="T114" fmla="*/ 1345 w 1392"/>
                <a:gd name="T115" fmla="*/ 858 h 878"/>
                <a:gd name="T116" fmla="*/ 1368 w 1392"/>
                <a:gd name="T117" fmla="*/ 861 h 878"/>
                <a:gd name="T118" fmla="*/ 1392 w 1392"/>
                <a:gd name="T119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2" h="878">
                  <a:moveTo>
                    <a:pt x="0" y="861"/>
                  </a:moveTo>
                  <a:lnTo>
                    <a:pt x="5" y="861"/>
                  </a:lnTo>
                  <a:lnTo>
                    <a:pt x="9" y="861"/>
                  </a:lnTo>
                  <a:lnTo>
                    <a:pt x="14" y="862"/>
                  </a:lnTo>
                  <a:lnTo>
                    <a:pt x="19" y="862"/>
                  </a:lnTo>
                  <a:lnTo>
                    <a:pt x="23" y="863"/>
                  </a:lnTo>
                  <a:lnTo>
                    <a:pt x="28" y="864"/>
                  </a:lnTo>
                  <a:lnTo>
                    <a:pt x="33" y="865"/>
                  </a:lnTo>
                  <a:lnTo>
                    <a:pt x="37" y="867"/>
                  </a:lnTo>
                  <a:lnTo>
                    <a:pt x="42" y="869"/>
                  </a:lnTo>
                  <a:lnTo>
                    <a:pt x="47" y="871"/>
                  </a:lnTo>
                  <a:lnTo>
                    <a:pt x="51" y="873"/>
                  </a:lnTo>
                  <a:lnTo>
                    <a:pt x="56" y="875"/>
                  </a:lnTo>
                  <a:lnTo>
                    <a:pt x="61" y="877"/>
                  </a:lnTo>
                  <a:lnTo>
                    <a:pt x="65" y="877"/>
                  </a:lnTo>
                  <a:lnTo>
                    <a:pt x="70" y="877"/>
                  </a:lnTo>
                  <a:lnTo>
                    <a:pt x="75" y="877"/>
                  </a:lnTo>
                  <a:lnTo>
                    <a:pt x="79" y="877"/>
                  </a:lnTo>
                  <a:lnTo>
                    <a:pt x="84" y="878"/>
                  </a:lnTo>
                  <a:lnTo>
                    <a:pt x="88" y="878"/>
                  </a:lnTo>
                  <a:lnTo>
                    <a:pt x="93" y="878"/>
                  </a:lnTo>
                  <a:lnTo>
                    <a:pt x="98" y="878"/>
                  </a:lnTo>
                  <a:lnTo>
                    <a:pt x="102" y="878"/>
                  </a:lnTo>
                  <a:lnTo>
                    <a:pt x="107" y="878"/>
                  </a:lnTo>
                  <a:lnTo>
                    <a:pt x="112" y="878"/>
                  </a:lnTo>
                  <a:lnTo>
                    <a:pt x="116" y="878"/>
                  </a:lnTo>
                  <a:lnTo>
                    <a:pt x="121" y="877"/>
                  </a:lnTo>
                  <a:lnTo>
                    <a:pt x="126" y="877"/>
                  </a:lnTo>
                  <a:lnTo>
                    <a:pt x="130" y="877"/>
                  </a:lnTo>
                  <a:lnTo>
                    <a:pt x="135" y="876"/>
                  </a:lnTo>
                  <a:lnTo>
                    <a:pt x="140" y="873"/>
                  </a:lnTo>
                  <a:lnTo>
                    <a:pt x="144" y="871"/>
                  </a:lnTo>
                  <a:lnTo>
                    <a:pt x="149" y="869"/>
                  </a:lnTo>
                  <a:lnTo>
                    <a:pt x="154" y="866"/>
                  </a:lnTo>
                  <a:lnTo>
                    <a:pt x="158" y="864"/>
                  </a:lnTo>
                  <a:lnTo>
                    <a:pt x="163" y="862"/>
                  </a:lnTo>
                  <a:lnTo>
                    <a:pt x="168" y="860"/>
                  </a:lnTo>
                  <a:lnTo>
                    <a:pt x="172" y="857"/>
                  </a:lnTo>
                  <a:lnTo>
                    <a:pt x="177" y="856"/>
                  </a:lnTo>
                  <a:lnTo>
                    <a:pt x="182" y="854"/>
                  </a:lnTo>
                  <a:lnTo>
                    <a:pt x="186" y="852"/>
                  </a:lnTo>
                  <a:lnTo>
                    <a:pt x="191" y="851"/>
                  </a:lnTo>
                  <a:lnTo>
                    <a:pt x="196" y="849"/>
                  </a:lnTo>
                  <a:lnTo>
                    <a:pt x="200" y="847"/>
                  </a:lnTo>
                  <a:lnTo>
                    <a:pt x="205" y="845"/>
                  </a:lnTo>
                  <a:lnTo>
                    <a:pt x="209" y="844"/>
                  </a:lnTo>
                  <a:lnTo>
                    <a:pt x="214" y="842"/>
                  </a:lnTo>
                  <a:lnTo>
                    <a:pt x="219" y="841"/>
                  </a:lnTo>
                  <a:lnTo>
                    <a:pt x="223" y="838"/>
                  </a:lnTo>
                  <a:lnTo>
                    <a:pt x="228" y="837"/>
                  </a:lnTo>
                  <a:lnTo>
                    <a:pt x="233" y="835"/>
                  </a:lnTo>
                  <a:lnTo>
                    <a:pt x="237" y="833"/>
                  </a:lnTo>
                  <a:lnTo>
                    <a:pt x="242" y="832"/>
                  </a:lnTo>
                  <a:lnTo>
                    <a:pt x="247" y="830"/>
                  </a:lnTo>
                  <a:lnTo>
                    <a:pt x="251" y="829"/>
                  </a:lnTo>
                  <a:lnTo>
                    <a:pt x="256" y="827"/>
                  </a:lnTo>
                  <a:lnTo>
                    <a:pt x="261" y="823"/>
                  </a:lnTo>
                  <a:lnTo>
                    <a:pt x="265" y="819"/>
                  </a:lnTo>
                  <a:lnTo>
                    <a:pt x="270" y="811"/>
                  </a:lnTo>
                  <a:lnTo>
                    <a:pt x="275" y="804"/>
                  </a:lnTo>
                  <a:lnTo>
                    <a:pt x="279" y="796"/>
                  </a:lnTo>
                  <a:lnTo>
                    <a:pt x="284" y="789"/>
                  </a:lnTo>
                  <a:lnTo>
                    <a:pt x="289" y="782"/>
                  </a:lnTo>
                  <a:lnTo>
                    <a:pt x="293" y="774"/>
                  </a:lnTo>
                  <a:lnTo>
                    <a:pt x="298" y="767"/>
                  </a:lnTo>
                  <a:lnTo>
                    <a:pt x="303" y="760"/>
                  </a:lnTo>
                  <a:lnTo>
                    <a:pt x="307" y="753"/>
                  </a:lnTo>
                  <a:lnTo>
                    <a:pt x="312" y="746"/>
                  </a:lnTo>
                  <a:lnTo>
                    <a:pt x="317" y="739"/>
                  </a:lnTo>
                  <a:lnTo>
                    <a:pt x="321" y="733"/>
                  </a:lnTo>
                  <a:lnTo>
                    <a:pt x="326" y="726"/>
                  </a:lnTo>
                  <a:lnTo>
                    <a:pt x="330" y="719"/>
                  </a:lnTo>
                  <a:lnTo>
                    <a:pt x="335" y="712"/>
                  </a:lnTo>
                  <a:lnTo>
                    <a:pt x="340" y="706"/>
                  </a:lnTo>
                  <a:lnTo>
                    <a:pt x="344" y="696"/>
                  </a:lnTo>
                  <a:lnTo>
                    <a:pt x="349" y="686"/>
                  </a:lnTo>
                  <a:lnTo>
                    <a:pt x="354" y="676"/>
                  </a:lnTo>
                  <a:lnTo>
                    <a:pt x="358" y="668"/>
                  </a:lnTo>
                  <a:lnTo>
                    <a:pt x="363" y="659"/>
                  </a:lnTo>
                  <a:lnTo>
                    <a:pt x="368" y="651"/>
                  </a:lnTo>
                  <a:lnTo>
                    <a:pt x="372" y="643"/>
                  </a:lnTo>
                  <a:lnTo>
                    <a:pt x="377" y="635"/>
                  </a:lnTo>
                  <a:lnTo>
                    <a:pt x="382" y="628"/>
                  </a:lnTo>
                  <a:lnTo>
                    <a:pt x="386" y="620"/>
                  </a:lnTo>
                  <a:lnTo>
                    <a:pt x="391" y="612"/>
                  </a:lnTo>
                  <a:lnTo>
                    <a:pt x="396" y="598"/>
                  </a:lnTo>
                  <a:lnTo>
                    <a:pt x="400" y="583"/>
                  </a:lnTo>
                  <a:lnTo>
                    <a:pt x="405" y="569"/>
                  </a:lnTo>
                  <a:lnTo>
                    <a:pt x="410" y="555"/>
                  </a:lnTo>
                  <a:lnTo>
                    <a:pt x="414" y="542"/>
                  </a:lnTo>
                  <a:lnTo>
                    <a:pt x="419" y="530"/>
                  </a:lnTo>
                  <a:lnTo>
                    <a:pt x="424" y="519"/>
                  </a:lnTo>
                  <a:lnTo>
                    <a:pt x="428" y="508"/>
                  </a:lnTo>
                  <a:lnTo>
                    <a:pt x="433" y="497"/>
                  </a:lnTo>
                  <a:lnTo>
                    <a:pt x="438" y="484"/>
                  </a:lnTo>
                  <a:lnTo>
                    <a:pt x="442" y="468"/>
                  </a:lnTo>
                  <a:lnTo>
                    <a:pt x="447" y="454"/>
                  </a:lnTo>
                  <a:lnTo>
                    <a:pt x="451" y="442"/>
                  </a:lnTo>
                  <a:lnTo>
                    <a:pt x="456" y="431"/>
                  </a:lnTo>
                  <a:lnTo>
                    <a:pt x="461" y="421"/>
                  </a:lnTo>
                  <a:lnTo>
                    <a:pt x="465" y="412"/>
                  </a:lnTo>
                  <a:lnTo>
                    <a:pt x="470" y="397"/>
                  </a:lnTo>
                  <a:lnTo>
                    <a:pt x="475" y="380"/>
                  </a:lnTo>
                  <a:lnTo>
                    <a:pt x="479" y="365"/>
                  </a:lnTo>
                  <a:lnTo>
                    <a:pt x="484" y="350"/>
                  </a:lnTo>
                  <a:lnTo>
                    <a:pt x="489" y="336"/>
                  </a:lnTo>
                  <a:lnTo>
                    <a:pt x="493" y="325"/>
                  </a:lnTo>
                  <a:lnTo>
                    <a:pt x="498" y="316"/>
                  </a:lnTo>
                  <a:lnTo>
                    <a:pt x="503" y="305"/>
                  </a:lnTo>
                  <a:lnTo>
                    <a:pt x="507" y="294"/>
                  </a:lnTo>
                  <a:lnTo>
                    <a:pt x="512" y="283"/>
                  </a:lnTo>
                  <a:lnTo>
                    <a:pt x="517" y="276"/>
                  </a:lnTo>
                  <a:lnTo>
                    <a:pt x="521" y="261"/>
                  </a:lnTo>
                  <a:lnTo>
                    <a:pt x="526" y="251"/>
                  </a:lnTo>
                  <a:lnTo>
                    <a:pt x="531" y="239"/>
                  </a:lnTo>
                  <a:lnTo>
                    <a:pt x="535" y="225"/>
                  </a:lnTo>
                  <a:lnTo>
                    <a:pt x="540" y="213"/>
                  </a:lnTo>
                  <a:lnTo>
                    <a:pt x="545" y="204"/>
                  </a:lnTo>
                  <a:lnTo>
                    <a:pt x="549" y="197"/>
                  </a:lnTo>
                  <a:lnTo>
                    <a:pt x="554" y="190"/>
                  </a:lnTo>
                  <a:lnTo>
                    <a:pt x="559" y="179"/>
                  </a:lnTo>
                  <a:lnTo>
                    <a:pt x="563" y="165"/>
                  </a:lnTo>
                  <a:lnTo>
                    <a:pt x="568" y="149"/>
                  </a:lnTo>
                  <a:lnTo>
                    <a:pt x="572" y="139"/>
                  </a:lnTo>
                  <a:lnTo>
                    <a:pt x="577" y="128"/>
                  </a:lnTo>
                  <a:lnTo>
                    <a:pt x="582" y="114"/>
                  </a:lnTo>
                  <a:lnTo>
                    <a:pt x="586" y="102"/>
                  </a:lnTo>
                  <a:lnTo>
                    <a:pt x="591" y="95"/>
                  </a:lnTo>
                  <a:lnTo>
                    <a:pt x="596" y="85"/>
                  </a:lnTo>
                  <a:lnTo>
                    <a:pt x="600" y="75"/>
                  </a:lnTo>
                  <a:lnTo>
                    <a:pt x="605" y="62"/>
                  </a:lnTo>
                  <a:lnTo>
                    <a:pt x="610" y="52"/>
                  </a:lnTo>
                  <a:lnTo>
                    <a:pt x="614" y="44"/>
                  </a:lnTo>
                  <a:lnTo>
                    <a:pt x="619" y="38"/>
                  </a:lnTo>
                  <a:lnTo>
                    <a:pt x="624" y="31"/>
                  </a:lnTo>
                  <a:lnTo>
                    <a:pt x="628" y="23"/>
                  </a:lnTo>
                  <a:lnTo>
                    <a:pt x="633" y="16"/>
                  </a:lnTo>
                  <a:lnTo>
                    <a:pt x="638" y="12"/>
                  </a:lnTo>
                  <a:lnTo>
                    <a:pt x="642" y="9"/>
                  </a:lnTo>
                  <a:lnTo>
                    <a:pt x="647" y="4"/>
                  </a:lnTo>
                  <a:lnTo>
                    <a:pt x="652" y="3"/>
                  </a:lnTo>
                  <a:lnTo>
                    <a:pt x="656" y="1"/>
                  </a:lnTo>
                  <a:lnTo>
                    <a:pt x="661" y="3"/>
                  </a:lnTo>
                  <a:lnTo>
                    <a:pt x="666" y="0"/>
                  </a:lnTo>
                  <a:lnTo>
                    <a:pt x="670" y="0"/>
                  </a:lnTo>
                  <a:lnTo>
                    <a:pt x="675" y="6"/>
                  </a:lnTo>
                  <a:lnTo>
                    <a:pt x="680" y="14"/>
                  </a:lnTo>
                  <a:lnTo>
                    <a:pt x="684" y="13"/>
                  </a:lnTo>
                  <a:lnTo>
                    <a:pt x="689" y="14"/>
                  </a:lnTo>
                  <a:lnTo>
                    <a:pt x="693" y="17"/>
                  </a:lnTo>
                  <a:lnTo>
                    <a:pt x="698" y="24"/>
                  </a:lnTo>
                  <a:lnTo>
                    <a:pt x="703" y="25"/>
                  </a:lnTo>
                  <a:lnTo>
                    <a:pt x="707" y="24"/>
                  </a:lnTo>
                  <a:lnTo>
                    <a:pt x="712" y="25"/>
                  </a:lnTo>
                  <a:lnTo>
                    <a:pt x="717" y="30"/>
                  </a:lnTo>
                  <a:lnTo>
                    <a:pt x="721" y="32"/>
                  </a:lnTo>
                  <a:lnTo>
                    <a:pt x="726" y="37"/>
                  </a:lnTo>
                  <a:lnTo>
                    <a:pt x="731" y="42"/>
                  </a:lnTo>
                  <a:lnTo>
                    <a:pt x="735" y="46"/>
                  </a:lnTo>
                  <a:lnTo>
                    <a:pt x="740" y="49"/>
                  </a:lnTo>
                  <a:lnTo>
                    <a:pt x="745" y="51"/>
                  </a:lnTo>
                  <a:lnTo>
                    <a:pt x="749" y="54"/>
                  </a:lnTo>
                  <a:lnTo>
                    <a:pt x="754" y="60"/>
                  </a:lnTo>
                  <a:lnTo>
                    <a:pt x="759" y="65"/>
                  </a:lnTo>
                  <a:lnTo>
                    <a:pt x="763" y="69"/>
                  </a:lnTo>
                  <a:lnTo>
                    <a:pt x="768" y="74"/>
                  </a:lnTo>
                  <a:lnTo>
                    <a:pt x="773" y="80"/>
                  </a:lnTo>
                  <a:lnTo>
                    <a:pt x="777" y="86"/>
                  </a:lnTo>
                  <a:lnTo>
                    <a:pt x="782" y="93"/>
                  </a:lnTo>
                  <a:lnTo>
                    <a:pt x="787" y="101"/>
                  </a:lnTo>
                  <a:lnTo>
                    <a:pt x="791" y="102"/>
                  </a:lnTo>
                  <a:lnTo>
                    <a:pt x="796" y="111"/>
                  </a:lnTo>
                  <a:lnTo>
                    <a:pt x="801" y="121"/>
                  </a:lnTo>
                  <a:lnTo>
                    <a:pt x="805" y="130"/>
                  </a:lnTo>
                  <a:lnTo>
                    <a:pt x="810" y="137"/>
                  </a:lnTo>
                  <a:lnTo>
                    <a:pt x="815" y="149"/>
                  </a:lnTo>
                  <a:lnTo>
                    <a:pt x="819" y="156"/>
                  </a:lnTo>
                  <a:lnTo>
                    <a:pt x="824" y="164"/>
                  </a:lnTo>
                  <a:lnTo>
                    <a:pt x="828" y="171"/>
                  </a:lnTo>
                  <a:lnTo>
                    <a:pt x="833" y="179"/>
                  </a:lnTo>
                  <a:lnTo>
                    <a:pt x="838" y="186"/>
                  </a:lnTo>
                  <a:lnTo>
                    <a:pt x="842" y="197"/>
                  </a:lnTo>
                  <a:lnTo>
                    <a:pt x="847" y="202"/>
                  </a:lnTo>
                  <a:lnTo>
                    <a:pt x="852" y="209"/>
                  </a:lnTo>
                  <a:lnTo>
                    <a:pt x="856" y="221"/>
                  </a:lnTo>
                  <a:lnTo>
                    <a:pt x="861" y="231"/>
                  </a:lnTo>
                  <a:lnTo>
                    <a:pt x="866" y="238"/>
                  </a:lnTo>
                  <a:lnTo>
                    <a:pt x="870" y="246"/>
                  </a:lnTo>
                  <a:lnTo>
                    <a:pt x="875" y="254"/>
                  </a:lnTo>
                  <a:lnTo>
                    <a:pt x="880" y="266"/>
                  </a:lnTo>
                  <a:lnTo>
                    <a:pt x="884" y="274"/>
                  </a:lnTo>
                  <a:lnTo>
                    <a:pt x="889" y="282"/>
                  </a:lnTo>
                  <a:lnTo>
                    <a:pt x="894" y="289"/>
                  </a:lnTo>
                  <a:lnTo>
                    <a:pt x="898" y="300"/>
                  </a:lnTo>
                  <a:lnTo>
                    <a:pt x="903" y="312"/>
                  </a:lnTo>
                  <a:lnTo>
                    <a:pt x="908" y="324"/>
                  </a:lnTo>
                  <a:lnTo>
                    <a:pt x="912" y="336"/>
                  </a:lnTo>
                  <a:lnTo>
                    <a:pt x="917" y="348"/>
                  </a:lnTo>
                  <a:lnTo>
                    <a:pt x="922" y="363"/>
                  </a:lnTo>
                  <a:lnTo>
                    <a:pt x="926" y="372"/>
                  </a:lnTo>
                  <a:lnTo>
                    <a:pt x="931" y="382"/>
                  </a:lnTo>
                  <a:lnTo>
                    <a:pt x="936" y="396"/>
                  </a:lnTo>
                  <a:lnTo>
                    <a:pt x="940" y="413"/>
                  </a:lnTo>
                  <a:lnTo>
                    <a:pt x="945" y="423"/>
                  </a:lnTo>
                  <a:lnTo>
                    <a:pt x="949" y="434"/>
                  </a:lnTo>
                  <a:lnTo>
                    <a:pt x="954" y="446"/>
                  </a:lnTo>
                  <a:lnTo>
                    <a:pt x="959" y="455"/>
                  </a:lnTo>
                  <a:lnTo>
                    <a:pt x="963" y="468"/>
                  </a:lnTo>
                  <a:lnTo>
                    <a:pt x="968" y="478"/>
                  </a:lnTo>
                  <a:lnTo>
                    <a:pt x="973" y="486"/>
                  </a:lnTo>
                  <a:lnTo>
                    <a:pt x="977" y="494"/>
                  </a:lnTo>
                  <a:lnTo>
                    <a:pt x="982" y="503"/>
                  </a:lnTo>
                  <a:lnTo>
                    <a:pt x="987" y="515"/>
                  </a:lnTo>
                  <a:lnTo>
                    <a:pt x="991" y="527"/>
                  </a:lnTo>
                  <a:lnTo>
                    <a:pt x="996" y="538"/>
                  </a:lnTo>
                  <a:lnTo>
                    <a:pt x="1001" y="544"/>
                  </a:lnTo>
                  <a:lnTo>
                    <a:pt x="1005" y="549"/>
                  </a:lnTo>
                  <a:lnTo>
                    <a:pt x="1010" y="556"/>
                  </a:lnTo>
                  <a:lnTo>
                    <a:pt x="1015" y="564"/>
                  </a:lnTo>
                  <a:lnTo>
                    <a:pt x="1019" y="571"/>
                  </a:lnTo>
                  <a:lnTo>
                    <a:pt x="1024" y="579"/>
                  </a:lnTo>
                  <a:lnTo>
                    <a:pt x="1029" y="586"/>
                  </a:lnTo>
                  <a:lnTo>
                    <a:pt x="1033" y="594"/>
                  </a:lnTo>
                  <a:lnTo>
                    <a:pt x="1038" y="601"/>
                  </a:lnTo>
                  <a:lnTo>
                    <a:pt x="1043" y="608"/>
                  </a:lnTo>
                  <a:lnTo>
                    <a:pt x="1047" y="614"/>
                  </a:lnTo>
                  <a:lnTo>
                    <a:pt x="1052" y="621"/>
                  </a:lnTo>
                  <a:lnTo>
                    <a:pt x="1057" y="630"/>
                  </a:lnTo>
                  <a:lnTo>
                    <a:pt x="1061" y="641"/>
                  </a:lnTo>
                  <a:lnTo>
                    <a:pt x="1066" y="651"/>
                  </a:lnTo>
                  <a:lnTo>
                    <a:pt x="1070" y="659"/>
                  </a:lnTo>
                  <a:lnTo>
                    <a:pt x="1075" y="664"/>
                  </a:lnTo>
                  <a:lnTo>
                    <a:pt x="1080" y="668"/>
                  </a:lnTo>
                  <a:lnTo>
                    <a:pt x="1084" y="673"/>
                  </a:lnTo>
                  <a:lnTo>
                    <a:pt x="1089" y="681"/>
                  </a:lnTo>
                  <a:lnTo>
                    <a:pt x="1094" y="688"/>
                  </a:lnTo>
                  <a:lnTo>
                    <a:pt x="1098" y="693"/>
                  </a:lnTo>
                  <a:lnTo>
                    <a:pt x="1103" y="699"/>
                  </a:lnTo>
                  <a:lnTo>
                    <a:pt x="1108" y="706"/>
                  </a:lnTo>
                  <a:lnTo>
                    <a:pt x="1112" y="713"/>
                  </a:lnTo>
                  <a:lnTo>
                    <a:pt x="1117" y="722"/>
                  </a:lnTo>
                  <a:lnTo>
                    <a:pt x="1122" y="727"/>
                  </a:lnTo>
                  <a:lnTo>
                    <a:pt x="1126" y="732"/>
                  </a:lnTo>
                  <a:lnTo>
                    <a:pt x="1131" y="733"/>
                  </a:lnTo>
                  <a:lnTo>
                    <a:pt x="1136" y="736"/>
                  </a:lnTo>
                  <a:lnTo>
                    <a:pt x="1140" y="741"/>
                  </a:lnTo>
                  <a:lnTo>
                    <a:pt x="1145" y="748"/>
                  </a:lnTo>
                  <a:lnTo>
                    <a:pt x="1150" y="755"/>
                  </a:lnTo>
                  <a:lnTo>
                    <a:pt x="1154" y="762"/>
                  </a:lnTo>
                  <a:lnTo>
                    <a:pt x="1159" y="767"/>
                  </a:lnTo>
                  <a:lnTo>
                    <a:pt x="1164" y="770"/>
                  </a:lnTo>
                  <a:lnTo>
                    <a:pt x="1168" y="773"/>
                  </a:lnTo>
                  <a:lnTo>
                    <a:pt x="1173" y="777"/>
                  </a:lnTo>
                  <a:lnTo>
                    <a:pt x="1178" y="780"/>
                  </a:lnTo>
                  <a:lnTo>
                    <a:pt x="1182" y="785"/>
                  </a:lnTo>
                  <a:lnTo>
                    <a:pt x="1187" y="790"/>
                  </a:lnTo>
                  <a:lnTo>
                    <a:pt x="1191" y="796"/>
                  </a:lnTo>
                  <a:lnTo>
                    <a:pt x="1196" y="799"/>
                  </a:lnTo>
                  <a:lnTo>
                    <a:pt x="1201" y="800"/>
                  </a:lnTo>
                  <a:lnTo>
                    <a:pt x="1205" y="802"/>
                  </a:lnTo>
                  <a:lnTo>
                    <a:pt x="1210" y="803"/>
                  </a:lnTo>
                  <a:lnTo>
                    <a:pt x="1215" y="805"/>
                  </a:lnTo>
                  <a:lnTo>
                    <a:pt x="1219" y="807"/>
                  </a:lnTo>
                  <a:lnTo>
                    <a:pt x="1224" y="811"/>
                  </a:lnTo>
                  <a:lnTo>
                    <a:pt x="1229" y="813"/>
                  </a:lnTo>
                  <a:lnTo>
                    <a:pt x="1233" y="816"/>
                  </a:lnTo>
                  <a:lnTo>
                    <a:pt x="1238" y="818"/>
                  </a:lnTo>
                  <a:lnTo>
                    <a:pt x="1243" y="820"/>
                  </a:lnTo>
                  <a:lnTo>
                    <a:pt x="1247" y="822"/>
                  </a:lnTo>
                  <a:lnTo>
                    <a:pt x="1252" y="822"/>
                  </a:lnTo>
                  <a:lnTo>
                    <a:pt x="1257" y="821"/>
                  </a:lnTo>
                  <a:lnTo>
                    <a:pt x="1261" y="821"/>
                  </a:lnTo>
                  <a:lnTo>
                    <a:pt x="1266" y="822"/>
                  </a:lnTo>
                  <a:lnTo>
                    <a:pt x="1271" y="824"/>
                  </a:lnTo>
                  <a:lnTo>
                    <a:pt x="1275" y="827"/>
                  </a:lnTo>
                  <a:lnTo>
                    <a:pt x="1280" y="830"/>
                  </a:lnTo>
                  <a:lnTo>
                    <a:pt x="1285" y="833"/>
                  </a:lnTo>
                  <a:lnTo>
                    <a:pt x="1289" y="837"/>
                  </a:lnTo>
                  <a:lnTo>
                    <a:pt x="1294" y="840"/>
                  </a:lnTo>
                  <a:lnTo>
                    <a:pt x="1299" y="842"/>
                  </a:lnTo>
                  <a:lnTo>
                    <a:pt x="1303" y="843"/>
                  </a:lnTo>
                  <a:lnTo>
                    <a:pt x="1308" y="845"/>
                  </a:lnTo>
                  <a:lnTo>
                    <a:pt x="1312" y="846"/>
                  </a:lnTo>
                  <a:lnTo>
                    <a:pt x="1317" y="848"/>
                  </a:lnTo>
                  <a:lnTo>
                    <a:pt x="1322" y="851"/>
                  </a:lnTo>
                  <a:lnTo>
                    <a:pt x="1326" y="854"/>
                  </a:lnTo>
                  <a:lnTo>
                    <a:pt x="1331" y="856"/>
                  </a:lnTo>
                  <a:lnTo>
                    <a:pt x="1336" y="857"/>
                  </a:lnTo>
                  <a:lnTo>
                    <a:pt x="1340" y="857"/>
                  </a:lnTo>
                  <a:lnTo>
                    <a:pt x="1345" y="858"/>
                  </a:lnTo>
                  <a:lnTo>
                    <a:pt x="1350" y="859"/>
                  </a:lnTo>
                  <a:lnTo>
                    <a:pt x="1354" y="859"/>
                  </a:lnTo>
                  <a:lnTo>
                    <a:pt x="1359" y="860"/>
                  </a:lnTo>
                  <a:lnTo>
                    <a:pt x="1364" y="860"/>
                  </a:lnTo>
                  <a:lnTo>
                    <a:pt x="1368" y="861"/>
                  </a:lnTo>
                  <a:lnTo>
                    <a:pt x="1373" y="862"/>
                  </a:lnTo>
                  <a:lnTo>
                    <a:pt x="1378" y="860"/>
                  </a:lnTo>
                  <a:lnTo>
                    <a:pt x="1382" y="858"/>
                  </a:lnTo>
                  <a:lnTo>
                    <a:pt x="1387" y="856"/>
                  </a:lnTo>
                  <a:lnTo>
                    <a:pt x="1392" y="854"/>
                  </a:lnTo>
                </a:path>
              </a:pathLst>
            </a:custGeom>
            <a:noFill/>
            <a:ln w="26988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569" y="425"/>
              <a:ext cx="0" cy="326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 rot="16200000">
              <a:off x="375" y="3471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>
              <a:off x="510" y="288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 rot="16200000">
              <a:off x="314" y="2788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0.1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510" y="217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 rot="16200000">
              <a:off x="310" y="2095"/>
              <a:ext cx="2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0.2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510" y="146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 rot="16200000">
              <a:off x="314" y="1375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0.3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510" y="75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 rot="16200000">
              <a:off x="315" y="666"/>
              <a:ext cx="20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0.4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 rot="16200000">
              <a:off x="-12" y="1922"/>
              <a:ext cx="4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Density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597" y="3773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147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1407" y="3773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48" name="Line 33"/>
            <p:cNvSpPr>
              <a:spLocks noChangeShapeType="1"/>
            </p:cNvSpPr>
            <p:nvPr/>
          </p:nvSpPr>
          <p:spPr bwMode="auto">
            <a:xfrm>
              <a:off x="228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49" name="Rectangle 34"/>
            <p:cNvSpPr>
              <a:spLocks noChangeArrowheads="1"/>
            </p:cNvSpPr>
            <p:nvPr/>
          </p:nvSpPr>
          <p:spPr bwMode="auto">
            <a:xfrm>
              <a:off x="2217" y="3773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-1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1" name="Line 35"/>
            <p:cNvSpPr>
              <a:spLocks noChangeShapeType="1"/>
            </p:cNvSpPr>
            <p:nvPr/>
          </p:nvSpPr>
          <p:spPr bwMode="auto">
            <a:xfrm>
              <a:off x="308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52" name="Rectangle 36"/>
            <p:cNvSpPr>
              <a:spLocks noChangeArrowheads="1"/>
            </p:cNvSpPr>
            <p:nvPr/>
          </p:nvSpPr>
          <p:spPr bwMode="auto">
            <a:xfrm>
              <a:off x="3051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3" name="Line 37"/>
            <p:cNvSpPr>
              <a:spLocks noChangeShapeType="1"/>
            </p:cNvSpPr>
            <p:nvPr/>
          </p:nvSpPr>
          <p:spPr bwMode="auto">
            <a:xfrm>
              <a:off x="389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54" name="Rectangle 38"/>
            <p:cNvSpPr>
              <a:spLocks noChangeArrowheads="1"/>
            </p:cNvSpPr>
            <p:nvPr/>
          </p:nvSpPr>
          <p:spPr bwMode="auto">
            <a:xfrm>
              <a:off x="3861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5" name="Line 39"/>
            <p:cNvSpPr>
              <a:spLocks noChangeShapeType="1"/>
            </p:cNvSpPr>
            <p:nvPr/>
          </p:nvSpPr>
          <p:spPr bwMode="auto">
            <a:xfrm>
              <a:off x="470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56" name="Rectangle 40"/>
            <p:cNvSpPr>
              <a:spLocks noChangeArrowheads="1"/>
            </p:cNvSpPr>
            <p:nvPr/>
          </p:nvSpPr>
          <p:spPr bwMode="auto">
            <a:xfrm>
              <a:off x="4671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7" name="Line 41"/>
            <p:cNvSpPr>
              <a:spLocks noChangeShapeType="1"/>
            </p:cNvSpPr>
            <p:nvPr/>
          </p:nvSpPr>
          <p:spPr bwMode="auto">
            <a:xfrm>
              <a:off x="5519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58" name="Rectangle 42"/>
            <p:cNvSpPr>
              <a:spLocks noChangeArrowheads="1"/>
            </p:cNvSpPr>
            <p:nvPr/>
          </p:nvSpPr>
          <p:spPr bwMode="auto">
            <a:xfrm>
              <a:off x="5481" y="377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9" name="Rectangle 43"/>
            <p:cNvSpPr>
              <a:spLocks noChangeArrowheads="1"/>
            </p:cNvSpPr>
            <p:nvPr/>
          </p:nvSpPr>
          <p:spPr bwMode="auto">
            <a:xfrm>
              <a:off x="2398" y="3916"/>
              <a:ext cx="13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Grade 3 Math Scores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6" name="Line 79"/>
          <p:cNvSpPr>
            <a:spLocks noChangeShapeType="1"/>
          </p:cNvSpPr>
          <p:nvPr/>
        </p:nvSpPr>
        <p:spPr bwMode="auto">
          <a:xfrm>
            <a:off x="4191000" y="6642428"/>
            <a:ext cx="865188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7" name="Rectangle 83"/>
          <p:cNvSpPr>
            <a:spLocks noChangeArrowheads="1"/>
          </p:cNvSpPr>
          <p:nvPr/>
        </p:nvSpPr>
        <p:spPr bwMode="auto">
          <a:xfrm>
            <a:off x="5194301" y="6520191"/>
            <a:ext cx="615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Males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Line 81"/>
          <p:cNvSpPr>
            <a:spLocks noChangeShapeType="1"/>
          </p:cNvSpPr>
          <p:nvPr/>
        </p:nvSpPr>
        <p:spPr bwMode="auto">
          <a:xfrm>
            <a:off x="6847553" y="6663513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9" name="Rectangle 84"/>
          <p:cNvSpPr>
            <a:spLocks noChangeArrowheads="1"/>
          </p:cNvSpPr>
          <p:nvPr/>
        </p:nvSpPr>
        <p:spPr bwMode="auto">
          <a:xfrm>
            <a:off x="7850853" y="6541276"/>
            <a:ext cx="884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Females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96200" y="114300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Math scores in 3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grade explain less than 5% of the gender gap in innovation </a:t>
            </a:r>
          </a:p>
        </p:txBody>
      </p:sp>
      <p:sp>
        <p:nvSpPr>
          <p:cNvPr id="51" name="Rectangle 134"/>
          <p:cNvSpPr>
            <a:spLocks noChangeArrowheads="1"/>
          </p:cNvSpPr>
          <p:nvPr/>
        </p:nvSpPr>
        <p:spPr bwMode="auto">
          <a:xfrm>
            <a:off x="1524000" y="25908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Distribution of Math Test Scores in 3rd Grade for Males vs. Females</a:t>
            </a:r>
          </a:p>
        </p:txBody>
      </p:sp>
    </p:spTree>
    <p:extLst>
      <p:ext uri="{BB962C8B-B14F-4D97-AF65-F5344CB8AC3E}">
        <p14:creationId xmlns:p14="http://schemas.microsoft.com/office/powerpoint/2010/main" val="91632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Thus far, we have focused on a snapshot of rates of mobility for children growing up in America today</a:t>
            </a:r>
          </a:p>
          <a:p>
            <a:endParaRPr lang="en-US" sz="2200" kern="0" dirty="0">
              <a:solidFill>
                <a:srgbClr val="22222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200" kern="0" dirty="0" smtClean="0">
                <a:solidFill>
                  <a:srgbClr val="22222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Often useful to take a historical perspective to understand today’s economic and social challenges</a:t>
            </a:r>
          </a:p>
          <a:p>
            <a:endParaRPr lang="en-US" sz="2200" kern="0" dirty="0">
              <a:solidFill>
                <a:srgbClr val="22222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200" kern="0" dirty="0" smtClean="0">
                <a:solidFill>
                  <a:srgbClr val="222222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 provide such a perspective, examine trends in mobility over time at the national level</a:t>
            </a:r>
            <a:endParaRPr lang="en-US" sz="1900" kern="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95400" y="209753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Trends in Mobility Over Time</a:t>
            </a:r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8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Differences in Ability and the Innovation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92964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score data suggest that most of the innovation gap across income, race, and gender is not due to ability diffs.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conclusive because tests are imperfect measures of ability</a:t>
            </a:r>
          </a:p>
          <a:p>
            <a:pPr lvl="1"/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genetic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may be better manifested in tests at later ages</a:t>
            </a:r>
          </a:p>
        </p:txBody>
      </p:sp>
    </p:spTree>
    <p:extLst>
      <p:ext uri="{BB962C8B-B14F-4D97-AF65-F5344CB8AC3E}">
        <p14:creationId xmlns:p14="http://schemas.microsoft.com/office/powerpoint/2010/main" val="2385495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5344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role of environment by returning to idea of childhood exposure effects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differences in exposure to innovation during childhood explain innovation gap?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by analyzing relationship between children’s and parents’ innovation rates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Differences in Environment and the Innovation Gap</a:t>
            </a:r>
          </a:p>
        </p:txBody>
      </p:sp>
    </p:spTree>
    <p:extLst>
      <p:ext uri="{BB962C8B-B14F-4D97-AF65-F5344CB8AC3E}">
        <p14:creationId xmlns:p14="http://schemas.microsoft.com/office/powerpoint/2010/main" val="1063010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789114" y="336551"/>
            <a:ext cx="8640763" cy="6184900"/>
            <a:chOff x="167" y="212"/>
            <a:chExt cx="5443" cy="3896"/>
          </a:xfrm>
        </p:grpSpPr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569" y="470"/>
              <a:ext cx="5041" cy="340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569" y="3874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569" y="2397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569" y="920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1392" y="3522"/>
              <a:ext cx="773" cy="352"/>
            </a:xfrm>
            <a:prstGeom prst="rect">
              <a:avLst/>
            </a:prstGeom>
            <a:solidFill>
              <a:srgbClr val="1A476F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3994" y="624"/>
              <a:ext cx="773" cy="3250"/>
            </a:xfrm>
            <a:prstGeom prst="rect">
              <a:avLst/>
            </a:prstGeom>
            <a:solidFill>
              <a:srgbClr val="1A476F"/>
            </a:solidFill>
            <a:ln w="0">
              <a:solidFill>
                <a:srgbClr val="1A476F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1721" y="3633"/>
              <a:ext cx="1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1.2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4296" y="1968"/>
              <a:ext cx="24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11.1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4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H="1">
              <a:off x="510" y="387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 rot="16200000">
              <a:off x="375" y="3751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 flipH="1">
              <a:off x="510" y="2397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 rot="16200000">
              <a:off x="375" y="2274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flipH="1">
              <a:off x="510" y="920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 rot="16200000">
              <a:off x="335" y="797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 rot="16200000">
              <a:off x="-512" y="2019"/>
              <a:ext cx="15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Inventors per Thousand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>
              <a:off x="569" y="3874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1093" y="3934"/>
              <a:ext cx="14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Parents Not Inventors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3809" y="3934"/>
              <a:ext cx="11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Parents Inventors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3062" y="212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6" name="Rectangle 134"/>
          <p:cNvSpPr>
            <a:spLocks noChangeArrowheads="1"/>
          </p:cNvSpPr>
          <p:nvPr/>
        </p:nvSpPr>
        <p:spPr bwMode="auto">
          <a:xfrm>
            <a:off x="1524000" y="259081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Rates for Children of Inventors vs. Non-Inventors</a:t>
            </a:r>
          </a:p>
        </p:txBody>
      </p:sp>
    </p:spTree>
    <p:extLst>
      <p:ext uri="{BB962C8B-B14F-4D97-AF65-F5344CB8AC3E}">
        <p14:creationId xmlns:p14="http://schemas.microsoft.com/office/powerpoint/2010/main" val="32745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Exposure vs.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child and parent’s propensity to patent could be driven by genetics or by environment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distinguish these two explanations, analyze propensity to patent by narrow technology class</a:t>
            </a:r>
          </a:p>
        </p:txBody>
      </p:sp>
    </p:spTree>
    <p:extLst>
      <p:ext uri="{BB962C8B-B14F-4D97-AF65-F5344CB8AC3E}">
        <p14:creationId xmlns:p14="http://schemas.microsoft.com/office/powerpoint/2010/main" val="2651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Illustration of Technology Classes and Distance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2438400" y="914401"/>
          <a:ext cx="7848600" cy="57394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en-US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Computers + Communications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Sub-category</a:t>
                      </a:r>
                      <a:r>
                        <a:rPr lang="en-US" sz="1800" b="1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Communications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0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Class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R="9144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 Rank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Pulse or digital communications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Demodulators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Coded data generation or conversion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computers: arithmetic processing and calculating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Oscillators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Multiplex communications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Amplifiers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Motion video signal processing for recording or reproducing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Directive radio wave systems and devices (e.g., radar, radio navigation)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00" marT="4763" marB="0" anchor="b">
                    <a:lnL>
                      <a:noFill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91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19237" y="98425"/>
            <a:ext cx="9153526" cy="6661150"/>
          </a:xfrm>
          <a:prstGeom prst="rect">
            <a:avLst/>
          </a:prstGeom>
          <a:solidFill>
            <a:srgbClr val="EA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0" y="0"/>
            <a:ext cx="9139238" cy="6858000"/>
          </a:xfrm>
          <a:prstGeom prst="rect">
            <a:avLst/>
          </a:prstGeom>
          <a:solidFill>
            <a:srgbClr val="FFFFFF"/>
          </a:solidFill>
          <a:ln w="11113">
            <a:solidFill>
              <a:srgbClr val="EAF2F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27287" y="746125"/>
            <a:ext cx="80025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427287" y="5707063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27287" y="47434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427287" y="377825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427287" y="28194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2427287" y="1854200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427287" y="890588"/>
            <a:ext cx="80025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2571751" y="1233488"/>
            <a:ext cx="7713663" cy="4440238"/>
          </a:xfrm>
          <a:custGeom>
            <a:avLst/>
            <a:gdLst>
              <a:gd name="T0" fmla="*/ 14 w 1392"/>
              <a:gd name="T1" fmla="*/ 656 h 801"/>
              <a:gd name="T2" fmla="*/ 42 w 1392"/>
              <a:gd name="T3" fmla="*/ 650 h 801"/>
              <a:gd name="T4" fmla="*/ 70 w 1392"/>
              <a:gd name="T5" fmla="*/ 705 h 801"/>
              <a:gd name="T6" fmla="*/ 97 w 1392"/>
              <a:gd name="T7" fmla="*/ 735 h 801"/>
              <a:gd name="T8" fmla="*/ 125 w 1392"/>
              <a:gd name="T9" fmla="*/ 741 h 801"/>
              <a:gd name="T10" fmla="*/ 153 w 1392"/>
              <a:gd name="T11" fmla="*/ 699 h 801"/>
              <a:gd name="T12" fmla="*/ 181 w 1392"/>
              <a:gd name="T13" fmla="*/ 705 h 801"/>
              <a:gd name="T14" fmla="*/ 209 w 1392"/>
              <a:gd name="T15" fmla="*/ 753 h 801"/>
              <a:gd name="T16" fmla="*/ 237 w 1392"/>
              <a:gd name="T17" fmla="*/ 753 h 801"/>
              <a:gd name="T18" fmla="*/ 264 w 1392"/>
              <a:gd name="T19" fmla="*/ 759 h 801"/>
              <a:gd name="T20" fmla="*/ 292 w 1392"/>
              <a:gd name="T21" fmla="*/ 723 h 801"/>
              <a:gd name="T22" fmla="*/ 320 w 1392"/>
              <a:gd name="T23" fmla="*/ 741 h 801"/>
              <a:gd name="T24" fmla="*/ 348 w 1392"/>
              <a:gd name="T25" fmla="*/ 711 h 801"/>
              <a:gd name="T26" fmla="*/ 376 w 1392"/>
              <a:gd name="T27" fmla="*/ 783 h 801"/>
              <a:gd name="T28" fmla="*/ 404 w 1392"/>
              <a:gd name="T29" fmla="*/ 783 h 801"/>
              <a:gd name="T30" fmla="*/ 431 w 1392"/>
              <a:gd name="T31" fmla="*/ 771 h 801"/>
              <a:gd name="T32" fmla="*/ 459 w 1392"/>
              <a:gd name="T33" fmla="*/ 765 h 801"/>
              <a:gd name="T34" fmla="*/ 487 w 1392"/>
              <a:gd name="T35" fmla="*/ 759 h 801"/>
              <a:gd name="T36" fmla="*/ 515 w 1392"/>
              <a:gd name="T37" fmla="*/ 729 h 801"/>
              <a:gd name="T38" fmla="*/ 543 w 1392"/>
              <a:gd name="T39" fmla="*/ 735 h 801"/>
              <a:gd name="T40" fmla="*/ 571 w 1392"/>
              <a:gd name="T41" fmla="*/ 777 h 801"/>
              <a:gd name="T42" fmla="*/ 598 w 1392"/>
              <a:gd name="T43" fmla="*/ 789 h 801"/>
              <a:gd name="T44" fmla="*/ 626 w 1392"/>
              <a:gd name="T45" fmla="*/ 759 h 801"/>
              <a:gd name="T46" fmla="*/ 654 w 1392"/>
              <a:gd name="T47" fmla="*/ 747 h 801"/>
              <a:gd name="T48" fmla="*/ 682 w 1392"/>
              <a:gd name="T49" fmla="*/ 777 h 801"/>
              <a:gd name="T50" fmla="*/ 710 w 1392"/>
              <a:gd name="T51" fmla="*/ 771 h 801"/>
              <a:gd name="T52" fmla="*/ 738 w 1392"/>
              <a:gd name="T53" fmla="*/ 777 h 801"/>
              <a:gd name="T54" fmla="*/ 765 w 1392"/>
              <a:gd name="T55" fmla="*/ 789 h 801"/>
              <a:gd name="T56" fmla="*/ 793 w 1392"/>
              <a:gd name="T57" fmla="*/ 771 h 801"/>
              <a:gd name="T58" fmla="*/ 821 w 1392"/>
              <a:gd name="T59" fmla="*/ 771 h 801"/>
              <a:gd name="T60" fmla="*/ 849 w 1392"/>
              <a:gd name="T61" fmla="*/ 765 h 801"/>
              <a:gd name="T62" fmla="*/ 877 w 1392"/>
              <a:gd name="T63" fmla="*/ 777 h 801"/>
              <a:gd name="T64" fmla="*/ 905 w 1392"/>
              <a:gd name="T65" fmla="*/ 777 h 801"/>
              <a:gd name="T66" fmla="*/ 932 w 1392"/>
              <a:gd name="T67" fmla="*/ 783 h 801"/>
              <a:gd name="T68" fmla="*/ 960 w 1392"/>
              <a:gd name="T69" fmla="*/ 783 h 801"/>
              <a:gd name="T70" fmla="*/ 988 w 1392"/>
              <a:gd name="T71" fmla="*/ 777 h 801"/>
              <a:gd name="T72" fmla="*/ 1016 w 1392"/>
              <a:gd name="T73" fmla="*/ 789 h 801"/>
              <a:gd name="T74" fmla="*/ 1044 w 1392"/>
              <a:gd name="T75" fmla="*/ 759 h 801"/>
              <a:gd name="T76" fmla="*/ 1072 w 1392"/>
              <a:gd name="T77" fmla="*/ 765 h 801"/>
              <a:gd name="T78" fmla="*/ 1099 w 1392"/>
              <a:gd name="T79" fmla="*/ 789 h 801"/>
              <a:gd name="T80" fmla="*/ 1127 w 1392"/>
              <a:gd name="T81" fmla="*/ 783 h 801"/>
              <a:gd name="T82" fmla="*/ 1155 w 1392"/>
              <a:gd name="T83" fmla="*/ 783 h 801"/>
              <a:gd name="T84" fmla="*/ 1183 w 1392"/>
              <a:gd name="T85" fmla="*/ 771 h 801"/>
              <a:gd name="T86" fmla="*/ 1211 w 1392"/>
              <a:gd name="T87" fmla="*/ 795 h 801"/>
              <a:gd name="T88" fmla="*/ 1239 w 1392"/>
              <a:gd name="T89" fmla="*/ 777 h 801"/>
              <a:gd name="T90" fmla="*/ 1266 w 1392"/>
              <a:gd name="T91" fmla="*/ 771 h 801"/>
              <a:gd name="T92" fmla="*/ 1294 w 1392"/>
              <a:gd name="T93" fmla="*/ 771 h 801"/>
              <a:gd name="T94" fmla="*/ 1322 w 1392"/>
              <a:gd name="T95" fmla="*/ 771 h 801"/>
              <a:gd name="T96" fmla="*/ 1350 w 1392"/>
              <a:gd name="T97" fmla="*/ 777 h 801"/>
              <a:gd name="T98" fmla="*/ 1378 w 1392"/>
              <a:gd name="T99" fmla="*/ 783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92" h="801">
                <a:moveTo>
                  <a:pt x="0" y="0"/>
                </a:moveTo>
                <a:lnTo>
                  <a:pt x="14" y="656"/>
                </a:lnTo>
                <a:lnTo>
                  <a:pt x="28" y="705"/>
                </a:lnTo>
                <a:lnTo>
                  <a:pt x="42" y="650"/>
                </a:lnTo>
                <a:lnTo>
                  <a:pt x="56" y="705"/>
                </a:lnTo>
                <a:lnTo>
                  <a:pt x="70" y="705"/>
                </a:lnTo>
                <a:lnTo>
                  <a:pt x="84" y="729"/>
                </a:lnTo>
                <a:lnTo>
                  <a:pt x="97" y="735"/>
                </a:lnTo>
                <a:lnTo>
                  <a:pt x="111" y="699"/>
                </a:lnTo>
                <a:lnTo>
                  <a:pt x="125" y="741"/>
                </a:lnTo>
                <a:lnTo>
                  <a:pt x="139" y="735"/>
                </a:lnTo>
                <a:lnTo>
                  <a:pt x="153" y="699"/>
                </a:lnTo>
                <a:lnTo>
                  <a:pt x="167" y="747"/>
                </a:lnTo>
                <a:lnTo>
                  <a:pt x="181" y="705"/>
                </a:lnTo>
                <a:lnTo>
                  <a:pt x="195" y="741"/>
                </a:lnTo>
                <a:lnTo>
                  <a:pt x="209" y="753"/>
                </a:lnTo>
                <a:lnTo>
                  <a:pt x="223" y="771"/>
                </a:lnTo>
                <a:lnTo>
                  <a:pt x="237" y="753"/>
                </a:lnTo>
                <a:lnTo>
                  <a:pt x="251" y="759"/>
                </a:lnTo>
                <a:lnTo>
                  <a:pt x="264" y="759"/>
                </a:lnTo>
                <a:lnTo>
                  <a:pt x="278" y="771"/>
                </a:lnTo>
                <a:lnTo>
                  <a:pt x="292" y="723"/>
                </a:lnTo>
                <a:lnTo>
                  <a:pt x="306" y="747"/>
                </a:lnTo>
                <a:lnTo>
                  <a:pt x="320" y="741"/>
                </a:lnTo>
                <a:lnTo>
                  <a:pt x="334" y="759"/>
                </a:lnTo>
                <a:lnTo>
                  <a:pt x="348" y="711"/>
                </a:lnTo>
                <a:lnTo>
                  <a:pt x="362" y="735"/>
                </a:lnTo>
                <a:lnTo>
                  <a:pt x="376" y="783"/>
                </a:lnTo>
                <a:lnTo>
                  <a:pt x="390" y="735"/>
                </a:lnTo>
                <a:lnTo>
                  <a:pt x="404" y="783"/>
                </a:lnTo>
                <a:lnTo>
                  <a:pt x="418" y="753"/>
                </a:lnTo>
                <a:lnTo>
                  <a:pt x="431" y="771"/>
                </a:lnTo>
                <a:lnTo>
                  <a:pt x="445" y="765"/>
                </a:lnTo>
                <a:lnTo>
                  <a:pt x="459" y="765"/>
                </a:lnTo>
                <a:lnTo>
                  <a:pt x="473" y="771"/>
                </a:lnTo>
                <a:lnTo>
                  <a:pt x="487" y="759"/>
                </a:lnTo>
                <a:lnTo>
                  <a:pt x="501" y="777"/>
                </a:lnTo>
                <a:lnTo>
                  <a:pt x="515" y="729"/>
                </a:lnTo>
                <a:lnTo>
                  <a:pt x="529" y="729"/>
                </a:lnTo>
                <a:lnTo>
                  <a:pt x="543" y="735"/>
                </a:lnTo>
                <a:lnTo>
                  <a:pt x="557" y="753"/>
                </a:lnTo>
                <a:lnTo>
                  <a:pt x="571" y="777"/>
                </a:lnTo>
                <a:lnTo>
                  <a:pt x="584" y="783"/>
                </a:lnTo>
                <a:lnTo>
                  <a:pt x="598" y="789"/>
                </a:lnTo>
                <a:lnTo>
                  <a:pt x="612" y="783"/>
                </a:lnTo>
                <a:lnTo>
                  <a:pt x="626" y="759"/>
                </a:lnTo>
                <a:lnTo>
                  <a:pt x="640" y="777"/>
                </a:lnTo>
                <a:lnTo>
                  <a:pt x="654" y="747"/>
                </a:lnTo>
                <a:lnTo>
                  <a:pt x="668" y="765"/>
                </a:lnTo>
                <a:lnTo>
                  <a:pt x="682" y="777"/>
                </a:lnTo>
                <a:lnTo>
                  <a:pt x="696" y="765"/>
                </a:lnTo>
                <a:lnTo>
                  <a:pt x="710" y="771"/>
                </a:lnTo>
                <a:lnTo>
                  <a:pt x="724" y="789"/>
                </a:lnTo>
                <a:lnTo>
                  <a:pt x="738" y="777"/>
                </a:lnTo>
                <a:lnTo>
                  <a:pt x="751" y="789"/>
                </a:lnTo>
                <a:lnTo>
                  <a:pt x="765" y="789"/>
                </a:lnTo>
                <a:lnTo>
                  <a:pt x="779" y="771"/>
                </a:lnTo>
                <a:lnTo>
                  <a:pt x="793" y="771"/>
                </a:lnTo>
                <a:lnTo>
                  <a:pt x="807" y="771"/>
                </a:lnTo>
                <a:lnTo>
                  <a:pt x="821" y="771"/>
                </a:lnTo>
                <a:lnTo>
                  <a:pt x="835" y="783"/>
                </a:lnTo>
                <a:lnTo>
                  <a:pt x="849" y="765"/>
                </a:lnTo>
                <a:lnTo>
                  <a:pt x="863" y="783"/>
                </a:lnTo>
                <a:lnTo>
                  <a:pt x="877" y="777"/>
                </a:lnTo>
                <a:lnTo>
                  <a:pt x="891" y="795"/>
                </a:lnTo>
                <a:lnTo>
                  <a:pt x="905" y="777"/>
                </a:lnTo>
                <a:lnTo>
                  <a:pt x="918" y="753"/>
                </a:lnTo>
                <a:lnTo>
                  <a:pt x="932" y="783"/>
                </a:lnTo>
                <a:lnTo>
                  <a:pt x="946" y="771"/>
                </a:lnTo>
                <a:lnTo>
                  <a:pt x="960" y="783"/>
                </a:lnTo>
                <a:lnTo>
                  <a:pt x="974" y="771"/>
                </a:lnTo>
                <a:lnTo>
                  <a:pt x="988" y="777"/>
                </a:lnTo>
                <a:lnTo>
                  <a:pt x="1002" y="771"/>
                </a:lnTo>
                <a:lnTo>
                  <a:pt x="1016" y="789"/>
                </a:lnTo>
                <a:lnTo>
                  <a:pt x="1030" y="777"/>
                </a:lnTo>
                <a:lnTo>
                  <a:pt x="1044" y="759"/>
                </a:lnTo>
                <a:lnTo>
                  <a:pt x="1058" y="801"/>
                </a:lnTo>
                <a:lnTo>
                  <a:pt x="1072" y="765"/>
                </a:lnTo>
                <a:lnTo>
                  <a:pt x="1085" y="789"/>
                </a:lnTo>
                <a:lnTo>
                  <a:pt x="1099" y="789"/>
                </a:lnTo>
                <a:lnTo>
                  <a:pt x="1113" y="795"/>
                </a:lnTo>
                <a:lnTo>
                  <a:pt x="1127" y="783"/>
                </a:lnTo>
                <a:lnTo>
                  <a:pt x="1141" y="771"/>
                </a:lnTo>
                <a:lnTo>
                  <a:pt x="1155" y="783"/>
                </a:lnTo>
                <a:lnTo>
                  <a:pt x="1169" y="783"/>
                </a:lnTo>
                <a:lnTo>
                  <a:pt x="1183" y="771"/>
                </a:lnTo>
                <a:lnTo>
                  <a:pt x="1197" y="759"/>
                </a:lnTo>
                <a:lnTo>
                  <a:pt x="1211" y="795"/>
                </a:lnTo>
                <a:lnTo>
                  <a:pt x="1225" y="783"/>
                </a:lnTo>
                <a:lnTo>
                  <a:pt x="1239" y="777"/>
                </a:lnTo>
                <a:lnTo>
                  <a:pt x="1252" y="789"/>
                </a:lnTo>
                <a:lnTo>
                  <a:pt x="1266" y="771"/>
                </a:lnTo>
                <a:lnTo>
                  <a:pt x="1280" y="753"/>
                </a:lnTo>
                <a:lnTo>
                  <a:pt x="1294" y="771"/>
                </a:lnTo>
                <a:lnTo>
                  <a:pt x="1308" y="789"/>
                </a:lnTo>
                <a:lnTo>
                  <a:pt x="1322" y="771"/>
                </a:lnTo>
                <a:lnTo>
                  <a:pt x="1336" y="777"/>
                </a:lnTo>
                <a:lnTo>
                  <a:pt x="1350" y="777"/>
                </a:lnTo>
                <a:lnTo>
                  <a:pt x="1364" y="789"/>
                </a:lnTo>
                <a:lnTo>
                  <a:pt x="1378" y="783"/>
                </a:lnTo>
                <a:lnTo>
                  <a:pt x="1392" y="777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427287" y="746125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333626" y="57070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 rot="16200000">
            <a:off x="2118692" y="5509826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333626" y="47434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 rot="16200000">
            <a:off x="2022369" y="4577857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333626" y="37782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 rot="16200000">
            <a:off x="2022369" y="3603346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2333626" y="281940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 rot="16200000">
            <a:off x="2022369" y="2672857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333626" y="185420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 rot="16200000">
            <a:off x="2022369" y="1682256"/>
            <a:ext cx="3208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2333626" y="8905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 rot="16200000">
            <a:off x="2120279" y="69176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427287" y="5851525"/>
            <a:ext cx="80025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25717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509837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4111625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3984625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5657850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530850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71993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7070725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8739188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8612188" y="598963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10285413" y="5851526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10096501" y="5989639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>
            <a:off x="4495801" y="6352402"/>
            <a:ext cx="39120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Distance to Father's Technology Class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43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" name="Rectangle 67"/>
          <p:cNvSpPr>
            <a:spLocks noChangeArrowheads="1"/>
          </p:cNvSpPr>
          <p:nvPr/>
        </p:nvSpPr>
        <p:spPr bwMode="auto">
          <a:xfrm rot="16200000">
            <a:off x="-174642" y="3101569"/>
            <a:ext cx="4035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Inventors in Technology Class per 1000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134"/>
          <p:cNvSpPr>
            <a:spLocks noChangeArrowheads="1"/>
          </p:cNvSpPr>
          <p:nvPr/>
        </p:nvSpPr>
        <p:spPr bwMode="auto">
          <a:xfrm>
            <a:off x="1524000" y="228601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Child’s Patent Rate by Distance from Father’s Technology Class</a:t>
            </a:r>
          </a:p>
        </p:txBody>
      </p:sp>
    </p:spTree>
    <p:extLst>
      <p:ext uri="{BB962C8B-B14F-4D97-AF65-F5344CB8AC3E}">
        <p14:creationId xmlns:p14="http://schemas.microsoft.com/office/powerpoint/2010/main" val="6627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Neighborhood Exposure Effects and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are only one potential source of exposure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capture broader sources of exposure, analyze variation across neighborhoods where child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grew up</a:t>
            </a:r>
          </a:p>
        </p:txBody>
      </p:sp>
    </p:spTree>
    <p:extLst>
      <p:ext uri="{BB962C8B-B14F-4D97-AF65-F5344CB8AC3E}">
        <p14:creationId xmlns:p14="http://schemas.microsoft.com/office/powerpoint/2010/main" val="10678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62001"/>
            <a:ext cx="8606089" cy="5445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26" y="4267200"/>
            <a:ext cx="1381774" cy="2286000"/>
          </a:xfrm>
          <a:prstGeom prst="rect">
            <a:avLst/>
          </a:prstGeom>
        </p:spPr>
      </p:pic>
      <p:sp>
        <p:nvSpPr>
          <p:cNvPr id="6" name="Rectangle 161"/>
          <p:cNvSpPr>
            <a:spLocks noChangeArrowheads="1"/>
          </p:cNvSpPr>
          <p:nvPr/>
        </p:nvSpPr>
        <p:spPr bwMode="auto">
          <a:xfrm>
            <a:off x="1524001" y="131802"/>
            <a:ext cx="9144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Origins of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Inventors in America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Patent Rates per 1000 Children by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Area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where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Child Grew Up</a:t>
            </a:r>
          </a:p>
        </p:txBody>
      </p:sp>
    </p:spTree>
    <p:extLst>
      <p:ext uri="{BB962C8B-B14F-4D97-AF65-F5344CB8AC3E}">
        <p14:creationId xmlns:p14="http://schemas.microsoft.com/office/powerpoint/2010/main" val="3039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276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693864" y="336551"/>
            <a:ext cx="8736013" cy="6292850"/>
            <a:chOff x="107" y="212"/>
            <a:chExt cx="5503" cy="396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69" y="470"/>
              <a:ext cx="5041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569" y="3595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69" y="303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569" y="2256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569" y="1912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569" y="1353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569" y="791"/>
              <a:ext cx="504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40" y="32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904" y="31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953" y="299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044" y="30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061" y="265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68" y="30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75" y="286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107" y="295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138" y="31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169" y="298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183" y="23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190" y="307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236" y="28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243" y="274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267" y="28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1313" y="205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1313" y="291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1327" y="312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79" name="Oval 32"/>
            <p:cNvSpPr>
              <a:spLocks noChangeArrowheads="1"/>
            </p:cNvSpPr>
            <p:nvPr/>
          </p:nvSpPr>
          <p:spPr bwMode="auto">
            <a:xfrm>
              <a:off x="1386" y="28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1" name="Oval 33"/>
            <p:cNvSpPr>
              <a:spLocks noChangeArrowheads="1"/>
            </p:cNvSpPr>
            <p:nvPr/>
          </p:nvSpPr>
          <p:spPr bwMode="auto">
            <a:xfrm>
              <a:off x="1403" y="28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2" name="Oval 34"/>
            <p:cNvSpPr>
              <a:spLocks noChangeArrowheads="1"/>
            </p:cNvSpPr>
            <p:nvPr/>
          </p:nvSpPr>
          <p:spPr bwMode="auto">
            <a:xfrm>
              <a:off x="1403" y="255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3" name="Oval 35"/>
            <p:cNvSpPr>
              <a:spLocks noChangeArrowheads="1"/>
            </p:cNvSpPr>
            <p:nvPr/>
          </p:nvSpPr>
          <p:spPr bwMode="auto">
            <a:xfrm>
              <a:off x="1421" y="244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4" name="Oval 36"/>
            <p:cNvSpPr>
              <a:spLocks noChangeArrowheads="1"/>
            </p:cNvSpPr>
            <p:nvPr/>
          </p:nvSpPr>
          <p:spPr bwMode="auto">
            <a:xfrm>
              <a:off x="1431" y="289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5" name="Oval 37"/>
            <p:cNvSpPr>
              <a:spLocks noChangeArrowheads="1"/>
            </p:cNvSpPr>
            <p:nvPr/>
          </p:nvSpPr>
          <p:spPr bwMode="auto">
            <a:xfrm>
              <a:off x="1452" y="24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6" name="Oval 38"/>
            <p:cNvSpPr>
              <a:spLocks noChangeArrowheads="1"/>
            </p:cNvSpPr>
            <p:nvPr/>
          </p:nvSpPr>
          <p:spPr bwMode="auto">
            <a:xfrm>
              <a:off x="1459" y="31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7" name="Oval 39"/>
            <p:cNvSpPr>
              <a:spLocks noChangeArrowheads="1"/>
            </p:cNvSpPr>
            <p:nvPr/>
          </p:nvSpPr>
          <p:spPr bwMode="auto">
            <a:xfrm>
              <a:off x="1494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8" name="Oval 40"/>
            <p:cNvSpPr>
              <a:spLocks noChangeArrowheads="1"/>
            </p:cNvSpPr>
            <p:nvPr/>
          </p:nvSpPr>
          <p:spPr bwMode="auto">
            <a:xfrm>
              <a:off x="1613" y="25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29" name="Oval 41"/>
            <p:cNvSpPr>
              <a:spLocks noChangeArrowheads="1"/>
            </p:cNvSpPr>
            <p:nvPr/>
          </p:nvSpPr>
          <p:spPr bwMode="auto">
            <a:xfrm>
              <a:off x="1627" y="27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0" name="Oval 42"/>
            <p:cNvSpPr>
              <a:spLocks noChangeArrowheads="1"/>
            </p:cNvSpPr>
            <p:nvPr/>
          </p:nvSpPr>
          <p:spPr bwMode="auto">
            <a:xfrm>
              <a:off x="1644" y="25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1" name="Oval 43"/>
            <p:cNvSpPr>
              <a:spLocks noChangeArrowheads="1"/>
            </p:cNvSpPr>
            <p:nvPr/>
          </p:nvSpPr>
          <p:spPr bwMode="auto">
            <a:xfrm>
              <a:off x="1686" y="22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2" name="Oval 44"/>
            <p:cNvSpPr>
              <a:spLocks noChangeArrowheads="1"/>
            </p:cNvSpPr>
            <p:nvPr/>
          </p:nvSpPr>
          <p:spPr bwMode="auto">
            <a:xfrm>
              <a:off x="1700" y="27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3" name="Oval 45"/>
            <p:cNvSpPr>
              <a:spLocks noChangeArrowheads="1"/>
            </p:cNvSpPr>
            <p:nvPr/>
          </p:nvSpPr>
          <p:spPr bwMode="auto">
            <a:xfrm>
              <a:off x="1704" y="272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4" name="Oval 46"/>
            <p:cNvSpPr>
              <a:spLocks noChangeArrowheads="1"/>
            </p:cNvSpPr>
            <p:nvPr/>
          </p:nvSpPr>
          <p:spPr bwMode="auto">
            <a:xfrm>
              <a:off x="1711" y="268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5" name="Oval 47"/>
            <p:cNvSpPr>
              <a:spLocks noChangeArrowheads="1"/>
            </p:cNvSpPr>
            <p:nvPr/>
          </p:nvSpPr>
          <p:spPr bwMode="auto">
            <a:xfrm>
              <a:off x="1714" y="269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6" name="Oval 48"/>
            <p:cNvSpPr>
              <a:spLocks noChangeArrowheads="1"/>
            </p:cNvSpPr>
            <p:nvPr/>
          </p:nvSpPr>
          <p:spPr bwMode="auto">
            <a:xfrm>
              <a:off x="1731" y="268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7" name="Oval 49"/>
            <p:cNvSpPr>
              <a:spLocks noChangeArrowheads="1"/>
            </p:cNvSpPr>
            <p:nvPr/>
          </p:nvSpPr>
          <p:spPr bwMode="auto">
            <a:xfrm>
              <a:off x="1749" y="260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8" name="Oval 50"/>
            <p:cNvSpPr>
              <a:spLocks noChangeArrowheads="1"/>
            </p:cNvSpPr>
            <p:nvPr/>
          </p:nvSpPr>
          <p:spPr bwMode="auto">
            <a:xfrm>
              <a:off x="1752" y="294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39" name="Oval 51"/>
            <p:cNvSpPr>
              <a:spLocks noChangeArrowheads="1"/>
            </p:cNvSpPr>
            <p:nvPr/>
          </p:nvSpPr>
          <p:spPr bwMode="auto">
            <a:xfrm>
              <a:off x="1836" y="25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0" name="Oval 52"/>
            <p:cNvSpPr>
              <a:spLocks noChangeArrowheads="1"/>
            </p:cNvSpPr>
            <p:nvPr/>
          </p:nvSpPr>
          <p:spPr bwMode="auto">
            <a:xfrm>
              <a:off x="1850" y="272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1" name="Oval 53"/>
            <p:cNvSpPr>
              <a:spLocks noChangeArrowheads="1"/>
            </p:cNvSpPr>
            <p:nvPr/>
          </p:nvSpPr>
          <p:spPr bwMode="auto">
            <a:xfrm>
              <a:off x="1864" y="278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42" name="Oval 54"/>
            <p:cNvSpPr>
              <a:spLocks noChangeArrowheads="1"/>
            </p:cNvSpPr>
            <p:nvPr/>
          </p:nvSpPr>
          <p:spPr bwMode="auto">
            <a:xfrm>
              <a:off x="1882" y="215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8" name="Oval 55"/>
            <p:cNvSpPr>
              <a:spLocks noChangeArrowheads="1"/>
            </p:cNvSpPr>
            <p:nvPr/>
          </p:nvSpPr>
          <p:spPr bwMode="auto">
            <a:xfrm>
              <a:off x="1896" y="249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89" name="Oval 56"/>
            <p:cNvSpPr>
              <a:spLocks noChangeArrowheads="1"/>
            </p:cNvSpPr>
            <p:nvPr/>
          </p:nvSpPr>
          <p:spPr bwMode="auto">
            <a:xfrm>
              <a:off x="1913" y="22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0" name="Oval 57"/>
            <p:cNvSpPr>
              <a:spLocks noChangeArrowheads="1"/>
            </p:cNvSpPr>
            <p:nvPr/>
          </p:nvSpPr>
          <p:spPr bwMode="auto">
            <a:xfrm>
              <a:off x="1917" y="179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1" name="Oval 58"/>
            <p:cNvSpPr>
              <a:spLocks noChangeArrowheads="1"/>
            </p:cNvSpPr>
            <p:nvPr/>
          </p:nvSpPr>
          <p:spPr bwMode="auto">
            <a:xfrm>
              <a:off x="1920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2" name="Oval 59"/>
            <p:cNvSpPr>
              <a:spLocks noChangeArrowheads="1"/>
            </p:cNvSpPr>
            <p:nvPr/>
          </p:nvSpPr>
          <p:spPr bwMode="auto">
            <a:xfrm>
              <a:off x="1969" y="236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3" name="Oval 60"/>
            <p:cNvSpPr>
              <a:spLocks noChangeArrowheads="1"/>
            </p:cNvSpPr>
            <p:nvPr/>
          </p:nvSpPr>
          <p:spPr bwMode="auto">
            <a:xfrm>
              <a:off x="1979" y="209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4" name="Oval 61"/>
            <p:cNvSpPr>
              <a:spLocks noChangeArrowheads="1"/>
            </p:cNvSpPr>
            <p:nvPr/>
          </p:nvSpPr>
          <p:spPr bwMode="auto">
            <a:xfrm>
              <a:off x="2000" y="25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5" name="Oval 62"/>
            <p:cNvSpPr>
              <a:spLocks noChangeArrowheads="1"/>
            </p:cNvSpPr>
            <p:nvPr/>
          </p:nvSpPr>
          <p:spPr bwMode="auto">
            <a:xfrm>
              <a:off x="2049" y="23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6" name="Oval 63"/>
            <p:cNvSpPr>
              <a:spLocks noChangeArrowheads="1"/>
            </p:cNvSpPr>
            <p:nvPr/>
          </p:nvSpPr>
          <p:spPr bwMode="auto">
            <a:xfrm>
              <a:off x="2056" y="22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7" name="Oval 64"/>
            <p:cNvSpPr>
              <a:spLocks noChangeArrowheads="1"/>
            </p:cNvSpPr>
            <p:nvPr/>
          </p:nvSpPr>
          <p:spPr bwMode="auto">
            <a:xfrm>
              <a:off x="2063" y="25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8" name="Oval 65"/>
            <p:cNvSpPr>
              <a:spLocks noChangeArrowheads="1"/>
            </p:cNvSpPr>
            <p:nvPr/>
          </p:nvSpPr>
          <p:spPr bwMode="auto">
            <a:xfrm>
              <a:off x="2067" y="198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299" name="Oval 66"/>
            <p:cNvSpPr>
              <a:spLocks noChangeArrowheads="1"/>
            </p:cNvSpPr>
            <p:nvPr/>
          </p:nvSpPr>
          <p:spPr bwMode="auto">
            <a:xfrm>
              <a:off x="2077" y="183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0" name="Oval 67"/>
            <p:cNvSpPr>
              <a:spLocks noChangeArrowheads="1"/>
            </p:cNvSpPr>
            <p:nvPr/>
          </p:nvSpPr>
          <p:spPr bwMode="auto">
            <a:xfrm>
              <a:off x="2154" y="19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1" name="Oval 68"/>
            <p:cNvSpPr>
              <a:spLocks noChangeArrowheads="1"/>
            </p:cNvSpPr>
            <p:nvPr/>
          </p:nvSpPr>
          <p:spPr bwMode="auto">
            <a:xfrm>
              <a:off x="2171" y="29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2" name="Oval 69"/>
            <p:cNvSpPr>
              <a:spLocks noChangeArrowheads="1"/>
            </p:cNvSpPr>
            <p:nvPr/>
          </p:nvSpPr>
          <p:spPr bwMode="auto">
            <a:xfrm>
              <a:off x="2213" y="19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3" name="Oval 70"/>
            <p:cNvSpPr>
              <a:spLocks noChangeArrowheads="1"/>
            </p:cNvSpPr>
            <p:nvPr/>
          </p:nvSpPr>
          <p:spPr bwMode="auto">
            <a:xfrm>
              <a:off x="2241" y="22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4" name="Oval 71"/>
            <p:cNvSpPr>
              <a:spLocks noChangeArrowheads="1"/>
            </p:cNvSpPr>
            <p:nvPr/>
          </p:nvSpPr>
          <p:spPr bwMode="auto">
            <a:xfrm>
              <a:off x="2255" y="21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5" name="Oval 72"/>
            <p:cNvSpPr>
              <a:spLocks noChangeArrowheads="1"/>
            </p:cNvSpPr>
            <p:nvPr/>
          </p:nvSpPr>
          <p:spPr bwMode="auto">
            <a:xfrm>
              <a:off x="2377" y="21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6" name="Oval 73"/>
            <p:cNvSpPr>
              <a:spLocks noChangeArrowheads="1"/>
            </p:cNvSpPr>
            <p:nvPr/>
          </p:nvSpPr>
          <p:spPr bwMode="auto">
            <a:xfrm>
              <a:off x="2402" y="19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7" name="Oval 74"/>
            <p:cNvSpPr>
              <a:spLocks noChangeArrowheads="1"/>
            </p:cNvSpPr>
            <p:nvPr/>
          </p:nvSpPr>
          <p:spPr bwMode="auto">
            <a:xfrm>
              <a:off x="2423" y="203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8" name="Oval 75"/>
            <p:cNvSpPr>
              <a:spLocks noChangeArrowheads="1"/>
            </p:cNvSpPr>
            <p:nvPr/>
          </p:nvSpPr>
          <p:spPr bwMode="auto">
            <a:xfrm>
              <a:off x="2447" y="8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09" name="Oval 76"/>
            <p:cNvSpPr>
              <a:spLocks noChangeArrowheads="1"/>
            </p:cNvSpPr>
            <p:nvPr/>
          </p:nvSpPr>
          <p:spPr bwMode="auto">
            <a:xfrm>
              <a:off x="2458" y="18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0" name="Oval 77"/>
            <p:cNvSpPr>
              <a:spLocks noChangeArrowheads="1"/>
            </p:cNvSpPr>
            <p:nvPr/>
          </p:nvSpPr>
          <p:spPr bwMode="auto">
            <a:xfrm>
              <a:off x="2520" y="22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1" name="Oval 78"/>
            <p:cNvSpPr>
              <a:spLocks noChangeArrowheads="1"/>
            </p:cNvSpPr>
            <p:nvPr/>
          </p:nvSpPr>
          <p:spPr bwMode="auto">
            <a:xfrm>
              <a:off x="2534" y="20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2" name="Oval 79"/>
            <p:cNvSpPr>
              <a:spLocks noChangeArrowheads="1"/>
            </p:cNvSpPr>
            <p:nvPr/>
          </p:nvSpPr>
          <p:spPr bwMode="auto">
            <a:xfrm>
              <a:off x="2538" y="24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3" name="Oval 80"/>
            <p:cNvSpPr>
              <a:spLocks noChangeArrowheads="1"/>
            </p:cNvSpPr>
            <p:nvPr/>
          </p:nvSpPr>
          <p:spPr bwMode="auto">
            <a:xfrm>
              <a:off x="2555" y="28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4" name="Oval 81"/>
            <p:cNvSpPr>
              <a:spLocks noChangeArrowheads="1"/>
            </p:cNvSpPr>
            <p:nvPr/>
          </p:nvSpPr>
          <p:spPr bwMode="auto">
            <a:xfrm>
              <a:off x="2559" y="16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5" name="Oval 82"/>
            <p:cNvSpPr>
              <a:spLocks noChangeArrowheads="1"/>
            </p:cNvSpPr>
            <p:nvPr/>
          </p:nvSpPr>
          <p:spPr bwMode="auto">
            <a:xfrm>
              <a:off x="2573" y="21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6" name="Oval 83"/>
            <p:cNvSpPr>
              <a:spLocks noChangeArrowheads="1"/>
            </p:cNvSpPr>
            <p:nvPr/>
          </p:nvSpPr>
          <p:spPr bwMode="auto">
            <a:xfrm>
              <a:off x="2636" y="199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7" name="Oval 84"/>
            <p:cNvSpPr>
              <a:spLocks noChangeArrowheads="1"/>
            </p:cNvSpPr>
            <p:nvPr/>
          </p:nvSpPr>
          <p:spPr bwMode="auto">
            <a:xfrm>
              <a:off x="2688" y="25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8" name="Oval 85"/>
            <p:cNvSpPr>
              <a:spLocks noChangeArrowheads="1"/>
            </p:cNvSpPr>
            <p:nvPr/>
          </p:nvSpPr>
          <p:spPr bwMode="auto">
            <a:xfrm>
              <a:off x="2698" y="242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19" name="Oval 86"/>
            <p:cNvSpPr>
              <a:spLocks noChangeArrowheads="1"/>
            </p:cNvSpPr>
            <p:nvPr/>
          </p:nvSpPr>
          <p:spPr bwMode="auto">
            <a:xfrm>
              <a:off x="2702" y="180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0" name="Oval 87"/>
            <p:cNvSpPr>
              <a:spLocks noChangeArrowheads="1"/>
            </p:cNvSpPr>
            <p:nvPr/>
          </p:nvSpPr>
          <p:spPr bwMode="auto">
            <a:xfrm>
              <a:off x="2768" y="23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1" name="Oval 88"/>
            <p:cNvSpPr>
              <a:spLocks noChangeArrowheads="1"/>
            </p:cNvSpPr>
            <p:nvPr/>
          </p:nvSpPr>
          <p:spPr bwMode="auto">
            <a:xfrm>
              <a:off x="2863" y="231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2" name="Oval 89"/>
            <p:cNvSpPr>
              <a:spLocks noChangeArrowheads="1"/>
            </p:cNvSpPr>
            <p:nvPr/>
          </p:nvSpPr>
          <p:spPr bwMode="auto">
            <a:xfrm>
              <a:off x="2908" y="18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3" name="Oval 90"/>
            <p:cNvSpPr>
              <a:spLocks noChangeArrowheads="1"/>
            </p:cNvSpPr>
            <p:nvPr/>
          </p:nvSpPr>
          <p:spPr bwMode="auto">
            <a:xfrm>
              <a:off x="2974" y="20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4" name="Oval 91"/>
            <p:cNvSpPr>
              <a:spLocks noChangeArrowheads="1"/>
            </p:cNvSpPr>
            <p:nvPr/>
          </p:nvSpPr>
          <p:spPr bwMode="auto">
            <a:xfrm>
              <a:off x="2985" y="211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5" name="Oval 92"/>
            <p:cNvSpPr>
              <a:spLocks noChangeArrowheads="1"/>
            </p:cNvSpPr>
            <p:nvPr/>
          </p:nvSpPr>
          <p:spPr bwMode="auto">
            <a:xfrm>
              <a:off x="2992" y="185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6" name="Oval 93"/>
            <p:cNvSpPr>
              <a:spLocks noChangeArrowheads="1"/>
            </p:cNvSpPr>
            <p:nvPr/>
          </p:nvSpPr>
          <p:spPr bwMode="auto">
            <a:xfrm>
              <a:off x="3013" y="158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7" name="Oval 94"/>
            <p:cNvSpPr>
              <a:spLocks noChangeArrowheads="1"/>
            </p:cNvSpPr>
            <p:nvPr/>
          </p:nvSpPr>
          <p:spPr bwMode="auto">
            <a:xfrm>
              <a:off x="3034" y="249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8" name="Oval 95"/>
            <p:cNvSpPr>
              <a:spLocks noChangeArrowheads="1"/>
            </p:cNvSpPr>
            <p:nvPr/>
          </p:nvSpPr>
          <p:spPr bwMode="auto">
            <a:xfrm>
              <a:off x="3048" y="141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29" name="Oval 96"/>
            <p:cNvSpPr>
              <a:spLocks noChangeArrowheads="1"/>
            </p:cNvSpPr>
            <p:nvPr/>
          </p:nvSpPr>
          <p:spPr bwMode="auto">
            <a:xfrm>
              <a:off x="3072" y="258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0" name="Oval 97"/>
            <p:cNvSpPr>
              <a:spLocks noChangeArrowheads="1"/>
            </p:cNvSpPr>
            <p:nvPr/>
          </p:nvSpPr>
          <p:spPr bwMode="auto">
            <a:xfrm>
              <a:off x="3079" y="20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1" name="Oval 98"/>
            <p:cNvSpPr>
              <a:spLocks noChangeArrowheads="1"/>
            </p:cNvSpPr>
            <p:nvPr/>
          </p:nvSpPr>
          <p:spPr bwMode="auto">
            <a:xfrm>
              <a:off x="3082" y="21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2" name="Oval 99"/>
            <p:cNvSpPr>
              <a:spLocks noChangeArrowheads="1"/>
            </p:cNvSpPr>
            <p:nvPr/>
          </p:nvSpPr>
          <p:spPr bwMode="auto">
            <a:xfrm>
              <a:off x="3086" y="18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3" name="Oval 100"/>
            <p:cNvSpPr>
              <a:spLocks noChangeArrowheads="1"/>
            </p:cNvSpPr>
            <p:nvPr/>
          </p:nvSpPr>
          <p:spPr bwMode="auto">
            <a:xfrm>
              <a:off x="3149" y="14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4" name="Oval 101"/>
            <p:cNvSpPr>
              <a:spLocks noChangeArrowheads="1"/>
            </p:cNvSpPr>
            <p:nvPr/>
          </p:nvSpPr>
          <p:spPr bwMode="auto">
            <a:xfrm>
              <a:off x="3163" y="21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5" name="Oval 102"/>
            <p:cNvSpPr>
              <a:spLocks noChangeArrowheads="1"/>
            </p:cNvSpPr>
            <p:nvPr/>
          </p:nvSpPr>
          <p:spPr bwMode="auto">
            <a:xfrm>
              <a:off x="3222" y="24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6" name="Oval 103"/>
            <p:cNvSpPr>
              <a:spLocks noChangeArrowheads="1"/>
            </p:cNvSpPr>
            <p:nvPr/>
          </p:nvSpPr>
          <p:spPr bwMode="auto">
            <a:xfrm>
              <a:off x="3257" y="151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7" name="Oval 104"/>
            <p:cNvSpPr>
              <a:spLocks noChangeArrowheads="1"/>
            </p:cNvSpPr>
            <p:nvPr/>
          </p:nvSpPr>
          <p:spPr bwMode="auto">
            <a:xfrm>
              <a:off x="3505" y="20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8" name="Oval 105"/>
            <p:cNvSpPr>
              <a:spLocks noChangeArrowheads="1"/>
            </p:cNvSpPr>
            <p:nvPr/>
          </p:nvSpPr>
          <p:spPr bwMode="auto">
            <a:xfrm>
              <a:off x="3613" y="115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39" name="Oval 106"/>
            <p:cNvSpPr>
              <a:spLocks noChangeArrowheads="1"/>
            </p:cNvSpPr>
            <p:nvPr/>
          </p:nvSpPr>
          <p:spPr bwMode="auto">
            <a:xfrm>
              <a:off x="3753" y="19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0" name="Oval 107"/>
            <p:cNvSpPr>
              <a:spLocks noChangeArrowheads="1"/>
            </p:cNvSpPr>
            <p:nvPr/>
          </p:nvSpPr>
          <p:spPr bwMode="auto">
            <a:xfrm>
              <a:off x="3756" y="14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1" name="Oval 108"/>
            <p:cNvSpPr>
              <a:spLocks noChangeArrowheads="1"/>
            </p:cNvSpPr>
            <p:nvPr/>
          </p:nvSpPr>
          <p:spPr bwMode="auto">
            <a:xfrm>
              <a:off x="3812" y="19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2" name="Oval 109"/>
            <p:cNvSpPr>
              <a:spLocks noChangeArrowheads="1"/>
            </p:cNvSpPr>
            <p:nvPr/>
          </p:nvSpPr>
          <p:spPr bwMode="auto">
            <a:xfrm>
              <a:off x="4168" y="17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3" name="Oval 110"/>
            <p:cNvSpPr>
              <a:spLocks noChangeArrowheads="1"/>
            </p:cNvSpPr>
            <p:nvPr/>
          </p:nvSpPr>
          <p:spPr bwMode="auto">
            <a:xfrm>
              <a:off x="4423" y="173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4" name="Oval 111"/>
            <p:cNvSpPr>
              <a:spLocks noChangeArrowheads="1"/>
            </p:cNvSpPr>
            <p:nvPr/>
          </p:nvSpPr>
          <p:spPr bwMode="auto">
            <a:xfrm>
              <a:off x="4587" y="17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5" name="Oval 112"/>
            <p:cNvSpPr>
              <a:spLocks noChangeArrowheads="1"/>
            </p:cNvSpPr>
            <p:nvPr/>
          </p:nvSpPr>
          <p:spPr bwMode="auto">
            <a:xfrm>
              <a:off x="4908" y="17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6" name="Oval 113"/>
            <p:cNvSpPr>
              <a:spLocks noChangeArrowheads="1"/>
            </p:cNvSpPr>
            <p:nvPr/>
          </p:nvSpPr>
          <p:spPr bwMode="auto">
            <a:xfrm>
              <a:off x="5488" y="52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7" name="Freeform 114"/>
            <p:cNvSpPr>
              <a:spLocks/>
            </p:cNvSpPr>
            <p:nvPr/>
          </p:nvSpPr>
          <p:spPr bwMode="auto">
            <a:xfrm>
              <a:off x="771" y="1001"/>
              <a:ext cx="4748" cy="1983"/>
            </a:xfrm>
            <a:custGeom>
              <a:avLst/>
              <a:gdLst>
                <a:gd name="T0" fmla="*/ 18 w 1360"/>
                <a:gd name="T1" fmla="*/ 560 h 568"/>
                <a:gd name="T2" fmla="*/ 41 w 1360"/>
                <a:gd name="T3" fmla="*/ 551 h 568"/>
                <a:gd name="T4" fmla="*/ 64 w 1360"/>
                <a:gd name="T5" fmla="*/ 541 h 568"/>
                <a:gd name="T6" fmla="*/ 86 w 1360"/>
                <a:gd name="T7" fmla="*/ 532 h 568"/>
                <a:gd name="T8" fmla="*/ 109 w 1360"/>
                <a:gd name="T9" fmla="*/ 522 h 568"/>
                <a:gd name="T10" fmla="*/ 132 w 1360"/>
                <a:gd name="T11" fmla="*/ 513 h 568"/>
                <a:gd name="T12" fmla="*/ 155 w 1360"/>
                <a:gd name="T13" fmla="*/ 503 h 568"/>
                <a:gd name="T14" fmla="*/ 177 w 1360"/>
                <a:gd name="T15" fmla="*/ 494 h 568"/>
                <a:gd name="T16" fmla="*/ 200 w 1360"/>
                <a:gd name="T17" fmla="*/ 484 h 568"/>
                <a:gd name="T18" fmla="*/ 223 w 1360"/>
                <a:gd name="T19" fmla="*/ 475 h 568"/>
                <a:gd name="T20" fmla="*/ 245 w 1360"/>
                <a:gd name="T21" fmla="*/ 465 h 568"/>
                <a:gd name="T22" fmla="*/ 268 w 1360"/>
                <a:gd name="T23" fmla="*/ 456 h 568"/>
                <a:gd name="T24" fmla="*/ 291 w 1360"/>
                <a:gd name="T25" fmla="*/ 446 h 568"/>
                <a:gd name="T26" fmla="*/ 314 w 1360"/>
                <a:gd name="T27" fmla="*/ 437 h 568"/>
                <a:gd name="T28" fmla="*/ 336 w 1360"/>
                <a:gd name="T29" fmla="*/ 427 h 568"/>
                <a:gd name="T30" fmla="*/ 359 w 1360"/>
                <a:gd name="T31" fmla="*/ 418 h 568"/>
                <a:gd name="T32" fmla="*/ 382 w 1360"/>
                <a:gd name="T33" fmla="*/ 408 h 568"/>
                <a:gd name="T34" fmla="*/ 405 w 1360"/>
                <a:gd name="T35" fmla="*/ 399 h 568"/>
                <a:gd name="T36" fmla="*/ 427 w 1360"/>
                <a:gd name="T37" fmla="*/ 389 h 568"/>
                <a:gd name="T38" fmla="*/ 450 w 1360"/>
                <a:gd name="T39" fmla="*/ 380 h 568"/>
                <a:gd name="T40" fmla="*/ 473 w 1360"/>
                <a:gd name="T41" fmla="*/ 370 h 568"/>
                <a:gd name="T42" fmla="*/ 496 w 1360"/>
                <a:gd name="T43" fmla="*/ 361 h 568"/>
                <a:gd name="T44" fmla="*/ 518 w 1360"/>
                <a:gd name="T45" fmla="*/ 351 h 568"/>
                <a:gd name="T46" fmla="*/ 541 w 1360"/>
                <a:gd name="T47" fmla="*/ 342 h 568"/>
                <a:gd name="T48" fmla="*/ 564 w 1360"/>
                <a:gd name="T49" fmla="*/ 332 h 568"/>
                <a:gd name="T50" fmla="*/ 586 w 1360"/>
                <a:gd name="T51" fmla="*/ 323 h 568"/>
                <a:gd name="T52" fmla="*/ 609 w 1360"/>
                <a:gd name="T53" fmla="*/ 313 h 568"/>
                <a:gd name="T54" fmla="*/ 632 w 1360"/>
                <a:gd name="T55" fmla="*/ 304 h 568"/>
                <a:gd name="T56" fmla="*/ 655 w 1360"/>
                <a:gd name="T57" fmla="*/ 294 h 568"/>
                <a:gd name="T58" fmla="*/ 677 w 1360"/>
                <a:gd name="T59" fmla="*/ 285 h 568"/>
                <a:gd name="T60" fmla="*/ 700 w 1360"/>
                <a:gd name="T61" fmla="*/ 275 h 568"/>
                <a:gd name="T62" fmla="*/ 723 w 1360"/>
                <a:gd name="T63" fmla="*/ 266 h 568"/>
                <a:gd name="T64" fmla="*/ 746 w 1360"/>
                <a:gd name="T65" fmla="*/ 256 h 568"/>
                <a:gd name="T66" fmla="*/ 768 w 1360"/>
                <a:gd name="T67" fmla="*/ 247 h 568"/>
                <a:gd name="T68" fmla="*/ 791 w 1360"/>
                <a:gd name="T69" fmla="*/ 237 h 568"/>
                <a:gd name="T70" fmla="*/ 814 w 1360"/>
                <a:gd name="T71" fmla="*/ 228 h 568"/>
                <a:gd name="T72" fmla="*/ 837 w 1360"/>
                <a:gd name="T73" fmla="*/ 218 h 568"/>
                <a:gd name="T74" fmla="*/ 859 w 1360"/>
                <a:gd name="T75" fmla="*/ 209 h 568"/>
                <a:gd name="T76" fmla="*/ 882 w 1360"/>
                <a:gd name="T77" fmla="*/ 199 h 568"/>
                <a:gd name="T78" fmla="*/ 905 w 1360"/>
                <a:gd name="T79" fmla="*/ 190 h 568"/>
                <a:gd name="T80" fmla="*/ 928 w 1360"/>
                <a:gd name="T81" fmla="*/ 180 h 568"/>
                <a:gd name="T82" fmla="*/ 950 w 1360"/>
                <a:gd name="T83" fmla="*/ 171 h 568"/>
                <a:gd name="T84" fmla="*/ 973 w 1360"/>
                <a:gd name="T85" fmla="*/ 161 h 568"/>
                <a:gd name="T86" fmla="*/ 996 w 1360"/>
                <a:gd name="T87" fmla="*/ 152 h 568"/>
                <a:gd name="T88" fmla="*/ 1019 w 1360"/>
                <a:gd name="T89" fmla="*/ 142 h 568"/>
                <a:gd name="T90" fmla="*/ 1041 w 1360"/>
                <a:gd name="T91" fmla="*/ 133 h 568"/>
                <a:gd name="T92" fmla="*/ 1064 w 1360"/>
                <a:gd name="T93" fmla="*/ 123 h 568"/>
                <a:gd name="T94" fmla="*/ 1087 w 1360"/>
                <a:gd name="T95" fmla="*/ 114 h 568"/>
                <a:gd name="T96" fmla="*/ 1109 w 1360"/>
                <a:gd name="T97" fmla="*/ 104 h 568"/>
                <a:gd name="T98" fmla="*/ 1132 w 1360"/>
                <a:gd name="T99" fmla="*/ 95 h 568"/>
                <a:gd name="T100" fmla="*/ 1155 w 1360"/>
                <a:gd name="T101" fmla="*/ 85 h 568"/>
                <a:gd name="T102" fmla="*/ 1178 w 1360"/>
                <a:gd name="T103" fmla="*/ 76 h 568"/>
                <a:gd name="T104" fmla="*/ 1200 w 1360"/>
                <a:gd name="T105" fmla="*/ 66 h 568"/>
                <a:gd name="T106" fmla="*/ 1223 w 1360"/>
                <a:gd name="T107" fmla="*/ 57 h 568"/>
                <a:gd name="T108" fmla="*/ 1246 w 1360"/>
                <a:gd name="T109" fmla="*/ 47 h 568"/>
                <a:gd name="T110" fmla="*/ 1269 w 1360"/>
                <a:gd name="T111" fmla="*/ 38 h 568"/>
                <a:gd name="T112" fmla="*/ 1291 w 1360"/>
                <a:gd name="T113" fmla="*/ 28 h 568"/>
                <a:gd name="T114" fmla="*/ 1314 w 1360"/>
                <a:gd name="T115" fmla="*/ 19 h 568"/>
                <a:gd name="T116" fmla="*/ 1337 w 1360"/>
                <a:gd name="T117" fmla="*/ 9 h 568"/>
                <a:gd name="T118" fmla="*/ 1360 w 1360"/>
                <a:gd name="T11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0" h="568">
                  <a:moveTo>
                    <a:pt x="0" y="568"/>
                  </a:moveTo>
                  <a:lnTo>
                    <a:pt x="4" y="566"/>
                  </a:lnTo>
                  <a:lnTo>
                    <a:pt x="9" y="564"/>
                  </a:lnTo>
                  <a:lnTo>
                    <a:pt x="14" y="562"/>
                  </a:lnTo>
                  <a:lnTo>
                    <a:pt x="18" y="560"/>
                  </a:lnTo>
                  <a:lnTo>
                    <a:pt x="23" y="558"/>
                  </a:lnTo>
                  <a:lnTo>
                    <a:pt x="27" y="556"/>
                  </a:lnTo>
                  <a:lnTo>
                    <a:pt x="32" y="554"/>
                  </a:lnTo>
                  <a:lnTo>
                    <a:pt x="36" y="552"/>
                  </a:lnTo>
                  <a:lnTo>
                    <a:pt x="41" y="551"/>
                  </a:lnTo>
                  <a:lnTo>
                    <a:pt x="45" y="549"/>
                  </a:lnTo>
                  <a:lnTo>
                    <a:pt x="50" y="547"/>
                  </a:lnTo>
                  <a:lnTo>
                    <a:pt x="54" y="545"/>
                  </a:lnTo>
                  <a:lnTo>
                    <a:pt x="59" y="543"/>
                  </a:lnTo>
                  <a:lnTo>
                    <a:pt x="64" y="541"/>
                  </a:lnTo>
                  <a:lnTo>
                    <a:pt x="68" y="539"/>
                  </a:lnTo>
                  <a:lnTo>
                    <a:pt x="73" y="537"/>
                  </a:lnTo>
                  <a:lnTo>
                    <a:pt x="77" y="535"/>
                  </a:lnTo>
                  <a:lnTo>
                    <a:pt x="82" y="533"/>
                  </a:lnTo>
                  <a:lnTo>
                    <a:pt x="86" y="532"/>
                  </a:lnTo>
                  <a:lnTo>
                    <a:pt x="91" y="530"/>
                  </a:lnTo>
                  <a:lnTo>
                    <a:pt x="95" y="528"/>
                  </a:lnTo>
                  <a:lnTo>
                    <a:pt x="100" y="526"/>
                  </a:lnTo>
                  <a:lnTo>
                    <a:pt x="104" y="524"/>
                  </a:lnTo>
                  <a:lnTo>
                    <a:pt x="109" y="522"/>
                  </a:lnTo>
                  <a:lnTo>
                    <a:pt x="114" y="520"/>
                  </a:lnTo>
                  <a:lnTo>
                    <a:pt x="118" y="518"/>
                  </a:lnTo>
                  <a:lnTo>
                    <a:pt x="123" y="516"/>
                  </a:lnTo>
                  <a:lnTo>
                    <a:pt x="127" y="514"/>
                  </a:lnTo>
                  <a:lnTo>
                    <a:pt x="132" y="513"/>
                  </a:lnTo>
                  <a:lnTo>
                    <a:pt x="136" y="511"/>
                  </a:lnTo>
                  <a:lnTo>
                    <a:pt x="141" y="509"/>
                  </a:lnTo>
                  <a:lnTo>
                    <a:pt x="145" y="507"/>
                  </a:lnTo>
                  <a:lnTo>
                    <a:pt x="150" y="505"/>
                  </a:lnTo>
                  <a:lnTo>
                    <a:pt x="155" y="503"/>
                  </a:lnTo>
                  <a:lnTo>
                    <a:pt x="159" y="501"/>
                  </a:lnTo>
                  <a:lnTo>
                    <a:pt x="164" y="499"/>
                  </a:lnTo>
                  <a:lnTo>
                    <a:pt x="168" y="497"/>
                  </a:lnTo>
                  <a:lnTo>
                    <a:pt x="173" y="496"/>
                  </a:lnTo>
                  <a:lnTo>
                    <a:pt x="177" y="494"/>
                  </a:lnTo>
                  <a:lnTo>
                    <a:pt x="182" y="492"/>
                  </a:lnTo>
                  <a:lnTo>
                    <a:pt x="186" y="490"/>
                  </a:lnTo>
                  <a:lnTo>
                    <a:pt x="191" y="488"/>
                  </a:lnTo>
                  <a:lnTo>
                    <a:pt x="195" y="486"/>
                  </a:lnTo>
                  <a:lnTo>
                    <a:pt x="200" y="484"/>
                  </a:lnTo>
                  <a:lnTo>
                    <a:pt x="205" y="482"/>
                  </a:lnTo>
                  <a:lnTo>
                    <a:pt x="209" y="480"/>
                  </a:lnTo>
                  <a:lnTo>
                    <a:pt x="214" y="478"/>
                  </a:lnTo>
                  <a:lnTo>
                    <a:pt x="218" y="477"/>
                  </a:lnTo>
                  <a:lnTo>
                    <a:pt x="223" y="475"/>
                  </a:lnTo>
                  <a:lnTo>
                    <a:pt x="227" y="473"/>
                  </a:lnTo>
                  <a:lnTo>
                    <a:pt x="232" y="471"/>
                  </a:lnTo>
                  <a:lnTo>
                    <a:pt x="236" y="469"/>
                  </a:lnTo>
                  <a:lnTo>
                    <a:pt x="241" y="467"/>
                  </a:lnTo>
                  <a:lnTo>
                    <a:pt x="245" y="465"/>
                  </a:lnTo>
                  <a:lnTo>
                    <a:pt x="250" y="463"/>
                  </a:lnTo>
                  <a:lnTo>
                    <a:pt x="255" y="461"/>
                  </a:lnTo>
                  <a:lnTo>
                    <a:pt x="259" y="459"/>
                  </a:lnTo>
                  <a:lnTo>
                    <a:pt x="264" y="458"/>
                  </a:lnTo>
                  <a:lnTo>
                    <a:pt x="268" y="456"/>
                  </a:lnTo>
                  <a:lnTo>
                    <a:pt x="273" y="454"/>
                  </a:lnTo>
                  <a:lnTo>
                    <a:pt x="277" y="452"/>
                  </a:lnTo>
                  <a:lnTo>
                    <a:pt x="282" y="450"/>
                  </a:lnTo>
                  <a:lnTo>
                    <a:pt x="286" y="448"/>
                  </a:lnTo>
                  <a:lnTo>
                    <a:pt x="291" y="446"/>
                  </a:lnTo>
                  <a:lnTo>
                    <a:pt x="295" y="444"/>
                  </a:lnTo>
                  <a:lnTo>
                    <a:pt x="300" y="442"/>
                  </a:lnTo>
                  <a:lnTo>
                    <a:pt x="305" y="440"/>
                  </a:lnTo>
                  <a:lnTo>
                    <a:pt x="309" y="439"/>
                  </a:lnTo>
                  <a:lnTo>
                    <a:pt x="314" y="437"/>
                  </a:lnTo>
                  <a:lnTo>
                    <a:pt x="318" y="435"/>
                  </a:lnTo>
                  <a:lnTo>
                    <a:pt x="323" y="433"/>
                  </a:lnTo>
                  <a:lnTo>
                    <a:pt x="327" y="431"/>
                  </a:lnTo>
                  <a:lnTo>
                    <a:pt x="332" y="429"/>
                  </a:lnTo>
                  <a:lnTo>
                    <a:pt x="336" y="427"/>
                  </a:lnTo>
                  <a:lnTo>
                    <a:pt x="341" y="425"/>
                  </a:lnTo>
                  <a:lnTo>
                    <a:pt x="345" y="423"/>
                  </a:lnTo>
                  <a:lnTo>
                    <a:pt x="350" y="421"/>
                  </a:lnTo>
                  <a:lnTo>
                    <a:pt x="355" y="420"/>
                  </a:lnTo>
                  <a:lnTo>
                    <a:pt x="359" y="418"/>
                  </a:lnTo>
                  <a:lnTo>
                    <a:pt x="364" y="416"/>
                  </a:lnTo>
                  <a:lnTo>
                    <a:pt x="368" y="414"/>
                  </a:lnTo>
                  <a:lnTo>
                    <a:pt x="373" y="412"/>
                  </a:lnTo>
                  <a:lnTo>
                    <a:pt x="377" y="410"/>
                  </a:lnTo>
                  <a:lnTo>
                    <a:pt x="382" y="408"/>
                  </a:lnTo>
                  <a:lnTo>
                    <a:pt x="386" y="406"/>
                  </a:lnTo>
                  <a:lnTo>
                    <a:pt x="391" y="404"/>
                  </a:lnTo>
                  <a:lnTo>
                    <a:pt x="396" y="402"/>
                  </a:lnTo>
                  <a:lnTo>
                    <a:pt x="400" y="401"/>
                  </a:lnTo>
                  <a:lnTo>
                    <a:pt x="405" y="399"/>
                  </a:lnTo>
                  <a:lnTo>
                    <a:pt x="409" y="397"/>
                  </a:lnTo>
                  <a:lnTo>
                    <a:pt x="414" y="395"/>
                  </a:lnTo>
                  <a:lnTo>
                    <a:pt x="418" y="393"/>
                  </a:lnTo>
                  <a:lnTo>
                    <a:pt x="423" y="391"/>
                  </a:lnTo>
                  <a:lnTo>
                    <a:pt x="427" y="389"/>
                  </a:lnTo>
                  <a:lnTo>
                    <a:pt x="432" y="387"/>
                  </a:lnTo>
                  <a:lnTo>
                    <a:pt x="436" y="385"/>
                  </a:lnTo>
                  <a:lnTo>
                    <a:pt x="441" y="384"/>
                  </a:lnTo>
                  <a:lnTo>
                    <a:pt x="446" y="382"/>
                  </a:lnTo>
                  <a:lnTo>
                    <a:pt x="450" y="380"/>
                  </a:lnTo>
                  <a:lnTo>
                    <a:pt x="455" y="378"/>
                  </a:lnTo>
                  <a:lnTo>
                    <a:pt x="459" y="376"/>
                  </a:lnTo>
                  <a:lnTo>
                    <a:pt x="464" y="374"/>
                  </a:lnTo>
                  <a:lnTo>
                    <a:pt x="468" y="372"/>
                  </a:lnTo>
                  <a:lnTo>
                    <a:pt x="473" y="370"/>
                  </a:lnTo>
                  <a:lnTo>
                    <a:pt x="477" y="368"/>
                  </a:lnTo>
                  <a:lnTo>
                    <a:pt x="482" y="366"/>
                  </a:lnTo>
                  <a:lnTo>
                    <a:pt x="486" y="364"/>
                  </a:lnTo>
                  <a:lnTo>
                    <a:pt x="491" y="363"/>
                  </a:lnTo>
                  <a:lnTo>
                    <a:pt x="496" y="361"/>
                  </a:lnTo>
                  <a:lnTo>
                    <a:pt x="500" y="359"/>
                  </a:lnTo>
                  <a:lnTo>
                    <a:pt x="505" y="357"/>
                  </a:lnTo>
                  <a:lnTo>
                    <a:pt x="509" y="355"/>
                  </a:lnTo>
                  <a:lnTo>
                    <a:pt x="514" y="353"/>
                  </a:lnTo>
                  <a:lnTo>
                    <a:pt x="518" y="351"/>
                  </a:lnTo>
                  <a:lnTo>
                    <a:pt x="523" y="349"/>
                  </a:lnTo>
                  <a:lnTo>
                    <a:pt x="527" y="347"/>
                  </a:lnTo>
                  <a:lnTo>
                    <a:pt x="532" y="346"/>
                  </a:lnTo>
                  <a:lnTo>
                    <a:pt x="537" y="344"/>
                  </a:lnTo>
                  <a:lnTo>
                    <a:pt x="541" y="342"/>
                  </a:lnTo>
                  <a:lnTo>
                    <a:pt x="546" y="340"/>
                  </a:lnTo>
                  <a:lnTo>
                    <a:pt x="550" y="338"/>
                  </a:lnTo>
                  <a:lnTo>
                    <a:pt x="555" y="336"/>
                  </a:lnTo>
                  <a:lnTo>
                    <a:pt x="559" y="334"/>
                  </a:lnTo>
                  <a:lnTo>
                    <a:pt x="564" y="332"/>
                  </a:lnTo>
                  <a:lnTo>
                    <a:pt x="568" y="330"/>
                  </a:lnTo>
                  <a:lnTo>
                    <a:pt x="573" y="328"/>
                  </a:lnTo>
                  <a:lnTo>
                    <a:pt x="577" y="327"/>
                  </a:lnTo>
                  <a:lnTo>
                    <a:pt x="582" y="325"/>
                  </a:lnTo>
                  <a:lnTo>
                    <a:pt x="586" y="323"/>
                  </a:lnTo>
                  <a:lnTo>
                    <a:pt x="591" y="321"/>
                  </a:lnTo>
                  <a:lnTo>
                    <a:pt x="596" y="319"/>
                  </a:lnTo>
                  <a:lnTo>
                    <a:pt x="600" y="317"/>
                  </a:lnTo>
                  <a:lnTo>
                    <a:pt x="605" y="315"/>
                  </a:lnTo>
                  <a:lnTo>
                    <a:pt x="609" y="313"/>
                  </a:lnTo>
                  <a:lnTo>
                    <a:pt x="614" y="311"/>
                  </a:lnTo>
                  <a:lnTo>
                    <a:pt x="618" y="309"/>
                  </a:lnTo>
                  <a:lnTo>
                    <a:pt x="623" y="308"/>
                  </a:lnTo>
                  <a:lnTo>
                    <a:pt x="627" y="306"/>
                  </a:lnTo>
                  <a:lnTo>
                    <a:pt x="632" y="304"/>
                  </a:lnTo>
                  <a:lnTo>
                    <a:pt x="637" y="302"/>
                  </a:lnTo>
                  <a:lnTo>
                    <a:pt x="641" y="300"/>
                  </a:lnTo>
                  <a:lnTo>
                    <a:pt x="646" y="298"/>
                  </a:lnTo>
                  <a:lnTo>
                    <a:pt x="650" y="296"/>
                  </a:lnTo>
                  <a:lnTo>
                    <a:pt x="655" y="294"/>
                  </a:lnTo>
                  <a:lnTo>
                    <a:pt x="659" y="292"/>
                  </a:lnTo>
                  <a:lnTo>
                    <a:pt x="664" y="290"/>
                  </a:lnTo>
                  <a:lnTo>
                    <a:pt x="668" y="289"/>
                  </a:lnTo>
                  <a:lnTo>
                    <a:pt x="673" y="287"/>
                  </a:lnTo>
                  <a:lnTo>
                    <a:pt x="677" y="285"/>
                  </a:lnTo>
                  <a:lnTo>
                    <a:pt x="682" y="283"/>
                  </a:lnTo>
                  <a:lnTo>
                    <a:pt x="687" y="281"/>
                  </a:lnTo>
                  <a:lnTo>
                    <a:pt x="691" y="279"/>
                  </a:lnTo>
                  <a:lnTo>
                    <a:pt x="696" y="277"/>
                  </a:lnTo>
                  <a:lnTo>
                    <a:pt x="700" y="275"/>
                  </a:lnTo>
                  <a:lnTo>
                    <a:pt x="705" y="273"/>
                  </a:lnTo>
                  <a:lnTo>
                    <a:pt x="709" y="271"/>
                  </a:lnTo>
                  <a:lnTo>
                    <a:pt x="714" y="270"/>
                  </a:lnTo>
                  <a:lnTo>
                    <a:pt x="718" y="268"/>
                  </a:lnTo>
                  <a:lnTo>
                    <a:pt x="723" y="266"/>
                  </a:lnTo>
                  <a:lnTo>
                    <a:pt x="727" y="264"/>
                  </a:lnTo>
                  <a:lnTo>
                    <a:pt x="732" y="262"/>
                  </a:lnTo>
                  <a:lnTo>
                    <a:pt x="737" y="260"/>
                  </a:lnTo>
                  <a:lnTo>
                    <a:pt x="741" y="258"/>
                  </a:lnTo>
                  <a:lnTo>
                    <a:pt x="746" y="256"/>
                  </a:lnTo>
                  <a:lnTo>
                    <a:pt x="750" y="254"/>
                  </a:lnTo>
                  <a:lnTo>
                    <a:pt x="755" y="252"/>
                  </a:lnTo>
                  <a:lnTo>
                    <a:pt x="759" y="251"/>
                  </a:lnTo>
                  <a:lnTo>
                    <a:pt x="764" y="249"/>
                  </a:lnTo>
                  <a:lnTo>
                    <a:pt x="768" y="247"/>
                  </a:lnTo>
                  <a:lnTo>
                    <a:pt x="773" y="245"/>
                  </a:lnTo>
                  <a:lnTo>
                    <a:pt x="778" y="243"/>
                  </a:lnTo>
                  <a:lnTo>
                    <a:pt x="782" y="241"/>
                  </a:lnTo>
                  <a:lnTo>
                    <a:pt x="787" y="239"/>
                  </a:lnTo>
                  <a:lnTo>
                    <a:pt x="791" y="237"/>
                  </a:lnTo>
                  <a:lnTo>
                    <a:pt x="796" y="235"/>
                  </a:lnTo>
                  <a:lnTo>
                    <a:pt x="800" y="233"/>
                  </a:lnTo>
                  <a:lnTo>
                    <a:pt x="805" y="232"/>
                  </a:lnTo>
                  <a:lnTo>
                    <a:pt x="809" y="230"/>
                  </a:lnTo>
                  <a:lnTo>
                    <a:pt x="814" y="228"/>
                  </a:lnTo>
                  <a:lnTo>
                    <a:pt x="818" y="226"/>
                  </a:lnTo>
                  <a:lnTo>
                    <a:pt x="823" y="224"/>
                  </a:lnTo>
                  <a:lnTo>
                    <a:pt x="828" y="222"/>
                  </a:lnTo>
                  <a:lnTo>
                    <a:pt x="832" y="220"/>
                  </a:lnTo>
                  <a:lnTo>
                    <a:pt x="837" y="218"/>
                  </a:lnTo>
                  <a:lnTo>
                    <a:pt x="841" y="216"/>
                  </a:lnTo>
                  <a:lnTo>
                    <a:pt x="846" y="215"/>
                  </a:lnTo>
                  <a:lnTo>
                    <a:pt x="850" y="213"/>
                  </a:lnTo>
                  <a:lnTo>
                    <a:pt x="855" y="211"/>
                  </a:lnTo>
                  <a:lnTo>
                    <a:pt x="859" y="209"/>
                  </a:lnTo>
                  <a:lnTo>
                    <a:pt x="864" y="207"/>
                  </a:lnTo>
                  <a:lnTo>
                    <a:pt x="868" y="205"/>
                  </a:lnTo>
                  <a:lnTo>
                    <a:pt x="873" y="203"/>
                  </a:lnTo>
                  <a:lnTo>
                    <a:pt x="878" y="201"/>
                  </a:lnTo>
                  <a:lnTo>
                    <a:pt x="882" y="199"/>
                  </a:lnTo>
                  <a:lnTo>
                    <a:pt x="887" y="197"/>
                  </a:lnTo>
                  <a:lnTo>
                    <a:pt x="891" y="196"/>
                  </a:lnTo>
                  <a:lnTo>
                    <a:pt x="896" y="194"/>
                  </a:lnTo>
                  <a:lnTo>
                    <a:pt x="900" y="192"/>
                  </a:lnTo>
                  <a:lnTo>
                    <a:pt x="905" y="190"/>
                  </a:lnTo>
                  <a:lnTo>
                    <a:pt x="909" y="188"/>
                  </a:lnTo>
                  <a:lnTo>
                    <a:pt x="914" y="186"/>
                  </a:lnTo>
                  <a:lnTo>
                    <a:pt x="918" y="184"/>
                  </a:lnTo>
                  <a:lnTo>
                    <a:pt x="923" y="182"/>
                  </a:lnTo>
                  <a:lnTo>
                    <a:pt x="928" y="180"/>
                  </a:lnTo>
                  <a:lnTo>
                    <a:pt x="932" y="178"/>
                  </a:lnTo>
                  <a:lnTo>
                    <a:pt x="937" y="177"/>
                  </a:lnTo>
                  <a:lnTo>
                    <a:pt x="941" y="175"/>
                  </a:lnTo>
                  <a:lnTo>
                    <a:pt x="946" y="173"/>
                  </a:lnTo>
                  <a:lnTo>
                    <a:pt x="950" y="171"/>
                  </a:lnTo>
                  <a:lnTo>
                    <a:pt x="955" y="169"/>
                  </a:lnTo>
                  <a:lnTo>
                    <a:pt x="959" y="167"/>
                  </a:lnTo>
                  <a:lnTo>
                    <a:pt x="964" y="165"/>
                  </a:lnTo>
                  <a:lnTo>
                    <a:pt x="968" y="163"/>
                  </a:lnTo>
                  <a:lnTo>
                    <a:pt x="973" y="161"/>
                  </a:lnTo>
                  <a:lnTo>
                    <a:pt x="978" y="159"/>
                  </a:lnTo>
                  <a:lnTo>
                    <a:pt x="982" y="158"/>
                  </a:lnTo>
                  <a:lnTo>
                    <a:pt x="987" y="156"/>
                  </a:lnTo>
                  <a:lnTo>
                    <a:pt x="991" y="154"/>
                  </a:lnTo>
                  <a:lnTo>
                    <a:pt x="996" y="152"/>
                  </a:lnTo>
                  <a:lnTo>
                    <a:pt x="1000" y="150"/>
                  </a:lnTo>
                  <a:lnTo>
                    <a:pt x="1005" y="148"/>
                  </a:lnTo>
                  <a:lnTo>
                    <a:pt x="1009" y="146"/>
                  </a:lnTo>
                  <a:lnTo>
                    <a:pt x="1014" y="144"/>
                  </a:lnTo>
                  <a:lnTo>
                    <a:pt x="1019" y="142"/>
                  </a:lnTo>
                  <a:lnTo>
                    <a:pt x="1023" y="140"/>
                  </a:lnTo>
                  <a:lnTo>
                    <a:pt x="1028" y="139"/>
                  </a:lnTo>
                  <a:lnTo>
                    <a:pt x="1032" y="137"/>
                  </a:lnTo>
                  <a:lnTo>
                    <a:pt x="1037" y="135"/>
                  </a:lnTo>
                  <a:lnTo>
                    <a:pt x="1041" y="133"/>
                  </a:lnTo>
                  <a:lnTo>
                    <a:pt x="1046" y="131"/>
                  </a:lnTo>
                  <a:lnTo>
                    <a:pt x="1050" y="129"/>
                  </a:lnTo>
                  <a:lnTo>
                    <a:pt x="1055" y="127"/>
                  </a:lnTo>
                  <a:lnTo>
                    <a:pt x="1059" y="125"/>
                  </a:lnTo>
                  <a:lnTo>
                    <a:pt x="1064" y="123"/>
                  </a:lnTo>
                  <a:lnTo>
                    <a:pt x="1069" y="121"/>
                  </a:lnTo>
                  <a:lnTo>
                    <a:pt x="1073" y="120"/>
                  </a:lnTo>
                  <a:lnTo>
                    <a:pt x="1078" y="118"/>
                  </a:lnTo>
                  <a:lnTo>
                    <a:pt x="1082" y="116"/>
                  </a:lnTo>
                  <a:lnTo>
                    <a:pt x="1087" y="114"/>
                  </a:lnTo>
                  <a:lnTo>
                    <a:pt x="1091" y="112"/>
                  </a:lnTo>
                  <a:lnTo>
                    <a:pt x="1096" y="110"/>
                  </a:lnTo>
                  <a:lnTo>
                    <a:pt x="1100" y="108"/>
                  </a:lnTo>
                  <a:lnTo>
                    <a:pt x="1105" y="106"/>
                  </a:lnTo>
                  <a:lnTo>
                    <a:pt x="1109" y="104"/>
                  </a:lnTo>
                  <a:lnTo>
                    <a:pt x="1114" y="103"/>
                  </a:lnTo>
                  <a:lnTo>
                    <a:pt x="1119" y="101"/>
                  </a:lnTo>
                  <a:lnTo>
                    <a:pt x="1123" y="99"/>
                  </a:lnTo>
                  <a:lnTo>
                    <a:pt x="1128" y="97"/>
                  </a:lnTo>
                  <a:lnTo>
                    <a:pt x="1132" y="95"/>
                  </a:lnTo>
                  <a:lnTo>
                    <a:pt x="1137" y="93"/>
                  </a:lnTo>
                  <a:lnTo>
                    <a:pt x="1141" y="91"/>
                  </a:lnTo>
                  <a:lnTo>
                    <a:pt x="1146" y="89"/>
                  </a:lnTo>
                  <a:lnTo>
                    <a:pt x="1150" y="87"/>
                  </a:lnTo>
                  <a:lnTo>
                    <a:pt x="1155" y="85"/>
                  </a:lnTo>
                  <a:lnTo>
                    <a:pt x="1159" y="83"/>
                  </a:lnTo>
                  <a:lnTo>
                    <a:pt x="1164" y="82"/>
                  </a:lnTo>
                  <a:lnTo>
                    <a:pt x="1169" y="80"/>
                  </a:lnTo>
                  <a:lnTo>
                    <a:pt x="1173" y="78"/>
                  </a:lnTo>
                  <a:lnTo>
                    <a:pt x="1178" y="76"/>
                  </a:lnTo>
                  <a:lnTo>
                    <a:pt x="1182" y="74"/>
                  </a:lnTo>
                  <a:lnTo>
                    <a:pt x="1187" y="72"/>
                  </a:lnTo>
                  <a:lnTo>
                    <a:pt x="1191" y="70"/>
                  </a:lnTo>
                  <a:lnTo>
                    <a:pt x="1196" y="68"/>
                  </a:lnTo>
                  <a:lnTo>
                    <a:pt x="1200" y="66"/>
                  </a:lnTo>
                  <a:lnTo>
                    <a:pt x="1205" y="65"/>
                  </a:lnTo>
                  <a:lnTo>
                    <a:pt x="1210" y="63"/>
                  </a:lnTo>
                  <a:lnTo>
                    <a:pt x="1214" y="61"/>
                  </a:lnTo>
                  <a:lnTo>
                    <a:pt x="1219" y="59"/>
                  </a:lnTo>
                  <a:lnTo>
                    <a:pt x="1223" y="57"/>
                  </a:lnTo>
                  <a:lnTo>
                    <a:pt x="1228" y="55"/>
                  </a:lnTo>
                  <a:lnTo>
                    <a:pt x="1232" y="53"/>
                  </a:lnTo>
                  <a:lnTo>
                    <a:pt x="1237" y="51"/>
                  </a:lnTo>
                  <a:lnTo>
                    <a:pt x="1241" y="49"/>
                  </a:lnTo>
                  <a:lnTo>
                    <a:pt x="1246" y="47"/>
                  </a:lnTo>
                  <a:lnTo>
                    <a:pt x="1250" y="46"/>
                  </a:lnTo>
                  <a:lnTo>
                    <a:pt x="1255" y="44"/>
                  </a:lnTo>
                  <a:lnTo>
                    <a:pt x="1260" y="42"/>
                  </a:lnTo>
                  <a:lnTo>
                    <a:pt x="1264" y="40"/>
                  </a:lnTo>
                  <a:lnTo>
                    <a:pt x="1269" y="38"/>
                  </a:lnTo>
                  <a:lnTo>
                    <a:pt x="1273" y="36"/>
                  </a:lnTo>
                  <a:lnTo>
                    <a:pt x="1278" y="34"/>
                  </a:lnTo>
                  <a:lnTo>
                    <a:pt x="1282" y="32"/>
                  </a:lnTo>
                  <a:lnTo>
                    <a:pt x="1287" y="30"/>
                  </a:lnTo>
                  <a:lnTo>
                    <a:pt x="1291" y="28"/>
                  </a:lnTo>
                  <a:lnTo>
                    <a:pt x="1296" y="27"/>
                  </a:lnTo>
                  <a:lnTo>
                    <a:pt x="1300" y="25"/>
                  </a:lnTo>
                  <a:lnTo>
                    <a:pt x="1305" y="23"/>
                  </a:lnTo>
                  <a:lnTo>
                    <a:pt x="1310" y="21"/>
                  </a:lnTo>
                  <a:lnTo>
                    <a:pt x="1314" y="19"/>
                  </a:lnTo>
                  <a:lnTo>
                    <a:pt x="1319" y="17"/>
                  </a:lnTo>
                  <a:lnTo>
                    <a:pt x="1323" y="15"/>
                  </a:lnTo>
                  <a:lnTo>
                    <a:pt x="1328" y="13"/>
                  </a:lnTo>
                  <a:lnTo>
                    <a:pt x="1332" y="11"/>
                  </a:lnTo>
                  <a:lnTo>
                    <a:pt x="1337" y="9"/>
                  </a:lnTo>
                  <a:lnTo>
                    <a:pt x="1341" y="8"/>
                  </a:lnTo>
                  <a:lnTo>
                    <a:pt x="1346" y="6"/>
                  </a:lnTo>
                  <a:lnTo>
                    <a:pt x="1350" y="4"/>
                  </a:lnTo>
                  <a:lnTo>
                    <a:pt x="1355" y="2"/>
                  </a:lnTo>
                  <a:lnTo>
                    <a:pt x="1360" y="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8" name="Line 115"/>
            <p:cNvSpPr>
              <a:spLocks noChangeShapeType="1"/>
            </p:cNvSpPr>
            <p:nvPr/>
          </p:nvSpPr>
          <p:spPr bwMode="auto">
            <a:xfrm flipV="1">
              <a:off x="569" y="470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49" name="Line 116"/>
            <p:cNvSpPr>
              <a:spLocks noChangeShapeType="1"/>
            </p:cNvSpPr>
            <p:nvPr/>
          </p:nvSpPr>
          <p:spPr bwMode="auto">
            <a:xfrm flipH="1">
              <a:off x="510" y="35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50" name="Rectangle 117"/>
            <p:cNvSpPr>
              <a:spLocks noChangeArrowheads="1"/>
            </p:cNvSpPr>
            <p:nvPr/>
          </p:nvSpPr>
          <p:spPr bwMode="auto">
            <a:xfrm rot="16200000">
              <a:off x="375" y="3471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0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1" name="Line 118"/>
            <p:cNvSpPr>
              <a:spLocks noChangeShapeType="1"/>
            </p:cNvSpPr>
            <p:nvPr/>
          </p:nvSpPr>
          <p:spPr bwMode="auto">
            <a:xfrm flipH="1">
              <a:off x="510" y="303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52" name="Rectangle 119"/>
            <p:cNvSpPr>
              <a:spLocks noChangeArrowheads="1"/>
            </p:cNvSpPr>
            <p:nvPr/>
          </p:nvSpPr>
          <p:spPr bwMode="auto">
            <a:xfrm rot="16200000">
              <a:off x="375" y="2909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3" name="Line 120"/>
            <p:cNvSpPr>
              <a:spLocks noChangeShapeType="1"/>
            </p:cNvSpPr>
            <p:nvPr/>
          </p:nvSpPr>
          <p:spPr bwMode="auto">
            <a:xfrm flipH="1">
              <a:off x="510" y="2474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54" name="Rectangle 121"/>
            <p:cNvSpPr>
              <a:spLocks noChangeArrowheads="1"/>
            </p:cNvSpPr>
            <p:nvPr/>
          </p:nvSpPr>
          <p:spPr bwMode="auto">
            <a:xfrm rot="16200000">
              <a:off x="375" y="2351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5" name="Line 122"/>
            <p:cNvSpPr>
              <a:spLocks noChangeShapeType="1"/>
            </p:cNvSpPr>
            <p:nvPr/>
          </p:nvSpPr>
          <p:spPr bwMode="auto">
            <a:xfrm flipH="1">
              <a:off x="510" y="1912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56" name="Rectangle 123"/>
            <p:cNvSpPr>
              <a:spLocks noChangeArrowheads="1"/>
            </p:cNvSpPr>
            <p:nvPr/>
          </p:nvSpPr>
          <p:spPr bwMode="auto">
            <a:xfrm rot="16200000">
              <a:off x="375" y="1789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7" name="Line 124"/>
            <p:cNvSpPr>
              <a:spLocks noChangeShapeType="1"/>
            </p:cNvSpPr>
            <p:nvPr/>
          </p:nvSpPr>
          <p:spPr bwMode="auto">
            <a:xfrm flipH="1">
              <a:off x="510" y="135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58" name="Rectangle 125"/>
            <p:cNvSpPr>
              <a:spLocks noChangeArrowheads="1"/>
            </p:cNvSpPr>
            <p:nvPr/>
          </p:nvSpPr>
          <p:spPr bwMode="auto">
            <a:xfrm rot="16200000">
              <a:off x="375" y="1230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9" name="Line 126"/>
            <p:cNvSpPr>
              <a:spLocks noChangeShapeType="1"/>
            </p:cNvSpPr>
            <p:nvPr/>
          </p:nvSpPr>
          <p:spPr bwMode="auto">
            <a:xfrm flipH="1">
              <a:off x="510" y="79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60" name="Rectangle 127"/>
            <p:cNvSpPr>
              <a:spLocks noChangeArrowheads="1"/>
            </p:cNvSpPr>
            <p:nvPr/>
          </p:nvSpPr>
          <p:spPr bwMode="auto">
            <a:xfrm rot="16200000">
              <a:off x="376" y="668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1" name="Rectangle 128"/>
            <p:cNvSpPr>
              <a:spLocks noChangeArrowheads="1"/>
            </p:cNvSpPr>
            <p:nvPr/>
          </p:nvSpPr>
          <p:spPr bwMode="auto">
            <a:xfrm rot="16200000">
              <a:off x="-1260" y="2107"/>
              <a:ext cx="29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No. of Inventors Growing up in CZ (per 1000)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2" name="Line 129"/>
            <p:cNvSpPr>
              <a:spLocks noChangeShapeType="1"/>
            </p:cNvSpPr>
            <p:nvPr/>
          </p:nvSpPr>
          <p:spPr bwMode="auto">
            <a:xfrm>
              <a:off x="569" y="3686"/>
              <a:ext cx="50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63" name="Line 130"/>
            <p:cNvSpPr>
              <a:spLocks noChangeShapeType="1"/>
            </p:cNvSpPr>
            <p:nvPr/>
          </p:nvSpPr>
          <p:spPr bwMode="auto">
            <a:xfrm>
              <a:off x="66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65" name="Line 132"/>
            <p:cNvSpPr>
              <a:spLocks noChangeShapeType="1"/>
            </p:cNvSpPr>
            <p:nvPr/>
          </p:nvSpPr>
          <p:spPr bwMode="auto">
            <a:xfrm>
              <a:off x="1770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67" name="Line 134"/>
            <p:cNvSpPr>
              <a:spLocks noChangeShapeType="1"/>
            </p:cNvSpPr>
            <p:nvPr/>
          </p:nvSpPr>
          <p:spPr bwMode="auto">
            <a:xfrm>
              <a:off x="2877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69" name="Line 136"/>
            <p:cNvSpPr>
              <a:spLocks noChangeShapeType="1"/>
            </p:cNvSpPr>
            <p:nvPr/>
          </p:nvSpPr>
          <p:spPr bwMode="auto">
            <a:xfrm>
              <a:off x="3987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71" name="Line 138"/>
            <p:cNvSpPr>
              <a:spLocks noChangeShapeType="1"/>
            </p:cNvSpPr>
            <p:nvPr/>
          </p:nvSpPr>
          <p:spPr bwMode="auto">
            <a:xfrm>
              <a:off x="5097" y="3686"/>
              <a:ext cx="0" cy="5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373" name="Rectangle 140"/>
            <p:cNvSpPr>
              <a:spLocks noChangeArrowheads="1"/>
            </p:cNvSpPr>
            <p:nvPr/>
          </p:nvSpPr>
          <p:spPr bwMode="auto">
            <a:xfrm>
              <a:off x="725" y="4002"/>
              <a:ext cx="47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Annual Patent Rate for Working Age Adults in </a:t>
              </a:r>
              <a:r>
                <a:rPr lang="en-US" altLang="en-US" sz="1800" dirty="0" smtClean="0">
                  <a:solidFill>
                    <a:srgbClr val="000000"/>
                  </a:solidFill>
                </a:rPr>
                <a:t>Commuting Zone </a:t>
              </a:r>
              <a:r>
                <a: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(per 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1000)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74" name="Rectangle 141"/>
            <p:cNvSpPr>
              <a:spLocks noChangeArrowheads="1"/>
            </p:cNvSpPr>
            <p:nvPr/>
          </p:nvSpPr>
          <p:spPr bwMode="auto">
            <a:xfrm>
              <a:off x="3062" y="212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500" b="0" i="0" u="none" strike="noStrike" kern="1200" cap="none" spc="0" normalizeH="0" baseline="0" noProof="0">
                  <a:ln>
                    <a:noFill/>
                  </a:ln>
                  <a:solidFill>
                    <a:srgbClr val="1E2D53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46" name="Rectangle 82"/>
          <p:cNvSpPr>
            <a:spLocks noChangeArrowheads="1"/>
          </p:cNvSpPr>
          <p:nvPr/>
        </p:nvSpPr>
        <p:spPr bwMode="auto">
          <a:xfrm>
            <a:off x="2509837" y="598963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7" name="Rectangle 84"/>
          <p:cNvSpPr>
            <a:spLocks noChangeArrowheads="1"/>
          </p:cNvSpPr>
          <p:nvPr/>
        </p:nvSpPr>
        <p:spPr bwMode="auto">
          <a:xfrm>
            <a:off x="4191001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0.2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8" name="Rectangle 86"/>
          <p:cNvSpPr>
            <a:spLocks noChangeArrowheads="1"/>
          </p:cNvSpPr>
          <p:nvPr/>
        </p:nvSpPr>
        <p:spPr bwMode="auto">
          <a:xfrm>
            <a:off x="5943601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0.4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9" name="Rectangle 88"/>
          <p:cNvSpPr>
            <a:spLocks noChangeArrowheads="1"/>
          </p:cNvSpPr>
          <p:nvPr/>
        </p:nvSpPr>
        <p:spPr bwMode="auto">
          <a:xfrm>
            <a:off x="7696201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0.6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0" name="Rectangle 90"/>
          <p:cNvSpPr>
            <a:spLocks noChangeArrowheads="1"/>
          </p:cNvSpPr>
          <p:nvPr/>
        </p:nvSpPr>
        <p:spPr bwMode="auto">
          <a:xfrm>
            <a:off x="9448801" y="5989639"/>
            <a:ext cx="320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0.8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2" name="Rectangle 33"/>
          <p:cNvSpPr>
            <a:spLocks noChangeArrowheads="1"/>
          </p:cNvSpPr>
          <p:nvPr/>
        </p:nvSpPr>
        <p:spPr bwMode="auto">
          <a:xfrm>
            <a:off x="6550027" y="4060826"/>
            <a:ext cx="6668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1A476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Houston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3" name="Rectangle 63"/>
          <p:cNvSpPr>
            <a:spLocks noChangeArrowheads="1"/>
          </p:cNvSpPr>
          <p:nvPr/>
        </p:nvSpPr>
        <p:spPr bwMode="auto">
          <a:xfrm>
            <a:off x="9432926" y="762000"/>
            <a:ext cx="7469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A476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San Jose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5" name="Rectangle 214"/>
          <p:cNvSpPr>
            <a:spLocks noChangeArrowheads="1"/>
          </p:cNvSpPr>
          <p:nvPr/>
        </p:nvSpPr>
        <p:spPr bwMode="auto">
          <a:xfrm>
            <a:off x="5557839" y="1273176"/>
            <a:ext cx="6764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A476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Madison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6" name="Rectangle 47"/>
          <p:cNvSpPr>
            <a:spLocks noChangeArrowheads="1"/>
          </p:cNvSpPr>
          <p:nvPr/>
        </p:nvSpPr>
        <p:spPr bwMode="auto">
          <a:xfrm>
            <a:off x="7408863" y="1787526"/>
            <a:ext cx="9553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A476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Minneapolis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7" name="Rectangle 21"/>
          <p:cNvSpPr>
            <a:spLocks noChangeArrowheads="1"/>
          </p:cNvSpPr>
          <p:nvPr/>
        </p:nvSpPr>
        <p:spPr bwMode="auto">
          <a:xfrm>
            <a:off x="9459914" y="2763839"/>
            <a:ext cx="6075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A476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Newark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Rectangle 179"/>
          <p:cNvSpPr>
            <a:spLocks noChangeArrowheads="1"/>
          </p:cNvSpPr>
          <p:nvPr/>
        </p:nvSpPr>
        <p:spPr bwMode="auto">
          <a:xfrm>
            <a:off x="3349626" y="3021012"/>
            <a:ext cx="6668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A476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Portland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1" name="Rectangle 134"/>
          <p:cNvSpPr>
            <a:spLocks noChangeArrowheads="1"/>
          </p:cNvSpPr>
          <p:nvPr/>
        </p:nvSpPr>
        <p:spPr bwMode="auto">
          <a:xfrm>
            <a:off x="1219200" y="259080"/>
            <a:ext cx="9677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Patent Rates of Children who Grow up 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Area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Patent Rates of Adults in that </a:t>
            </a:r>
            <a:r>
              <a:rPr lang="en-US" sz="1800" b="1" dirty="0">
                <a:solidFill>
                  <a:srgbClr val="1E2D53"/>
                </a:solidFill>
              </a:rPr>
              <a:t> </a:t>
            </a:r>
            <a:r>
              <a:rPr lang="en-US" sz="1800" b="1" dirty="0" smtClean="0">
                <a:solidFill>
                  <a:srgbClr val="1E2D53"/>
                </a:solidFill>
              </a:rPr>
              <a:t>Area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E2D5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839200" cy="5181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raised in areas with more inventors are more likely to be inventors themselves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again be driven by genetics or exposure effects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again, study patterns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technological class to distinguish the two explanations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Exact technology class in which a child innovates is strongly related to where he grew up, conditional on location in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adulthood</a:t>
            </a:r>
          </a:p>
          <a:p>
            <a:pPr lvl="1"/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who grow up in Minneapolis likely to patent in medical devices; kids who grow up in Bay Area likely to patent in computers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Neighborhood Exposure Effects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406915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6868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Historically, American Dream has been defined as aspiration </a:t>
            </a:r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that children </a:t>
            </a:r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should have </a:t>
            </a:r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higher standards of living than their parents</a:t>
            </a:r>
          </a:p>
          <a:p>
            <a:endParaRPr lang="en-US" sz="2200" dirty="0">
              <a:solidFill>
                <a:srgbClr val="222222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When asked to assess economic progress, children frequently compare their earnings to their parents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Goldthorpe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1987]</a:t>
            </a:r>
          </a:p>
          <a:p>
            <a:pPr lvl="1"/>
            <a:endParaRPr lang="en-US" sz="220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Obama (2014): “People’s frustrations are partly rooted “in the fear that their kids won’t be better off than they were”</a:t>
            </a:r>
          </a:p>
          <a:p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What fraction of children earn more than their parents, and how has this changed over time</a:t>
            </a:r>
            <a:r>
              <a:rPr lang="en-US" sz="22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?</a:t>
            </a:r>
          </a:p>
          <a:p>
            <a:endParaRPr lang="en-US" sz="2200" dirty="0" smtClean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Reference: </a:t>
            </a:r>
            <a:r>
              <a:rPr lang="en-US" sz="1900" kern="0" dirty="0" err="1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Chetty</a:t>
            </a:r>
            <a:r>
              <a:rPr lang="en-US" sz="19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9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Grusky</a:t>
            </a:r>
            <a:r>
              <a:rPr lang="en-US" sz="19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Hell, </a:t>
            </a:r>
            <a:r>
              <a:rPr lang="en-US" sz="19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Hendren</a:t>
            </a:r>
            <a:r>
              <a:rPr lang="en-US" sz="19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9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Manduca</a:t>
            </a:r>
            <a:r>
              <a:rPr lang="en-US" sz="19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1900" kern="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Narang</a:t>
            </a:r>
            <a:r>
              <a:rPr lang="en-US" sz="19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“The Fading </a:t>
            </a:r>
            <a:r>
              <a:rPr lang="en-US" sz="1900" kern="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American </a:t>
            </a:r>
            <a:r>
              <a:rPr lang="en-US" sz="19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Dream: Trends in Absolute Income Mobility Since 1940.” </a:t>
            </a:r>
            <a:r>
              <a:rPr lang="en-US" sz="1900" i="1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 </a:t>
            </a:r>
            <a:r>
              <a:rPr lang="en-US" sz="1900" kern="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2017.</a:t>
            </a:r>
          </a:p>
          <a:p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95400" y="209790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Historical Perspective on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Dream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067800" cy="5181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effects are also related to gender gaps in innovation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 more likely to become inventors in a particular field if they grow up in an area with more female inventors in that field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that gender gap can be self-perpetuating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Under-representation of female scientists in current generation reduces female scientists in next generation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858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Exposure </a:t>
            </a:r>
            <a:r>
              <a:rPr lang="en-US" sz="2600" dirty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Effects and </a:t>
            </a: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Gender Gaps in Innovation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5598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2600" dirty="0" smtClean="0">
                <a:solidFill>
                  <a:srgbClr val="002060"/>
                </a:solidFill>
                <a:latin typeface="Arial"/>
                <a:ea typeface="+mn-ea"/>
                <a:cs typeface="Arial"/>
              </a:rPr>
              <a:t>Development of Gender Stereotypes During Childhood</a:t>
            </a:r>
            <a:endParaRPr lang="en-US" sz="2600" dirty="0">
              <a:solidFill>
                <a:srgbClr val="00206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9144000" cy="51816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Bian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(Science 2017): conduct experiments to analyze development of gender stereotypes about intellectual ability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children with pictures of men and women ask them to say who is “really nice” and who is “really smart”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age 5: no difference across boys and girls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age 6: girls much more likely to choose man as “really smart”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Similarly, girls less likely to choose to play games that are for “children who are really smart” at age 6 than age 5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469"/>
          <a:stretch/>
        </p:blipFill>
        <p:spPr>
          <a:xfrm>
            <a:off x="0" y="75"/>
            <a:ext cx="1219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8392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Key data problem for studying </a:t>
            </a:r>
            <a:r>
              <a:rPr lang="en-US" sz="2400" dirty="0" smtClean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historical trends in mobility</a:t>
            </a:r>
            <a:r>
              <a:rPr lang="en-US" sz="240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large datasets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 and children</a:t>
            </a:r>
          </a:p>
          <a:p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solve this problem by combining Census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1940 with recent data from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de-identified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0" y="20975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Measuring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American Dream</a:t>
            </a:r>
          </a:p>
        </p:txBody>
      </p:sp>
    </p:spTree>
    <p:extLst>
      <p:ext uri="{BB962C8B-B14F-4D97-AF65-F5344CB8AC3E}">
        <p14:creationId xmlns:p14="http://schemas.microsoft.com/office/powerpoint/2010/main" val="37702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0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6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49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38427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8427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638427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38427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638427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638427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638427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781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289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79596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7304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812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0318751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859138" y="1095450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8855125" y="9795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1940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2638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543177" y="56689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371725" y="555156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543177" y="47101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244727" y="45879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2543177" y="37449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244727" y="362902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543177" y="27797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244727" y="266390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2543177" y="18208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44727" y="170021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2543177" y="857250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117776" y="74136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638427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781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2720975" y="595637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4289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1624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7959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668963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7304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177088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812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6836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0318751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10129889" y="5956375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650557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488885" y="3023044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Pct. of Children Earning more than their Parents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15736" y="39469"/>
            <a:ext cx="869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Parent Income Percentile</a:t>
            </a:r>
          </a:p>
        </p:txBody>
      </p:sp>
      <p:sp>
        <p:nvSpPr>
          <p:cNvPr id="61" name="Rectangle 240"/>
          <p:cNvSpPr>
            <a:spLocks noChangeArrowheads="1"/>
          </p:cNvSpPr>
          <p:nvPr/>
        </p:nvSpPr>
        <p:spPr bwMode="auto">
          <a:xfrm>
            <a:off x="4876850" y="6324675"/>
            <a:ext cx="259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Parent Income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4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524050" y="103191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9286" y="98425"/>
            <a:ext cx="9153527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49" y="107953"/>
            <a:ext cx="9139239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38427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638427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638427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38427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638427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638427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638427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2781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289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79596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7304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812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10318751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2859138" y="1095450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857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2859138" y="1344688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857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8855125" y="979563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1940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8855125" y="1893889"/>
            <a:ext cx="5706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1950</a:t>
            </a:r>
            <a:endParaRPr kumimoji="0" lang="en-US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2638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543177" y="56689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2371725" y="5551563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2543177" y="47101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244727" y="458795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2543177" y="37449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2244727" y="362902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2543177" y="277971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2244727" y="2663900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2543177" y="18208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2244727" y="170021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2543177" y="857250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2117776" y="741367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2638427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781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2720975" y="5956375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4289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1624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7959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668963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7304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177088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812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683627" y="5956375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10318751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10129889" y="5956375"/>
            <a:ext cx="3847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6505575" y="303218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488885" y="3023044"/>
            <a:ext cx="49116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Pct. of Children Earning more than their Parents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15736" y="39469"/>
            <a:ext cx="8699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Percent of Children Earning More than their Parents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2D5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Parent Income Percentile</a:t>
            </a:r>
          </a:p>
        </p:txBody>
      </p:sp>
      <p:sp>
        <p:nvSpPr>
          <p:cNvPr id="61" name="Rectangle 240"/>
          <p:cNvSpPr>
            <a:spLocks noChangeArrowheads="1"/>
          </p:cNvSpPr>
          <p:nvPr/>
        </p:nvSpPr>
        <p:spPr bwMode="auto">
          <a:xfrm>
            <a:off x="4876850" y="6324675"/>
            <a:ext cx="25904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Parent Income Percentile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89518</TotalTime>
  <Words>2617</Words>
  <Application>Microsoft Office PowerPoint</Application>
  <PresentationFormat>Widescreen</PresentationFormat>
  <Paragraphs>697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51</vt:i4>
      </vt:variant>
    </vt:vector>
  </HeadingPairs>
  <TitlesOfParts>
    <vt:vector size="76" baseType="lpstr">
      <vt:lpstr>ＭＳ Ｐゴシック</vt:lpstr>
      <vt:lpstr>ＭＳ Ｐゴシック</vt:lpstr>
      <vt:lpstr>Arial</vt:lpstr>
      <vt:lpstr>Calibri</vt:lpstr>
      <vt:lpstr>Calibri Light</vt:lpstr>
      <vt:lpstr>Chalkboard</vt:lpstr>
      <vt:lpstr>cmss10</vt:lpstr>
      <vt:lpstr>CMU Bright</vt:lpstr>
      <vt:lpstr>Helvetica</vt:lpstr>
      <vt:lpstr>Symbol</vt:lpstr>
      <vt:lpstr>Times New Roman</vt:lpstr>
      <vt:lpstr>Wingdings</vt:lpstr>
      <vt:lpstr>3_Office Theme</vt:lpstr>
      <vt:lpstr>3_Beamer Template</vt:lpstr>
      <vt:lpstr>6_Office Theme</vt:lpstr>
      <vt:lpstr>2_Beamer Template</vt:lpstr>
      <vt:lpstr>14_Office Theme</vt:lpstr>
      <vt:lpstr>7_Office Theme</vt:lpstr>
      <vt:lpstr>9_Office Theme</vt:lpstr>
      <vt:lpstr>Office Theme</vt:lpstr>
      <vt:lpstr>8_Beamer Slides - Title and Outlines</vt:lpstr>
      <vt:lpstr>4_Beamer Template</vt:lpstr>
      <vt:lpstr>5_Beamer Template</vt:lpstr>
      <vt:lpstr>8_Office Theme</vt:lpstr>
      <vt:lpstr>10_Office Theme</vt:lpstr>
      <vt:lpstr>PowerPoint Presentation</vt:lpstr>
      <vt:lpstr>PowerPoint Presentation</vt:lpstr>
      <vt:lpstr>Part 1 Local Area Variation in Upward Mobility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Increasing Social Mobility Desirable?</vt:lpstr>
      <vt:lpstr>Part 1 Local Area Variation in Upward Mobility</vt:lpstr>
      <vt:lpstr>Equality of Opportunity and Economic Growth</vt:lpstr>
      <vt:lpstr>Measuring Innovation</vt:lpstr>
      <vt:lpstr>PowerPoint Presentation</vt:lpstr>
      <vt:lpstr>Why Do Patent Rates Vary with Parent Income?</vt:lpstr>
      <vt:lpstr>Do Differences in Ability Explain the Innovation Gap?</vt:lpstr>
      <vt:lpstr>PowerPoint Presentation</vt:lpstr>
      <vt:lpstr>PowerPoint Presentation</vt:lpstr>
      <vt:lpstr>PowerPoint Presentation</vt:lpstr>
      <vt:lpstr>PowerPoint Presentation</vt:lpstr>
      <vt:lpstr>Innovation Gap Explained by Test Scores</vt:lpstr>
      <vt:lpstr>PowerPoint Presentation</vt:lpstr>
      <vt:lpstr>PowerPoint Presentation</vt:lpstr>
      <vt:lpstr>PowerPoint Presentation</vt:lpstr>
      <vt:lpstr>PowerPoint Presentation</vt:lpstr>
      <vt:lpstr>Differences in Ability and the Innovation Gap</vt:lpstr>
      <vt:lpstr>Differences in Environment and the Innovation Gap</vt:lpstr>
      <vt:lpstr>PowerPoint Presentation</vt:lpstr>
      <vt:lpstr>Exposure vs. Genetics</vt:lpstr>
      <vt:lpstr>Illustration of Technology Classes and Distance</vt:lpstr>
      <vt:lpstr>PowerPoint Presentation</vt:lpstr>
      <vt:lpstr>Neighborhood Exposure Effects and Innovation</vt:lpstr>
      <vt:lpstr>PowerPoint Presentation</vt:lpstr>
      <vt:lpstr>PowerPoint Presentation</vt:lpstr>
      <vt:lpstr>Neighborhood Exposure Effects and Innovation</vt:lpstr>
      <vt:lpstr>Exposure Effects and Gender Gaps in Innovation</vt:lpstr>
      <vt:lpstr>Development of Gender Stereotypes During Childhood</vt:lpstr>
    </vt:vector>
  </TitlesOfParts>
  <Company>Staford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Antonio Rangel</dc:creator>
  <cp:lastModifiedBy>Martin Koenen</cp:lastModifiedBy>
  <cp:revision>4032</cp:revision>
  <cp:lastPrinted>2013-03-05T20:05:03Z</cp:lastPrinted>
  <dcterms:created xsi:type="dcterms:W3CDTF">2012-01-26T20:38:46Z</dcterms:created>
  <dcterms:modified xsi:type="dcterms:W3CDTF">2017-09-18T18:30:32Z</dcterms:modified>
</cp:coreProperties>
</file>