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441" r:id="rId1"/>
    <p:sldMasterId id="2147497641" r:id="rId2"/>
    <p:sldMasterId id="2147497644" r:id="rId3"/>
    <p:sldMasterId id="2147497648" r:id="rId4"/>
    <p:sldMasterId id="2147497672" r:id="rId5"/>
    <p:sldMasterId id="2147497696" r:id="rId6"/>
    <p:sldMasterId id="2147497720" r:id="rId7"/>
    <p:sldMasterId id="2147497732" r:id="rId8"/>
    <p:sldMasterId id="2147497768" r:id="rId9"/>
    <p:sldMasterId id="2147497780" r:id="rId10"/>
    <p:sldMasterId id="2147497804" r:id="rId11"/>
  </p:sldMasterIdLst>
  <p:notesMasterIdLst>
    <p:notesMasterId r:id="rId61"/>
  </p:notesMasterIdLst>
  <p:handoutMasterIdLst>
    <p:handoutMasterId r:id="rId62"/>
  </p:handoutMasterIdLst>
  <p:sldIdLst>
    <p:sldId id="1672" r:id="rId12"/>
    <p:sldId id="1676" r:id="rId13"/>
    <p:sldId id="1711" r:id="rId14"/>
    <p:sldId id="1725" r:id="rId15"/>
    <p:sldId id="1900" r:id="rId16"/>
    <p:sldId id="1923" r:id="rId17"/>
    <p:sldId id="1925" r:id="rId18"/>
    <p:sldId id="1926" r:id="rId19"/>
    <p:sldId id="1901" r:id="rId20"/>
    <p:sldId id="1924" r:id="rId21"/>
    <p:sldId id="1927" r:id="rId22"/>
    <p:sldId id="1928" r:id="rId23"/>
    <p:sldId id="1929" r:id="rId24"/>
    <p:sldId id="1930" r:id="rId25"/>
    <p:sldId id="1932" r:id="rId26"/>
    <p:sldId id="1938" r:id="rId27"/>
    <p:sldId id="1937" r:id="rId28"/>
    <p:sldId id="1939" r:id="rId29"/>
    <p:sldId id="1933" r:id="rId30"/>
    <p:sldId id="1834" r:id="rId31"/>
    <p:sldId id="1910" r:id="rId32"/>
    <p:sldId id="1874" r:id="rId33"/>
    <p:sldId id="1875" r:id="rId34"/>
    <p:sldId id="1902" r:id="rId35"/>
    <p:sldId id="1876" r:id="rId36"/>
    <p:sldId id="1911" r:id="rId37"/>
    <p:sldId id="1842" r:id="rId38"/>
    <p:sldId id="1903" r:id="rId39"/>
    <p:sldId id="1904" r:id="rId40"/>
    <p:sldId id="1905" r:id="rId41"/>
    <p:sldId id="1906" r:id="rId42"/>
    <p:sldId id="1907" r:id="rId43"/>
    <p:sldId id="1908" r:id="rId44"/>
    <p:sldId id="1884" r:id="rId45"/>
    <p:sldId id="1883" r:id="rId46"/>
    <p:sldId id="1885" r:id="rId47"/>
    <p:sldId id="1863" r:id="rId48"/>
    <p:sldId id="1921" r:id="rId49"/>
    <p:sldId id="1922" r:id="rId50"/>
    <p:sldId id="1934" r:id="rId51"/>
    <p:sldId id="1912" r:id="rId52"/>
    <p:sldId id="1849" r:id="rId53"/>
    <p:sldId id="1851" r:id="rId54"/>
    <p:sldId id="1852" r:id="rId55"/>
    <p:sldId id="1853" r:id="rId56"/>
    <p:sldId id="1854" r:id="rId57"/>
    <p:sldId id="1855" r:id="rId58"/>
    <p:sldId id="1856" r:id="rId59"/>
    <p:sldId id="1857" r:id="rId6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1A476F"/>
    <a:srgbClr val="CD375D"/>
    <a:srgbClr val="6CA62C"/>
    <a:srgbClr val="006600"/>
    <a:srgbClr val="F0F7FA"/>
    <a:srgbClr val="EDF6F9"/>
    <a:srgbClr val="E5F2F7"/>
    <a:srgbClr val="F3F9FB"/>
    <a:srgbClr val="E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86887" autoAdjust="0"/>
  </p:normalViewPr>
  <p:slideViewPr>
    <p:cSldViewPr>
      <p:cViewPr varScale="1">
        <p:scale>
          <a:sx n="100" d="100"/>
          <a:sy n="100" d="100"/>
        </p:scale>
        <p:origin x="14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1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4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89D6301E-7E4C-4299-B190-D88449FE6861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24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359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FF85E-DD82-4E65-A202-9B146ECCBCF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09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80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13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4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10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4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70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8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3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47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7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58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27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8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75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844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96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06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56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364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37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5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6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3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18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94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5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54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3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19" y="114302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40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879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22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39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769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928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9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8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46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0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623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537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6511F-D183-4E86-9105-B82E37BBDA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7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1588D-B5BF-437B-8B85-A51B714CAF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5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672B-578F-43E7-9695-CD86C8E99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1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9B69-C801-45E9-9BD2-D5CB1EA22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3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D49D-6323-42F9-AD87-741834730F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2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F8F7-2D7C-4B91-8572-0B4BC57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93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2590E-D54A-49B1-8607-E45D426F88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84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4DBA-A27E-44AA-AA25-F155BC071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5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F99A-0F74-4296-B19D-32C7FB38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88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95A9-EB7C-4796-8663-DE7AB60DA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78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16BB5-DECF-44BB-AB0B-A400AE0460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81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8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66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6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7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2022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8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0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286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1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19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3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79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92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3225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9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7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8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43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84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08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A5E3-D485-4183-95AD-B356D078D3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9DA-A90B-4D53-A51B-8EAEEC4C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80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41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9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55025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386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5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50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93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01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6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9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498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07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9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80484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52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59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80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59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380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91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0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88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5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05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27" r:id="rId1"/>
    <p:sldLayoutId id="2147497443" r:id="rId2"/>
    <p:sldLayoutId id="2147497640" r:id="rId3"/>
    <p:sldLayoutId id="2147497444" r:id="rId4"/>
    <p:sldLayoutId id="214749762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81" r:id="rId1"/>
    <p:sldLayoutId id="2147497782" r:id="rId2"/>
    <p:sldLayoutId id="2147497783" r:id="rId3"/>
    <p:sldLayoutId id="2147497784" r:id="rId4"/>
    <p:sldLayoutId id="2147497785" r:id="rId5"/>
    <p:sldLayoutId id="2147497786" r:id="rId6"/>
    <p:sldLayoutId id="2147497787" r:id="rId7"/>
    <p:sldLayoutId id="2147497788" r:id="rId8"/>
    <p:sldLayoutId id="2147497789" r:id="rId9"/>
    <p:sldLayoutId id="2147497790" r:id="rId10"/>
    <p:sldLayoutId id="2147497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396EFE-E75C-418F-90AF-D96038F343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1BE-3730-4B29-B706-2922544D48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05" r:id="rId1"/>
    <p:sldLayoutId id="2147497806" r:id="rId2"/>
    <p:sldLayoutId id="2147497807" r:id="rId3"/>
    <p:sldLayoutId id="2147497808" r:id="rId4"/>
    <p:sldLayoutId id="2147497809" r:id="rId5"/>
    <p:sldLayoutId id="2147497810" r:id="rId6"/>
    <p:sldLayoutId id="2147497811" r:id="rId7"/>
    <p:sldLayoutId id="2147497812" r:id="rId8"/>
    <p:sldLayoutId id="2147497813" r:id="rId9"/>
    <p:sldLayoutId id="2147497814" r:id="rId10"/>
    <p:sldLayoutId id="2147497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83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2" r:id="rId1"/>
    <p:sldLayoutId id="214749764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51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5" r:id="rId1"/>
    <p:sldLayoutId id="2147497646" r:id="rId2"/>
    <p:sldLayoutId id="21474976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09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73" r:id="rId1"/>
    <p:sldLayoutId id="2147497674" r:id="rId2"/>
    <p:sldLayoutId id="2147497675" r:id="rId3"/>
    <p:sldLayoutId id="2147497676" r:id="rId4"/>
    <p:sldLayoutId id="2147497677" r:id="rId5"/>
    <p:sldLayoutId id="2147497678" r:id="rId6"/>
    <p:sldLayoutId id="2147497679" r:id="rId7"/>
    <p:sldLayoutId id="2147497680" r:id="rId8"/>
    <p:sldLayoutId id="2147497681" r:id="rId9"/>
    <p:sldLayoutId id="2147497682" r:id="rId10"/>
    <p:sldLayoutId id="2147497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0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97" r:id="rId1"/>
    <p:sldLayoutId id="2147497698" r:id="rId2"/>
    <p:sldLayoutId id="2147497699" r:id="rId3"/>
    <p:sldLayoutId id="2147497700" r:id="rId4"/>
    <p:sldLayoutId id="2147497701" r:id="rId5"/>
    <p:sldLayoutId id="2147497702" r:id="rId6"/>
    <p:sldLayoutId id="2147497703" r:id="rId7"/>
    <p:sldLayoutId id="2147497704" r:id="rId8"/>
    <p:sldLayoutId id="2147497705" r:id="rId9"/>
    <p:sldLayoutId id="2147497706" r:id="rId10"/>
    <p:sldLayoutId id="2147497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88CEB-8128-4ABC-A5D8-40D3E39FB3C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7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21" r:id="rId1"/>
    <p:sldLayoutId id="2147497722" r:id="rId2"/>
    <p:sldLayoutId id="2147497723" r:id="rId3"/>
    <p:sldLayoutId id="2147497724" r:id="rId4"/>
    <p:sldLayoutId id="2147497725" r:id="rId5"/>
    <p:sldLayoutId id="2147497726" r:id="rId6"/>
    <p:sldLayoutId id="2147497727" r:id="rId7"/>
    <p:sldLayoutId id="2147497728" r:id="rId8"/>
    <p:sldLayoutId id="2147497729" r:id="rId9"/>
    <p:sldLayoutId id="2147497730" r:id="rId10"/>
    <p:sldLayoutId id="2147497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07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33" r:id="rId1"/>
    <p:sldLayoutId id="2147497734" r:id="rId2"/>
    <p:sldLayoutId id="2147497735" r:id="rId3"/>
    <p:sldLayoutId id="2147497736" r:id="rId4"/>
    <p:sldLayoutId id="2147497737" r:id="rId5"/>
    <p:sldLayoutId id="2147497738" r:id="rId6"/>
    <p:sldLayoutId id="2147497739" r:id="rId7"/>
    <p:sldLayoutId id="2147497740" r:id="rId8"/>
    <p:sldLayoutId id="2147497741" r:id="rId9"/>
    <p:sldLayoutId id="2147497742" r:id="rId10"/>
    <p:sldLayoutId id="2147497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69" r:id="rId1"/>
    <p:sldLayoutId id="2147497770" r:id="rId2"/>
    <p:sldLayoutId id="2147497771" r:id="rId3"/>
    <p:sldLayoutId id="2147497772" r:id="rId4"/>
    <p:sldLayoutId id="2147497773" r:id="rId5"/>
    <p:sldLayoutId id="2147497774" r:id="rId6"/>
    <p:sldLayoutId id="2147497775" r:id="rId7"/>
    <p:sldLayoutId id="2147497776" r:id="rId8"/>
    <p:sldLayoutId id="2147497777" r:id="rId9"/>
    <p:sldLayoutId id="2147497778" r:id="rId10"/>
    <p:sldLayoutId id="2147497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429000" y="2069170"/>
            <a:ext cx="5391276" cy="9788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Raj </a:t>
            </a:r>
            <a:r>
              <a:rPr lang="en-US" sz="2400" dirty="0" err="1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Chetty</a:t>
            </a:r>
            <a:endParaRPr lang="en-US" sz="24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000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0" y="3065481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22229" y="2883830"/>
            <a:ext cx="1837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337594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058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Recent availability of “big data” has accelerated this trend</a:t>
            </a:r>
          </a:p>
          <a:p>
            <a:endParaRPr lang="en-US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 datasets are starting to transform social science, as they have transformed business</a:t>
            </a:r>
          </a:p>
          <a:p>
            <a:pPr lvl="1"/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Examples: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Government data: tax records, Medicare</a:t>
            </a:r>
          </a:p>
          <a:p>
            <a:pPr lvl="1"/>
            <a:endParaRPr lang="en-US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Corporate data: Facebook, retailer data</a:t>
            </a:r>
          </a:p>
          <a:p>
            <a:pPr lvl="1"/>
            <a:endParaRPr lang="en-US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Unstructured data: Twitter, newspapers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Science in the Age of Big Data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pPr marL="1143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Greater reliability than surveys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Ability to measure new variables (e.g., emotions)</a:t>
            </a:r>
          </a:p>
          <a:p>
            <a:pPr marL="1143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143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Universal coverage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/>
              </a:rPr>
              <a:t>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can “zoom in” to subgroups</a:t>
            </a:r>
          </a:p>
          <a:p>
            <a:pPr marL="1143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143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 samples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/>
              </a:rPr>
              <a:t>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can approximate scientific experiments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Big Data Transforming Social Science?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0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84582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Silicon Valley has been very successful in solving private-sector problems using technology and big data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 of this course: show how same skills can be used to address important social and economic problems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need more talent in this area given pressing challenges such as rising inequality and global warming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achieve this goal, provide an introduction to a broad range of topics, methods, and real-world applications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 Course?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3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05800" cy="5181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Equality of Opportunity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Criminal Justice and Discrimination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Political Polarization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Topics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8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05800" cy="5181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Descriptive 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Quasi-Experiments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Stata programming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Methods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0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058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Big data can be classified into two types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“Long” data: many observations relative to variables (e.g., tax records)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Two Types of “Big Data”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1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r="33297" b="35567"/>
          <a:stretch/>
        </p:blipFill>
        <p:spPr>
          <a:xfrm>
            <a:off x="418816" y="0"/>
            <a:ext cx="1137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058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Big data can be classified into two types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“Long” data: many observations relative to variables (e.g., tax records)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“Wide” data: few observations relative to variables (e.g. Amazon clicks, newspapers)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Two Types of “Big Data”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1" r="33297" b="35567"/>
          <a:stretch/>
        </p:blipFill>
        <p:spPr>
          <a:xfrm>
            <a:off x="418816" y="0"/>
            <a:ext cx="1137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058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Statistics/computer science has focused on “wide” data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application: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predicting income to target ads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science has focused on “long” data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application: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identifying causal effects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effects of improving schools on income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Two Types of “Big Data”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2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981200" y="1295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 that a child born to parents in the bottom fifth of the income distribution reaches the top 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50875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Lecture 1: Equality of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305800" cy="5410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Area Differences in Upward Mobility within America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Variation: Causal Effects of Places or Sorting?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Low vs. High Mobility Areas</a:t>
            </a:r>
          </a:p>
          <a:p>
            <a:pPr marL="457200" indent="-457200">
              <a:buFont typeface="+mj-lt"/>
              <a:buAutoNum type="arabicPeriod"/>
            </a:pP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2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Lecture 1 is based primarily on two papers: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1800" kern="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90562" lvl="1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Chetty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Hendren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Kline,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Saez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“Where is the Land of Opportunity? The Geography of Intergenerational Mobility in the U.S.” QJE 2014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1800" kern="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90562" lvl="1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Chetty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Hendren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“The Effects of Neighborhoods on Children’s Long-Term Outcomes” 2017a, b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1800" kern="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2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Part 1</a:t>
            </a:r>
            <a:br>
              <a:rPr lang="en-US" sz="2200" dirty="0">
                <a:ea typeface="ＭＳ Ｐゴシック" pitchFamily="34" charset="-128"/>
              </a:rPr>
            </a:br>
            <a:r>
              <a:rPr lang="en-US" sz="2200" dirty="0">
                <a:ea typeface="ＭＳ Ｐゴシック" pitchFamily="34" charset="-128"/>
              </a:rPr>
              <a:t>Local Area Variation in Upward Mobility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363450"/>
            <a:ext cx="914400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Part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Local Area Variation</a:t>
            </a:r>
          </a:p>
        </p:txBody>
      </p:sp>
    </p:spTree>
    <p:extLst>
      <p:ext uri="{BB962C8B-B14F-4D97-AF65-F5344CB8AC3E}">
        <p14:creationId xmlns:p14="http://schemas.microsoft.com/office/powerpoint/2010/main" val="382070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Chetty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(2014) use “big data” to measure upward mobility for every metro and rural area in the U.S.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De-identified tax records on all children born in America between 1980-1982 (10 million children)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Classify children into locations based on where they grew up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children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distribution (not local distribution) when computing rates of upward mobility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Opportunity Across Local Areas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5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70" y="1123417"/>
            <a:ext cx="6735483" cy="4237338"/>
          </a:xfrm>
          <a:prstGeom prst="rect">
            <a:avLst/>
          </a:prstGeom>
        </p:spPr>
      </p:pic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1524000" y="152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1524000" y="485002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E2D53"/>
                </a:solidFill>
              </a:rPr>
              <a:t>Chances of Reaching the Top Fifth Starting from the Bottom Fifth by Metro Area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709447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San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Jose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12.9%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4114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Salt Lake City 10.8%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4004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Atlanta 4.5%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9600" y="2861846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Washington DC 11.0%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3471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Charlotte 4.4%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001000" y="28861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613650" y="356235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352773" y="3015795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298638" y="39842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672746" y="2600228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553200" y="25527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16" idx="0"/>
            <a:endCxn id="30" idx="3"/>
          </p:cNvCxnSpPr>
          <p:nvPr/>
        </p:nvCxnSpPr>
        <p:spPr>
          <a:xfrm flipV="1">
            <a:off x="2552701" y="2697790"/>
            <a:ext cx="1136785" cy="141701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319784"/>
            <a:ext cx="1476412" cy="24620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24000" y="627322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Note: Lighter Color = More Upward Mobility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Download Statistics for Your Area at www.equality-of-opportunity.org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923293" y="211166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4652" y="1165245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Minneapolis 8.5%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002818" y="1483850"/>
            <a:ext cx="248934" cy="61779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667500" y="2040524"/>
            <a:ext cx="564606" cy="55027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34200" y="1524001"/>
            <a:ext cx="129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Chicago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6.5%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8248454" y="2474327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0" y="2404646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New York City 10.5%</a:t>
            </a:r>
          </a:p>
        </p:txBody>
      </p:sp>
    </p:spTree>
    <p:extLst>
      <p:ext uri="{BB962C8B-B14F-4D97-AF65-F5344CB8AC3E}">
        <p14:creationId xmlns:p14="http://schemas.microsoft.com/office/powerpoint/2010/main" val="227472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1"/>
          <a:stretch/>
        </p:blipFill>
        <p:spPr>
          <a:xfrm>
            <a:off x="-780677" y="508754"/>
            <a:ext cx="7889995" cy="6425447"/>
          </a:xfrm>
          <a:prstGeom prst="rect">
            <a:avLst/>
          </a:prstGeom>
        </p:spPr>
      </p:pic>
      <p:sp>
        <p:nvSpPr>
          <p:cNvPr id="16" name="Rectangle 134"/>
          <p:cNvSpPr>
            <a:spLocks noChangeArrowheads="1"/>
          </p:cNvSpPr>
          <p:nvPr/>
        </p:nvSpPr>
        <p:spPr bwMode="auto">
          <a:xfrm>
            <a:off x="1524000" y="152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1E2D53"/>
                </a:solidFill>
              </a:rPr>
              <a:t>The Geography of Upward Mobility in the Bay Area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1" t="31749" r="16933"/>
          <a:stretch/>
        </p:blipFill>
        <p:spPr>
          <a:xfrm>
            <a:off x="8534400" y="2945898"/>
            <a:ext cx="2133600" cy="39121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80296" y="3153668"/>
            <a:ext cx="177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San Mateo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17.4%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1484" y="3915668"/>
            <a:ext cx="202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Santa Clara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17.7%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9696" y="1575555"/>
            <a:ext cx="1772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Alameda (Oakland)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11.4%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95140" y="2035314"/>
            <a:ext cx="242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San Francisco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18.5%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95341" y="2525008"/>
            <a:ext cx="795907" cy="498344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736170" y="2318917"/>
            <a:ext cx="685191" cy="1188692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0" y="627322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</a:rPr>
              <a:t>Lighter Color = More Upward Mobility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</a:rPr>
              <a:t>Download Statistics for Your Area at www.equality-of-opportunity.org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1524000" y="485002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E2D53"/>
                </a:solidFill>
              </a:rPr>
              <a:t>Chances of Reaching the Top Fifth Starting from the Bottom Fifth by County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9966" r="26666" b="12296"/>
          <a:stretch/>
        </p:blipFill>
        <p:spPr>
          <a:xfrm>
            <a:off x="2353920" y="865444"/>
            <a:ext cx="6535585" cy="606875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49780" y="3124259"/>
            <a:ext cx="16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Bronx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7.3%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096000" y="4114800"/>
            <a:ext cx="381002" cy="48816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83411" y="3872235"/>
            <a:ext cx="99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Queens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16.8%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15205" y="3425217"/>
            <a:ext cx="390979" cy="283816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33462" y="4572001"/>
            <a:ext cx="128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Manhattan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9.9%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791201" y="4364945"/>
            <a:ext cx="358011" cy="841481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00601" y="5791201"/>
            <a:ext cx="16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Ocean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15.1%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0401" y="1676401"/>
            <a:ext cx="16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New Haven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9.3%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4180" y="3048001"/>
            <a:ext cx="16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Suffolk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16.0%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62401" y="1687316"/>
            <a:ext cx="16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Ulster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10.6%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30739" y="3622358"/>
            <a:ext cx="16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Monroe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14.1%</a:t>
            </a:r>
          </a:p>
        </p:txBody>
      </p:sp>
      <p:sp>
        <p:nvSpPr>
          <p:cNvPr id="54" name="Rectangle 134"/>
          <p:cNvSpPr>
            <a:spLocks noChangeArrowheads="1"/>
          </p:cNvSpPr>
          <p:nvPr/>
        </p:nvSpPr>
        <p:spPr bwMode="auto">
          <a:xfrm>
            <a:off x="1524000" y="152401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E2D53"/>
                </a:solidFill>
                <a:latin typeface="Arial"/>
              </a:rPr>
              <a:t>The Geography of Upward Mobility in the New York Area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E2D53"/>
                </a:solidFill>
                <a:latin typeface="Arial"/>
              </a:rPr>
              <a:t>Chances of Reaching the Top Fifth Starting from the Bottom Fifth by County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725" y="2803803"/>
            <a:ext cx="1687644" cy="377976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5702905" y="3993678"/>
            <a:ext cx="567147" cy="578323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81062" y="5206426"/>
            <a:ext cx="128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Brooklyn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222222"/>
                </a:solidFill>
                <a:ea typeface="Calibri"/>
              </a:rPr>
              <a:t>10.6%</a:t>
            </a:r>
          </a:p>
        </p:txBody>
      </p:sp>
    </p:spTree>
    <p:extLst>
      <p:ext uri="{BB962C8B-B14F-4D97-AF65-F5344CB8AC3E}">
        <p14:creationId xmlns:p14="http://schemas.microsoft.com/office/powerpoint/2010/main" val="105380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Part 1</a:t>
            </a:r>
            <a:br>
              <a:rPr lang="en-US" sz="2200" dirty="0">
                <a:ea typeface="ＭＳ Ｐゴシック" pitchFamily="34" charset="-128"/>
              </a:rPr>
            </a:br>
            <a:r>
              <a:rPr lang="en-US" sz="2200" dirty="0">
                <a:ea typeface="ＭＳ Ｐゴシック" pitchFamily="34" charset="-128"/>
              </a:rPr>
              <a:t>Local Area Variation in Upward Mobility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363450"/>
            <a:ext cx="914400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Part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Causal Effects of Neighborhoods</a:t>
            </a:r>
          </a:p>
        </p:txBody>
      </p:sp>
    </p:spTree>
    <p:extLst>
      <p:ext uri="{BB962C8B-B14F-4D97-AF65-F5344CB8AC3E}">
        <p14:creationId xmlns:p14="http://schemas.microsoft.com/office/powerpoint/2010/main" val="260391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Causal Effects of Neighborhoods vs.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very different explanations for variation in children’s outcomes across areas: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Sorting: different people live in different places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effects: places have a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upward mobility for a given person</a:t>
            </a:r>
          </a:p>
        </p:txBody>
      </p:sp>
    </p:spTree>
    <p:extLst>
      <p:ext uri="{BB962C8B-B14F-4D97-AF65-F5344CB8AC3E}">
        <p14:creationId xmlns:p14="http://schemas.microsoft.com/office/powerpoint/2010/main" val="188272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 of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experiment: randomly assign children to neighborhoods and compare outcomes in adulthood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approximate this experiment using a quasi-experimental design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7 million families who move across counties in observational data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idea: exploit variation in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child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family moves to identify causal effects of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477000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Source: </a:t>
            </a:r>
            <a:r>
              <a:rPr lang="en-US" sz="1600" i="1" dirty="0" err="1">
                <a:solidFill>
                  <a:prstClr val="black"/>
                </a:solidFill>
              </a:rPr>
              <a:t>Chetty</a:t>
            </a:r>
            <a:r>
              <a:rPr lang="en-US" sz="1600" i="1" dirty="0">
                <a:solidFill>
                  <a:prstClr val="black"/>
                </a:solidFill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</a:rPr>
              <a:t>Hendren</a:t>
            </a:r>
            <a:r>
              <a:rPr lang="en-US" sz="1600" i="1" dirty="0">
                <a:solidFill>
                  <a:prstClr val="black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755241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427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333626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2017689" y="526217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333626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1953569" y="43747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333626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1953569" y="348735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40%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2333626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1951981" y="260152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60%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2333626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1951981" y="17204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80%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2333626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1889449" y="831464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427289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936875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809875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77678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49788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61193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48335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8445501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31850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10285414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0158414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30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84926" y="336552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2333627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427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262731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2825751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02577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3225802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34242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36242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3824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4022726" y="545955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4222751" y="545955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441642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46164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481647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5014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52149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541496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5613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58134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601345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62118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6411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6611940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6810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7010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721042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74088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7608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7808916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8007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8207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8805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840740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8605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9005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92043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9404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9604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980281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10002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10202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10401303" y="545955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ectangle 171"/>
          <p:cNvSpPr>
            <a:spLocks noChangeArrowheads="1"/>
          </p:cNvSpPr>
          <p:nvPr/>
        </p:nvSpPr>
        <p:spPr bwMode="auto">
          <a:xfrm>
            <a:off x="2514600" y="5118688"/>
            <a:ext cx="212237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Oakland ($30,000)</a:t>
            </a:r>
          </a:p>
        </p:txBody>
      </p:sp>
      <p:sp>
        <p:nvSpPr>
          <p:cNvPr id="156" name="Rectangle 217"/>
          <p:cNvSpPr>
            <a:spLocks noChangeArrowheads="1"/>
          </p:cNvSpPr>
          <p:nvPr/>
        </p:nvSpPr>
        <p:spPr bwMode="auto">
          <a:xfrm>
            <a:off x="1752600" y="16406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Earnings Gain from Moving to a Better Neighborhood </a:t>
            </a:r>
          </a:p>
        </p:txBody>
      </p:sp>
    </p:spTree>
    <p:extLst>
      <p:ext uri="{BB962C8B-B14F-4D97-AF65-F5344CB8AC3E}">
        <p14:creationId xmlns:p14="http://schemas.microsoft.com/office/powerpoint/2010/main" val="37134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1981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 that a child born to parents in the bottom fifth of the income distribution reaches the top 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2954338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954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2954338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2954338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2055812" y="5168915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1917699" y="4295291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2538413" y="3422813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2382838" y="2550335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9644063" y="5118122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13.5%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8732837" y="4243352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11.7%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6710363" y="2495530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7.5%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7452066" y="3370874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9.0%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5966" y="3364469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Blanden</a:t>
            </a:r>
            <a:r>
              <a:rPr lang="en-US" sz="1400" dirty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</a:rPr>
              <a:t>Machin</a:t>
            </a:r>
            <a:r>
              <a:rPr lang="en-US" sz="1400" dirty="0">
                <a:solidFill>
                  <a:prstClr val="black"/>
                </a:solidFill>
              </a:rPr>
              <a:t> 2008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1" y="4233447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Boserup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Kopczuk</a:t>
            </a:r>
            <a:r>
              <a:rPr lang="en-US" sz="1400" dirty="0">
                <a:solidFill>
                  <a:prstClr val="black"/>
                </a:solidFill>
              </a:rPr>
              <a:t>, and </a:t>
            </a:r>
            <a:r>
              <a:rPr lang="en-US" sz="1400" dirty="0" err="1">
                <a:solidFill>
                  <a:prstClr val="black"/>
                </a:solidFill>
              </a:rPr>
              <a:t>Kreiner</a:t>
            </a:r>
            <a:r>
              <a:rPr lang="en-US" sz="1400" dirty="0">
                <a:solidFill>
                  <a:prstClr val="black"/>
                </a:solidFill>
              </a:rPr>
              <a:t> 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1" y="5071647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Corak</a:t>
            </a:r>
            <a:r>
              <a:rPr lang="en-US" sz="1400" dirty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</a:rPr>
              <a:t>Heisz</a:t>
            </a:r>
            <a:r>
              <a:rPr lang="en-US" sz="1400" dirty="0">
                <a:solidFill>
                  <a:prstClr val="black"/>
                </a:solidFill>
              </a:rPr>
              <a:t> 1999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5966" y="2514601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Chetty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Hendren</a:t>
            </a:r>
            <a:r>
              <a:rPr lang="en-US" sz="1400" dirty="0">
                <a:solidFill>
                  <a:prstClr val="black"/>
                </a:solidFill>
              </a:rPr>
              <a:t>, Kline, </a:t>
            </a:r>
            <a:r>
              <a:rPr lang="en-US" sz="1400" dirty="0" err="1">
                <a:solidFill>
                  <a:prstClr val="black"/>
                </a:solidFill>
              </a:rPr>
              <a:t>Saez</a:t>
            </a:r>
            <a:r>
              <a:rPr lang="en-US" sz="1400" dirty="0">
                <a:solidFill>
                  <a:prstClr val="black"/>
                </a:solidFill>
              </a:rPr>
              <a:t> 2014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156589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427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333626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2017689" y="526217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333626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1953569" y="43747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333626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1953569" y="348735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40%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2333626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1951981" y="260152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60%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2333626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1951981" y="17204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80%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2333626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1889449" y="831464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427289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936875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809875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77678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49788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61193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48335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8445501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31850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10285414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0158414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30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84926" y="336552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2333627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427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262731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2825751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02577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3225802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34242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36242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3824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4022726" y="545955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4222751" y="545955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441642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46164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481647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5014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52149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541496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5613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58134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601345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62118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6411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6611940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6810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7010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721042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74088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7608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7808916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8007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8207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8805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840740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8605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9005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92043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9404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9604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980281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10002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10202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10401303" y="545955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ectangle 171"/>
          <p:cNvSpPr>
            <a:spLocks noChangeArrowheads="1"/>
          </p:cNvSpPr>
          <p:nvPr/>
        </p:nvSpPr>
        <p:spPr bwMode="auto">
          <a:xfrm>
            <a:off x="2514600" y="5118688"/>
            <a:ext cx="212237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Oakland ($30,000)</a:t>
            </a:r>
          </a:p>
        </p:txBody>
      </p:sp>
      <p:sp>
        <p:nvSpPr>
          <p:cNvPr id="156" name="Rectangle 217"/>
          <p:cNvSpPr>
            <a:spLocks noChangeArrowheads="1"/>
          </p:cNvSpPr>
          <p:nvPr/>
        </p:nvSpPr>
        <p:spPr bwMode="auto">
          <a:xfrm>
            <a:off x="1752600" y="16406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Earnings Gain from Moving to a Better Neighborhood </a:t>
            </a:r>
          </a:p>
        </p:txBody>
      </p:sp>
      <p:sp>
        <p:nvSpPr>
          <p:cNvPr id="152" name="Line 82"/>
          <p:cNvSpPr>
            <a:spLocks noChangeShapeType="1"/>
          </p:cNvSpPr>
          <p:nvPr/>
        </p:nvSpPr>
        <p:spPr bwMode="auto">
          <a:xfrm>
            <a:off x="262731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Line 83"/>
          <p:cNvSpPr>
            <a:spLocks noChangeShapeType="1"/>
          </p:cNvSpPr>
          <p:nvPr/>
        </p:nvSpPr>
        <p:spPr bwMode="auto">
          <a:xfrm>
            <a:off x="2825751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Line 84"/>
          <p:cNvSpPr>
            <a:spLocks noChangeShapeType="1"/>
          </p:cNvSpPr>
          <p:nvPr/>
        </p:nvSpPr>
        <p:spPr bwMode="auto">
          <a:xfrm>
            <a:off x="302577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Line 85"/>
          <p:cNvSpPr>
            <a:spLocks noChangeShapeType="1"/>
          </p:cNvSpPr>
          <p:nvPr/>
        </p:nvSpPr>
        <p:spPr bwMode="auto">
          <a:xfrm>
            <a:off x="3225802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Line 86"/>
          <p:cNvSpPr>
            <a:spLocks noChangeShapeType="1"/>
          </p:cNvSpPr>
          <p:nvPr/>
        </p:nvSpPr>
        <p:spPr bwMode="auto">
          <a:xfrm>
            <a:off x="34242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Line 87"/>
          <p:cNvSpPr>
            <a:spLocks noChangeShapeType="1"/>
          </p:cNvSpPr>
          <p:nvPr/>
        </p:nvSpPr>
        <p:spPr bwMode="auto">
          <a:xfrm>
            <a:off x="36242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88"/>
          <p:cNvSpPr>
            <a:spLocks noChangeShapeType="1"/>
          </p:cNvSpPr>
          <p:nvPr/>
        </p:nvSpPr>
        <p:spPr bwMode="auto">
          <a:xfrm>
            <a:off x="3824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89"/>
          <p:cNvSpPr>
            <a:spLocks noChangeShapeType="1"/>
          </p:cNvSpPr>
          <p:nvPr/>
        </p:nvSpPr>
        <p:spPr bwMode="auto">
          <a:xfrm>
            <a:off x="4022726" y="103713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Line 90"/>
          <p:cNvSpPr>
            <a:spLocks noChangeShapeType="1"/>
          </p:cNvSpPr>
          <p:nvPr/>
        </p:nvSpPr>
        <p:spPr bwMode="auto">
          <a:xfrm>
            <a:off x="4222751" y="103713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91"/>
          <p:cNvSpPr>
            <a:spLocks noChangeShapeType="1"/>
          </p:cNvSpPr>
          <p:nvPr/>
        </p:nvSpPr>
        <p:spPr bwMode="auto">
          <a:xfrm>
            <a:off x="441642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92"/>
          <p:cNvSpPr>
            <a:spLocks noChangeShapeType="1"/>
          </p:cNvSpPr>
          <p:nvPr/>
        </p:nvSpPr>
        <p:spPr bwMode="auto">
          <a:xfrm>
            <a:off x="46164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93"/>
          <p:cNvSpPr>
            <a:spLocks noChangeShapeType="1"/>
          </p:cNvSpPr>
          <p:nvPr/>
        </p:nvSpPr>
        <p:spPr bwMode="auto">
          <a:xfrm>
            <a:off x="481647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Line 94"/>
          <p:cNvSpPr>
            <a:spLocks noChangeShapeType="1"/>
          </p:cNvSpPr>
          <p:nvPr/>
        </p:nvSpPr>
        <p:spPr bwMode="auto">
          <a:xfrm>
            <a:off x="5014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Line 95"/>
          <p:cNvSpPr>
            <a:spLocks noChangeShapeType="1"/>
          </p:cNvSpPr>
          <p:nvPr/>
        </p:nvSpPr>
        <p:spPr bwMode="auto">
          <a:xfrm>
            <a:off x="52149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Line 96"/>
          <p:cNvSpPr>
            <a:spLocks noChangeShapeType="1"/>
          </p:cNvSpPr>
          <p:nvPr/>
        </p:nvSpPr>
        <p:spPr bwMode="auto">
          <a:xfrm>
            <a:off x="541496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Line 97"/>
          <p:cNvSpPr>
            <a:spLocks noChangeShapeType="1"/>
          </p:cNvSpPr>
          <p:nvPr/>
        </p:nvSpPr>
        <p:spPr bwMode="auto">
          <a:xfrm>
            <a:off x="5613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Line 98"/>
          <p:cNvSpPr>
            <a:spLocks noChangeShapeType="1"/>
          </p:cNvSpPr>
          <p:nvPr/>
        </p:nvSpPr>
        <p:spPr bwMode="auto">
          <a:xfrm>
            <a:off x="58134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Line 99"/>
          <p:cNvSpPr>
            <a:spLocks noChangeShapeType="1"/>
          </p:cNvSpPr>
          <p:nvPr/>
        </p:nvSpPr>
        <p:spPr bwMode="auto">
          <a:xfrm>
            <a:off x="601345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Line 100"/>
          <p:cNvSpPr>
            <a:spLocks noChangeShapeType="1"/>
          </p:cNvSpPr>
          <p:nvPr/>
        </p:nvSpPr>
        <p:spPr bwMode="auto">
          <a:xfrm>
            <a:off x="62118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Line 101"/>
          <p:cNvSpPr>
            <a:spLocks noChangeShapeType="1"/>
          </p:cNvSpPr>
          <p:nvPr/>
        </p:nvSpPr>
        <p:spPr bwMode="auto">
          <a:xfrm>
            <a:off x="6411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Line 102"/>
          <p:cNvSpPr>
            <a:spLocks noChangeShapeType="1"/>
          </p:cNvSpPr>
          <p:nvPr/>
        </p:nvSpPr>
        <p:spPr bwMode="auto">
          <a:xfrm>
            <a:off x="6611940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Line 103"/>
          <p:cNvSpPr>
            <a:spLocks noChangeShapeType="1"/>
          </p:cNvSpPr>
          <p:nvPr/>
        </p:nvSpPr>
        <p:spPr bwMode="auto">
          <a:xfrm>
            <a:off x="6810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Line 104"/>
          <p:cNvSpPr>
            <a:spLocks noChangeShapeType="1"/>
          </p:cNvSpPr>
          <p:nvPr/>
        </p:nvSpPr>
        <p:spPr bwMode="auto">
          <a:xfrm>
            <a:off x="7010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Line 105"/>
          <p:cNvSpPr>
            <a:spLocks noChangeShapeType="1"/>
          </p:cNvSpPr>
          <p:nvPr/>
        </p:nvSpPr>
        <p:spPr bwMode="auto">
          <a:xfrm>
            <a:off x="721042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Line 106"/>
          <p:cNvSpPr>
            <a:spLocks noChangeShapeType="1"/>
          </p:cNvSpPr>
          <p:nvPr/>
        </p:nvSpPr>
        <p:spPr bwMode="auto">
          <a:xfrm>
            <a:off x="74088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Line 107"/>
          <p:cNvSpPr>
            <a:spLocks noChangeShapeType="1"/>
          </p:cNvSpPr>
          <p:nvPr/>
        </p:nvSpPr>
        <p:spPr bwMode="auto">
          <a:xfrm>
            <a:off x="7608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Line 108"/>
          <p:cNvSpPr>
            <a:spLocks noChangeShapeType="1"/>
          </p:cNvSpPr>
          <p:nvPr/>
        </p:nvSpPr>
        <p:spPr bwMode="auto">
          <a:xfrm>
            <a:off x="7808916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Line 109"/>
          <p:cNvSpPr>
            <a:spLocks noChangeShapeType="1"/>
          </p:cNvSpPr>
          <p:nvPr/>
        </p:nvSpPr>
        <p:spPr bwMode="auto">
          <a:xfrm>
            <a:off x="8007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Line 110"/>
          <p:cNvSpPr>
            <a:spLocks noChangeShapeType="1"/>
          </p:cNvSpPr>
          <p:nvPr/>
        </p:nvSpPr>
        <p:spPr bwMode="auto">
          <a:xfrm>
            <a:off x="8207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840740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Line 112"/>
          <p:cNvSpPr>
            <a:spLocks noChangeShapeType="1"/>
          </p:cNvSpPr>
          <p:nvPr/>
        </p:nvSpPr>
        <p:spPr bwMode="auto">
          <a:xfrm>
            <a:off x="8605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Line 113"/>
          <p:cNvSpPr>
            <a:spLocks noChangeShapeType="1"/>
          </p:cNvSpPr>
          <p:nvPr/>
        </p:nvSpPr>
        <p:spPr bwMode="auto">
          <a:xfrm>
            <a:off x="8805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Line 114"/>
          <p:cNvSpPr>
            <a:spLocks noChangeShapeType="1"/>
          </p:cNvSpPr>
          <p:nvPr/>
        </p:nvSpPr>
        <p:spPr bwMode="auto">
          <a:xfrm>
            <a:off x="9005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Line 115"/>
          <p:cNvSpPr>
            <a:spLocks noChangeShapeType="1"/>
          </p:cNvSpPr>
          <p:nvPr/>
        </p:nvSpPr>
        <p:spPr bwMode="auto">
          <a:xfrm>
            <a:off x="92043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Line 116"/>
          <p:cNvSpPr>
            <a:spLocks noChangeShapeType="1"/>
          </p:cNvSpPr>
          <p:nvPr/>
        </p:nvSpPr>
        <p:spPr bwMode="auto">
          <a:xfrm>
            <a:off x="9404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Line 117"/>
          <p:cNvSpPr>
            <a:spLocks noChangeShapeType="1"/>
          </p:cNvSpPr>
          <p:nvPr/>
        </p:nvSpPr>
        <p:spPr bwMode="auto">
          <a:xfrm>
            <a:off x="9604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Line 118"/>
          <p:cNvSpPr>
            <a:spLocks noChangeShapeType="1"/>
          </p:cNvSpPr>
          <p:nvPr/>
        </p:nvSpPr>
        <p:spPr bwMode="auto">
          <a:xfrm>
            <a:off x="980281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Line 119"/>
          <p:cNvSpPr>
            <a:spLocks noChangeShapeType="1"/>
          </p:cNvSpPr>
          <p:nvPr/>
        </p:nvSpPr>
        <p:spPr bwMode="auto">
          <a:xfrm>
            <a:off x="10002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Line 120"/>
          <p:cNvSpPr>
            <a:spLocks noChangeShapeType="1"/>
          </p:cNvSpPr>
          <p:nvPr/>
        </p:nvSpPr>
        <p:spPr bwMode="auto">
          <a:xfrm>
            <a:off x="10202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Line 121"/>
          <p:cNvSpPr>
            <a:spLocks noChangeShapeType="1"/>
          </p:cNvSpPr>
          <p:nvPr/>
        </p:nvSpPr>
        <p:spPr bwMode="auto">
          <a:xfrm>
            <a:off x="10401303" y="103713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Rectangle 171"/>
          <p:cNvSpPr>
            <a:spLocks noChangeArrowheads="1"/>
          </p:cNvSpPr>
          <p:nvPr/>
        </p:nvSpPr>
        <p:spPr bwMode="auto">
          <a:xfrm>
            <a:off x="2462796" y="759024"/>
            <a:ext cx="2806859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San Francisco ($40,000)</a:t>
            </a:r>
          </a:p>
        </p:txBody>
      </p:sp>
      <p:sp>
        <p:nvSpPr>
          <p:cNvPr id="197" name="Line 81"/>
          <p:cNvSpPr>
            <a:spLocks noChangeShapeType="1"/>
          </p:cNvSpPr>
          <p:nvPr/>
        </p:nvSpPr>
        <p:spPr bwMode="auto">
          <a:xfrm>
            <a:off x="2427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922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20951" y="30337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427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333626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2017689" y="526217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333626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1953569" y="43747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333626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1953569" y="348735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40%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2333626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1951981" y="260152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60%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2333626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1951981" y="17204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80%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2333626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1889449" y="831464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427289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936875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809875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77678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49788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61193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48335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8445501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31850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10285414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0158414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30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738688" y="6472239"/>
            <a:ext cx="3733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Age of Child when Parents Move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84926" y="336552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2427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262731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2825751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302577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3225802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34242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36242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3824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4022726" y="103713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4222751" y="103713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441642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46164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481647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5014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52149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541496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5613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58134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601345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62118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6411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6611940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6810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7010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721042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74088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7608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7808916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8007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8207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840740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8605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8805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9005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92043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9404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9604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980281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10002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10202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10401303" y="103713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2333627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427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262731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2825751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02577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3225802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34242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36242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3824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4022726" y="545955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4222751" y="545955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441642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46164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481647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5014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52149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541496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5613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58134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601345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62118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6411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6611940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6810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7010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721042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74088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7608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7808916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8007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8207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8805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840740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8605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9005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92043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9404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9604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980281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10002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10202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10401303" y="545955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Rectangle 159"/>
          <p:cNvSpPr>
            <a:spLocks noChangeArrowheads="1"/>
          </p:cNvSpPr>
          <p:nvPr/>
        </p:nvSpPr>
        <p:spPr bwMode="auto">
          <a:xfrm rot="16200000">
            <a:off x="22790" y="3030148"/>
            <a:ext cx="3488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Gain from Moving to a Better Area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157" name="Rectangle 171"/>
          <p:cNvSpPr>
            <a:spLocks noChangeArrowheads="1"/>
          </p:cNvSpPr>
          <p:nvPr/>
        </p:nvSpPr>
        <p:spPr bwMode="auto">
          <a:xfrm>
            <a:off x="2514600" y="5118688"/>
            <a:ext cx="212237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Oakland ($30,000)</a:t>
            </a:r>
          </a:p>
        </p:txBody>
      </p:sp>
      <p:sp>
        <p:nvSpPr>
          <p:cNvPr id="156" name="Rectangle 217"/>
          <p:cNvSpPr>
            <a:spLocks noChangeArrowheads="1"/>
          </p:cNvSpPr>
          <p:nvPr/>
        </p:nvSpPr>
        <p:spPr bwMode="auto">
          <a:xfrm>
            <a:off x="1752600" y="16406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Earnings Gain from Moving to a Better Neighborhood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743200" y="2819400"/>
            <a:ext cx="485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</a:rPr>
              <a:t>Move at age 9 </a:t>
            </a:r>
            <a:r>
              <a:rPr lang="en-US" i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b="1" i="1" u="sng" dirty="0">
                <a:solidFill>
                  <a:prstClr val="black"/>
                </a:solidFill>
              </a:rPr>
              <a:t>54% of gain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from growing up in San Francisco since birth</a:t>
            </a:r>
          </a:p>
        </p:txBody>
      </p:sp>
      <p:sp>
        <p:nvSpPr>
          <p:cNvPr id="152" name="Rectangle 171"/>
          <p:cNvSpPr>
            <a:spLocks noChangeArrowheads="1"/>
          </p:cNvSpPr>
          <p:nvPr/>
        </p:nvSpPr>
        <p:spPr bwMode="auto">
          <a:xfrm>
            <a:off x="2462796" y="759024"/>
            <a:ext cx="2806859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San Francisco ($40,000)</a:t>
            </a:r>
          </a:p>
        </p:txBody>
      </p:sp>
    </p:spTree>
    <p:extLst>
      <p:ext uri="{BB962C8B-B14F-4D97-AF65-F5344CB8AC3E}">
        <p14:creationId xmlns:p14="http://schemas.microsoft.com/office/powerpoint/2010/main" val="359430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20951" y="30337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427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333626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2017689" y="526217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333626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1953569" y="43747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333626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1953569" y="348735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40%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2333626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1951981" y="260152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60%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2333626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1951981" y="17204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80%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2333626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1889449" y="831464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427289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936875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809875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77678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49788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61193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48335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8445501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31850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10285414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0158414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30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738688" y="6472239"/>
            <a:ext cx="3733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Age of Child when Parents Move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84926" y="336552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2427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262731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2825751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302577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3225802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34242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36242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3824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4022726" y="103713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4222751" y="103713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441642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46164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481647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5014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52149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541496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5613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58134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601345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62118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6411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6611940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6810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7010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721042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74088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7608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7808916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8007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8207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840740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8605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8805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9005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92043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9404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9604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980281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10002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10202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10401303" y="103713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2333627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427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262731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2825751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02577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3225802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34242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36242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3824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4022726" y="545955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4222751" y="545955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441642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46164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481647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5014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52149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541496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5613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58134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601345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62118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6411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6611940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6810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7010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721042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74088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7608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7808916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8007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8207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8805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840740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8605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9005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92043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9404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9604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980281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10002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10202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10401303" y="545955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Rectangle 159"/>
          <p:cNvSpPr>
            <a:spLocks noChangeArrowheads="1"/>
          </p:cNvSpPr>
          <p:nvPr/>
        </p:nvSpPr>
        <p:spPr bwMode="auto">
          <a:xfrm rot="16200000">
            <a:off x="22790" y="3030148"/>
            <a:ext cx="3488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Gain from Moving to a Better Area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157" name="Rectangle 171"/>
          <p:cNvSpPr>
            <a:spLocks noChangeArrowheads="1"/>
          </p:cNvSpPr>
          <p:nvPr/>
        </p:nvSpPr>
        <p:spPr bwMode="auto">
          <a:xfrm>
            <a:off x="2514600" y="5118688"/>
            <a:ext cx="212237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Oakland ($30,000)</a:t>
            </a:r>
          </a:p>
        </p:txBody>
      </p:sp>
      <p:sp>
        <p:nvSpPr>
          <p:cNvPr id="156" name="Rectangle 217"/>
          <p:cNvSpPr>
            <a:spLocks noChangeArrowheads="1"/>
          </p:cNvSpPr>
          <p:nvPr/>
        </p:nvSpPr>
        <p:spPr bwMode="auto">
          <a:xfrm>
            <a:off x="1752600" y="16406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Earnings Gain from Moving to a Better Neighborhood </a:t>
            </a:r>
          </a:p>
        </p:txBody>
      </p:sp>
      <p:sp>
        <p:nvSpPr>
          <p:cNvPr id="152" name="Rectangle 171"/>
          <p:cNvSpPr>
            <a:spLocks noChangeArrowheads="1"/>
          </p:cNvSpPr>
          <p:nvPr/>
        </p:nvSpPr>
        <p:spPr bwMode="auto">
          <a:xfrm>
            <a:off x="2462796" y="759024"/>
            <a:ext cx="2806859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San Francisco ($40,000)</a:t>
            </a: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887664" y="32448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259139" y="2989264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624264" y="31559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3989389" y="35496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4356101" y="37544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4727576" y="35814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5092702" y="41148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auto">
          <a:xfrm>
            <a:off x="5459414" y="4141789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auto">
          <a:xfrm>
            <a:off x="5824539" y="42862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val 180"/>
          <p:cNvSpPr>
            <a:spLocks noChangeArrowheads="1"/>
          </p:cNvSpPr>
          <p:nvPr/>
        </p:nvSpPr>
        <p:spPr bwMode="auto">
          <a:xfrm>
            <a:off x="6196014" y="456882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val 181"/>
          <p:cNvSpPr>
            <a:spLocks noChangeArrowheads="1"/>
          </p:cNvSpPr>
          <p:nvPr/>
        </p:nvSpPr>
        <p:spPr bwMode="auto">
          <a:xfrm>
            <a:off x="6561139" y="47625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val 182"/>
          <p:cNvSpPr>
            <a:spLocks noChangeArrowheads="1"/>
          </p:cNvSpPr>
          <p:nvPr/>
        </p:nvSpPr>
        <p:spPr bwMode="auto">
          <a:xfrm>
            <a:off x="6927852" y="4846639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val 183"/>
          <p:cNvSpPr>
            <a:spLocks noChangeArrowheads="1"/>
          </p:cNvSpPr>
          <p:nvPr/>
        </p:nvSpPr>
        <p:spPr bwMode="auto">
          <a:xfrm>
            <a:off x="7292977" y="50847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>
            <a:off x="7664452" y="52720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2571751" y="2900363"/>
            <a:ext cx="5141913" cy="2355850"/>
          </a:xfrm>
          <a:custGeom>
            <a:avLst/>
            <a:gdLst>
              <a:gd name="T0" fmla="*/ 0 w 928"/>
              <a:gd name="T1" fmla="*/ 0 h 425"/>
              <a:gd name="T2" fmla="*/ 464 w 928"/>
              <a:gd name="T3" fmla="*/ 212 h 425"/>
              <a:gd name="T4" fmla="*/ 928 w 928"/>
              <a:gd name="T5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25">
                <a:moveTo>
                  <a:pt x="0" y="0"/>
                </a:moveTo>
                <a:lnTo>
                  <a:pt x="464" y="212"/>
                </a:lnTo>
                <a:lnTo>
                  <a:pt x="928" y="425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90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20951" y="30337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427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333626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2017689" y="526217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333626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1953569" y="43747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333626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1953569" y="348735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40%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2333626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1951981" y="260152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60%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2333626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1951981" y="172046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80%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2333626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1889449" y="831464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100%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427289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936875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809875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77678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49788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15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6611938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48335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8445501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318501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25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10285414" y="599916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0158414" y="613727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</a:rPr>
              <a:t>30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738688" y="6472239"/>
            <a:ext cx="3733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Age of Child when Parents Move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84926" y="336552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2427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262731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2825751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302577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3225802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34242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36242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38242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4022726" y="103713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4222751" y="103713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4416426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46164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481647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5014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521493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5414965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5613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58134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601345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6211889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641191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6611940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6810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701040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7210428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7408864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7608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7808916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8007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8207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8407403" y="103713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8605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8805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900589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920432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9404352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9604377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980281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10002840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10202865" y="103713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10401303" y="103713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2333627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2427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262731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2825751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02577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3225802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34242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36242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38242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4022726" y="5459559"/>
            <a:ext cx="128588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4222751" y="5459559"/>
            <a:ext cx="127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4416426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46164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481647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5014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521493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5414965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5613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58134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601345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6211889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641191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6611940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6810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701040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7210428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7408864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7608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7808916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8007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8207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8805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8407403" y="5459559"/>
            <a:ext cx="1317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8605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900589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920432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9404352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9604377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980281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10002840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10202865" y="5459559"/>
            <a:ext cx="13335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10401303" y="5459559"/>
            <a:ext cx="2857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Rectangle 159"/>
          <p:cNvSpPr>
            <a:spLocks noChangeArrowheads="1"/>
          </p:cNvSpPr>
          <p:nvPr/>
        </p:nvSpPr>
        <p:spPr bwMode="auto">
          <a:xfrm rot="16200000">
            <a:off x="22790" y="3030148"/>
            <a:ext cx="3488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Gain from Moving to a Better Area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157" name="Rectangle 171"/>
          <p:cNvSpPr>
            <a:spLocks noChangeArrowheads="1"/>
          </p:cNvSpPr>
          <p:nvPr/>
        </p:nvSpPr>
        <p:spPr bwMode="auto">
          <a:xfrm>
            <a:off x="2514600" y="5118688"/>
            <a:ext cx="212237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Oakland ($30,000)</a:t>
            </a:r>
          </a:p>
        </p:txBody>
      </p:sp>
      <p:sp>
        <p:nvSpPr>
          <p:cNvPr id="156" name="Rectangle 217"/>
          <p:cNvSpPr>
            <a:spLocks noChangeArrowheads="1"/>
          </p:cNvSpPr>
          <p:nvPr/>
        </p:nvSpPr>
        <p:spPr bwMode="auto">
          <a:xfrm>
            <a:off x="1752600" y="16406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Earnings Gain from Moving to a Better Neighborhood </a:t>
            </a:r>
          </a:p>
        </p:txBody>
      </p:sp>
      <p:sp>
        <p:nvSpPr>
          <p:cNvPr id="152" name="Rectangle 171"/>
          <p:cNvSpPr>
            <a:spLocks noChangeArrowheads="1"/>
          </p:cNvSpPr>
          <p:nvPr/>
        </p:nvSpPr>
        <p:spPr bwMode="auto">
          <a:xfrm>
            <a:off x="2462796" y="759024"/>
            <a:ext cx="2806859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San Francisco ($40,000)</a:t>
            </a: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887664" y="32448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259139" y="2989264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624264" y="31559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3989389" y="35496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4356101" y="37544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4727576" y="35814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5092702" y="41148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auto">
          <a:xfrm>
            <a:off x="5459414" y="4141789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auto">
          <a:xfrm>
            <a:off x="5824539" y="42862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val 180"/>
          <p:cNvSpPr>
            <a:spLocks noChangeArrowheads="1"/>
          </p:cNvSpPr>
          <p:nvPr/>
        </p:nvSpPr>
        <p:spPr bwMode="auto">
          <a:xfrm>
            <a:off x="6196014" y="456882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val 181"/>
          <p:cNvSpPr>
            <a:spLocks noChangeArrowheads="1"/>
          </p:cNvSpPr>
          <p:nvPr/>
        </p:nvSpPr>
        <p:spPr bwMode="auto">
          <a:xfrm>
            <a:off x="6561139" y="47625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val 182"/>
          <p:cNvSpPr>
            <a:spLocks noChangeArrowheads="1"/>
          </p:cNvSpPr>
          <p:nvPr/>
        </p:nvSpPr>
        <p:spPr bwMode="auto">
          <a:xfrm>
            <a:off x="6927852" y="4846639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val 183"/>
          <p:cNvSpPr>
            <a:spLocks noChangeArrowheads="1"/>
          </p:cNvSpPr>
          <p:nvPr/>
        </p:nvSpPr>
        <p:spPr bwMode="auto">
          <a:xfrm>
            <a:off x="7292977" y="50847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>
            <a:off x="7664452" y="52720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2571751" y="2900363"/>
            <a:ext cx="5141913" cy="2355850"/>
          </a:xfrm>
          <a:custGeom>
            <a:avLst/>
            <a:gdLst>
              <a:gd name="T0" fmla="*/ 0 w 928"/>
              <a:gd name="T1" fmla="*/ 0 h 425"/>
              <a:gd name="T2" fmla="*/ 464 w 928"/>
              <a:gd name="T3" fmla="*/ 212 h 425"/>
              <a:gd name="T4" fmla="*/ 928 w 928"/>
              <a:gd name="T5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25">
                <a:moveTo>
                  <a:pt x="0" y="0"/>
                </a:moveTo>
                <a:lnTo>
                  <a:pt x="464" y="212"/>
                </a:lnTo>
                <a:lnTo>
                  <a:pt x="928" y="425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>
            <a:off x="8029577" y="569912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>
            <a:off x="8396290" y="52498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auto">
          <a:xfrm>
            <a:off x="8767765" y="5416552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>
            <a:off x="9132890" y="52895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auto">
          <a:xfrm>
            <a:off x="9498015" y="548322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9864727" y="51625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10236202" y="58054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51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 of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181600"/>
          </a:xfrm>
        </p:spPr>
        <p:txBody>
          <a:bodyPr>
            <a:noAutofit/>
          </a:bodyPr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assumption: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moves to a better/worse area unrelated to other determinants of child’s outcomes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assumption might not hold for two reasons: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who move to good areas when their children are young might be different from those who move later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may be related to other factors (e.g., change in parents’ job) that affect children directly</a:t>
            </a:r>
          </a:p>
        </p:txBody>
      </p:sp>
    </p:spTree>
    <p:extLst>
      <p:ext uri="{BB962C8B-B14F-4D97-AF65-F5344CB8AC3E}">
        <p14:creationId xmlns:p14="http://schemas.microsoft.com/office/powerpoint/2010/main" val="259278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 of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181600"/>
          </a:xfrm>
        </p:spPr>
        <p:txBody>
          <a:bodyPr>
            <a:noAutofit/>
          </a:bodyPr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approaches to evaluating validity of this assumption: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siblings’ outcomes to control for family effects</a:t>
            </a:r>
          </a:p>
        </p:txBody>
      </p:sp>
    </p:spTree>
    <p:extLst>
      <p:ext uri="{BB962C8B-B14F-4D97-AF65-F5344CB8AC3E}">
        <p14:creationId xmlns:p14="http://schemas.microsoft.com/office/powerpoint/2010/main" val="213771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 of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181600"/>
          </a:xfrm>
        </p:spPr>
        <p:txBody>
          <a:bodyPr>
            <a:noAutofit/>
          </a:bodyPr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approaches to evaluating validity of this assumption: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siblings’ outcomes to control for family effects</a:t>
            </a:r>
          </a:p>
          <a:p>
            <a:pPr marL="800100" lvl="1" indent="-3429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differences in neighborhood effects </a:t>
            </a: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across subgroups to implement “placebo” tests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Ex: some places (e.g., low-crime areas) have better outcomes for boys than girls </a:t>
            </a:r>
          </a:p>
          <a:p>
            <a:pPr lvl="2">
              <a:buFont typeface="Arial" panose="020B0604020202020204" pitchFamily="34" charset="0"/>
              <a:buChar char="–"/>
            </a:pP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Move to a place where boys have high earnings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son improves in proportion to exposure but daughter does not</a:t>
            </a:r>
          </a:p>
        </p:txBody>
      </p:sp>
    </p:spTree>
    <p:extLst>
      <p:ext uri="{BB962C8B-B14F-4D97-AF65-F5344CB8AC3E}">
        <p14:creationId xmlns:p14="http://schemas.microsoft.com/office/powerpoint/2010/main" val="1447032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Causal Effects of Neighborhoods: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lesson of this section: 70-80% of the variation in children’s outcomes across areas is due to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has refocused public discussion on improving upward mobility in America to a local level</a:t>
            </a:r>
          </a:p>
        </p:txBody>
      </p:sp>
    </p:spTree>
    <p:extLst>
      <p:ext uri="{BB962C8B-B14F-4D97-AF65-F5344CB8AC3E}">
        <p14:creationId xmlns:p14="http://schemas.microsoft.com/office/powerpoint/2010/main" val="2379138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16880" r="19733"/>
          <a:stretch/>
        </p:blipFill>
        <p:spPr>
          <a:xfrm>
            <a:off x="2609088" y="365760"/>
            <a:ext cx="766488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9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22012" r="22173" b="69588"/>
          <a:stretch/>
        </p:blipFill>
        <p:spPr>
          <a:xfrm>
            <a:off x="2719755" y="39077"/>
            <a:ext cx="7096369" cy="593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9361" r="36555" b="36319"/>
          <a:stretch/>
        </p:blipFill>
        <p:spPr>
          <a:xfrm>
            <a:off x="2804850" y="655488"/>
            <a:ext cx="7075968" cy="4043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25192" r="39328" b="36723"/>
          <a:stretch/>
        </p:blipFill>
        <p:spPr>
          <a:xfrm>
            <a:off x="3458997" y="4681415"/>
            <a:ext cx="5378823" cy="21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1981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 that a child born to parents in the bottom fifth of the income distribution reaches the top 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 of achieving the “American Dream” are almost 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two times higher in Canada than in the U.S.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2954338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954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2954338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2954338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2055812" y="5168915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1917699" y="4295291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2538413" y="3422813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2382838" y="2550335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9644063" y="5118122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13.5%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8732837" y="4243352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11.7%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6710363" y="2495530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7.5%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7452066" y="3370874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9.0%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5966" y="3364469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Blanden</a:t>
            </a:r>
            <a:r>
              <a:rPr lang="en-US" sz="1400" dirty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</a:rPr>
              <a:t>Machin</a:t>
            </a:r>
            <a:r>
              <a:rPr lang="en-US" sz="1400" dirty="0">
                <a:solidFill>
                  <a:prstClr val="black"/>
                </a:solidFill>
              </a:rPr>
              <a:t> 2008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1" y="4233447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Boserup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Kopczuk</a:t>
            </a:r>
            <a:r>
              <a:rPr lang="en-US" sz="1400" dirty="0">
                <a:solidFill>
                  <a:prstClr val="black"/>
                </a:solidFill>
              </a:rPr>
              <a:t>, and </a:t>
            </a:r>
            <a:r>
              <a:rPr lang="en-US" sz="1400" dirty="0" err="1">
                <a:solidFill>
                  <a:prstClr val="black"/>
                </a:solidFill>
              </a:rPr>
              <a:t>Kreiner</a:t>
            </a:r>
            <a:r>
              <a:rPr lang="en-US" sz="1400" dirty="0">
                <a:solidFill>
                  <a:prstClr val="black"/>
                </a:solidFill>
              </a:rPr>
              <a:t> 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1" y="5071647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Corak</a:t>
            </a:r>
            <a:r>
              <a:rPr lang="en-US" sz="1400" dirty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</a:rPr>
              <a:t>Heisz</a:t>
            </a:r>
            <a:r>
              <a:rPr lang="en-US" sz="1400" dirty="0">
                <a:solidFill>
                  <a:prstClr val="black"/>
                </a:solidFill>
              </a:rPr>
              <a:t> 1999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5966" y="2514601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Chetty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Hendren</a:t>
            </a:r>
            <a:r>
              <a:rPr lang="en-US" sz="1400" dirty="0">
                <a:solidFill>
                  <a:prstClr val="black"/>
                </a:solidFill>
              </a:rPr>
              <a:t>, Kline, </a:t>
            </a:r>
            <a:r>
              <a:rPr lang="en-US" sz="1400" dirty="0" err="1">
                <a:solidFill>
                  <a:prstClr val="black"/>
                </a:solidFill>
              </a:rPr>
              <a:t>Saez</a:t>
            </a:r>
            <a:r>
              <a:rPr lang="en-US" sz="1400" dirty="0">
                <a:solidFill>
                  <a:prstClr val="black"/>
                </a:solidFill>
              </a:rPr>
              <a:t> 2014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416196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/>
          <a:stretch/>
        </p:blipFill>
        <p:spPr>
          <a:xfrm>
            <a:off x="649705" y="0"/>
            <a:ext cx="1086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Part 1</a:t>
            </a:r>
            <a:br>
              <a:rPr lang="en-US" sz="2200" dirty="0">
                <a:ea typeface="ＭＳ Ｐゴシック" pitchFamily="34" charset="-128"/>
              </a:rPr>
            </a:br>
            <a:r>
              <a:rPr lang="en-US" sz="2200" dirty="0">
                <a:ea typeface="ＭＳ Ｐゴシック" pitchFamily="34" charset="-128"/>
              </a:rPr>
              <a:t>Local Area Variation in Upward Mobility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363450"/>
            <a:ext cx="914400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Part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Characteristics of High-Mobility Areas</a:t>
            </a:r>
          </a:p>
        </p:txBody>
      </p:sp>
    </p:spTree>
    <p:extLst>
      <p:ext uri="{BB962C8B-B14F-4D97-AF65-F5344CB8AC3E}">
        <p14:creationId xmlns:p14="http://schemas.microsoft.com/office/powerpoint/2010/main" val="4261019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Why Does Upward Mobility Differ Across Areas?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some places produce much better outcomes for disadvantaged children than others?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by characterizing the features of areas with high rates of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2501521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racial and income segregation associated with lower levels of mobility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0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42060"/>
            <a:ext cx="7620000" cy="508254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183" y="25640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Racial Segregation in Atlanta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33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Whites (blue), Blacks (green), Asians (red), Hispanics (orange)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1" y="6519446"/>
            <a:ext cx="4221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E2D53"/>
                </a:solidFill>
                <a:latin typeface="Calibri"/>
              </a:rPr>
              <a:t>Source: Cable (2013) based on Census 2010 data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942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42060"/>
            <a:ext cx="7620000" cy="508254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183" y="256402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Racial Segregation in Sacramento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33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Whites (blue), Blacks (green), Asians (red), Hispanics (orange)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1" y="6519446"/>
            <a:ext cx="4221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E2D53"/>
                </a:solidFill>
                <a:latin typeface="Calibri"/>
              </a:rPr>
              <a:t>Source: Cable (2013) based on Census 2010 data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740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with smaller middle class have much less mobility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53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expenditure, smaller classes, higher test scores correlated with more mobility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18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Structure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more single parents have much lower mobility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correlation even for kids whose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 are married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98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Structure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Capital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takes a village to raise a child”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Putnam (1995): “Bowling Alone”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1534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policy question: why are children’s chances of escaping poverty so low in America?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can we do to improve their odds…?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answer this question based solely on country-level data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differences across countries makes it hard to test between alternative explanations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only a handful of data points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Upward Mobility Lower in America?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recently, social scientists have had limited data to study policy questions like this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science has therefore been a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mathematical models (economics) or qualitative theories (sociology) 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theories to explain patterns and make policy recommendations, e.g. to improve upward mobility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Social Science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9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theories untested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five economists often have five different answers to a given question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Leads to a politicization of questions that in principle have scientific answers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Example: is Obamacare reducing job growth in America?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Social Science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6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social science is becoming a more empirical field thanks to the growing availability of data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improve theories using real-world data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Analogous to natural sciences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of Data and Empirical Evidence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7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046287" y="336552"/>
            <a:ext cx="8383588" cy="6156325"/>
            <a:chOff x="329" y="212"/>
            <a:chExt cx="5281" cy="3878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9" y="470"/>
              <a:ext cx="5041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69" y="2837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69" y="20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69" y="1319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3" y="2139"/>
              <a:ext cx="691" cy="1456"/>
            </a:xfrm>
            <a:prstGeom prst="rect">
              <a:avLst/>
            </a:prstGeom>
            <a:solidFill>
              <a:srgbClr val="003366"/>
            </a:solidFill>
            <a:ln w="0">
              <a:solidFill>
                <a:srgbClr val="003366"/>
              </a:solidFill>
              <a:prstDash val="solid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096" y="1308"/>
              <a:ext cx="691" cy="2287"/>
            </a:xfrm>
            <a:prstGeom prst="rect">
              <a:avLst/>
            </a:prstGeom>
            <a:solidFill>
              <a:srgbClr val="003366"/>
            </a:solidFill>
            <a:ln w="0">
              <a:solidFill>
                <a:srgbClr val="003366"/>
              </a:solidFill>
              <a:prstDash val="solid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371" y="1319"/>
              <a:ext cx="691" cy="2276"/>
            </a:xfrm>
            <a:prstGeom prst="rect">
              <a:avLst/>
            </a:prstGeom>
            <a:solidFill>
              <a:srgbClr val="003366"/>
            </a:solidFill>
            <a:ln w="0">
              <a:solidFill>
                <a:srgbClr val="003366"/>
              </a:solidFill>
              <a:prstDash val="solid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652" y="861"/>
              <a:ext cx="691" cy="2734"/>
            </a:xfrm>
            <a:prstGeom prst="rect">
              <a:avLst/>
            </a:prstGeom>
            <a:solidFill>
              <a:srgbClr val="003366"/>
            </a:solidFill>
            <a:ln w="0">
              <a:solidFill>
                <a:srgbClr val="003366"/>
              </a:solidFill>
              <a:prstDash val="solid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 rot="16200000">
              <a:off x="311" y="3470"/>
              <a:ext cx="2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Arial"/>
                </a:rPr>
                <a:t>0%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510" y="283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 rot="16200000">
              <a:off x="271" y="2709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Arial"/>
                </a:rPr>
                <a:t>20%</a:t>
              </a: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510" y="20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 rot="16200000">
              <a:off x="271" y="1947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Arial"/>
                </a:rPr>
                <a:t>40%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510" y="131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16200000">
              <a:off x="270" y="119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Arial"/>
                </a:rPr>
                <a:t>60%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 rot="16200000">
              <a:off x="271" y="431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Arial"/>
                </a:rPr>
                <a:t>80%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173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12" y="3773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000000"/>
                  </a:solidFill>
                  <a:cs typeface="Arial"/>
                </a:rPr>
                <a:t>1983</a:t>
              </a: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451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290" y="3773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000000"/>
                  </a:solidFill>
                  <a:cs typeface="Arial"/>
                </a:rPr>
                <a:t>1993</a:t>
              </a: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728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568" y="3773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000000"/>
                  </a:solidFill>
                  <a:cs typeface="Arial"/>
                </a:rPr>
                <a:t>2003</a:t>
              </a: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5006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845" y="3773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000000"/>
                  </a:solidFill>
                  <a:cs typeface="Arial"/>
                </a:rPr>
                <a:t>2011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936" y="3916"/>
              <a:ext cx="2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  <a:cs typeface="Arial"/>
                </a:rPr>
                <a:t>Year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062" y="212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2427288" y="89058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0551" y="3745468"/>
            <a:ext cx="99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</a:rPr>
              <a:t>38.4%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6800" y="3745468"/>
            <a:ext cx="99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</a:rPr>
              <a:t> 60.3%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4476" y="3745468"/>
            <a:ext cx="99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</a:rPr>
              <a:t>60.0%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91600" y="3745468"/>
            <a:ext cx="99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</a:rPr>
              <a:t> 72.1%</a:t>
            </a:r>
          </a:p>
        </p:txBody>
      </p:sp>
      <p:sp>
        <p:nvSpPr>
          <p:cNvPr id="43" name="Rectangle 238"/>
          <p:cNvSpPr>
            <a:spLocks noChangeArrowheads="1"/>
          </p:cNvSpPr>
          <p:nvPr/>
        </p:nvSpPr>
        <p:spPr bwMode="auto">
          <a:xfrm rot="16200000">
            <a:off x="137822" y="3112281"/>
            <a:ext cx="3257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Percentage of Empirical Articles</a:t>
            </a:r>
          </a:p>
        </p:txBody>
      </p:sp>
      <p:sp>
        <p:nvSpPr>
          <p:cNvPr id="45" name="Rectangle 262"/>
          <p:cNvSpPr>
            <a:spLocks noChangeArrowheads="1"/>
          </p:cNvSpPr>
          <p:nvPr/>
        </p:nvSpPr>
        <p:spPr bwMode="auto">
          <a:xfrm>
            <a:off x="1524000" y="2286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Empirical (Data-Based) Articles in Leading Economics Journals, 1983-2011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0646" y="6519446"/>
            <a:ext cx="3124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Source: </a:t>
            </a:r>
            <a:r>
              <a:rPr lang="en-US" sz="1600" i="1" dirty="0" err="1">
                <a:solidFill>
                  <a:prstClr val="black"/>
                </a:solidFill>
                <a:latin typeface="Arial"/>
                <a:cs typeface="Arial"/>
              </a:rPr>
              <a:t>Hamermesh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 (JEL 2013)</a:t>
            </a:r>
          </a:p>
        </p:txBody>
      </p:sp>
    </p:spTree>
    <p:extLst>
      <p:ext uri="{BB962C8B-B14F-4D97-AF65-F5344CB8AC3E}">
        <p14:creationId xmlns:p14="http://schemas.microsoft.com/office/powerpoint/2010/main" val="287458735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87657</TotalTime>
  <Words>1895</Words>
  <Application>Microsoft Office PowerPoint</Application>
  <PresentationFormat>Widescreen</PresentationFormat>
  <Paragraphs>480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49</vt:i4>
      </vt:variant>
    </vt:vector>
  </HeadingPairs>
  <TitlesOfParts>
    <vt:vector size="71" baseType="lpstr">
      <vt:lpstr>ＭＳ Ｐゴシック</vt:lpstr>
      <vt:lpstr>ＭＳ Ｐゴシック</vt:lpstr>
      <vt:lpstr>Arial</vt:lpstr>
      <vt:lpstr>Calibri</vt:lpstr>
      <vt:lpstr>Calibri Light</vt:lpstr>
      <vt:lpstr>Chalkboard</vt:lpstr>
      <vt:lpstr>cmss10</vt:lpstr>
      <vt:lpstr>CMU Bright</vt:lpstr>
      <vt:lpstr>Helvetica</vt:lpstr>
      <vt:lpstr>Symbol</vt:lpstr>
      <vt:lpstr>Wingdings</vt:lpstr>
      <vt:lpstr>3_Office Theme</vt:lpstr>
      <vt:lpstr>4_Office Theme</vt:lpstr>
      <vt:lpstr>6_Office Theme</vt:lpstr>
      <vt:lpstr>3_Beamer Template</vt:lpstr>
      <vt:lpstr>8_Office Theme</vt:lpstr>
      <vt:lpstr>2_Beamer Template</vt:lpstr>
      <vt:lpstr>2_Default Design</vt:lpstr>
      <vt:lpstr>5_Office Theme</vt:lpstr>
      <vt:lpstr>1_Office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1: Equality of Opportunity</vt:lpstr>
      <vt:lpstr>Part 1 Local Area Variation in Upward Mobility</vt:lpstr>
      <vt:lpstr>PowerPoint Presentation</vt:lpstr>
      <vt:lpstr>PowerPoint Presentation</vt:lpstr>
      <vt:lpstr>PowerPoint Presentation</vt:lpstr>
      <vt:lpstr>PowerPoint Presentation</vt:lpstr>
      <vt:lpstr>Part 1 Local Area Variation in Upward Mobility</vt:lpstr>
      <vt:lpstr>Causal Effects of Neighborhoods vs. Sorting</vt:lpstr>
      <vt:lpstr>Identifying Causal Effects of Neighborhoods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Causal Effects of Neighborhoods</vt:lpstr>
      <vt:lpstr>Identifying Causal Effects of Neighborhoods</vt:lpstr>
      <vt:lpstr>Identifying Causal Effects of Neighborhoods</vt:lpstr>
      <vt:lpstr>Causal Effects of Neighborhoods: Summary</vt:lpstr>
      <vt:lpstr>PowerPoint Presentation</vt:lpstr>
      <vt:lpstr>PowerPoint Presentation</vt:lpstr>
      <vt:lpstr>PowerPoint Presentation</vt:lpstr>
      <vt:lpstr>Part 1 Local Area Variation in Upward Mobility</vt:lpstr>
      <vt:lpstr>Why Does Upward Mobility Differ Across Areas?</vt:lpstr>
      <vt:lpstr>Five Strongest Correlates of Upward Mobility</vt:lpstr>
      <vt:lpstr>PowerPoint Presentation</vt:lpstr>
      <vt:lpstr>PowerPoint Presentation</vt:lpstr>
      <vt:lpstr>Five Strongest Correlates of Upward Mobility</vt:lpstr>
      <vt:lpstr>Five Strongest Correlates of Upward Mobility</vt:lpstr>
      <vt:lpstr>Five Strongest Correlates of Upward Mobility</vt:lpstr>
      <vt:lpstr>Five Strongest Correlates of Upward Mobility</vt:lpstr>
    </vt:vector>
  </TitlesOfParts>
  <Company>Staford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Martin Koenen</cp:lastModifiedBy>
  <cp:revision>3954</cp:revision>
  <cp:lastPrinted>2013-03-05T20:05:03Z</cp:lastPrinted>
  <dcterms:created xsi:type="dcterms:W3CDTF">2012-01-26T20:38:46Z</dcterms:created>
  <dcterms:modified xsi:type="dcterms:W3CDTF">2017-09-18T18:32:19Z</dcterms:modified>
</cp:coreProperties>
</file>