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8.xml" ContentType="application/vnd.openxmlformats-officedocument.theme+xml"/>
  <Override PartName="/ppt/theme/themeOverride2.xml" ContentType="application/vnd.openxmlformats-officedocument.themeOverrid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9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theme/themeOverride3.xml" ContentType="application/vnd.openxmlformats-officedocument.themeOverrid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1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2.xml" ContentType="application/vnd.openxmlformats-officedocument.theme+xml"/>
  <Override PartName="/ppt/theme/themeOverride4.xml" ContentType="application/vnd.openxmlformats-officedocument.themeOverrid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3.xml" ContentType="application/vnd.openxmlformats-officedocument.theme+xml"/>
  <Override PartName="/ppt/theme/themeOverride5.xml" ContentType="application/vnd.openxmlformats-officedocument.themeOverrid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4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5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6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7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8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9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20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1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22.xml" ContentType="application/vnd.openxmlformats-officedocument.theme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theme/theme23.xml" ContentType="application/vnd.openxmlformats-officedocument.theme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theme/theme24.xml" ContentType="application/vnd.openxmlformats-officedocument.theme+xml"/>
  <Override PartName="/ppt/theme/themeOverride6.xml" ContentType="application/vnd.openxmlformats-officedocument.themeOverride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heme/theme25.xml" ContentType="application/vnd.openxmlformats-officedocument.theme+xml"/>
  <Override PartName="/ppt/theme/themeOverride7.xml" ContentType="application/vnd.openxmlformats-officedocument.themeOverride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theme/theme26.xml" ContentType="application/vnd.openxmlformats-officedocument.theme+xml"/>
  <Override PartName="/ppt/theme/themeOverride8.xml" ContentType="application/vnd.openxmlformats-officedocument.themeOverride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27.xml" ContentType="application/vnd.openxmlformats-officedocument.theme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heme/theme28.xml" ContentType="application/vnd.openxmlformats-officedocument.theme+xml"/>
  <Override PartName="/ppt/theme/themeOverride9.xml" ContentType="application/vnd.openxmlformats-officedocument.themeOverride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9.xml" ContentType="application/vnd.openxmlformats-officedocument.theme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theme/theme30.xml" ContentType="application/vnd.openxmlformats-officedocument.theme+xml"/>
  <Override PartName="/ppt/slideLayouts/slideLayout304.xml" ContentType="application/vnd.openxmlformats-officedocument.presentationml.slideLayout+xml"/>
  <Override PartName="/ppt/theme/theme31.xml" ContentType="application/vnd.openxmlformats-officedocument.theme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theme/theme32.xml" ContentType="application/vnd.openxmlformats-officedocument.theme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65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5037" r:id="rId1"/>
    <p:sldMasterId id="2147485222" r:id="rId2"/>
    <p:sldMasterId id="2147485234" r:id="rId3"/>
    <p:sldMasterId id="2147485416" r:id="rId4"/>
    <p:sldMasterId id="2147485621" r:id="rId5"/>
    <p:sldMasterId id="2147485853" r:id="rId6"/>
    <p:sldMasterId id="2147486216" r:id="rId7"/>
    <p:sldMasterId id="2147488721" r:id="rId8"/>
    <p:sldMasterId id="2147488733" r:id="rId9"/>
    <p:sldMasterId id="2147489386" r:id="rId10"/>
    <p:sldMasterId id="2147489457" r:id="rId11"/>
    <p:sldMasterId id="2147489878" r:id="rId12"/>
    <p:sldMasterId id="2147490135" r:id="rId13"/>
    <p:sldMasterId id="2147490404" r:id="rId14"/>
    <p:sldMasterId id="2147491724" r:id="rId15"/>
    <p:sldMasterId id="2147493249" r:id="rId16"/>
    <p:sldMasterId id="2147493884" r:id="rId17"/>
    <p:sldMasterId id="2147493908" r:id="rId18"/>
    <p:sldMasterId id="2147493920" r:id="rId19"/>
    <p:sldMasterId id="2147494381" r:id="rId20"/>
    <p:sldMasterId id="2147495195" r:id="rId21"/>
    <p:sldMasterId id="2147495207" r:id="rId22"/>
    <p:sldMasterId id="2147495231" r:id="rId23"/>
    <p:sldMasterId id="2147495243" r:id="rId24"/>
    <p:sldMasterId id="2147495255" r:id="rId25"/>
    <p:sldMasterId id="2147495663" r:id="rId26"/>
    <p:sldMasterId id="2147496094" r:id="rId27"/>
    <p:sldMasterId id="2147496180" r:id="rId28"/>
    <p:sldMasterId id="2147496785" r:id="rId29"/>
    <p:sldMasterId id="2147496797" r:id="rId30"/>
    <p:sldMasterId id="2147496809" r:id="rId31"/>
    <p:sldMasterId id="2147496811" r:id="rId32"/>
    <p:sldMasterId id="2147496823" r:id="rId33"/>
  </p:sldMasterIdLst>
  <p:notesMasterIdLst>
    <p:notesMasterId r:id="rId111"/>
  </p:notesMasterIdLst>
  <p:handoutMasterIdLst>
    <p:handoutMasterId r:id="rId112"/>
  </p:handoutMasterIdLst>
  <p:sldIdLst>
    <p:sldId id="1187" r:id="rId34"/>
    <p:sldId id="1307" r:id="rId35"/>
    <p:sldId id="1269" r:id="rId36"/>
    <p:sldId id="1191" r:id="rId37"/>
    <p:sldId id="1382" r:id="rId38"/>
    <p:sldId id="1194" r:id="rId39"/>
    <p:sldId id="1427" r:id="rId40"/>
    <p:sldId id="1426" r:id="rId41"/>
    <p:sldId id="1385" r:id="rId42"/>
    <p:sldId id="1386" r:id="rId43"/>
    <p:sldId id="1391" r:id="rId44"/>
    <p:sldId id="1395" r:id="rId45"/>
    <p:sldId id="1416" r:id="rId46"/>
    <p:sldId id="1356" r:id="rId47"/>
    <p:sldId id="1367" r:id="rId48"/>
    <p:sldId id="1369" r:id="rId49"/>
    <p:sldId id="1440" r:id="rId50"/>
    <p:sldId id="1441" r:id="rId51"/>
    <p:sldId id="1335" r:id="rId52"/>
    <p:sldId id="1425" r:id="rId53"/>
    <p:sldId id="1061" r:id="rId54"/>
    <p:sldId id="1345" r:id="rId55"/>
    <p:sldId id="1346" r:id="rId56"/>
    <p:sldId id="1401" r:id="rId57"/>
    <p:sldId id="1033" r:id="rId58"/>
    <p:sldId id="1212" r:id="rId59"/>
    <p:sldId id="1331" r:id="rId60"/>
    <p:sldId id="1431" r:id="rId61"/>
    <p:sldId id="1434" r:id="rId62"/>
    <p:sldId id="1332" r:id="rId63"/>
    <p:sldId id="1438" r:id="rId64"/>
    <p:sldId id="1439" r:id="rId65"/>
    <p:sldId id="1351" r:id="rId66"/>
    <p:sldId id="1352" r:id="rId67"/>
    <p:sldId id="1350" r:id="rId68"/>
    <p:sldId id="1417" r:id="rId69"/>
    <p:sldId id="1306" r:id="rId70"/>
    <p:sldId id="1209" r:id="rId71"/>
    <p:sldId id="1424" r:id="rId72"/>
    <p:sldId id="1435" r:id="rId73"/>
    <p:sldId id="1442" r:id="rId74"/>
    <p:sldId id="1336" r:id="rId75"/>
    <p:sldId id="1371" r:id="rId76"/>
    <p:sldId id="1390" r:id="rId77"/>
    <p:sldId id="1399" r:id="rId78"/>
    <p:sldId id="1338" r:id="rId79"/>
    <p:sldId id="1339" r:id="rId80"/>
    <p:sldId id="1340" r:id="rId81"/>
    <p:sldId id="1400" r:id="rId82"/>
    <p:sldId id="1341" r:id="rId83"/>
    <p:sldId id="1342" r:id="rId84"/>
    <p:sldId id="1380" r:id="rId85"/>
    <p:sldId id="1412" r:id="rId86"/>
    <p:sldId id="1413" r:id="rId87"/>
    <p:sldId id="1414" r:id="rId88"/>
    <p:sldId id="1443" r:id="rId89"/>
    <p:sldId id="1418" r:id="rId90"/>
    <p:sldId id="1034" r:id="rId91"/>
    <p:sldId id="1405" r:id="rId92"/>
    <p:sldId id="1444" r:id="rId93"/>
    <p:sldId id="1102" r:id="rId94"/>
    <p:sldId id="1344" r:id="rId95"/>
    <p:sldId id="1361" r:id="rId96"/>
    <p:sldId id="1419" r:id="rId97"/>
    <p:sldId id="1203" r:id="rId98"/>
    <p:sldId id="1420" r:id="rId99"/>
    <p:sldId id="1428" r:id="rId100"/>
    <p:sldId id="1422" r:id="rId101"/>
    <p:sldId id="1423" r:id="rId102"/>
    <p:sldId id="1364" r:id="rId103"/>
    <p:sldId id="1365" r:id="rId104"/>
    <p:sldId id="1379" r:id="rId105"/>
    <p:sldId id="1374" r:id="rId106"/>
    <p:sldId id="1375" r:id="rId107"/>
    <p:sldId id="1376" r:id="rId108"/>
    <p:sldId id="1377" r:id="rId109"/>
    <p:sldId id="1378" r:id="rId11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A476F"/>
    <a:srgbClr val="808080"/>
    <a:srgbClr val="606060"/>
    <a:srgbClr val="A6A6A6"/>
    <a:srgbClr val="90353B"/>
    <a:srgbClr val="FFFF66"/>
    <a:srgbClr val="FF6600"/>
    <a:srgbClr val="006600"/>
    <a:srgbClr val="21217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59" autoAdjust="0"/>
    <p:restoredTop sz="90514" autoAdjust="0"/>
  </p:normalViewPr>
  <p:slideViewPr>
    <p:cSldViewPr>
      <p:cViewPr varScale="1">
        <p:scale>
          <a:sx n="121" d="100"/>
          <a:sy n="121" d="100"/>
        </p:scale>
        <p:origin x="-13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040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9.xml"/><Relationship Id="rId47" Type="http://schemas.openxmlformats.org/officeDocument/2006/relationships/slide" Target="slides/slide14.xml"/><Relationship Id="rId63" Type="http://schemas.openxmlformats.org/officeDocument/2006/relationships/slide" Target="slides/slide30.xml"/><Relationship Id="rId68" Type="http://schemas.openxmlformats.org/officeDocument/2006/relationships/slide" Target="slides/slide35.xml"/><Relationship Id="rId84" Type="http://schemas.openxmlformats.org/officeDocument/2006/relationships/slide" Target="slides/slide51.xml"/><Relationship Id="rId89" Type="http://schemas.openxmlformats.org/officeDocument/2006/relationships/slide" Target="slides/slide56.xml"/><Relationship Id="rId112" Type="http://schemas.openxmlformats.org/officeDocument/2006/relationships/handoutMaster" Target="handoutMasters/handoutMaster1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74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4.xml"/><Relationship Id="rId40" Type="http://schemas.openxmlformats.org/officeDocument/2006/relationships/slide" Target="slides/slide7.xml"/><Relationship Id="rId45" Type="http://schemas.openxmlformats.org/officeDocument/2006/relationships/slide" Target="slides/slide12.xml"/><Relationship Id="rId53" Type="http://schemas.openxmlformats.org/officeDocument/2006/relationships/slide" Target="slides/slide20.xml"/><Relationship Id="rId58" Type="http://schemas.openxmlformats.org/officeDocument/2006/relationships/slide" Target="slides/slide25.xml"/><Relationship Id="rId66" Type="http://schemas.openxmlformats.org/officeDocument/2006/relationships/slide" Target="slides/slide33.xml"/><Relationship Id="rId74" Type="http://schemas.openxmlformats.org/officeDocument/2006/relationships/slide" Target="slides/slide41.xml"/><Relationship Id="rId79" Type="http://schemas.openxmlformats.org/officeDocument/2006/relationships/slide" Target="slides/slide46.xml"/><Relationship Id="rId87" Type="http://schemas.openxmlformats.org/officeDocument/2006/relationships/slide" Target="slides/slide54.xml"/><Relationship Id="rId102" Type="http://schemas.openxmlformats.org/officeDocument/2006/relationships/slide" Target="slides/slide69.xml"/><Relationship Id="rId110" Type="http://schemas.openxmlformats.org/officeDocument/2006/relationships/slide" Target="slides/slide77.xml"/><Relationship Id="rId11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8.xml"/><Relationship Id="rId82" Type="http://schemas.openxmlformats.org/officeDocument/2006/relationships/slide" Target="slides/slide49.xml"/><Relationship Id="rId90" Type="http://schemas.openxmlformats.org/officeDocument/2006/relationships/slide" Target="slides/slide57.xml"/><Relationship Id="rId95" Type="http://schemas.openxmlformats.org/officeDocument/2006/relationships/slide" Target="slides/slide62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2.xml"/><Relationship Id="rId43" Type="http://schemas.openxmlformats.org/officeDocument/2006/relationships/slide" Target="slides/slide10.xml"/><Relationship Id="rId48" Type="http://schemas.openxmlformats.org/officeDocument/2006/relationships/slide" Target="slides/slide15.xml"/><Relationship Id="rId56" Type="http://schemas.openxmlformats.org/officeDocument/2006/relationships/slide" Target="slides/slide23.xml"/><Relationship Id="rId64" Type="http://schemas.openxmlformats.org/officeDocument/2006/relationships/slide" Target="slides/slide31.xml"/><Relationship Id="rId69" Type="http://schemas.openxmlformats.org/officeDocument/2006/relationships/slide" Target="slides/slide36.xml"/><Relationship Id="rId77" Type="http://schemas.openxmlformats.org/officeDocument/2006/relationships/slide" Target="slides/slide44.xml"/><Relationship Id="rId100" Type="http://schemas.openxmlformats.org/officeDocument/2006/relationships/slide" Target="slides/slide67.xml"/><Relationship Id="rId105" Type="http://schemas.openxmlformats.org/officeDocument/2006/relationships/slide" Target="slides/slide72.xml"/><Relationship Id="rId11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8.xml"/><Relationship Id="rId72" Type="http://schemas.openxmlformats.org/officeDocument/2006/relationships/slide" Target="slides/slide39.xml"/><Relationship Id="rId80" Type="http://schemas.openxmlformats.org/officeDocument/2006/relationships/slide" Target="slides/slide47.xml"/><Relationship Id="rId85" Type="http://schemas.openxmlformats.org/officeDocument/2006/relationships/slide" Target="slides/slide52.xml"/><Relationship Id="rId93" Type="http://schemas.openxmlformats.org/officeDocument/2006/relationships/slide" Target="slides/slide60.xml"/><Relationship Id="rId98" Type="http://schemas.openxmlformats.org/officeDocument/2006/relationships/slide" Target="slides/slide6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5.xml"/><Relationship Id="rId46" Type="http://schemas.openxmlformats.org/officeDocument/2006/relationships/slide" Target="slides/slide13.xml"/><Relationship Id="rId59" Type="http://schemas.openxmlformats.org/officeDocument/2006/relationships/slide" Target="slides/slide26.xml"/><Relationship Id="rId67" Type="http://schemas.openxmlformats.org/officeDocument/2006/relationships/slide" Target="slides/slide34.xml"/><Relationship Id="rId103" Type="http://schemas.openxmlformats.org/officeDocument/2006/relationships/slide" Target="slides/slide70.xml"/><Relationship Id="rId108" Type="http://schemas.openxmlformats.org/officeDocument/2006/relationships/slide" Target="slides/slide75.xml"/><Relationship Id="rId116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8.xml"/><Relationship Id="rId54" Type="http://schemas.openxmlformats.org/officeDocument/2006/relationships/slide" Target="slides/slide21.xml"/><Relationship Id="rId62" Type="http://schemas.openxmlformats.org/officeDocument/2006/relationships/slide" Target="slides/slide29.xml"/><Relationship Id="rId70" Type="http://schemas.openxmlformats.org/officeDocument/2006/relationships/slide" Target="slides/slide37.xml"/><Relationship Id="rId75" Type="http://schemas.openxmlformats.org/officeDocument/2006/relationships/slide" Target="slides/slide42.xml"/><Relationship Id="rId83" Type="http://schemas.openxmlformats.org/officeDocument/2006/relationships/slide" Target="slides/slide50.xml"/><Relationship Id="rId88" Type="http://schemas.openxmlformats.org/officeDocument/2006/relationships/slide" Target="slides/slide55.xml"/><Relationship Id="rId91" Type="http://schemas.openxmlformats.org/officeDocument/2006/relationships/slide" Target="slides/slide58.xml"/><Relationship Id="rId96" Type="http://schemas.openxmlformats.org/officeDocument/2006/relationships/slide" Target="slides/slide63.xml"/><Relationship Id="rId1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3.xml"/><Relationship Id="rId49" Type="http://schemas.openxmlformats.org/officeDocument/2006/relationships/slide" Target="slides/slide16.xml"/><Relationship Id="rId57" Type="http://schemas.openxmlformats.org/officeDocument/2006/relationships/slide" Target="slides/slide24.xml"/><Relationship Id="rId106" Type="http://schemas.openxmlformats.org/officeDocument/2006/relationships/slide" Target="slides/slide73.xml"/><Relationship Id="rId114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1.xml"/><Relationship Id="rId52" Type="http://schemas.openxmlformats.org/officeDocument/2006/relationships/slide" Target="slides/slide19.xml"/><Relationship Id="rId60" Type="http://schemas.openxmlformats.org/officeDocument/2006/relationships/slide" Target="slides/slide27.xml"/><Relationship Id="rId65" Type="http://schemas.openxmlformats.org/officeDocument/2006/relationships/slide" Target="slides/slide32.xml"/><Relationship Id="rId73" Type="http://schemas.openxmlformats.org/officeDocument/2006/relationships/slide" Target="slides/slide40.xml"/><Relationship Id="rId78" Type="http://schemas.openxmlformats.org/officeDocument/2006/relationships/slide" Target="slides/slide45.xml"/><Relationship Id="rId81" Type="http://schemas.openxmlformats.org/officeDocument/2006/relationships/slide" Target="slides/slide48.xml"/><Relationship Id="rId86" Type="http://schemas.openxmlformats.org/officeDocument/2006/relationships/slide" Target="slides/slide53.xml"/><Relationship Id="rId94" Type="http://schemas.openxmlformats.org/officeDocument/2006/relationships/slide" Target="slides/slide61.xml"/><Relationship Id="rId99" Type="http://schemas.openxmlformats.org/officeDocument/2006/relationships/slide" Target="slides/slide66.xml"/><Relationship Id="rId101" Type="http://schemas.openxmlformats.org/officeDocument/2006/relationships/slide" Target="slides/slide6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6.xml"/><Relationship Id="rId109" Type="http://schemas.openxmlformats.org/officeDocument/2006/relationships/slide" Target="slides/slide76.xml"/><Relationship Id="rId34" Type="http://schemas.openxmlformats.org/officeDocument/2006/relationships/slide" Target="slides/slide1.xml"/><Relationship Id="rId50" Type="http://schemas.openxmlformats.org/officeDocument/2006/relationships/slide" Target="slides/slide17.xml"/><Relationship Id="rId55" Type="http://schemas.openxmlformats.org/officeDocument/2006/relationships/slide" Target="slides/slide22.xml"/><Relationship Id="rId76" Type="http://schemas.openxmlformats.org/officeDocument/2006/relationships/slide" Target="slides/slide43.xml"/><Relationship Id="rId97" Type="http://schemas.openxmlformats.org/officeDocument/2006/relationships/slide" Target="slides/slide64.xml"/><Relationship Id="rId104" Type="http://schemas.openxmlformats.org/officeDocument/2006/relationships/slide" Target="slides/slide7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8.xml"/><Relationship Id="rId92" Type="http://schemas.openxmlformats.org/officeDocument/2006/relationships/slide" Target="slides/slide59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l" defTabSz="965200" eaLnBrk="0" hangingPunct="0">
              <a:buClrTx/>
              <a:buSzTx/>
              <a:buFontTx/>
              <a:buNone/>
              <a:defRPr sz="1200">
                <a:latin typeface="Arial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buClrTx/>
              <a:buSzTx/>
              <a:buFontTx/>
              <a:buNone/>
              <a:defRPr sz="1200">
                <a:latin typeface="Arial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3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l" defTabSz="965200" eaLnBrk="0" hangingPunct="0">
              <a:buClrTx/>
              <a:buSzTx/>
              <a:buFontTx/>
              <a:buNone/>
              <a:defRPr sz="1200">
                <a:latin typeface="Arial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3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67862519-F60B-45CB-9A87-78CA7E34B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36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l" defTabSz="965200" eaLnBrk="0" hangingPunct="0">
              <a:buClrTx/>
              <a:buSzTx/>
              <a:buFontTx/>
              <a:buNone/>
              <a:defRPr sz="1200">
                <a:latin typeface="Chalkboard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buClrTx/>
              <a:buSzTx/>
              <a:buFontTx/>
              <a:buNone/>
              <a:defRPr sz="1200">
                <a:latin typeface="Chalkboard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2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l" defTabSz="965200" eaLnBrk="0" hangingPunct="0">
              <a:buClrTx/>
              <a:buSzTx/>
              <a:buFontTx/>
              <a:buNone/>
              <a:defRPr sz="1200">
                <a:latin typeface="Chalkboard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Chalkboard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00712CF3-E26A-4AC6-973D-B772AF833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50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27" tIns="48313" rIns="96627" bIns="48313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CF967C0F-7718-4CB4-B5CC-47D55FA8576C}" type="slidenum">
              <a:rPr lang="en-US" sz="1100">
                <a:solidFill>
                  <a:srgbClr val="000000"/>
                </a:solidFill>
                <a:latin typeface="Chalkboard"/>
              </a:rPr>
              <a:pPr algn="r"/>
              <a:t>1</a:t>
            </a:fld>
            <a:endParaRPr lang="en-US" sz="11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5720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baseline="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807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1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81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2086F9A-9DAE-475A-9E49-86A0E6FEB64D}" type="slidenum">
              <a:rPr lang="en-US" sz="1200" smtClean="0">
                <a:solidFill>
                  <a:srgbClr val="000000"/>
                </a:solidFill>
                <a:latin typeface="Chalkboard"/>
              </a:rPr>
              <a:pPr/>
              <a:t>10</a:t>
            </a:fld>
            <a:endParaRPr lang="en-US" sz="1200" smtClean="0">
              <a:solidFill>
                <a:srgbClr val="000000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929400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27" tIns="48313" rIns="96627" bIns="48313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E82F19F4-52A6-4403-AAC4-A6F54A58B2EB}" type="slidenum">
              <a:rPr lang="en-US" sz="1100">
                <a:solidFill>
                  <a:srgbClr val="000000"/>
                </a:solidFill>
                <a:latin typeface="Chalkboard"/>
              </a:rPr>
              <a:pPr algn="r"/>
              <a:t>11</a:t>
            </a:fld>
            <a:endParaRPr lang="en-US" sz="11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82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trike="noStrike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194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27" tIns="48313" rIns="96627" bIns="48313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E82F19F4-52A6-4403-AAC4-A6F54A58B2EB}" type="slidenum">
              <a:rPr lang="en-US" sz="1100">
                <a:solidFill>
                  <a:srgbClr val="000000"/>
                </a:solidFill>
                <a:latin typeface="Chalkboard"/>
              </a:rPr>
              <a:pPr algn="r"/>
              <a:t>12</a:t>
            </a:fld>
            <a:endParaRPr lang="en-US" sz="11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82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trike="noStrike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407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27" tIns="48313" rIns="96627" bIns="48313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E82F19F4-52A6-4403-AAC4-A6F54A58B2EB}" type="slidenum">
              <a:rPr lang="en-US" sz="1100">
                <a:solidFill>
                  <a:srgbClr val="000000"/>
                </a:solidFill>
                <a:latin typeface="Chalkboard"/>
              </a:rPr>
              <a:pPr algn="r"/>
              <a:t>13</a:t>
            </a:fld>
            <a:endParaRPr lang="en-US" sz="11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82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193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27" tIns="48313" rIns="96627" bIns="48313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664BBE45-6EE3-4D8A-9B6D-FD4093029473}" type="slidenum">
              <a:rPr lang="en-US" sz="1100">
                <a:solidFill>
                  <a:srgbClr val="000000"/>
                </a:solidFill>
                <a:latin typeface="Chalkboard"/>
              </a:rPr>
              <a:pPr algn="r"/>
              <a:t>14</a:t>
            </a:fld>
            <a:endParaRPr lang="en-US" sz="11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86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trike="noStrike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691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7C253-3713-4A68-8CF9-DB9827B914F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54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7C253-3713-4A68-8CF9-DB9827B914F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49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7C253-3713-4A68-8CF9-DB9827B914F3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6664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7C253-3713-4A68-8CF9-DB9827B914F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9001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7C253-3713-4A68-8CF9-DB9827B914F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72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27" tIns="48313" rIns="96627" bIns="48313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2F7772FD-3FE2-40A1-BCBE-8B9026050A9F}" type="slidenum">
              <a:rPr lang="en-US" sz="1100">
                <a:solidFill>
                  <a:srgbClr val="000000"/>
                </a:solidFill>
                <a:latin typeface="Chalkboard"/>
              </a:rPr>
              <a:pPr algn="r"/>
              <a:t>2</a:t>
            </a:fld>
            <a:endParaRPr lang="en-US" sz="11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4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4500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27" tIns="48313" rIns="96627" bIns="48313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CF967C0F-7718-4CB4-B5CC-47D55FA8576C}" type="slidenum">
              <a:rPr lang="en-US" sz="1100">
                <a:solidFill>
                  <a:srgbClr val="000000"/>
                </a:solidFill>
                <a:latin typeface="Chalkboard"/>
              </a:rPr>
              <a:pPr algn="r"/>
              <a:t>20</a:t>
            </a:fld>
            <a:endParaRPr lang="en-US" sz="11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5720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baseline="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0990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8" tIns="48308" rIns="96618" bIns="48308" anchor="b"/>
          <a:lstStyle>
            <a:lvl1pPr defTabSz="106521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521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521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521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521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5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5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5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52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112FACB6-D297-498B-B2BC-09862EA9EF8F}" type="slidenum">
              <a:rPr lang="en-US" sz="1100">
                <a:solidFill>
                  <a:srgbClr val="000000"/>
                </a:solidFill>
                <a:latin typeface="Chalkboard"/>
              </a:rPr>
              <a:pPr algn="r"/>
              <a:t>21</a:t>
            </a:fld>
            <a:endParaRPr lang="en-US" sz="11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89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89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>
              <a:spcBef>
                <a:spcPct val="0"/>
              </a:spcBef>
            </a:pPr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9369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374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164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446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27" tIns="48313" rIns="96627" bIns="48313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382889CC-F079-4207-A963-224BB0F9FD11}" type="slidenum">
              <a:rPr lang="en-US" sz="1100">
                <a:solidFill>
                  <a:srgbClr val="000000"/>
                </a:solidFill>
                <a:latin typeface="Chalkboard"/>
              </a:rPr>
              <a:pPr algn="r"/>
              <a:t>25</a:t>
            </a:fld>
            <a:endParaRPr lang="en-US" sz="11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97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3362" indent="0">
              <a:buSzPct val="80000"/>
              <a:buFontTx/>
              <a:buNone/>
            </a:pPr>
            <a:endParaRPr lang="en-US" dirty="0" smtClean="0">
              <a:solidFill>
                <a:srgbClr val="000000"/>
              </a:solidFill>
              <a:latin typeface="cmss10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7367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9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9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A6BBDA1-ABD9-4D92-BD29-4A515F8CA779}" type="slidenum">
              <a:rPr lang="en-US" sz="1200" smtClean="0">
                <a:solidFill>
                  <a:srgbClr val="000000"/>
                </a:solidFill>
                <a:latin typeface="Chalkboard"/>
              </a:rPr>
              <a:pPr/>
              <a:t>26</a:t>
            </a:fld>
            <a:endParaRPr lang="en-US" sz="1200" smtClean="0">
              <a:solidFill>
                <a:srgbClr val="000000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9397455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574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983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998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27" tIns="48313" rIns="96627" bIns="48313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4A21DAD9-381A-405F-BEE8-45576C08F2DD}" type="slidenum">
              <a:rPr lang="en-US" sz="1100">
                <a:solidFill>
                  <a:srgbClr val="000000"/>
                </a:solidFill>
                <a:latin typeface="Chalkboard"/>
              </a:rPr>
              <a:pPr algn="r"/>
              <a:t>3</a:t>
            </a:fld>
            <a:endParaRPr lang="en-US" sz="11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9019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127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7387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346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7C253-3713-4A68-8CF9-DB9827B914F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481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7C253-3713-4A68-8CF9-DB9827B914F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347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7C253-3713-4A68-8CF9-DB9827B914F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384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7C253-3713-4A68-8CF9-DB9827B914F3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1308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trike="noStrike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6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E7917E1-B757-4312-B6A0-E43196EA285D}" type="slidenum">
              <a:rPr lang="en-US" sz="1200" smtClean="0">
                <a:latin typeface="Chalkboard"/>
              </a:rPr>
              <a:pPr/>
              <a:t>37</a:t>
            </a:fld>
            <a:endParaRPr lang="en-US" sz="1200" smtClean="0"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9630806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27" tIns="48313" rIns="96627" bIns="48313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F8207548-2BE5-41F7-B42F-104C07C88369}" type="slidenum">
              <a:rPr lang="en-US" sz="1100">
                <a:solidFill>
                  <a:srgbClr val="000000"/>
                </a:solidFill>
                <a:latin typeface="Chalkboard"/>
              </a:rPr>
              <a:pPr algn="r"/>
              <a:t>38</a:t>
            </a:fld>
            <a:endParaRPr lang="en-US" sz="11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305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solidFill>
                <a:srgbClr val="000000"/>
              </a:solidFill>
              <a:latin typeface="cmss10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1184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27" tIns="48313" rIns="96627" bIns="48313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CF967C0F-7718-4CB4-B5CC-47D55FA8576C}" type="slidenum">
              <a:rPr lang="en-US" sz="1100">
                <a:solidFill>
                  <a:srgbClr val="000000"/>
                </a:solidFill>
                <a:latin typeface="Chalkboard"/>
              </a:rPr>
              <a:pPr algn="r"/>
              <a:t>39</a:t>
            </a:fld>
            <a:endParaRPr lang="en-US" sz="11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5720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baseline="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880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27" tIns="48313" rIns="96627" bIns="48313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F18C6C5B-CE3F-4F34-BDDC-99CF86416143}" type="slidenum">
              <a:rPr lang="en-US" sz="1100">
                <a:solidFill>
                  <a:srgbClr val="000000"/>
                </a:solidFill>
                <a:latin typeface="Chalkboard"/>
              </a:rPr>
              <a:pPr algn="r"/>
              <a:t>4</a:t>
            </a:fld>
            <a:endParaRPr lang="en-US" sz="11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6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88975" lvl="1">
              <a:buSzPct val="80000"/>
            </a:pPr>
            <a:endParaRPr lang="en-US" dirty="0" smtClean="0">
              <a:latin typeface="cmss10" pitchFamily="34" charset="0"/>
              <a:ea typeface="ＭＳ Ｐゴシック" pitchFamily="34" charset="-128"/>
              <a:cs typeface="Arial" pitchFamily="34" charset="0"/>
            </a:endParaRPr>
          </a:p>
          <a:p>
            <a:pPr marL="688975" lvl="1">
              <a:buSzPct val="80000"/>
            </a:pPr>
            <a:endParaRPr lang="en-US" dirty="0" smtClean="0">
              <a:latin typeface="cmss10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9914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3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3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4D106C4B-0B6A-4EE0-9B50-5FD96D8180A0}" type="slidenum">
              <a:rPr lang="en-US" sz="1200" smtClean="0">
                <a:solidFill>
                  <a:prstClr val="black"/>
                </a:solidFill>
                <a:latin typeface="Chalkboard"/>
              </a:rPr>
              <a:pPr/>
              <a:t>40</a:t>
            </a:fld>
            <a:endParaRPr lang="en-US" sz="1200" smtClean="0">
              <a:solidFill>
                <a:prstClr val="black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6463872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27" tIns="48313" rIns="96627" bIns="48313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D0995E88-B108-4AAD-8056-38BC2B9A5C40}" type="slidenum">
              <a:rPr lang="en-US" sz="1100">
                <a:solidFill>
                  <a:srgbClr val="000000"/>
                </a:solidFill>
                <a:latin typeface="Chalkboard"/>
              </a:rPr>
              <a:pPr algn="r"/>
              <a:t>41</a:t>
            </a:fld>
            <a:endParaRPr lang="en-US" sz="11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306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7C253-3713-4A68-8CF9-DB9827B914F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187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00" dirty="0" smtClean="0">
              <a:solidFill>
                <a:srgbClr val="1E2D5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7C253-3713-4A68-8CF9-DB9827B914F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627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7C253-3713-4A68-8CF9-DB9827B914F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747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0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10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833D500-F361-46D7-8FD1-7E04A7C31F2C}" type="slidenum">
              <a:rPr lang="en-US" sz="1200" smtClean="0">
                <a:solidFill>
                  <a:prstClr val="black"/>
                </a:solidFill>
                <a:latin typeface="Chalkboard"/>
              </a:rPr>
              <a:pPr/>
              <a:t>45</a:t>
            </a:fld>
            <a:endParaRPr lang="en-US" sz="1200" smtClean="0">
              <a:solidFill>
                <a:prstClr val="black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5028088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7C253-3713-4A68-8CF9-DB9827B914F3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955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7C253-3713-4A68-8CF9-DB9827B914F3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5493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7C253-3713-4A68-8CF9-DB9827B914F3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0214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04E1312-E3D8-45A5-9226-C141DB560A20}" type="slidenum">
              <a:rPr lang="en-US" sz="1200" smtClean="0">
                <a:solidFill>
                  <a:srgbClr val="000000"/>
                </a:solidFill>
                <a:latin typeface="Chalkboard"/>
              </a:rPr>
              <a:pPr/>
              <a:t>49</a:t>
            </a:fld>
            <a:endParaRPr lang="en-US" sz="1200" smtClean="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3143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437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2" tIns="48322" rIns="96642" bIns="48322"/>
          <a:lstStyle/>
          <a:p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14373" name="Slide Number Placeholder 3"/>
          <p:cNvSpPr txBox="1">
            <a:spLocks noGrp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2" tIns="48322" rIns="96642" bIns="48322" anchor="b"/>
          <a:lstStyle>
            <a:lvl1pPr defTabSz="91281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CBEA6152-A9E6-4CB8-8AB4-CD351FFAF379}" type="slidenum">
              <a:rPr lang="en-US" sz="1200">
                <a:solidFill>
                  <a:srgbClr val="000000"/>
                </a:solidFill>
                <a:latin typeface="Chalkboard"/>
                <a:ea typeface="ＭＳ Ｐゴシック" pitchFamily="34" charset="-128"/>
              </a:rPr>
              <a:pPr algn="r"/>
              <a:t>49</a:t>
            </a:fld>
            <a:endParaRPr lang="en-US" sz="1200">
              <a:solidFill>
                <a:srgbClr val="000000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4069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27" tIns="48313" rIns="96627" bIns="48313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F18C6C5B-CE3F-4F34-BDDC-99CF86416143}" type="slidenum">
              <a:rPr lang="en-US" sz="1100">
                <a:solidFill>
                  <a:srgbClr val="000000"/>
                </a:solidFill>
                <a:latin typeface="Chalkboard"/>
              </a:rPr>
              <a:pPr algn="r"/>
              <a:t>5</a:t>
            </a:fld>
            <a:endParaRPr lang="en-US" sz="11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6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88975" lvl="1">
              <a:buSzPct val="80000"/>
            </a:pPr>
            <a:endParaRPr lang="en-US" dirty="0" smtClean="0">
              <a:latin typeface="cmss10" pitchFamily="34" charset="0"/>
              <a:ea typeface="ＭＳ Ｐゴシック" pitchFamily="34" charset="-128"/>
              <a:cs typeface="Arial" pitchFamily="34" charset="0"/>
            </a:endParaRPr>
          </a:p>
          <a:p>
            <a:pPr marL="688975" lvl="1">
              <a:buSzPct val="80000"/>
            </a:pPr>
            <a:endParaRPr lang="en-US" dirty="0" smtClean="0">
              <a:latin typeface="cmss10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75245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7C253-3713-4A68-8CF9-DB9827B914F3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4197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7C253-3713-4A68-8CF9-DB9827B914F3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7073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7C253-3713-4A68-8CF9-DB9827B914F3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3878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17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574F837-D79A-4884-AF95-B9622445E2DC}" type="slidenum">
              <a:rPr lang="en-US" sz="1200" smtClean="0">
                <a:solidFill>
                  <a:prstClr val="black"/>
                </a:solidFill>
                <a:latin typeface="Chalkboard"/>
              </a:rPr>
              <a:pPr/>
              <a:t>53</a:t>
            </a:fld>
            <a:endParaRPr lang="en-US" sz="1200" smtClean="0">
              <a:solidFill>
                <a:prstClr val="black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07183615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27898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27" tIns="48313" rIns="96627" bIns="48313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A5303886-03EE-4F2C-BCA9-5011BC3A3778}" type="slidenum">
              <a:rPr lang="en-US" sz="1100">
                <a:solidFill>
                  <a:srgbClr val="000000"/>
                </a:solidFill>
                <a:latin typeface="Chalkboard"/>
              </a:rPr>
              <a:pPr algn="r"/>
              <a:t>55</a:t>
            </a:fld>
            <a:endParaRPr lang="en-US" sz="11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318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15980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7C253-3713-4A68-8CF9-DB9827B914F3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17702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27" tIns="48313" rIns="96627" bIns="48313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560C2BB5-ADAE-45B3-B553-566AA7D1325B}" type="slidenum">
              <a:rPr lang="en-US" sz="1100">
                <a:solidFill>
                  <a:srgbClr val="000000"/>
                </a:solidFill>
                <a:latin typeface="Chalkboard"/>
              </a:rPr>
              <a:pPr algn="r"/>
              <a:t>57</a:t>
            </a:fld>
            <a:endParaRPr lang="en-US" sz="11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320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27280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27" tIns="48313" rIns="96627" bIns="48313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EFDE60B2-0065-4B2F-8FAC-FF77533DB073}" type="slidenum">
              <a:rPr lang="en-US" sz="1100">
                <a:solidFill>
                  <a:srgbClr val="000000"/>
                </a:solidFill>
                <a:latin typeface="Chalkboard"/>
              </a:rPr>
              <a:pPr algn="r"/>
              <a:t>58</a:t>
            </a:fld>
            <a:endParaRPr lang="en-US" sz="11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321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2325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27" tIns="48313" rIns="96627" bIns="48313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EFDE60B2-0065-4B2F-8FAC-FF77533DB073}" type="slidenum">
              <a:rPr lang="en-US" sz="1100">
                <a:solidFill>
                  <a:srgbClr val="000000"/>
                </a:solidFill>
                <a:latin typeface="Chalkboard"/>
              </a:rPr>
              <a:pPr algn="r"/>
              <a:t>59</a:t>
            </a:fld>
            <a:endParaRPr lang="en-US" sz="11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321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151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27" tIns="48313" rIns="96627" bIns="48313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6C63A910-B626-4A6B-A150-F2E86CC0D8C1}" type="slidenum">
              <a:rPr lang="en-US" sz="1100">
                <a:solidFill>
                  <a:srgbClr val="000000"/>
                </a:solidFill>
                <a:latin typeface="Chalkboard"/>
              </a:rPr>
              <a:pPr algn="r"/>
              <a:t>6</a:t>
            </a:fld>
            <a:endParaRPr lang="en-US" sz="11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7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91022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2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2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DA1DDF36-ECC3-4ABD-9AD3-677DC8B6B914}" type="slidenum">
              <a:rPr lang="en-US" sz="1200" smtClean="0">
                <a:solidFill>
                  <a:prstClr val="black"/>
                </a:solidFill>
                <a:latin typeface="Chalkboard"/>
              </a:rPr>
              <a:pPr/>
              <a:t>60</a:t>
            </a:fld>
            <a:endParaRPr lang="en-US" sz="1200" smtClean="0">
              <a:solidFill>
                <a:prstClr val="black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74617901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2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2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DA1DDF36-ECC3-4ABD-9AD3-677DC8B6B914}" type="slidenum">
              <a:rPr lang="en-US" sz="1200" smtClean="0">
                <a:latin typeface="Chalkboard"/>
              </a:rPr>
              <a:pPr/>
              <a:t>61</a:t>
            </a:fld>
            <a:endParaRPr lang="en-US" sz="1200" smtClean="0"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74617901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7C253-3713-4A68-8CF9-DB9827B914F3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4163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7C253-3713-4A68-8CF9-DB9827B914F3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6718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7C253-3713-4A68-8CF9-DB9827B914F3}" type="slidenum">
              <a:rPr lang="en-US" smtClean="0">
                <a:solidFill>
                  <a:prstClr val="black"/>
                </a:solidFill>
              </a:rPr>
              <a:pPr/>
              <a:t>64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56718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27" tIns="48313" rIns="96627" bIns="48313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9BAAF569-8263-4468-A583-1CB8FCBE653F}" type="slidenum">
              <a:rPr lang="en-US" sz="1100">
                <a:solidFill>
                  <a:srgbClr val="000000"/>
                </a:solidFill>
                <a:latin typeface="Chalkboard"/>
              </a:rPr>
              <a:pPr algn="r"/>
              <a:t>65</a:t>
            </a:fld>
            <a:endParaRPr lang="en-US" sz="11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326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28472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27" tIns="48313" rIns="96627" bIns="48313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60844D06-8232-43C3-901C-EADB0DC3FEDB}" type="slidenum">
              <a:rPr lang="en-US" sz="1100">
                <a:solidFill>
                  <a:srgbClr val="000000"/>
                </a:solidFill>
                <a:latin typeface="Chalkboard"/>
              </a:rPr>
              <a:pPr algn="r"/>
              <a:t>66</a:t>
            </a:fld>
            <a:endParaRPr lang="en-US" sz="11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324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82987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27" tIns="48313" rIns="96627" bIns="48313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E1E705FA-009B-423A-80BA-5D7F90394787}" type="slidenum">
              <a:rPr lang="en-US" sz="1100">
                <a:solidFill>
                  <a:srgbClr val="000000"/>
                </a:solidFill>
                <a:latin typeface="Chalkboard"/>
              </a:rPr>
              <a:pPr algn="r"/>
              <a:t>67</a:t>
            </a:fld>
            <a:endParaRPr lang="en-US" sz="11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325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trike="noStrike" baseline="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29730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27" tIns="48313" rIns="96627" bIns="48313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9BAAF569-8263-4468-A583-1CB8FCBE653F}" type="slidenum">
              <a:rPr lang="en-US" sz="1100">
                <a:solidFill>
                  <a:srgbClr val="000000"/>
                </a:solidFill>
                <a:latin typeface="Chalkboard"/>
              </a:rPr>
              <a:pPr algn="r"/>
              <a:t>68</a:t>
            </a:fld>
            <a:endParaRPr lang="en-US" sz="11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326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43238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27" tIns="48313" rIns="96627" bIns="48313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CF967C0F-7718-4CB4-B5CC-47D55FA8576C}" type="slidenum">
              <a:rPr lang="en-US" sz="1100">
                <a:solidFill>
                  <a:srgbClr val="000000"/>
                </a:solidFill>
                <a:latin typeface="Chalkboard"/>
              </a:rPr>
              <a:pPr algn="r"/>
              <a:t>69</a:t>
            </a:fld>
            <a:endParaRPr lang="en-US" sz="11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5720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baseline="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446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27" tIns="48313" rIns="96627" bIns="48313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6623AD2F-6C88-4EE8-8864-D569AE8800B7}" type="slidenum">
              <a:rPr lang="en-US" sz="1100">
                <a:solidFill>
                  <a:srgbClr val="000000"/>
                </a:solidFill>
                <a:latin typeface="Chalkboard"/>
              </a:rPr>
              <a:pPr algn="r"/>
              <a:t>7</a:t>
            </a:fld>
            <a:endParaRPr lang="en-US" sz="11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71103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7C253-3713-4A68-8CF9-DB9827B914F3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5245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7C253-3713-4A68-8CF9-DB9827B914F3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7501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7C253-3713-4A68-8CF9-DB9827B914F3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8416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7C253-3713-4A68-8CF9-DB9827B914F3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0894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7C253-3713-4A68-8CF9-DB9827B914F3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4744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7C253-3713-4A68-8CF9-DB9827B914F3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0042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7C253-3713-4A68-8CF9-DB9827B914F3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698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7C253-3713-4A68-8CF9-DB9827B914F3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77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54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0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80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52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0B93F9B-1C18-4CAF-B5A4-414D01EC7977}" type="slidenum">
              <a:rPr lang="en-US" sz="1200" smtClean="0">
                <a:solidFill>
                  <a:srgbClr val="000000"/>
                </a:solidFill>
                <a:latin typeface="Chalkboard"/>
              </a:rPr>
              <a:pPr/>
              <a:t>9</a:t>
            </a:fld>
            <a:endParaRPr lang="en-US" sz="1200" smtClean="0">
              <a:solidFill>
                <a:srgbClr val="000000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8150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4.xml"/><Relationship Id="rId1" Type="http://schemas.openxmlformats.org/officeDocument/2006/relationships/themeOverride" Target="../theme/themeOverride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5.xml"/><Relationship Id="rId1" Type="http://schemas.openxmlformats.org/officeDocument/2006/relationships/themeOverride" Target="../theme/themeOverride7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6.xml"/><Relationship Id="rId1" Type="http://schemas.openxmlformats.org/officeDocument/2006/relationships/themeOverride" Target="../theme/themeOverride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8.xml"/><Relationship Id="rId1" Type="http://schemas.openxmlformats.org/officeDocument/2006/relationships/themeOverride" Target="../theme/themeOverride9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EF399-A89E-41AD-BA7C-C0C2C0192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32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863BC-19BD-4806-B6F1-02982F5F2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715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5375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077883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960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4109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1188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2065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602663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324728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6390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54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E99C3-F1ED-405C-BA47-22958CDFC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190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3216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4008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219200"/>
            <a:ext cx="83058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62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2860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75147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1228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036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4861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924757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71193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4181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84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3216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4008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219200"/>
            <a:ext cx="83058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7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204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FCF39-AE45-4F37-AA2F-0A3198D60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6167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A42D5-E0B8-4815-A86D-88579B1BE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536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F633E-D18A-42FC-B7E7-8A9B4D16F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747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C7AD2-8828-47B8-BD9E-6000DB10E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3505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0E74B-E4A2-4EF0-B598-D64A83E07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362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64E26-B8DD-43C5-863F-AA0F0B82B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5552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2AA42-55E9-4FE4-80C5-A87D32046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4608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4E7F5-89D0-4237-823F-E94E4E801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5912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8B28D-0637-4A6E-82ED-1A288E7F3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32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2279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14707-8062-4F80-9261-57A7F6259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5763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E68AF-78B2-4D44-90F1-0B5EA7C4D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0111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7718E8F-75DD-4105-88B9-1C02CA437EA9}" type="datetime1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B881153-8D10-40AA-9D5A-ADA6C0604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8466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933E5D7-1D39-4496-A2DA-1924EF022ADE}" type="datetime1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6430B7-2826-44D0-8E72-1E0102619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348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C12B554-E418-4C04-83CF-EA77734BB504}" type="datetime1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FD2904C-4FA3-4B89-AB3E-2D0BA194F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26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E0AFDA1-53F2-41BF-9B0A-0D37E05CD5C8}" type="datetime1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6D015D9-857E-4B1F-9E6A-404A504E0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9925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393199B-DD4A-487D-B26C-55D362988A4C}" type="datetime1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C68DE17-AF1D-46E2-AF1E-F171632CF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4280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09F7FC-1EC4-4ADB-900F-FE6C7D66FF7F}" type="datetime1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8B5313F-3D46-41E4-9EA3-1EB05BEA3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1509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748E69-3744-470F-934E-0FF3362FE1E1}" type="datetime1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809A8C9-517D-438E-B2C0-667366F63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4092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61400AF-F02D-469A-8A77-6286F7214E36}" type="datetime1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A49E98C-316C-45DA-A123-151E24EB5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56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630024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3B083B3-C23D-47DE-89EB-89BE3B96A321}" type="datetime1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CE700D3-B482-4A3B-8039-ADD7F0A53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1159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5B032A3-3152-4863-9E8D-992125FB973C}" type="datetime1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02C9818-A2A5-45D9-815C-0097929EF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7319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8E7064A-6A4C-4E02-8BCD-FAA83876D388}" type="datetime1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420E4F6-BB55-4EFC-9C4D-BB872C702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7241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C74C01F-588F-4293-B98B-979FDA62B9B4}" type="datetimeFigureOut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92B7114-FA08-490F-A5A8-AEE865A4E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7593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C74C01F-588F-4293-B98B-979FDA62B9B4}" type="datetimeFigureOut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0C666C3-BA0B-4280-BC11-CA6DF86D6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855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C74C01F-588F-4293-B98B-979FDA62B9B4}" type="datetimeFigureOut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8601142-A403-4342-B5FE-890B9FBE2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6272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C74C01F-588F-4293-B98B-979FDA62B9B4}" type="datetimeFigureOut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F3EB04D-BADC-45D3-BCF1-977C0C8CF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2979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C74C01F-588F-4293-B98B-979FDA62B9B4}" type="datetimeFigureOut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F92442D-E1D6-4E10-9711-3AD8D9916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4583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C74C01F-588F-4293-B98B-979FDA62B9B4}" type="datetimeFigureOut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B1ECEA-85D6-4BE4-AA51-602FF21CB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4040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C74C01F-588F-4293-B98B-979FDA62B9B4}" type="datetimeFigureOut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532911C-424C-4DE3-A9A4-31905C861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94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0202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C74C01F-588F-4293-B98B-979FDA62B9B4}" type="datetimeFigureOut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2E5012B-D330-4086-8320-DDD39851D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4535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C74C01F-588F-4293-B98B-979FDA62B9B4}" type="datetimeFigureOut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35BAE5B-6DB8-4ACF-B487-28553C9B6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5271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C74C01F-588F-4293-B98B-979FDA62B9B4}" type="datetimeFigureOut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C7E3616-D978-4ACB-B9E0-2BF9B4070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5170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BF09AB-9143-48AE-8E58-F30FF6520E70}" type="datetimeFigureOut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222328C-FCCF-49B0-9D53-6E6C62F20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604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BF09AB-9143-48AE-8E58-F30FF6520E70}" type="datetimeFigureOut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95177D-B03A-4685-A3CD-17C4A6D3F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1296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BF09AB-9143-48AE-8E58-F30FF6520E70}" type="datetimeFigureOut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43B5140-810F-420E-8AE2-5F66192CE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5989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BF09AB-9143-48AE-8E58-F30FF6520E70}" type="datetimeFigureOut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9694334-85B5-47B5-9AB1-5C353A6BD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7113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BF09AB-9143-48AE-8E58-F30FF6520E70}" type="datetimeFigureOut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CC64815-D8CE-4AA4-86F4-9C9012A77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9051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BF09AB-9143-48AE-8E58-F30FF6520E70}" type="datetimeFigureOut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AB12891-DF19-4C78-B9FA-C9075BE6E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9479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BF09AB-9143-48AE-8E58-F30FF6520E70}" type="datetimeFigureOut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DADDA3D-015D-40B9-8EF8-12F8282D4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46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9088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BF09AB-9143-48AE-8E58-F30FF6520E70}" type="datetimeFigureOut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DCFACA-79B4-488B-A3A2-DC5187F53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0124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BF09AB-9143-48AE-8E58-F30FF6520E70}" type="datetimeFigureOut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A3AFE80-C9F6-481A-B822-DF2D90BC6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8587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BF09AB-9143-48AE-8E58-F30FF6520E70}" type="datetimeFigureOut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55385FB-6091-4DBC-B98A-E55464289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1954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BF09AB-9143-48AE-8E58-F30FF6520E70}" type="datetimeFigureOut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543C1DB-872B-4347-A7A4-D6EA118B2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9272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BF09AB-9143-48AE-8E58-F30FF6520E70}" type="datetimeFigureOut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4878486-955A-4212-8FCB-E7804728E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6255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BF09AB-9143-48AE-8E58-F30FF6520E70}" type="datetimeFigureOut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72BBC82-DC4A-4071-8A95-805B10047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9535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BF09AB-9143-48AE-8E58-F30FF6520E70}" type="datetimeFigureOut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60D66D-AFC6-496B-89ED-32ED9F371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3247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BF09AB-9143-48AE-8E58-F30FF6520E70}" type="datetimeFigureOut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D2F9618-D86F-4A9E-BCBF-B10444AF7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4222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BF09AB-9143-48AE-8E58-F30FF6520E70}" type="datetimeFigureOut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A7DF4DC-7BDD-4879-A856-88E488C13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6152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BF09AB-9143-48AE-8E58-F30FF6520E70}" type="datetimeFigureOut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45B9F3-1EF0-475B-9BC8-3342ADE6D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21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4046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BF09AB-9143-48AE-8E58-F30FF6520E70}" type="datetimeFigureOut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D8D9D5-F45D-4406-9937-72F5C60C1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7786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BF09AB-9143-48AE-8E58-F30FF6520E70}" type="datetimeFigureOut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0B9D58-F713-4928-AECF-CBA587A5C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8416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BF09AB-9143-48AE-8E58-F30FF6520E70}" type="datetimeFigureOut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02781-0096-4C61-934C-B4A1A56F0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9920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EC9E61C-5DCA-4D10-A8A7-A40200FAB0B0}" type="datetimeFigureOut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363662-21A3-4973-8C37-342381043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5003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EC9E61C-5DCA-4D10-A8A7-A40200FAB0B0}" type="datetimeFigureOut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2805147-CBB2-4113-A720-1BABB0BAA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2045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EC9E61C-5DCA-4D10-A8A7-A40200FAB0B0}" type="datetimeFigureOut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4A0AE36-3FD8-46B2-88DD-4A923E7BD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2479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EC9E61C-5DCA-4D10-A8A7-A40200FAB0B0}" type="datetimeFigureOut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5E3D19E-FC4C-4DC5-AE24-360F8F12B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7844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EC9E61C-5DCA-4D10-A8A7-A40200FAB0B0}" type="datetimeFigureOut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47C96B8-F323-41E6-A6C4-5F407F8B9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3874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EC9E61C-5DCA-4D10-A8A7-A40200FAB0B0}" type="datetimeFigureOut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4E497BE-3D4E-4861-8910-DEA4071D4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6577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EC9E61C-5DCA-4D10-A8A7-A40200FAB0B0}" type="datetimeFigureOut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66E8FB5-4B02-4BC6-B5EA-E8981B5EF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53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86216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EC9E61C-5DCA-4D10-A8A7-A40200FAB0B0}" type="datetimeFigureOut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2CDE115-D653-4C31-8D3C-C2B8B5CEF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462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EC9E61C-5DCA-4D10-A8A7-A40200FAB0B0}" type="datetimeFigureOut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F1B953-DC9F-4983-960A-BE58E3EB0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4507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EC9E61C-5DCA-4D10-A8A7-A40200FAB0B0}" type="datetimeFigureOut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CC260FD-4ACD-479B-B76C-AE4064ED1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4935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6B7B91A-6D2D-4957-8D61-2F98D5B5B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302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755E339-1851-4B7C-8F97-EEAC676C7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5106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DCA6F16-E7B2-4392-BB3E-975674F4A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0284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10DB459-EB07-4142-9CCC-1714D4BF9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4824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9C55749-92DB-44F9-8D16-CF1A68AE5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2235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1479C46-1F09-48F2-B5B4-4B7398FF5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29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242E9BC-F800-444B-AD3E-F292AF099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27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751815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32C8AE2-CA40-4E7E-8096-ECE09651F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7173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A04AE8-A8E2-4125-AD2A-C172CC4A2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6086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9B968C4-3D79-45A7-8C2A-ECB7CABB1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2168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AFD281E-6EE5-4CCB-ADEA-489F4D96B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6550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F5B990F-BBA7-4570-913F-A9FBD729AA12}" type="datetime1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7CDE07-1E9E-4267-B9C2-DE232A539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4389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4CB340A-8468-4D8C-BC3D-640EEDBF8D52}" type="datetime1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AA14E28-0EE6-4948-99D6-D6B5F6FAC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8330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7BA931B-778A-4AC2-8D78-913D56B5401B}" type="datetime1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6ABDACC-0571-487E-A43E-9C52C15EE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0337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C238EA-B8AF-407F-8F40-4902C26AB985}" type="datetime1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CDA14B-DCE4-4F5E-8B36-D4BF82BC2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7968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AA3810A-5E3B-4ADC-A490-D5D6E8802467}" type="datetime1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EF9ECDE-F73F-4164-B48B-05C81376B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2266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92B269A-D663-4607-946C-3AA9166A80A3}" type="datetime1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9B2815-DE80-4284-B7DC-D1710CCA4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07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3DFBD-FC9A-4436-80E6-1668B3335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543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492191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E5EDC6C-FECD-4472-B854-D1848E1399E7}" type="datetime1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44772FB-F90F-4234-93E0-0EA24DC70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7274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5F8FFC2-C977-4AF7-BC2F-E39F5F04E210}" type="datetime1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C71D9BB-144A-4773-B2C4-9C2A0B8F9E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0048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D629573-BC3D-4391-98C2-723B931B3F8A}" type="datetime1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2BB86A-54B2-4D3E-9CE3-306E409CF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5940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81FA31A-03C5-47A5-AED6-9646E1747428}" type="datetime1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B49599E-941C-4D5E-A30B-D51EC4508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4761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725507A-5E1B-440C-AFBE-AF526D984F83}" type="datetime1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61D822-D493-42EB-A5EA-5E275C17E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4370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4387EA4-C64F-4ACD-9561-D8615B9966C5}" type="datetime1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6E50033-CBE1-4783-9EB2-42625FFD9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1146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DB43760-C775-4231-982C-5C369F3C4CCC}" type="datetime1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CC5E912-1398-4910-9697-65D6D776E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8653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A22240B-F556-4253-A71B-D5E3ACEE9FA8}" type="datetime1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B72924F-D294-402C-9888-C2CA265D3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3030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C7BAB61-EF30-40FF-837C-6935DC51FC3F}" type="datetime1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5F86BAA-EEE2-4472-9D67-90FDF3D85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8636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348A858-5815-498D-8107-476ECC6AB804}" type="datetime1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D6A97C7-EE6A-4D7F-A7CC-7B7632CFC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18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4101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A5EF33-764C-4971-ADA6-8468F04FA467}" type="datetime1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59562E0-83EA-4D81-B689-C4E843D5B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0480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1DA0504-6542-4289-930C-458A305DB5EB}" type="datetime1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30CB8D-0F1C-4D78-8C1F-2DF099D94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1754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E33D49-AF09-439B-950B-05577EB5609A}" type="datetime1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D15AE90-EE93-4853-8993-433CE03C1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6237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61DFA78-1911-4756-A659-7BF5526A8720}" type="datetime1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4292B3-7A31-4058-928A-72EAFF7EF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447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10F274-1E3D-4EBF-9FD3-B8A5BB0E5E9F}" type="datetime1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F7AE078-B6A7-4B7D-BF6B-11093F960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9876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28D60BF-AC9A-4E1B-AE8B-5568CBF4C7AE}" type="datetime1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60C9E60-5CAA-4C2E-BF67-3DE7DBEB1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9572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89450-C5C6-4591-A23D-E5878F495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8085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967ED-AED9-4EA3-9B98-1C44292E5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0883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088AA-B5E7-4A29-BFE3-C81262F27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1688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310ED-8A18-43F9-9F43-F7DE14E5B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33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9159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A81B5-7926-4EDF-82D8-877464876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0697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F6434-9A38-45C8-89DF-D448D91BB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5853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F4554-CA8E-4D92-B2EC-06491BAEB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2813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B2BC7-4D59-4753-82CE-39F9061CE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0195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9C2E8-D233-4708-A6DE-2BD3738C5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2433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C6AFC-7E3E-4CB6-9BE7-A05F61744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5757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D332A-3A4E-4870-9FA7-26BF40B01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455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3216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4008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219200"/>
            <a:ext cx="83058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69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1628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9364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29020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519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2389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3671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31288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039835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8340200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20751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6505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3216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4008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219200"/>
            <a:ext cx="83058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63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68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1246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045640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6507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34696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5712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648070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584714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127258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5231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22328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3216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4008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219200"/>
            <a:ext cx="83058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60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63906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65524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570747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1606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90094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64607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958689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5009513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484281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52350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5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0954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A84E03A-7199-4487-8579-D331CB331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4377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BAE36BC-1E00-44F8-B757-DD953356F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54663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E7E95A1-2F80-40A0-ABF5-8D76E5C4C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3846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5D4E831-B332-4FDC-8F63-6A13825B4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55910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DDACA17-A084-4916-9EE8-4C07A5AC6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3811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A29CFE3-9099-4F9A-961F-561686AA9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82287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8FC9A15-994A-4DBD-97A6-376DA58A9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038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504B816-A86A-486F-AA7F-9B7657881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35839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89D7DCD-B5FE-460A-82E2-26251049B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0082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8339E2F-E0D9-45CC-B14F-F4F780CBC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23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523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A136D9F-5D0B-4E21-B8D2-312EC12C5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32706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3216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4008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219200"/>
            <a:ext cx="83058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25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2420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2449870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47553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6446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3848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65011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929570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75895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3810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5928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0436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7F0B6-3BA5-483E-8336-7AC4CCAA21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E66D1-E5A7-4546-80E2-E6FAE86C77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406367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7F0B6-3BA5-483E-8336-7AC4CCAA21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52407-F87C-4FBF-B434-89E79302E4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90544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7F0B6-3BA5-483E-8336-7AC4CCAA21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784EF-431A-4E7D-A8A4-323CEEDB4B3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28421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7F0B6-3BA5-483E-8336-7AC4CCAA21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28E5E-1CC0-4AD0-BC74-853495A2DEF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20839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7F0B6-3BA5-483E-8336-7AC4CCAA21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73F9A-FB15-484B-8B6F-2F529760C0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681647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7F0B6-3BA5-483E-8336-7AC4CCAA21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EEE6A-45F7-4415-A414-DF70F953AD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01783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7F0B6-3BA5-483E-8336-7AC4CCAA21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7C171-931F-40C4-BB43-C9FB3DCA01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33710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7F0B6-3BA5-483E-8336-7AC4CCAA21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F2539-7D15-45B0-9BE9-9A6F7848C1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499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2881605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7F0B6-3BA5-483E-8336-7AC4CCAA21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5B147-E5E4-48E9-9F53-D128560486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393325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7F0B6-3BA5-483E-8336-7AC4CCAA21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8A257-B419-40CD-9605-FD87F58A5B3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682359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7F0B6-3BA5-483E-8336-7AC4CCAA21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0DC30-7A08-4B35-93FF-CA926A7CC6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391612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EF399-A89E-41AD-BA7C-C0C2C0192B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334133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3DFBD-FC9A-4436-80E6-1668B33350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722492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CCCDA-D6F4-4AA7-BF7B-1A7F23E877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13814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B27E6-55A4-481C-8511-4271982B44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26781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88A55-DE4F-4C49-9F1F-4AE42916CC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160149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520B2-E525-4215-B7C1-ED3FA28DCD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96442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1B483-4178-4852-BD7F-625D8165D0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26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CCCDA-D6F4-4AA7-BF7B-1A7F23E87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625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873312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F1024-6652-4D79-AC8D-DE956D173A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481668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CD2FA-1E4E-447F-A8C4-E8DAB42317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798196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863BC-19BD-4806-B6F1-02982F5F2C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897807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E99C3-F1ED-405C-BA47-22958CDFC9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470189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mss10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mss10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mss10" pitchFamily="34" charset="0"/>
              </a:defRPr>
            </a:lvl1pPr>
          </a:lstStyle>
          <a:p>
            <a:pPr>
              <a:defRPr/>
            </a:pPr>
            <a:fld id="{374454E5-5793-43BD-8790-6FB6986FE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45404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7A49-8D80-4FF8-B20A-2CA02E7B0E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33BA-F961-45B1-AC26-A2D003397E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554958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7A49-8D80-4FF8-B20A-2CA02E7B0E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33BA-F961-45B1-AC26-A2D003397E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168857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7A49-8D80-4FF8-B20A-2CA02E7B0E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33BA-F961-45B1-AC26-A2D003397E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587625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7A49-8D80-4FF8-B20A-2CA02E7B0E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33BA-F961-45B1-AC26-A2D003397E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373033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7A49-8D80-4FF8-B20A-2CA02E7B0E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33BA-F961-45B1-AC26-A2D003397E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1106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5951325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7A49-8D80-4FF8-B20A-2CA02E7B0E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33BA-F961-45B1-AC26-A2D003397E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57094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7A49-8D80-4FF8-B20A-2CA02E7B0E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33BA-F961-45B1-AC26-A2D003397E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266740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7A49-8D80-4FF8-B20A-2CA02E7B0E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33BA-F961-45B1-AC26-A2D003397E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306890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7A49-8D80-4FF8-B20A-2CA02E7B0E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33BA-F961-45B1-AC26-A2D003397E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107790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7A49-8D80-4FF8-B20A-2CA02E7B0E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33BA-F961-45B1-AC26-A2D003397E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5730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7A49-8D80-4FF8-B20A-2CA02E7B0E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33BA-F961-45B1-AC26-A2D003397E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42660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EF399-A89E-41AD-BA7C-C0C2C0192B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869188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3DFBD-FC9A-4436-80E6-1668B33350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481100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CCCDA-D6F4-4AA7-BF7B-1A7F23E877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41792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B27E6-55A4-481C-8511-4271982B44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1620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64790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88A55-DE4F-4C49-9F1F-4AE42916CC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365364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520B2-E525-4215-B7C1-ED3FA28DCD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905270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1B483-4178-4852-BD7F-625D8165D0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334658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F1024-6652-4D79-AC8D-DE956D173A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086347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CD2FA-1E4E-447F-A8C4-E8DAB42317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765329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863BC-19BD-4806-B6F1-02982F5F2C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618844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E99C3-F1ED-405C-BA47-22958CDFC9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0120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2563"/>
            <a:ext cx="20574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563"/>
            <a:ext cx="60198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459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mss10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mss10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mss10" pitchFamily="34" charset="0"/>
              </a:defRPr>
            </a:lvl1pPr>
          </a:lstStyle>
          <a:p>
            <a:pPr>
              <a:defRPr/>
            </a:pPr>
            <a:fld id="{0A36ABDF-CEC2-4940-8BC7-4CF8AD495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60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mss10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mss10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mss10" pitchFamily="34" charset="0"/>
              </a:defRPr>
            </a:lvl1pPr>
          </a:lstStyle>
          <a:p>
            <a:pPr>
              <a:defRPr/>
            </a:pPr>
            <a:fld id="{2DAC11AE-B459-43F7-B43C-C90A1ACF5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742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mss10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mss10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mss10" pitchFamily="34" charset="0"/>
              </a:defRPr>
            </a:lvl1pPr>
          </a:lstStyle>
          <a:p>
            <a:pPr>
              <a:defRPr/>
            </a:pPr>
            <a:fld id="{E2C9D34C-01DA-44BD-B0F7-FACF7D39C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100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mss10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mss10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mss10" pitchFamily="34" charset="0"/>
              </a:defRPr>
            </a:lvl1pPr>
          </a:lstStyle>
          <a:p>
            <a:pPr>
              <a:defRPr/>
            </a:pPr>
            <a:fld id="{1C6B8549-3F19-4EBE-BDF8-659FA77E7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051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mss10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mss10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mss10" pitchFamily="34" charset="0"/>
              </a:defRPr>
            </a:lvl1pPr>
          </a:lstStyle>
          <a:p>
            <a:pPr>
              <a:defRPr/>
            </a:pPr>
            <a:fld id="{20CACE19-35FA-4349-8181-CF2CA229C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918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mss10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mss10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mss10" pitchFamily="34" charset="0"/>
              </a:defRPr>
            </a:lvl1pPr>
          </a:lstStyle>
          <a:p>
            <a:pPr>
              <a:defRPr/>
            </a:pPr>
            <a:fld id="{1B2291E4-A0C3-487D-A602-B3E760B00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0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B27E6-55A4-481C-8511-4271982B4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294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mss10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mss10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mss10" pitchFamily="34" charset="0"/>
              </a:defRPr>
            </a:lvl1pPr>
          </a:lstStyle>
          <a:p>
            <a:pPr>
              <a:defRPr/>
            </a:pPr>
            <a:fld id="{E50DC493-2224-4A3F-ACB3-D94D4640F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232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mss10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mss10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mss10" pitchFamily="34" charset="0"/>
              </a:defRPr>
            </a:lvl1pPr>
          </a:lstStyle>
          <a:p>
            <a:pPr>
              <a:defRPr/>
            </a:pPr>
            <a:fld id="{695344FE-208D-41F4-9BFB-BA210B967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789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mss10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mss10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mss10" pitchFamily="34" charset="0"/>
              </a:defRPr>
            </a:lvl1pPr>
          </a:lstStyle>
          <a:p>
            <a:pPr>
              <a:defRPr/>
            </a:pPr>
            <a:fld id="{5716DDAC-ED7F-4496-B5BD-598FF79AB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065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mss10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mss10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mss10" pitchFamily="34" charset="0"/>
              </a:defRPr>
            </a:lvl1pPr>
          </a:lstStyle>
          <a:p>
            <a:pPr>
              <a:defRPr/>
            </a:pPr>
            <a:fld id="{CB4AB323-2EAB-4B0D-AA24-C9829DAA2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368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mss10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mss10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mss10" pitchFamily="34" charset="0"/>
              </a:defRPr>
            </a:lvl1pPr>
          </a:lstStyle>
          <a:p>
            <a:pPr>
              <a:defRPr/>
            </a:pPr>
            <a:fld id="{109F3BB4-7950-499B-A910-8452B9BEF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415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928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C8E79-FAE0-4941-A4E3-22EB5E174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019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C01AD-9DFF-4E81-9518-6888059A7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890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1B159-F9BC-4047-ABD0-6605ECF92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792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B177D-06B5-4AEB-A52D-B4E831D5A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89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88A55-DE4F-4C49-9F1F-4AE42916C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710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C07E0-FFB9-4257-9294-E8DF9F029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182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FDF5A-6C41-4FC2-B8B2-4E2C7DBBF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514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18A47-19B3-467D-A6BF-E745559CE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429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21E29-05B6-489B-B0E1-8436A91DE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647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1EEB8-74BC-4E33-9C69-D82A5D109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51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7B3C9-2B3C-49F6-8C20-ED05EA52F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099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A470A-66FC-480A-A17D-11E0676F7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079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3216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4008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219200"/>
            <a:ext cx="83058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42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935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2020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520B2-E525-4215-B7C1-ED3FA28DC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839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313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886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734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6720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96418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01198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01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50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latin typeface="Symbol" charset="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55F03-76F4-4597-997D-928D6E177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067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81000"/>
            <a:ext cx="4038600" cy="57499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1000"/>
            <a:ext cx="4038600" cy="57499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latin typeface="Symbol" charset="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B3128-7505-485E-938D-365A923C9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40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1B483-4178-4852-BD7F-625D8165D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628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latin typeface="Symbol" charset="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723BE-D4EC-4211-A0FB-A5C8BC584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694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latin typeface="Symbol" charset="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C8E48-5B30-40E7-92E9-FD79B8AF8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481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latin typeface="Symbol" charset="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E3066-1E29-478C-878C-507A31A64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811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latin typeface="Symbol" charset="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6A81C-623B-4442-AECB-F6311650D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502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8229600" cy="5749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latin typeface="Symbol" charset="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2C4A4-3F63-4636-8EBF-5BD67637C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644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latin typeface="Symbol" charset="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4B141-9909-4E4E-A7FC-2467601F2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506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7A49-8D80-4FF8-B20A-2CA02E7B0E52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33BA-F961-45B1-AC26-A2D003397E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106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3216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4008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219200"/>
            <a:ext cx="83058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46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135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677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F1024-6652-4D79-AC8D-DE956D173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954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755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800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060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6615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240690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75085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519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665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0277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20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CD2FA-1E4E-447F-A8C4-E8DAB4231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5502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81863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5928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5571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6554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87280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96993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00877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621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190750" cy="64770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419850" cy="64770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968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3216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4008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219200"/>
            <a:ext cx="83058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64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theme" Target="../theme/theme17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theme" Target="../theme/theme18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theme" Target="../theme/theme19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22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21.xml"/><Relationship Id="rId11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19.xml"/><Relationship Id="rId9" Type="http://schemas.openxmlformats.org/officeDocument/2006/relationships/slideLayout" Target="../slideLayouts/slideLayout224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9.xml"/><Relationship Id="rId7" Type="http://schemas.openxmlformats.org/officeDocument/2006/relationships/slideLayout" Target="../slideLayouts/slideLayout233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28.xml"/><Relationship Id="rId1" Type="http://schemas.openxmlformats.org/officeDocument/2006/relationships/slideLayout" Target="../slideLayouts/slideLayout227.xml"/><Relationship Id="rId6" Type="http://schemas.openxmlformats.org/officeDocument/2006/relationships/slideLayout" Target="../slideLayouts/slideLayout232.xml"/><Relationship Id="rId11" Type="http://schemas.openxmlformats.org/officeDocument/2006/relationships/slideLayout" Target="../slideLayouts/slideLayout237.xml"/><Relationship Id="rId5" Type="http://schemas.openxmlformats.org/officeDocument/2006/relationships/slideLayout" Target="../slideLayouts/slideLayout231.xml"/><Relationship Id="rId10" Type="http://schemas.openxmlformats.org/officeDocument/2006/relationships/slideLayout" Target="../slideLayouts/slideLayout236.xml"/><Relationship Id="rId4" Type="http://schemas.openxmlformats.org/officeDocument/2006/relationships/slideLayout" Target="../slideLayouts/slideLayout230.xml"/><Relationship Id="rId9" Type="http://schemas.openxmlformats.org/officeDocument/2006/relationships/slideLayout" Target="../slideLayouts/slideLayout235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0.xml"/><Relationship Id="rId7" Type="http://schemas.openxmlformats.org/officeDocument/2006/relationships/slideLayout" Target="../slideLayouts/slideLayout244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39.xml"/><Relationship Id="rId1" Type="http://schemas.openxmlformats.org/officeDocument/2006/relationships/slideLayout" Target="../slideLayouts/slideLayout238.xml"/><Relationship Id="rId6" Type="http://schemas.openxmlformats.org/officeDocument/2006/relationships/slideLayout" Target="../slideLayouts/slideLayout243.xml"/><Relationship Id="rId11" Type="http://schemas.openxmlformats.org/officeDocument/2006/relationships/slideLayout" Target="../slideLayouts/slideLayout248.xml"/><Relationship Id="rId5" Type="http://schemas.openxmlformats.org/officeDocument/2006/relationships/slideLayout" Target="../slideLayouts/slideLayout242.xml"/><Relationship Id="rId10" Type="http://schemas.openxmlformats.org/officeDocument/2006/relationships/slideLayout" Target="../slideLayouts/slideLayout247.xml"/><Relationship Id="rId4" Type="http://schemas.openxmlformats.org/officeDocument/2006/relationships/slideLayout" Target="../slideLayouts/slideLayout241.xml"/><Relationship Id="rId9" Type="http://schemas.openxmlformats.org/officeDocument/2006/relationships/slideLayout" Target="../slideLayouts/slideLayout246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1.xml"/><Relationship Id="rId7" Type="http://schemas.openxmlformats.org/officeDocument/2006/relationships/slideLayout" Target="../slideLayouts/slideLayout255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50.xml"/><Relationship Id="rId1" Type="http://schemas.openxmlformats.org/officeDocument/2006/relationships/slideLayout" Target="../slideLayouts/slideLayout249.xml"/><Relationship Id="rId6" Type="http://schemas.openxmlformats.org/officeDocument/2006/relationships/slideLayout" Target="../slideLayouts/slideLayout254.xml"/><Relationship Id="rId11" Type="http://schemas.openxmlformats.org/officeDocument/2006/relationships/slideLayout" Target="../slideLayouts/slideLayout259.xml"/><Relationship Id="rId5" Type="http://schemas.openxmlformats.org/officeDocument/2006/relationships/slideLayout" Target="../slideLayouts/slideLayout253.xml"/><Relationship Id="rId10" Type="http://schemas.openxmlformats.org/officeDocument/2006/relationships/slideLayout" Target="../slideLayouts/slideLayout258.xml"/><Relationship Id="rId4" Type="http://schemas.openxmlformats.org/officeDocument/2006/relationships/slideLayout" Target="../slideLayouts/slideLayout252.xml"/><Relationship Id="rId9" Type="http://schemas.openxmlformats.org/officeDocument/2006/relationships/slideLayout" Target="../slideLayouts/slideLayout257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7.xml"/><Relationship Id="rId3" Type="http://schemas.openxmlformats.org/officeDocument/2006/relationships/slideLayout" Target="../slideLayouts/slideLayout262.xml"/><Relationship Id="rId7" Type="http://schemas.openxmlformats.org/officeDocument/2006/relationships/slideLayout" Target="../slideLayouts/slideLayout266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61.xml"/><Relationship Id="rId1" Type="http://schemas.openxmlformats.org/officeDocument/2006/relationships/slideLayout" Target="../slideLayouts/slideLayout260.xml"/><Relationship Id="rId6" Type="http://schemas.openxmlformats.org/officeDocument/2006/relationships/slideLayout" Target="../slideLayouts/slideLayout265.xml"/><Relationship Id="rId11" Type="http://schemas.openxmlformats.org/officeDocument/2006/relationships/slideLayout" Target="../slideLayouts/slideLayout270.xml"/><Relationship Id="rId5" Type="http://schemas.openxmlformats.org/officeDocument/2006/relationships/slideLayout" Target="../slideLayouts/slideLayout264.xml"/><Relationship Id="rId10" Type="http://schemas.openxmlformats.org/officeDocument/2006/relationships/slideLayout" Target="../slideLayouts/slideLayout269.xml"/><Relationship Id="rId4" Type="http://schemas.openxmlformats.org/officeDocument/2006/relationships/slideLayout" Target="../slideLayouts/slideLayout263.xml"/><Relationship Id="rId9" Type="http://schemas.openxmlformats.org/officeDocument/2006/relationships/slideLayout" Target="../slideLayouts/slideLayout268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3.xml"/><Relationship Id="rId7" Type="http://schemas.openxmlformats.org/officeDocument/2006/relationships/slideLayout" Target="../slideLayouts/slideLayout277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72.xml"/><Relationship Id="rId1" Type="http://schemas.openxmlformats.org/officeDocument/2006/relationships/slideLayout" Target="../slideLayouts/slideLayout271.xml"/><Relationship Id="rId6" Type="http://schemas.openxmlformats.org/officeDocument/2006/relationships/slideLayout" Target="../slideLayouts/slideLayout276.xml"/><Relationship Id="rId11" Type="http://schemas.openxmlformats.org/officeDocument/2006/relationships/slideLayout" Target="../slideLayouts/slideLayout281.xml"/><Relationship Id="rId5" Type="http://schemas.openxmlformats.org/officeDocument/2006/relationships/slideLayout" Target="../slideLayouts/slideLayout275.xml"/><Relationship Id="rId10" Type="http://schemas.openxmlformats.org/officeDocument/2006/relationships/slideLayout" Target="../slideLayouts/slideLayout280.xml"/><Relationship Id="rId4" Type="http://schemas.openxmlformats.org/officeDocument/2006/relationships/slideLayout" Target="../slideLayouts/slideLayout274.xml"/><Relationship Id="rId9" Type="http://schemas.openxmlformats.org/officeDocument/2006/relationships/slideLayout" Target="../slideLayouts/slideLayout279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84.xml"/><Relationship Id="rId7" Type="http://schemas.openxmlformats.org/officeDocument/2006/relationships/slideLayout" Target="../slideLayouts/slideLayout288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283.xml"/><Relationship Id="rId1" Type="http://schemas.openxmlformats.org/officeDocument/2006/relationships/slideLayout" Target="../slideLayouts/slideLayout282.xml"/><Relationship Id="rId6" Type="http://schemas.openxmlformats.org/officeDocument/2006/relationships/slideLayout" Target="../slideLayouts/slideLayout287.xml"/><Relationship Id="rId11" Type="http://schemas.openxmlformats.org/officeDocument/2006/relationships/slideLayout" Target="../slideLayouts/slideLayout292.xml"/><Relationship Id="rId5" Type="http://schemas.openxmlformats.org/officeDocument/2006/relationships/slideLayout" Target="../slideLayouts/slideLayout286.xml"/><Relationship Id="rId10" Type="http://schemas.openxmlformats.org/officeDocument/2006/relationships/slideLayout" Target="../slideLayouts/slideLayout291.xml"/><Relationship Id="rId4" Type="http://schemas.openxmlformats.org/officeDocument/2006/relationships/slideLayout" Target="../slideLayouts/slideLayout285.xml"/><Relationship Id="rId9" Type="http://schemas.openxmlformats.org/officeDocument/2006/relationships/slideLayout" Target="../slideLayouts/slideLayout29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0.xml"/><Relationship Id="rId3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99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294.xml"/><Relationship Id="rId1" Type="http://schemas.openxmlformats.org/officeDocument/2006/relationships/slideLayout" Target="../slideLayouts/slideLayout293.xml"/><Relationship Id="rId6" Type="http://schemas.openxmlformats.org/officeDocument/2006/relationships/slideLayout" Target="../slideLayouts/slideLayout298.xml"/><Relationship Id="rId11" Type="http://schemas.openxmlformats.org/officeDocument/2006/relationships/slideLayout" Target="../slideLayouts/slideLayout303.xml"/><Relationship Id="rId5" Type="http://schemas.openxmlformats.org/officeDocument/2006/relationships/slideLayout" Target="../slideLayouts/slideLayout297.xml"/><Relationship Id="rId10" Type="http://schemas.openxmlformats.org/officeDocument/2006/relationships/slideLayout" Target="../slideLayouts/slideLayout302.xml"/><Relationship Id="rId4" Type="http://schemas.openxmlformats.org/officeDocument/2006/relationships/slideLayout" Target="../slideLayouts/slideLayout296.xml"/><Relationship Id="rId9" Type="http://schemas.openxmlformats.org/officeDocument/2006/relationships/slideLayout" Target="../slideLayouts/slideLayout301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304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2.xml"/><Relationship Id="rId3" Type="http://schemas.openxmlformats.org/officeDocument/2006/relationships/slideLayout" Target="../slideLayouts/slideLayout307.xml"/><Relationship Id="rId7" Type="http://schemas.openxmlformats.org/officeDocument/2006/relationships/slideLayout" Target="../slideLayouts/slideLayout311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06.xml"/><Relationship Id="rId1" Type="http://schemas.openxmlformats.org/officeDocument/2006/relationships/slideLayout" Target="../slideLayouts/slideLayout305.xml"/><Relationship Id="rId6" Type="http://schemas.openxmlformats.org/officeDocument/2006/relationships/slideLayout" Target="../slideLayouts/slideLayout310.xml"/><Relationship Id="rId11" Type="http://schemas.openxmlformats.org/officeDocument/2006/relationships/slideLayout" Target="../slideLayouts/slideLayout315.xml"/><Relationship Id="rId5" Type="http://schemas.openxmlformats.org/officeDocument/2006/relationships/slideLayout" Target="../slideLayouts/slideLayout309.xml"/><Relationship Id="rId10" Type="http://schemas.openxmlformats.org/officeDocument/2006/relationships/slideLayout" Target="../slideLayouts/slideLayout314.xml"/><Relationship Id="rId4" Type="http://schemas.openxmlformats.org/officeDocument/2006/relationships/slideLayout" Target="../slideLayouts/slideLayout308.xml"/><Relationship Id="rId9" Type="http://schemas.openxmlformats.org/officeDocument/2006/relationships/slideLayout" Target="../slideLayouts/slideLayout313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3.xml"/><Relationship Id="rId3" Type="http://schemas.openxmlformats.org/officeDocument/2006/relationships/slideLayout" Target="../slideLayouts/slideLayout318.xml"/><Relationship Id="rId7" Type="http://schemas.openxmlformats.org/officeDocument/2006/relationships/slideLayout" Target="../slideLayouts/slideLayout322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17.xml"/><Relationship Id="rId1" Type="http://schemas.openxmlformats.org/officeDocument/2006/relationships/slideLayout" Target="../slideLayouts/slideLayout316.xml"/><Relationship Id="rId6" Type="http://schemas.openxmlformats.org/officeDocument/2006/relationships/slideLayout" Target="../slideLayouts/slideLayout321.xml"/><Relationship Id="rId11" Type="http://schemas.openxmlformats.org/officeDocument/2006/relationships/slideLayout" Target="../slideLayouts/slideLayout326.xml"/><Relationship Id="rId5" Type="http://schemas.openxmlformats.org/officeDocument/2006/relationships/slideLayout" Target="../slideLayouts/slideLayout320.xml"/><Relationship Id="rId10" Type="http://schemas.openxmlformats.org/officeDocument/2006/relationships/slideLayout" Target="../slideLayouts/slideLayout325.xml"/><Relationship Id="rId4" Type="http://schemas.openxmlformats.org/officeDocument/2006/relationships/slideLayout" Target="../slideLayouts/slideLayout319.xml"/><Relationship Id="rId9" Type="http://schemas.openxmlformats.org/officeDocument/2006/relationships/slideLayout" Target="../slideLayouts/slideLayout32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endParaRPr lang="en-US" sz="1800"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1800"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29400"/>
            <a:ext cx="3048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latin typeface="Symbol" charset="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48000" y="6629400"/>
            <a:ext cx="33528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400800" y="6629400"/>
            <a:ext cx="27432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Symbol" pitchFamily="18" charset="2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8CFB5092-A74F-44FD-B3BA-98173E4E9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385" r:id="rId1"/>
    <p:sldLayoutId id="2147496386" r:id="rId2"/>
    <p:sldLayoutId id="2147496387" r:id="rId3"/>
    <p:sldLayoutId id="2147496388" r:id="rId4"/>
    <p:sldLayoutId id="2147496389" r:id="rId5"/>
    <p:sldLayoutId id="2147496390" r:id="rId6"/>
    <p:sldLayoutId id="2147496391" r:id="rId7"/>
    <p:sldLayoutId id="2147496392" r:id="rId8"/>
    <p:sldLayoutId id="2147496393" r:id="rId9"/>
    <p:sldLayoutId id="2147496394" r:id="rId10"/>
    <p:sldLayoutId id="214749639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Arial" charset="0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•"/>
        <a:defRPr sz="3200">
          <a:solidFill>
            <a:schemeClr val="bg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305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597" r:id="rId1"/>
    <p:sldLayoutId id="2147496439" r:id="rId2"/>
    <p:sldLayoutId id="2147496440" r:id="rId3"/>
    <p:sldLayoutId id="2147496441" r:id="rId4"/>
    <p:sldLayoutId id="2147496442" r:id="rId5"/>
    <p:sldLayoutId id="2147496443" r:id="rId6"/>
    <p:sldLayoutId id="2147496444" r:id="rId7"/>
    <p:sldLayoutId id="2147496445" r:id="rId8"/>
    <p:sldLayoutId id="2147496446" r:id="rId9"/>
    <p:sldLayoutId id="2147496447" r:id="rId10"/>
    <p:sldLayoutId id="21474964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305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449" r:id="rId1"/>
    <p:sldLayoutId id="2147496450" r:id="rId2"/>
    <p:sldLayoutId id="2147496451" r:id="rId3"/>
    <p:sldLayoutId id="2147496452" r:id="rId4"/>
    <p:sldLayoutId id="2147496453" r:id="rId5"/>
    <p:sldLayoutId id="2147496454" r:id="rId6"/>
    <p:sldLayoutId id="2147496455" r:id="rId7"/>
    <p:sldLayoutId id="2147496456" r:id="rId8"/>
    <p:sldLayoutId id="2147496457" r:id="rId9"/>
    <p:sldLayoutId id="2147496458" r:id="rId10"/>
    <p:sldLayoutId id="21474964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305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598" r:id="rId1"/>
    <p:sldLayoutId id="2147496460" r:id="rId2"/>
    <p:sldLayoutId id="2147496461" r:id="rId3"/>
    <p:sldLayoutId id="2147496462" r:id="rId4"/>
    <p:sldLayoutId id="2147496463" r:id="rId5"/>
    <p:sldLayoutId id="2147496464" r:id="rId6"/>
    <p:sldLayoutId id="2147496465" r:id="rId7"/>
    <p:sldLayoutId id="2147496466" r:id="rId8"/>
    <p:sldLayoutId id="2147496467" r:id="rId9"/>
    <p:sldLayoutId id="2147496468" r:id="rId10"/>
    <p:sldLayoutId id="21474964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305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599" r:id="rId1"/>
    <p:sldLayoutId id="2147496470" r:id="rId2"/>
    <p:sldLayoutId id="2147496471" r:id="rId3"/>
    <p:sldLayoutId id="2147496472" r:id="rId4"/>
    <p:sldLayoutId id="2147496473" r:id="rId5"/>
    <p:sldLayoutId id="2147496474" r:id="rId6"/>
    <p:sldLayoutId id="2147496475" r:id="rId7"/>
    <p:sldLayoutId id="2147496476" r:id="rId8"/>
    <p:sldLayoutId id="2147496477" r:id="rId9"/>
    <p:sldLayoutId id="2147496478" r:id="rId10"/>
    <p:sldLayoutId id="21474964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cmss10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cmss10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57BE3D3-ED7C-4D29-86E8-8122243B3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480" r:id="rId1"/>
    <p:sldLayoutId id="2147496481" r:id="rId2"/>
    <p:sldLayoutId id="2147496482" r:id="rId3"/>
    <p:sldLayoutId id="2147496483" r:id="rId4"/>
    <p:sldLayoutId id="2147496484" r:id="rId5"/>
    <p:sldLayoutId id="2147496485" r:id="rId6"/>
    <p:sldLayoutId id="2147496486" r:id="rId7"/>
    <p:sldLayoutId id="2147496487" r:id="rId8"/>
    <p:sldLayoutId id="2147496488" r:id="rId9"/>
    <p:sldLayoutId id="2147496489" r:id="rId10"/>
    <p:sldLayoutId id="21474964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0C5FDEB9-1BBE-4ECF-A817-5ED67386D670}" type="datetime1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Garamond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4523E9CC-B168-4AA0-80D0-190B4449B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00" r:id="rId1"/>
    <p:sldLayoutId id="2147496601" r:id="rId2"/>
    <p:sldLayoutId id="2147496602" r:id="rId3"/>
    <p:sldLayoutId id="2147496603" r:id="rId4"/>
    <p:sldLayoutId id="2147496604" r:id="rId5"/>
    <p:sldLayoutId id="2147496605" r:id="rId6"/>
    <p:sldLayoutId id="2147496606" r:id="rId7"/>
    <p:sldLayoutId id="2147496607" r:id="rId8"/>
    <p:sldLayoutId id="2147496608" r:id="rId9"/>
    <p:sldLayoutId id="2147496609" r:id="rId10"/>
    <p:sldLayoutId id="214749661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C74C01F-588F-4293-B98B-979FDA62B9B4}" type="datetimeFigureOut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7E6F7E8-9369-4E3F-B3B0-22AFE2C54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12" r:id="rId1"/>
    <p:sldLayoutId id="2147496613" r:id="rId2"/>
    <p:sldLayoutId id="2147496614" r:id="rId3"/>
    <p:sldLayoutId id="2147496615" r:id="rId4"/>
    <p:sldLayoutId id="2147496616" r:id="rId5"/>
    <p:sldLayoutId id="2147496617" r:id="rId6"/>
    <p:sldLayoutId id="2147496618" r:id="rId7"/>
    <p:sldLayoutId id="2147496619" r:id="rId8"/>
    <p:sldLayoutId id="2147496620" r:id="rId9"/>
    <p:sldLayoutId id="214749662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FBF09AB-9143-48AE-8E58-F30FF6520E70}" type="datetimeFigureOut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5D6CF52-8F49-49BC-A821-E971D6C87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22" r:id="rId1"/>
    <p:sldLayoutId id="2147496623" r:id="rId2"/>
    <p:sldLayoutId id="2147496624" r:id="rId3"/>
    <p:sldLayoutId id="2147496625" r:id="rId4"/>
    <p:sldLayoutId id="2147496626" r:id="rId5"/>
    <p:sldLayoutId id="2147496627" r:id="rId6"/>
    <p:sldLayoutId id="2147496628" r:id="rId7"/>
    <p:sldLayoutId id="2147496629" r:id="rId8"/>
    <p:sldLayoutId id="2147496630" r:id="rId9"/>
    <p:sldLayoutId id="214749663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FBF09AB-9143-48AE-8E58-F30FF6520E70}" type="datetimeFigureOut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0BE3712-8415-4F43-BA84-B23EF7937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32" r:id="rId1"/>
    <p:sldLayoutId id="2147496633" r:id="rId2"/>
    <p:sldLayoutId id="2147496634" r:id="rId3"/>
    <p:sldLayoutId id="2147496635" r:id="rId4"/>
    <p:sldLayoutId id="2147496636" r:id="rId5"/>
    <p:sldLayoutId id="2147496637" r:id="rId6"/>
    <p:sldLayoutId id="2147496638" r:id="rId7"/>
    <p:sldLayoutId id="2147496639" r:id="rId8"/>
    <p:sldLayoutId id="2147496640" r:id="rId9"/>
    <p:sldLayoutId id="214749664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EC9E61C-5DCA-4D10-A8A7-A40200FAB0B0}" type="datetimeFigureOut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C4F07A6-4BE4-4BC1-A346-A66620117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42" r:id="rId1"/>
    <p:sldLayoutId id="2147496643" r:id="rId2"/>
    <p:sldLayoutId id="2147496644" r:id="rId3"/>
    <p:sldLayoutId id="2147496645" r:id="rId4"/>
    <p:sldLayoutId id="2147496646" r:id="rId5"/>
    <p:sldLayoutId id="2147496647" r:id="rId6"/>
    <p:sldLayoutId id="2147496648" r:id="rId7"/>
    <p:sldLayoutId id="2147496649" r:id="rId8"/>
    <p:sldLayoutId id="2147496650" r:id="rId9"/>
    <p:sldLayoutId id="214749665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305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endParaRPr lang="en-US" sz="1800"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576" r:id="rId1"/>
    <p:sldLayoutId id="2147496396" r:id="rId2"/>
    <p:sldLayoutId id="2147496397" r:id="rId3"/>
    <p:sldLayoutId id="2147496398" r:id="rId4"/>
    <p:sldLayoutId id="2147496399" r:id="rId5"/>
    <p:sldLayoutId id="2147496400" r:id="rId6"/>
    <p:sldLayoutId id="2147496401" r:id="rId7"/>
    <p:sldLayoutId id="2147496402" r:id="rId8"/>
    <p:sldLayoutId id="2147496403" r:id="rId9"/>
    <p:sldLayoutId id="2147496404" r:id="rId10"/>
    <p:sldLayoutId id="214749640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99B0EE-36FC-4C89-B174-4B3DCC5B7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52" r:id="rId1"/>
    <p:sldLayoutId id="2147496653" r:id="rId2"/>
    <p:sldLayoutId id="2147496654" r:id="rId3"/>
    <p:sldLayoutId id="2147496655" r:id="rId4"/>
    <p:sldLayoutId id="2147496656" r:id="rId5"/>
    <p:sldLayoutId id="2147496657" r:id="rId6"/>
    <p:sldLayoutId id="2147496658" r:id="rId7"/>
    <p:sldLayoutId id="2147496659" r:id="rId8"/>
    <p:sldLayoutId id="2147496660" r:id="rId9"/>
    <p:sldLayoutId id="2147496661" r:id="rId10"/>
    <p:sldLayoutId id="2147496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E5F9EA5B-D25D-4255-BC91-E342E83F4440}" type="datetime1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Garamond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B610FB49-4899-4790-86C6-7B3C50EEC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63" r:id="rId1"/>
    <p:sldLayoutId id="2147496664" r:id="rId2"/>
    <p:sldLayoutId id="2147496665" r:id="rId3"/>
    <p:sldLayoutId id="2147496666" r:id="rId4"/>
    <p:sldLayoutId id="2147496667" r:id="rId5"/>
    <p:sldLayoutId id="2147496668" r:id="rId6"/>
    <p:sldLayoutId id="2147496669" r:id="rId7"/>
    <p:sldLayoutId id="2147496670" r:id="rId8"/>
    <p:sldLayoutId id="2147496671" r:id="rId9"/>
    <p:sldLayoutId id="2147496672" r:id="rId10"/>
    <p:sldLayoutId id="214749667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FE634232-7CC2-46AF-A9EC-81F5D49C37CE}" type="datetime1">
              <a:rPr lang="en-US"/>
              <a:pPr>
                <a:defRPr/>
              </a:pPr>
              <a:t>5/1/2014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Garamond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A9612C5C-231D-437C-8C40-E61AA5E9F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74" r:id="rId1"/>
    <p:sldLayoutId id="2147496675" r:id="rId2"/>
    <p:sldLayoutId id="2147496676" r:id="rId3"/>
    <p:sldLayoutId id="2147496677" r:id="rId4"/>
    <p:sldLayoutId id="2147496678" r:id="rId5"/>
    <p:sldLayoutId id="2147496679" r:id="rId6"/>
    <p:sldLayoutId id="2147496680" r:id="rId7"/>
    <p:sldLayoutId id="2147496681" r:id="rId8"/>
    <p:sldLayoutId id="2147496682" r:id="rId9"/>
    <p:sldLayoutId id="2147496683" r:id="rId10"/>
    <p:sldLayoutId id="214749668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29400"/>
            <a:ext cx="3048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solidFill>
                  <a:srgbClr val="000000"/>
                </a:solidFill>
                <a:latin typeface="Symbol" charset="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48000" y="6629400"/>
            <a:ext cx="33528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solidFill>
                  <a:srgbClr val="000000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400800" y="6629400"/>
            <a:ext cx="27432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000000"/>
                </a:solidFill>
                <a:latin typeface="Symbol" pitchFamily="18" charset="2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B41B66C1-CB53-4AA3-A609-B4FACBF2F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502" r:id="rId1"/>
    <p:sldLayoutId id="2147496503" r:id="rId2"/>
    <p:sldLayoutId id="2147496504" r:id="rId3"/>
    <p:sldLayoutId id="2147496505" r:id="rId4"/>
    <p:sldLayoutId id="2147496506" r:id="rId5"/>
    <p:sldLayoutId id="2147496507" r:id="rId6"/>
    <p:sldLayoutId id="2147496508" r:id="rId7"/>
    <p:sldLayoutId id="2147496509" r:id="rId8"/>
    <p:sldLayoutId id="2147496510" r:id="rId9"/>
    <p:sldLayoutId id="2147496511" r:id="rId10"/>
    <p:sldLayoutId id="214749651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Arial" charset="0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•"/>
        <a:defRPr sz="3200">
          <a:solidFill>
            <a:schemeClr val="bg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305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85" r:id="rId1"/>
    <p:sldLayoutId id="2147496513" r:id="rId2"/>
    <p:sldLayoutId id="2147496514" r:id="rId3"/>
    <p:sldLayoutId id="2147496515" r:id="rId4"/>
    <p:sldLayoutId id="2147496516" r:id="rId5"/>
    <p:sldLayoutId id="2147496517" r:id="rId6"/>
    <p:sldLayoutId id="2147496518" r:id="rId7"/>
    <p:sldLayoutId id="2147496519" r:id="rId8"/>
    <p:sldLayoutId id="2147496520" r:id="rId9"/>
    <p:sldLayoutId id="2147496521" r:id="rId10"/>
    <p:sldLayoutId id="21474965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305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86" r:id="rId1"/>
    <p:sldLayoutId id="2147496523" r:id="rId2"/>
    <p:sldLayoutId id="2147496524" r:id="rId3"/>
    <p:sldLayoutId id="2147496525" r:id="rId4"/>
    <p:sldLayoutId id="2147496526" r:id="rId5"/>
    <p:sldLayoutId id="2147496527" r:id="rId6"/>
    <p:sldLayoutId id="2147496528" r:id="rId7"/>
    <p:sldLayoutId id="2147496529" r:id="rId8"/>
    <p:sldLayoutId id="2147496530" r:id="rId9"/>
    <p:sldLayoutId id="2147496531" r:id="rId10"/>
    <p:sldLayoutId id="21474965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305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88" r:id="rId1"/>
    <p:sldLayoutId id="2147496534" r:id="rId2"/>
    <p:sldLayoutId id="2147496535" r:id="rId3"/>
    <p:sldLayoutId id="2147496536" r:id="rId4"/>
    <p:sldLayoutId id="2147496537" r:id="rId5"/>
    <p:sldLayoutId id="2147496538" r:id="rId6"/>
    <p:sldLayoutId id="2147496539" r:id="rId7"/>
    <p:sldLayoutId id="2147496540" r:id="rId8"/>
    <p:sldLayoutId id="2147496541" r:id="rId9"/>
    <p:sldLayoutId id="2147496542" r:id="rId10"/>
    <p:sldLayoutId id="21474965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999EE56-F511-423F-899A-3FBFE95F5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700" r:id="rId1"/>
    <p:sldLayoutId id="2147496701" r:id="rId2"/>
    <p:sldLayoutId id="2147496702" r:id="rId3"/>
    <p:sldLayoutId id="2147496703" r:id="rId4"/>
    <p:sldLayoutId id="2147496704" r:id="rId5"/>
    <p:sldLayoutId id="2147496705" r:id="rId6"/>
    <p:sldLayoutId id="2147496706" r:id="rId7"/>
    <p:sldLayoutId id="2147496707" r:id="rId8"/>
    <p:sldLayoutId id="2147496708" r:id="rId9"/>
    <p:sldLayoutId id="2147496709" r:id="rId10"/>
    <p:sldLayoutId id="21474967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305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744" r:id="rId1"/>
    <p:sldLayoutId id="2147496544" r:id="rId2"/>
    <p:sldLayoutId id="2147496545" r:id="rId3"/>
    <p:sldLayoutId id="2147496546" r:id="rId4"/>
    <p:sldLayoutId id="2147496547" r:id="rId5"/>
    <p:sldLayoutId id="2147496548" r:id="rId6"/>
    <p:sldLayoutId id="2147496549" r:id="rId7"/>
    <p:sldLayoutId id="2147496550" r:id="rId8"/>
    <p:sldLayoutId id="2147496551" r:id="rId9"/>
    <p:sldLayoutId id="2147496552" r:id="rId10"/>
    <p:sldLayoutId id="21474965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CE7F0B6-3BA5-483E-8336-7AC4CCAA21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C92E513-FB5F-4555-9DE2-6841BE4D71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786" r:id="rId1"/>
    <p:sldLayoutId id="2147496787" r:id="rId2"/>
    <p:sldLayoutId id="2147496788" r:id="rId3"/>
    <p:sldLayoutId id="2147496789" r:id="rId4"/>
    <p:sldLayoutId id="2147496790" r:id="rId5"/>
    <p:sldLayoutId id="2147496791" r:id="rId6"/>
    <p:sldLayoutId id="2147496792" r:id="rId7"/>
    <p:sldLayoutId id="2147496793" r:id="rId8"/>
    <p:sldLayoutId id="2147496794" r:id="rId9"/>
    <p:sldLayoutId id="2147496795" r:id="rId10"/>
    <p:sldLayoutId id="21474967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2563"/>
            <a:ext cx="822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406" r:id="rId1"/>
    <p:sldLayoutId id="2147496407" r:id="rId2"/>
    <p:sldLayoutId id="2147496408" r:id="rId3"/>
    <p:sldLayoutId id="2147496409" r:id="rId4"/>
    <p:sldLayoutId id="2147496410" r:id="rId5"/>
    <p:sldLayoutId id="2147496411" r:id="rId6"/>
    <p:sldLayoutId id="2147496412" r:id="rId7"/>
    <p:sldLayoutId id="2147496413" r:id="rId8"/>
    <p:sldLayoutId id="2147496414" r:id="rId9"/>
    <p:sldLayoutId id="2147496415" r:id="rId10"/>
    <p:sldLayoutId id="21474964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12179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12179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12179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12179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12179"/>
          </a:solidFill>
          <a:latin typeface="Arial" charset="0"/>
          <a:ea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12179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12179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12179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12179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29400"/>
            <a:ext cx="3048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latin typeface="Symbol" charset="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48000" y="6629400"/>
            <a:ext cx="33528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400800" y="6629400"/>
            <a:ext cx="27432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Symbol" pitchFamily="18" charset="2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8CFB5092-A74F-44FD-B3BA-98173E4E92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59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798" r:id="rId1"/>
    <p:sldLayoutId id="2147496799" r:id="rId2"/>
    <p:sldLayoutId id="2147496800" r:id="rId3"/>
    <p:sldLayoutId id="2147496801" r:id="rId4"/>
    <p:sldLayoutId id="2147496802" r:id="rId5"/>
    <p:sldLayoutId id="2147496803" r:id="rId6"/>
    <p:sldLayoutId id="2147496804" r:id="rId7"/>
    <p:sldLayoutId id="2147496805" r:id="rId8"/>
    <p:sldLayoutId id="2147496806" r:id="rId9"/>
    <p:sldLayoutId id="2147496807" r:id="rId10"/>
    <p:sldLayoutId id="214749680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Arial" charset="0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•"/>
        <a:defRPr sz="3200">
          <a:solidFill>
            <a:schemeClr val="bg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13A23E2-A2B3-4CD3-9F4A-695224888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2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81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3417A49-8D80-4FF8-B20A-2CA02E7B0E5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5/1/2014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9F533BA-F961-45B1-AC26-A2D003397E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706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812" r:id="rId1"/>
    <p:sldLayoutId id="2147496813" r:id="rId2"/>
    <p:sldLayoutId id="2147496814" r:id="rId3"/>
    <p:sldLayoutId id="2147496815" r:id="rId4"/>
    <p:sldLayoutId id="2147496816" r:id="rId5"/>
    <p:sldLayoutId id="2147496817" r:id="rId6"/>
    <p:sldLayoutId id="2147496818" r:id="rId7"/>
    <p:sldLayoutId id="2147496819" r:id="rId8"/>
    <p:sldLayoutId id="2147496820" r:id="rId9"/>
    <p:sldLayoutId id="2147496821" r:id="rId10"/>
    <p:sldLayoutId id="21474968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29400"/>
            <a:ext cx="3048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latin typeface="Symbol" charset="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48000" y="6629400"/>
            <a:ext cx="33528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400800" y="6629400"/>
            <a:ext cx="27432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Symbol" pitchFamily="18" charset="2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8CFB5092-A74F-44FD-B3BA-98173E4E92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03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824" r:id="rId1"/>
    <p:sldLayoutId id="2147496825" r:id="rId2"/>
    <p:sldLayoutId id="2147496826" r:id="rId3"/>
    <p:sldLayoutId id="2147496827" r:id="rId4"/>
    <p:sldLayoutId id="2147496828" r:id="rId5"/>
    <p:sldLayoutId id="2147496829" r:id="rId6"/>
    <p:sldLayoutId id="2147496830" r:id="rId7"/>
    <p:sldLayoutId id="2147496831" r:id="rId8"/>
    <p:sldLayoutId id="2147496832" r:id="rId9"/>
    <p:sldLayoutId id="2147496833" r:id="rId10"/>
    <p:sldLayoutId id="214749683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Arial" charset="0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•"/>
        <a:defRPr sz="3200">
          <a:solidFill>
            <a:schemeClr val="bg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9ED019-12C7-43D0-BBBD-57567754B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57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571B7D3-EF47-4D6A-BD58-81E78C4D3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578" r:id="rId1"/>
    <p:sldLayoutId id="2147496579" r:id="rId2"/>
    <p:sldLayoutId id="2147496580" r:id="rId3"/>
    <p:sldLayoutId id="2147496581" r:id="rId4"/>
    <p:sldLayoutId id="2147496582" r:id="rId5"/>
    <p:sldLayoutId id="2147496583" r:id="rId6"/>
    <p:sldLayoutId id="2147496584" r:id="rId7"/>
    <p:sldLayoutId id="2147496585" r:id="rId8"/>
    <p:sldLayoutId id="2147496586" r:id="rId9"/>
    <p:sldLayoutId id="2147496587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305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41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3"/>
        </a:buBlip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cmss10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cmss10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cmss10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F381CC-A2A6-4E79-B25E-AE5319D3A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418" r:id="rId1"/>
    <p:sldLayoutId id="2147496419" r:id="rId2"/>
    <p:sldLayoutId id="2147496420" r:id="rId3"/>
    <p:sldLayoutId id="2147496421" r:id="rId4"/>
    <p:sldLayoutId id="2147496422" r:id="rId5"/>
    <p:sldLayoutId id="2147496423" r:id="rId6"/>
    <p:sldLayoutId id="2147496424" r:id="rId7"/>
    <p:sldLayoutId id="2147496425" r:id="rId8"/>
    <p:sldLayoutId id="2147496426" r:id="rId9"/>
    <p:sldLayoutId id="2147496427" r:id="rId10"/>
    <p:sldLayoutId id="21474964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305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588" r:id="rId1"/>
    <p:sldLayoutId id="2147496429" r:id="rId2"/>
    <p:sldLayoutId id="2147496430" r:id="rId3"/>
    <p:sldLayoutId id="2147496431" r:id="rId4"/>
    <p:sldLayoutId id="2147496432" r:id="rId5"/>
    <p:sldLayoutId id="2147496433" r:id="rId6"/>
    <p:sldLayoutId id="2147496434" r:id="rId7"/>
    <p:sldLayoutId id="2147496435" r:id="rId8"/>
    <p:sldLayoutId id="2147496436" r:id="rId9"/>
    <p:sldLayoutId id="2147496437" r:id="rId10"/>
    <p:sldLayoutId id="21474964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29400"/>
            <a:ext cx="3048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solidFill>
                  <a:prstClr val="black"/>
                </a:solidFill>
                <a:latin typeface="Symbol" charset="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48000" y="6629400"/>
            <a:ext cx="33528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solidFill>
                  <a:prstClr val="black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400800" y="6629400"/>
            <a:ext cx="27432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000000"/>
                </a:solidFill>
                <a:latin typeface="Symbol" pitchFamily="18" charset="2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2506F9FC-2A4E-4AE1-9AE0-2900EFEEF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589" r:id="rId1"/>
    <p:sldLayoutId id="2147496590" r:id="rId2"/>
    <p:sldLayoutId id="2147496591" r:id="rId3"/>
    <p:sldLayoutId id="2147496592" r:id="rId4"/>
    <p:sldLayoutId id="2147496593" r:id="rId5"/>
    <p:sldLayoutId id="2147496594" r:id="rId6"/>
    <p:sldLayoutId id="2147496595" r:id="rId7"/>
    <p:sldLayoutId id="2147496596" r:id="rId8"/>
    <p:sldLayoutId id="2147496745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•"/>
        <a:defRPr sz="3200">
          <a:solidFill>
            <a:schemeClr val="bg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9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0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0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6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8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8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8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1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8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8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8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2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6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6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6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83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261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6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83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6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6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6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6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6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6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6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6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ounded Rectangle 3"/>
          <p:cNvSpPr>
            <a:spLocks noChangeArrowheads="1"/>
          </p:cNvSpPr>
          <p:nvPr/>
        </p:nvSpPr>
        <p:spPr bwMode="auto">
          <a:xfrm>
            <a:off x="457200" y="1106488"/>
            <a:ext cx="8305800" cy="1103312"/>
          </a:xfrm>
          <a:prstGeom prst="roundRect">
            <a:avLst>
              <a:gd name="adj" fmla="val 16667"/>
            </a:avLst>
          </a:prstGeom>
          <a:solidFill>
            <a:srgbClr val="2E24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212995" name="Text Box 2"/>
          <p:cNvSpPr txBox="1">
            <a:spLocks noChangeArrowheads="1"/>
          </p:cNvSpPr>
          <p:nvPr/>
        </p:nvSpPr>
        <p:spPr bwMode="auto">
          <a:xfrm>
            <a:off x="457200" y="808038"/>
            <a:ext cx="8382000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en-US" sz="2600" b="1" dirty="0">
              <a:solidFill>
                <a:srgbClr val="FFFFFF"/>
              </a:solidFill>
              <a:latin typeface="cmss10" pitchFamily="34" charset="0"/>
            </a:endParaRPr>
          </a:p>
          <a:p>
            <a:pPr algn="ctr" eaLnBrk="1" hangingPunct="1"/>
            <a:r>
              <a:rPr lang="en-US" sz="2800" dirty="0">
                <a:solidFill>
                  <a:srgbClr val="FFFFFF"/>
                </a:solidFill>
                <a:latin typeface="cmss10" pitchFamily="34" charset="0"/>
              </a:rPr>
              <a:t>The Long-Term Impacts of Teachers:</a:t>
            </a:r>
          </a:p>
          <a:p>
            <a:pPr algn="ctr" eaLnBrk="1" hangingPunct="1"/>
            <a:r>
              <a:rPr lang="en-US" sz="2400" dirty="0">
                <a:solidFill>
                  <a:srgbClr val="FFFFFF"/>
                </a:solidFill>
                <a:latin typeface="cmss10" pitchFamily="34" charset="0"/>
              </a:rPr>
              <a:t>Teacher Value-Added and Students’ Outcomes in Adulthood </a:t>
            </a:r>
          </a:p>
          <a:p>
            <a:pPr algn="ctr"/>
            <a:endParaRPr lang="en-US" dirty="0">
              <a:solidFill>
                <a:srgbClr val="FFFFFF"/>
              </a:solidFill>
              <a:latin typeface="cmss10" pitchFamily="34" charset="0"/>
            </a:endParaRPr>
          </a:p>
          <a:p>
            <a:pPr algn="ctr"/>
            <a:endParaRPr lang="en-US" dirty="0">
              <a:solidFill>
                <a:srgbClr val="FFFFFF"/>
              </a:solidFill>
              <a:latin typeface="cmss10" pitchFamily="34" charset="0"/>
            </a:endParaRPr>
          </a:p>
          <a:p>
            <a:pPr algn="ctr"/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cmss10" pitchFamily="34" charset="0"/>
              </a:rPr>
              <a:t>Raj </a:t>
            </a:r>
            <a:r>
              <a:rPr lang="en-US" dirty="0" err="1">
                <a:solidFill>
                  <a:srgbClr val="000000"/>
                </a:solidFill>
                <a:latin typeface="cmss10" pitchFamily="34" charset="0"/>
              </a:rPr>
              <a:t>Chetty</a:t>
            </a:r>
            <a:r>
              <a:rPr lang="en-US" dirty="0">
                <a:solidFill>
                  <a:srgbClr val="000000"/>
                </a:solidFill>
                <a:latin typeface="cmss10" pitchFamily="34" charset="0"/>
              </a:rPr>
              <a:t>, Harvard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mss10" pitchFamily="34" charset="0"/>
              </a:rPr>
              <a:t>John N. Friedman, Harvard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mss10" pitchFamily="34" charset="0"/>
              </a:rPr>
              <a:t>Jonah </a:t>
            </a:r>
            <a:r>
              <a:rPr lang="en-US" dirty="0" err="1">
                <a:solidFill>
                  <a:srgbClr val="000000"/>
                </a:solidFill>
                <a:latin typeface="cmss10" pitchFamily="34" charset="0"/>
              </a:rPr>
              <a:t>Rockoff</a:t>
            </a:r>
            <a:r>
              <a:rPr lang="en-US" dirty="0">
                <a:solidFill>
                  <a:srgbClr val="000000"/>
                </a:solidFill>
                <a:latin typeface="cmss10" pitchFamily="34" charset="0"/>
              </a:rPr>
              <a:t>, Columbia</a:t>
            </a:r>
          </a:p>
          <a:p>
            <a:pPr algn="ctr"/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algn="ctr"/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mss10" pitchFamily="34" charset="0"/>
              </a:rPr>
              <a:t>March 2014</a:t>
            </a: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algn="ctr"/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algn="ctr"/>
            <a:endParaRPr lang="en-US" dirty="0">
              <a:solidFill>
                <a:srgbClr val="000000"/>
              </a:solidFill>
              <a:latin typeface="cmss1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5"/>
          <p:cNvSpPr>
            <a:spLocks noChangeArrowheads="1"/>
          </p:cNvSpPr>
          <p:nvPr/>
        </p:nvSpPr>
        <p:spPr bwMode="auto">
          <a:xfrm>
            <a:off x="3616325" y="180975"/>
            <a:ext cx="2143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>
                <a:solidFill>
                  <a:srgbClr val="1E2D70"/>
                </a:solidFill>
              </a:rPr>
              <a:t>Summary Statistics</a:t>
            </a:r>
          </a:p>
        </p:txBody>
      </p:sp>
      <p:graphicFrame>
        <p:nvGraphicFramePr>
          <p:cNvPr id="5" name="Group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006147"/>
              </p:ext>
            </p:extLst>
          </p:nvPr>
        </p:nvGraphicFramePr>
        <p:xfrm>
          <a:off x="609600" y="639763"/>
          <a:ext cx="8229600" cy="6107206"/>
        </p:xfrm>
        <a:graphic>
          <a:graphicData uri="http://schemas.openxmlformats.org/drawingml/2006/table">
            <a:tbl>
              <a:tblPr/>
              <a:tblGrid>
                <a:gridCol w="4724399"/>
                <a:gridCol w="1905000"/>
                <a:gridCol w="1600201"/>
              </a:tblGrid>
              <a:tr h="3403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Variable</a:t>
                      </a: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Mean</a:t>
                      </a: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S.D.</a:t>
                      </a: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778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(1)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(2)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7110">
                <a:tc>
                  <a:txBody>
                    <a:bodyPr/>
                    <a:lstStyle/>
                    <a:p>
                      <a:pPr algn="l" fontAlgn="ctr"/>
                      <a:endParaRPr lang="en-US" sz="1600" b="0" i="0" u="sng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l" fontAlgn="ctr"/>
                      <a:r>
                        <a:rPr lang="en-US" sz="1600" b="0" i="0" u="sng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Adult </a:t>
                      </a:r>
                      <a:r>
                        <a:rPr lang="en-US" sz="1600" b="0" i="0" u="sng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Outcomes: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7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Annual wage earnings at age 20</a:t>
                      </a: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5,670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7,773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7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Annual wage earnings at age 25</a:t>
                      </a: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17,194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19,889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7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Annual wage earnings at age 28</a:t>
                      </a: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20,885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24,297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7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In college at age 20</a:t>
                      </a: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35.6%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6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In college at age 25</a:t>
                      </a: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16.5%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7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College Quality at age 20</a:t>
                      </a: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26,408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13,461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7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Contribute to a 401(k) at age 25</a:t>
                      </a: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19.1%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7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ZIP code % college graduates at age 25</a:t>
                      </a: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13.7%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7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Had a child while a teenager (for women)</a:t>
                      </a: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14.3%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98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sng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Parent Characteristics:</a:t>
                      </a:r>
                    </a:p>
                  </a:txBody>
                  <a:tcPr marL="9525" marR="9525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7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Household income (child age 19-21)</a:t>
                      </a: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40,808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34,515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7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Ever owned a house (child age 19-21)</a:t>
                      </a: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34.8%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7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Contributed to a 401k (child age 19-21)</a:t>
                      </a: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31.3%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1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Ever married (child age 19-21)</a:t>
                      </a: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42.2%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Age at child birth</a:t>
                      </a: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28.3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8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Predicted Score</a:t>
                      </a: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0.26</a:t>
                      </a:r>
                    </a:p>
                  </a:txBody>
                  <a:tcPr marL="9525" marR="9525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21245" name="Group 19"/>
          <p:cNvGrpSpPr>
            <a:grpSpLocks/>
          </p:cNvGrpSpPr>
          <p:nvPr/>
        </p:nvGrpSpPr>
        <p:grpSpPr bwMode="auto">
          <a:xfrm>
            <a:off x="0" y="506413"/>
            <a:ext cx="9144000" cy="26987"/>
            <a:chOff x="457200" y="609600"/>
            <a:chExt cx="8229600" cy="2698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57200" y="609600"/>
              <a:ext cx="8229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7200" y="636588"/>
              <a:ext cx="8229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>
            <a:off x="0" y="1447800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1247" name="Group 20"/>
          <p:cNvGrpSpPr>
            <a:grpSpLocks/>
          </p:cNvGrpSpPr>
          <p:nvPr/>
        </p:nvGrpSpPr>
        <p:grpSpPr bwMode="auto">
          <a:xfrm>
            <a:off x="0" y="6781800"/>
            <a:ext cx="9144000" cy="26988"/>
            <a:chOff x="0" y="1295400"/>
            <a:chExt cx="9144000" cy="26988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295400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322388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368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ChangeArrowheads="1"/>
          </p:cNvSpPr>
          <p:nvPr/>
        </p:nvSpPr>
        <p:spPr bwMode="auto">
          <a:xfrm>
            <a:off x="228600" y="70783"/>
            <a:ext cx="8077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609600" indent="-376238" eaLnBrk="0" hangingPunct="0"/>
            <a:r>
              <a:rPr lang="en-US" u="sng" dirty="0">
                <a:solidFill>
                  <a:srgbClr val="000000"/>
                </a:solidFill>
                <a:latin typeface="Chalkboard"/>
              </a:rPr>
              <a:t> </a:t>
            </a:r>
          </a:p>
          <a:p>
            <a:pPr marL="609600" indent="-376238" eaLnBrk="0" hangingPunct="0"/>
            <a:endParaRPr lang="en-US" dirty="0">
              <a:solidFill>
                <a:srgbClr val="000000"/>
              </a:solidFill>
            </a:endParaRPr>
          </a:p>
          <a:p>
            <a:pPr marL="233362" eaLnBrk="0" hangingPunct="0">
              <a:buSzPct val="80000"/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</a:pPr>
            <a:endParaRPr lang="en-US" dirty="0" smtClean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</a:pPr>
            <a:r>
              <a:rPr lang="en-US" dirty="0" smtClean="0">
                <a:solidFill>
                  <a:srgbClr val="000000"/>
                </a:solidFill>
                <a:latin typeface="cmss10" pitchFamily="34" charset="0"/>
              </a:rPr>
              <a:t>Simplest case: teachers teach one </a:t>
            </a:r>
            <a:r>
              <a:rPr lang="en-US" dirty="0">
                <a:solidFill>
                  <a:srgbClr val="000000"/>
                </a:solidFill>
                <a:latin typeface="cmss10" pitchFamily="34" charset="0"/>
              </a:rPr>
              <a:t>class </a:t>
            </a:r>
            <a:r>
              <a:rPr lang="en-US" dirty="0" smtClean="0">
                <a:solidFill>
                  <a:srgbClr val="000000"/>
                </a:solidFill>
                <a:latin typeface="cmss10" pitchFamily="34" charset="0"/>
              </a:rPr>
              <a:t>per year with </a:t>
            </a:r>
            <a:r>
              <a:rPr lang="en-US" i="1" dirty="0">
                <a:solidFill>
                  <a:srgbClr val="000000"/>
                </a:solidFill>
                <a:latin typeface="cmss10" pitchFamily="34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mss10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mss10" pitchFamily="34" charset="0"/>
              </a:rPr>
              <a:t>students</a:t>
            </a: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</a:pPr>
            <a:endParaRPr lang="en-US" dirty="0" smtClean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</a:pPr>
            <a:endParaRPr lang="en-US" dirty="0" smtClean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</a:pPr>
            <a:r>
              <a:rPr lang="en-US" dirty="0" smtClean="0">
                <a:solidFill>
                  <a:srgbClr val="000000"/>
                </a:solidFill>
                <a:latin typeface="cmss10" pitchFamily="34" charset="0"/>
              </a:rPr>
              <a:t>All teachers have test score data available for </a:t>
            </a:r>
            <a:r>
              <a:rPr lang="en-US" i="1" dirty="0" smtClean="0">
                <a:solidFill>
                  <a:srgbClr val="000000"/>
                </a:solidFill>
                <a:latin typeface="cmss10" pitchFamily="34" charset="0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cmss10" pitchFamily="34" charset="0"/>
              </a:rPr>
              <a:t> previous years</a:t>
            </a: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</a:pPr>
            <a:endParaRPr lang="en-US" dirty="0" smtClean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</a:pPr>
            <a:r>
              <a:rPr lang="en-US" dirty="0" smtClean="0">
                <a:solidFill>
                  <a:srgbClr val="000000"/>
                </a:solidFill>
                <a:latin typeface="cmss10" pitchFamily="34" charset="0"/>
              </a:rPr>
              <a:t>Objective: predict test scores for students taught by teacher </a:t>
            </a:r>
            <a:r>
              <a:rPr lang="en-US" i="1" dirty="0" smtClean="0">
                <a:solidFill>
                  <a:srgbClr val="000000"/>
                </a:solidFill>
                <a:latin typeface="cmss10" pitchFamily="34" charset="0"/>
              </a:rPr>
              <a:t>j</a:t>
            </a:r>
            <a:r>
              <a:rPr lang="en-US" dirty="0" smtClean="0">
                <a:solidFill>
                  <a:srgbClr val="000000"/>
                </a:solidFill>
                <a:latin typeface="cmss10" pitchFamily="34" charset="0"/>
              </a:rPr>
              <a:t> in year </a:t>
            </a:r>
            <a:r>
              <a:rPr lang="en-US" i="1" dirty="0">
                <a:solidFill>
                  <a:srgbClr val="000000"/>
                </a:solidFill>
                <a:latin typeface="cmss10" pitchFamily="34" charset="0"/>
              </a:rPr>
              <a:t>t</a:t>
            </a:r>
            <a:r>
              <a:rPr lang="en-US" i="1" dirty="0" smtClean="0">
                <a:solidFill>
                  <a:srgbClr val="000000"/>
                </a:solidFill>
                <a:latin typeface="cmss10" pitchFamily="34" charset="0"/>
              </a:rPr>
              <a:t>+1</a:t>
            </a:r>
            <a:r>
              <a:rPr lang="en-US" dirty="0" smtClean="0">
                <a:solidFill>
                  <a:srgbClr val="000000"/>
                </a:solidFill>
                <a:latin typeface="cmss10" pitchFamily="34" charset="0"/>
              </a:rPr>
              <a:t> using test score data from previous </a:t>
            </a:r>
            <a:r>
              <a:rPr lang="en-US" i="1" dirty="0">
                <a:solidFill>
                  <a:srgbClr val="000000"/>
                </a:solidFill>
                <a:latin typeface="cmss10" pitchFamily="34" charset="0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cmss10" pitchFamily="34" charset="0"/>
              </a:rPr>
              <a:t> years</a:t>
            </a:r>
          </a:p>
        </p:txBody>
      </p:sp>
      <p:sp>
        <p:nvSpPr>
          <p:cNvPr id="222211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FFFFFF"/>
                </a:solidFill>
                <a:latin typeface="cmss10" pitchFamily="34" charset="0"/>
              </a:rPr>
              <a:t>Constructing Value-Added Estimates</a:t>
            </a:r>
            <a:endParaRPr lang="en-US" sz="3200" dirty="0">
              <a:solidFill>
                <a:srgbClr val="FFFFFF"/>
              </a:solidFill>
              <a:latin typeface="cmss1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192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2210" name="Rectangle 2"/>
              <p:cNvSpPr>
                <a:spLocks noChangeArrowheads="1"/>
              </p:cNvSpPr>
              <p:nvPr/>
            </p:nvSpPr>
            <p:spPr bwMode="auto">
              <a:xfrm>
                <a:off x="228600" y="70783"/>
                <a:ext cx="8686800" cy="686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609600" indent="-376238" eaLnBrk="0" hangingPunct="0"/>
                <a:r>
                  <a:rPr lang="en-US" u="sng" dirty="0" smtClean="0">
                    <a:solidFill>
                      <a:srgbClr val="000000"/>
                    </a:solidFill>
                    <a:latin typeface="Chalkboard"/>
                  </a:rPr>
                  <a:t> </a:t>
                </a:r>
              </a:p>
              <a:p>
                <a:pPr marL="609600" indent="-376238" eaLnBrk="0" hangingPunct="0"/>
                <a:endParaRPr lang="en-US" dirty="0">
                  <a:solidFill>
                    <a:srgbClr val="000000"/>
                  </a:solidFill>
                </a:endParaRPr>
              </a:p>
              <a:p>
                <a:pPr marL="233362" eaLnBrk="0" hangingPunct="0">
                  <a:buSzPct val="80000"/>
                </a:pPr>
                <a:endParaRPr lang="en-US" dirty="0" smtClean="0">
                  <a:solidFill>
                    <a:srgbClr val="000000"/>
                  </a:solidFill>
                  <a:latin typeface="cmss10" pitchFamily="34" charset="0"/>
                </a:endParaRPr>
              </a:p>
              <a:p>
                <a:pPr marL="609600" indent="-376238" eaLnBrk="0" hangingPunct="0">
                  <a:buSzPct val="80000"/>
                  <a:buFontTx/>
                  <a:buBlip>
                    <a:blip r:embed="rId3"/>
                  </a:buBlip>
                </a:pPr>
                <a:r>
                  <a:rPr lang="en-US" dirty="0" smtClean="0">
                    <a:solidFill>
                      <a:srgbClr val="000000"/>
                    </a:solidFill>
                    <a:latin typeface="cmss10" pitchFamily="34" charset="0"/>
                  </a:rPr>
                  <a:t>Three steps to estimate VA in year </a:t>
                </a:r>
                <a:r>
                  <a:rPr lang="en-US" i="1" dirty="0" smtClean="0">
                    <a:solidFill>
                      <a:srgbClr val="000000"/>
                    </a:solidFill>
                    <a:latin typeface="cmss10" pitchFamily="34" charset="0"/>
                  </a:rPr>
                  <a:t>t+1</a:t>
                </a:r>
              </a:p>
              <a:p>
                <a:pPr marL="609600" indent="-376238" eaLnBrk="0" hangingPunct="0">
                  <a:buSzPct val="80000"/>
                  <a:buFontTx/>
                  <a:buBlip>
                    <a:blip r:embed="rId3"/>
                  </a:buBlip>
                </a:pPr>
                <a:endParaRPr lang="en-US" dirty="0" smtClean="0">
                  <a:solidFill>
                    <a:srgbClr val="000000"/>
                  </a:solidFill>
                  <a:latin typeface="cmss10" pitchFamily="34" charset="0"/>
                </a:endParaRPr>
              </a:p>
              <a:p>
                <a:pPr marL="609600" indent="-376238" eaLnBrk="0" hangingPunct="0">
                  <a:buSzPct val="80000"/>
                  <a:buFontTx/>
                  <a:buBlip>
                    <a:blip r:embed="rId3"/>
                  </a:buBlip>
                </a:pPr>
                <a:endParaRPr lang="en-US" dirty="0">
                  <a:solidFill>
                    <a:srgbClr val="000000"/>
                  </a:solidFill>
                  <a:latin typeface="cmss10" pitchFamily="34" charset="0"/>
                </a:endParaRPr>
              </a:p>
              <a:p>
                <a:pPr marL="1147762" lvl="1" indent="-457200" eaLnBrk="0" hangingPunct="0">
                  <a:buSzPct val="80000"/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000000"/>
                    </a:solidFill>
                    <a:latin typeface="cmss10" pitchFamily="34" charset="0"/>
                  </a:rPr>
                  <a:t>Form residual test scores, controlling for observables</a:t>
                </a:r>
              </a:p>
              <a:p>
                <a:pPr marL="690562" lvl="1" eaLnBrk="0" hangingPunct="0">
                  <a:buSzPct val="80000"/>
                </a:pPr>
                <a:endParaRPr lang="en-US" dirty="0">
                  <a:solidFill>
                    <a:srgbClr val="000000"/>
                  </a:solidFill>
                  <a:latin typeface="cmss10" pitchFamily="34" charset="0"/>
                </a:endParaRPr>
              </a:p>
              <a:p>
                <a:pPr marL="1524000" lvl="2" indent="-376238" eaLnBrk="0" hangingPunct="0">
                  <a:buSzPct val="80000"/>
                  <a:buBlip>
                    <a:blip r:embed="rId3"/>
                  </a:buBlip>
                </a:pPr>
                <a:r>
                  <a:rPr lang="en-US" dirty="0">
                    <a:solidFill>
                      <a:srgbClr val="000000"/>
                    </a:solidFill>
                    <a:latin typeface="cmss10" pitchFamily="34" charset="0"/>
                  </a:rPr>
                  <a:t>Regress test scores </a:t>
                </a:r>
                <a:r>
                  <a:rPr lang="en-US" i="1" dirty="0" err="1">
                    <a:solidFill>
                      <a:srgbClr val="000000"/>
                    </a:solidFill>
                    <a:latin typeface="cmss10" pitchFamily="34" charset="0"/>
                  </a:rPr>
                  <a:t>A</a:t>
                </a:r>
                <a:r>
                  <a:rPr lang="en-US" i="1" baseline="-25000" dirty="0" err="1">
                    <a:solidFill>
                      <a:srgbClr val="000000"/>
                    </a:solidFill>
                    <a:latin typeface="cmss10" pitchFamily="34" charset="0"/>
                  </a:rPr>
                  <a:t>is</a:t>
                </a:r>
                <a:r>
                  <a:rPr lang="en-US" dirty="0">
                    <a:solidFill>
                      <a:srgbClr val="000000"/>
                    </a:solidFill>
                    <a:latin typeface="cmss10" pitchFamily="34" charset="0"/>
                  </a:rPr>
                  <a:t> on observable student characteristics </a:t>
                </a:r>
                <a:r>
                  <a:rPr lang="en-US" i="1" dirty="0" err="1">
                    <a:solidFill>
                      <a:srgbClr val="000000"/>
                    </a:solidFill>
                    <a:latin typeface="cmss10" pitchFamily="34" charset="0"/>
                  </a:rPr>
                  <a:t>X</a:t>
                </a:r>
                <a:r>
                  <a:rPr lang="en-US" i="1" baseline="-25000" dirty="0" err="1">
                    <a:solidFill>
                      <a:srgbClr val="000000"/>
                    </a:solidFill>
                    <a:latin typeface="cmss10" pitchFamily="34" charset="0"/>
                  </a:rPr>
                  <a:t>is</a:t>
                </a:r>
                <a:r>
                  <a:rPr lang="en-US" dirty="0">
                    <a:solidFill>
                      <a:srgbClr val="000000"/>
                    </a:solidFill>
                    <a:latin typeface="cmss10" pitchFamily="34" charset="0"/>
                  </a:rPr>
                  <a:t>, including prior test scores </a:t>
                </a:r>
                <a:r>
                  <a:rPr lang="en-US" i="1" dirty="0" smtClean="0">
                    <a:solidFill>
                      <a:srgbClr val="000000"/>
                    </a:solidFill>
                    <a:latin typeface="cmss10" pitchFamily="34" charset="0"/>
                  </a:rPr>
                  <a:t>A</a:t>
                </a:r>
                <a:r>
                  <a:rPr lang="en-US" i="1" baseline="-25000" dirty="0" smtClean="0">
                    <a:solidFill>
                      <a:srgbClr val="000000"/>
                    </a:solidFill>
                    <a:latin typeface="cmss10" pitchFamily="34" charset="0"/>
                  </a:rPr>
                  <a:t>i,s-1</a:t>
                </a:r>
                <a:r>
                  <a:rPr lang="en-US" i="1" dirty="0" smtClean="0">
                    <a:solidFill>
                      <a:srgbClr val="000000"/>
                    </a:solidFill>
                    <a:latin typeface="cmss10" pitchFamily="34" charset="0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cmss10" pitchFamily="34" charset="0"/>
                  </a:rPr>
                  <a:t>using </a:t>
                </a:r>
                <a:r>
                  <a:rPr lang="en-US" u="sng" dirty="0" smtClean="0">
                    <a:solidFill>
                      <a:srgbClr val="000000"/>
                    </a:solidFill>
                    <a:latin typeface="cmss10" pitchFamily="34" charset="0"/>
                  </a:rPr>
                  <a:t>within-teacher</a:t>
                </a:r>
                <a:r>
                  <a:rPr lang="en-US" dirty="0" smtClean="0">
                    <a:solidFill>
                      <a:srgbClr val="000000"/>
                    </a:solidFill>
                    <a:latin typeface="cmss10" pitchFamily="34" charset="0"/>
                  </a:rPr>
                  <a:t> variation</a:t>
                </a:r>
                <a:endParaRPr lang="en-US" baseline="-25000" dirty="0">
                  <a:solidFill>
                    <a:srgbClr val="000000"/>
                  </a:solidFill>
                  <a:latin typeface="cmss10" pitchFamily="34" charset="0"/>
                </a:endParaRPr>
              </a:p>
              <a:p>
                <a:pPr marL="690562" lvl="1" eaLnBrk="0" hangingPunct="0">
                  <a:buSzPct val="80000"/>
                </a:pPr>
                <a:endParaRPr lang="en-US" dirty="0" smtClean="0">
                  <a:solidFill>
                    <a:srgbClr val="000000"/>
                  </a:solidFill>
                  <a:latin typeface="cmss10" pitchFamily="34" charset="0"/>
                </a:endParaRPr>
              </a:p>
              <a:p>
                <a:pPr marL="1147762" lvl="1" indent="-457200" eaLnBrk="0" hangingPunct="0">
                  <a:buSzPct val="80000"/>
                  <a:buFont typeface="+mj-lt"/>
                  <a:buAutoNum type="arabicPeriod" startAt="2"/>
                </a:pPr>
                <a:r>
                  <a:rPr lang="en-US" dirty="0" smtClean="0">
                    <a:solidFill>
                      <a:srgbClr val="000000"/>
                    </a:solidFill>
                    <a:latin typeface="cmss10" pitchFamily="34" charset="0"/>
                  </a:rPr>
                  <a:t>Regress mean class-level test score residuals in year </a:t>
                </a:r>
                <a:r>
                  <a:rPr lang="en-US" i="1" dirty="0">
                    <a:solidFill>
                      <a:srgbClr val="000000"/>
                    </a:solidFill>
                    <a:latin typeface="cmss10" pitchFamily="34" charset="0"/>
                  </a:rPr>
                  <a:t>t</a:t>
                </a:r>
                <a:r>
                  <a:rPr lang="en-US" dirty="0" smtClean="0">
                    <a:solidFill>
                      <a:srgbClr val="000000"/>
                    </a:solidFill>
                    <a:latin typeface="cmss10" pitchFamily="34" charset="0"/>
                  </a:rPr>
                  <a:t> on class-level test score residuals in years </a:t>
                </a:r>
                <a:r>
                  <a:rPr lang="en-US" i="1" dirty="0" smtClean="0">
                    <a:solidFill>
                      <a:srgbClr val="000000"/>
                    </a:solidFill>
                    <a:latin typeface="cmss10" pitchFamily="34" charset="0"/>
                  </a:rPr>
                  <a:t>0</a:t>
                </a:r>
                <a:r>
                  <a:rPr lang="en-US" dirty="0" smtClean="0">
                    <a:solidFill>
                      <a:srgbClr val="000000"/>
                    </a:solidFill>
                    <a:latin typeface="cmss10" pitchFamily="34" charset="0"/>
                  </a:rPr>
                  <a:t> to </a:t>
                </a:r>
                <a:r>
                  <a:rPr lang="en-US" i="1" dirty="0">
                    <a:solidFill>
                      <a:srgbClr val="000000"/>
                    </a:solidFill>
                    <a:latin typeface="cmss10" pitchFamily="34" charset="0"/>
                  </a:rPr>
                  <a:t>t</a:t>
                </a:r>
                <a:r>
                  <a:rPr lang="en-US" i="1" dirty="0" smtClean="0">
                    <a:solidFill>
                      <a:srgbClr val="000000"/>
                    </a:solidFill>
                    <a:latin typeface="cmss10" pitchFamily="34" charset="0"/>
                  </a:rPr>
                  <a:t>-1</a:t>
                </a:r>
              </a:p>
              <a:p>
                <a:pPr marL="1147762" lvl="1" indent="-457200" eaLnBrk="0" hangingPunct="0">
                  <a:buSzPct val="80000"/>
                  <a:buFont typeface="+mj-lt"/>
                  <a:buAutoNum type="arabicPeriod" startAt="2"/>
                </a:pPr>
                <a:endParaRPr lang="en-US" dirty="0" smtClean="0">
                  <a:solidFill>
                    <a:srgbClr val="000000"/>
                  </a:solidFill>
                  <a:latin typeface="cmss10" pitchFamily="34" charset="0"/>
                </a:endParaRPr>
              </a:p>
              <a:p>
                <a:pPr marL="1147762" lvl="1" indent="-457200" eaLnBrk="0" hangingPunct="0">
                  <a:buSzPct val="80000"/>
                  <a:buFont typeface="+mj-lt"/>
                  <a:buAutoNum type="arabicPeriod" startAt="2"/>
                </a:pPr>
                <a:endParaRPr lang="en-US" dirty="0" smtClean="0">
                  <a:solidFill>
                    <a:srgbClr val="000000"/>
                  </a:solidFill>
                  <a:latin typeface="cmss10" pitchFamily="34" charset="0"/>
                </a:endParaRPr>
              </a:p>
              <a:p>
                <a:pPr marL="1147762" lvl="1" indent="-457200" eaLnBrk="0" hangingPunct="0">
                  <a:buSzPct val="80000"/>
                  <a:buFont typeface="+mj-lt"/>
                  <a:buAutoNum type="arabicPeriod" startAt="2"/>
                </a:pPr>
                <a:r>
                  <a:rPr lang="en-US" dirty="0" smtClean="0">
                    <a:solidFill>
                      <a:srgbClr val="000000"/>
                    </a:solidFill>
                    <a:latin typeface="cmss10" pitchFamily="34" charset="0"/>
                  </a:rPr>
                  <a:t>Use estimated coefficients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𝜓</m:t>
                    </m:r>
                  </m:oMath>
                </a14:m>
                <a:r>
                  <a:rPr lang="en-US" i="1" baseline="-25000" dirty="0" smtClean="0">
                    <a:solidFill>
                      <a:srgbClr val="000000"/>
                    </a:solidFill>
                    <a:latin typeface="cmss10" pitchFamily="34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,…</m:t>
                    </m:r>
                    <m:r>
                      <a:rPr lang="en-US" b="0" i="0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𝜓</m:t>
                    </m:r>
                  </m:oMath>
                </a14:m>
                <a:r>
                  <a:rPr lang="en-US" i="1" baseline="-25000" dirty="0" smtClean="0">
                    <a:solidFill>
                      <a:srgbClr val="000000"/>
                    </a:solidFill>
                    <a:latin typeface="cmss10" pitchFamily="34" charset="0"/>
                  </a:rPr>
                  <a:t>t</a:t>
                </a:r>
                <a:r>
                  <a:rPr lang="en-US" dirty="0" smtClean="0">
                    <a:solidFill>
                      <a:srgbClr val="000000"/>
                    </a:solidFill>
                    <a:latin typeface="cmss10" pitchFamily="34" charset="0"/>
                  </a:rPr>
                  <a:t> to predict VA in year </a:t>
                </a:r>
                <a:r>
                  <a:rPr lang="en-US" i="1" dirty="0">
                    <a:solidFill>
                      <a:srgbClr val="000000"/>
                    </a:solidFill>
                    <a:latin typeface="cmss10" pitchFamily="34" charset="0"/>
                  </a:rPr>
                  <a:t>t</a:t>
                </a:r>
                <a:r>
                  <a:rPr lang="en-US" i="1" dirty="0" smtClean="0">
                    <a:solidFill>
                      <a:srgbClr val="000000"/>
                    </a:solidFill>
                    <a:latin typeface="cmss10" pitchFamily="34" charset="0"/>
                  </a:rPr>
                  <a:t>+1</a:t>
                </a:r>
                <a:r>
                  <a:rPr lang="en-US" dirty="0" smtClean="0">
                    <a:solidFill>
                      <a:srgbClr val="000000"/>
                    </a:solidFill>
                    <a:latin typeface="cmss10" pitchFamily="34" charset="0"/>
                  </a:rPr>
                  <a:t> based on mean test score residuals in years </a:t>
                </a:r>
                <a:r>
                  <a:rPr lang="en-US" i="1" dirty="0" smtClean="0">
                    <a:solidFill>
                      <a:srgbClr val="000000"/>
                    </a:solidFill>
                    <a:latin typeface="cmss10" pitchFamily="34" charset="0"/>
                  </a:rPr>
                  <a:t>1</a:t>
                </a:r>
                <a:r>
                  <a:rPr lang="en-US" dirty="0">
                    <a:solidFill>
                      <a:srgbClr val="000000"/>
                    </a:solidFill>
                    <a:latin typeface="cmss10" pitchFamily="34" charset="0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cmss10" pitchFamily="34" charset="0"/>
                  </a:rPr>
                  <a:t>to </a:t>
                </a:r>
                <a:r>
                  <a:rPr lang="en-US" i="1" dirty="0" smtClean="0">
                    <a:solidFill>
                      <a:srgbClr val="000000"/>
                    </a:solidFill>
                    <a:latin typeface="cmss10" pitchFamily="34" charset="0"/>
                  </a:rPr>
                  <a:t>t</a:t>
                </a:r>
                <a:r>
                  <a:rPr lang="en-US" dirty="0" smtClean="0">
                    <a:solidFill>
                      <a:srgbClr val="000000"/>
                    </a:solidFill>
                    <a:latin typeface="cmss10" pitchFamily="34" charset="0"/>
                  </a:rPr>
                  <a:t> for each teacher </a:t>
                </a:r>
                <a:r>
                  <a:rPr lang="en-US" i="1" dirty="0" smtClean="0">
                    <a:solidFill>
                      <a:srgbClr val="000000"/>
                    </a:solidFill>
                    <a:latin typeface="cmss10" pitchFamily="34" charset="0"/>
                  </a:rPr>
                  <a:t>j</a:t>
                </a:r>
              </a:p>
              <a:p>
                <a:pPr marL="1147762" lvl="1" indent="-457200" eaLnBrk="0" hangingPunct="0">
                  <a:buSzPct val="80000"/>
                  <a:buFont typeface="+mj-lt"/>
                  <a:buAutoNum type="arabicPeriod" startAt="2"/>
                </a:pPr>
                <a:endParaRPr lang="en-US" i="1" dirty="0">
                  <a:solidFill>
                    <a:srgbClr val="000000"/>
                  </a:solidFill>
                  <a:latin typeface="cmss10" pitchFamily="34" charset="0"/>
                </a:endParaRPr>
              </a:p>
              <a:p>
                <a:pPr marL="690562" lvl="1" eaLnBrk="0" hangingPunct="0">
                  <a:buSzPct val="80000"/>
                </a:pPr>
                <a:endParaRPr lang="en-US" dirty="0">
                  <a:solidFill>
                    <a:srgbClr val="000000"/>
                  </a:solidFill>
                  <a:latin typeface="cmss10" pitchFamily="34" charset="0"/>
                </a:endParaRPr>
              </a:p>
              <a:p>
                <a:pPr marL="609600" indent="-376238" eaLnBrk="0" hangingPunct="0">
                  <a:buSzPct val="80000"/>
                  <a:buBlip>
                    <a:blip r:embed="rId3"/>
                  </a:buBlip>
                </a:pPr>
                <a:r>
                  <a:rPr lang="en-US" dirty="0" smtClean="0">
                    <a:solidFill>
                      <a:srgbClr val="000000"/>
                    </a:solidFill>
                    <a:latin typeface="cmss10" pitchFamily="34" charset="0"/>
                  </a:rPr>
                  <a:t>Paper generalizes this approach to allow for variation in numbers of students and classes across teachers</a:t>
                </a:r>
                <a:endParaRPr lang="en-US" dirty="0">
                  <a:solidFill>
                    <a:srgbClr val="000000"/>
                  </a:solidFill>
                  <a:latin typeface="cmss10" pitchFamily="34" charset="0"/>
                </a:endParaRPr>
              </a:p>
              <a:p>
                <a:pPr marL="1147762" lvl="1" indent="-457200" eaLnBrk="0" hangingPunct="0">
                  <a:buSzPct val="80000"/>
                  <a:buFont typeface="+mj-lt"/>
                  <a:buAutoNum type="arabicPeriod" startAt="2"/>
                </a:pPr>
                <a:endParaRPr lang="en-US" i="1" dirty="0" smtClean="0">
                  <a:solidFill>
                    <a:srgbClr val="000000"/>
                  </a:solidFill>
                  <a:latin typeface="cmss10" pitchFamily="34" charset="0"/>
                </a:endParaRPr>
              </a:p>
            </p:txBody>
          </p:sp>
        </mc:Choice>
        <mc:Fallback xmlns="">
          <p:sp>
            <p:nvSpPr>
              <p:cNvPr id="222210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70783"/>
                <a:ext cx="8686800" cy="6863417"/>
              </a:xfrm>
              <a:prstGeom prst="rect">
                <a:avLst/>
              </a:prstGeom>
              <a:blipFill rotWithShape="1">
                <a:blip r:embed="rId4"/>
                <a:stretch>
                  <a:fillRect r="-70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2211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FFFFFF"/>
                </a:solidFill>
                <a:latin typeface="cmss10" pitchFamily="34" charset="0"/>
              </a:rPr>
              <a:t>Constructing Value-Added Estimates</a:t>
            </a:r>
            <a:endParaRPr lang="en-US" sz="3200" dirty="0">
              <a:solidFill>
                <a:srgbClr val="FFFFFF"/>
              </a:solidFill>
              <a:latin typeface="cmss1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994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ChangeArrowheads="1"/>
          </p:cNvSpPr>
          <p:nvPr/>
        </p:nvSpPr>
        <p:spPr bwMode="auto">
          <a:xfrm>
            <a:off x="228600" y="70783"/>
            <a:ext cx="86868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09600" indent="-376238" eaLnBrk="0" hangingPunct="0"/>
            <a:r>
              <a:rPr lang="en-US" u="sng" dirty="0">
                <a:solidFill>
                  <a:srgbClr val="000000"/>
                </a:solidFill>
                <a:latin typeface="Chalkboard"/>
              </a:rPr>
              <a:t> </a:t>
            </a:r>
          </a:p>
          <a:p>
            <a:pPr marL="609600" indent="-376238" eaLnBrk="0" hangingPunct="0"/>
            <a:endParaRPr lang="en-US" dirty="0">
              <a:solidFill>
                <a:srgbClr val="000000"/>
              </a:solidFill>
            </a:endParaRPr>
          </a:p>
          <a:p>
            <a:pPr marL="233362" eaLnBrk="0" hangingPunct="0">
              <a:buSzPct val="80000"/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</a:pPr>
            <a:endParaRPr lang="en-US" dirty="0" smtClean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</a:pPr>
            <a:r>
              <a:rPr lang="en-US" dirty="0" smtClean="0">
                <a:solidFill>
                  <a:srgbClr val="000000"/>
                </a:solidFill>
                <a:latin typeface="cmss10" pitchFamily="34" charset="0"/>
              </a:rPr>
              <a:t>Practical complications: number of students varies across classes, number of years varies across teachers, multiple classes per year in middle school</a:t>
            </a: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</a:pPr>
            <a:endParaRPr lang="en-US" dirty="0" smtClean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</a:pPr>
            <a:endParaRPr lang="en-US" dirty="0" smtClean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</a:pPr>
            <a:r>
              <a:rPr lang="en-US" dirty="0" smtClean="0">
                <a:solidFill>
                  <a:srgbClr val="000000"/>
                </a:solidFill>
                <a:latin typeface="cmss10" pitchFamily="34" charset="0"/>
              </a:rPr>
              <a:t>Generalize regression approach by estimating an autocorrelation vector and assume </a:t>
            </a:r>
            <a:r>
              <a:rPr lang="en-US" dirty="0" err="1" smtClean="0">
                <a:solidFill>
                  <a:srgbClr val="000000"/>
                </a:solidFill>
                <a:latin typeface="cmss10" pitchFamily="34" charset="0"/>
              </a:rPr>
              <a:t>stationarity</a:t>
            </a:r>
            <a:r>
              <a:rPr lang="en-US" dirty="0" smtClean="0">
                <a:solidFill>
                  <a:srgbClr val="000000"/>
                </a:solidFill>
                <a:latin typeface="cmss10" pitchFamily="34" charset="0"/>
              </a:rPr>
              <a:t> of teacher VA process</a:t>
            </a: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</a:pPr>
            <a:endParaRPr lang="en-US" dirty="0" smtClean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</a:pPr>
            <a:r>
              <a:rPr lang="en-US" dirty="0" smtClean="0">
                <a:solidFill>
                  <a:srgbClr val="000000"/>
                </a:solidFill>
                <a:latin typeface="cmss10" pitchFamily="34" charset="0"/>
              </a:rPr>
              <a:t>Then form a prediction for VA in each teacher-year using data from all </a:t>
            </a:r>
            <a:r>
              <a:rPr lang="en-US" i="1" dirty="0" smtClean="0">
                <a:solidFill>
                  <a:srgbClr val="000000"/>
                </a:solidFill>
                <a:latin typeface="cmss10" pitchFamily="34" charset="0"/>
              </a:rPr>
              <a:t>other</a:t>
            </a:r>
            <a:r>
              <a:rPr lang="en-US" dirty="0" smtClean="0">
                <a:solidFill>
                  <a:srgbClr val="000000"/>
                </a:solidFill>
                <a:latin typeface="cmss10" pitchFamily="34" charset="0"/>
              </a:rPr>
              <a:t> years using autocorrelation vector</a:t>
            </a: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</a:pPr>
            <a:endParaRPr lang="en-US" dirty="0" smtClean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</a:pPr>
            <a:endParaRPr lang="en-US" dirty="0" smtClean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</a:pPr>
            <a:r>
              <a:rPr lang="en-US" dirty="0" smtClean="0">
                <a:solidFill>
                  <a:srgbClr val="000000"/>
                </a:solidFill>
                <a:latin typeface="cmss10" pitchFamily="34" charset="0"/>
              </a:rPr>
              <a:t>STATA ado file to implement this procedure on the web</a:t>
            </a:r>
            <a:endParaRPr lang="en-US" dirty="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222211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FFFFFF"/>
                </a:solidFill>
                <a:latin typeface="cmss10" pitchFamily="34" charset="0"/>
              </a:rPr>
              <a:t>Constructing Value-Added Estimates</a:t>
            </a:r>
            <a:endParaRPr lang="en-US" sz="3200" dirty="0">
              <a:solidFill>
                <a:srgbClr val="FFFFFF"/>
              </a:solidFill>
              <a:latin typeface="cmss1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155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228600" y="228600"/>
            <a:ext cx="8686800" cy="718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09600" indent="-376238" eaLnBrk="0" hangingPunct="0"/>
            <a:r>
              <a:rPr lang="en-US" u="sng" dirty="0" smtClean="0">
                <a:solidFill>
                  <a:srgbClr val="000000"/>
                </a:solidFill>
                <a:latin typeface="Chalkboard"/>
              </a:rPr>
              <a:t> </a:t>
            </a:r>
          </a:p>
          <a:p>
            <a:pPr marL="609600" indent="-376238" eaLnBrk="0" hangingPunct="0"/>
            <a:endParaRPr lang="en-US" dirty="0">
              <a:solidFill>
                <a:srgbClr val="000000"/>
              </a:solidFill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</a:pPr>
            <a:r>
              <a:rPr lang="en-US" dirty="0" smtClean="0">
                <a:solidFill>
                  <a:srgbClr val="000000"/>
                </a:solidFill>
                <a:latin typeface="cmss10" pitchFamily="34" charset="0"/>
              </a:rPr>
              <a:t>Two special cases:</a:t>
            </a: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1147762" lvl="1" indent="-457200" eaLnBrk="0" hangingPunct="0">
              <a:buSzPct val="80000"/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cmss10" pitchFamily="34" charset="0"/>
              </a:rPr>
              <a:t>Forecast VA in year </a:t>
            </a:r>
            <a:r>
              <a:rPr lang="en-US" i="1" dirty="0" smtClean="0">
                <a:solidFill>
                  <a:srgbClr val="000000"/>
                </a:solidFill>
                <a:latin typeface="cmss10" pitchFamily="34" charset="0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cmss10" pitchFamily="34" charset="0"/>
              </a:rPr>
              <a:t> using data from only year </a:t>
            </a:r>
            <a:r>
              <a:rPr lang="en-US" i="1" dirty="0">
                <a:solidFill>
                  <a:srgbClr val="000000"/>
                </a:solidFill>
                <a:latin typeface="cmss10" pitchFamily="34" charset="0"/>
              </a:rPr>
              <a:t>t</a:t>
            </a:r>
            <a:r>
              <a:rPr lang="en-US" i="1" dirty="0" smtClean="0">
                <a:solidFill>
                  <a:srgbClr val="000000"/>
                </a:solidFill>
                <a:latin typeface="cmss10" pitchFamily="34" charset="0"/>
              </a:rPr>
              <a:t>-s</a:t>
            </a:r>
            <a:r>
              <a:rPr lang="en-US" dirty="0" smtClean="0">
                <a:solidFill>
                  <a:srgbClr val="000000"/>
                </a:solidFill>
                <a:latin typeface="cmss10" pitchFamily="34" charset="0"/>
              </a:rPr>
              <a:t>:</a:t>
            </a:r>
          </a:p>
          <a:p>
            <a:pPr marL="690562" indent="-457200" eaLnBrk="0" hangingPunct="0">
              <a:buSzPct val="80000"/>
              <a:buFont typeface="+mj-lt"/>
              <a:buAutoNum type="arabicPeriod"/>
            </a:pPr>
            <a:endParaRPr lang="en-US" sz="2500" dirty="0">
              <a:solidFill>
                <a:srgbClr val="000000"/>
              </a:solidFill>
              <a:latin typeface="cmss10" pitchFamily="34" charset="0"/>
            </a:endParaRPr>
          </a:p>
          <a:p>
            <a:pPr marL="233362" eaLnBrk="0" hangingPunct="0">
              <a:buSzPct val="80000"/>
            </a:pPr>
            <a:r>
              <a:rPr lang="en-US" dirty="0" smtClean="0">
                <a:solidFill>
                  <a:srgbClr val="000000"/>
                </a:solidFill>
                <a:latin typeface="cmss10" pitchFamily="34" charset="0"/>
              </a:rPr>
              <a:t>                                      where</a:t>
            </a:r>
          </a:p>
          <a:p>
            <a:pPr marL="233362" eaLnBrk="0" hangingPunct="0">
              <a:buSzPct val="80000"/>
            </a:pPr>
            <a:endParaRPr lang="en-US" dirty="0" smtClean="0">
              <a:solidFill>
                <a:srgbClr val="000000"/>
              </a:solidFill>
              <a:latin typeface="cmss10" pitchFamily="34" charset="0"/>
            </a:endParaRPr>
          </a:p>
          <a:p>
            <a:pPr marL="233362" eaLnBrk="0" hangingPunct="0">
              <a:buSzPct val="80000"/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1147762" lvl="1" indent="-457200" eaLnBrk="0" hangingPunct="0">
              <a:buSzPct val="80000"/>
              <a:buFont typeface="+mj-lt"/>
              <a:buAutoNum type="arabicPeriod" startAt="2"/>
            </a:pPr>
            <a:r>
              <a:rPr lang="en-US" dirty="0" smtClean="0">
                <a:solidFill>
                  <a:srgbClr val="000000"/>
                </a:solidFill>
                <a:latin typeface="cmss10" pitchFamily="34" charset="0"/>
              </a:rPr>
              <a:t>Without drift, put equal weight on all prior scores.  Formula collapses to standard shrinkage estimator </a:t>
            </a:r>
            <a:r>
              <a:rPr lang="en-US" sz="1600" dirty="0" smtClean="0">
                <a:solidFill>
                  <a:srgbClr val="000000"/>
                </a:solidFill>
                <a:latin typeface="cmss10" pitchFamily="34" charset="0"/>
              </a:rPr>
              <a:t>[e.g., Kane and </a:t>
            </a:r>
            <a:r>
              <a:rPr lang="en-US" sz="1600" dirty="0" err="1" smtClean="0">
                <a:solidFill>
                  <a:srgbClr val="000000"/>
                </a:solidFill>
                <a:latin typeface="cmss10" pitchFamily="34" charset="0"/>
              </a:rPr>
              <a:t>Staiger</a:t>
            </a:r>
            <a:r>
              <a:rPr lang="en-US" sz="1600" dirty="0" smtClean="0">
                <a:solidFill>
                  <a:srgbClr val="000000"/>
                </a:solidFill>
                <a:latin typeface="cmss10" pitchFamily="34" charset="0"/>
              </a:rPr>
              <a:t> 2008</a:t>
            </a:r>
            <a:r>
              <a:rPr lang="en-US" sz="1600" dirty="0">
                <a:solidFill>
                  <a:srgbClr val="000000"/>
                </a:solidFill>
                <a:latin typeface="cmss10" pitchFamily="34" charset="0"/>
              </a:rPr>
              <a:t>]</a:t>
            </a:r>
            <a:endParaRPr lang="en-US" sz="1600" dirty="0" smtClean="0">
              <a:solidFill>
                <a:srgbClr val="000000"/>
              </a:solidFill>
              <a:latin typeface="cmss10" pitchFamily="34" charset="0"/>
            </a:endParaRPr>
          </a:p>
          <a:p>
            <a:pPr marL="690562" indent="-457200" eaLnBrk="0" hangingPunct="0">
              <a:buSzPct val="80000"/>
              <a:buFont typeface="+mj-lt"/>
              <a:buAutoNum type="arabicPeriod" startAt="2"/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233362" eaLnBrk="0" hangingPunct="0">
              <a:buSzPct val="80000"/>
            </a:pPr>
            <a:r>
              <a:rPr lang="en-US" dirty="0" smtClean="0">
                <a:solidFill>
                  <a:srgbClr val="000000"/>
                </a:solidFill>
                <a:latin typeface="cmss10" pitchFamily="34" charset="0"/>
              </a:rPr>
              <a:t>  </a:t>
            </a: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233362" eaLnBrk="0" hangingPunct="0">
              <a:buSzPct val="80000"/>
            </a:pPr>
            <a:endParaRPr lang="en-US" dirty="0" smtClean="0">
              <a:solidFill>
                <a:srgbClr val="000000"/>
              </a:solidFill>
              <a:latin typeface="cmss10" pitchFamily="34" charset="0"/>
            </a:endParaRPr>
          </a:p>
          <a:p>
            <a:pPr marL="690562" indent="-457200" eaLnBrk="0" hangingPunct="0">
              <a:buSzPct val="80000"/>
              <a:buFont typeface="+mj-lt"/>
              <a:buAutoNum type="arabicPeriod"/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690562" indent="-457200" eaLnBrk="0" hangingPunct="0">
              <a:buSzPct val="80000"/>
              <a:buFont typeface="+mj-lt"/>
              <a:buAutoNum type="arabicPeriod"/>
            </a:pPr>
            <a:endParaRPr lang="en-US" dirty="0" smtClean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</a:pPr>
            <a:endParaRPr lang="en-US" dirty="0" smtClean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233362" eaLnBrk="0" hangingPunct="0">
              <a:buSzPct val="80000"/>
            </a:pPr>
            <a:endParaRPr lang="en-US" dirty="0" smtClean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226307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FFFF"/>
                </a:solidFill>
                <a:latin typeface="cmss10" pitchFamily="34" charset="0"/>
              </a:rPr>
              <a:t>Constructing </a:t>
            </a:r>
            <a:r>
              <a:rPr lang="en-US" sz="3200" dirty="0" smtClean="0">
                <a:solidFill>
                  <a:srgbClr val="FFFFFF"/>
                </a:solidFill>
                <a:latin typeface="cmss10" pitchFamily="34" charset="0"/>
              </a:rPr>
              <a:t>Value-Added: Special Cases</a:t>
            </a:r>
            <a:endParaRPr lang="en-US" sz="3200" dirty="0">
              <a:solidFill>
                <a:srgbClr val="FFFFFF"/>
              </a:solidFill>
              <a:latin typeface="cmss10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267200"/>
            <a:ext cx="406241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2" y="2362200"/>
            <a:ext cx="2643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836" y="2398204"/>
            <a:ext cx="1995964" cy="42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393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981183" y="4360864"/>
            <a:ext cx="8047038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981183" y="3502027"/>
            <a:ext cx="8047038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981183" y="2641602"/>
            <a:ext cx="8047038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981183" y="1782764"/>
            <a:ext cx="8047038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1901933" y="2597152"/>
            <a:ext cx="4654550" cy="1358900"/>
          </a:xfrm>
          <a:custGeom>
            <a:avLst/>
            <a:gdLst>
              <a:gd name="T0" fmla="*/ 0 w 840"/>
              <a:gd name="T1" fmla="*/ 0 h 245"/>
              <a:gd name="T2" fmla="*/ 140 w 840"/>
              <a:gd name="T3" fmla="*/ 58 h 245"/>
              <a:gd name="T4" fmla="*/ 280 w 840"/>
              <a:gd name="T5" fmla="*/ 127 h 245"/>
              <a:gd name="T6" fmla="*/ 420 w 840"/>
              <a:gd name="T7" fmla="*/ 179 h 245"/>
              <a:gd name="T8" fmla="*/ 560 w 840"/>
              <a:gd name="T9" fmla="*/ 182 h 245"/>
              <a:gd name="T10" fmla="*/ 700 w 840"/>
              <a:gd name="T11" fmla="*/ 220 h 245"/>
              <a:gd name="T12" fmla="*/ 840 w 840"/>
              <a:gd name="T13" fmla="*/ 24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0" h="245">
                <a:moveTo>
                  <a:pt x="0" y="0"/>
                </a:moveTo>
                <a:lnTo>
                  <a:pt x="140" y="58"/>
                </a:lnTo>
                <a:lnTo>
                  <a:pt x="280" y="127"/>
                </a:lnTo>
                <a:lnTo>
                  <a:pt x="420" y="179"/>
                </a:lnTo>
                <a:lnTo>
                  <a:pt x="560" y="182"/>
                </a:lnTo>
                <a:lnTo>
                  <a:pt x="700" y="220"/>
                </a:lnTo>
                <a:lnTo>
                  <a:pt x="840" y="245"/>
                </a:lnTo>
              </a:path>
            </a:pathLst>
          </a:custGeom>
          <a:noFill/>
          <a:ln w="190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1851133" y="2547939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2627421" y="2868614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3403708" y="3251202"/>
            <a:ext cx="98425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4178408" y="3540127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4954696" y="3556002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5730983" y="3767139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507271" y="3905252"/>
            <a:ext cx="98425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7281971" y="3900489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8058258" y="3751264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8834546" y="3856039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1901933" y="1495427"/>
            <a:ext cx="4654550" cy="1539875"/>
          </a:xfrm>
          <a:custGeom>
            <a:avLst/>
            <a:gdLst>
              <a:gd name="T0" fmla="*/ 0 w 840"/>
              <a:gd name="T1" fmla="*/ 0 h 278"/>
              <a:gd name="T2" fmla="*/ 140 w 840"/>
              <a:gd name="T3" fmla="*/ 79 h 278"/>
              <a:gd name="T4" fmla="*/ 280 w 840"/>
              <a:gd name="T5" fmla="*/ 154 h 278"/>
              <a:gd name="T6" fmla="*/ 420 w 840"/>
              <a:gd name="T7" fmla="*/ 201 h 278"/>
              <a:gd name="T8" fmla="*/ 560 w 840"/>
              <a:gd name="T9" fmla="*/ 236 h 278"/>
              <a:gd name="T10" fmla="*/ 700 w 840"/>
              <a:gd name="T11" fmla="*/ 261 h 278"/>
              <a:gd name="T12" fmla="*/ 840 w 840"/>
              <a:gd name="T13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0" h="278">
                <a:moveTo>
                  <a:pt x="0" y="0"/>
                </a:moveTo>
                <a:lnTo>
                  <a:pt x="140" y="79"/>
                </a:lnTo>
                <a:lnTo>
                  <a:pt x="280" y="154"/>
                </a:lnTo>
                <a:lnTo>
                  <a:pt x="420" y="201"/>
                </a:lnTo>
                <a:lnTo>
                  <a:pt x="560" y="236"/>
                </a:lnTo>
                <a:lnTo>
                  <a:pt x="700" y="261"/>
                </a:lnTo>
                <a:lnTo>
                  <a:pt x="840" y="278"/>
                </a:lnTo>
              </a:path>
            </a:pathLst>
          </a:custGeom>
          <a:noFill/>
          <a:ln w="19050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1846371" y="1422402"/>
            <a:ext cx="115888" cy="106363"/>
          </a:xfrm>
          <a:custGeom>
            <a:avLst/>
            <a:gdLst>
              <a:gd name="T0" fmla="*/ 35 w 73"/>
              <a:gd name="T1" fmla="*/ 0 h 67"/>
              <a:gd name="T2" fmla="*/ 0 w 73"/>
              <a:gd name="T3" fmla="*/ 67 h 67"/>
              <a:gd name="T4" fmla="*/ 73 w 73"/>
              <a:gd name="T5" fmla="*/ 67 h 67"/>
              <a:gd name="T6" fmla="*/ 35 w 73"/>
              <a:gd name="T7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67">
                <a:moveTo>
                  <a:pt x="35" y="0"/>
                </a:moveTo>
                <a:lnTo>
                  <a:pt x="0" y="67"/>
                </a:lnTo>
                <a:lnTo>
                  <a:pt x="73" y="67"/>
                </a:lnTo>
                <a:lnTo>
                  <a:pt x="35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2621071" y="1860552"/>
            <a:ext cx="117475" cy="104775"/>
          </a:xfrm>
          <a:custGeom>
            <a:avLst/>
            <a:gdLst>
              <a:gd name="T0" fmla="*/ 35 w 74"/>
              <a:gd name="T1" fmla="*/ 0 h 66"/>
              <a:gd name="T2" fmla="*/ 0 w 74"/>
              <a:gd name="T3" fmla="*/ 66 h 66"/>
              <a:gd name="T4" fmla="*/ 74 w 74"/>
              <a:gd name="T5" fmla="*/ 66 h 66"/>
              <a:gd name="T6" fmla="*/ 35 w 74"/>
              <a:gd name="T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" h="66">
                <a:moveTo>
                  <a:pt x="35" y="0"/>
                </a:moveTo>
                <a:lnTo>
                  <a:pt x="0" y="66"/>
                </a:lnTo>
                <a:lnTo>
                  <a:pt x="74" y="66"/>
                </a:lnTo>
                <a:lnTo>
                  <a:pt x="35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6"/>
          <p:cNvSpPr>
            <a:spLocks/>
          </p:cNvSpPr>
          <p:nvPr/>
        </p:nvSpPr>
        <p:spPr bwMode="auto">
          <a:xfrm>
            <a:off x="3397358" y="2281239"/>
            <a:ext cx="115888" cy="100013"/>
          </a:xfrm>
          <a:custGeom>
            <a:avLst/>
            <a:gdLst>
              <a:gd name="T0" fmla="*/ 35 w 73"/>
              <a:gd name="T1" fmla="*/ 0 h 63"/>
              <a:gd name="T2" fmla="*/ 0 w 73"/>
              <a:gd name="T3" fmla="*/ 63 h 63"/>
              <a:gd name="T4" fmla="*/ 73 w 73"/>
              <a:gd name="T5" fmla="*/ 63 h 63"/>
              <a:gd name="T6" fmla="*/ 35 w 73"/>
              <a:gd name="T7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63">
                <a:moveTo>
                  <a:pt x="35" y="0"/>
                </a:moveTo>
                <a:lnTo>
                  <a:pt x="0" y="63"/>
                </a:lnTo>
                <a:lnTo>
                  <a:pt x="73" y="63"/>
                </a:lnTo>
                <a:lnTo>
                  <a:pt x="35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7"/>
          <p:cNvSpPr>
            <a:spLocks/>
          </p:cNvSpPr>
          <p:nvPr/>
        </p:nvSpPr>
        <p:spPr bwMode="auto">
          <a:xfrm>
            <a:off x="4167296" y="2541589"/>
            <a:ext cx="122238" cy="100013"/>
          </a:xfrm>
          <a:custGeom>
            <a:avLst/>
            <a:gdLst>
              <a:gd name="T0" fmla="*/ 39 w 77"/>
              <a:gd name="T1" fmla="*/ 0 h 63"/>
              <a:gd name="T2" fmla="*/ 0 w 77"/>
              <a:gd name="T3" fmla="*/ 63 h 63"/>
              <a:gd name="T4" fmla="*/ 77 w 77"/>
              <a:gd name="T5" fmla="*/ 63 h 63"/>
              <a:gd name="T6" fmla="*/ 39 w 77"/>
              <a:gd name="T7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" h="63">
                <a:moveTo>
                  <a:pt x="39" y="0"/>
                </a:moveTo>
                <a:lnTo>
                  <a:pt x="0" y="63"/>
                </a:lnTo>
                <a:lnTo>
                  <a:pt x="77" y="63"/>
                </a:lnTo>
                <a:lnTo>
                  <a:pt x="39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8"/>
          <p:cNvSpPr>
            <a:spLocks/>
          </p:cNvSpPr>
          <p:nvPr/>
        </p:nvSpPr>
        <p:spPr bwMode="auto">
          <a:xfrm>
            <a:off x="4943583" y="2736852"/>
            <a:ext cx="122238" cy="104775"/>
          </a:xfrm>
          <a:custGeom>
            <a:avLst/>
            <a:gdLst>
              <a:gd name="T0" fmla="*/ 38 w 77"/>
              <a:gd name="T1" fmla="*/ 0 h 66"/>
              <a:gd name="T2" fmla="*/ 0 w 77"/>
              <a:gd name="T3" fmla="*/ 66 h 66"/>
              <a:gd name="T4" fmla="*/ 77 w 77"/>
              <a:gd name="T5" fmla="*/ 66 h 66"/>
              <a:gd name="T6" fmla="*/ 38 w 77"/>
              <a:gd name="T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" h="66">
                <a:moveTo>
                  <a:pt x="38" y="0"/>
                </a:moveTo>
                <a:lnTo>
                  <a:pt x="0" y="66"/>
                </a:lnTo>
                <a:lnTo>
                  <a:pt x="77" y="66"/>
                </a:lnTo>
                <a:lnTo>
                  <a:pt x="3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9"/>
          <p:cNvSpPr>
            <a:spLocks/>
          </p:cNvSpPr>
          <p:nvPr/>
        </p:nvSpPr>
        <p:spPr bwMode="auto">
          <a:xfrm>
            <a:off x="5719871" y="2874964"/>
            <a:ext cx="122238" cy="100013"/>
          </a:xfrm>
          <a:custGeom>
            <a:avLst/>
            <a:gdLst>
              <a:gd name="T0" fmla="*/ 38 w 77"/>
              <a:gd name="T1" fmla="*/ 0 h 63"/>
              <a:gd name="T2" fmla="*/ 0 w 77"/>
              <a:gd name="T3" fmla="*/ 63 h 63"/>
              <a:gd name="T4" fmla="*/ 77 w 77"/>
              <a:gd name="T5" fmla="*/ 63 h 63"/>
              <a:gd name="T6" fmla="*/ 38 w 77"/>
              <a:gd name="T7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" h="63">
                <a:moveTo>
                  <a:pt x="38" y="0"/>
                </a:moveTo>
                <a:lnTo>
                  <a:pt x="0" y="63"/>
                </a:lnTo>
                <a:lnTo>
                  <a:pt x="77" y="63"/>
                </a:lnTo>
                <a:lnTo>
                  <a:pt x="3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30"/>
          <p:cNvSpPr>
            <a:spLocks/>
          </p:cNvSpPr>
          <p:nvPr/>
        </p:nvSpPr>
        <p:spPr bwMode="auto">
          <a:xfrm>
            <a:off x="6496158" y="2968627"/>
            <a:ext cx="115888" cy="100013"/>
          </a:xfrm>
          <a:custGeom>
            <a:avLst/>
            <a:gdLst>
              <a:gd name="T0" fmla="*/ 38 w 73"/>
              <a:gd name="T1" fmla="*/ 0 h 63"/>
              <a:gd name="T2" fmla="*/ 0 w 73"/>
              <a:gd name="T3" fmla="*/ 63 h 63"/>
              <a:gd name="T4" fmla="*/ 73 w 73"/>
              <a:gd name="T5" fmla="*/ 63 h 63"/>
              <a:gd name="T6" fmla="*/ 38 w 73"/>
              <a:gd name="T7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63">
                <a:moveTo>
                  <a:pt x="38" y="0"/>
                </a:moveTo>
                <a:lnTo>
                  <a:pt x="0" y="63"/>
                </a:lnTo>
                <a:lnTo>
                  <a:pt x="73" y="63"/>
                </a:lnTo>
                <a:lnTo>
                  <a:pt x="3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31"/>
          <p:cNvSpPr>
            <a:spLocks/>
          </p:cNvSpPr>
          <p:nvPr/>
        </p:nvSpPr>
        <p:spPr bwMode="auto">
          <a:xfrm>
            <a:off x="7270858" y="3079752"/>
            <a:ext cx="117475" cy="100013"/>
          </a:xfrm>
          <a:custGeom>
            <a:avLst/>
            <a:gdLst>
              <a:gd name="T0" fmla="*/ 39 w 74"/>
              <a:gd name="T1" fmla="*/ 0 h 63"/>
              <a:gd name="T2" fmla="*/ 0 w 74"/>
              <a:gd name="T3" fmla="*/ 63 h 63"/>
              <a:gd name="T4" fmla="*/ 74 w 74"/>
              <a:gd name="T5" fmla="*/ 63 h 63"/>
              <a:gd name="T6" fmla="*/ 39 w 74"/>
              <a:gd name="T7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" h="63">
                <a:moveTo>
                  <a:pt x="39" y="0"/>
                </a:moveTo>
                <a:lnTo>
                  <a:pt x="0" y="63"/>
                </a:lnTo>
                <a:lnTo>
                  <a:pt x="74" y="63"/>
                </a:lnTo>
                <a:lnTo>
                  <a:pt x="39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" name="Freeform 32"/>
          <p:cNvSpPr>
            <a:spLocks/>
          </p:cNvSpPr>
          <p:nvPr/>
        </p:nvSpPr>
        <p:spPr bwMode="auto">
          <a:xfrm>
            <a:off x="8047146" y="3024189"/>
            <a:ext cx="115888" cy="100013"/>
          </a:xfrm>
          <a:custGeom>
            <a:avLst/>
            <a:gdLst>
              <a:gd name="T0" fmla="*/ 38 w 73"/>
              <a:gd name="T1" fmla="*/ 0 h 63"/>
              <a:gd name="T2" fmla="*/ 0 w 73"/>
              <a:gd name="T3" fmla="*/ 63 h 63"/>
              <a:gd name="T4" fmla="*/ 73 w 73"/>
              <a:gd name="T5" fmla="*/ 63 h 63"/>
              <a:gd name="T6" fmla="*/ 38 w 73"/>
              <a:gd name="T7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63">
                <a:moveTo>
                  <a:pt x="38" y="0"/>
                </a:moveTo>
                <a:lnTo>
                  <a:pt x="0" y="63"/>
                </a:lnTo>
                <a:lnTo>
                  <a:pt x="73" y="63"/>
                </a:lnTo>
                <a:lnTo>
                  <a:pt x="3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" name="Freeform 33"/>
          <p:cNvSpPr>
            <a:spLocks/>
          </p:cNvSpPr>
          <p:nvPr/>
        </p:nvSpPr>
        <p:spPr bwMode="auto">
          <a:xfrm>
            <a:off x="8823433" y="3228977"/>
            <a:ext cx="115888" cy="100013"/>
          </a:xfrm>
          <a:custGeom>
            <a:avLst/>
            <a:gdLst>
              <a:gd name="T0" fmla="*/ 38 w 73"/>
              <a:gd name="T1" fmla="*/ 0 h 63"/>
              <a:gd name="T2" fmla="*/ 0 w 73"/>
              <a:gd name="T3" fmla="*/ 63 h 63"/>
              <a:gd name="T4" fmla="*/ 73 w 73"/>
              <a:gd name="T5" fmla="*/ 63 h 63"/>
              <a:gd name="T6" fmla="*/ 38 w 73"/>
              <a:gd name="T7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63">
                <a:moveTo>
                  <a:pt x="38" y="0"/>
                </a:moveTo>
                <a:lnTo>
                  <a:pt x="0" y="63"/>
                </a:lnTo>
                <a:lnTo>
                  <a:pt x="73" y="63"/>
                </a:lnTo>
                <a:lnTo>
                  <a:pt x="3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7" name="Rectangle 63"/>
          <p:cNvSpPr>
            <a:spLocks noChangeArrowheads="1"/>
          </p:cNvSpPr>
          <p:nvPr/>
        </p:nvSpPr>
        <p:spPr bwMode="auto">
          <a:xfrm>
            <a:off x="3581400" y="5891213"/>
            <a:ext cx="24282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Years Between Classes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5" name="Line 38"/>
          <p:cNvSpPr>
            <a:spLocks noChangeShapeType="1"/>
          </p:cNvSpPr>
          <p:nvPr/>
        </p:nvSpPr>
        <p:spPr bwMode="auto">
          <a:xfrm flipV="1">
            <a:off x="1020871" y="774701"/>
            <a:ext cx="0" cy="45894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" name="Line 39"/>
          <p:cNvSpPr>
            <a:spLocks noChangeShapeType="1"/>
          </p:cNvSpPr>
          <p:nvPr/>
        </p:nvSpPr>
        <p:spPr bwMode="auto">
          <a:xfrm flipH="1">
            <a:off x="931971" y="5219701"/>
            <a:ext cx="88900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" name="Rectangle 40"/>
          <p:cNvSpPr>
            <a:spLocks noChangeArrowheads="1"/>
          </p:cNvSpPr>
          <p:nvPr/>
        </p:nvSpPr>
        <p:spPr bwMode="auto">
          <a:xfrm rot="16200000">
            <a:off x="703370" y="4994276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8" name="Line 41"/>
          <p:cNvSpPr>
            <a:spLocks noChangeShapeType="1"/>
          </p:cNvSpPr>
          <p:nvPr/>
        </p:nvSpPr>
        <p:spPr bwMode="auto">
          <a:xfrm flipH="1">
            <a:off x="931971" y="4360864"/>
            <a:ext cx="88900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" name="Rectangle 42"/>
          <p:cNvSpPr>
            <a:spLocks noChangeArrowheads="1"/>
          </p:cNvSpPr>
          <p:nvPr/>
        </p:nvSpPr>
        <p:spPr bwMode="auto">
          <a:xfrm rot="16200000">
            <a:off x="614509" y="4220813"/>
            <a:ext cx="3206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0" name="Line 43"/>
          <p:cNvSpPr>
            <a:spLocks noChangeShapeType="1"/>
          </p:cNvSpPr>
          <p:nvPr/>
        </p:nvSpPr>
        <p:spPr bwMode="auto">
          <a:xfrm flipH="1">
            <a:off x="931971" y="3502026"/>
            <a:ext cx="88900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" name="Rectangle 44"/>
          <p:cNvSpPr>
            <a:spLocks noChangeArrowheads="1"/>
          </p:cNvSpPr>
          <p:nvPr/>
        </p:nvSpPr>
        <p:spPr bwMode="auto">
          <a:xfrm rot="16200000">
            <a:off x="614509" y="3363778"/>
            <a:ext cx="3206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2" name="Line 45"/>
          <p:cNvSpPr>
            <a:spLocks noChangeShapeType="1"/>
          </p:cNvSpPr>
          <p:nvPr/>
        </p:nvSpPr>
        <p:spPr bwMode="auto">
          <a:xfrm flipH="1">
            <a:off x="931971" y="2641601"/>
            <a:ext cx="88900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" name="Rectangle 46"/>
          <p:cNvSpPr>
            <a:spLocks noChangeArrowheads="1"/>
          </p:cNvSpPr>
          <p:nvPr/>
        </p:nvSpPr>
        <p:spPr bwMode="auto">
          <a:xfrm rot="16200000">
            <a:off x="614509" y="2513240"/>
            <a:ext cx="3206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4" name="Line 47"/>
          <p:cNvSpPr>
            <a:spLocks noChangeShapeType="1"/>
          </p:cNvSpPr>
          <p:nvPr/>
        </p:nvSpPr>
        <p:spPr bwMode="auto">
          <a:xfrm flipH="1">
            <a:off x="931971" y="1782764"/>
            <a:ext cx="88900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" name="Rectangle 48"/>
          <p:cNvSpPr>
            <a:spLocks noChangeArrowheads="1"/>
          </p:cNvSpPr>
          <p:nvPr/>
        </p:nvSpPr>
        <p:spPr bwMode="auto">
          <a:xfrm rot="16200000">
            <a:off x="614509" y="1650794"/>
            <a:ext cx="3206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6" name="Line 49"/>
          <p:cNvSpPr>
            <a:spLocks noChangeShapeType="1"/>
          </p:cNvSpPr>
          <p:nvPr/>
        </p:nvSpPr>
        <p:spPr bwMode="auto">
          <a:xfrm flipH="1">
            <a:off x="931971" y="923926"/>
            <a:ext cx="88900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" name="Rectangle 50"/>
          <p:cNvSpPr>
            <a:spLocks noChangeArrowheads="1"/>
          </p:cNvSpPr>
          <p:nvPr/>
        </p:nvSpPr>
        <p:spPr bwMode="auto">
          <a:xfrm rot="16200000">
            <a:off x="616096" y="791813"/>
            <a:ext cx="3206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" name="Rectangle 49"/>
          <p:cNvSpPr>
            <a:spLocks noChangeArrowheads="1"/>
          </p:cNvSpPr>
          <p:nvPr/>
        </p:nvSpPr>
        <p:spPr bwMode="auto">
          <a:xfrm rot="16200000">
            <a:off x="-450353" y="2844415"/>
            <a:ext cx="15388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Correlation (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en-US" sz="1800" b="0" i="1" u="none" strike="noStrike" cap="none" normalizeH="0" baseline="-25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9" name="Line 8"/>
          <p:cNvSpPr>
            <a:spLocks noChangeShapeType="1"/>
          </p:cNvSpPr>
          <p:nvPr/>
        </p:nvSpPr>
        <p:spPr bwMode="auto">
          <a:xfrm>
            <a:off x="1020871" y="5219701"/>
            <a:ext cx="8007350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" name="Line 13"/>
          <p:cNvSpPr>
            <a:spLocks noChangeShapeType="1"/>
          </p:cNvSpPr>
          <p:nvPr/>
        </p:nvSpPr>
        <p:spPr bwMode="auto">
          <a:xfrm>
            <a:off x="1020871" y="923926"/>
            <a:ext cx="8007350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" name="Line 52"/>
          <p:cNvSpPr>
            <a:spLocks noChangeShapeType="1"/>
          </p:cNvSpPr>
          <p:nvPr/>
        </p:nvSpPr>
        <p:spPr bwMode="auto">
          <a:xfrm>
            <a:off x="1020871" y="5364164"/>
            <a:ext cx="8007350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2" name="Line 53"/>
          <p:cNvSpPr>
            <a:spLocks noChangeShapeType="1"/>
          </p:cNvSpPr>
          <p:nvPr/>
        </p:nvSpPr>
        <p:spPr bwMode="auto">
          <a:xfrm>
            <a:off x="1170096" y="5364164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3" name="Rectangle 54"/>
          <p:cNvSpPr>
            <a:spLocks noChangeArrowheads="1"/>
          </p:cNvSpPr>
          <p:nvPr/>
        </p:nvSpPr>
        <p:spPr bwMode="auto">
          <a:xfrm>
            <a:off x="1108184" y="5502276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4" name="Line 55"/>
          <p:cNvSpPr>
            <a:spLocks noChangeShapeType="1"/>
          </p:cNvSpPr>
          <p:nvPr/>
        </p:nvSpPr>
        <p:spPr bwMode="auto">
          <a:xfrm>
            <a:off x="2709971" y="5364164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5" name="Rectangle 56"/>
          <p:cNvSpPr>
            <a:spLocks noChangeArrowheads="1"/>
          </p:cNvSpPr>
          <p:nvPr/>
        </p:nvSpPr>
        <p:spPr bwMode="auto">
          <a:xfrm>
            <a:off x="2649646" y="5502276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6" name="Line 57"/>
          <p:cNvSpPr>
            <a:spLocks noChangeShapeType="1"/>
          </p:cNvSpPr>
          <p:nvPr/>
        </p:nvSpPr>
        <p:spPr bwMode="auto">
          <a:xfrm>
            <a:off x="4256196" y="5364164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" name="Rectangle 58"/>
          <p:cNvSpPr>
            <a:spLocks noChangeArrowheads="1"/>
          </p:cNvSpPr>
          <p:nvPr/>
        </p:nvSpPr>
        <p:spPr bwMode="auto">
          <a:xfrm>
            <a:off x="4195871" y="5502276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" name="Line 59"/>
          <p:cNvSpPr>
            <a:spLocks noChangeShapeType="1"/>
          </p:cNvSpPr>
          <p:nvPr/>
        </p:nvSpPr>
        <p:spPr bwMode="auto">
          <a:xfrm>
            <a:off x="5797659" y="5364164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" name="Rectangle 60"/>
          <p:cNvSpPr>
            <a:spLocks noChangeArrowheads="1"/>
          </p:cNvSpPr>
          <p:nvPr/>
        </p:nvSpPr>
        <p:spPr bwMode="auto">
          <a:xfrm>
            <a:off x="5735746" y="5502276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6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0" name="Line 61"/>
          <p:cNvSpPr>
            <a:spLocks noChangeShapeType="1"/>
          </p:cNvSpPr>
          <p:nvPr/>
        </p:nvSpPr>
        <p:spPr bwMode="auto">
          <a:xfrm>
            <a:off x="7337534" y="5364164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" name="Rectangle 62"/>
          <p:cNvSpPr>
            <a:spLocks noChangeArrowheads="1"/>
          </p:cNvSpPr>
          <p:nvPr/>
        </p:nvSpPr>
        <p:spPr bwMode="auto">
          <a:xfrm>
            <a:off x="7277209" y="5502276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8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2" name="Line 63"/>
          <p:cNvSpPr>
            <a:spLocks noChangeShapeType="1"/>
          </p:cNvSpPr>
          <p:nvPr/>
        </p:nvSpPr>
        <p:spPr bwMode="auto">
          <a:xfrm>
            <a:off x="8883759" y="5364164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3" name="Rectangle 64"/>
          <p:cNvSpPr>
            <a:spLocks noChangeArrowheads="1"/>
          </p:cNvSpPr>
          <p:nvPr/>
        </p:nvSpPr>
        <p:spPr bwMode="auto">
          <a:xfrm>
            <a:off x="8756759" y="5502276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Line 65"/>
          <p:cNvSpPr>
            <a:spLocks noChangeShapeType="1"/>
          </p:cNvSpPr>
          <p:nvPr/>
        </p:nvSpPr>
        <p:spPr bwMode="auto">
          <a:xfrm>
            <a:off x="6599345" y="3977069"/>
            <a:ext cx="2286000" cy="0"/>
          </a:xfrm>
          <a:prstGeom prst="line">
            <a:avLst/>
          </a:prstGeom>
          <a:noFill/>
          <a:ln w="19050">
            <a:solidFill>
              <a:srgbClr val="1A476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Line 67"/>
          <p:cNvSpPr>
            <a:spLocks noChangeShapeType="1"/>
          </p:cNvSpPr>
          <p:nvPr/>
        </p:nvSpPr>
        <p:spPr bwMode="auto">
          <a:xfrm>
            <a:off x="6573945" y="3016949"/>
            <a:ext cx="2311400" cy="0"/>
          </a:xfrm>
          <a:prstGeom prst="line">
            <a:avLst/>
          </a:prstGeom>
          <a:noFill/>
          <a:ln w="19050">
            <a:solidFill>
              <a:srgbClr val="90353B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Line 65"/>
          <p:cNvSpPr>
            <a:spLocks noChangeShapeType="1"/>
          </p:cNvSpPr>
          <p:nvPr/>
        </p:nvSpPr>
        <p:spPr bwMode="auto">
          <a:xfrm>
            <a:off x="2971800" y="6494463"/>
            <a:ext cx="865188" cy="0"/>
          </a:xfrm>
          <a:prstGeom prst="line">
            <a:avLst/>
          </a:prstGeom>
          <a:noFill/>
          <a:ln w="1270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Oval 66"/>
          <p:cNvSpPr>
            <a:spLocks noChangeArrowheads="1"/>
          </p:cNvSpPr>
          <p:nvPr/>
        </p:nvSpPr>
        <p:spPr bwMode="auto">
          <a:xfrm>
            <a:off x="3354387" y="6445250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Line 67"/>
          <p:cNvSpPr>
            <a:spLocks noChangeShapeType="1"/>
          </p:cNvSpPr>
          <p:nvPr/>
        </p:nvSpPr>
        <p:spPr bwMode="auto">
          <a:xfrm>
            <a:off x="5067300" y="6494463"/>
            <a:ext cx="863600" cy="0"/>
          </a:xfrm>
          <a:prstGeom prst="line">
            <a:avLst/>
          </a:prstGeom>
          <a:noFill/>
          <a:ln w="12700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68"/>
          <p:cNvSpPr>
            <a:spLocks/>
          </p:cNvSpPr>
          <p:nvPr/>
        </p:nvSpPr>
        <p:spPr bwMode="auto">
          <a:xfrm>
            <a:off x="5437187" y="6427788"/>
            <a:ext cx="122238" cy="100013"/>
          </a:xfrm>
          <a:custGeom>
            <a:avLst/>
            <a:gdLst>
              <a:gd name="T0" fmla="*/ 39 w 77"/>
              <a:gd name="T1" fmla="*/ 0 h 63"/>
              <a:gd name="T2" fmla="*/ 0 w 77"/>
              <a:gd name="T3" fmla="*/ 63 h 63"/>
              <a:gd name="T4" fmla="*/ 77 w 77"/>
              <a:gd name="T5" fmla="*/ 63 h 63"/>
              <a:gd name="T6" fmla="*/ 39 w 77"/>
              <a:gd name="T7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" h="63">
                <a:moveTo>
                  <a:pt x="39" y="0"/>
                </a:moveTo>
                <a:lnTo>
                  <a:pt x="0" y="63"/>
                </a:lnTo>
                <a:lnTo>
                  <a:pt x="77" y="63"/>
                </a:lnTo>
                <a:lnTo>
                  <a:pt x="39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Rectangle 69"/>
          <p:cNvSpPr>
            <a:spLocks noChangeArrowheads="1"/>
          </p:cNvSpPr>
          <p:nvPr/>
        </p:nvSpPr>
        <p:spPr bwMode="auto">
          <a:xfrm>
            <a:off x="3975100" y="6372225"/>
            <a:ext cx="9032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English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ectangle 70"/>
          <p:cNvSpPr>
            <a:spLocks noChangeArrowheads="1"/>
          </p:cNvSpPr>
          <p:nvPr/>
        </p:nvSpPr>
        <p:spPr bwMode="auto">
          <a:xfrm>
            <a:off x="6069012" y="6372225"/>
            <a:ext cx="6429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Math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583201" y="182563"/>
            <a:ext cx="80791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dirty="0">
                <a:solidFill>
                  <a:srgbClr val="1E2D70"/>
                </a:solidFill>
              </a:rPr>
              <a:t>Autocorrelation Vector in Elementary School for English and Math Scores</a:t>
            </a:r>
            <a:endParaRPr lang="en-US" sz="1800" b="1" dirty="0">
              <a:solidFill>
                <a:srgbClr val="1E2D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08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898525" y="5119688"/>
            <a:ext cx="8007351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898525" y="3684588"/>
            <a:ext cx="8007351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898525" y="2254250"/>
            <a:ext cx="8007351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898525" y="823913"/>
            <a:ext cx="8007351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1074737" y="990600"/>
            <a:ext cx="7675563" cy="4122738"/>
          </a:xfrm>
          <a:custGeom>
            <a:avLst/>
            <a:gdLst>
              <a:gd name="T0" fmla="*/ 19 w 1385"/>
              <a:gd name="T1" fmla="*/ 744 h 744"/>
              <a:gd name="T2" fmla="*/ 42 w 1385"/>
              <a:gd name="T3" fmla="*/ 743 h 744"/>
              <a:gd name="T4" fmla="*/ 65 w 1385"/>
              <a:gd name="T5" fmla="*/ 743 h 744"/>
              <a:gd name="T6" fmla="*/ 88 w 1385"/>
              <a:gd name="T7" fmla="*/ 742 h 744"/>
              <a:gd name="T8" fmla="*/ 112 w 1385"/>
              <a:gd name="T9" fmla="*/ 741 h 744"/>
              <a:gd name="T10" fmla="*/ 135 w 1385"/>
              <a:gd name="T11" fmla="*/ 740 h 744"/>
              <a:gd name="T12" fmla="*/ 158 w 1385"/>
              <a:gd name="T13" fmla="*/ 737 h 744"/>
              <a:gd name="T14" fmla="*/ 181 w 1385"/>
              <a:gd name="T15" fmla="*/ 734 h 744"/>
              <a:gd name="T16" fmla="*/ 204 w 1385"/>
              <a:gd name="T17" fmla="*/ 731 h 744"/>
              <a:gd name="T18" fmla="*/ 227 w 1385"/>
              <a:gd name="T19" fmla="*/ 726 h 744"/>
              <a:gd name="T20" fmla="*/ 251 w 1385"/>
              <a:gd name="T21" fmla="*/ 719 h 744"/>
              <a:gd name="T22" fmla="*/ 274 w 1385"/>
              <a:gd name="T23" fmla="*/ 709 h 744"/>
              <a:gd name="T24" fmla="*/ 297 w 1385"/>
              <a:gd name="T25" fmla="*/ 697 h 744"/>
              <a:gd name="T26" fmla="*/ 320 w 1385"/>
              <a:gd name="T27" fmla="*/ 681 h 744"/>
              <a:gd name="T28" fmla="*/ 343 w 1385"/>
              <a:gd name="T29" fmla="*/ 662 h 744"/>
              <a:gd name="T30" fmla="*/ 366 w 1385"/>
              <a:gd name="T31" fmla="*/ 638 h 744"/>
              <a:gd name="T32" fmla="*/ 389 w 1385"/>
              <a:gd name="T33" fmla="*/ 606 h 744"/>
              <a:gd name="T34" fmla="*/ 413 w 1385"/>
              <a:gd name="T35" fmla="*/ 565 h 744"/>
              <a:gd name="T36" fmla="*/ 436 w 1385"/>
              <a:gd name="T37" fmla="*/ 517 h 744"/>
              <a:gd name="T38" fmla="*/ 459 w 1385"/>
              <a:gd name="T39" fmla="*/ 460 h 744"/>
              <a:gd name="T40" fmla="*/ 482 w 1385"/>
              <a:gd name="T41" fmla="*/ 395 h 744"/>
              <a:gd name="T42" fmla="*/ 505 w 1385"/>
              <a:gd name="T43" fmla="*/ 327 h 744"/>
              <a:gd name="T44" fmla="*/ 528 w 1385"/>
              <a:gd name="T45" fmla="*/ 256 h 744"/>
              <a:gd name="T46" fmla="*/ 552 w 1385"/>
              <a:gd name="T47" fmla="*/ 187 h 744"/>
              <a:gd name="T48" fmla="*/ 575 w 1385"/>
              <a:gd name="T49" fmla="*/ 124 h 744"/>
              <a:gd name="T50" fmla="*/ 598 w 1385"/>
              <a:gd name="T51" fmla="*/ 69 h 744"/>
              <a:gd name="T52" fmla="*/ 621 w 1385"/>
              <a:gd name="T53" fmla="*/ 27 h 744"/>
              <a:gd name="T54" fmla="*/ 644 w 1385"/>
              <a:gd name="T55" fmla="*/ 5 h 744"/>
              <a:gd name="T56" fmla="*/ 667 w 1385"/>
              <a:gd name="T57" fmla="*/ 2 h 744"/>
              <a:gd name="T58" fmla="*/ 691 w 1385"/>
              <a:gd name="T59" fmla="*/ 24 h 744"/>
              <a:gd name="T60" fmla="*/ 714 w 1385"/>
              <a:gd name="T61" fmla="*/ 60 h 744"/>
              <a:gd name="T62" fmla="*/ 737 w 1385"/>
              <a:gd name="T63" fmla="*/ 105 h 744"/>
              <a:gd name="T64" fmla="*/ 760 w 1385"/>
              <a:gd name="T65" fmla="*/ 156 h 744"/>
              <a:gd name="T66" fmla="*/ 783 w 1385"/>
              <a:gd name="T67" fmla="*/ 209 h 744"/>
              <a:gd name="T68" fmla="*/ 806 w 1385"/>
              <a:gd name="T69" fmla="*/ 265 h 744"/>
              <a:gd name="T70" fmla="*/ 829 w 1385"/>
              <a:gd name="T71" fmla="*/ 322 h 744"/>
              <a:gd name="T72" fmla="*/ 853 w 1385"/>
              <a:gd name="T73" fmla="*/ 380 h 744"/>
              <a:gd name="T74" fmla="*/ 876 w 1385"/>
              <a:gd name="T75" fmla="*/ 433 h 744"/>
              <a:gd name="T76" fmla="*/ 899 w 1385"/>
              <a:gd name="T77" fmla="*/ 476 h 744"/>
              <a:gd name="T78" fmla="*/ 922 w 1385"/>
              <a:gd name="T79" fmla="*/ 515 h 744"/>
              <a:gd name="T80" fmla="*/ 945 w 1385"/>
              <a:gd name="T81" fmla="*/ 552 h 744"/>
              <a:gd name="T82" fmla="*/ 968 w 1385"/>
              <a:gd name="T83" fmla="*/ 587 h 744"/>
              <a:gd name="T84" fmla="*/ 992 w 1385"/>
              <a:gd name="T85" fmla="*/ 615 h 744"/>
              <a:gd name="T86" fmla="*/ 1015 w 1385"/>
              <a:gd name="T87" fmla="*/ 637 h 744"/>
              <a:gd name="T88" fmla="*/ 1038 w 1385"/>
              <a:gd name="T89" fmla="*/ 653 h 744"/>
              <a:gd name="T90" fmla="*/ 1061 w 1385"/>
              <a:gd name="T91" fmla="*/ 668 h 744"/>
              <a:gd name="T92" fmla="*/ 1084 w 1385"/>
              <a:gd name="T93" fmla="*/ 679 h 744"/>
              <a:gd name="T94" fmla="*/ 1107 w 1385"/>
              <a:gd name="T95" fmla="*/ 688 h 744"/>
              <a:gd name="T96" fmla="*/ 1131 w 1385"/>
              <a:gd name="T97" fmla="*/ 697 h 744"/>
              <a:gd name="T98" fmla="*/ 1154 w 1385"/>
              <a:gd name="T99" fmla="*/ 704 h 744"/>
              <a:gd name="T100" fmla="*/ 1177 w 1385"/>
              <a:gd name="T101" fmla="*/ 712 h 744"/>
              <a:gd name="T102" fmla="*/ 1200 w 1385"/>
              <a:gd name="T103" fmla="*/ 717 h 744"/>
              <a:gd name="T104" fmla="*/ 1223 w 1385"/>
              <a:gd name="T105" fmla="*/ 721 h 744"/>
              <a:gd name="T106" fmla="*/ 1246 w 1385"/>
              <a:gd name="T107" fmla="*/ 725 h 744"/>
              <a:gd name="T108" fmla="*/ 1269 w 1385"/>
              <a:gd name="T109" fmla="*/ 728 h 744"/>
              <a:gd name="T110" fmla="*/ 1293 w 1385"/>
              <a:gd name="T111" fmla="*/ 731 h 744"/>
              <a:gd name="T112" fmla="*/ 1316 w 1385"/>
              <a:gd name="T113" fmla="*/ 733 h 744"/>
              <a:gd name="T114" fmla="*/ 1339 w 1385"/>
              <a:gd name="T115" fmla="*/ 735 h 744"/>
              <a:gd name="T116" fmla="*/ 1362 w 1385"/>
              <a:gd name="T117" fmla="*/ 738 h 744"/>
              <a:gd name="T118" fmla="*/ 1385 w 1385"/>
              <a:gd name="T119" fmla="*/ 741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85" h="744">
                <a:moveTo>
                  <a:pt x="0" y="744"/>
                </a:moveTo>
                <a:lnTo>
                  <a:pt x="5" y="744"/>
                </a:lnTo>
                <a:lnTo>
                  <a:pt x="10" y="744"/>
                </a:lnTo>
                <a:lnTo>
                  <a:pt x="14" y="744"/>
                </a:lnTo>
                <a:lnTo>
                  <a:pt x="19" y="744"/>
                </a:lnTo>
                <a:lnTo>
                  <a:pt x="24" y="744"/>
                </a:lnTo>
                <a:lnTo>
                  <a:pt x="28" y="743"/>
                </a:lnTo>
                <a:lnTo>
                  <a:pt x="33" y="743"/>
                </a:lnTo>
                <a:lnTo>
                  <a:pt x="37" y="743"/>
                </a:lnTo>
                <a:lnTo>
                  <a:pt x="42" y="743"/>
                </a:lnTo>
                <a:lnTo>
                  <a:pt x="47" y="743"/>
                </a:lnTo>
                <a:lnTo>
                  <a:pt x="51" y="743"/>
                </a:lnTo>
                <a:lnTo>
                  <a:pt x="56" y="743"/>
                </a:lnTo>
                <a:lnTo>
                  <a:pt x="61" y="743"/>
                </a:lnTo>
                <a:lnTo>
                  <a:pt x="65" y="743"/>
                </a:lnTo>
                <a:lnTo>
                  <a:pt x="70" y="743"/>
                </a:lnTo>
                <a:lnTo>
                  <a:pt x="75" y="743"/>
                </a:lnTo>
                <a:lnTo>
                  <a:pt x="79" y="743"/>
                </a:lnTo>
                <a:lnTo>
                  <a:pt x="84" y="743"/>
                </a:lnTo>
                <a:lnTo>
                  <a:pt x="88" y="742"/>
                </a:lnTo>
                <a:lnTo>
                  <a:pt x="93" y="742"/>
                </a:lnTo>
                <a:lnTo>
                  <a:pt x="98" y="742"/>
                </a:lnTo>
                <a:lnTo>
                  <a:pt x="102" y="742"/>
                </a:lnTo>
                <a:lnTo>
                  <a:pt x="107" y="742"/>
                </a:lnTo>
                <a:lnTo>
                  <a:pt x="112" y="741"/>
                </a:lnTo>
                <a:lnTo>
                  <a:pt x="116" y="741"/>
                </a:lnTo>
                <a:lnTo>
                  <a:pt x="121" y="741"/>
                </a:lnTo>
                <a:lnTo>
                  <a:pt x="125" y="741"/>
                </a:lnTo>
                <a:lnTo>
                  <a:pt x="130" y="740"/>
                </a:lnTo>
                <a:lnTo>
                  <a:pt x="135" y="740"/>
                </a:lnTo>
                <a:lnTo>
                  <a:pt x="139" y="739"/>
                </a:lnTo>
                <a:lnTo>
                  <a:pt x="144" y="739"/>
                </a:lnTo>
                <a:lnTo>
                  <a:pt x="149" y="738"/>
                </a:lnTo>
                <a:lnTo>
                  <a:pt x="153" y="738"/>
                </a:lnTo>
                <a:lnTo>
                  <a:pt x="158" y="737"/>
                </a:lnTo>
                <a:lnTo>
                  <a:pt x="162" y="737"/>
                </a:lnTo>
                <a:lnTo>
                  <a:pt x="167" y="736"/>
                </a:lnTo>
                <a:lnTo>
                  <a:pt x="172" y="736"/>
                </a:lnTo>
                <a:lnTo>
                  <a:pt x="176" y="735"/>
                </a:lnTo>
                <a:lnTo>
                  <a:pt x="181" y="734"/>
                </a:lnTo>
                <a:lnTo>
                  <a:pt x="186" y="734"/>
                </a:lnTo>
                <a:lnTo>
                  <a:pt x="190" y="733"/>
                </a:lnTo>
                <a:lnTo>
                  <a:pt x="195" y="732"/>
                </a:lnTo>
                <a:lnTo>
                  <a:pt x="200" y="732"/>
                </a:lnTo>
                <a:lnTo>
                  <a:pt x="204" y="731"/>
                </a:lnTo>
                <a:lnTo>
                  <a:pt x="209" y="730"/>
                </a:lnTo>
                <a:lnTo>
                  <a:pt x="213" y="729"/>
                </a:lnTo>
                <a:lnTo>
                  <a:pt x="218" y="728"/>
                </a:lnTo>
                <a:lnTo>
                  <a:pt x="223" y="727"/>
                </a:lnTo>
                <a:lnTo>
                  <a:pt x="227" y="726"/>
                </a:lnTo>
                <a:lnTo>
                  <a:pt x="232" y="725"/>
                </a:lnTo>
                <a:lnTo>
                  <a:pt x="237" y="724"/>
                </a:lnTo>
                <a:lnTo>
                  <a:pt x="241" y="722"/>
                </a:lnTo>
                <a:lnTo>
                  <a:pt x="246" y="721"/>
                </a:lnTo>
                <a:lnTo>
                  <a:pt x="251" y="719"/>
                </a:lnTo>
                <a:lnTo>
                  <a:pt x="255" y="717"/>
                </a:lnTo>
                <a:lnTo>
                  <a:pt x="260" y="715"/>
                </a:lnTo>
                <a:lnTo>
                  <a:pt x="264" y="714"/>
                </a:lnTo>
                <a:lnTo>
                  <a:pt x="269" y="711"/>
                </a:lnTo>
                <a:lnTo>
                  <a:pt x="274" y="709"/>
                </a:lnTo>
                <a:lnTo>
                  <a:pt x="278" y="707"/>
                </a:lnTo>
                <a:lnTo>
                  <a:pt x="283" y="705"/>
                </a:lnTo>
                <a:lnTo>
                  <a:pt x="288" y="702"/>
                </a:lnTo>
                <a:lnTo>
                  <a:pt x="292" y="699"/>
                </a:lnTo>
                <a:lnTo>
                  <a:pt x="297" y="697"/>
                </a:lnTo>
                <a:lnTo>
                  <a:pt x="301" y="694"/>
                </a:lnTo>
                <a:lnTo>
                  <a:pt x="306" y="691"/>
                </a:lnTo>
                <a:lnTo>
                  <a:pt x="311" y="688"/>
                </a:lnTo>
                <a:lnTo>
                  <a:pt x="315" y="685"/>
                </a:lnTo>
                <a:lnTo>
                  <a:pt x="320" y="681"/>
                </a:lnTo>
                <a:lnTo>
                  <a:pt x="325" y="678"/>
                </a:lnTo>
                <a:lnTo>
                  <a:pt x="329" y="674"/>
                </a:lnTo>
                <a:lnTo>
                  <a:pt x="334" y="671"/>
                </a:lnTo>
                <a:lnTo>
                  <a:pt x="339" y="667"/>
                </a:lnTo>
                <a:lnTo>
                  <a:pt x="343" y="662"/>
                </a:lnTo>
                <a:lnTo>
                  <a:pt x="348" y="658"/>
                </a:lnTo>
                <a:lnTo>
                  <a:pt x="352" y="653"/>
                </a:lnTo>
                <a:lnTo>
                  <a:pt x="357" y="648"/>
                </a:lnTo>
                <a:lnTo>
                  <a:pt x="362" y="643"/>
                </a:lnTo>
                <a:lnTo>
                  <a:pt x="366" y="638"/>
                </a:lnTo>
                <a:lnTo>
                  <a:pt x="371" y="632"/>
                </a:lnTo>
                <a:lnTo>
                  <a:pt x="376" y="626"/>
                </a:lnTo>
                <a:lnTo>
                  <a:pt x="380" y="619"/>
                </a:lnTo>
                <a:lnTo>
                  <a:pt x="385" y="613"/>
                </a:lnTo>
                <a:lnTo>
                  <a:pt x="389" y="606"/>
                </a:lnTo>
                <a:lnTo>
                  <a:pt x="394" y="598"/>
                </a:lnTo>
                <a:lnTo>
                  <a:pt x="399" y="591"/>
                </a:lnTo>
                <a:lnTo>
                  <a:pt x="403" y="583"/>
                </a:lnTo>
                <a:lnTo>
                  <a:pt x="408" y="574"/>
                </a:lnTo>
                <a:lnTo>
                  <a:pt x="413" y="565"/>
                </a:lnTo>
                <a:lnTo>
                  <a:pt x="417" y="556"/>
                </a:lnTo>
                <a:lnTo>
                  <a:pt x="422" y="546"/>
                </a:lnTo>
                <a:lnTo>
                  <a:pt x="427" y="537"/>
                </a:lnTo>
                <a:lnTo>
                  <a:pt x="431" y="527"/>
                </a:lnTo>
                <a:lnTo>
                  <a:pt x="436" y="517"/>
                </a:lnTo>
                <a:lnTo>
                  <a:pt x="440" y="506"/>
                </a:lnTo>
                <a:lnTo>
                  <a:pt x="445" y="495"/>
                </a:lnTo>
                <a:lnTo>
                  <a:pt x="450" y="484"/>
                </a:lnTo>
                <a:lnTo>
                  <a:pt x="454" y="472"/>
                </a:lnTo>
                <a:lnTo>
                  <a:pt x="459" y="460"/>
                </a:lnTo>
                <a:lnTo>
                  <a:pt x="464" y="447"/>
                </a:lnTo>
                <a:lnTo>
                  <a:pt x="468" y="435"/>
                </a:lnTo>
                <a:lnTo>
                  <a:pt x="473" y="422"/>
                </a:lnTo>
                <a:lnTo>
                  <a:pt x="477" y="409"/>
                </a:lnTo>
                <a:lnTo>
                  <a:pt x="482" y="395"/>
                </a:lnTo>
                <a:lnTo>
                  <a:pt x="487" y="381"/>
                </a:lnTo>
                <a:lnTo>
                  <a:pt x="491" y="368"/>
                </a:lnTo>
                <a:lnTo>
                  <a:pt x="496" y="355"/>
                </a:lnTo>
                <a:lnTo>
                  <a:pt x="501" y="341"/>
                </a:lnTo>
                <a:lnTo>
                  <a:pt x="505" y="327"/>
                </a:lnTo>
                <a:lnTo>
                  <a:pt x="510" y="313"/>
                </a:lnTo>
                <a:lnTo>
                  <a:pt x="515" y="298"/>
                </a:lnTo>
                <a:lnTo>
                  <a:pt x="519" y="284"/>
                </a:lnTo>
                <a:lnTo>
                  <a:pt x="524" y="270"/>
                </a:lnTo>
                <a:lnTo>
                  <a:pt x="528" y="256"/>
                </a:lnTo>
                <a:lnTo>
                  <a:pt x="533" y="242"/>
                </a:lnTo>
                <a:lnTo>
                  <a:pt x="538" y="229"/>
                </a:lnTo>
                <a:lnTo>
                  <a:pt x="542" y="215"/>
                </a:lnTo>
                <a:lnTo>
                  <a:pt x="547" y="201"/>
                </a:lnTo>
                <a:lnTo>
                  <a:pt x="552" y="187"/>
                </a:lnTo>
                <a:lnTo>
                  <a:pt x="556" y="174"/>
                </a:lnTo>
                <a:lnTo>
                  <a:pt x="561" y="161"/>
                </a:lnTo>
                <a:lnTo>
                  <a:pt x="565" y="148"/>
                </a:lnTo>
                <a:lnTo>
                  <a:pt x="570" y="136"/>
                </a:lnTo>
                <a:lnTo>
                  <a:pt x="575" y="124"/>
                </a:lnTo>
                <a:lnTo>
                  <a:pt x="579" y="113"/>
                </a:lnTo>
                <a:lnTo>
                  <a:pt x="584" y="101"/>
                </a:lnTo>
                <a:lnTo>
                  <a:pt x="589" y="89"/>
                </a:lnTo>
                <a:lnTo>
                  <a:pt x="593" y="78"/>
                </a:lnTo>
                <a:lnTo>
                  <a:pt x="598" y="69"/>
                </a:lnTo>
                <a:lnTo>
                  <a:pt x="603" y="59"/>
                </a:lnTo>
                <a:lnTo>
                  <a:pt x="607" y="50"/>
                </a:lnTo>
                <a:lnTo>
                  <a:pt x="612" y="42"/>
                </a:lnTo>
                <a:lnTo>
                  <a:pt x="616" y="34"/>
                </a:lnTo>
                <a:lnTo>
                  <a:pt x="621" y="27"/>
                </a:lnTo>
                <a:lnTo>
                  <a:pt x="626" y="21"/>
                </a:lnTo>
                <a:lnTo>
                  <a:pt x="630" y="16"/>
                </a:lnTo>
                <a:lnTo>
                  <a:pt x="635" y="12"/>
                </a:lnTo>
                <a:lnTo>
                  <a:pt x="640" y="8"/>
                </a:lnTo>
                <a:lnTo>
                  <a:pt x="644" y="5"/>
                </a:lnTo>
                <a:lnTo>
                  <a:pt x="649" y="3"/>
                </a:lnTo>
                <a:lnTo>
                  <a:pt x="653" y="1"/>
                </a:lnTo>
                <a:lnTo>
                  <a:pt x="658" y="0"/>
                </a:lnTo>
                <a:lnTo>
                  <a:pt x="663" y="0"/>
                </a:lnTo>
                <a:lnTo>
                  <a:pt x="667" y="2"/>
                </a:lnTo>
                <a:lnTo>
                  <a:pt x="672" y="5"/>
                </a:lnTo>
                <a:lnTo>
                  <a:pt x="677" y="9"/>
                </a:lnTo>
                <a:lnTo>
                  <a:pt x="681" y="13"/>
                </a:lnTo>
                <a:lnTo>
                  <a:pt x="686" y="18"/>
                </a:lnTo>
                <a:lnTo>
                  <a:pt x="691" y="24"/>
                </a:lnTo>
                <a:lnTo>
                  <a:pt x="695" y="30"/>
                </a:lnTo>
                <a:lnTo>
                  <a:pt x="700" y="37"/>
                </a:lnTo>
                <a:lnTo>
                  <a:pt x="704" y="44"/>
                </a:lnTo>
                <a:lnTo>
                  <a:pt x="709" y="52"/>
                </a:lnTo>
                <a:lnTo>
                  <a:pt x="714" y="60"/>
                </a:lnTo>
                <a:lnTo>
                  <a:pt x="718" y="67"/>
                </a:lnTo>
                <a:lnTo>
                  <a:pt x="723" y="76"/>
                </a:lnTo>
                <a:lnTo>
                  <a:pt x="728" y="85"/>
                </a:lnTo>
                <a:lnTo>
                  <a:pt x="732" y="95"/>
                </a:lnTo>
                <a:lnTo>
                  <a:pt x="737" y="105"/>
                </a:lnTo>
                <a:lnTo>
                  <a:pt x="741" y="115"/>
                </a:lnTo>
                <a:lnTo>
                  <a:pt x="746" y="125"/>
                </a:lnTo>
                <a:lnTo>
                  <a:pt x="751" y="135"/>
                </a:lnTo>
                <a:lnTo>
                  <a:pt x="755" y="145"/>
                </a:lnTo>
                <a:lnTo>
                  <a:pt x="760" y="156"/>
                </a:lnTo>
                <a:lnTo>
                  <a:pt x="765" y="166"/>
                </a:lnTo>
                <a:lnTo>
                  <a:pt x="769" y="177"/>
                </a:lnTo>
                <a:lnTo>
                  <a:pt x="774" y="188"/>
                </a:lnTo>
                <a:lnTo>
                  <a:pt x="778" y="198"/>
                </a:lnTo>
                <a:lnTo>
                  <a:pt x="783" y="209"/>
                </a:lnTo>
                <a:lnTo>
                  <a:pt x="788" y="220"/>
                </a:lnTo>
                <a:lnTo>
                  <a:pt x="792" y="231"/>
                </a:lnTo>
                <a:lnTo>
                  <a:pt x="797" y="242"/>
                </a:lnTo>
                <a:lnTo>
                  <a:pt x="802" y="253"/>
                </a:lnTo>
                <a:lnTo>
                  <a:pt x="806" y="265"/>
                </a:lnTo>
                <a:lnTo>
                  <a:pt x="811" y="276"/>
                </a:lnTo>
                <a:lnTo>
                  <a:pt x="816" y="287"/>
                </a:lnTo>
                <a:lnTo>
                  <a:pt x="820" y="298"/>
                </a:lnTo>
                <a:lnTo>
                  <a:pt x="825" y="310"/>
                </a:lnTo>
                <a:lnTo>
                  <a:pt x="829" y="322"/>
                </a:lnTo>
                <a:lnTo>
                  <a:pt x="834" y="334"/>
                </a:lnTo>
                <a:lnTo>
                  <a:pt x="839" y="346"/>
                </a:lnTo>
                <a:lnTo>
                  <a:pt x="843" y="358"/>
                </a:lnTo>
                <a:lnTo>
                  <a:pt x="848" y="369"/>
                </a:lnTo>
                <a:lnTo>
                  <a:pt x="853" y="380"/>
                </a:lnTo>
                <a:lnTo>
                  <a:pt x="857" y="392"/>
                </a:lnTo>
                <a:lnTo>
                  <a:pt x="862" y="403"/>
                </a:lnTo>
                <a:lnTo>
                  <a:pt x="867" y="413"/>
                </a:lnTo>
                <a:lnTo>
                  <a:pt x="871" y="423"/>
                </a:lnTo>
                <a:lnTo>
                  <a:pt x="876" y="433"/>
                </a:lnTo>
                <a:lnTo>
                  <a:pt x="880" y="442"/>
                </a:lnTo>
                <a:lnTo>
                  <a:pt x="885" y="451"/>
                </a:lnTo>
                <a:lnTo>
                  <a:pt x="890" y="460"/>
                </a:lnTo>
                <a:lnTo>
                  <a:pt x="894" y="468"/>
                </a:lnTo>
                <a:lnTo>
                  <a:pt x="899" y="476"/>
                </a:lnTo>
                <a:lnTo>
                  <a:pt x="904" y="484"/>
                </a:lnTo>
                <a:lnTo>
                  <a:pt x="908" y="492"/>
                </a:lnTo>
                <a:lnTo>
                  <a:pt x="913" y="500"/>
                </a:lnTo>
                <a:lnTo>
                  <a:pt x="917" y="507"/>
                </a:lnTo>
                <a:lnTo>
                  <a:pt x="922" y="515"/>
                </a:lnTo>
                <a:lnTo>
                  <a:pt x="927" y="522"/>
                </a:lnTo>
                <a:lnTo>
                  <a:pt x="931" y="530"/>
                </a:lnTo>
                <a:lnTo>
                  <a:pt x="936" y="537"/>
                </a:lnTo>
                <a:lnTo>
                  <a:pt x="941" y="545"/>
                </a:lnTo>
                <a:lnTo>
                  <a:pt x="945" y="552"/>
                </a:lnTo>
                <a:lnTo>
                  <a:pt x="950" y="560"/>
                </a:lnTo>
                <a:lnTo>
                  <a:pt x="955" y="567"/>
                </a:lnTo>
                <a:lnTo>
                  <a:pt x="959" y="574"/>
                </a:lnTo>
                <a:lnTo>
                  <a:pt x="964" y="581"/>
                </a:lnTo>
                <a:lnTo>
                  <a:pt x="968" y="587"/>
                </a:lnTo>
                <a:lnTo>
                  <a:pt x="973" y="593"/>
                </a:lnTo>
                <a:lnTo>
                  <a:pt x="978" y="599"/>
                </a:lnTo>
                <a:lnTo>
                  <a:pt x="982" y="605"/>
                </a:lnTo>
                <a:lnTo>
                  <a:pt x="987" y="610"/>
                </a:lnTo>
                <a:lnTo>
                  <a:pt x="992" y="615"/>
                </a:lnTo>
                <a:lnTo>
                  <a:pt x="996" y="620"/>
                </a:lnTo>
                <a:lnTo>
                  <a:pt x="1001" y="624"/>
                </a:lnTo>
                <a:lnTo>
                  <a:pt x="1005" y="629"/>
                </a:lnTo>
                <a:lnTo>
                  <a:pt x="1010" y="633"/>
                </a:lnTo>
                <a:lnTo>
                  <a:pt x="1015" y="637"/>
                </a:lnTo>
                <a:lnTo>
                  <a:pt x="1019" y="640"/>
                </a:lnTo>
                <a:lnTo>
                  <a:pt x="1024" y="644"/>
                </a:lnTo>
                <a:lnTo>
                  <a:pt x="1029" y="647"/>
                </a:lnTo>
                <a:lnTo>
                  <a:pt x="1033" y="650"/>
                </a:lnTo>
                <a:lnTo>
                  <a:pt x="1038" y="653"/>
                </a:lnTo>
                <a:lnTo>
                  <a:pt x="1042" y="656"/>
                </a:lnTo>
                <a:lnTo>
                  <a:pt x="1047" y="659"/>
                </a:lnTo>
                <a:lnTo>
                  <a:pt x="1052" y="662"/>
                </a:lnTo>
                <a:lnTo>
                  <a:pt x="1056" y="665"/>
                </a:lnTo>
                <a:lnTo>
                  <a:pt x="1061" y="668"/>
                </a:lnTo>
                <a:lnTo>
                  <a:pt x="1066" y="670"/>
                </a:lnTo>
                <a:lnTo>
                  <a:pt x="1070" y="672"/>
                </a:lnTo>
                <a:lnTo>
                  <a:pt x="1075" y="675"/>
                </a:lnTo>
                <a:lnTo>
                  <a:pt x="1080" y="677"/>
                </a:lnTo>
                <a:lnTo>
                  <a:pt x="1084" y="679"/>
                </a:lnTo>
                <a:lnTo>
                  <a:pt x="1089" y="681"/>
                </a:lnTo>
                <a:lnTo>
                  <a:pt x="1093" y="682"/>
                </a:lnTo>
                <a:lnTo>
                  <a:pt x="1098" y="684"/>
                </a:lnTo>
                <a:lnTo>
                  <a:pt x="1103" y="686"/>
                </a:lnTo>
                <a:lnTo>
                  <a:pt x="1107" y="688"/>
                </a:lnTo>
                <a:lnTo>
                  <a:pt x="1112" y="690"/>
                </a:lnTo>
                <a:lnTo>
                  <a:pt x="1117" y="692"/>
                </a:lnTo>
                <a:lnTo>
                  <a:pt x="1121" y="694"/>
                </a:lnTo>
                <a:lnTo>
                  <a:pt x="1126" y="695"/>
                </a:lnTo>
                <a:lnTo>
                  <a:pt x="1131" y="697"/>
                </a:lnTo>
                <a:lnTo>
                  <a:pt x="1135" y="698"/>
                </a:lnTo>
                <a:lnTo>
                  <a:pt x="1140" y="700"/>
                </a:lnTo>
                <a:lnTo>
                  <a:pt x="1144" y="701"/>
                </a:lnTo>
                <a:lnTo>
                  <a:pt x="1149" y="703"/>
                </a:lnTo>
                <a:lnTo>
                  <a:pt x="1154" y="704"/>
                </a:lnTo>
                <a:lnTo>
                  <a:pt x="1158" y="706"/>
                </a:lnTo>
                <a:lnTo>
                  <a:pt x="1163" y="707"/>
                </a:lnTo>
                <a:lnTo>
                  <a:pt x="1168" y="709"/>
                </a:lnTo>
                <a:lnTo>
                  <a:pt x="1172" y="710"/>
                </a:lnTo>
                <a:lnTo>
                  <a:pt x="1177" y="712"/>
                </a:lnTo>
                <a:lnTo>
                  <a:pt x="1181" y="713"/>
                </a:lnTo>
                <a:lnTo>
                  <a:pt x="1186" y="714"/>
                </a:lnTo>
                <a:lnTo>
                  <a:pt x="1191" y="715"/>
                </a:lnTo>
                <a:lnTo>
                  <a:pt x="1195" y="716"/>
                </a:lnTo>
                <a:lnTo>
                  <a:pt x="1200" y="717"/>
                </a:lnTo>
                <a:lnTo>
                  <a:pt x="1205" y="718"/>
                </a:lnTo>
                <a:lnTo>
                  <a:pt x="1209" y="719"/>
                </a:lnTo>
                <a:lnTo>
                  <a:pt x="1214" y="719"/>
                </a:lnTo>
                <a:lnTo>
                  <a:pt x="1219" y="720"/>
                </a:lnTo>
                <a:lnTo>
                  <a:pt x="1223" y="721"/>
                </a:lnTo>
                <a:lnTo>
                  <a:pt x="1228" y="722"/>
                </a:lnTo>
                <a:lnTo>
                  <a:pt x="1232" y="722"/>
                </a:lnTo>
                <a:lnTo>
                  <a:pt x="1237" y="723"/>
                </a:lnTo>
                <a:lnTo>
                  <a:pt x="1242" y="724"/>
                </a:lnTo>
                <a:lnTo>
                  <a:pt x="1246" y="725"/>
                </a:lnTo>
                <a:lnTo>
                  <a:pt x="1251" y="725"/>
                </a:lnTo>
                <a:lnTo>
                  <a:pt x="1256" y="726"/>
                </a:lnTo>
                <a:lnTo>
                  <a:pt x="1260" y="726"/>
                </a:lnTo>
                <a:lnTo>
                  <a:pt x="1265" y="727"/>
                </a:lnTo>
                <a:lnTo>
                  <a:pt x="1269" y="728"/>
                </a:lnTo>
                <a:lnTo>
                  <a:pt x="1274" y="728"/>
                </a:lnTo>
                <a:lnTo>
                  <a:pt x="1279" y="729"/>
                </a:lnTo>
                <a:lnTo>
                  <a:pt x="1283" y="730"/>
                </a:lnTo>
                <a:lnTo>
                  <a:pt x="1288" y="730"/>
                </a:lnTo>
                <a:lnTo>
                  <a:pt x="1293" y="731"/>
                </a:lnTo>
                <a:lnTo>
                  <a:pt x="1297" y="732"/>
                </a:lnTo>
                <a:lnTo>
                  <a:pt x="1302" y="732"/>
                </a:lnTo>
                <a:lnTo>
                  <a:pt x="1306" y="732"/>
                </a:lnTo>
                <a:lnTo>
                  <a:pt x="1311" y="733"/>
                </a:lnTo>
                <a:lnTo>
                  <a:pt x="1316" y="733"/>
                </a:lnTo>
                <a:lnTo>
                  <a:pt x="1320" y="734"/>
                </a:lnTo>
                <a:lnTo>
                  <a:pt x="1325" y="734"/>
                </a:lnTo>
                <a:lnTo>
                  <a:pt x="1330" y="734"/>
                </a:lnTo>
                <a:lnTo>
                  <a:pt x="1334" y="735"/>
                </a:lnTo>
                <a:lnTo>
                  <a:pt x="1339" y="735"/>
                </a:lnTo>
                <a:lnTo>
                  <a:pt x="1344" y="736"/>
                </a:lnTo>
                <a:lnTo>
                  <a:pt x="1348" y="736"/>
                </a:lnTo>
                <a:lnTo>
                  <a:pt x="1353" y="737"/>
                </a:lnTo>
                <a:lnTo>
                  <a:pt x="1357" y="737"/>
                </a:lnTo>
                <a:lnTo>
                  <a:pt x="1362" y="738"/>
                </a:lnTo>
                <a:lnTo>
                  <a:pt x="1367" y="739"/>
                </a:lnTo>
                <a:lnTo>
                  <a:pt x="1371" y="739"/>
                </a:lnTo>
                <a:lnTo>
                  <a:pt x="1376" y="740"/>
                </a:lnTo>
                <a:lnTo>
                  <a:pt x="1381" y="741"/>
                </a:lnTo>
                <a:lnTo>
                  <a:pt x="1385" y="741"/>
                </a:lnTo>
              </a:path>
            </a:pathLst>
          </a:custGeom>
          <a:noFill/>
          <a:ln w="2857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1041400" y="2336800"/>
            <a:ext cx="7720013" cy="2749550"/>
          </a:xfrm>
          <a:custGeom>
            <a:avLst/>
            <a:gdLst>
              <a:gd name="T0" fmla="*/ 19 w 1393"/>
              <a:gd name="T1" fmla="*/ 492 h 496"/>
              <a:gd name="T2" fmla="*/ 42 w 1393"/>
              <a:gd name="T3" fmla="*/ 486 h 496"/>
              <a:gd name="T4" fmla="*/ 65 w 1393"/>
              <a:gd name="T5" fmla="*/ 482 h 496"/>
              <a:gd name="T6" fmla="*/ 89 w 1393"/>
              <a:gd name="T7" fmla="*/ 478 h 496"/>
              <a:gd name="T8" fmla="*/ 112 w 1393"/>
              <a:gd name="T9" fmla="*/ 472 h 496"/>
              <a:gd name="T10" fmla="*/ 135 w 1393"/>
              <a:gd name="T11" fmla="*/ 464 h 496"/>
              <a:gd name="T12" fmla="*/ 159 w 1393"/>
              <a:gd name="T13" fmla="*/ 456 h 496"/>
              <a:gd name="T14" fmla="*/ 182 w 1393"/>
              <a:gd name="T15" fmla="*/ 445 h 496"/>
              <a:gd name="T16" fmla="*/ 205 w 1393"/>
              <a:gd name="T17" fmla="*/ 433 h 496"/>
              <a:gd name="T18" fmla="*/ 228 w 1393"/>
              <a:gd name="T19" fmla="*/ 418 h 496"/>
              <a:gd name="T20" fmla="*/ 252 w 1393"/>
              <a:gd name="T21" fmla="*/ 399 h 496"/>
              <a:gd name="T22" fmla="*/ 275 w 1393"/>
              <a:gd name="T23" fmla="*/ 380 h 496"/>
              <a:gd name="T24" fmla="*/ 298 w 1393"/>
              <a:gd name="T25" fmla="*/ 360 h 496"/>
              <a:gd name="T26" fmla="*/ 322 w 1393"/>
              <a:gd name="T27" fmla="*/ 337 h 496"/>
              <a:gd name="T28" fmla="*/ 345 w 1393"/>
              <a:gd name="T29" fmla="*/ 314 h 496"/>
              <a:gd name="T30" fmla="*/ 368 w 1393"/>
              <a:gd name="T31" fmla="*/ 287 h 496"/>
              <a:gd name="T32" fmla="*/ 391 w 1393"/>
              <a:gd name="T33" fmla="*/ 258 h 496"/>
              <a:gd name="T34" fmla="*/ 415 w 1393"/>
              <a:gd name="T35" fmla="*/ 226 h 496"/>
              <a:gd name="T36" fmla="*/ 438 w 1393"/>
              <a:gd name="T37" fmla="*/ 195 h 496"/>
              <a:gd name="T38" fmla="*/ 461 w 1393"/>
              <a:gd name="T39" fmla="*/ 163 h 496"/>
              <a:gd name="T40" fmla="*/ 485 w 1393"/>
              <a:gd name="T41" fmla="*/ 132 h 496"/>
              <a:gd name="T42" fmla="*/ 508 w 1393"/>
              <a:gd name="T43" fmla="*/ 104 h 496"/>
              <a:gd name="T44" fmla="*/ 531 w 1393"/>
              <a:gd name="T45" fmla="*/ 81 h 496"/>
              <a:gd name="T46" fmla="*/ 554 w 1393"/>
              <a:gd name="T47" fmla="*/ 61 h 496"/>
              <a:gd name="T48" fmla="*/ 578 w 1393"/>
              <a:gd name="T49" fmla="*/ 42 h 496"/>
              <a:gd name="T50" fmla="*/ 601 w 1393"/>
              <a:gd name="T51" fmla="*/ 22 h 496"/>
              <a:gd name="T52" fmla="*/ 624 w 1393"/>
              <a:gd name="T53" fmla="*/ 7 h 496"/>
              <a:gd name="T54" fmla="*/ 647 w 1393"/>
              <a:gd name="T55" fmla="*/ 0 h 496"/>
              <a:gd name="T56" fmla="*/ 671 w 1393"/>
              <a:gd name="T57" fmla="*/ 6 h 496"/>
              <a:gd name="T58" fmla="*/ 694 w 1393"/>
              <a:gd name="T59" fmla="*/ 12 h 496"/>
              <a:gd name="T60" fmla="*/ 717 w 1393"/>
              <a:gd name="T61" fmla="*/ 23 h 496"/>
              <a:gd name="T62" fmla="*/ 741 w 1393"/>
              <a:gd name="T63" fmla="*/ 37 h 496"/>
              <a:gd name="T64" fmla="*/ 764 w 1393"/>
              <a:gd name="T65" fmla="*/ 55 h 496"/>
              <a:gd name="T66" fmla="*/ 787 w 1393"/>
              <a:gd name="T67" fmla="*/ 76 h 496"/>
              <a:gd name="T68" fmla="*/ 810 w 1393"/>
              <a:gd name="T69" fmla="*/ 99 h 496"/>
              <a:gd name="T70" fmla="*/ 834 w 1393"/>
              <a:gd name="T71" fmla="*/ 124 h 496"/>
              <a:gd name="T72" fmla="*/ 857 w 1393"/>
              <a:gd name="T73" fmla="*/ 154 h 496"/>
              <a:gd name="T74" fmla="*/ 880 w 1393"/>
              <a:gd name="T75" fmla="*/ 183 h 496"/>
              <a:gd name="T76" fmla="*/ 904 w 1393"/>
              <a:gd name="T77" fmla="*/ 210 h 496"/>
              <a:gd name="T78" fmla="*/ 927 w 1393"/>
              <a:gd name="T79" fmla="*/ 236 h 496"/>
              <a:gd name="T80" fmla="*/ 950 w 1393"/>
              <a:gd name="T81" fmla="*/ 258 h 496"/>
              <a:gd name="T82" fmla="*/ 973 w 1393"/>
              <a:gd name="T83" fmla="*/ 283 h 496"/>
              <a:gd name="T84" fmla="*/ 997 w 1393"/>
              <a:gd name="T85" fmla="*/ 305 h 496"/>
              <a:gd name="T86" fmla="*/ 1020 w 1393"/>
              <a:gd name="T87" fmla="*/ 325 h 496"/>
              <a:gd name="T88" fmla="*/ 1043 w 1393"/>
              <a:gd name="T89" fmla="*/ 342 h 496"/>
              <a:gd name="T90" fmla="*/ 1067 w 1393"/>
              <a:gd name="T91" fmla="*/ 359 h 496"/>
              <a:gd name="T92" fmla="*/ 1090 w 1393"/>
              <a:gd name="T93" fmla="*/ 373 h 496"/>
              <a:gd name="T94" fmla="*/ 1113 w 1393"/>
              <a:gd name="T95" fmla="*/ 386 h 496"/>
              <a:gd name="T96" fmla="*/ 1136 w 1393"/>
              <a:gd name="T97" fmla="*/ 400 h 496"/>
              <a:gd name="T98" fmla="*/ 1160 w 1393"/>
              <a:gd name="T99" fmla="*/ 413 h 496"/>
              <a:gd name="T100" fmla="*/ 1183 w 1393"/>
              <a:gd name="T101" fmla="*/ 425 h 496"/>
              <a:gd name="T102" fmla="*/ 1206 w 1393"/>
              <a:gd name="T103" fmla="*/ 435 h 496"/>
              <a:gd name="T104" fmla="*/ 1230 w 1393"/>
              <a:gd name="T105" fmla="*/ 443 h 496"/>
              <a:gd name="T106" fmla="*/ 1253 w 1393"/>
              <a:gd name="T107" fmla="*/ 450 h 496"/>
              <a:gd name="T108" fmla="*/ 1276 w 1393"/>
              <a:gd name="T109" fmla="*/ 457 h 496"/>
              <a:gd name="T110" fmla="*/ 1299 w 1393"/>
              <a:gd name="T111" fmla="*/ 462 h 496"/>
              <a:gd name="T112" fmla="*/ 1323 w 1393"/>
              <a:gd name="T113" fmla="*/ 467 h 496"/>
              <a:gd name="T114" fmla="*/ 1346 w 1393"/>
              <a:gd name="T115" fmla="*/ 472 h 496"/>
              <a:gd name="T116" fmla="*/ 1369 w 1393"/>
              <a:gd name="T117" fmla="*/ 479 h 496"/>
              <a:gd name="T118" fmla="*/ 1393 w 1393"/>
              <a:gd name="T119" fmla="*/ 488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93" h="496">
                <a:moveTo>
                  <a:pt x="0" y="496"/>
                </a:moveTo>
                <a:lnTo>
                  <a:pt x="5" y="495"/>
                </a:lnTo>
                <a:lnTo>
                  <a:pt x="10" y="494"/>
                </a:lnTo>
                <a:lnTo>
                  <a:pt x="14" y="493"/>
                </a:lnTo>
                <a:lnTo>
                  <a:pt x="19" y="492"/>
                </a:lnTo>
                <a:lnTo>
                  <a:pt x="24" y="491"/>
                </a:lnTo>
                <a:lnTo>
                  <a:pt x="28" y="489"/>
                </a:lnTo>
                <a:lnTo>
                  <a:pt x="33" y="488"/>
                </a:lnTo>
                <a:lnTo>
                  <a:pt x="38" y="487"/>
                </a:lnTo>
                <a:lnTo>
                  <a:pt x="42" y="486"/>
                </a:lnTo>
                <a:lnTo>
                  <a:pt x="47" y="485"/>
                </a:lnTo>
                <a:lnTo>
                  <a:pt x="51" y="485"/>
                </a:lnTo>
                <a:lnTo>
                  <a:pt x="56" y="484"/>
                </a:lnTo>
                <a:lnTo>
                  <a:pt x="61" y="483"/>
                </a:lnTo>
                <a:lnTo>
                  <a:pt x="65" y="482"/>
                </a:lnTo>
                <a:lnTo>
                  <a:pt x="70" y="482"/>
                </a:lnTo>
                <a:lnTo>
                  <a:pt x="75" y="481"/>
                </a:lnTo>
                <a:lnTo>
                  <a:pt x="79" y="480"/>
                </a:lnTo>
                <a:lnTo>
                  <a:pt x="84" y="479"/>
                </a:lnTo>
                <a:lnTo>
                  <a:pt x="89" y="478"/>
                </a:lnTo>
                <a:lnTo>
                  <a:pt x="93" y="477"/>
                </a:lnTo>
                <a:lnTo>
                  <a:pt x="98" y="476"/>
                </a:lnTo>
                <a:lnTo>
                  <a:pt x="103" y="475"/>
                </a:lnTo>
                <a:lnTo>
                  <a:pt x="107" y="473"/>
                </a:lnTo>
                <a:lnTo>
                  <a:pt x="112" y="472"/>
                </a:lnTo>
                <a:lnTo>
                  <a:pt x="117" y="470"/>
                </a:lnTo>
                <a:lnTo>
                  <a:pt x="121" y="469"/>
                </a:lnTo>
                <a:lnTo>
                  <a:pt x="126" y="467"/>
                </a:lnTo>
                <a:lnTo>
                  <a:pt x="131" y="465"/>
                </a:lnTo>
                <a:lnTo>
                  <a:pt x="135" y="464"/>
                </a:lnTo>
                <a:lnTo>
                  <a:pt x="140" y="462"/>
                </a:lnTo>
                <a:lnTo>
                  <a:pt x="145" y="461"/>
                </a:lnTo>
                <a:lnTo>
                  <a:pt x="149" y="459"/>
                </a:lnTo>
                <a:lnTo>
                  <a:pt x="154" y="457"/>
                </a:lnTo>
                <a:lnTo>
                  <a:pt x="159" y="456"/>
                </a:lnTo>
                <a:lnTo>
                  <a:pt x="163" y="454"/>
                </a:lnTo>
                <a:lnTo>
                  <a:pt x="168" y="452"/>
                </a:lnTo>
                <a:lnTo>
                  <a:pt x="173" y="450"/>
                </a:lnTo>
                <a:lnTo>
                  <a:pt x="177" y="448"/>
                </a:lnTo>
                <a:lnTo>
                  <a:pt x="182" y="445"/>
                </a:lnTo>
                <a:lnTo>
                  <a:pt x="187" y="443"/>
                </a:lnTo>
                <a:lnTo>
                  <a:pt x="191" y="440"/>
                </a:lnTo>
                <a:lnTo>
                  <a:pt x="196" y="438"/>
                </a:lnTo>
                <a:lnTo>
                  <a:pt x="200" y="436"/>
                </a:lnTo>
                <a:lnTo>
                  <a:pt x="205" y="433"/>
                </a:lnTo>
                <a:lnTo>
                  <a:pt x="210" y="430"/>
                </a:lnTo>
                <a:lnTo>
                  <a:pt x="214" y="427"/>
                </a:lnTo>
                <a:lnTo>
                  <a:pt x="219" y="424"/>
                </a:lnTo>
                <a:lnTo>
                  <a:pt x="224" y="421"/>
                </a:lnTo>
                <a:lnTo>
                  <a:pt x="228" y="418"/>
                </a:lnTo>
                <a:lnTo>
                  <a:pt x="233" y="414"/>
                </a:lnTo>
                <a:lnTo>
                  <a:pt x="238" y="410"/>
                </a:lnTo>
                <a:lnTo>
                  <a:pt x="242" y="407"/>
                </a:lnTo>
                <a:lnTo>
                  <a:pt x="247" y="403"/>
                </a:lnTo>
                <a:lnTo>
                  <a:pt x="252" y="399"/>
                </a:lnTo>
                <a:lnTo>
                  <a:pt x="256" y="396"/>
                </a:lnTo>
                <a:lnTo>
                  <a:pt x="261" y="392"/>
                </a:lnTo>
                <a:lnTo>
                  <a:pt x="266" y="388"/>
                </a:lnTo>
                <a:lnTo>
                  <a:pt x="270" y="384"/>
                </a:lnTo>
                <a:lnTo>
                  <a:pt x="275" y="380"/>
                </a:lnTo>
                <a:lnTo>
                  <a:pt x="280" y="377"/>
                </a:lnTo>
                <a:lnTo>
                  <a:pt x="284" y="373"/>
                </a:lnTo>
                <a:lnTo>
                  <a:pt x="289" y="368"/>
                </a:lnTo>
                <a:lnTo>
                  <a:pt x="294" y="364"/>
                </a:lnTo>
                <a:lnTo>
                  <a:pt x="298" y="360"/>
                </a:lnTo>
                <a:lnTo>
                  <a:pt x="303" y="355"/>
                </a:lnTo>
                <a:lnTo>
                  <a:pt x="308" y="351"/>
                </a:lnTo>
                <a:lnTo>
                  <a:pt x="312" y="346"/>
                </a:lnTo>
                <a:lnTo>
                  <a:pt x="317" y="342"/>
                </a:lnTo>
                <a:lnTo>
                  <a:pt x="322" y="337"/>
                </a:lnTo>
                <a:lnTo>
                  <a:pt x="326" y="332"/>
                </a:lnTo>
                <a:lnTo>
                  <a:pt x="331" y="328"/>
                </a:lnTo>
                <a:lnTo>
                  <a:pt x="336" y="323"/>
                </a:lnTo>
                <a:lnTo>
                  <a:pt x="340" y="319"/>
                </a:lnTo>
                <a:lnTo>
                  <a:pt x="345" y="314"/>
                </a:lnTo>
                <a:lnTo>
                  <a:pt x="349" y="308"/>
                </a:lnTo>
                <a:lnTo>
                  <a:pt x="354" y="303"/>
                </a:lnTo>
                <a:lnTo>
                  <a:pt x="359" y="298"/>
                </a:lnTo>
                <a:lnTo>
                  <a:pt x="363" y="292"/>
                </a:lnTo>
                <a:lnTo>
                  <a:pt x="368" y="287"/>
                </a:lnTo>
                <a:lnTo>
                  <a:pt x="373" y="281"/>
                </a:lnTo>
                <a:lnTo>
                  <a:pt x="377" y="275"/>
                </a:lnTo>
                <a:lnTo>
                  <a:pt x="382" y="269"/>
                </a:lnTo>
                <a:lnTo>
                  <a:pt x="387" y="264"/>
                </a:lnTo>
                <a:lnTo>
                  <a:pt x="391" y="258"/>
                </a:lnTo>
                <a:lnTo>
                  <a:pt x="396" y="251"/>
                </a:lnTo>
                <a:lnTo>
                  <a:pt x="401" y="245"/>
                </a:lnTo>
                <a:lnTo>
                  <a:pt x="405" y="239"/>
                </a:lnTo>
                <a:lnTo>
                  <a:pt x="410" y="233"/>
                </a:lnTo>
                <a:lnTo>
                  <a:pt x="415" y="226"/>
                </a:lnTo>
                <a:lnTo>
                  <a:pt x="419" y="220"/>
                </a:lnTo>
                <a:lnTo>
                  <a:pt x="424" y="214"/>
                </a:lnTo>
                <a:lnTo>
                  <a:pt x="429" y="207"/>
                </a:lnTo>
                <a:lnTo>
                  <a:pt x="433" y="201"/>
                </a:lnTo>
                <a:lnTo>
                  <a:pt x="438" y="195"/>
                </a:lnTo>
                <a:lnTo>
                  <a:pt x="443" y="188"/>
                </a:lnTo>
                <a:lnTo>
                  <a:pt x="447" y="182"/>
                </a:lnTo>
                <a:lnTo>
                  <a:pt x="452" y="176"/>
                </a:lnTo>
                <a:lnTo>
                  <a:pt x="457" y="170"/>
                </a:lnTo>
                <a:lnTo>
                  <a:pt x="461" y="163"/>
                </a:lnTo>
                <a:lnTo>
                  <a:pt x="466" y="157"/>
                </a:lnTo>
                <a:lnTo>
                  <a:pt x="471" y="150"/>
                </a:lnTo>
                <a:lnTo>
                  <a:pt x="475" y="144"/>
                </a:lnTo>
                <a:lnTo>
                  <a:pt x="480" y="138"/>
                </a:lnTo>
                <a:lnTo>
                  <a:pt x="485" y="132"/>
                </a:lnTo>
                <a:lnTo>
                  <a:pt x="489" y="125"/>
                </a:lnTo>
                <a:lnTo>
                  <a:pt x="494" y="120"/>
                </a:lnTo>
                <a:lnTo>
                  <a:pt x="498" y="114"/>
                </a:lnTo>
                <a:lnTo>
                  <a:pt x="503" y="109"/>
                </a:lnTo>
                <a:lnTo>
                  <a:pt x="508" y="104"/>
                </a:lnTo>
                <a:lnTo>
                  <a:pt x="512" y="99"/>
                </a:lnTo>
                <a:lnTo>
                  <a:pt x="517" y="95"/>
                </a:lnTo>
                <a:lnTo>
                  <a:pt x="522" y="90"/>
                </a:lnTo>
                <a:lnTo>
                  <a:pt x="526" y="85"/>
                </a:lnTo>
                <a:lnTo>
                  <a:pt x="531" y="81"/>
                </a:lnTo>
                <a:lnTo>
                  <a:pt x="536" y="77"/>
                </a:lnTo>
                <a:lnTo>
                  <a:pt x="540" y="72"/>
                </a:lnTo>
                <a:lnTo>
                  <a:pt x="545" y="68"/>
                </a:lnTo>
                <a:lnTo>
                  <a:pt x="550" y="64"/>
                </a:lnTo>
                <a:lnTo>
                  <a:pt x="554" y="61"/>
                </a:lnTo>
                <a:lnTo>
                  <a:pt x="559" y="57"/>
                </a:lnTo>
                <a:lnTo>
                  <a:pt x="564" y="54"/>
                </a:lnTo>
                <a:lnTo>
                  <a:pt x="568" y="50"/>
                </a:lnTo>
                <a:lnTo>
                  <a:pt x="573" y="46"/>
                </a:lnTo>
                <a:lnTo>
                  <a:pt x="578" y="42"/>
                </a:lnTo>
                <a:lnTo>
                  <a:pt x="582" y="37"/>
                </a:lnTo>
                <a:lnTo>
                  <a:pt x="587" y="33"/>
                </a:lnTo>
                <a:lnTo>
                  <a:pt x="592" y="29"/>
                </a:lnTo>
                <a:lnTo>
                  <a:pt x="596" y="25"/>
                </a:lnTo>
                <a:lnTo>
                  <a:pt x="601" y="22"/>
                </a:lnTo>
                <a:lnTo>
                  <a:pt x="606" y="19"/>
                </a:lnTo>
                <a:lnTo>
                  <a:pt x="610" y="15"/>
                </a:lnTo>
                <a:lnTo>
                  <a:pt x="615" y="12"/>
                </a:lnTo>
                <a:lnTo>
                  <a:pt x="620" y="9"/>
                </a:lnTo>
                <a:lnTo>
                  <a:pt x="624" y="7"/>
                </a:lnTo>
                <a:lnTo>
                  <a:pt x="629" y="5"/>
                </a:lnTo>
                <a:lnTo>
                  <a:pt x="634" y="4"/>
                </a:lnTo>
                <a:lnTo>
                  <a:pt x="638" y="2"/>
                </a:lnTo>
                <a:lnTo>
                  <a:pt x="643" y="1"/>
                </a:lnTo>
                <a:lnTo>
                  <a:pt x="647" y="0"/>
                </a:lnTo>
                <a:lnTo>
                  <a:pt x="652" y="1"/>
                </a:lnTo>
                <a:lnTo>
                  <a:pt x="657" y="1"/>
                </a:lnTo>
                <a:lnTo>
                  <a:pt x="661" y="2"/>
                </a:lnTo>
                <a:lnTo>
                  <a:pt x="666" y="4"/>
                </a:lnTo>
                <a:lnTo>
                  <a:pt x="671" y="6"/>
                </a:lnTo>
                <a:lnTo>
                  <a:pt x="675" y="7"/>
                </a:lnTo>
                <a:lnTo>
                  <a:pt x="680" y="9"/>
                </a:lnTo>
                <a:lnTo>
                  <a:pt x="685" y="10"/>
                </a:lnTo>
                <a:lnTo>
                  <a:pt x="689" y="11"/>
                </a:lnTo>
                <a:lnTo>
                  <a:pt x="694" y="12"/>
                </a:lnTo>
                <a:lnTo>
                  <a:pt x="699" y="14"/>
                </a:lnTo>
                <a:lnTo>
                  <a:pt x="703" y="16"/>
                </a:lnTo>
                <a:lnTo>
                  <a:pt x="708" y="18"/>
                </a:lnTo>
                <a:lnTo>
                  <a:pt x="713" y="21"/>
                </a:lnTo>
                <a:lnTo>
                  <a:pt x="717" y="23"/>
                </a:lnTo>
                <a:lnTo>
                  <a:pt x="722" y="25"/>
                </a:lnTo>
                <a:lnTo>
                  <a:pt x="727" y="28"/>
                </a:lnTo>
                <a:lnTo>
                  <a:pt x="731" y="31"/>
                </a:lnTo>
                <a:lnTo>
                  <a:pt x="736" y="34"/>
                </a:lnTo>
                <a:lnTo>
                  <a:pt x="741" y="37"/>
                </a:lnTo>
                <a:lnTo>
                  <a:pt x="745" y="41"/>
                </a:lnTo>
                <a:lnTo>
                  <a:pt x="750" y="44"/>
                </a:lnTo>
                <a:lnTo>
                  <a:pt x="755" y="48"/>
                </a:lnTo>
                <a:lnTo>
                  <a:pt x="759" y="51"/>
                </a:lnTo>
                <a:lnTo>
                  <a:pt x="764" y="55"/>
                </a:lnTo>
                <a:lnTo>
                  <a:pt x="769" y="59"/>
                </a:lnTo>
                <a:lnTo>
                  <a:pt x="773" y="64"/>
                </a:lnTo>
                <a:lnTo>
                  <a:pt x="778" y="68"/>
                </a:lnTo>
                <a:lnTo>
                  <a:pt x="783" y="72"/>
                </a:lnTo>
                <a:lnTo>
                  <a:pt x="787" y="76"/>
                </a:lnTo>
                <a:lnTo>
                  <a:pt x="792" y="81"/>
                </a:lnTo>
                <a:lnTo>
                  <a:pt x="797" y="85"/>
                </a:lnTo>
                <a:lnTo>
                  <a:pt x="801" y="90"/>
                </a:lnTo>
                <a:lnTo>
                  <a:pt x="806" y="94"/>
                </a:lnTo>
                <a:lnTo>
                  <a:pt x="810" y="99"/>
                </a:lnTo>
                <a:lnTo>
                  <a:pt x="815" y="103"/>
                </a:lnTo>
                <a:lnTo>
                  <a:pt x="820" y="109"/>
                </a:lnTo>
                <a:lnTo>
                  <a:pt x="824" y="114"/>
                </a:lnTo>
                <a:lnTo>
                  <a:pt x="829" y="119"/>
                </a:lnTo>
                <a:lnTo>
                  <a:pt x="834" y="124"/>
                </a:lnTo>
                <a:lnTo>
                  <a:pt x="838" y="129"/>
                </a:lnTo>
                <a:lnTo>
                  <a:pt x="843" y="135"/>
                </a:lnTo>
                <a:lnTo>
                  <a:pt x="848" y="141"/>
                </a:lnTo>
                <a:lnTo>
                  <a:pt x="852" y="148"/>
                </a:lnTo>
                <a:lnTo>
                  <a:pt x="857" y="154"/>
                </a:lnTo>
                <a:lnTo>
                  <a:pt x="862" y="160"/>
                </a:lnTo>
                <a:lnTo>
                  <a:pt x="866" y="166"/>
                </a:lnTo>
                <a:lnTo>
                  <a:pt x="871" y="171"/>
                </a:lnTo>
                <a:lnTo>
                  <a:pt x="876" y="177"/>
                </a:lnTo>
                <a:lnTo>
                  <a:pt x="880" y="183"/>
                </a:lnTo>
                <a:lnTo>
                  <a:pt x="885" y="188"/>
                </a:lnTo>
                <a:lnTo>
                  <a:pt x="890" y="194"/>
                </a:lnTo>
                <a:lnTo>
                  <a:pt x="894" y="199"/>
                </a:lnTo>
                <a:lnTo>
                  <a:pt x="899" y="205"/>
                </a:lnTo>
                <a:lnTo>
                  <a:pt x="904" y="210"/>
                </a:lnTo>
                <a:lnTo>
                  <a:pt x="908" y="215"/>
                </a:lnTo>
                <a:lnTo>
                  <a:pt x="913" y="221"/>
                </a:lnTo>
                <a:lnTo>
                  <a:pt x="918" y="226"/>
                </a:lnTo>
                <a:lnTo>
                  <a:pt x="922" y="231"/>
                </a:lnTo>
                <a:lnTo>
                  <a:pt x="927" y="236"/>
                </a:lnTo>
                <a:lnTo>
                  <a:pt x="932" y="240"/>
                </a:lnTo>
                <a:lnTo>
                  <a:pt x="936" y="245"/>
                </a:lnTo>
                <a:lnTo>
                  <a:pt x="941" y="249"/>
                </a:lnTo>
                <a:lnTo>
                  <a:pt x="946" y="253"/>
                </a:lnTo>
                <a:lnTo>
                  <a:pt x="950" y="258"/>
                </a:lnTo>
                <a:lnTo>
                  <a:pt x="955" y="263"/>
                </a:lnTo>
                <a:lnTo>
                  <a:pt x="959" y="268"/>
                </a:lnTo>
                <a:lnTo>
                  <a:pt x="964" y="273"/>
                </a:lnTo>
                <a:lnTo>
                  <a:pt x="969" y="278"/>
                </a:lnTo>
                <a:lnTo>
                  <a:pt x="973" y="283"/>
                </a:lnTo>
                <a:lnTo>
                  <a:pt x="978" y="287"/>
                </a:lnTo>
                <a:lnTo>
                  <a:pt x="983" y="292"/>
                </a:lnTo>
                <a:lnTo>
                  <a:pt x="987" y="296"/>
                </a:lnTo>
                <a:lnTo>
                  <a:pt x="992" y="301"/>
                </a:lnTo>
                <a:lnTo>
                  <a:pt x="997" y="305"/>
                </a:lnTo>
                <a:lnTo>
                  <a:pt x="1001" y="309"/>
                </a:lnTo>
                <a:lnTo>
                  <a:pt x="1006" y="313"/>
                </a:lnTo>
                <a:lnTo>
                  <a:pt x="1011" y="317"/>
                </a:lnTo>
                <a:lnTo>
                  <a:pt x="1015" y="321"/>
                </a:lnTo>
                <a:lnTo>
                  <a:pt x="1020" y="325"/>
                </a:lnTo>
                <a:lnTo>
                  <a:pt x="1025" y="329"/>
                </a:lnTo>
                <a:lnTo>
                  <a:pt x="1029" y="332"/>
                </a:lnTo>
                <a:lnTo>
                  <a:pt x="1034" y="336"/>
                </a:lnTo>
                <a:lnTo>
                  <a:pt x="1039" y="339"/>
                </a:lnTo>
                <a:lnTo>
                  <a:pt x="1043" y="342"/>
                </a:lnTo>
                <a:lnTo>
                  <a:pt x="1048" y="346"/>
                </a:lnTo>
                <a:lnTo>
                  <a:pt x="1053" y="349"/>
                </a:lnTo>
                <a:lnTo>
                  <a:pt x="1057" y="352"/>
                </a:lnTo>
                <a:lnTo>
                  <a:pt x="1062" y="356"/>
                </a:lnTo>
                <a:lnTo>
                  <a:pt x="1067" y="359"/>
                </a:lnTo>
                <a:lnTo>
                  <a:pt x="1071" y="362"/>
                </a:lnTo>
                <a:lnTo>
                  <a:pt x="1076" y="365"/>
                </a:lnTo>
                <a:lnTo>
                  <a:pt x="1081" y="368"/>
                </a:lnTo>
                <a:lnTo>
                  <a:pt x="1085" y="370"/>
                </a:lnTo>
                <a:lnTo>
                  <a:pt x="1090" y="373"/>
                </a:lnTo>
                <a:lnTo>
                  <a:pt x="1095" y="376"/>
                </a:lnTo>
                <a:lnTo>
                  <a:pt x="1099" y="378"/>
                </a:lnTo>
                <a:lnTo>
                  <a:pt x="1104" y="381"/>
                </a:lnTo>
                <a:lnTo>
                  <a:pt x="1108" y="384"/>
                </a:lnTo>
                <a:lnTo>
                  <a:pt x="1113" y="386"/>
                </a:lnTo>
                <a:lnTo>
                  <a:pt x="1118" y="389"/>
                </a:lnTo>
                <a:lnTo>
                  <a:pt x="1122" y="392"/>
                </a:lnTo>
                <a:lnTo>
                  <a:pt x="1127" y="394"/>
                </a:lnTo>
                <a:lnTo>
                  <a:pt x="1132" y="397"/>
                </a:lnTo>
                <a:lnTo>
                  <a:pt x="1136" y="400"/>
                </a:lnTo>
                <a:lnTo>
                  <a:pt x="1141" y="402"/>
                </a:lnTo>
                <a:lnTo>
                  <a:pt x="1146" y="405"/>
                </a:lnTo>
                <a:lnTo>
                  <a:pt x="1150" y="408"/>
                </a:lnTo>
                <a:lnTo>
                  <a:pt x="1155" y="411"/>
                </a:lnTo>
                <a:lnTo>
                  <a:pt x="1160" y="413"/>
                </a:lnTo>
                <a:lnTo>
                  <a:pt x="1164" y="416"/>
                </a:lnTo>
                <a:lnTo>
                  <a:pt x="1169" y="418"/>
                </a:lnTo>
                <a:lnTo>
                  <a:pt x="1174" y="421"/>
                </a:lnTo>
                <a:lnTo>
                  <a:pt x="1178" y="423"/>
                </a:lnTo>
                <a:lnTo>
                  <a:pt x="1183" y="425"/>
                </a:lnTo>
                <a:lnTo>
                  <a:pt x="1188" y="427"/>
                </a:lnTo>
                <a:lnTo>
                  <a:pt x="1192" y="430"/>
                </a:lnTo>
                <a:lnTo>
                  <a:pt x="1197" y="432"/>
                </a:lnTo>
                <a:lnTo>
                  <a:pt x="1202" y="433"/>
                </a:lnTo>
                <a:lnTo>
                  <a:pt x="1206" y="435"/>
                </a:lnTo>
                <a:lnTo>
                  <a:pt x="1211" y="437"/>
                </a:lnTo>
                <a:lnTo>
                  <a:pt x="1216" y="438"/>
                </a:lnTo>
                <a:lnTo>
                  <a:pt x="1220" y="440"/>
                </a:lnTo>
                <a:lnTo>
                  <a:pt x="1225" y="442"/>
                </a:lnTo>
                <a:lnTo>
                  <a:pt x="1230" y="443"/>
                </a:lnTo>
                <a:lnTo>
                  <a:pt x="1234" y="444"/>
                </a:lnTo>
                <a:lnTo>
                  <a:pt x="1239" y="446"/>
                </a:lnTo>
                <a:lnTo>
                  <a:pt x="1244" y="447"/>
                </a:lnTo>
                <a:lnTo>
                  <a:pt x="1248" y="449"/>
                </a:lnTo>
                <a:lnTo>
                  <a:pt x="1253" y="450"/>
                </a:lnTo>
                <a:lnTo>
                  <a:pt x="1258" y="452"/>
                </a:lnTo>
                <a:lnTo>
                  <a:pt x="1262" y="453"/>
                </a:lnTo>
                <a:lnTo>
                  <a:pt x="1267" y="454"/>
                </a:lnTo>
                <a:lnTo>
                  <a:pt x="1271" y="456"/>
                </a:lnTo>
                <a:lnTo>
                  <a:pt x="1276" y="457"/>
                </a:lnTo>
                <a:lnTo>
                  <a:pt x="1281" y="458"/>
                </a:lnTo>
                <a:lnTo>
                  <a:pt x="1285" y="459"/>
                </a:lnTo>
                <a:lnTo>
                  <a:pt x="1290" y="460"/>
                </a:lnTo>
                <a:lnTo>
                  <a:pt x="1295" y="461"/>
                </a:lnTo>
                <a:lnTo>
                  <a:pt x="1299" y="462"/>
                </a:lnTo>
                <a:lnTo>
                  <a:pt x="1304" y="463"/>
                </a:lnTo>
                <a:lnTo>
                  <a:pt x="1309" y="464"/>
                </a:lnTo>
                <a:lnTo>
                  <a:pt x="1313" y="465"/>
                </a:lnTo>
                <a:lnTo>
                  <a:pt x="1318" y="466"/>
                </a:lnTo>
                <a:lnTo>
                  <a:pt x="1323" y="467"/>
                </a:lnTo>
                <a:lnTo>
                  <a:pt x="1327" y="468"/>
                </a:lnTo>
                <a:lnTo>
                  <a:pt x="1332" y="469"/>
                </a:lnTo>
                <a:lnTo>
                  <a:pt x="1337" y="470"/>
                </a:lnTo>
                <a:lnTo>
                  <a:pt x="1341" y="471"/>
                </a:lnTo>
                <a:lnTo>
                  <a:pt x="1346" y="472"/>
                </a:lnTo>
                <a:lnTo>
                  <a:pt x="1351" y="473"/>
                </a:lnTo>
                <a:lnTo>
                  <a:pt x="1355" y="474"/>
                </a:lnTo>
                <a:lnTo>
                  <a:pt x="1360" y="476"/>
                </a:lnTo>
                <a:lnTo>
                  <a:pt x="1365" y="477"/>
                </a:lnTo>
                <a:lnTo>
                  <a:pt x="1369" y="479"/>
                </a:lnTo>
                <a:lnTo>
                  <a:pt x="1374" y="481"/>
                </a:lnTo>
                <a:lnTo>
                  <a:pt x="1379" y="483"/>
                </a:lnTo>
                <a:lnTo>
                  <a:pt x="1383" y="484"/>
                </a:lnTo>
                <a:lnTo>
                  <a:pt x="1388" y="486"/>
                </a:lnTo>
                <a:lnTo>
                  <a:pt x="1393" y="488"/>
                </a:lnTo>
              </a:path>
            </a:pathLst>
          </a:custGeom>
          <a:noFill/>
          <a:ln w="28575">
            <a:solidFill>
              <a:srgbClr val="90353B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898525" y="674688"/>
            <a:ext cx="0" cy="45894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H="1">
            <a:off x="803275" y="5119688"/>
            <a:ext cx="95250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 rot="16200000">
            <a:off x="533400" y="4894262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H="1">
            <a:off x="803275" y="3684588"/>
            <a:ext cx="95250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 rot="16200000">
            <a:off x="533400" y="3459162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H="1">
            <a:off x="803275" y="2254250"/>
            <a:ext cx="95250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 rot="16200000">
            <a:off x="533400" y="2028825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H="1">
            <a:off x="803275" y="823913"/>
            <a:ext cx="95250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 rot="16200000">
            <a:off x="534987" y="596900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6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 rot="16200000">
            <a:off x="-135731" y="2728912"/>
            <a:ext cx="9096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Density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3773487" y="5762625"/>
            <a:ext cx="24431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Teacher Value-Added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Line 41"/>
          <p:cNvSpPr>
            <a:spLocks noChangeShapeType="1"/>
          </p:cNvSpPr>
          <p:nvPr/>
        </p:nvSpPr>
        <p:spPr bwMode="auto">
          <a:xfrm>
            <a:off x="3092450" y="6342063"/>
            <a:ext cx="865188" cy="0"/>
          </a:xfrm>
          <a:prstGeom prst="line">
            <a:avLst/>
          </a:prstGeom>
          <a:noFill/>
          <a:ln w="2857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42"/>
          <p:cNvSpPr>
            <a:spLocks noChangeShapeType="1"/>
          </p:cNvSpPr>
          <p:nvPr/>
        </p:nvSpPr>
        <p:spPr bwMode="auto">
          <a:xfrm>
            <a:off x="5181600" y="6342063"/>
            <a:ext cx="865188" cy="0"/>
          </a:xfrm>
          <a:prstGeom prst="line">
            <a:avLst/>
          </a:prstGeom>
          <a:noFill/>
          <a:ln w="28575">
            <a:solidFill>
              <a:srgbClr val="90353B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Rectangle 43"/>
          <p:cNvSpPr>
            <a:spLocks noChangeArrowheads="1"/>
          </p:cNvSpPr>
          <p:nvPr/>
        </p:nvSpPr>
        <p:spPr bwMode="auto">
          <a:xfrm>
            <a:off x="4095750" y="6219825"/>
            <a:ext cx="9032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English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4"/>
          <p:cNvSpPr>
            <a:spLocks noChangeArrowheads="1"/>
          </p:cNvSpPr>
          <p:nvPr/>
        </p:nvSpPr>
        <p:spPr bwMode="auto">
          <a:xfrm>
            <a:off x="6184900" y="6219825"/>
            <a:ext cx="6429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Math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5"/>
          <p:cNvSpPr>
            <a:spLocks noChangeArrowheads="1"/>
          </p:cNvSpPr>
          <p:nvPr/>
        </p:nvSpPr>
        <p:spPr bwMode="auto">
          <a:xfrm>
            <a:off x="6617620" y="1111250"/>
            <a:ext cx="23147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SD for English = 0.080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6860454" y="1343025"/>
            <a:ext cx="20539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SD for Math = 0.116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Line 30"/>
          <p:cNvSpPr>
            <a:spLocks noChangeShapeType="1"/>
          </p:cNvSpPr>
          <p:nvPr/>
        </p:nvSpPr>
        <p:spPr bwMode="auto">
          <a:xfrm>
            <a:off x="903287" y="5264150"/>
            <a:ext cx="8002588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31"/>
          <p:cNvSpPr>
            <a:spLocks noChangeShapeType="1"/>
          </p:cNvSpPr>
          <p:nvPr/>
        </p:nvSpPr>
        <p:spPr bwMode="auto">
          <a:xfrm>
            <a:off x="1047750" y="5264150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33"/>
          <p:cNvSpPr>
            <a:spLocks noChangeShapeType="1"/>
          </p:cNvSpPr>
          <p:nvPr/>
        </p:nvSpPr>
        <p:spPr bwMode="auto">
          <a:xfrm>
            <a:off x="2333625" y="5264150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35"/>
          <p:cNvSpPr>
            <a:spLocks noChangeShapeType="1"/>
          </p:cNvSpPr>
          <p:nvPr/>
        </p:nvSpPr>
        <p:spPr bwMode="auto">
          <a:xfrm>
            <a:off x="3619500" y="5264150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37"/>
          <p:cNvSpPr>
            <a:spLocks noChangeShapeType="1"/>
          </p:cNvSpPr>
          <p:nvPr/>
        </p:nvSpPr>
        <p:spPr bwMode="auto">
          <a:xfrm>
            <a:off x="4903788" y="5264150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39"/>
          <p:cNvSpPr>
            <a:spLocks noChangeShapeType="1"/>
          </p:cNvSpPr>
          <p:nvPr/>
        </p:nvSpPr>
        <p:spPr bwMode="auto">
          <a:xfrm>
            <a:off x="6189663" y="5264150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ine 41"/>
          <p:cNvSpPr>
            <a:spLocks noChangeShapeType="1"/>
          </p:cNvSpPr>
          <p:nvPr/>
        </p:nvSpPr>
        <p:spPr bwMode="auto">
          <a:xfrm>
            <a:off x="7475538" y="5264150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43"/>
          <p:cNvSpPr>
            <a:spLocks noChangeShapeType="1"/>
          </p:cNvSpPr>
          <p:nvPr/>
        </p:nvSpPr>
        <p:spPr bwMode="auto">
          <a:xfrm>
            <a:off x="8761413" y="5264150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Rectangle 26"/>
          <p:cNvSpPr>
            <a:spLocks noChangeArrowheads="1"/>
          </p:cNvSpPr>
          <p:nvPr/>
        </p:nvSpPr>
        <p:spPr bwMode="auto">
          <a:xfrm>
            <a:off x="858982" y="5402263"/>
            <a:ext cx="3975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-0.3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28"/>
          <p:cNvSpPr>
            <a:spLocks noChangeArrowheads="1"/>
          </p:cNvSpPr>
          <p:nvPr/>
        </p:nvSpPr>
        <p:spPr bwMode="auto">
          <a:xfrm>
            <a:off x="2143991" y="5402263"/>
            <a:ext cx="3975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-0.2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30"/>
          <p:cNvSpPr>
            <a:spLocks noChangeArrowheads="1"/>
          </p:cNvSpPr>
          <p:nvPr/>
        </p:nvSpPr>
        <p:spPr bwMode="auto">
          <a:xfrm>
            <a:off x="3418609" y="5402263"/>
            <a:ext cx="3975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-0.1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32"/>
          <p:cNvSpPr>
            <a:spLocks noChangeArrowheads="1"/>
          </p:cNvSpPr>
          <p:nvPr/>
        </p:nvSpPr>
        <p:spPr bwMode="auto">
          <a:xfrm>
            <a:off x="4838700" y="5402263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34"/>
          <p:cNvSpPr>
            <a:spLocks noChangeArrowheads="1"/>
          </p:cNvSpPr>
          <p:nvPr/>
        </p:nvSpPr>
        <p:spPr bwMode="auto">
          <a:xfrm>
            <a:off x="6040582" y="5402263"/>
            <a:ext cx="3206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36"/>
          <p:cNvSpPr>
            <a:spLocks noChangeArrowheads="1"/>
          </p:cNvSpPr>
          <p:nvPr/>
        </p:nvSpPr>
        <p:spPr bwMode="auto">
          <a:xfrm>
            <a:off x="7315200" y="5402263"/>
            <a:ext cx="3206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38"/>
          <p:cNvSpPr>
            <a:spLocks noChangeArrowheads="1"/>
          </p:cNvSpPr>
          <p:nvPr/>
        </p:nvSpPr>
        <p:spPr bwMode="auto">
          <a:xfrm>
            <a:off x="8600209" y="5402263"/>
            <a:ext cx="3206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643099" y="182563"/>
            <a:ext cx="79594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1E2D70"/>
                </a:solidFill>
              </a:rPr>
              <a:t>Empirical Distribution of Estimated Teacher Effects in Elementary School</a:t>
            </a:r>
            <a:endParaRPr lang="en-US" sz="1800" b="1" dirty="0">
              <a:solidFill>
                <a:srgbClr val="1E2D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89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1020871" y="5219701"/>
            <a:ext cx="8007350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020871" y="4360864"/>
            <a:ext cx="8007350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020871" y="3502026"/>
            <a:ext cx="8007350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1020871" y="2641601"/>
            <a:ext cx="8007350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1020871" y="1782764"/>
            <a:ext cx="8007350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1020871" y="923926"/>
            <a:ext cx="8007350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1940034" y="3206751"/>
            <a:ext cx="4627563" cy="1492250"/>
          </a:xfrm>
          <a:custGeom>
            <a:avLst/>
            <a:gdLst>
              <a:gd name="T0" fmla="*/ 0 w 835"/>
              <a:gd name="T1" fmla="*/ 0 h 269"/>
              <a:gd name="T2" fmla="*/ 139 w 835"/>
              <a:gd name="T3" fmla="*/ 74 h 269"/>
              <a:gd name="T4" fmla="*/ 278 w 835"/>
              <a:gd name="T5" fmla="*/ 121 h 269"/>
              <a:gd name="T6" fmla="*/ 418 w 835"/>
              <a:gd name="T7" fmla="*/ 213 h 269"/>
              <a:gd name="T8" fmla="*/ 557 w 835"/>
              <a:gd name="T9" fmla="*/ 213 h 269"/>
              <a:gd name="T10" fmla="*/ 696 w 835"/>
              <a:gd name="T11" fmla="*/ 233 h 269"/>
              <a:gd name="T12" fmla="*/ 835 w 835"/>
              <a:gd name="T13" fmla="*/ 269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5" h="269">
                <a:moveTo>
                  <a:pt x="0" y="0"/>
                </a:moveTo>
                <a:lnTo>
                  <a:pt x="139" y="74"/>
                </a:lnTo>
                <a:lnTo>
                  <a:pt x="278" y="121"/>
                </a:lnTo>
                <a:lnTo>
                  <a:pt x="418" y="213"/>
                </a:lnTo>
                <a:lnTo>
                  <a:pt x="557" y="213"/>
                </a:lnTo>
                <a:lnTo>
                  <a:pt x="696" y="233"/>
                </a:lnTo>
                <a:lnTo>
                  <a:pt x="835" y="269"/>
                </a:lnTo>
              </a:path>
            </a:pathLst>
          </a:custGeom>
          <a:noFill/>
          <a:ln w="190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1890821" y="3157539"/>
            <a:ext cx="98425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2660759" y="3567114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3430696" y="3829051"/>
            <a:ext cx="100013" cy="984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4206984" y="4338639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4976921" y="4338639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5746859" y="4449764"/>
            <a:ext cx="100013" cy="984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6518384" y="4648201"/>
            <a:ext cx="98425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7288321" y="4908551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8058259" y="4725989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8834546" y="4637089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1940034" y="1128714"/>
            <a:ext cx="4627563" cy="2362200"/>
          </a:xfrm>
          <a:custGeom>
            <a:avLst/>
            <a:gdLst>
              <a:gd name="T0" fmla="*/ 0 w 835"/>
              <a:gd name="T1" fmla="*/ 0 h 426"/>
              <a:gd name="T2" fmla="*/ 139 w 835"/>
              <a:gd name="T3" fmla="*/ 124 h 426"/>
              <a:gd name="T4" fmla="*/ 278 w 835"/>
              <a:gd name="T5" fmla="*/ 213 h 426"/>
              <a:gd name="T6" fmla="*/ 418 w 835"/>
              <a:gd name="T7" fmla="*/ 321 h 426"/>
              <a:gd name="T8" fmla="*/ 557 w 835"/>
              <a:gd name="T9" fmla="*/ 401 h 426"/>
              <a:gd name="T10" fmla="*/ 696 w 835"/>
              <a:gd name="T11" fmla="*/ 395 h 426"/>
              <a:gd name="T12" fmla="*/ 835 w 835"/>
              <a:gd name="T13" fmla="*/ 426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5" h="426">
                <a:moveTo>
                  <a:pt x="0" y="0"/>
                </a:moveTo>
                <a:lnTo>
                  <a:pt x="139" y="124"/>
                </a:lnTo>
                <a:lnTo>
                  <a:pt x="278" y="213"/>
                </a:lnTo>
                <a:lnTo>
                  <a:pt x="418" y="321"/>
                </a:lnTo>
                <a:lnTo>
                  <a:pt x="557" y="401"/>
                </a:lnTo>
                <a:lnTo>
                  <a:pt x="696" y="395"/>
                </a:lnTo>
                <a:lnTo>
                  <a:pt x="835" y="426"/>
                </a:lnTo>
              </a:path>
            </a:pathLst>
          </a:custGeom>
          <a:noFill/>
          <a:ln w="19050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Freeform 26"/>
          <p:cNvSpPr>
            <a:spLocks/>
          </p:cNvSpPr>
          <p:nvPr/>
        </p:nvSpPr>
        <p:spPr bwMode="auto">
          <a:xfrm>
            <a:off x="1879709" y="1057276"/>
            <a:ext cx="120650" cy="104775"/>
          </a:xfrm>
          <a:custGeom>
            <a:avLst/>
            <a:gdLst>
              <a:gd name="T0" fmla="*/ 38 w 76"/>
              <a:gd name="T1" fmla="*/ 0 h 66"/>
              <a:gd name="T2" fmla="*/ 0 w 76"/>
              <a:gd name="T3" fmla="*/ 66 h 66"/>
              <a:gd name="T4" fmla="*/ 76 w 76"/>
              <a:gd name="T5" fmla="*/ 66 h 66"/>
              <a:gd name="T6" fmla="*/ 38 w 76"/>
              <a:gd name="T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" h="66">
                <a:moveTo>
                  <a:pt x="38" y="0"/>
                </a:moveTo>
                <a:lnTo>
                  <a:pt x="0" y="66"/>
                </a:lnTo>
                <a:lnTo>
                  <a:pt x="76" y="66"/>
                </a:lnTo>
                <a:lnTo>
                  <a:pt x="3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Freeform 27"/>
          <p:cNvSpPr>
            <a:spLocks/>
          </p:cNvSpPr>
          <p:nvPr/>
        </p:nvSpPr>
        <p:spPr bwMode="auto">
          <a:xfrm>
            <a:off x="2654409" y="1749426"/>
            <a:ext cx="117475" cy="100013"/>
          </a:xfrm>
          <a:custGeom>
            <a:avLst/>
            <a:gdLst>
              <a:gd name="T0" fmla="*/ 35 w 74"/>
              <a:gd name="T1" fmla="*/ 0 h 63"/>
              <a:gd name="T2" fmla="*/ 0 w 74"/>
              <a:gd name="T3" fmla="*/ 63 h 63"/>
              <a:gd name="T4" fmla="*/ 74 w 74"/>
              <a:gd name="T5" fmla="*/ 63 h 63"/>
              <a:gd name="T6" fmla="*/ 35 w 74"/>
              <a:gd name="T7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" h="63">
                <a:moveTo>
                  <a:pt x="35" y="0"/>
                </a:moveTo>
                <a:lnTo>
                  <a:pt x="0" y="63"/>
                </a:lnTo>
                <a:lnTo>
                  <a:pt x="74" y="63"/>
                </a:lnTo>
                <a:lnTo>
                  <a:pt x="35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Freeform 28"/>
          <p:cNvSpPr>
            <a:spLocks/>
          </p:cNvSpPr>
          <p:nvPr/>
        </p:nvSpPr>
        <p:spPr bwMode="auto">
          <a:xfrm>
            <a:off x="3425934" y="2243139"/>
            <a:ext cx="115888" cy="100013"/>
          </a:xfrm>
          <a:custGeom>
            <a:avLst/>
            <a:gdLst>
              <a:gd name="T0" fmla="*/ 34 w 73"/>
              <a:gd name="T1" fmla="*/ 0 h 63"/>
              <a:gd name="T2" fmla="*/ 0 w 73"/>
              <a:gd name="T3" fmla="*/ 63 h 63"/>
              <a:gd name="T4" fmla="*/ 73 w 73"/>
              <a:gd name="T5" fmla="*/ 63 h 63"/>
              <a:gd name="T6" fmla="*/ 34 w 73"/>
              <a:gd name="T7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63">
                <a:moveTo>
                  <a:pt x="34" y="0"/>
                </a:moveTo>
                <a:lnTo>
                  <a:pt x="0" y="63"/>
                </a:lnTo>
                <a:lnTo>
                  <a:pt x="73" y="63"/>
                </a:lnTo>
                <a:lnTo>
                  <a:pt x="34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Freeform 29"/>
          <p:cNvSpPr>
            <a:spLocks/>
          </p:cNvSpPr>
          <p:nvPr/>
        </p:nvSpPr>
        <p:spPr bwMode="auto">
          <a:xfrm>
            <a:off x="4195871" y="2841626"/>
            <a:ext cx="115888" cy="100013"/>
          </a:xfrm>
          <a:custGeom>
            <a:avLst/>
            <a:gdLst>
              <a:gd name="T0" fmla="*/ 38 w 73"/>
              <a:gd name="T1" fmla="*/ 0 h 63"/>
              <a:gd name="T2" fmla="*/ 0 w 73"/>
              <a:gd name="T3" fmla="*/ 63 h 63"/>
              <a:gd name="T4" fmla="*/ 73 w 73"/>
              <a:gd name="T5" fmla="*/ 63 h 63"/>
              <a:gd name="T6" fmla="*/ 38 w 73"/>
              <a:gd name="T7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63">
                <a:moveTo>
                  <a:pt x="38" y="0"/>
                </a:moveTo>
                <a:lnTo>
                  <a:pt x="0" y="63"/>
                </a:lnTo>
                <a:lnTo>
                  <a:pt x="73" y="63"/>
                </a:lnTo>
                <a:lnTo>
                  <a:pt x="3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Freeform 30"/>
          <p:cNvSpPr>
            <a:spLocks/>
          </p:cNvSpPr>
          <p:nvPr/>
        </p:nvSpPr>
        <p:spPr bwMode="auto">
          <a:xfrm>
            <a:off x="4965809" y="3284539"/>
            <a:ext cx="115888" cy="106363"/>
          </a:xfrm>
          <a:custGeom>
            <a:avLst/>
            <a:gdLst>
              <a:gd name="T0" fmla="*/ 38 w 73"/>
              <a:gd name="T1" fmla="*/ 0 h 67"/>
              <a:gd name="T2" fmla="*/ 0 w 73"/>
              <a:gd name="T3" fmla="*/ 67 h 67"/>
              <a:gd name="T4" fmla="*/ 73 w 73"/>
              <a:gd name="T5" fmla="*/ 67 h 67"/>
              <a:gd name="T6" fmla="*/ 38 w 73"/>
              <a:gd name="T7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67">
                <a:moveTo>
                  <a:pt x="38" y="0"/>
                </a:moveTo>
                <a:lnTo>
                  <a:pt x="0" y="67"/>
                </a:lnTo>
                <a:lnTo>
                  <a:pt x="73" y="67"/>
                </a:lnTo>
                <a:lnTo>
                  <a:pt x="3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Freeform 31"/>
          <p:cNvSpPr>
            <a:spLocks/>
          </p:cNvSpPr>
          <p:nvPr/>
        </p:nvSpPr>
        <p:spPr bwMode="auto">
          <a:xfrm>
            <a:off x="5735746" y="3246439"/>
            <a:ext cx="117475" cy="104775"/>
          </a:xfrm>
          <a:custGeom>
            <a:avLst/>
            <a:gdLst>
              <a:gd name="T0" fmla="*/ 39 w 74"/>
              <a:gd name="T1" fmla="*/ 0 h 66"/>
              <a:gd name="T2" fmla="*/ 0 w 74"/>
              <a:gd name="T3" fmla="*/ 66 h 66"/>
              <a:gd name="T4" fmla="*/ 74 w 74"/>
              <a:gd name="T5" fmla="*/ 66 h 66"/>
              <a:gd name="T6" fmla="*/ 39 w 74"/>
              <a:gd name="T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" h="66">
                <a:moveTo>
                  <a:pt x="39" y="0"/>
                </a:moveTo>
                <a:lnTo>
                  <a:pt x="0" y="66"/>
                </a:lnTo>
                <a:lnTo>
                  <a:pt x="74" y="66"/>
                </a:lnTo>
                <a:lnTo>
                  <a:pt x="39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Freeform 32"/>
          <p:cNvSpPr>
            <a:spLocks/>
          </p:cNvSpPr>
          <p:nvPr/>
        </p:nvSpPr>
        <p:spPr bwMode="auto">
          <a:xfrm>
            <a:off x="6507271" y="3424239"/>
            <a:ext cx="120650" cy="100013"/>
          </a:xfrm>
          <a:custGeom>
            <a:avLst/>
            <a:gdLst>
              <a:gd name="T0" fmla="*/ 38 w 76"/>
              <a:gd name="T1" fmla="*/ 0 h 63"/>
              <a:gd name="T2" fmla="*/ 0 w 76"/>
              <a:gd name="T3" fmla="*/ 63 h 63"/>
              <a:gd name="T4" fmla="*/ 76 w 76"/>
              <a:gd name="T5" fmla="*/ 63 h 63"/>
              <a:gd name="T6" fmla="*/ 38 w 76"/>
              <a:gd name="T7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" h="63">
                <a:moveTo>
                  <a:pt x="38" y="0"/>
                </a:moveTo>
                <a:lnTo>
                  <a:pt x="0" y="63"/>
                </a:lnTo>
                <a:lnTo>
                  <a:pt x="76" y="63"/>
                </a:lnTo>
                <a:lnTo>
                  <a:pt x="3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Freeform 33"/>
          <p:cNvSpPr>
            <a:spLocks/>
          </p:cNvSpPr>
          <p:nvPr/>
        </p:nvSpPr>
        <p:spPr bwMode="auto">
          <a:xfrm>
            <a:off x="7281971" y="3346451"/>
            <a:ext cx="117475" cy="104775"/>
          </a:xfrm>
          <a:custGeom>
            <a:avLst/>
            <a:gdLst>
              <a:gd name="T0" fmla="*/ 35 w 74"/>
              <a:gd name="T1" fmla="*/ 0 h 66"/>
              <a:gd name="T2" fmla="*/ 0 w 74"/>
              <a:gd name="T3" fmla="*/ 66 h 66"/>
              <a:gd name="T4" fmla="*/ 74 w 74"/>
              <a:gd name="T5" fmla="*/ 66 h 66"/>
              <a:gd name="T6" fmla="*/ 35 w 74"/>
              <a:gd name="T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" h="66">
                <a:moveTo>
                  <a:pt x="35" y="0"/>
                </a:moveTo>
                <a:lnTo>
                  <a:pt x="0" y="66"/>
                </a:lnTo>
                <a:lnTo>
                  <a:pt x="74" y="66"/>
                </a:lnTo>
                <a:lnTo>
                  <a:pt x="35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Freeform 34"/>
          <p:cNvSpPr>
            <a:spLocks/>
          </p:cNvSpPr>
          <p:nvPr/>
        </p:nvSpPr>
        <p:spPr bwMode="auto">
          <a:xfrm>
            <a:off x="8051909" y="3756026"/>
            <a:ext cx="117475" cy="106363"/>
          </a:xfrm>
          <a:custGeom>
            <a:avLst/>
            <a:gdLst>
              <a:gd name="T0" fmla="*/ 35 w 74"/>
              <a:gd name="T1" fmla="*/ 0 h 67"/>
              <a:gd name="T2" fmla="*/ 0 w 74"/>
              <a:gd name="T3" fmla="*/ 67 h 67"/>
              <a:gd name="T4" fmla="*/ 74 w 74"/>
              <a:gd name="T5" fmla="*/ 67 h 67"/>
              <a:gd name="T6" fmla="*/ 35 w 74"/>
              <a:gd name="T7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" h="67">
                <a:moveTo>
                  <a:pt x="35" y="0"/>
                </a:moveTo>
                <a:lnTo>
                  <a:pt x="0" y="67"/>
                </a:lnTo>
                <a:lnTo>
                  <a:pt x="74" y="67"/>
                </a:lnTo>
                <a:lnTo>
                  <a:pt x="35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Freeform 35"/>
          <p:cNvSpPr>
            <a:spLocks/>
          </p:cNvSpPr>
          <p:nvPr/>
        </p:nvSpPr>
        <p:spPr bwMode="auto">
          <a:xfrm>
            <a:off x="8823434" y="3617914"/>
            <a:ext cx="115888" cy="100013"/>
          </a:xfrm>
          <a:custGeom>
            <a:avLst/>
            <a:gdLst>
              <a:gd name="T0" fmla="*/ 38 w 73"/>
              <a:gd name="T1" fmla="*/ 0 h 63"/>
              <a:gd name="T2" fmla="*/ 0 w 73"/>
              <a:gd name="T3" fmla="*/ 63 h 63"/>
              <a:gd name="T4" fmla="*/ 73 w 73"/>
              <a:gd name="T5" fmla="*/ 63 h 63"/>
              <a:gd name="T6" fmla="*/ 38 w 73"/>
              <a:gd name="T7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63">
                <a:moveTo>
                  <a:pt x="38" y="0"/>
                </a:moveTo>
                <a:lnTo>
                  <a:pt x="0" y="63"/>
                </a:lnTo>
                <a:lnTo>
                  <a:pt x="73" y="63"/>
                </a:lnTo>
                <a:lnTo>
                  <a:pt x="3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 flipV="1">
            <a:off x="1020871" y="774701"/>
            <a:ext cx="0" cy="45894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 flipH="1">
            <a:off x="931971" y="5219701"/>
            <a:ext cx="88900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" name="Line 41"/>
          <p:cNvSpPr>
            <a:spLocks noChangeShapeType="1"/>
          </p:cNvSpPr>
          <p:nvPr/>
        </p:nvSpPr>
        <p:spPr bwMode="auto">
          <a:xfrm flipH="1">
            <a:off x="931971" y="4360864"/>
            <a:ext cx="88900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3" name="Line 43"/>
          <p:cNvSpPr>
            <a:spLocks noChangeShapeType="1"/>
          </p:cNvSpPr>
          <p:nvPr/>
        </p:nvSpPr>
        <p:spPr bwMode="auto">
          <a:xfrm flipH="1">
            <a:off x="931971" y="3502026"/>
            <a:ext cx="88900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5" name="Line 45"/>
          <p:cNvSpPr>
            <a:spLocks noChangeShapeType="1"/>
          </p:cNvSpPr>
          <p:nvPr/>
        </p:nvSpPr>
        <p:spPr bwMode="auto">
          <a:xfrm flipH="1">
            <a:off x="931971" y="2641601"/>
            <a:ext cx="88900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" name="Line 47"/>
          <p:cNvSpPr>
            <a:spLocks noChangeShapeType="1"/>
          </p:cNvSpPr>
          <p:nvPr/>
        </p:nvSpPr>
        <p:spPr bwMode="auto">
          <a:xfrm flipH="1">
            <a:off x="931971" y="1782764"/>
            <a:ext cx="88900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 flipH="1">
            <a:off x="931971" y="923926"/>
            <a:ext cx="88900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2" name="Line 52"/>
          <p:cNvSpPr>
            <a:spLocks noChangeShapeType="1"/>
          </p:cNvSpPr>
          <p:nvPr/>
        </p:nvSpPr>
        <p:spPr bwMode="auto">
          <a:xfrm>
            <a:off x="1020871" y="5364164"/>
            <a:ext cx="8007350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1170096" y="5364164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4" name="Rectangle 54"/>
          <p:cNvSpPr>
            <a:spLocks noChangeArrowheads="1"/>
          </p:cNvSpPr>
          <p:nvPr/>
        </p:nvSpPr>
        <p:spPr bwMode="auto">
          <a:xfrm>
            <a:off x="1108184" y="5502276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smtClean="0">
                <a:solidFill>
                  <a:srgbClr val="000000"/>
                </a:solidFill>
              </a:rPr>
              <a:t>0</a:t>
            </a:r>
            <a:endParaRPr lang="en-US" sz="1800" smtClean="0">
              <a:solidFill>
                <a:prstClr val="black"/>
              </a:solidFill>
            </a:endParaRPr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>
            <a:off x="2709971" y="5364164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6" name="Rectangle 56"/>
          <p:cNvSpPr>
            <a:spLocks noChangeArrowheads="1"/>
          </p:cNvSpPr>
          <p:nvPr/>
        </p:nvSpPr>
        <p:spPr bwMode="auto">
          <a:xfrm>
            <a:off x="2649646" y="5502276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smtClean="0">
                <a:solidFill>
                  <a:srgbClr val="000000"/>
                </a:solidFill>
              </a:rPr>
              <a:t>2</a:t>
            </a:r>
            <a:endParaRPr lang="en-US" sz="1800" smtClean="0">
              <a:solidFill>
                <a:prstClr val="black"/>
              </a:solidFill>
            </a:endParaRPr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>
            <a:off x="4256196" y="5364164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8" name="Rectangle 58"/>
          <p:cNvSpPr>
            <a:spLocks noChangeArrowheads="1"/>
          </p:cNvSpPr>
          <p:nvPr/>
        </p:nvSpPr>
        <p:spPr bwMode="auto">
          <a:xfrm>
            <a:off x="4195871" y="5502276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smtClean="0">
                <a:solidFill>
                  <a:srgbClr val="000000"/>
                </a:solidFill>
              </a:rPr>
              <a:t>4</a:t>
            </a:r>
            <a:endParaRPr lang="en-US" sz="1800" smtClean="0">
              <a:solidFill>
                <a:prstClr val="black"/>
              </a:solidFill>
            </a:endParaRPr>
          </a:p>
        </p:txBody>
      </p:sp>
      <p:sp>
        <p:nvSpPr>
          <p:cNvPr id="59" name="Line 59"/>
          <p:cNvSpPr>
            <a:spLocks noChangeShapeType="1"/>
          </p:cNvSpPr>
          <p:nvPr/>
        </p:nvSpPr>
        <p:spPr bwMode="auto">
          <a:xfrm>
            <a:off x="5797659" y="5364164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0" name="Rectangle 60"/>
          <p:cNvSpPr>
            <a:spLocks noChangeArrowheads="1"/>
          </p:cNvSpPr>
          <p:nvPr/>
        </p:nvSpPr>
        <p:spPr bwMode="auto">
          <a:xfrm>
            <a:off x="5735746" y="5502276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smtClean="0">
                <a:solidFill>
                  <a:srgbClr val="000000"/>
                </a:solidFill>
              </a:rPr>
              <a:t>6</a:t>
            </a:r>
            <a:endParaRPr lang="en-US" sz="1800" smtClean="0">
              <a:solidFill>
                <a:prstClr val="black"/>
              </a:solidFill>
            </a:endParaRPr>
          </a:p>
        </p:txBody>
      </p:sp>
      <p:sp>
        <p:nvSpPr>
          <p:cNvPr id="61" name="Line 61"/>
          <p:cNvSpPr>
            <a:spLocks noChangeShapeType="1"/>
          </p:cNvSpPr>
          <p:nvPr/>
        </p:nvSpPr>
        <p:spPr bwMode="auto">
          <a:xfrm>
            <a:off x="7337534" y="5364164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2" name="Rectangle 62"/>
          <p:cNvSpPr>
            <a:spLocks noChangeArrowheads="1"/>
          </p:cNvSpPr>
          <p:nvPr/>
        </p:nvSpPr>
        <p:spPr bwMode="auto">
          <a:xfrm>
            <a:off x="7277209" y="5502276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smtClean="0">
                <a:solidFill>
                  <a:srgbClr val="000000"/>
                </a:solidFill>
              </a:rPr>
              <a:t>8</a:t>
            </a:r>
            <a:endParaRPr lang="en-US" sz="1800" smtClean="0">
              <a:solidFill>
                <a:prstClr val="black"/>
              </a:solidFill>
            </a:endParaRPr>
          </a:p>
        </p:txBody>
      </p:sp>
      <p:sp>
        <p:nvSpPr>
          <p:cNvPr id="63" name="Line 63"/>
          <p:cNvSpPr>
            <a:spLocks noChangeShapeType="1"/>
          </p:cNvSpPr>
          <p:nvPr/>
        </p:nvSpPr>
        <p:spPr bwMode="auto">
          <a:xfrm>
            <a:off x="8883759" y="5364164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4" name="Rectangle 64"/>
          <p:cNvSpPr>
            <a:spLocks noChangeArrowheads="1"/>
          </p:cNvSpPr>
          <p:nvPr/>
        </p:nvSpPr>
        <p:spPr bwMode="auto">
          <a:xfrm>
            <a:off x="8756759" y="5502276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smtClean="0">
                <a:solidFill>
                  <a:srgbClr val="000000"/>
                </a:solidFill>
              </a:rPr>
              <a:t>10</a:t>
            </a:r>
            <a:endParaRPr lang="en-US" sz="1800" smtClean="0">
              <a:solidFill>
                <a:prstClr val="black"/>
              </a:solidFill>
            </a:endParaRPr>
          </a:p>
        </p:txBody>
      </p:sp>
      <p:sp>
        <p:nvSpPr>
          <p:cNvPr id="74" name="Rectangle 49"/>
          <p:cNvSpPr>
            <a:spLocks noChangeArrowheads="1"/>
          </p:cNvSpPr>
          <p:nvPr/>
        </p:nvSpPr>
        <p:spPr bwMode="auto">
          <a:xfrm rot="16200000">
            <a:off x="-326231" y="2816227"/>
            <a:ext cx="12906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Correlation</a:t>
            </a:r>
            <a:endParaRPr lang="en-US" sz="1800" dirty="0" smtClean="0">
              <a:solidFill>
                <a:prstClr val="black"/>
              </a:solidFill>
            </a:endParaRPr>
          </a:p>
        </p:txBody>
      </p:sp>
      <p:sp>
        <p:nvSpPr>
          <p:cNvPr id="76" name="Line 65"/>
          <p:cNvSpPr>
            <a:spLocks noChangeShapeType="1"/>
          </p:cNvSpPr>
          <p:nvPr/>
        </p:nvSpPr>
        <p:spPr bwMode="auto">
          <a:xfrm>
            <a:off x="2971800" y="6494463"/>
            <a:ext cx="865188" cy="0"/>
          </a:xfrm>
          <a:prstGeom prst="line">
            <a:avLst/>
          </a:prstGeom>
          <a:noFill/>
          <a:ln w="1270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7" name="Oval 66"/>
          <p:cNvSpPr>
            <a:spLocks noChangeArrowheads="1"/>
          </p:cNvSpPr>
          <p:nvPr/>
        </p:nvSpPr>
        <p:spPr bwMode="auto">
          <a:xfrm>
            <a:off x="3354387" y="6445250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8" name="Line 67"/>
          <p:cNvSpPr>
            <a:spLocks noChangeShapeType="1"/>
          </p:cNvSpPr>
          <p:nvPr/>
        </p:nvSpPr>
        <p:spPr bwMode="auto">
          <a:xfrm>
            <a:off x="5067300" y="6494463"/>
            <a:ext cx="863600" cy="0"/>
          </a:xfrm>
          <a:prstGeom prst="line">
            <a:avLst/>
          </a:prstGeom>
          <a:noFill/>
          <a:ln w="12700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9" name="Freeform 68"/>
          <p:cNvSpPr>
            <a:spLocks/>
          </p:cNvSpPr>
          <p:nvPr/>
        </p:nvSpPr>
        <p:spPr bwMode="auto">
          <a:xfrm>
            <a:off x="5437187" y="6427788"/>
            <a:ext cx="122238" cy="100013"/>
          </a:xfrm>
          <a:custGeom>
            <a:avLst/>
            <a:gdLst>
              <a:gd name="T0" fmla="*/ 39 w 77"/>
              <a:gd name="T1" fmla="*/ 0 h 63"/>
              <a:gd name="T2" fmla="*/ 0 w 77"/>
              <a:gd name="T3" fmla="*/ 63 h 63"/>
              <a:gd name="T4" fmla="*/ 77 w 77"/>
              <a:gd name="T5" fmla="*/ 63 h 63"/>
              <a:gd name="T6" fmla="*/ 39 w 77"/>
              <a:gd name="T7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" h="63">
                <a:moveTo>
                  <a:pt x="39" y="0"/>
                </a:moveTo>
                <a:lnTo>
                  <a:pt x="0" y="63"/>
                </a:lnTo>
                <a:lnTo>
                  <a:pt x="77" y="63"/>
                </a:lnTo>
                <a:lnTo>
                  <a:pt x="39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0" name="Rectangle 69"/>
          <p:cNvSpPr>
            <a:spLocks noChangeArrowheads="1"/>
          </p:cNvSpPr>
          <p:nvPr/>
        </p:nvSpPr>
        <p:spPr bwMode="auto">
          <a:xfrm>
            <a:off x="3975100" y="6372225"/>
            <a:ext cx="9032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smtClean="0">
                <a:solidFill>
                  <a:srgbClr val="000000"/>
                </a:solidFill>
              </a:rPr>
              <a:t>English</a:t>
            </a:r>
            <a:endParaRPr lang="en-US" sz="1800" smtClean="0">
              <a:solidFill>
                <a:prstClr val="black"/>
              </a:solidFill>
            </a:endParaRPr>
          </a:p>
        </p:txBody>
      </p:sp>
      <p:sp>
        <p:nvSpPr>
          <p:cNvPr id="81" name="Rectangle 70"/>
          <p:cNvSpPr>
            <a:spLocks noChangeArrowheads="1"/>
          </p:cNvSpPr>
          <p:nvPr/>
        </p:nvSpPr>
        <p:spPr bwMode="auto">
          <a:xfrm>
            <a:off x="6069012" y="6372225"/>
            <a:ext cx="6429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smtClean="0">
                <a:solidFill>
                  <a:srgbClr val="000000"/>
                </a:solidFill>
              </a:rPr>
              <a:t>Math</a:t>
            </a:r>
            <a:endParaRPr lang="en-US" sz="1800" smtClean="0">
              <a:solidFill>
                <a:prstClr val="black"/>
              </a:solidFill>
            </a:endParaRPr>
          </a:p>
        </p:txBody>
      </p:sp>
      <p:sp>
        <p:nvSpPr>
          <p:cNvPr id="69" name="Line 65"/>
          <p:cNvSpPr>
            <a:spLocks noChangeShapeType="1"/>
          </p:cNvSpPr>
          <p:nvPr/>
        </p:nvSpPr>
        <p:spPr bwMode="auto">
          <a:xfrm>
            <a:off x="6523145" y="4690301"/>
            <a:ext cx="2362200" cy="0"/>
          </a:xfrm>
          <a:prstGeom prst="line">
            <a:avLst/>
          </a:prstGeom>
          <a:noFill/>
          <a:ln w="19050">
            <a:solidFill>
              <a:srgbClr val="1A476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0" name="Line 67"/>
          <p:cNvSpPr>
            <a:spLocks noChangeShapeType="1"/>
          </p:cNvSpPr>
          <p:nvPr/>
        </p:nvSpPr>
        <p:spPr bwMode="auto">
          <a:xfrm>
            <a:off x="6573945" y="3483293"/>
            <a:ext cx="2311400" cy="0"/>
          </a:xfrm>
          <a:prstGeom prst="line">
            <a:avLst/>
          </a:prstGeom>
          <a:noFill/>
          <a:ln w="19050">
            <a:solidFill>
              <a:srgbClr val="90353B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8" name="Rectangle 42"/>
          <p:cNvSpPr>
            <a:spLocks noChangeArrowheads="1"/>
          </p:cNvSpPr>
          <p:nvPr/>
        </p:nvSpPr>
        <p:spPr bwMode="auto">
          <a:xfrm rot="16200000">
            <a:off x="614509" y="4220813"/>
            <a:ext cx="3206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0.1</a:t>
            </a:r>
            <a:endParaRPr lang="en-US" sz="1800" dirty="0" smtClean="0">
              <a:solidFill>
                <a:prstClr val="black"/>
              </a:solidFill>
            </a:endParaRPr>
          </a:p>
        </p:txBody>
      </p:sp>
      <p:sp>
        <p:nvSpPr>
          <p:cNvPr id="71" name="Rectangle 44"/>
          <p:cNvSpPr>
            <a:spLocks noChangeArrowheads="1"/>
          </p:cNvSpPr>
          <p:nvPr/>
        </p:nvSpPr>
        <p:spPr bwMode="auto">
          <a:xfrm rot="16200000">
            <a:off x="614509" y="3363778"/>
            <a:ext cx="3206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0.2</a:t>
            </a:r>
            <a:endParaRPr lang="en-US" sz="1800" dirty="0" smtClean="0">
              <a:solidFill>
                <a:prstClr val="black"/>
              </a:solidFill>
            </a:endParaRPr>
          </a:p>
        </p:txBody>
      </p:sp>
      <p:sp>
        <p:nvSpPr>
          <p:cNvPr id="72" name="Rectangle 46"/>
          <p:cNvSpPr>
            <a:spLocks noChangeArrowheads="1"/>
          </p:cNvSpPr>
          <p:nvPr/>
        </p:nvSpPr>
        <p:spPr bwMode="auto">
          <a:xfrm rot="16200000">
            <a:off x="614509" y="2513240"/>
            <a:ext cx="3206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0.3</a:t>
            </a:r>
            <a:endParaRPr lang="en-US" sz="1800" dirty="0" smtClean="0">
              <a:solidFill>
                <a:prstClr val="black"/>
              </a:solidFill>
            </a:endParaRPr>
          </a:p>
        </p:txBody>
      </p:sp>
      <p:sp>
        <p:nvSpPr>
          <p:cNvPr id="73" name="Rectangle 48"/>
          <p:cNvSpPr>
            <a:spLocks noChangeArrowheads="1"/>
          </p:cNvSpPr>
          <p:nvPr/>
        </p:nvSpPr>
        <p:spPr bwMode="auto">
          <a:xfrm rot="16200000">
            <a:off x="614509" y="1650794"/>
            <a:ext cx="3206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0.4</a:t>
            </a:r>
            <a:endParaRPr lang="en-US" sz="1800" dirty="0" smtClean="0">
              <a:solidFill>
                <a:prstClr val="black"/>
              </a:solidFill>
            </a:endParaRPr>
          </a:p>
        </p:txBody>
      </p:sp>
      <p:sp>
        <p:nvSpPr>
          <p:cNvPr id="83" name="Rectangle 50"/>
          <p:cNvSpPr>
            <a:spLocks noChangeArrowheads="1"/>
          </p:cNvSpPr>
          <p:nvPr/>
        </p:nvSpPr>
        <p:spPr bwMode="auto">
          <a:xfrm rot="16200000">
            <a:off x="616096" y="791813"/>
            <a:ext cx="3206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0.5</a:t>
            </a:r>
            <a:endParaRPr lang="en-US" sz="1800" dirty="0" smtClean="0">
              <a:solidFill>
                <a:prstClr val="black"/>
              </a:solidFill>
            </a:endParaRPr>
          </a:p>
        </p:txBody>
      </p:sp>
      <p:sp>
        <p:nvSpPr>
          <p:cNvPr id="84" name="Rectangle 63"/>
          <p:cNvSpPr>
            <a:spLocks noChangeArrowheads="1"/>
          </p:cNvSpPr>
          <p:nvPr/>
        </p:nvSpPr>
        <p:spPr bwMode="auto">
          <a:xfrm>
            <a:off x="3581400" y="5891213"/>
            <a:ext cx="24282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Years Between Classes</a:t>
            </a:r>
            <a:endParaRPr lang="en-US" sz="1800" dirty="0" smtClean="0">
              <a:solidFill>
                <a:prstClr val="black"/>
              </a:solidFill>
            </a:endParaRPr>
          </a:p>
        </p:txBody>
      </p:sp>
      <p:sp>
        <p:nvSpPr>
          <p:cNvPr id="66" name="Rectangle 40"/>
          <p:cNvSpPr>
            <a:spLocks noChangeArrowheads="1"/>
          </p:cNvSpPr>
          <p:nvPr/>
        </p:nvSpPr>
        <p:spPr bwMode="auto">
          <a:xfrm rot="16200000">
            <a:off x="698859" y="4994276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0</a:t>
            </a:r>
            <a:endParaRPr lang="en-US" sz="1800" dirty="0" smtClean="0">
              <a:solidFill>
                <a:prstClr val="black"/>
              </a:solidFill>
            </a:endParaRPr>
          </a:p>
        </p:txBody>
      </p:sp>
      <p:sp>
        <p:nvSpPr>
          <p:cNvPr id="67" name="Rectangle 5"/>
          <p:cNvSpPr>
            <a:spLocks noChangeArrowheads="1"/>
          </p:cNvSpPr>
          <p:nvPr/>
        </p:nvSpPr>
        <p:spPr bwMode="auto">
          <a:xfrm>
            <a:off x="871742" y="182563"/>
            <a:ext cx="75021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dirty="0">
                <a:solidFill>
                  <a:srgbClr val="1E2D70"/>
                </a:solidFill>
              </a:rPr>
              <a:t>Autocorrelation Vector in </a:t>
            </a:r>
            <a:r>
              <a:rPr lang="en-US" sz="1800" b="1" dirty="0" smtClean="0">
                <a:solidFill>
                  <a:srgbClr val="1E2D70"/>
                </a:solidFill>
              </a:rPr>
              <a:t>Middle School </a:t>
            </a:r>
            <a:r>
              <a:rPr lang="en-US" sz="1800" b="1" dirty="0">
                <a:solidFill>
                  <a:srgbClr val="1E2D70"/>
                </a:solidFill>
              </a:rPr>
              <a:t>for English and Math Scores</a:t>
            </a:r>
          </a:p>
        </p:txBody>
      </p:sp>
    </p:spTree>
    <p:extLst>
      <p:ext uri="{BB962C8B-B14F-4D97-AF65-F5344CB8AC3E}">
        <p14:creationId xmlns:p14="http://schemas.microsoft.com/office/powerpoint/2010/main" val="414195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903287" y="5119688"/>
            <a:ext cx="8002588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903287" y="4294188"/>
            <a:ext cx="8002588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903287" y="3467100"/>
            <a:ext cx="8002588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903287" y="2641600"/>
            <a:ext cx="8002588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903287" y="1816100"/>
            <a:ext cx="8002588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903287" y="995363"/>
            <a:ext cx="8002588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1695450" y="823913"/>
            <a:ext cx="6616701" cy="4289425"/>
          </a:xfrm>
          <a:custGeom>
            <a:avLst/>
            <a:gdLst>
              <a:gd name="T0" fmla="*/ 16 w 1194"/>
              <a:gd name="T1" fmla="*/ 774 h 774"/>
              <a:gd name="T2" fmla="*/ 36 w 1194"/>
              <a:gd name="T3" fmla="*/ 774 h 774"/>
              <a:gd name="T4" fmla="*/ 56 w 1194"/>
              <a:gd name="T5" fmla="*/ 774 h 774"/>
              <a:gd name="T6" fmla="*/ 76 w 1194"/>
              <a:gd name="T7" fmla="*/ 774 h 774"/>
              <a:gd name="T8" fmla="*/ 96 w 1194"/>
              <a:gd name="T9" fmla="*/ 774 h 774"/>
              <a:gd name="T10" fmla="*/ 116 w 1194"/>
              <a:gd name="T11" fmla="*/ 774 h 774"/>
              <a:gd name="T12" fmla="*/ 136 w 1194"/>
              <a:gd name="T13" fmla="*/ 774 h 774"/>
              <a:gd name="T14" fmla="*/ 156 w 1194"/>
              <a:gd name="T15" fmla="*/ 774 h 774"/>
              <a:gd name="T16" fmla="*/ 176 w 1194"/>
              <a:gd name="T17" fmla="*/ 774 h 774"/>
              <a:gd name="T18" fmla="*/ 196 w 1194"/>
              <a:gd name="T19" fmla="*/ 773 h 774"/>
              <a:gd name="T20" fmla="*/ 216 w 1194"/>
              <a:gd name="T21" fmla="*/ 773 h 774"/>
              <a:gd name="T22" fmla="*/ 236 w 1194"/>
              <a:gd name="T23" fmla="*/ 772 h 774"/>
              <a:gd name="T24" fmla="*/ 256 w 1194"/>
              <a:gd name="T25" fmla="*/ 771 h 774"/>
              <a:gd name="T26" fmla="*/ 275 w 1194"/>
              <a:gd name="T27" fmla="*/ 767 h 774"/>
              <a:gd name="T28" fmla="*/ 295 w 1194"/>
              <a:gd name="T29" fmla="*/ 762 h 774"/>
              <a:gd name="T30" fmla="*/ 315 w 1194"/>
              <a:gd name="T31" fmla="*/ 755 h 774"/>
              <a:gd name="T32" fmla="*/ 335 w 1194"/>
              <a:gd name="T33" fmla="*/ 743 h 774"/>
              <a:gd name="T34" fmla="*/ 355 w 1194"/>
              <a:gd name="T35" fmla="*/ 727 h 774"/>
              <a:gd name="T36" fmla="*/ 375 w 1194"/>
              <a:gd name="T37" fmla="*/ 703 h 774"/>
              <a:gd name="T38" fmla="*/ 395 w 1194"/>
              <a:gd name="T39" fmla="*/ 669 h 774"/>
              <a:gd name="T40" fmla="*/ 415 w 1194"/>
              <a:gd name="T41" fmla="*/ 626 h 774"/>
              <a:gd name="T42" fmla="*/ 435 w 1194"/>
              <a:gd name="T43" fmla="*/ 565 h 774"/>
              <a:gd name="T44" fmla="*/ 455 w 1194"/>
              <a:gd name="T45" fmla="*/ 485 h 774"/>
              <a:gd name="T46" fmla="*/ 475 w 1194"/>
              <a:gd name="T47" fmla="*/ 390 h 774"/>
              <a:gd name="T48" fmla="*/ 495 w 1194"/>
              <a:gd name="T49" fmla="*/ 279 h 774"/>
              <a:gd name="T50" fmla="*/ 515 w 1194"/>
              <a:gd name="T51" fmla="*/ 168 h 774"/>
              <a:gd name="T52" fmla="*/ 535 w 1194"/>
              <a:gd name="T53" fmla="*/ 72 h 774"/>
              <a:gd name="T54" fmla="*/ 555 w 1194"/>
              <a:gd name="T55" fmla="*/ 12 h 774"/>
              <a:gd name="T56" fmla="*/ 575 w 1194"/>
              <a:gd name="T57" fmla="*/ 1 h 774"/>
              <a:gd name="T58" fmla="*/ 595 w 1194"/>
              <a:gd name="T59" fmla="*/ 36 h 774"/>
              <a:gd name="T60" fmla="*/ 615 w 1194"/>
              <a:gd name="T61" fmla="*/ 106 h 774"/>
              <a:gd name="T62" fmla="*/ 635 w 1194"/>
              <a:gd name="T63" fmla="*/ 197 h 774"/>
              <a:gd name="T64" fmla="*/ 655 w 1194"/>
              <a:gd name="T65" fmla="*/ 298 h 774"/>
              <a:gd name="T66" fmla="*/ 675 w 1194"/>
              <a:gd name="T67" fmla="*/ 396 h 774"/>
              <a:gd name="T68" fmla="*/ 695 w 1194"/>
              <a:gd name="T69" fmla="*/ 481 h 774"/>
              <a:gd name="T70" fmla="*/ 715 w 1194"/>
              <a:gd name="T71" fmla="*/ 552 h 774"/>
              <a:gd name="T72" fmla="*/ 735 w 1194"/>
              <a:gd name="T73" fmla="*/ 608 h 774"/>
              <a:gd name="T74" fmla="*/ 755 w 1194"/>
              <a:gd name="T75" fmla="*/ 653 h 774"/>
              <a:gd name="T76" fmla="*/ 775 w 1194"/>
              <a:gd name="T77" fmla="*/ 687 h 774"/>
              <a:gd name="T78" fmla="*/ 794 w 1194"/>
              <a:gd name="T79" fmla="*/ 712 h 774"/>
              <a:gd name="T80" fmla="*/ 814 w 1194"/>
              <a:gd name="T81" fmla="*/ 730 h 774"/>
              <a:gd name="T82" fmla="*/ 834 w 1194"/>
              <a:gd name="T83" fmla="*/ 742 h 774"/>
              <a:gd name="T84" fmla="*/ 854 w 1194"/>
              <a:gd name="T85" fmla="*/ 749 h 774"/>
              <a:gd name="T86" fmla="*/ 874 w 1194"/>
              <a:gd name="T87" fmla="*/ 756 h 774"/>
              <a:gd name="T88" fmla="*/ 894 w 1194"/>
              <a:gd name="T89" fmla="*/ 761 h 774"/>
              <a:gd name="T90" fmla="*/ 914 w 1194"/>
              <a:gd name="T91" fmla="*/ 765 h 774"/>
              <a:gd name="T92" fmla="*/ 934 w 1194"/>
              <a:gd name="T93" fmla="*/ 769 h 774"/>
              <a:gd name="T94" fmla="*/ 954 w 1194"/>
              <a:gd name="T95" fmla="*/ 770 h 774"/>
              <a:gd name="T96" fmla="*/ 974 w 1194"/>
              <a:gd name="T97" fmla="*/ 771 h 774"/>
              <a:gd name="T98" fmla="*/ 994 w 1194"/>
              <a:gd name="T99" fmla="*/ 772 h 774"/>
              <a:gd name="T100" fmla="*/ 1014 w 1194"/>
              <a:gd name="T101" fmla="*/ 773 h 774"/>
              <a:gd name="T102" fmla="*/ 1034 w 1194"/>
              <a:gd name="T103" fmla="*/ 773 h 774"/>
              <a:gd name="T104" fmla="*/ 1054 w 1194"/>
              <a:gd name="T105" fmla="*/ 774 h 774"/>
              <a:gd name="T106" fmla="*/ 1074 w 1194"/>
              <a:gd name="T107" fmla="*/ 774 h 774"/>
              <a:gd name="T108" fmla="*/ 1094 w 1194"/>
              <a:gd name="T109" fmla="*/ 774 h 774"/>
              <a:gd name="T110" fmla="*/ 1114 w 1194"/>
              <a:gd name="T111" fmla="*/ 774 h 774"/>
              <a:gd name="T112" fmla="*/ 1134 w 1194"/>
              <a:gd name="T113" fmla="*/ 774 h 774"/>
              <a:gd name="T114" fmla="*/ 1154 w 1194"/>
              <a:gd name="T115" fmla="*/ 774 h 774"/>
              <a:gd name="T116" fmla="*/ 1174 w 1194"/>
              <a:gd name="T117" fmla="*/ 774 h 774"/>
              <a:gd name="T118" fmla="*/ 1194 w 1194"/>
              <a:gd name="T119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94" h="774">
                <a:moveTo>
                  <a:pt x="0" y="774"/>
                </a:moveTo>
                <a:lnTo>
                  <a:pt x="4" y="774"/>
                </a:lnTo>
                <a:lnTo>
                  <a:pt x="8" y="774"/>
                </a:lnTo>
                <a:lnTo>
                  <a:pt x="12" y="774"/>
                </a:lnTo>
                <a:lnTo>
                  <a:pt x="16" y="774"/>
                </a:lnTo>
                <a:lnTo>
                  <a:pt x="20" y="774"/>
                </a:lnTo>
                <a:lnTo>
                  <a:pt x="24" y="774"/>
                </a:lnTo>
                <a:lnTo>
                  <a:pt x="28" y="774"/>
                </a:lnTo>
                <a:lnTo>
                  <a:pt x="32" y="774"/>
                </a:lnTo>
                <a:lnTo>
                  <a:pt x="36" y="774"/>
                </a:lnTo>
                <a:lnTo>
                  <a:pt x="40" y="774"/>
                </a:lnTo>
                <a:lnTo>
                  <a:pt x="44" y="774"/>
                </a:lnTo>
                <a:lnTo>
                  <a:pt x="48" y="774"/>
                </a:lnTo>
                <a:lnTo>
                  <a:pt x="52" y="774"/>
                </a:lnTo>
                <a:lnTo>
                  <a:pt x="56" y="774"/>
                </a:lnTo>
                <a:lnTo>
                  <a:pt x="60" y="774"/>
                </a:lnTo>
                <a:lnTo>
                  <a:pt x="64" y="774"/>
                </a:lnTo>
                <a:lnTo>
                  <a:pt x="68" y="774"/>
                </a:lnTo>
                <a:lnTo>
                  <a:pt x="72" y="774"/>
                </a:lnTo>
                <a:lnTo>
                  <a:pt x="76" y="774"/>
                </a:lnTo>
                <a:lnTo>
                  <a:pt x="80" y="774"/>
                </a:lnTo>
                <a:lnTo>
                  <a:pt x="84" y="774"/>
                </a:lnTo>
                <a:lnTo>
                  <a:pt x="88" y="774"/>
                </a:lnTo>
                <a:lnTo>
                  <a:pt x="92" y="774"/>
                </a:lnTo>
                <a:lnTo>
                  <a:pt x="96" y="774"/>
                </a:lnTo>
                <a:lnTo>
                  <a:pt x="100" y="774"/>
                </a:lnTo>
                <a:lnTo>
                  <a:pt x="104" y="774"/>
                </a:lnTo>
                <a:lnTo>
                  <a:pt x="108" y="774"/>
                </a:lnTo>
                <a:lnTo>
                  <a:pt x="112" y="774"/>
                </a:lnTo>
                <a:lnTo>
                  <a:pt x="116" y="774"/>
                </a:lnTo>
                <a:lnTo>
                  <a:pt x="120" y="774"/>
                </a:lnTo>
                <a:lnTo>
                  <a:pt x="124" y="774"/>
                </a:lnTo>
                <a:lnTo>
                  <a:pt x="128" y="774"/>
                </a:lnTo>
                <a:lnTo>
                  <a:pt x="132" y="774"/>
                </a:lnTo>
                <a:lnTo>
                  <a:pt x="136" y="774"/>
                </a:lnTo>
                <a:lnTo>
                  <a:pt x="140" y="774"/>
                </a:lnTo>
                <a:lnTo>
                  <a:pt x="144" y="774"/>
                </a:lnTo>
                <a:lnTo>
                  <a:pt x="148" y="774"/>
                </a:lnTo>
                <a:lnTo>
                  <a:pt x="152" y="774"/>
                </a:lnTo>
                <a:lnTo>
                  <a:pt x="156" y="774"/>
                </a:lnTo>
                <a:lnTo>
                  <a:pt x="160" y="774"/>
                </a:lnTo>
                <a:lnTo>
                  <a:pt x="164" y="774"/>
                </a:lnTo>
                <a:lnTo>
                  <a:pt x="168" y="774"/>
                </a:lnTo>
                <a:lnTo>
                  <a:pt x="172" y="774"/>
                </a:lnTo>
                <a:lnTo>
                  <a:pt x="176" y="774"/>
                </a:lnTo>
                <a:lnTo>
                  <a:pt x="180" y="774"/>
                </a:lnTo>
                <a:lnTo>
                  <a:pt x="184" y="773"/>
                </a:lnTo>
                <a:lnTo>
                  <a:pt x="188" y="773"/>
                </a:lnTo>
                <a:lnTo>
                  <a:pt x="192" y="773"/>
                </a:lnTo>
                <a:lnTo>
                  <a:pt x="196" y="773"/>
                </a:lnTo>
                <a:lnTo>
                  <a:pt x="200" y="773"/>
                </a:lnTo>
                <a:lnTo>
                  <a:pt x="204" y="773"/>
                </a:lnTo>
                <a:lnTo>
                  <a:pt x="208" y="773"/>
                </a:lnTo>
                <a:lnTo>
                  <a:pt x="212" y="773"/>
                </a:lnTo>
                <a:lnTo>
                  <a:pt x="216" y="773"/>
                </a:lnTo>
                <a:lnTo>
                  <a:pt x="220" y="773"/>
                </a:lnTo>
                <a:lnTo>
                  <a:pt x="224" y="773"/>
                </a:lnTo>
                <a:lnTo>
                  <a:pt x="228" y="773"/>
                </a:lnTo>
                <a:lnTo>
                  <a:pt x="232" y="772"/>
                </a:lnTo>
                <a:lnTo>
                  <a:pt x="236" y="772"/>
                </a:lnTo>
                <a:lnTo>
                  <a:pt x="240" y="772"/>
                </a:lnTo>
                <a:lnTo>
                  <a:pt x="244" y="772"/>
                </a:lnTo>
                <a:lnTo>
                  <a:pt x="248" y="771"/>
                </a:lnTo>
                <a:lnTo>
                  <a:pt x="252" y="771"/>
                </a:lnTo>
                <a:lnTo>
                  <a:pt x="256" y="771"/>
                </a:lnTo>
                <a:lnTo>
                  <a:pt x="260" y="770"/>
                </a:lnTo>
                <a:lnTo>
                  <a:pt x="263" y="769"/>
                </a:lnTo>
                <a:lnTo>
                  <a:pt x="267" y="769"/>
                </a:lnTo>
                <a:lnTo>
                  <a:pt x="271" y="768"/>
                </a:lnTo>
                <a:lnTo>
                  <a:pt x="275" y="767"/>
                </a:lnTo>
                <a:lnTo>
                  <a:pt x="279" y="767"/>
                </a:lnTo>
                <a:lnTo>
                  <a:pt x="283" y="766"/>
                </a:lnTo>
                <a:lnTo>
                  <a:pt x="287" y="765"/>
                </a:lnTo>
                <a:lnTo>
                  <a:pt x="291" y="764"/>
                </a:lnTo>
                <a:lnTo>
                  <a:pt x="295" y="762"/>
                </a:lnTo>
                <a:lnTo>
                  <a:pt x="299" y="761"/>
                </a:lnTo>
                <a:lnTo>
                  <a:pt x="303" y="760"/>
                </a:lnTo>
                <a:lnTo>
                  <a:pt x="307" y="758"/>
                </a:lnTo>
                <a:lnTo>
                  <a:pt x="311" y="757"/>
                </a:lnTo>
                <a:lnTo>
                  <a:pt x="315" y="755"/>
                </a:lnTo>
                <a:lnTo>
                  <a:pt x="319" y="753"/>
                </a:lnTo>
                <a:lnTo>
                  <a:pt x="323" y="751"/>
                </a:lnTo>
                <a:lnTo>
                  <a:pt x="327" y="748"/>
                </a:lnTo>
                <a:lnTo>
                  <a:pt x="331" y="746"/>
                </a:lnTo>
                <a:lnTo>
                  <a:pt x="335" y="743"/>
                </a:lnTo>
                <a:lnTo>
                  <a:pt x="339" y="740"/>
                </a:lnTo>
                <a:lnTo>
                  <a:pt x="343" y="737"/>
                </a:lnTo>
                <a:lnTo>
                  <a:pt x="347" y="734"/>
                </a:lnTo>
                <a:lnTo>
                  <a:pt x="351" y="730"/>
                </a:lnTo>
                <a:lnTo>
                  <a:pt x="355" y="727"/>
                </a:lnTo>
                <a:lnTo>
                  <a:pt x="359" y="723"/>
                </a:lnTo>
                <a:lnTo>
                  <a:pt x="363" y="718"/>
                </a:lnTo>
                <a:lnTo>
                  <a:pt x="367" y="714"/>
                </a:lnTo>
                <a:lnTo>
                  <a:pt x="371" y="708"/>
                </a:lnTo>
                <a:lnTo>
                  <a:pt x="375" y="703"/>
                </a:lnTo>
                <a:lnTo>
                  <a:pt x="379" y="697"/>
                </a:lnTo>
                <a:lnTo>
                  <a:pt x="383" y="691"/>
                </a:lnTo>
                <a:lnTo>
                  <a:pt x="387" y="684"/>
                </a:lnTo>
                <a:lnTo>
                  <a:pt x="391" y="677"/>
                </a:lnTo>
                <a:lnTo>
                  <a:pt x="395" y="669"/>
                </a:lnTo>
                <a:lnTo>
                  <a:pt x="399" y="662"/>
                </a:lnTo>
                <a:lnTo>
                  <a:pt x="403" y="653"/>
                </a:lnTo>
                <a:lnTo>
                  <a:pt x="407" y="645"/>
                </a:lnTo>
                <a:lnTo>
                  <a:pt x="411" y="636"/>
                </a:lnTo>
                <a:lnTo>
                  <a:pt x="415" y="626"/>
                </a:lnTo>
                <a:lnTo>
                  <a:pt x="419" y="615"/>
                </a:lnTo>
                <a:lnTo>
                  <a:pt x="423" y="604"/>
                </a:lnTo>
                <a:lnTo>
                  <a:pt x="427" y="592"/>
                </a:lnTo>
                <a:lnTo>
                  <a:pt x="431" y="579"/>
                </a:lnTo>
                <a:lnTo>
                  <a:pt x="435" y="565"/>
                </a:lnTo>
                <a:lnTo>
                  <a:pt x="439" y="551"/>
                </a:lnTo>
                <a:lnTo>
                  <a:pt x="443" y="535"/>
                </a:lnTo>
                <a:lnTo>
                  <a:pt x="447" y="519"/>
                </a:lnTo>
                <a:lnTo>
                  <a:pt x="451" y="502"/>
                </a:lnTo>
                <a:lnTo>
                  <a:pt x="455" y="485"/>
                </a:lnTo>
                <a:lnTo>
                  <a:pt x="459" y="468"/>
                </a:lnTo>
                <a:lnTo>
                  <a:pt x="463" y="450"/>
                </a:lnTo>
                <a:lnTo>
                  <a:pt x="467" y="431"/>
                </a:lnTo>
                <a:lnTo>
                  <a:pt x="471" y="411"/>
                </a:lnTo>
                <a:lnTo>
                  <a:pt x="475" y="390"/>
                </a:lnTo>
                <a:lnTo>
                  <a:pt x="479" y="369"/>
                </a:lnTo>
                <a:lnTo>
                  <a:pt x="483" y="347"/>
                </a:lnTo>
                <a:lnTo>
                  <a:pt x="487" y="325"/>
                </a:lnTo>
                <a:lnTo>
                  <a:pt x="491" y="302"/>
                </a:lnTo>
                <a:lnTo>
                  <a:pt x="495" y="279"/>
                </a:lnTo>
                <a:lnTo>
                  <a:pt x="499" y="256"/>
                </a:lnTo>
                <a:lnTo>
                  <a:pt x="503" y="234"/>
                </a:lnTo>
                <a:lnTo>
                  <a:pt x="507" y="211"/>
                </a:lnTo>
                <a:lnTo>
                  <a:pt x="511" y="189"/>
                </a:lnTo>
                <a:lnTo>
                  <a:pt x="515" y="168"/>
                </a:lnTo>
                <a:lnTo>
                  <a:pt x="519" y="147"/>
                </a:lnTo>
                <a:lnTo>
                  <a:pt x="523" y="126"/>
                </a:lnTo>
                <a:lnTo>
                  <a:pt x="527" y="106"/>
                </a:lnTo>
                <a:lnTo>
                  <a:pt x="531" y="88"/>
                </a:lnTo>
                <a:lnTo>
                  <a:pt x="535" y="72"/>
                </a:lnTo>
                <a:lnTo>
                  <a:pt x="539" y="56"/>
                </a:lnTo>
                <a:lnTo>
                  <a:pt x="543" y="43"/>
                </a:lnTo>
                <a:lnTo>
                  <a:pt x="547" y="30"/>
                </a:lnTo>
                <a:lnTo>
                  <a:pt x="551" y="21"/>
                </a:lnTo>
                <a:lnTo>
                  <a:pt x="555" y="12"/>
                </a:lnTo>
                <a:lnTo>
                  <a:pt x="559" y="6"/>
                </a:lnTo>
                <a:lnTo>
                  <a:pt x="563" y="2"/>
                </a:lnTo>
                <a:lnTo>
                  <a:pt x="567" y="0"/>
                </a:lnTo>
                <a:lnTo>
                  <a:pt x="571" y="0"/>
                </a:lnTo>
                <a:lnTo>
                  <a:pt x="575" y="1"/>
                </a:lnTo>
                <a:lnTo>
                  <a:pt x="579" y="4"/>
                </a:lnTo>
                <a:lnTo>
                  <a:pt x="583" y="9"/>
                </a:lnTo>
                <a:lnTo>
                  <a:pt x="587" y="16"/>
                </a:lnTo>
                <a:lnTo>
                  <a:pt x="591" y="25"/>
                </a:lnTo>
                <a:lnTo>
                  <a:pt x="595" y="36"/>
                </a:lnTo>
                <a:lnTo>
                  <a:pt x="599" y="47"/>
                </a:lnTo>
                <a:lnTo>
                  <a:pt x="603" y="60"/>
                </a:lnTo>
                <a:lnTo>
                  <a:pt x="607" y="74"/>
                </a:lnTo>
                <a:lnTo>
                  <a:pt x="611" y="90"/>
                </a:lnTo>
                <a:lnTo>
                  <a:pt x="615" y="106"/>
                </a:lnTo>
                <a:lnTo>
                  <a:pt x="619" y="124"/>
                </a:lnTo>
                <a:lnTo>
                  <a:pt x="623" y="142"/>
                </a:lnTo>
                <a:lnTo>
                  <a:pt x="627" y="160"/>
                </a:lnTo>
                <a:lnTo>
                  <a:pt x="631" y="178"/>
                </a:lnTo>
                <a:lnTo>
                  <a:pt x="635" y="197"/>
                </a:lnTo>
                <a:lnTo>
                  <a:pt x="639" y="217"/>
                </a:lnTo>
                <a:lnTo>
                  <a:pt x="643" y="237"/>
                </a:lnTo>
                <a:lnTo>
                  <a:pt x="647" y="257"/>
                </a:lnTo>
                <a:lnTo>
                  <a:pt x="651" y="277"/>
                </a:lnTo>
                <a:lnTo>
                  <a:pt x="655" y="298"/>
                </a:lnTo>
                <a:lnTo>
                  <a:pt x="659" y="319"/>
                </a:lnTo>
                <a:lnTo>
                  <a:pt x="663" y="339"/>
                </a:lnTo>
                <a:lnTo>
                  <a:pt x="667" y="358"/>
                </a:lnTo>
                <a:lnTo>
                  <a:pt x="671" y="377"/>
                </a:lnTo>
                <a:lnTo>
                  <a:pt x="675" y="396"/>
                </a:lnTo>
                <a:lnTo>
                  <a:pt x="679" y="414"/>
                </a:lnTo>
                <a:lnTo>
                  <a:pt x="683" y="431"/>
                </a:lnTo>
                <a:lnTo>
                  <a:pt x="687" y="448"/>
                </a:lnTo>
                <a:lnTo>
                  <a:pt x="691" y="465"/>
                </a:lnTo>
                <a:lnTo>
                  <a:pt x="695" y="481"/>
                </a:lnTo>
                <a:lnTo>
                  <a:pt x="699" y="497"/>
                </a:lnTo>
                <a:lnTo>
                  <a:pt x="703" y="512"/>
                </a:lnTo>
                <a:lnTo>
                  <a:pt x="707" y="526"/>
                </a:lnTo>
                <a:lnTo>
                  <a:pt x="711" y="539"/>
                </a:lnTo>
                <a:lnTo>
                  <a:pt x="715" y="552"/>
                </a:lnTo>
                <a:lnTo>
                  <a:pt x="719" y="565"/>
                </a:lnTo>
                <a:lnTo>
                  <a:pt x="723" y="576"/>
                </a:lnTo>
                <a:lnTo>
                  <a:pt x="727" y="588"/>
                </a:lnTo>
                <a:lnTo>
                  <a:pt x="731" y="598"/>
                </a:lnTo>
                <a:lnTo>
                  <a:pt x="735" y="608"/>
                </a:lnTo>
                <a:lnTo>
                  <a:pt x="739" y="618"/>
                </a:lnTo>
                <a:lnTo>
                  <a:pt x="743" y="628"/>
                </a:lnTo>
                <a:lnTo>
                  <a:pt x="747" y="636"/>
                </a:lnTo>
                <a:lnTo>
                  <a:pt x="751" y="645"/>
                </a:lnTo>
                <a:lnTo>
                  <a:pt x="755" y="653"/>
                </a:lnTo>
                <a:lnTo>
                  <a:pt x="759" y="661"/>
                </a:lnTo>
                <a:lnTo>
                  <a:pt x="763" y="668"/>
                </a:lnTo>
                <a:lnTo>
                  <a:pt x="767" y="675"/>
                </a:lnTo>
                <a:lnTo>
                  <a:pt x="771" y="681"/>
                </a:lnTo>
                <a:lnTo>
                  <a:pt x="775" y="687"/>
                </a:lnTo>
                <a:lnTo>
                  <a:pt x="779" y="693"/>
                </a:lnTo>
                <a:lnTo>
                  <a:pt x="782" y="698"/>
                </a:lnTo>
                <a:lnTo>
                  <a:pt x="787" y="703"/>
                </a:lnTo>
                <a:lnTo>
                  <a:pt x="790" y="708"/>
                </a:lnTo>
                <a:lnTo>
                  <a:pt x="794" y="712"/>
                </a:lnTo>
                <a:lnTo>
                  <a:pt x="798" y="716"/>
                </a:lnTo>
                <a:lnTo>
                  <a:pt x="802" y="720"/>
                </a:lnTo>
                <a:lnTo>
                  <a:pt x="806" y="724"/>
                </a:lnTo>
                <a:lnTo>
                  <a:pt x="810" y="727"/>
                </a:lnTo>
                <a:lnTo>
                  <a:pt x="814" y="730"/>
                </a:lnTo>
                <a:lnTo>
                  <a:pt x="818" y="733"/>
                </a:lnTo>
                <a:lnTo>
                  <a:pt x="822" y="735"/>
                </a:lnTo>
                <a:lnTo>
                  <a:pt x="826" y="738"/>
                </a:lnTo>
                <a:lnTo>
                  <a:pt x="830" y="740"/>
                </a:lnTo>
                <a:lnTo>
                  <a:pt x="834" y="742"/>
                </a:lnTo>
                <a:lnTo>
                  <a:pt x="838" y="743"/>
                </a:lnTo>
                <a:lnTo>
                  <a:pt x="842" y="745"/>
                </a:lnTo>
                <a:lnTo>
                  <a:pt x="846" y="746"/>
                </a:lnTo>
                <a:lnTo>
                  <a:pt x="850" y="748"/>
                </a:lnTo>
                <a:lnTo>
                  <a:pt x="854" y="749"/>
                </a:lnTo>
                <a:lnTo>
                  <a:pt x="858" y="751"/>
                </a:lnTo>
                <a:lnTo>
                  <a:pt x="862" y="752"/>
                </a:lnTo>
                <a:lnTo>
                  <a:pt x="866" y="753"/>
                </a:lnTo>
                <a:lnTo>
                  <a:pt x="870" y="754"/>
                </a:lnTo>
                <a:lnTo>
                  <a:pt x="874" y="756"/>
                </a:lnTo>
                <a:lnTo>
                  <a:pt x="878" y="757"/>
                </a:lnTo>
                <a:lnTo>
                  <a:pt x="882" y="758"/>
                </a:lnTo>
                <a:lnTo>
                  <a:pt x="886" y="759"/>
                </a:lnTo>
                <a:lnTo>
                  <a:pt x="890" y="760"/>
                </a:lnTo>
                <a:lnTo>
                  <a:pt x="894" y="761"/>
                </a:lnTo>
                <a:lnTo>
                  <a:pt x="898" y="762"/>
                </a:lnTo>
                <a:lnTo>
                  <a:pt x="902" y="763"/>
                </a:lnTo>
                <a:lnTo>
                  <a:pt x="906" y="764"/>
                </a:lnTo>
                <a:lnTo>
                  <a:pt x="910" y="765"/>
                </a:lnTo>
                <a:lnTo>
                  <a:pt x="914" y="765"/>
                </a:lnTo>
                <a:lnTo>
                  <a:pt x="918" y="766"/>
                </a:lnTo>
                <a:lnTo>
                  <a:pt x="922" y="767"/>
                </a:lnTo>
                <a:lnTo>
                  <a:pt x="926" y="768"/>
                </a:lnTo>
                <a:lnTo>
                  <a:pt x="930" y="768"/>
                </a:lnTo>
                <a:lnTo>
                  <a:pt x="934" y="769"/>
                </a:lnTo>
                <a:lnTo>
                  <a:pt x="938" y="769"/>
                </a:lnTo>
                <a:lnTo>
                  <a:pt x="942" y="769"/>
                </a:lnTo>
                <a:lnTo>
                  <a:pt x="946" y="770"/>
                </a:lnTo>
                <a:lnTo>
                  <a:pt x="950" y="770"/>
                </a:lnTo>
                <a:lnTo>
                  <a:pt x="954" y="770"/>
                </a:lnTo>
                <a:lnTo>
                  <a:pt x="958" y="771"/>
                </a:lnTo>
                <a:lnTo>
                  <a:pt x="962" y="771"/>
                </a:lnTo>
                <a:lnTo>
                  <a:pt x="966" y="771"/>
                </a:lnTo>
                <a:lnTo>
                  <a:pt x="970" y="771"/>
                </a:lnTo>
                <a:lnTo>
                  <a:pt x="974" y="771"/>
                </a:lnTo>
                <a:lnTo>
                  <a:pt x="978" y="772"/>
                </a:lnTo>
                <a:lnTo>
                  <a:pt x="982" y="772"/>
                </a:lnTo>
                <a:lnTo>
                  <a:pt x="986" y="772"/>
                </a:lnTo>
                <a:lnTo>
                  <a:pt x="990" y="772"/>
                </a:lnTo>
                <a:lnTo>
                  <a:pt x="994" y="772"/>
                </a:lnTo>
                <a:lnTo>
                  <a:pt x="998" y="772"/>
                </a:lnTo>
                <a:lnTo>
                  <a:pt x="1002" y="772"/>
                </a:lnTo>
                <a:lnTo>
                  <a:pt x="1006" y="773"/>
                </a:lnTo>
                <a:lnTo>
                  <a:pt x="1010" y="773"/>
                </a:lnTo>
                <a:lnTo>
                  <a:pt x="1014" y="773"/>
                </a:lnTo>
                <a:lnTo>
                  <a:pt x="1018" y="773"/>
                </a:lnTo>
                <a:lnTo>
                  <a:pt x="1022" y="773"/>
                </a:lnTo>
                <a:lnTo>
                  <a:pt x="1026" y="773"/>
                </a:lnTo>
                <a:lnTo>
                  <a:pt x="1030" y="773"/>
                </a:lnTo>
                <a:lnTo>
                  <a:pt x="1034" y="773"/>
                </a:lnTo>
                <a:lnTo>
                  <a:pt x="1038" y="773"/>
                </a:lnTo>
                <a:lnTo>
                  <a:pt x="1042" y="773"/>
                </a:lnTo>
                <a:lnTo>
                  <a:pt x="1046" y="774"/>
                </a:lnTo>
                <a:lnTo>
                  <a:pt x="1050" y="774"/>
                </a:lnTo>
                <a:lnTo>
                  <a:pt x="1054" y="774"/>
                </a:lnTo>
                <a:lnTo>
                  <a:pt x="1058" y="774"/>
                </a:lnTo>
                <a:lnTo>
                  <a:pt x="1062" y="774"/>
                </a:lnTo>
                <a:lnTo>
                  <a:pt x="1066" y="774"/>
                </a:lnTo>
                <a:lnTo>
                  <a:pt x="1070" y="774"/>
                </a:lnTo>
                <a:lnTo>
                  <a:pt x="1074" y="774"/>
                </a:lnTo>
                <a:lnTo>
                  <a:pt x="1078" y="774"/>
                </a:lnTo>
                <a:lnTo>
                  <a:pt x="1082" y="774"/>
                </a:lnTo>
                <a:lnTo>
                  <a:pt x="1086" y="774"/>
                </a:lnTo>
                <a:lnTo>
                  <a:pt x="1090" y="774"/>
                </a:lnTo>
                <a:lnTo>
                  <a:pt x="1094" y="774"/>
                </a:lnTo>
                <a:lnTo>
                  <a:pt x="1098" y="774"/>
                </a:lnTo>
                <a:lnTo>
                  <a:pt x="1102" y="774"/>
                </a:lnTo>
                <a:lnTo>
                  <a:pt x="1106" y="774"/>
                </a:lnTo>
                <a:lnTo>
                  <a:pt x="1110" y="774"/>
                </a:lnTo>
                <a:lnTo>
                  <a:pt x="1114" y="774"/>
                </a:lnTo>
                <a:lnTo>
                  <a:pt x="1118" y="774"/>
                </a:lnTo>
                <a:lnTo>
                  <a:pt x="1122" y="774"/>
                </a:lnTo>
                <a:lnTo>
                  <a:pt x="1126" y="774"/>
                </a:lnTo>
                <a:lnTo>
                  <a:pt x="1130" y="774"/>
                </a:lnTo>
                <a:lnTo>
                  <a:pt x="1134" y="774"/>
                </a:lnTo>
                <a:lnTo>
                  <a:pt x="1138" y="774"/>
                </a:lnTo>
                <a:lnTo>
                  <a:pt x="1142" y="774"/>
                </a:lnTo>
                <a:lnTo>
                  <a:pt x="1146" y="774"/>
                </a:lnTo>
                <a:lnTo>
                  <a:pt x="1150" y="774"/>
                </a:lnTo>
                <a:lnTo>
                  <a:pt x="1154" y="774"/>
                </a:lnTo>
                <a:lnTo>
                  <a:pt x="1158" y="774"/>
                </a:lnTo>
                <a:lnTo>
                  <a:pt x="1162" y="774"/>
                </a:lnTo>
                <a:lnTo>
                  <a:pt x="1166" y="774"/>
                </a:lnTo>
                <a:lnTo>
                  <a:pt x="1170" y="774"/>
                </a:lnTo>
                <a:lnTo>
                  <a:pt x="1174" y="774"/>
                </a:lnTo>
                <a:lnTo>
                  <a:pt x="1178" y="774"/>
                </a:lnTo>
                <a:lnTo>
                  <a:pt x="1182" y="774"/>
                </a:lnTo>
                <a:lnTo>
                  <a:pt x="1186" y="774"/>
                </a:lnTo>
                <a:lnTo>
                  <a:pt x="1190" y="774"/>
                </a:lnTo>
                <a:lnTo>
                  <a:pt x="1194" y="774"/>
                </a:lnTo>
              </a:path>
            </a:pathLst>
          </a:custGeom>
          <a:noFill/>
          <a:ln w="2857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1052512" y="3124200"/>
            <a:ext cx="7704138" cy="1984375"/>
          </a:xfrm>
          <a:custGeom>
            <a:avLst/>
            <a:gdLst>
              <a:gd name="T0" fmla="*/ 18 w 1390"/>
              <a:gd name="T1" fmla="*/ 358 h 358"/>
              <a:gd name="T2" fmla="*/ 41 w 1390"/>
              <a:gd name="T3" fmla="*/ 356 h 358"/>
              <a:gd name="T4" fmla="*/ 65 w 1390"/>
              <a:gd name="T5" fmla="*/ 355 h 358"/>
              <a:gd name="T6" fmla="*/ 88 w 1390"/>
              <a:gd name="T7" fmla="*/ 354 h 358"/>
              <a:gd name="T8" fmla="*/ 111 w 1390"/>
              <a:gd name="T9" fmla="*/ 352 h 358"/>
              <a:gd name="T10" fmla="*/ 134 w 1390"/>
              <a:gd name="T11" fmla="*/ 351 h 358"/>
              <a:gd name="T12" fmla="*/ 158 w 1390"/>
              <a:gd name="T13" fmla="*/ 350 h 358"/>
              <a:gd name="T14" fmla="*/ 181 w 1390"/>
              <a:gd name="T15" fmla="*/ 348 h 358"/>
              <a:gd name="T16" fmla="*/ 204 w 1390"/>
              <a:gd name="T17" fmla="*/ 345 h 358"/>
              <a:gd name="T18" fmla="*/ 227 w 1390"/>
              <a:gd name="T19" fmla="*/ 340 h 358"/>
              <a:gd name="T20" fmla="*/ 251 w 1390"/>
              <a:gd name="T21" fmla="*/ 334 h 358"/>
              <a:gd name="T22" fmla="*/ 274 w 1390"/>
              <a:gd name="T23" fmla="*/ 326 h 358"/>
              <a:gd name="T24" fmla="*/ 297 w 1390"/>
              <a:gd name="T25" fmla="*/ 314 h 358"/>
              <a:gd name="T26" fmla="*/ 320 w 1390"/>
              <a:gd name="T27" fmla="*/ 301 h 358"/>
              <a:gd name="T28" fmla="*/ 344 w 1390"/>
              <a:gd name="T29" fmla="*/ 287 h 358"/>
              <a:gd name="T30" fmla="*/ 367 w 1390"/>
              <a:gd name="T31" fmla="*/ 271 h 358"/>
              <a:gd name="T32" fmla="*/ 390 w 1390"/>
              <a:gd name="T33" fmla="*/ 252 h 358"/>
              <a:gd name="T34" fmla="*/ 413 w 1390"/>
              <a:gd name="T35" fmla="*/ 230 h 358"/>
              <a:gd name="T36" fmla="*/ 437 w 1390"/>
              <a:gd name="T37" fmla="*/ 207 h 358"/>
              <a:gd name="T38" fmla="*/ 460 w 1390"/>
              <a:gd name="T39" fmla="*/ 180 h 358"/>
              <a:gd name="T40" fmla="*/ 483 w 1390"/>
              <a:gd name="T41" fmla="*/ 150 h 358"/>
              <a:gd name="T42" fmla="*/ 506 w 1390"/>
              <a:gd name="T43" fmla="*/ 122 h 358"/>
              <a:gd name="T44" fmla="*/ 530 w 1390"/>
              <a:gd name="T45" fmla="*/ 98 h 358"/>
              <a:gd name="T46" fmla="*/ 553 w 1390"/>
              <a:gd name="T47" fmla="*/ 76 h 358"/>
              <a:gd name="T48" fmla="*/ 576 w 1390"/>
              <a:gd name="T49" fmla="*/ 53 h 358"/>
              <a:gd name="T50" fmla="*/ 600 w 1390"/>
              <a:gd name="T51" fmla="*/ 29 h 358"/>
              <a:gd name="T52" fmla="*/ 623 w 1390"/>
              <a:gd name="T53" fmla="*/ 10 h 358"/>
              <a:gd name="T54" fmla="*/ 646 w 1390"/>
              <a:gd name="T55" fmla="*/ 0 h 358"/>
              <a:gd name="T56" fmla="*/ 669 w 1390"/>
              <a:gd name="T57" fmla="*/ 3 h 358"/>
              <a:gd name="T58" fmla="*/ 693 w 1390"/>
              <a:gd name="T59" fmla="*/ 10 h 358"/>
              <a:gd name="T60" fmla="*/ 716 w 1390"/>
              <a:gd name="T61" fmla="*/ 20 h 358"/>
              <a:gd name="T62" fmla="*/ 739 w 1390"/>
              <a:gd name="T63" fmla="*/ 29 h 358"/>
              <a:gd name="T64" fmla="*/ 762 w 1390"/>
              <a:gd name="T65" fmla="*/ 42 h 358"/>
              <a:gd name="T66" fmla="*/ 786 w 1390"/>
              <a:gd name="T67" fmla="*/ 63 h 358"/>
              <a:gd name="T68" fmla="*/ 809 w 1390"/>
              <a:gd name="T69" fmla="*/ 89 h 358"/>
              <a:gd name="T70" fmla="*/ 832 w 1390"/>
              <a:gd name="T71" fmla="*/ 114 h 358"/>
              <a:gd name="T72" fmla="*/ 855 w 1390"/>
              <a:gd name="T73" fmla="*/ 137 h 358"/>
              <a:gd name="T74" fmla="*/ 879 w 1390"/>
              <a:gd name="T75" fmla="*/ 162 h 358"/>
              <a:gd name="T76" fmla="*/ 902 w 1390"/>
              <a:gd name="T77" fmla="*/ 187 h 358"/>
              <a:gd name="T78" fmla="*/ 925 w 1390"/>
              <a:gd name="T79" fmla="*/ 208 h 358"/>
              <a:gd name="T80" fmla="*/ 948 w 1390"/>
              <a:gd name="T81" fmla="*/ 227 h 358"/>
              <a:gd name="T82" fmla="*/ 972 w 1390"/>
              <a:gd name="T83" fmla="*/ 244 h 358"/>
              <a:gd name="T84" fmla="*/ 995 w 1390"/>
              <a:gd name="T85" fmla="*/ 260 h 358"/>
              <a:gd name="T86" fmla="*/ 1018 w 1390"/>
              <a:gd name="T87" fmla="*/ 273 h 358"/>
              <a:gd name="T88" fmla="*/ 1041 w 1390"/>
              <a:gd name="T89" fmla="*/ 288 h 358"/>
              <a:gd name="T90" fmla="*/ 1065 w 1390"/>
              <a:gd name="T91" fmla="*/ 300 h 358"/>
              <a:gd name="T92" fmla="*/ 1088 w 1390"/>
              <a:gd name="T93" fmla="*/ 310 h 358"/>
              <a:gd name="T94" fmla="*/ 1111 w 1390"/>
              <a:gd name="T95" fmla="*/ 318 h 358"/>
              <a:gd name="T96" fmla="*/ 1134 w 1390"/>
              <a:gd name="T97" fmla="*/ 325 h 358"/>
              <a:gd name="T98" fmla="*/ 1158 w 1390"/>
              <a:gd name="T99" fmla="*/ 332 h 358"/>
              <a:gd name="T100" fmla="*/ 1181 w 1390"/>
              <a:gd name="T101" fmla="*/ 336 h 358"/>
              <a:gd name="T102" fmla="*/ 1204 w 1390"/>
              <a:gd name="T103" fmla="*/ 339 h 358"/>
              <a:gd name="T104" fmla="*/ 1227 w 1390"/>
              <a:gd name="T105" fmla="*/ 342 h 358"/>
              <a:gd name="T106" fmla="*/ 1251 w 1390"/>
              <a:gd name="T107" fmla="*/ 344 h 358"/>
              <a:gd name="T108" fmla="*/ 1274 w 1390"/>
              <a:gd name="T109" fmla="*/ 346 h 358"/>
              <a:gd name="T110" fmla="*/ 1297 w 1390"/>
              <a:gd name="T111" fmla="*/ 349 h 358"/>
              <a:gd name="T112" fmla="*/ 1320 w 1390"/>
              <a:gd name="T113" fmla="*/ 351 h 358"/>
              <a:gd name="T114" fmla="*/ 1344 w 1390"/>
              <a:gd name="T115" fmla="*/ 352 h 358"/>
              <a:gd name="T116" fmla="*/ 1367 w 1390"/>
              <a:gd name="T117" fmla="*/ 353 h 358"/>
              <a:gd name="T118" fmla="*/ 1390 w 1390"/>
              <a:gd name="T119" fmla="*/ 356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90" h="358">
                <a:moveTo>
                  <a:pt x="0" y="358"/>
                </a:moveTo>
                <a:lnTo>
                  <a:pt x="4" y="358"/>
                </a:lnTo>
                <a:lnTo>
                  <a:pt x="9" y="358"/>
                </a:lnTo>
                <a:lnTo>
                  <a:pt x="13" y="358"/>
                </a:lnTo>
                <a:lnTo>
                  <a:pt x="18" y="358"/>
                </a:lnTo>
                <a:lnTo>
                  <a:pt x="23" y="357"/>
                </a:lnTo>
                <a:lnTo>
                  <a:pt x="27" y="357"/>
                </a:lnTo>
                <a:lnTo>
                  <a:pt x="32" y="357"/>
                </a:lnTo>
                <a:lnTo>
                  <a:pt x="37" y="357"/>
                </a:lnTo>
                <a:lnTo>
                  <a:pt x="41" y="356"/>
                </a:lnTo>
                <a:lnTo>
                  <a:pt x="46" y="356"/>
                </a:lnTo>
                <a:lnTo>
                  <a:pt x="51" y="356"/>
                </a:lnTo>
                <a:lnTo>
                  <a:pt x="55" y="356"/>
                </a:lnTo>
                <a:lnTo>
                  <a:pt x="60" y="355"/>
                </a:lnTo>
                <a:lnTo>
                  <a:pt x="65" y="355"/>
                </a:lnTo>
                <a:lnTo>
                  <a:pt x="69" y="355"/>
                </a:lnTo>
                <a:lnTo>
                  <a:pt x="74" y="355"/>
                </a:lnTo>
                <a:lnTo>
                  <a:pt x="79" y="354"/>
                </a:lnTo>
                <a:lnTo>
                  <a:pt x="83" y="354"/>
                </a:lnTo>
                <a:lnTo>
                  <a:pt x="88" y="354"/>
                </a:lnTo>
                <a:lnTo>
                  <a:pt x="93" y="353"/>
                </a:lnTo>
                <a:lnTo>
                  <a:pt x="97" y="353"/>
                </a:lnTo>
                <a:lnTo>
                  <a:pt x="102" y="352"/>
                </a:lnTo>
                <a:lnTo>
                  <a:pt x="107" y="352"/>
                </a:lnTo>
                <a:lnTo>
                  <a:pt x="111" y="352"/>
                </a:lnTo>
                <a:lnTo>
                  <a:pt x="116" y="352"/>
                </a:lnTo>
                <a:lnTo>
                  <a:pt x="120" y="351"/>
                </a:lnTo>
                <a:lnTo>
                  <a:pt x="125" y="351"/>
                </a:lnTo>
                <a:lnTo>
                  <a:pt x="130" y="351"/>
                </a:lnTo>
                <a:lnTo>
                  <a:pt x="134" y="351"/>
                </a:lnTo>
                <a:lnTo>
                  <a:pt x="139" y="351"/>
                </a:lnTo>
                <a:lnTo>
                  <a:pt x="144" y="351"/>
                </a:lnTo>
                <a:lnTo>
                  <a:pt x="148" y="351"/>
                </a:lnTo>
                <a:lnTo>
                  <a:pt x="153" y="351"/>
                </a:lnTo>
                <a:lnTo>
                  <a:pt x="158" y="350"/>
                </a:lnTo>
                <a:lnTo>
                  <a:pt x="162" y="350"/>
                </a:lnTo>
                <a:lnTo>
                  <a:pt x="167" y="349"/>
                </a:lnTo>
                <a:lnTo>
                  <a:pt x="172" y="349"/>
                </a:lnTo>
                <a:lnTo>
                  <a:pt x="176" y="349"/>
                </a:lnTo>
                <a:lnTo>
                  <a:pt x="181" y="348"/>
                </a:lnTo>
                <a:lnTo>
                  <a:pt x="186" y="348"/>
                </a:lnTo>
                <a:lnTo>
                  <a:pt x="190" y="347"/>
                </a:lnTo>
                <a:lnTo>
                  <a:pt x="195" y="347"/>
                </a:lnTo>
                <a:lnTo>
                  <a:pt x="200" y="346"/>
                </a:lnTo>
                <a:lnTo>
                  <a:pt x="204" y="345"/>
                </a:lnTo>
                <a:lnTo>
                  <a:pt x="209" y="344"/>
                </a:lnTo>
                <a:lnTo>
                  <a:pt x="213" y="343"/>
                </a:lnTo>
                <a:lnTo>
                  <a:pt x="218" y="342"/>
                </a:lnTo>
                <a:lnTo>
                  <a:pt x="223" y="341"/>
                </a:lnTo>
                <a:lnTo>
                  <a:pt x="227" y="340"/>
                </a:lnTo>
                <a:lnTo>
                  <a:pt x="232" y="339"/>
                </a:lnTo>
                <a:lnTo>
                  <a:pt x="237" y="338"/>
                </a:lnTo>
                <a:lnTo>
                  <a:pt x="241" y="336"/>
                </a:lnTo>
                <a:lnTo>
                  <a:pt x="246" y="335"/>
                </a:lnTo>
                <a:lnTo>
                  <a:pt x="251" y="334"/>
                </a:lnTo>
                <a:lnTo>
                  <a:pt x="255" y="333"/>
                </a:lnTo>
                <a:lnTo>
                  <a:pt x="260" y="331"/>
                </a:lnTo>
                <a:lnTo>
                  <a:pt x="265" y="330"/>
                </a:lnTo>
                <a:lnTo>
                  <a:pt x="269" y="328"/>
                </a:lnTo>
                <a:lnTo>
                  <a:pt x="274" y="326"/>
                </a:lnTo>
                <a:lnTo>
                  <a:pt x="279" y="324"/>
                </a:lnTo>
                <a:lnTo>
                  <a:pt x="283" y="322"/>
                </a:lnTo>
                <a:lnTo>
                  <a:pt x="288" y="319"/>
                </a:lnTo>
                <a:lnTo>
                  <a:pt x="293" y="317"/>
                </a:lnTo>
                <a:lnTo>
                  <a:pt x="297" y="314"/>
                </a:lnTo>
                <a:lnTo>
                  <a:pt x="302" y="312"/>
                </a:lnTo>
                <a:lnTo>
                  <a:pt x="307" y="310"/>
                </a:lnTo>
                <a:lnTo>
                  <a:pt x="311" y="307"/>
                </a:lnTo>
                <a:lnTo>
                  <a:pt x="316" y="304"/>
                </a:lnTo>
                <a:lnTo>
                  <a:pt x="320" y="301"/>
                </a:lnTo>
                <a:lnTo>
                  <a:pt x="325" y="299"/>
                </a:lnTo>
                <a:lnTo>
                  <a:pt x="330" y="296"/>
                </a:lnTo>
                <a:lnTo>
                  <a:pt x="334" y="293"/>
                </a:lnTo>
                <a:lnTo>
                  <a:pt x="339" y="290"/>
                </a:lnTo>
                <a:lnTo>
                  <a:pt x="344" y="287"/>
                </a:lnTo>
                <a:lnTo>
                  <a:pt x="348" y="284"/>
                </a:lnTo>
                <a:lnTo>
                  <a:pt x="353" y="281"/>
                </a:lnTo>
                <a:lnTo>
                  <a:pt x="358" y="278"/>
                </a:lnTo>
                <a:lnTo>
                  <a:pt x="362" y="274"/>
                </a:lnTo>
                <a:lnTo>
                  <a:pt x="367" y="271"/>
                </a:lnTo>
                <a:lnTo>
                  <a:pt x="372" y="268"/>
                </a:lnTo>
                <a:lnTo>
                  <a:pt x="376" y="264"/>
                </a:lnTo>
                <a:lnTo>
                  <a:pt x="381" y="260"/>
                </a:lnTo>
                <a:lnTo>
                  <a:pt x="386" y="256"/>
                </a:lnTo>
                <a:lnTo>
                  <a:pt x="390" y="252"/>
                </a:lnTo>
                <a:lnTo>
                  <a:pt x="395" y="247"/>
                </a:lnTo>
                <a:lnTo>
                  <a:pt x="400" y="243"/>
                </a:lnTo>
                <a:lnTo>
                  <a:pt x="404" y="238"/>
                </a:lnTo>
                <a:lnTo>
                  <a:pt x="409" y="234"/>
                </a:lnTo>
                <a:lnTo>
                  <a:pt x="413" y="230"/>
                </a:lnTo>
                <a:lnTo>
                  <a:pt x="418" y="226"/>
                </a:lnTo>
                <a:lnTo>
                  <a:pt x="423" y="221"/>
                </a:lnTo>
                <a:lnTo>
                  <a:pt x="427" y="217"/>
                </a:lnTo>
                <a:lnTo>
                  <a:pt x="432" y="212"/>
                </a:lnTo>
                <a:lnTo>
                  <a:pt x="437" y="207"/>
                </a:lnTo>
                <a:lnTo>
                  <a:pt x="441" y="202"/>
                </a:lnTo>
                <a:lnTo>
                  <a:pt x="446" y="196"/>
                </a:lnTo>
                <a:lnTo>
                  <a:pt x="451" y="191"/>
                </a:lnTo>
                <a:lnTo>
                  <a:pt x="455" y="185"/>
                </a:lnTo>
                <a:lnTo>
                  <a:pt x="460" y="180"/>
                </a:lnTo>
                <a:lnTo>
                  <a:pt x="465" y="174"/>
                </a:lnTo>
                <a:lnTo>
                  <a:pt x="469" y="168"/>
                </a:lnTo>
                <a:lnTo>
                  <a:pt x="474" y="162"/>
                </a:lnTo>
                <a:lnTo>
                  <a:pt x="479" y="156"/>
                </a:lnTo>
                <a:lnTo>
                  <a:pt x="483" y="150"/>
                </a:lnTo>
                <a:lnTo>
                  <a:pt x="488" y="144"/>
                </a:lnTo>
                <a:lnTo>
                  <a:pt x="493" y="139"/>
                </a:lnTo>
                <a:lnTo>
                  <a:pt x="497" y="133"/>
                </a:lnTo>
                <a:lnTo>
                  <a:pt x="502" y="128"/>
                </a:lnTo>
                <a:lnTo>
                  <a:pt x="506" y="122"/>
                </a:lnTo>
                <a:lnTo>
                  <a:pt x="511" y="117"/>
                </a:lnTo>
                <a:lnTo>
                  <a:pt x="516" y="112"/>
                </a:lnTo>
                <a:lnTo>
                  <a:pt x="520" y="108"/>
                </a:lnTo>
                <a:lnTo>
                  <a:pt x="525" y="103"/>
                </a:lnTo>
                <a:lnTo>
                  <a:pt x="530" y="98"/>
                </a:lnTo>
                <a:lnTo>
                  <a:pt x="534" y="93"/>
                </a:lnTo>
                <a:lnTo>
                  <a:pt x="539" y="89"/>
                </a:lnTo>
                <a:lnTo>
                  <a:pt x="544" y="85"/>
                </a:lnTo>
                <a:lnTo>
                  <a:pt x="548" y="80"/>
                </a:lnTo>
                <a:lnTo>
                  <a:pt x="553" y="76"/>
                </a:lnTo>
                <a:lnTo>
                  <a:pt x="558" y="72"/>
                </a:lnTo>
                <a:lnTo>
                  <a:pt x="562" y="68"/>
                </a:lnTo>
                <a:lnTo>
                  <a:pt x="567" y="64"/>
                </a:lnTo>
                <a:lnTo>
                  <a:pt x="572" y="58"/>
                </a:lnTo>
                <a:lnTo>
                  <a:pt x="576" y="53"/>
                </a:lnTo>
                <a:lnTo>
                  <a:pt x="581" y="48"/>
                </a:lnTo>
                <a:lnTo>
                  <a:pt x="586" y="43"/>
                </a:lnTo>
                <a:lnTo>
                  <a:pt x="590" y="39"/>
                </a:lnTo>
                <a:lnTo>
                  <a:pt x="595" y="34"/>
                </a:lnTo>
                <a:lnTo>
                  <a:pt x="600" y="29"/>
                </a:lnTo>
                <a:lnTo>
                  <a:pt x="604" y="25"/>
                </a:lnTo>
                <a:lnTo>
                  <a:pt x="609" y="21"/>
                </a:lnTo>
                <a:lnTo>
                  <a:pt x="613" y="17"/>
                </a:lnTo>
                <a:lnTo>
                  <a:pt x="618" y="14"/>
                </a:lnTo>
                <a:lnTo>
                  <a:pt x="623" y="10"/>
                </a:lnTo>
                <a:lnTo>
                  <a:pt x="627" y="7"/>
                </a:lnTo>
                <a:lnTo>
                  <a:pt x="632" y="4"/>
                </a:lnTo>
                <a:lnTo>
                  <a:pt x="637" y="2"/>
                </a:lnTo>
                <a:lnTo>
                  <a:pt x="641" y="1"/>
                </a:lnTo>
                <a:lnTo>
                  <a:pt x="646" y="0"/>
                </a:lnTo>
                <a:lnTo>
                  <a:pt x="651" y="0"/>
                </a:lnTo>
                <a:lnTo>
                  <a:pt x="655" y="0"/>
                </a:lnTo>
                <a:lnTo>
                  <a:pt x="660" y="1"/>
                </a:lnTo>
                <a:lnTo>
                  <a:pt x="665" y="2"/>
                </a:lnTo>
                <a:lnTo>
                  <a:pt x="669" y="3"/>
                </a:lnTo>
                <a:lnTo>
                  <a:pt x="674" y="4"/>
                </a:lnTo>
                <a:lnTo>
                  <a:pt x="679" y="5"/>
                </a:lnTo>
                <a:lnTo>
                  <a:pt x="683" y="7"/>
                </a:lnTo>
                <a:lnTo>
                  <a:pt x="688" y="8"/>
                </a:lnTo>
                <a:lnTo>
                  <a:pt x="693" y="10"/>
                </a:lnTo>
                <a:lnTo>
                  <a:pt x="697" y="12"/>
                </a:lnTo>
                <a:lnTo>
                  <a:pt x="702" y="14"/>
                </a:lnTo>
                <a:lnTo>
                  <a:pt x="706" y="15"/>
                </a:lnTo>
                <a:lnTo>
                  <a:pt x="711" y="18"/>
                </a:lnTo>
                <a:lnTo>
                  <a:pt x="716" y="20"/>
                </a:lnTo>
                <a:lnTo>
                  <a:pt x="720" y="22"/>
                </a:lnTo>
                <a:lnTo>
                  <a:pt x="725" y="24"/>
                </a:lnTo>
                <a:lnTo>
                  <a:pt x="730" y="25"/>
                </a:lnTo>
                <a:lnTo>
                  <a:pt x="734" y="27"/>
                </a:lnTo>
                <a:lnTo>
                  <a:pt x="739" y="29"/>
                </a:lnTo>
                <a:lnTo>
                  <a:pt x="744" y="32"/>
                </a:lnTo>
                <a:lnTo>
                  <a:pt x="748" y="34"/>
                </a:lnTo>
                <a:lnTo>
                  <a:pt x="753" y="37"/>
                </a:lnTo>
                <a:lnTo>
                  <a:pt x="758" y="39"/>
                </a:lnTo>
                <a:lnTo>
                  <a:pt x="762" y="42"/>
                </a:lnTo>
                <a:lnTo>
                  <a:pt x="767" y="46"/>
                </a:lnTo>
                <a:lnTo>
                  <a:pt x="772" y="49"/>
                </a:lnTo>
                <a:lnTo>
                  <a:pt x="776" y="53"/>
                </a:lnTo>
                <a:lnTo>
                  <a:pt x="781" y="58"/>
                </a:lnTo>
                <a:lnTo>
                  <a:pt x="786" y="63"/>
                </a:lnTo>
                <a:lnTo>
                  <a:pt x="790" y="68"/>
                </a:lnTo>
                <a:lnTo>
                  <a:pt x="795" y="73"/>
                </a:lnTo>
                <a:lnTo>
                  <a:pt x="800" y="78"/>
                </a:lnTo>
                <a:lnTo>
                  <a:pt x="804" y="83"/>
                </a:lnTo>
                <a:lnTo>
                  <a:pt x="809" y="89"/>
                </a:lnTo>
                <a:lnTo>
                  <a:pt x="813" y="94"/>
                </a:lnTo>
                <a:lnTo>
                  <a:pt x="818" y="99"/>
                </a:lnTo>
                <a:lnTo>
                  <a:pt x="823" y="104"/>
                </a:lnTo>
                <a:lnTo>
                  <a:pt x="827" y="109"/>
                </a:lnTo>
                <a:lnTo>
                  <a:pt x="832" y="114"/>
                </a:lnTo>
                <a:lnTo>
                  <a:pt x="837" y="118"/>
                </a:lnTo>
                <a:lnTo>
                  <a:pt x="841" y="123"/>
                </a:lnTo>
                <a:lnTo>
                  <a:pt x="846" y="128"/>
                </a:lnTo>
                <a:lnTo>
                  <a:pt x="851" y="133"/>
                </a:lnTo>
                <a:lnTo>
                  <a:pt x="855" y="137"/>
                </a:lnTo>
                <a:lnTo>
                  <a:pt x="860" y="142"/>
                </a:lnTo>
                <a:lnTo>
                  <a:pt x="865" y="147"/>
                </a:lnTo>
                <a:lnTo>
                  <a:pt x="869" y="152"/>
                </a:lnTo>
                <a:lnTo>
                  <a:pt x="874" y="157"/>
                </a:lnTo>
                <a:lnTo>
                  <a:pt x="879" y="162"/>
                </a:lnTo>
                <a:lnTo>
                  <a:pt x="883" y="167"/>
                </a:lnTo>
                <a:lnTo>
                  <a:pt x="888" y="172"/>
                </a:lnTo>
                <a:lnTo>
                  <a:pt x="893" y="177"/>
                </a:lnTo>
                <a:lnTo>
                  <a:pt x="897" y="182"/>
                </a:lnTo>
                <a:lnTo>
                  <a:pt x="902" y="187"/>
                </a:lnTo>
                <a:lnTo>
                  <a:pt x="906" y="191"/>
                </a:lnTo>
                <a:lnTo>
                  <a:pt x="911" y="196"/>
                </a:lnTo>
                <a:lnTo>
                  <a:pt x="916" y="200"/>
                </a:lnTo>
                <a:lnTo>
                  <a:pt x="920" y="204"/>
                </a:lnTo>
                <a:lnTo>
                  <a:pt x="925" y="208"/>
                </a:lnTo>
                <a:lnTo>
                  <a:pt x="930" y="213"/>
                </a:lnTo>
                <a:lnTo>
                  <a:pt x="934" y="217"/>
                </a:lnTo>
                <a:lnTo>
                  <a:pt x="939" y="220"/>
                </a:lnTo>
                <a:lnTo>
                  <a:pt x="944" y="224"/>
                </a:lnTo>
                <a:lnTo>
                  <a:pt x="948" y="227"/>
                </a:lnTo>
                <a:lnTo>
                  <a:pt x="953" y="230"/>
                </a:lnTo>
                <a:lnTo>
                  <a:pt x="958" y="233"/>
                </a:lnTo>
                <a:lnTo>
                  <a:pt x="962" y="236"/>
                </a:lnTo>
                <a:lnTo>
                  <a:pt x="967" y="240"/>
                </a:lnTo>
                <a:lnTo>
                  <a:pt x="972" y="244"/>
                </a:lnTo>
                <a:lnTo>
                  <a:pt x="976" y="247"/>
                </a:lnTo>
                <a:lnTo>
                  <a:pt x="981" y="251"/>
                </a:lnTo>
                <a:lnTo>
                  <a:pt x="986" y="254"/>
                </a:lnTo>
                <a:lnTo>
                  <a:pt x="990" y="257"/>
                </a:lnTo>
                <a:lnTo>
                  <a:pt x="995" y="260"/>
                </a:lnTo>
                <a:lnTo>
                  <a:pt x="999" y="263"/>
                </a:lnTo>
                <a:lnTo>
                  <a:pt x="1004" y="265"/>
                </a:lnTo>
                <a:lnTo>
                  <a:pt x="1009" y="268"/>
                </a:lnTo>
                <a:lnTo>
                  <a:pt x="1013" y="270"/>
                </a:lnTo>
                <a:lnTo>
                  <a:pt x="1018" y="273"/>
                </a:lnTo>
                <a:lnTo>
                  <a:pt x="1023" y="275"/>
                </a:lnTo>
                <a:lnTo>
                  <a:pt x="1027" y="278"/>
                </a:lnTo>
                <a:lnTo>
                  <a:pt x="1032" y="282"/>
                </a:lnTo>
                <a:lnTo>
                  <a:pt x="1037" y="285"/>
                </a:lnTo>
                <a:lnTo>
                  <a:pt x="1041" y="288"/>
                </a:lnTo>
                <a:lnTo>
                  <a:pt x="1046" y="291"/>
                </a:lnTo>
                <a:lnTo>
                  <a:pt x="1051" y="293"/>
                </a:lnTo>
                <a:lnTo>
                  <a:pt x="1055" y="296"/>
                </a:lnTo>
                <a:lnTo>
                  <a:pt x="1060" y="298"/>
                </a:lnTo>
                <a:lnTo>
                  <a:pt x="1065" y="300"/>
                </a:lnTo>
                <a:lnTo>
                  <a:pt x="1069" y="302"/>
                </a:lnTo>
                <a:lnTo>
                  <a:pt x="1074" y="304"/>
                </a:lnTo>
                <a:lnTo>
                  <a:pt x="1079" y="306"/>
                </a:lnTo>
                <a:lnTo>
                  <a:pt x="1083" y="308"/>
                </a:lnTo>
                <a:lnTo>
                  <a:pt x="1088" y="310"/>
                </a:lnTo>
                <a:lnTo>
                  <a:pt x="1093" y="311"/>
                </a:lnTo>
                <a:lnTo>
                  <a:pt x="1097" y="313"/>
                </a:lnTo>
                <a:lnTo>
                  <a:pt x="1102" y="315"/>
                </a:lnTo>
                <a:lnTo>
                  <a:pt x="1106" y="317"/>
                </a:lnTo>
                <a:lnTo>
                  <a:pt x="1111" y="318"/>
                </a:lnTo>
                <a:lnTo>
                  <a:pt x="1116" y="320"/>
                </a:lnTo>
                <a:lnTo>
                  <a:pt x="1120" y="321"/>
                </a:lnTo>
                <a:lnTo>
                  <a:pt x="1125" y="322"/>
                </a:lnTo>
                <a:lnTo>
                  <a:pt x="1130" y="324"/>
                </a:lnTo>
                <a:lnTo>
                  <a:pt x="1134" y="325"/>
                </a:lnTo>
                <a:lnTo>
                  <a:pt x="1139" y="327"/>
                </a:lnTo>
                <a:lnTo>
                  <a:pt x="1144" y="328"/>
                </a:lnTo>
                <a:lnTo>
                  <a:pt x="1148" y="329"/>
                </a:lnTo>
                <a:lnTo>
                  <a:pt x="1153" y="330"/>
                </a:lnTo>
                <a:lnTo>
                  <a:pt x="1158" y="332"/>
                </a:lnTo>
                <a:lnTo>
                  <a:pt x="1162" y="333"/>
                </a:lnTo>
                <a:lnTo>
                  <a:pt x="1167" y="334"/>
                </a:lnTo>
                <a:lnTo>
                  <a:pt x="1172" y="335"/>
                </a:lnTo>
                <a:lnTo>
                  <a:pt x="1176" y="336"/>
                </a:lnTo>
                <a:lnTo>
                  <a:pt x="1181" y="336"/>
                </a:lnTo>
                <a:lnTo>
                  <a:pt x="1186" y="337"/>
                </a:lnTo>
                <a:lnTo>
                  <a:pt x="1190" y="338"/>
                </a:lnTo>
                <a:lnTo>
                  <a:pt x="1195" y="338"/>
                </a:lnTo>
                <a:lnTo>
                  <a:pt x="1199" y="339"/>
                </a:lnTo>
                <a:lnTo>
                  <a:pt x="1204" y="339"/>
                </a:lnTo>
                <a:lnTo>
                  <a:pt x="1209" y="340"/>
                </a:lnTo>
                <a:lnTo>
                  <a:pt x="1213" y="340"/>
                </a:lnTo>
                <a:lnTo>
                  <a:pt x="1218" y="341"/>
                </a:lnTo>
                <a:lnTo>
                  <a:pt x="1223" y="341"/>
                </a:lnTo>
                <a:lnTo>
                  <a:pt x="1227" y="342"/>
                </a:lnTo>
                <a:lnTo>
                  <a:pt x="1232" y="342"/>
                </a:lnTo>
                <a:lnTo>
                  <a:pt x="1237" y="343"/>
                </a:lnTo>
                <a:lnTo>
                  <a:pt x="1241" y="343"/>
                </a:lnTo>
                <a:lnTo>
                  <a:pt x="1246" y="343"/>
                </a:lnTo>
                <a:lnTo>
                  <a:pt x="1251" y="344"/>
                </a:lnTo>
                <a:lnTo>
                  <a:pt x="1255" y="344"/>
                </a:lnTo>
                <a:lnTo>
                  <a:pt x="1260" y="345"/>
                </a:lnTo>
                <a:lnTo>
                  <a:pt x="1265" y="345"/>
                </a:lnTo>
                <a:lnTo>
                  <a:pt x="1269" y="346"/>
                </a:lnTo>
                <a:lnTo>
                  <a:pt x="1274" y="346"/>
                </a:lnTo>
                <a:lnTo>
                  <a:pt x="1279" y="347"/>
                </a:lnTo>
                <a:lnTo>
                  <a:pt x="1283" y="348"/>
                </a:lnTo>
                <a:lnTo>
                  <a:pt x="1288" y="348"/>
                </a:lnTo>
                <a:lnTo>
                  <a:pt x="1293" y="348"/>
                </a:lnTo>
                <a:lnTo>
                  <a:pt x="1297" y="349"/>
                </a:lnTo>
                <a:lnTo>
                  <a:pt x="1302" y="349"/>
                </a:lnTo>
                <a:lnTo>
                  <a:pt x="1306" y="349"/>
                </a:lnTo>
                <a:lnTo>
                  <a:pt x="1311" y="350"/>
                </a:lnTo>
                <a:lnTo>
                  <a:pt x="1316" y="350"/>
                </a:lnTo>
                <a:lnTo>
                  <a:pt x="1320" y="351"/>
                </a:lnTo>
                <a:lnTo>
                  <a:pt x="1325" y="351"/>
                </a:lnTo>
                <a:lnTo>
                  <a:pt x="1330" y="351"/>
                </a:lnTo>
                <a:lnTo>
                  <a:pt x="1334" y="351"/>
                </a:lnTo>
                <a:lnTo>
                  <a:pt x="1339" y="352"/>
                </a:lnTo>
                <a:lnTo>
                  <a:pt x="1344" y="352"/>
                </a:lnTo>
                <a:lnTo>
                  <a:pt x="1348" y="352"/>
                </a:lnTo>
                <a:lnTo>
                  <a:pt x="1353" y="352"/>
                </a:lnTo>
                <a:lnTo>
                  <a:pt x="1358" y="353"/>
                </a:lnTo>
                <a:lnTo>
                  <a:pt x="1362" y="353"/>
                </a:lnTo>
                <a:lnTo>
                  <a:pt x="1367" y="353"/>
                </a:lnTo>
                <a:lnTo>
                  <a:pt x="1372" y="354"/>
                </a:lnTo>
                <a:lnTo>
                  <a:pt x="1376" y="354"/>
                </a:lnTo>
                <a:lnTo>
                  <a:pt x="1381" y="355"/>
                </a:lnTo>
                <a:lnTo>
                  <a:pt x="1386" y="355"/>
                </a:lnTo>
                <a:lnTo>
                  <a:pt x="1390" y="356"/>
                </a:lnTo>
              </a:path>
            </a:pathLst>
          </a:custGeom>
          <a:noFill/>
          <a:ln w="28575">
            <a:solidFill>
              <a:srgbClr val="90353B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903287" y="674688"/>
            <a:ext cx="0" cy="45894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H="1">
            <a:off x="809625" y="5119688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 rot="16200000">
            <a:off x="539750" y="4894262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smtClean="0">
                <a:solidFill>
                  <a:srgbClr val="000000"/>
                </a:solidFill>
              </a:rPr>
              <a:t>0</a:t>
            </a:r>
            <a:endParaRPr lang="en-US" sz="1800" smtClean="0">
              <a:solidFill>
                <a:prstClr val="black"/>
              </a:solidFill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H="1">
            <a:off x="809625" y="4294188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 rot="16200000">
            <a:off x="539750" y="4068762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smtClean="0">
                <a:solidFill>
                  <a:srgbClr val="000000"/>
                </a:solidFill>
              </a:rPr>
              <a:t>2</a:t>
            </a:r>
            <a:endParaRPr lang="en-US" sz="1800" smtClean="0">
              <a:solidFill>
                <a:prstClr val="black"/>
              </a:solidFill>
            </a:endParaRP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H="1">
            <a:off x="809625" y="3467100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 rot="16200000">
            <a:off x="539750" y="3243262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smtClean="0">
                <a:solidFill>
                  <a:srgbClr val="000000"/>
                </a:solidFill>
              </a:rPr>
              <a:t>4</a:t>
            </a:r>
            <a:endParaRPr lang="en-US" sz="1800" smtClean="0">
              <a:solidFill>
                <a:prstClr val="black"/>
              </a:solidFill>
            </a:endParaRP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H="1">
            <a:off x="809625" y="2641600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 rot="16200000">
            <a:off x="539750" y="2417762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smtClean="0">
                <a:solidFill>
                  <a:srgbClr val="000000"/>
                </a:solidFill>
              </a:rPr>
              <a:t>6</a:t>
            </a:r>
            <a:endParaRPr lang="en-US" sz="1800" smtClean="0">
              <a:solidFill>
                <a:prstClr val="black"/>
              </a:solidFill>
            </a:endParaRP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H="1">
            <a:off x="809625" y="1816100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 rot="16200000">
            <a:off x="539750" y="1590675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smtClean="0">
                <a:solidFill>
                  <a:srgbClr val="000000"/>
                </a:solidFill>
              </a:rPr>
              <a:t>8</a:t>
            </a:r>
            <a:endParaRPr lang="en-US" sz="1800" smtClean="0">
              <a:solidFill>
                <a:prstClr val="black"/>
              </a:solidFill>
            </a:endParaRPr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 flipH="1">
            <a:off x="809625" y="995363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 rot="16200000">
            <a:off x="474662" y="768350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smtClean="0">
                <a:solidFill>
                  <a:srgbClr val="000000"/>
                </a:solidFill>
              </a:rPr>
              <a:t>10</a:t>
            </a:r>
            <a:endParaRPr lang="en-US" sz="1800" smtClean="0">
              <a:solidFill>
                <a:prstClr val="black"/>
              </a:solidFill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 rot="16200000">
            <a:off x="-135731" y="2728912"/>
            <a:ext cx="9096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Density</a:t>
            </a:r>
            <a:endParaRPr lang="en-US" sz="1800" dirty="0" smtClean="0">
              <a:solidFill>
                <a:prstClr val="black"/>
              </a:solidFill>
            </a:endParaRP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903287" y="5264150"/>
            <a:ext cx="8002588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1047750" y="5264150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2333625" y="5264150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3619500" y="5264150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>
            <a:off x="4903788" y="5264150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>
            <a:off x="6189663" y="5264150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" name="Line 41"/>
          <p:cNvSpPr>
            <a:spLocks noChangeShapeType="1"/>
          </p:cNvSpPr>
          <p:nvPr/>
        </p:nvSpPr>
        <p:spPr bwMode="auto">
          <a:xfrm>
            <a:off x="7475538" y="5264150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3" name="Line 43"/>
          <p:cNvSpPr>
            <a:spLocks noChangeShapeType="1"/>
          </p:cNvSpPr>
          <p:nvPr/>
        </p:nvSpPr>
        <p:spPr bwMode="auto">
          <a:xfrm>
            <a:off x="8761413" y="5264150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" name="Rectangle 51"/>
          <p:cNvSpPr>
            <a:spLocks noChangeArrowheads="1"/>
          </p:cNvSpPr>
          <p:nvPr/>
        </p:nvSpPr>
        <p:spPr bwMode="auto">
          <a:xfrm>
            <a:off x="6617620" y="1111250"/>
            <a:ext cx="23147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SD for English = 0.042</a:t>
            </a:r>
            <a:endParaRPr lang="en-US" sz="1800" dirty="0" smtClean="0">
              <a:solidFill>
                <a:prstClr val="black"/>
              </a:solidFill>
            </a:endParaRPr>
          </a:p>
        </p:txBody>
      </p:sp>
      <p:sp>
        <p:nvSpPr>
          <p:cNvPr id="52" name="Rectangle 52"/>
          <p:cNvSpPr>
            <a:spLocks noChangeArrowheads="1"/>
          </p:cNvSpPr>
          <p:nvPr/>
        </p:nvSpPr>
        <p:spPr bwMode="auto">
          <a:xfrm>
            <a:off x="6860454" y="1343025"/>
            <a:ext cx="20710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SD for Math = 0.092</a:t>
            </a:r>
            <a:endParaRPr lang="en-US" sz="1800" dirty="0" smtClean="0">
              <a:solidFill>
                <a:prstClr val="black"/>
              </a:solidFill>
            </a:endParaRPr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3773487" y="5762625"/>
            <a:ext cx="24431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Teacher Value-Added</a:t>
            </a:r>
            <a:endParaRPr lang="en-US" sz="1800" dirty="0" smtClean="0">
              <a:solidFill>
                <a:prstClr val="black"/>
              </a:solidFill>
            </a:endParaRPr>
          </a:p>
        </p:txBody>
      </p:sp>
      <p:sp>
        <p:nvSpPr>
          <p:cNvPr id="55" name="Line 41"/>
          <p:cNvSpPr>
            <a:spLocks noChangeShapeType="1"/>
          </p:cNvSpPr>
          <p:nvPr/>
        </p:nvSpPr>
        <p:spPr bwMode="auto">
          <a:xfrm>
            <a:off x="3092450" y="6342063"/>
            <a:ext cx="865188" cy="0"/>
          </a:xfrm>
          <a:prstGeom prst="line">
            <a:avLst/>
          </a:prstGeom>
          <a:noFill/>
          <a:ln w="2857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6" name="Line 42"/>
          <p:cNvSpPr>
            <a:spLocks noChangeShapeType="1"/>
          </p:cNvSpPr>
          <p:nvPr/>
        </p:nvSpPr>
        <p:spPr bwMode="auto">
          <a:xfrm>
            <a:off x="5181600" y="6342063"/>
            <a:ext cx="865188" cy="0"/>
          </a:xfrm>
          <a:prstGeom prst="line">
            <a:avLst/>
          </a:prstGeom>
          <a:noFill/>
          <a:ln w="28575">
            <a:solidFill>
              <a:srgbClr val="90353B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7" name="Rectangle 43"/>
          <p:cNvSpPr>
            <a:spLocks noChangeArrowheads="1"/>
          </p:cNvSpPr>
          <p:nvPr/>
        </p:nvSpPr>
        <p:spPr bwMode="auto">
          <a:xfrm>
            <a:off x="4095750" y="6219825"/>
            <a:ext cx="9032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smtClean="0">
                <a:solidFill>
                  <a:srgbClr val="000000"/>
                </a:solidFill>
              </a:rPr>
              <a:t>English</a:t>
            </a:r>
            <a:endParaRPr lang="en-US" sz="1800" smtClean="0">
              <a:solidFill>
                <a:prstClr val="black"/>
              </a:solidFill>
            </a:endParaRPr>
          </a:p>
        </p:txBody>
      </p:sp>
      <p:sp>
        <p:nvSpPr>
          <p:cNvPr id="58" name="Rectangle 44"/>
          <p:cNvSpPr>
            <a:spLocks noChangeArrowheads="1"/>
          </p:cNvSpPr>
          <p:nvPr/>
        </p:nvSpPr>
        <p:spPr bwMode="auto">
          <a:xfrm>
            <a:off x="6184900" y="6219825"/>
            <a:ext cx="6429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smtClean="0">
                <a:solidFill>
                  <a:srgbClr val="000000"/>
                </a:solidFill>
              </a:rPr>
              <a:t>Math</a:t>
            </a:r>
            <a:endParaRPr lang="en-US" sz="1800" smtClean="0">
              <a:solidFill>
                <a:prstClr val="black"/>
              </a:solidFill>
            </a:endParaRPr>
          </a:p>
        </p:txBody>
      </p:sp>
      <p:sp>
        <p:nvSpPr>
          <p:cNvPr id="47" name="Rectangle 26"/>
          <p:cNvSpPr>
            <a:spLocks noChangeArrowheads="1"/>
          </p:cNvSpPr>
          <p:nvPr/>
        </p:nvSpPr>
        <p:spPr bwMode="auto">
          <a:xfrm>
            <a:off x="858982" y="5402263"/>
            <a:ext cx="3975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-0.3</a:t>
            </a:r>
            <a:endParaRPr lang="en-US" sz="1800" dirty="0" smtClean="0">
              <a:solidFill>
                <a:prstClr val="black"/>
              </a:solidFill>
            </a:endParaRPr>
          </a:p>
        </p:txBody>
      </p:sp>
      <p:sp>
        <p:nvSpPr>
          <p:cNvPr id="48" name="Rectangle 28"/>
          <p:cNvSpPr>
            <a:spLocks noChangeArrowheads="1"/>
          </p:cNvSpPr>
          <p:nvPr/>
        </p:nvSpPr>
        <p:spPr bwMode="auto">
          <a:xfrm>
            <a:off x="2143991" y="5402263"/>
            <a:ext cx="3975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-0.2</a:t>
            </a:r>
            <a:endParaRPr lang="en-US" sz="1800" dirty="0" smtClean="0">
              <a:solidFill>
                <a:prstClr val="black"/>
              </a:solidFill>
            </a:endParaRPr>
          </a:p>
        </p:txBody>
      </p:sp>
      <p:sp>
        <p:nvSpPr>
          <p:cNvPr id="49" name="Rectangle 30"/>
          <p:cNvSpPr>
            <a:spLocks noChangeArrowheads="1"/>
          </p:cNvSpPr>
          <p:nvPr/>
        </p:nvSpPr>
        <p:spPr bwMode="auto">
          <a:xfrm>
            <a:off x="3418609" y="5402263"/>
            <a:ext cx="3975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-0.1</a:t>
            </a:r>
            <a:endParaRPr lang="en-US" sz="1800" dirty="0" smtClean="0">
              <a:solidFill>
                <a:prstClr val="black"/>
              </a:solidFill>
            </a:endParaRPr>
          </a:p>
        </p:txBody>
      </p:sp>
      <p:sp>
        <p:nvSpPr>
          <p:cNvPr id="50" name="Rectangle 32"/>
          <p:cNvSpPr>
            <a:spLocks noChangeArrowheads="1"/>
          </p:cNvSpPr>
          <p:nvPr/>
        </p:nvSpPr>
        <p:spPr bwMode="auto">
          <a:xfrm>
            <a:off x="4838700" y="5402263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smtClean="0">
                <a:solidFill>
                  <a:srgbClr val="000000"/>
                </a:solidFill>
              </a:rPr>
              <a:t>0</a:t>
            </a:r>
            <a:endParaRPr lang="en-US" sz="1800" smtClean="0">
              <a:solidFill>
                <a:prstClr val="black"/>
              </a:solidFill>
            </a:endParaRPr>
          </a:p>
        </p:txBody>
      </p:sp>
      <p:sp>
        <p:nvSpPr>
          <p:cNvPr id="66" name="Rectangle 34"/>
          <p:cNvSpPr>
            <a:spLocks noChangeArrowheads="1"/>
          </p:cNvSpPr>
          <p:nvPr/>
        </p:nvSpPr>
        <p:spPr bwMode="auto">
          <a:xfrm>
            <a:off x="6040582" y="5402263"/>
            <a:ext cx="3206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0.1</a:t>
            </a:r>
            <a:endParaRPr lang="en-US" sz="1800" dirty="0" smtClean="0">
              <a:solidFill>
                <a:prstClr val="black"/>
              </a:solidFill>
            </a:endParaRPr>
          </a:p>
        </p:txBody>
      </p:sp>
      <p:sp>
        <p:nvSpPr>
          <p:cNvPr id="67" name="Rectangle 36"/>
          <p:cNvSpPr>
            <a:spLocks noChangeArrowheads="1"/>
          </p:cNvSpPr>
          <p:nvPr/>
        </p:nvSpPr>
        <p:spPr bwMode="auto">
          <a:xfrm>
            <a:off x="7315200" y="5402263"/>
            <a:ext cx="3206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0.2</a:t>
            </a:r>
            <a:endParaRPr lang="en-US" sz="1800" dirty="0" smtClean="0">
              <a:solidFill>
                <a:prstClr val="black"/>
              </a:solidFill>
            </a:endParaRPr>
          </a:p>
        </p:txBody>
      </p:sp>
      <p:sp>
        <p:nvSpPr>
          <p:cNvPr id="68" name="Rectangle 38"/>
          <p:cNvSpPr>
            <a:spLocks noChangeArrowheads="1"/>
          </p:cNvSpPr>
          <p:nvPr/>
        </p:nvSpPr>
        <p:spPr bwMode="auto">
          <a:xfrm>
            <a:off x="8600209" y="5402263"/>
            <a:ext cx="3206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0.3</a:t>
            </a:r>
            <a:endParaRPr lang="en-US" sz="1800" dirty="0" smtClean="0">
              <a:solidFill>
                <a:prstClr val="black"/>
              </a:solidFill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899580" y="182563"/>
            <a:ext cx="7446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1E2D70"/>
                </a:solidFill>
              </a:rPr>
              <a:t>Empirical Distribution of Estimated Teacher Effects in Middle School</a:t>
            </a:r>
            <a:endParaRPr lang="en-US" sz="1800" b="1" dirty="0">
              <a:solidFill>
                <a:srgbClr val="1E2D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42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1019176" y="5707064"/>
            <a:ext cx="7886700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019176" y="4581527"/>
            <a:ext cx="7886700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019176" y="3462339"/>
            <a:ext cx="7886700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1019176" y="2336802"/>
            <a:ext cx="7886700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1019176" y="1211264"/>
            <a:ext cx="7886700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1419226" y="5330827"/>
            <a:ext cx="100013" cy="984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2554288" y="4692652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3032126" y="4405314"/>
            <a:ext cx="98425" cy="984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3363913" y="4194177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3624263" y="4022727"/>
            <a:ext cx="100013" cy="984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3840163" y="3933827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4029076" y="3844927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4195763" y="3740152"/>
            <a:ext cx="98425" cy="984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4349751" y="3629027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4494213" y="3562352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4643438" y="3478214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99013" y="3390902"/>
            <a:ext cx="100013" cy="984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4959351" y="3273427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5137151" y="3124202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5337176" y="2997202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575301" y="2846389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5873751" y="2647952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273801" y="2381252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6888163" y="1916114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32"/>
          <p:cNvSpPr>
            <a:spLocks noChangeArrowheads="1"/>
          </p:cNvSpPr>
          <p:nvPr/>
        </p:nvSpPr>
        <p:spPr bwMode="auto">
          <a:xfrm>
            <a:off x="8572501" y="801689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3"/>
          <p:cNvSpPr>
            <a:spLocks/>
          </p:cNvSpPr>
          <p:nvPr/>
        </p:nvSpPr>
        <p:spPr bwMode="auto">
          <a:xfrm>
            <a:off x="1468438" y="968377"/>
            <a:ext cx="7154863" cy="4545013"/>
          </a:xfrm>
          <a:custGeom>
            <a:avLst/>
            <a:gdLst>
              <a:gd name="T0" fmla="*/ 17 w 1291"/>
              <a:gd name="T1" fmla="*/ 809 h 820"/>
              <a:gd name="T2" fmla="*/ 39 w 1291"/>
              <a:gd name="T3" fmla="*/ 795 h 820"/>
              <a:gd name="T4" fmla="*/ 60 w 1291"/>
              <a:gd name="T5" fmla="*/ 781 h 820"/>
              <a:gd name="T6" fmla="*/ 82 w 1291"/>
              <a:gd name="T7" fmla="*/ 768 h 820"/>
              <a:gd name="T8" fmla="*/ 103 w 1291"/>
              <a:gd name="T9" fmla="*/ 754 h 820"/>
              <a:gd name="T10" fmla="*/ 125 w 1291"/>
              <a:gd name="T11" fmla="*/ 740 h 820"/>
              <a:gd name="T12" fmla="*/ 147 w 1291"/>
              <a:gd name="T13" fmla="*/ 727 h 820"/>
              <a:gd name="T14" fmla="*/ 168 w 1291"/>
              <a:gd name="T15" fmla="*/ 713 h 820"/>
              <a:gd name="T16" fmla="*/ 190 w 1291"/>
              <a:gd name="T17" fmla="*/ 699 h 820"/>
              <a:gd name="T18" fmla="*/ 211 w 1291"/>
              <a:gd name="T19" fmla="*/ 686 h 820"/>
              <a:gd name="T20" fmla="*/ 233 w 1291"/>
              <a:gd name="T21" fmla="*/ 672 h 820"/>
              <a:gd name="T22" fmla="*/ 255 w 1291"/>
              <a:gd name="T23" fmla="*/ 658 h 820"/>
              <a:gd name="T24" fmla="*/ 276 w 1291"/>
              <a:gd name="T25" fmla="*/ 644 h 820"/>
              <a:gd name="T26" fmla="*/ 298 w 1291"/>
              <a:gd name="T27" fmla="*/ 631 h 820"/>
              <a:gd name="T28" fmla="*/ 319 w 1291"/>
              <a:gd name="T29" fmla="*/ 617 h 820"/>
              <a:gd name="T30" fmla="*/ 341 w 1291"/>
              <a:gd name="T31" fmla="*/ 603 h 820"/>
              <a:gd name="T32" fmla="*/ 362 w 1291"/>
              <a:gd name="T33" fmla="*/ 590 h 820"/>
              <a:gd name="T34" fmla="*/ 384 w 1291"/>
              <a:gd name="T35" fmla="*/ 576 h 820"/>
              <a:gd name="T36" fmla="*/ 406 w 1291"/>
              <a:gd name="T37" fmla="*/ 562 h 820"/>
              <a:gd name="T38" fmla="*/ 427 w 1291"/>
              <a:gd name="T39" fmla="*/ 548 h 820"/>
              <a:gd name="T40" fmla="*/ 449 w 1291"/>
              <a:gd name="T41" fmla="*/ 535 h 820"/>
              <a:gd name="T42" fmla="*/ 470 w 1291"/>
              <a:gd name="T43" fmla="*/ 521 h 820"/>
              <a:gd name="T44" fmla="*/ 492 w 1291"/>
              <a:gd name="T45" fmla="*/ 507 h 820"/>
              <a:gd name="T46" fmla="*/ 514 w 1291"/>
              <a:gd name="T47" fmla="*/ 494 h 820"/>
              <a:gd name="T48" fmla="*/ 535 w 1291"/>
              <a:gd name="T49" fmla="*/ 480 h 820"/>
              <a:gd name="T50" fmla="*/ 557 w 1291"/>
              <a:gd name="T51" fmla="*/ 466 h 820"/>
              <a:gd name="T52" fmla="*/ 578 w 1291"/>
              <a:gd name="T53" fmla="*/ 453 h 820"/>
              <a:gd name="T54" fmla="*/ 600 w 1291"/>
              <a:gd name="T55" fmla="*/ 439 h 820"/>
              <a:gd name="T56" fmla="*/ 622 w 1291"/>
              <a:gd name="T57" fmla="*/ 425 h 820"/>
              <a:gd name="T58" fmla="*/ 643 w 1291"/>
              <a:gd name="T59" fmla="*/ 411 h 820"/>
              <a:gd name="T60" fmla="*/ 665 w 1291"/>
              <a:gd name="T61" fmla="*/ 398 h 820"/>
              <a:gd name="T62" fmla="*/ 686 w 1291"/>
              <a:gd name="T63" fmla="*/ 384 h 820"/>
              <a:gd name="T64" fmla="*/ 708 w 1291"/>
              <a:gd name="T65" fmla="*/ 370 h 820"/>
              <a:gd name="T66" fmla="*/ 729 w 1291"/>
              <a:gd name="T67" fmla="*/ 357 h 820"/>
              <a:gd name="T68" fmla="*/ 751 w 1291"/>
              <a:gd name="T69" fmla="*/ 343 h 820"/>
              <a:gd name="T70" fmla="*/ 773 w 1291"/>
              <a:gd name="T71" fmla="*/ 329 h 820"/>
              <a:gd name="T72" fmla="*/ 794 w 1291"/>
              <a:gd name="T73" fmla="*/ 315 h 820"/>
              <a:gd name="T74" fmla="*/ 816 w 1291"/>
              <a:gd name="T75" fmla="*/ 302 h 820"/>
              <a:gd name="T76" fmla="*/ 837 w 1291"/>
              <a:gd name="T77" fmla="*/ 288 h 820"/>
              <a:gd name="T78" fmla="*/ 859 w 1291"/>
              <a:gd name="T79" fmla="*/ 274 h 820"/>
              <a:gd name="T80" fmla="*/ 881 w 1291"/>
              <a:gd name="T81" fmla="*/ 261 h 820"/>
              <a:gd name="T82" fmla="*/ 902 w 1291"/>
              <a:gd name="T83" fmla="*/ 247 h 820"/>
              <a:gd name="T84" fmla="*/ 924 w 1291"/>
              <a:gd name="T85" fmla="*/ 233 h 820"/>
              <a:gd name="T86" fmla="*/ 945 w 1291"/>
              <a:gd name="T87" fmla="*/ 220 h 820"/>
              <a:gd name="T88" fmla="*/ 967 w 1291"/>
              <a:gd name="T89" fmla="*/ 206 h 820"/>
              <a:gd name="T90" fmla="*/ 988 w 1291"/>
              <a:gd name="T91" fmla="*/ 192 h 820"/>
              <a:gd name="T92" fmla="*/ 1010 w 1291"/>
              <a:gd name="T93" fmla="*/ 178 h 820"/>
              <a:gd name="T94" fmla="*/ 1032 w 1291"/>
              <a:gd name="T95" fmla="*/ 165 h 820"/>
              <a:gd name="T96" fmla="*/ 1053 w 1291"/>
              <a:gd name="T97" fmla="*/ 151 h 820"/>
              <a:gd name="T98" fmla="*/ 1075 w 1291"/>
              <a:gd name="T99" fmla="*/ 137 h 820"/>
              <a:gd name="T100" fmla="*/ 1096 w 1291"/>
              <a:gd name="T101" fmla="*/ 124 h 820"/>
              <a:gd name="T102" fmla="*/ 1118 w 1291"/>
              <a:gd name="T103" fmla="*/ 110 h 820"/>
              <a:gd name="T104" fmla="*/ 1140 w 1291"/>
              <a:gd name="T105" fmla="*/ 96 h 820"/>
              <a:gd name="T106" fmla="*/ 1161 w 1291"/>
              <a:gd name="T107" fmla="*/ 82 h 820"/>
              <a:gd name="T108" fmla="*/ 1183 w 1291"/>
              <a:gd name="T109" fmla="*/ 69 h 820"/>
              <a:gd name="T110" fmla="*/ 1204 w 1291"/>
              <a:gd name="T111" fmla="*/ 55 h 820"/>
              <a:gd name="T112" fmla="*/ 1226 w 1291"/>
              <a:gd name="T113" fmla="*/ 41 h 820"/>
              <a:gd name="T114" fmla="*/ 1247 w 1291"/>
              <a:gd name="T115" fmla="*/ 28 h 820"/>
              <a:gd name="T116" fmla="*/ 1269 w 1291"/>
              <a:gd name="T117" fmla="*/ 14 h 820"/>
              <a:gd name="T118" fmla="*/ 1291 w 1291"/>
              <a:gd name="T119" fmla="*/ 0 h 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91" h="820">
                <a:moveTo>
                  <a:pt x="0" y="820"/>
                </a:moveTo>
                <a:lnTo>
                  <a:pt x="4" y="817"/>
                </a:lnTo>
                <a:lnTo>
                  <a:pt x="9" y="814"/>
                </a:lnTo>
                <a:lnTo>
                  <a:pt x="13" y="812"/>
                </a:lnTo>
                <a:lnTo>
                  <a:pt x="17" y="809"/>
                </a:lnTo>
                <a:lnTo>
                  <a:pt x="21" y="806"/>
                </a:lnTo>
                <a:lnTo>
                  <a:pt x="26" y="803"/>
                </a:lnTo>
                <a:lnTo>
                  <a:pt x="30" y="801"/>
                </a:lnTo>
                <a:lnTo>
                  <a:pt x="34" y="798"/>
                </a:lnTo>
                <a:lnTo>
                  <a:pt x="39" y="795"/>
                </a:lnTo>
                <a:lnTo>
                  <a:pt x="43" y="792"/>
                </a:lnTo>
                <a:lnTo>
                  <a:pt x="47" y="790"/>
                </a:lnTo>
                <a:lnTo>
                  <a:pt x="52" y="787"/>
                </a:lnTo>
                <a:lnTo>
                  <a:pt x="56" y="784"/>
                </a:lnTo>
                <a:lnTo>
                  <a:pt x="60" y="781"/>
                </a:lnTo>
                <a:lnTo>
                  <a:pt x="65" y="779"/>
                </a:lnTo>
                <a:lnTo>
                  <a:pt x="69" y="776"/>
                </a:lnTo>
                <a:lnTo>
                  <a:pt x="73" y="773"/>
                </a:lnTo>
                <a:lnTo>
                  <a:pt x="78" y="771"/>
                </a:lnTo>
                <a:lnTo>
                  <a:pt x="82" y="768"/>
                </a:lnTo>
                <a:lnTo>
                  <a:pt x="86" y="765"/>
                </a:lnTo>
                <a:lnTo>
                  <a:pt x="91" y="762"/>
                </a:lnTo>
                <a:lnTo>
                  <a:pt x="95" y="760"/>
                </a:lnTo>
                <a:lnTo>
                  <a:pt x="99" y="757"/>
                </a:lnTo>
                <a:lnTo>
                  <a:pt x="103" y="754"/>
                </a:lnTo>
                <a:lnTo>
                  <a:pt x="108" y="751"/>
                </a:lnTo>
                <a:lnTo>
                  <a:pt x="112" y="749"/>
                </a:lnTo>
                <a:lnTo>
                  <a:pt x="116" y="746"/>
                </a:lnTo>
                <a:lnTo>
                  <a:pt x="121" y="743"/>
                </a:lnTo>
                <a:lnTo>
                  <a:pt x="125" y="740"/>
                </a:lnTo>
                <a:lnTo>
                  <a:pt x="129" y="738"/>
                </a:lnTo>
                <a:lnTo>
                  <a:pt x="134" y="735"/>
                </a:lnTo>
                <a:lnTo>
                  <a:pt x="138" y="732"/>
                </a:lnTo>
                <a:lnTo>
                  <a:pt x="142" y="729"/>
                </a:lnTo>
                <a:lnTo>
                  <a:pt x="147" y="727"/>
                </a:lnTo>
                <a:lnTo>
                  <a:pt x="151" y="724"/>
                </a:lnTo>
                <a:lnTo>
                  <a:pt x="155" y="721"/>
                </a:lnTo>
                <a:lnTo>
                  <a:pt x="160" y="718"/>
                </a:lnTo>
                <a:lnTo>
                  <a:pt x="164" y="716"/>
                </a:lnTo>
                <a:lnTo>
                  <a:pt x="168" y="713"/>
                </a:lnTo>
                <a:lnTo>
                  <a:pt x="173" y="710"/>
                </a:lnTo>
                <a:lnTo>
                  <a:pt x="177" y="707"/>
                </a:lnTo>
                <a:lnTo>
                  <a:pt x="181" y="705"/>
                </a:lnTo>
                <a:lnTo>
                  <a:pt x="186" y="702"/>
                </a:lnTo>
                <a:lnTo>
                  <a:pt x="190" y="699"/>
                </a:lnTo>
                <a:lnTo>
                  <a:pt x="194" y="696"/>
                </a:lnTo>
                <a:lnTo>
                  <a:pt x="198" y="694"/>
                </a:lnTo>
                <a:lnTo>
                  <a:pt x="203" y="691"/>
                </a:lnTo>
                <a:lnTo>
                  <a:pt x="207" y="688"/>
                </a:lnTo>
                <a:lnTo>
                  <a:pt x="211" y="686"/>
                </a:lnTo>
                <a:lnTo>
                  <a:pt x="216" y="683"/>
                </a:lnTo>
                <a:lnTo>
                  <a:pt x="220" y="680"/>
                </a:lnTo>
                <a:lnTo>
                  <a:pt x="224" y="677"/>
                </a:lnTo>
                <a:lnTo>
                  <a:pt x="229" y="675"/>
                </a:lnTo>
                <a:lnTo>
                  <a:pt x="233" y="672"/>
                </a:lnTo>
                <a:lnTo>
                  <a:pt x="237" y="669"/>
                </a:lnTo>
                <a:lnTo>
                  <a:pt x="242" y="666"/>
                </a:lnTo>
                <a:lnTo>
                  <a:pt x="246" y="664"/>
                </a:lnTo>
                <a:lnTo>
                  <a:pt x="250" y="661"/>
                </a:lnTo>
                <a:lnTo>
                  <a:pt x="255" y="658"/>
                </a:lnTo>
                <a:lnTo>
                  <a:pt x="259" y="655"/>
                </a:lnTo>
                <a:lnTo>
                  <a:pt x="263" y="653"/>
                </a:lnTo>
                <a:lnTo>
                  <a:pt x="268" y="650"/>
                </a:lnTo>
                <a:lnTo>
                  <a:pt x="272" y="647"/>
                </a:lnTo>
                <a:lnTo>
                  <a:pt x="276" y="644"/>
                </a:lnTo>
                <a:lnTo>
                  <a:pt x="281" y="642"/>
                </a:lnTo>
                <a:lnTo>
                  <a:pt x="285" y="639"/>
                </a:lnTo>
                <a:lnTo>
                  <a:pt x="289" y="636"/>
                </a:lnTo>
                <a:lnTo>
                  <a:pt x="293" y="633"/>
                </a:lnTo>
                <a:lnTo>
                  <a:pt x="298" y="631"/>
                </a:lnTo>
                <a:lnTo>
                  <a:pt x="302" y="628"/>
                </a:lnTo>
                <a:lnTo>
                  <a:pt x="306" y="625"/>
                </a:lnTo>
                <a:lnTo>
                  <a:pt x="311" y="623"/>
                </a:lnTo>
                <a:lnTo>
                  <a:pt x="315" y="620"/>
                </a:lnTo>
                <a:lnTo>
                  <a:pt x="319" y="617"/>
                </a:lnTo>
                <a:lnTo>
                  <a:pt x="324" y="614"/>
                </a:lnTo>
                <a:lnTo>
                  <a:pt x="328" y="612"/>
                </a:lnTo>
                <a:lnTo>
                  <a:pt x="332" y="609"/>
                </a:lnTo>
                <a:lnTo>
                  <a:pt x="337" y="606"/>
                </a:lnTo>
                <a:lnTo>
                  <a:pt x="341" y="603"/>
                </a:lnTo>
                <a:lnTo>
                  <a:pt x="345" y="601"/>
                </a:lnTo>
                <a:lnTo>
                  <a:pt x="350" y="598"/>
                </a:lnTo>
                <a:lnTo>
                  <a:pt x="354" y="595"/>
                </a:lnTo>
                <a:lnTo>
                  <a:pt x="358" y="592"/>
                </a:lnTo>
                <a:lnTo>
                  <a:pt x="362" y="590"/>
                </a:lnTo>
                <a:lnTo>
                  <a:pt x="367" y="587"/>
                </a:lnTo>
                <a:lnTo>
                  <a:pt x="371" y="584"/>
                </a:lnTo>
                <a:lnTo>
                  <a:pt x="375" y="581"/>
                </a:lnTo>
                <a:lnTo>
                  <a:pt x="380" y="579"/>
                </a:lnTo>
                <a:lnTo>
                  <a:pt x="384" y="576"/>
                </a:lnTo>
                <a:lnTo>
                  <a:pt x="388" y="573"/>
                </a:lnTo>
                <a:lnTo>
                  <a:pt x="393" y="570"/>
                </a:lnTo>
                <a:lnTo>
                  <a:pt x="397" y="568"/>
                </a:lnTo>
                <a:lnTo>
                  <a:pt x="401" y="565"/>
                </a:lnTo>
                <a:lnTo>
                  <a:pt x="406" y="562"/>
                </a:lnTo>
                <a:lnTo>
                  <a:pt x="410" y="559"/>
                </a:lnTo>
                <a:lnTo>
                  <a:pt x="414" y="557"/>
                </a:lnTo>
                <a:lnTo>
                  <a:pt x="419" y="554"/>
                </a:lnTo>
                <a:lnTo>
                  <a:pt x="423" y="551"/>
                </a:lnTo>
                <a:lnTo>
                  <a:pt x="427" y="548"/>
                </a:lnTo>
                <a:lnTo>
                  <a:pt x="432" y="546"/>
                </a:lnTo>
                <a:lnTo>
                  <a:pt x="436" y="543"/>
                </a:lnTo>
                <a:lnTo>
                  <a:pt x="440" y="540"/>
                </a:lnTo>
                <a:lnTo>
                  <a:pt x="445" y="537"/>
                </a:lnTo>
                <a:lnTo>
                  <a:pt x="449" y="535"/>
                </a:lnTo>
                <a:lnTo>
                  <a:pt x="453" y="532"/>
                </a:lnTo>
                <a:lnTo>
                  <a:pt x="457" y="529"/>
                </a:lnTo>
                <a:lnTo>
                  <a:pt x="462" y="527"/>
                </a:lnTo>
                <a:lnTo>
                  <a:pt x="466" y="524"/>
                </a:lnTo>
                <a:lnTo>
                  <a:pt x="470" y="521"/>
                </a:lnTo>
                <a:lnTo>
                  <a:pt x="475" y="518"/>
                </a:lnTo>
                <a:lnTo>
                  <a:pt x="479" y="516"/>
                </a:lnTo>
                <a:lnTo>
                  <a:pt x="483" y="513"/>
                </a:lnTo>
                <a:lnTo>
                  <a:pt x="488" y="510"/>
                </a:lnTo>
                <a:lnTo>
                  <a:pt x="492" y="507"/>
                </a:lnTo>
                <a:lnTo>
                  <a:pt x="496" y="505"/>
                </a:lnTo>
                <a:lnTo>
                  <a:pt x="501" y="502"/>
                </a:lnTo>
                <a:lnTo>
                  <a:pt x="505" y="499"/>
                </a:lnTo>
                <a:lnTo>
                  <a:pt x="509" y="496"/>
                </a:lnTo>
                <a:lnTo>
                  <a:pt x="514" y="494"/>
                </a:lnTo>
                <a:lnTo>
                  <a:pt x="518" y="491"/>
                </a:lnTo>
                <a:lnTo>
                  <a:pt x="522" y="488"/>
                </a:lnTo>
                <a:lnTo>
                  <a:pt x="527" y="485"/>
                </a:lnTo>
                <a:lnTo>
                  <a:pt x="531" y="483"/>
                </a:lnTo>
                <a:lnTo>
                  <a:pt x="535" y="480"/>
                </a:lnTo>
                <a:lnTo>
                  <a:pt x="540" y="477"/>
                </a:lnTo>
                <a:lnTo>
                  <a:pt x="544" y="474"/>
                </a:lnTo>
                <a:lnTo>
                  <a:pt x="548" y="472"/>
                </a:lnTo>
                <a:lnTo>
                  <a:pt x="552" y="469"/>
                </a:lnTo>
                <a:lnTo>
                  <a:pt x="557" y="466"/>
                </a:lnTo>
                <a:lnTo>
                  <a:pt x="561" y="464"/>
                </a:lnTo>
                <a:lnTo>
                  <a:pt x="565" y="461"/>
                </a:lnTo>
                <a:lnTo>
                  <a:pt x="570" y="458"/>
                </a:lnTo>
                <a:lnTo>
                  <a:pt x="574" y="455"/>
                </a:lnTo>
                <a:lnTo>
                  <a:pt x="578" y="453"/>
                </a:lnTo>
                <a:lnTo>
                  <a:pt x="583" y="450"/>
                </a:lnTo>
                <a:lnTo>
                  <a:pt x="587" y="447"/>
                </a:lnTo>
                <a:lnTo>
                  <a:pt x="591" y="444"/>
                </a:lnTo>
                <a:lnTo>
                  <a:pt x="596" y="442"/>
                </a:lnTo>
                <a:lnTo>
                  <a:pt x="600" y="439"/>
                </a:lnTo>
                <a:lnTo>
                  <a:pt x="604" y="436"/>
                </a:lnTo>
                <a:lnTo>
                  <a:pt x="609" y="433"/>
                </a:lnTo>
                <a:lnTo>
                  <a:pt x="613" y="431"/>
                </a:lnTo>
                <a:lnTo>
                  <a:pt x="617" y="428"/>
                </a:lnTo>
                <a:lnTo>
                  <a:pt x="622" y="425"/>
                </a:lnTo>
                <a:lnTo>
                  <a:pt x="626" y="422"/>
                </a:lnTo>
                <a:lnTo>
                  <a:pt x="630" y="420"/>
                </a:lnTo>
                <a:lnTo>
                  <a:pt x="634" y="417"/>
                </a:lnTo>
                <a:lnTo>
                  <a:pt x="639" y="414"/>
                </a:lnTo>
                <a:lnTo>
                  <a:pt x="643" y="411"/>
                </a:lnTo>
                <a:lnTo>
                  <a:pt x="647" y="409"/>
                </a:lnTo>
                <a:lnTo>
                  <a:pt x="652" y="406"/>
                </a:lnTo>
                <a:lnTo>
                  <a:pt x="656" y="403"/>
                </a:lnTo>
                <a:lnTo>
                  <a:pt x="660" y="400"/>
                </a:lnTo>
                <a:lnTo>
                  <a:pt x="665" y="398"/>
                </a:lnTo>
                <a:lnTo>
                  <a:pt x="669" y="395"/>
                </a:lnTo>
                <a:lnTo>
                  <a:pt x="673" y="392"/>
                </a:lnTo>
                <a:lnTo>
                  <a:pt x="678" y="389"/>
                </a:lnTo>
                <a:lnTo>
                  <a:pt x="682" y="387"/>
                </a:lnTo>
                <a:lnTo>
                  <a:pt x="686" y="384"/>
                </a:lnTo>
                <a:lnTo>
                  <a:pt x="691" y="381"/>
                </a:lnTo>
                <a:lnTo>
                  <a:pt x="695" y="379"/>
                </a:lnTo>
                <a:lnTo>
                  <a:pt x="699" y="376"/>
                </a:lnTo>
                <a:lnTo>
                  <a:pt x="704" y="373"/>
                </a:lnTo>
                <a:lnTo>
                  <a:pt x="708" y="370"/>
                </a:lnTo>
                <a:lnTo>
                  <a:pt x="712" y="368"/>
                </a:lnTo>
                <a:lnTo>
                  <a:pt x="717" y="365"/>
                </a:lnTo>
                <a:lnTo>
                  <a:pt x="721" y="362"/>
                </a:lnTo>
                <a:lnTo>
                  <a:pt x="725" y="359"/>
                </a:lnTo>
                <a:lnTo>
                  <a:pt x="729" y="357"/>
                </a:lnTo>
                <a:lnTo>
                  <a:pt x="734" y="354"/>
                </a:lnTo>
                <a:lnTo>
                  <a:pt x="738" y="351"/>
                </a:lnTo>
                <a:lnTo>
                  <a:pt x="742" y="348"/>
                </a:lnTo>
                <a:lnTo>
                  <a:pt x="747" y="346"/>
                </a:lnTo>
                <a:lnTo>
                  <a:pt x="751" y="343"/>
                </a:lnTo>
                <a:lnTo>
                  <a:pt x="755" y="340"/>
                </a:lnTo>
                <a:lnTo>
                  <a:pt x="760" y="337"/>
                </a:lnTo>
                <a:lnTo>
                  <a:pt x="764" y="335"/>
                </a:lnTo>
                <a:lnTo>
                  <a:pt x="768" y="332"/>
                </a:lnTo>
                <a:lnTo>
                  <a:pt x="773" y="329"/>
                </a:lnTo>
                <a:lnTo>
                  <a:pt x="777" y="326"/>
                </a:lnTo>
                <a:lnTo>
                  <a:pt x="781" y="324"/>
                </a:lnTo>
                <a:lnTo>
                  <a:pt x="786" y="321"/>
                </a:lnTo>
                <a:lnTo>
                  <a:pt x="790" y="318"/>
                </a:lnTo>
                <a:lnTo>
                  <a:pt x="794" y="315"/>
                </a:lnTo>
                <a:lnTo>
                  <a:pt x="799" y="313"/>
                </a:lnTo>
                <a:lnTo>
                  <a:pt x="803" y="310"/>
                </a:lnTo>
                <a:lnTo>
                  <a:pt x="807" y="307"/>
                </a:lnTo>
                <a:lnTo>
                  <a:pt x="811" y="305"/>
                </a:lnTo>
                <a:lnTo>
                  <a:pt x="816" y="302"/>
                </a:lnTo>
                <a:lnTo>
                  <a:pt x="820" y="299"/>
                </a:lnTo>
                <a:lnTo>
                  <a:pt x="824" y="296"/>
                </a:lnTo>
                <a:lnTo>
                  <a:pt x="829" y="294"/>
                </a:lnTo>
                <a:lnTo>
                  <a:pt x="833" y="291"/>
                </a:lnTo>
                <a:lnTo>
                  <a:pt x="837" y="288"/>
                </a:lnTo>
                <a:lnTo>
                  <a:pt x="842" y="285"/>
                </a:lnTo>
                <a:lnTo>
                  <a:pt x="846" y="283"/>
                </a:lnTo>
                <a:lnTo>
                  <a:pt x="850" y="280"/>
                </a:lnTo>
                <a:lnTo>
                  <a:pt x="855" y="277"/>
                </a:lnTo>
                <a:lnTo>
                  <a:pt x="859" y="274"/>
                </a:lnTo>
                <a:lnTo>
                  <a:pt x="863" y="272"/>
                </a:lnTo>
                <a:lnTo>
                  <a:pt x="868" y="269"/>
                </a:lnTo>
                <a:lnTo>
                  <a:pt x="872" y="266"/>
                </a:lnTo>
                <a:lnTo>
                  <a:pt x="876" y="263"/>
                </a:lnTo>
                <a:lnTo>
                  <a:pt x="881" y="261"/>
                </a:lnTo>
                <a:lnTo>
                  <a:pt x="885" y="258"/>
                </a:lnTo>
                <a:lnTo>
                  <a:pt x="889" y="255"/>
                </a:lnTo>
                <a:lnTo>
                  <a:pt x="894" y="252"/>
                </a:lnTo>
                <a:lnTo>
                  <a:pt x="898" y="250"/>
                </a:lnTo>
                <a:lnTo>
                  <a:pt x="902" y="247"/>
                </a:lnTo>
                <a:lnTo>
                  <a:pt x="906" y="244"/>
                </a:lnTo>
                <a:lnTo>
                  <a:pt x="911" y="241"/>
                </a:lnTo>
                <a:lnTo>
                  <a:pt x="915" y="239"/>
                </a:lnTo>
                <a:lnTo>
                  <a:pt x="919" y="236"/>
                </a:lnTo>
                <a:lnTo>
                  <a:pt x="924" y="233"/>
                </a:lnTo>
                <a:lnTo>
                  <a:pt x="928" y="230"/>
                </a:lnTo>
                <a:lnTo>
                  <a:pt x="932" y="228"/>
                </a:lnTo>
                <a:lnTo>
                  <a:pt x="937" y="225"/>
                </a:lnTo>
                <a:lnTo>
                  <a:pt x="941" y="222"/>
                </a:lnTo>
                <a:lnTo>
                  <a:pt x="945" y="220"/>
                </a:lnTo>
                <a:lnTo>
                  <a:pt x="950" y="217"/>
                </a:lnTo>
                <a:lnTo>
                  <a:pt x="954" y="214"/>
                </a:lnTo>
                <a:lnTo>
                  <a:pt x="958" y="211"/>
                </a:lnTo>
                <a:lnTo>
                  <a:pt x="963" y="209"/>
                </a:lnTo>
                <a:lnTo>
                  <a:pt x="967" y="206"/>
                </a:lnTo>
                <a:lnTo>
                  <a:pt x="971" y="203"/>
                </a:lnTo>
                <a:lnTo>
                  <a:pt x="976" y="200"/>
                </a:lnTo>
                <a:lnTo>
                  <a:pt x="980" y="198"/>
                </a:lnTo>
                <a:lnTo>
                  <a:pt x="984" y="195"/>
                </a:lnTo>
                <a:lnTo>
                  <a:pt x="988" y="192"/>
                </a:lnTo>
                <a:lnTo>
                  <a:pt x="993" y="189"/>
                </a:lnTo>
                <a:lnTo>
                  <a:pt x="997" y="187"/>
                </a:lnTo>
                <a:lnTo>
                  <a:pt x="1001" y="184"/>
                </a:lnTo>
                <a:lnTo>
                  <a:pt x="1006" y="181"/>
                </a:lnTo>
                <a:lnTo>
                  <a:pt x="1010" y="178"/>
                </a:lnTo>
                <a:lnTo>
                  <a:pt x="1014" y="176"/>
                </a:lnTo>
                <a:lnTo>
                  <a:pt x="1019" y="173"/>
                </a:lnTo>
                <a:lnTo>
                  <a:pt x="1023" y="170"/>
                </a:lnTo>
                <a:lnTo>
                  <a:pt x="1027" y="167"/>
                </a:lnTo>
                <a:lnTo>
                  <a:pt x="1032" y="165"/>
                </a:lnTo>
                <a:lnTo>
                  <a:pt x="1036" y="162"/>
                </a:lnTo>
                <a:lnTo>
                  <a:pt x="1040" y="159"/>
                </a:lnTo>
                <a:lnTo>
                  <a:pt x="1045" y="156"/>
                </a:lnTo>
                <a:lnTo>
                  <a:pt x="1049" y="154"/>
                </a:lnTo>
                <a:lnTo>
                  <a:pt x="1053" y="151"/>
                </a:lnTo>
                <a:lnTo>
                  <a:pt x="1058" y="148"/>
                </a:lnTo>
                <a:lnTo>
                  <a:pt x="1062" y="146"/>
                </a:lnTo>
                <a:lnTo>
                  <a:pt x="1066" y="143"/>
                </a:lnTo>
                <a:lnTo>
                  <a:pt x="1070" y="140"/>
                </a:lnTo>
                <a:lnTo>
                  <a:pt x="1075" y="137"/>
                </a:lnTo>
                <a:lnTo>
                  <a:pt x="1079" y="135"/>
                </a:lnTo>
                <a:lnTo>
                  <a:pt x="1083" y="132"/>
                </a:lnTo>
                <a:lnTo>
                  <a:pt x="1088" y="129"/>
                </a:lnTo>
                <a:lnTo>
                  <a:pt x="1092" y="126"/>
                </a:lnTo>
                <a:lnTo>
                  <a:pt x="1096" y="124"/>
                </a:lnTo>
                <a:lnTo>
                  <a:pt x="1101" y="121"/>
                </a:lnTo>
                <a:lnTo>
                  <a:pt x="1105" y="118"/>
                </a:lnTo>
                <a:lnTo>
                  <a:pt x="1109" y="115"/>
                </a:lnTo>
                <a:lnTo>
                  <a:pt x="1114" y="113"/>
                </a:lnTo>
                <a:lnTo>
                  <a:pt x="1118" y="110"/>
                </a:lnTo>
                <a:lnTo>
                  <a:pt x="1122" y="107"/>
                </a:lnTo>
                <a:lnTo>
                  <a:pt x="1127" y="104"/>
                </a:lnTo>
                <a:lnTo>
                  <a:pt x="1131" y="102"/>
                </a:lnTo>
                <a:lnTo>
                  <a:pt x="1135" y="99"/>
                </a:lnTo>
                <a:lnTo>
                  <a:pt x="1140" y="96"/>
                </a:lnTo>
                <a:lnTo>
                  <a:pt x="1144" y="93"/>
                </a:lnTo>
                <a:lnTo>
                  <a:pt x="1148" y="91"/>
                </a:lnTo>
                <a:lnTo>
                  <a:pt x="1153" y="88"/>
                </a:lnTo>
                <a:lnTo>
                  <a:pt x="1157" y="85"/>
                </a:lnTo>
                <a:lnTo>
                  <a:pt x="1161" y="82"/>
                </a:lnTo>
                <a:lnTo>
                  <a:pt x="1165" y="80"/>
                </a:lnTo>
                <a:lnTo>
                  <a:pt x="1170" y="77"/>
                </a:lnTo>
                <a:lnTo>
                  <a:pt x="1174" y="74"/>
                </a:lnTo>
                <a:lnTo>
                  <a:pt x="1178" y="71"/>
                </a:lnTo>
                <a:lnTo>
                  <a:pt x="1183" y="69"/>
                </a:lnTo>
                <a:lnTo>
                  <a:pt x="1187" y="66"/>
                </a:lnTo>
                <a:lnTo>
                  <a:pt x="1191" y="63"/>
                </a:lnTo>
                <a:lnTo>
                  <a:pt x="1196" y="61"/>
                </a:lnTo>
                <a:lnTo>
                  <a:pt x="1200" y="58"/>
                </a:lnTo>
                <a:lnTo>
                  <a:pt x="1204" y="55"/>
                </a:lnTo>
                <a:lnTo>
                  <a:pt x="1209" y="52"/>
                </a:lnTo>
                <a:lnTo>
                  <a:pt x="1213" y="50"/>
                </a:lnTo>
                <a:lnTo>
                  <a:pt x="1217" y="47"/>
                </a:lnTo>
                <a:lnTo>
                  <a:pt x="1222" y="44"/>
                </a:lnTo>
                <a:lnTo>
                  <a:pt x="1226" y="41"/>
                </a:lnTo>
                <a:lnTo>
                  <a:pt x="1230" y="39"/>
                </a:lnTo>
                <a:lnTo>
                  <a:pt x="1235" y="36"/>
                </a:lnTo>
                <a:lnTo>
                  <a:pt x="1239" y="33"/>
                </a:lnTo>
                <a:lnTo>
                  <a:pt x="1243" y="30"/>
                </a:lnTo>
                <a:lnTo>
                  <a:pt x="1247" y="28"/>
                </a:lnTo>
                <a:lnTo>
                  <a:pt x="1252" y="25"/>
                </a:lnTo>
                <a:lnTo>
                  <a:pt x="1256" y="22"/>
                </a:lnTo>
                <a:lnTo>
                  <a:pt x="1260" y="19"/>
                </a:lnTo>
                <a:lnTo>
                  <a:pt x="1265" y="17"/>
                </a:lnTo>
                <a:lnTo>
                  <a:pt x="1269" y="14"/>
                </a:lnTo>
                <a:lnTo>
                  <a:pt x="1273" y="11"/>
                </a:lnTo>
                <a:lnTo>
                  <a:pt x="1278" y="8"/>
                </a:lnTo>
                <a:lnTo>
                  <a:pt x="1282" y="6"/>
                </a:lnTo>
                <a:lnTo>
                  <a:pt x="1286" y="3"/>
                </a:lnTo>
                <a:lnTo>
                  <a:pt x="1291" y="0"/>
                </a:lnTo>
              </a:path>
            </a:pathLst>
          </a:custGeom>
          <a:solidFill>
            <a:schemeClr val="accent2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 flipV="1">
            <a:off x="1019176" y="674689"/>
            <a:ext cx="0" cy="5176838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 flipH="1">
            <a:off x="930276" y="5707064"/>
            <a:ext cx="88900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 flipH="1">
            <a:off x="930276" y="4581527"/>
            <a:ext cx="88900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 flipH="1">
            <a:off x="930276" y="3462339"/>
            <a:ext cx="88900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41"/>
          <p:cNvSpPr>
            <a:spLocks noChangeShapeType="1"/>
          </p:cNvSpPr>
          <p:nvPr/>
        </p:nvSpPr>
        <p:spPr bwMode="auto">
          <a:xfrm flipH="1">
            <a:off x="930276" y="2336802"/>
            <a:ext cx="88900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43"/>
          <p:cNvSpPr>
            <a:spLocks noChangeShapeType="1"/>
          </p:cNvSpPr>
          <p:nvPr/>
        </p:nvSpPr>
        <p:spPr bwMode="auto">
          <a:xfrm flipH="1">
            <a:off x="930276" y="1211264"/>
            <a:ext cx="88900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45"/>
          <p:cNvSpPr>
            <a:spLocks noChangeArrowheads="1"/>
          </p:cNvSpPr>
          <p:nvPr/>
        </p:nvSpPr>
        <p:spPr bwMode="auto">
          <a:xfrm rot="16200000">
            <a:off x="-431278" y="3041265"/>
            <a:ext cx="15007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Score in Year 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endParaRPr kumimoji="0" lang="en-US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Line 46"/>
          <p:cNvSpPr>
            <a:spLocks noChangeShapeType="1"/>
          </p:cNvSpPr>
          <p:nvPr/>
        </p:nvSpPr>
        <p:spPr bwMode="auto">
          <a:xfrm>
            <a:off x="1019176" y="5851527"/>
            <a:ext cx="7886700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47"/>
          <p:cNvSpPr>
            <a:spLocks noChangeShapeType="1"/>
          </p:cNvSpPr>
          <p:nvPr/>
        </p:nvSpPr>
        <p:spPr bwMode="auto">
          <a:xfrm>
            <a:off x="1169988" y="5851527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48"/>
          <p:cNvSpPr>
            <a:spLocks noChangeArrowheads="1"/>
          </p:cNvSpPr>
          <p:nvPr/>
        </p:nvSpPr>
        <p:spPr bwMode="auto">
          <a:xfrm>
            <a:off x="980209" y="5989639"/>
            <a:ext cx="3975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-0.2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>
            <a:off x="2932113" y="5851527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Rectangle 50"/>
          <p:cNvSpPr>
            <a:spLocks noChangeArrowheads="1"/>
          </p:cNvSpPr>
          <p:nvPr/>
        </p:nvSpPr>
        <p:spPr bwMode="auto">
          <a:xfrm>
            <a:off x="2732809" y="5989639"/>
            <a:ext cx="3975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-0.1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auto">
          <a:xfrm>
            <a:off x="4699001" y="5851527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ectangle 52"/>
          <p:cNvSpPr>
            <a:spLocks noChangeArrowheads="1"/>
          </p:cNvSpPr>
          <p:nvPr/>
        </p:nvSpPr>
        <p:spPr bwMode="auto">
          <a:xfrm>
            <a:off x="4638676" y="5989639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6461126" y="5851527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Rectangle 54"/>
          <p:cNvSpPr>
            <a:spLocks noChangeArrowheads="1"/>
          </p:cNvSpPr>
          <p:nvPr/>
        </p:nvSpPr>
        <p:spPr bwMode="auto">
          <a:xfrm>
            <a:off x="6303818" y="5989639"/>
            <a:ext cx="3206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>
            <a:off x="8229601" y="5851527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Rectangle 56"/>
          <p:cNvSpPr>
            <a:spLocks noChangeArrowheads="1"/>
          </p:cNvSpPr>
          <p:nvPr/>
        </p:nvSpPr>
        <p:spPr bwMode="auto">
          <a:xfrm>
            <a:off x="8077200" y="5989639"/>
            <a:ext cx="3206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7"/>
          <p:cNvSpPr>
            <a:spLocks noChangeArrowheads="1"/>
          </p:cNvSpPr>
          <p:nvPr/>
        </p:nvSpPr>
        <p:spPr bwMode="auto">
          <a:xfrm>
            <a:off x="2743200" y="6352401"/>
            <a:ext cx="41853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Estimated Teacher Value-Added in Year 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6"/>
          <p:cNvSpPr>
            <a:spLocks noChangeArrowheads="1"/>
          </p:cNvSpPr>
          <p:nvPr/>
        </p:nvSpPr>
        <p:spPr bwMode="auto">
          <a:xfrm>
            <a:off x="7514003" y="4980801"/>
            <a:ext cx="10515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(0.006)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40"/>
          <p:cNvSpPr>
            <a:spLocks noChangeArrowheads="1"/>
          </p:cNvSpPr>
          <p:nvPr/>
        </p:nvSpPr>
        <p:spPr bwMode="auto">
          <a:xfrm rot="16200000">
            <a:off x="680786" y="3232438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42"/>
          <p:cNvSpPr>
            <a:spLocks noChangeArrowheads="1"/>
          </p:cNvSpPr>
          <p:nvPr/>
        </p:nvSpPr>
        <p:spPr bwMode="auto">
          <a:xfrm rot="16200000">
            <a:off x="577516" y="4441725"/>
            <a:ext cx="3975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-0.1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ectangle 44"/>
          <p:cNvSpPr>
            <a:spLocks noChangeArrowheads="1"/>
          </p:cNvSpPr>
          <p:nvPr/>
        </p:nvSpPr>
        <p:spPr bwMode="auto">
          <a:xfrm rot="16200000">
            <a:off x="577516" y="5566109"/>
            <a:ext cx="3975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-0.2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48"/>
          <p:cNvSpPr>
            <a:spLocks noChangeArrowheads="1"/>
          </p:cNvSpPr>
          <p:nvPr/>
        </p:nvSpPr>
        <p:spPr bwMode="auto">
          <a:xfrm rot="16200000">
            <a:off x="615988" y="2199455"/>
            <a:ext cx="3206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ectangle 50"/>
          <p:cNvSpPr>
            <a:spLocks noChangeArrowheads="1"/>
          </p:cNvSpPr>
          <p:nvPr/>
        </p:nvSpPr>
        <p:spPr bwMode="auto">
          <a:xfrm rot="16200000">
            <a:off x="617575" y="1075937"/>
            <a:ext cx="3206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10400" y="4659868"/>
            <a:ext cx="1576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Coef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= 0.998</a:t>
            </a:r>
          </a:p>
        </p:txBody>
      </p:sp>
      <p:sp>
        <p:nvSpPr>
          <p:cNvPr id="59" name="Rectangle 5"/>
          <p:cNvSpPr>
            <a:spLocks noChangeArrowheads="1"/>
          </p:cNvSpPr>
          <p:nvPr/>
        </p:nvSpPr>
        <p:spPr bwMode="auto">
          <a:xfrm>
            <a:off x="2588044" y="182563"/>
            <a:ext cx="40695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1E2D70"/>
                </a:solidFill>
              </a:rPr>
              <a:t>Test Scores</a:t>
            </a:r>
            <a:r>
              <a:rPr lang="en-US" sz="1800" b="1" dirty="0" smtClean="0">
                <a:solidFill>
                  <a:srgbClr val="1E2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1E2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vs. Teacher Value-Added</a:t>
            </a:r>
          </a:p>
        </p:txBody>
      </p:sp>
    </p:spTree>
    <p:extLst>
      <p:ext uri="{BB962C8B-B14F-4D97-AF65-F5344CB8AC3E}">
        <p14:creationId xmlns:p14="http://schemas.microsoft.com/office/powerpoint/2010/main" val="86498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1" name="Rectangle 2"/>
          <p:cNvSpPr>
            <a:spLocks noChangeArrowheads="1"/>
          </p:cNvSpPr>
          <p:nvPr/>
        </p:nvSpPr>
        <p:spPr bwMode="auto">
          <a:xfrm>
            <a:off x="228600" y="76200"/>
            <a:ext cx="8534400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376238" eaLnBrk="0" hangingPunct="0">
              <a:defRPr/>
            </a:pPr>
            <a:r>
              <a:rPr lang="en-US" u="sng" dirty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 </a:t>
            </a:r>
            <a:endParaRPr lang="en-US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609600" indent="-376238" eaLnBrk="0" hangingPunct="0">
              <a:buSzPct val="80000"/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233362" eaLnBrk="0" hangingPunct="0">
              <a:buSzPct val="80000"/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How can we measure and improve the quality of teaching in elementary schools?</a:t>
            </a:r>
            <a:endParaRPr lang="en-US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233362" eaLnBrk="0" hangingPunct="0">
              <a:buSzPct val="80000"/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233362" eaLnBrk="0" hangingPunct="0">
              <a:buSzPct val="80000"/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One approach: “value-added” (VA) </a:t>
            </a:r>
            <a:r>
              <a:rPr lang="en-US" dirty="0" smtClean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measures</a:t>
            </a:r>
            <a:r>
              <a:rPr lang="en-US" sz="1600" dirty="0" smtClean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 [</a:t>
            </a:r>
            <a:r>
              <a:rPr lang="en-US" sz="1600" dirty="0" err="1" smtClean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Hanushek</a:t>
            </a:r>
            <a:r>
              <a:rPr lang="en-US" sz="1600" dirty="0" smtClean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 1971, </a:t>
            </a:r>
            <a:r>
              <a:rPr lang="en-US" sz="1600" dirty="0" err="1" smtClean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Murnane</a:t>
            </a:r>
            <a:r>
              <a:rPr lang="en-US" sz="1600" dirty="0" smtClean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 1975, </a:t>
            </a:r>
            <a:r>
              <a:rPr lang="en-US" sz="1600" dirty="0" err="1" smtClean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Rockoff</a:t>
            </a:r>
            <a:r>
              <a:rPr lang="en-US" sz="1600" dirty="0" smtClean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 2004, </a:t>
            </a:r>
            <a:r>
              <a:rPr lang="en-US" sz="1600" dirty="0" err="1" smtClean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Rivkin</a:t>
            </a:r>
            <a:r>
              <a:rPr lang="en-US" sz="1600" dirty="0" smtClean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 et al. 2005, Aaronson et al. 2007]</a:t>
            </a:r>
            <a:endParaRPr lang="en-US" sz="1600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1066800" lvl="1" indent="-376238" eaLnBrk="0" hangingPunct="0">
              <a:buSzPct val="80000"/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Rate teachers based on their students’ test score </a:t>
            </a:r>
            <a:r>
              <a:rPr lang="en-US" dirty="0" smtClean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gains</a:t>
            </a:r>
          </a:p>
          <a:p>
            <a:pPr marL="1066800" lvl="1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1066800" lvl="1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School </a:t>
            </a:r>
            <a:r>
              <a:rPr lang="en-US" dirty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districts have started to use </a:t>
            </a:r>
            <a:r>
              <a:rPr lang="en-US" dirty="0" smtClean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VA to evaluate teachers, </a:t>
            </a:r>
            <a:r>
              <a:rPr lang="en-US" dirty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leading to considerable debate</a:t>
            </a:r>
          </a:p>
          <a:p>
            <a:pPr marL="1066800" lvl="1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1066800" lvl="1" indent="-376238" eaLnBrk="0" hangingPunct="0">
              <a:buSzPct val="80000"/>
              <a:buFontTx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Ex: Washington </a:t>
            </a:r>
            <a:r>
              <a:rPr lang="en-US" dirty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D.C. lays off teachers and offers bonuses using a metric that puts 50% weight on VA </a:t>
            </a:r>
            <a:r>
              <a:rPr lang="en-US" dirty="0" smtClean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measures</a:t>
            </a:r>
          </a:p>
          <a:p>
            <a:pPr marL="1066800" lvl="1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1066800" lvl="1" indent="-376238" eaLnBrk="0" hangingPunct="0">
              <a:buSzPct val="80000"/>
              <a:buFontTx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Lawsuit in LA based on VA measures</a:t>
            </a:r>
            <a:endParaRPr lang="en-US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690562" lvl="1" eaLnBrk="0" hangingPunct="0">
              <a:buSzPct val="80000"/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</p:txBody>
      </p:sp>
      <p:sp>
        <p:nvSpPr>
          <p:cNvPr id="214019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FFFF"/>
                </a:solidFill>
                <a:latin typeface="cmss10" pitchFamily="34" charset="0"/>
              </a:rPr>
              <a:t>Introduction: Teacher Value-Added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ounded Rectangle 3"/>
          <p:cNvSpPr>
            <a:spLocks noChangeArrowheads="1"/>
          </p:cNvSpPr>
          <p:nvPr/>
        </p:nvSpPr>
        <p:spPr bwMode="auto">
          <a:xfrm>
            <a:off x="457200" y="1106488"/>
            <a:ext cx="8305800" cy="1103312"/>
          </a:xfrm>
          <a:prstGeom prst="roundRect">
            <a:avLst>
              <a:gd name="adj" fmla="val 16667"/>
            </a:avLst>
          </a:prstGeom>
          <a:solidFill>
            <a:srgbClr val="2E24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212995" name="Text Box 2"/>
          <p:cNvSpPr txBox="1">
            <a:spLocks noChangeArrowheads="1"/>
          </p:cNvSpPr>
          <p:nvPr/>
        </p:nvSpPr>
        <p:spPr bwMode="auto">
          <a:xfrm>
            <a:off x="457200" y="808038"/>
            <a:ext cx="838200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en-US" sz="2600" b="1" dirty="0">
              <a:solidFill>
                <a:srgbClr val="FFFFFF"/>
              </a:solidFill>
              <a:latin typeface="cmss10" pitchFamily="34" charset="0"/>
            </a:endParaRPr>
          </a:p>
          <a:p>
            <a:pPr algn="ctr" eaLnBrk="1" hangingPunct="1"/>
            <a:endParaRPr lang="en-US" sz="1000" dirty="0" smtClean="0">
              <a:solidFill>
                <a:srgbClr val="FFFFFF"/>
              </a:solidFill>
              <a:latin typeface="cmss10" pitchFamily="34" charset="0"/>
            </a:endParaRPr>
          </a:p>
          <a:p>
            <a:pPr algn="ctr" eaLnBrk="1" hangingPunct="1"/>
            <a:r>
              <a:rPr lang="en-US" sz="2800" dirty="0" smtClean="0">
                <a:solidFill>
                  <a:srgbClr val="FFFFFF"/>
                </a:solidFill>
                <a:latin typeface="cmss10" pitchFamily="34" charset="0"/>
              </a:rPr>
              <a:t>Part I: Bias in VA Estimates</a:t>
            </a:r>
            <a:endParaRPr lang="en-US" sz="2400" dirty="0">
              <a:solidFill>
                <a:srgbClr val="FFFFFF"/>
              </a:solidFill>
              <a:latin typeface="cmss10" pitchFamily="34" charset="0"/>
            </a:endParaRPr>
          </a:p>
          <a:p>
            <a:pPr algn="ctr"/>
            <a:endParaRPr lang="en-US" dirty="0">
              <a:solidFill>
                <a:srgbClr val="FFFFFF"/>
              </a:solidFill>
              <a:latin typeface="cmss10" pitchFamily="34" charset="0"/>
            </a:endParaRPr>
          </a:p>
          <a:p>
            <a:pPr algn="ctr"/>
            <a:endParaRPr lang="en-US" dirty="0">
              <a:solidFill>
                <a:srgbClr val="FFFFFF"/>
              </a:solidFill>
              <a:latin typeface="cmss10" pitchFamily="34" charset="0"/>
            </a:endParaRPr>
          </a:p>
          <a:p>
            <a:pPr algn="ctr"/>
            <a:endParaRPr lang="en-US" dirty="0">
              <a:solidFill>
                <a:srgbClr val="000000"/>
              </a:solidFill>
              <a:latin typeface="cmss1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21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1" name="Rectangle 2"/>
          <p:cNvSpPr>
            <a:spLocks noChangeArrowheads="1"/>
          </p:cNvSpPr>
          <p:nvPr/>
        </p:nvSpPr>
        <p:spPr bwMode="auto">
          <a:xfrm>
            <a:off x="228600" y="228600"/>
            <a:ext cx="8763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376238" eaLnBrk="0" hangingPunct="0">
              <a:defRPr/>
            </a:pPr>
            <a:r>
              <a:rPr lang="en-US" u="sng" dirty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 </a:t>
            </a:r>
          </a:p>
          <a:p>
            <a:pPr marL="609600" indent="-376238" eaLnBrk="0" hangingPunct="0">
              <a:defRPr/>
            </a:pPr>
            <a:endParaRPr lang="en-US" u="sng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000000"/>
                </a:solidFill>
                <a:latin typeface="cmss10" pitchFamily="34" charset="0"/>
                <a:cs typeface="Arial" charset="0"/>
                <a:sym typeface="Wingdings" pitchFamily="2" charset="2"/>
              </a:rPr>
              <a:t>Teachers</a:t>
            </a:r>
            <a:r>
              <a:rPr lang="en-US" dirty="0">
                <a:solidFill>
                  <a:srgbClr val="000000"/>
                </a:solidFill>
                <a:latin typeface="cmss10" pitchFamily="34" charset="0"/>
                <a:cs typeface="Arial" charset="0"/>
                <a:sym typeface="Wingdings" pitchFamily="2" charset="2"/>
              </a:rPr>
              <a:t>’ estimated VA may </a:t>
            </a:r>
            <a:r>
              <a:rPr lang="en-US" dirty="0" smtClean="0">
                <a:solidFill>
                  <a:srgbClr val="000000"/>
                </a:solidFill>
                <a:latin typeface="cmss10" pitchFamily="34" charset="0"/>
                <a:cs typeface="Arial" charset="0"/>
                <a:sym typeface="Wingdings" pitchFamily="2" charset="2"/>
              </a:rPr>
              <a:t>reflect unobserved differences in type of </a:t>
            </a:r>
            <a:r>
              <a:rPr lang="en-US" dirty="0">
                <a:solidFill>
                  <a:srgbClr val="000000"/>
                </a:solidFill>
                <a:latin typeface="cmss10" pitchFamily="34" charset="0"/>
                <a:cs typeface="Arial" charset="0"/>
                <a:sym typeface="Wingdings" pitchFamily="2" charset="2"/>
              </a:rPr>
              <a:t>students they get </a:t>
            </a:r>
            <a:r>
              <a:rPr lang="en-US" dirty="0" smtClean="0">
                <a:solidFill>
                  <a:srgbClr val="000000"/>
                </a:solidFill>
                <a:latin typeface="cmss10" pitchFamily="34" charset="0"/>
                <a:cs typeface="Arial" charset="0"/>
                <a:sym typeface="Wingdings" pitchFamily="2" charset="2"/>
              </a:rPr>
              <a:t>rather </a:t>
            </a:r>
            <a:r>
              <a:rPr lang="en-US" dirty="0">
                <a:solidFill>
                  <a:srgbClr val="000000"/>
                </a:solidFill>
                <a:latin typeface="cmss10" pitchFamily="34" charset="0"/>
                <a:cs typeface="Arial" charset="0"/>
                <a:sym typeface="Wingdings" pitchFamily="2" charset="2"/>
              </a:rPr>
              <a:t>than causal </a:t>
            </a:r>
            <a:r>
              <a:rPr lang="en-US" dirty="0" smtClean="0">
                <a:solidFill>
                  <a:srgbClr val="000000"/>
                </a:solidFill>
                <a:latin typeface="cmss10" pitchFamily="34" charset="0"/>
                <a:cs typeface="Arial" charset="0"/>
                <a:sym typeface="Wingdings" pitchFamily="2" charset="2"/>
              </a:rPr>
              <a:t>impact </a:t>
            </a:r>
            <a:r>
              <a:rPr lang="en-US" dirty="0">
                <a:solidFill>
                  <a:srgbClr val="000000"/>
                </a:solidFill>
                <a:latin typeface="cmss10" pitchFamily="34" charset="0"/>
                <a:cs typeface="Arial" charset="0"/>
                <a:sym typeface="Wingdings" pitchFamily="2" charset="2"/>
              </a:rPr>
              <a:t>of teacher </a:t>
            </a:r>
            <a:endParaRPr lang="en-US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sz="1500" dirty="0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233362" eaLnBrk="0" hangingPunct="0">
              <a:buSzPct val="80000"/>
              <a:defRPr/>
            </a:pPr>
            <a:endParaRPr lang="en-US" sz="1500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rgbClr val="000000"/>
                </a:solidFill>
                <a:latin typeface="cmss10" pitchFamily="34" charset="0"/>
              </a:rPr>
              <a:t>We evaluate whether </a:t>
            </a:r>
            <a:r>
              <a:rPr lang="en-US" dirty="0" smtClean="0">
                <a:solidFill>
                  <a:srgbClr val="000000"/>
                </a:solidFill>
                <a:latin typeface="cmss10" pitchFamily="34" charset="0"/>
              </a:rPr>
              <a:t>VA measures provided unbiased forecasts of teachers’ causal impacts in two ways</a:t>
            </a: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sz="1500" dirty="0" smtClean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sz="1500" dirty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000000"/>
                </a:solidFill>
                <a:latin typeface="cmss10" pitchFamily="34" charset="0"/>
              </a:rPr>
              <a:t>First test: are observable characteristics excluded from VA model are correlated with VA estimates?</a:t>
            </a: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1147762" lvl="2" eaLnBrk="0" hangingPunct="0">
              <a:buClr>
                <a:schemeClr val="accent6"/>
              </a:buClr>
              <a:buSzPct val="125000"/>
              <a:defRPr/>
            </a:pPr>
            <a:endParaRPr lang="en-US" dirty="0" smtClean="0">
              <a:solidFill>
                <a:srgbClr val="000000"/>
              </a:solidFill>
              <a:latin typeface="cmss10" pitchFamily="34" charset="0"/>
            </a:endParaRPr>
          </a:p>
          <a:p>
            <a:pPr marL="1604962" lvl="2" indent="-457200" eaLnBrk="0" hangingPunct="0">
              <a:buClr>
                <a:schemeClr val="accent6"/>
              </a:buClr>
              <a:buSzPct val="125000"/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cmss10" pitchFamily="34" charset="0"/>
              </a:rPr>
              <a:t>Ex: parent income is a strong predictor of test scores even conditional on control vector used to estimate VA</a:t>
            </a:r>
          </a:p>
          <a:p>
            <a:pPr marL="1604962" lvl="2" indent="-457200" eaLnBrk="0" hangingPunct="0">
              <a:buClr>
                <a:schemeClr val="accent6"/>
              </a:buClr>
              <a:buSzPct val="125000"/>
              <a:buFont typeface="Arial"/>
              <a:buChar char="•"/>
              <a:defRPr/>
            </a:pPr>
            <a:endParaRPr lang="en-US" dirty="0" smtClean="0">
              <a:solidFill>
                <a:srgbClr val="000000"/>
              </a:solidFill>
              <a:latin typeface="cmss10" pitchFamily="34" charset="0"/>
            </a:endParaRPr>
          </a:p>
          <a:p>
            <a:pPr marL="1604962" lvl="2" indent="-457200" eaLnBrk="0" hangingPunct="0">
              <a:buClr>
                <a:schemeClr val="accent6"/>
              </a:buClr>
              <a:buSzPct val="125000"/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cmss10" pitchFamily="34" charset="0"/>
              </a:rPr>
              <a:t>Do high VA teachers have students from higher-income families?</a:t>
            </a:r>
            <a:endParaRPr lang="en-US" sz="1000" dirty="0">
              <a:solidFill>
                <a:srgbClr val="000000"/>
              </a:solidFill>
              <a:latin typeface="cmss10" pitchFamily="34" charset="0"/>
            </a:endParaRPr>
          </a:p>
          <a:p>
            <a:pPr marL="1524000" lvl="2" indent="-376238" eaLnBrk="0" hangingPunct="0">
              <a:buClr>
                <a:schemeClr val="accent6"/>
              </a:buClr>
              <a:buSzPct val="125000"/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000000"/>
              </a:solidFill>
              <a:latin typeface="cmss10" pitchFamily="34" charset="0"/>
            </a:endParaRPr>
          </a:p>
          <a:p>
            <a:pPr marL="1524000" lvl="2" indent="-376238" eaLnBrk="0" hangingPunct="0">
              <a:buClr>
                <a:schemeClr val="accent6"/>
              </a:buClr>
              <a:buSzPct val="125000"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cmss10" pitchFamily="34" charset="0"/>
              </a:rPr>
              <a:t>Combine </a:t>
            </a:r>
            <a:r>
              <a:rPr lang="en-US" dirty="0">
                <a:solidFill>
                  <a:srgbClr val="000000"/>
                </a:solidFill>
                <a:latin typeface="cmss10" pitchFamily="34" charset="0"/>
              </a:rPr>
              <a:t>parental background characteristics into a single </a:t>
            </a:r>
            <a:r>
              <a:rPr lang="en-US" b="1" dirty="0">
                <a:solidFill>
                  <a:srgbClr val="000000"/>
                </a:solidFill>
                <a:latin typeface="cmss10" pitchFamily="34" charset="0"/>
              </a:rPr>
              <a:t>predicted score </a:t>
            </a:r>
            <a:r>
              <a:rPr lang="en-US" dirty="0" smtClean="0">
                <a:solidFill>
                  <a:srgbClr val="000000"/>
                </a:solidFill>
                <a:latin typeface="cmss10" pitchFamily="34" charset="0"/>
              </a:rPr>
              <a:t>using a </a:t>
            </a:r>
            <a:r>
              <a:rPr lang="en-US" dirty="0">
                <a:solidFill>
                  <a:srgbClr val="000000"/>
                </a:solidFill>
                <a:latin typeface="cmss10" pitchFamily="34" charset="0"/>
              </a:rPr>
              <a:t>cross-sectional </a:t>
            </a:r>
            <a:r>
              <a:rPr lang="en-US" dirty="0" smtClean="0">
                <a:solidFill>
                  <a:srgbClr val="000000"/>
                </a:solidFill>
                <a:latin typeface="cmss10" pitchFamily="34" charset="0"/>
              </a:rPr>
              <a:t>regression</a:t>
            </a:r>
            <a:endParaRPr lang="en-US" dirty="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229379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FFFF"/>
                </a:solidFill>
                <a:latin typeface="cmss10" pitchFamily="34" charset="0"/>
              </a:rPr>
              <a:t>Question 1: Are VA Estimates Unbiased?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Line 12"/>
          <p:cNvSpPr>
            <a:spLocks noChangeShapeType="1"/>
          </p:cNvSpPr>
          <p:nvPr/>
        </p:nvSpPr>
        <p:spPr bwMode="auto">
          <a:xfrm>
            <a:off x="903288" y="1174751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Line 11"/>
          <p:cNvSpPr>
            <a:spLocks noChangeShapeType="1"/>
          </p:cNvSpPr>
          <p:nvPr/>
        </p:nvSpPr>
        <p:spPr bwMode="auto">
          <a:xfrm>
            <a:off x="903288" y="2282826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Line 9"/>
          <p:cNvSpPr>
            <a:spLocks noChangeShapeType="1"/>
          </p:cNvSpPr>
          <p:nvPr/>
        </p:nvSpPr>
        <p:spPr bwMode="auto">
          <a:xfrm>
            <a:off x="903288" y="4494213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Oval 13"/>
          <p:cNvSpPr>
            <a:spLocks noChangeArrowheads="1"/>
          </p:cNvSpPr>
          <p:nvPr/>
        </p:nvSpPr>
        <p:spPr bwMode="auto">
          <a:xfrm>
            <a:off x="1301751" y="5230813"/>
            <a:ext cx="100013" cy="1000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Oval 14"/>
          <p:cNvSpPr>
            <a:spLocks noChangeArrowheads="1"/>
          </p:cNvSpPr>
          <p:nvPr/>
        </p:nvSpPr>
        <p:spPr bwMode="auto">
          <a:xfrm>
            <a:off x="2454276" y="4598988"/>
            <a:ext cx="100013" cy="1000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Oval 15"/>
          <p:cNvSpPr>
            <a:spLocks noChangeArrowheads="1"/>
          </p:cNvSpPr>
          <p:nvPr/>
        </p:nvSpPr>
        <p:spPr bwMode="auto">
          <a:xfrm>
            <a:off x="2943226" y="4322763"/>
            <a:ext cx="100013" cy="1000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Oval 16"/>
          <p:cNvSpPr>
            <a:spLocks noChangeArrowheads="1"/>
          </p:cNvSpPr>
          <p:nvPr/>
        </p:nvSpPr>
        <p:spPr bwMode="auto">
          <a:xfrm>
            <a:off x="3275013" y="4106863"/>
            <a:ext cx="100013" cy="1000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Oval 17"/>
          <p:cNvSpPr>
            <a:spLocks noChangeArrowheads="1"/>
          </p:cNvSpPr>
          <p:nvPr/>
        </p:nvSpPr>
        <p:spPr bwMode="auto">
          <a:xfrm>
            <a:off x="3546476" y="3944938"/>
            <a:ext cx="100013" cy="1000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Oval 18"/>
          <p:cNvSpPr>
            <a:spLocks noChangeArrowheads="1"/>
          </p:cNvSpPr>
          <p:nvPr/>
        </p:nvSpPr>
        <p:spPr bwMode="auto">
          <a:xfrm>
            <a:off x="3762376" y="3857626"/>
            <a:ext cx="100013" cy="98425"/>
          </a:xfrm>
          <a:prstGeom prst="ellipse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Oval 19"/>
          <p:cNvSpPr>
            <a:spLocks noChangeArrowheads="1"/>
          </p:cNvSpPr>
          <p:nvPr/>
        </p:nvSpPr>
        <p:spPr bwMode="auto">
          <a:xfrm>
            <a:off x="3957638" y="3768726"/>
            <a:ext cx="98425" cy="1000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Oval 20"/>
          <p:cNvSpPr>
            <a:spLocks noChangeArrowheads="1"/>
          </p:cNvSpPr>
          <p:nvPr/>
        </p:nvSpPr>
        <p:spPr bwMode="auto">
          <a:xfrm>
            <a:off x="4122738" y="3657601"/>
            <a:ext cx="100013" cy="1000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Oval 21"/>
          <p:cNvSpPr>
            <a:spLocks noChangeArrowheads="1"/>
          </p:cNvSpPr>
          <p:nvPr/>
        </p:nvSpPr>
        <p:spPr bwMode="auto">
          <a:xfrm>
            <a:off x="4278313" y="3557588"/>
            <a:ext cx="100013" cy="1000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Oval 22"/>
          <p:cNvSpPr>
            <a:spLocks noChangeArrowheads="1"/>
          </p:cNvSpPr>
          <p:nvPr/>
        </p:nvSpPr>
        <p:spPr bwMode="auto">
          <a:xfrm>
            <a:off x="4433888" y="3486151"/>
            <a:ext cx="100013" cy="1000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Oval 23"/>
          <p:cNvSpPr>
            <a:spLocks noChangeArrowheads="1"/>
          </p:cNvSpPr>
          <p:nvPr/>
        </p:nvSpPr>
        <p:spPr bwMode="auto">
          <a:xfrm>
            <a:off x="4583113" y="3408363"/>
            <a:ext cx="100013" cy="1000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Oval 24"/>
          <p:cNvSpPr>
            <a:spLocks noChangeArrowheads="1"/>
          </p:cNvSpPr>
          <p:nvPr/>
        </p:nvSpPr>
        <p:spPr bwMode="auto">
          <a:xfrm>
            <a:off x="4738688" y="3319463"/>
            <a:ext cx="100013" cy="1000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Oval 25"/>
          <p:cNvSpPr>
            <a:spLocks noChangeArrowheads="1"/>
          </p:cNvSpPr>
          <p:nvPr/>
        </p:nvSpPr>
        <p:spPr bwMode="auto">
          <a:xfrm>
            <a:off x="4899026" y="3203576"/>
            <a:ext cx="100013" cy="1000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Oval 26"/>
          <p:cNvSpPr>
            <a:spLocks noChangeArrowheads="1"/>
          </p:cNvSpPr>
          <p:nvPr/>
        </p:nvSpPr>
        <p:spPr bwMode="auto">
          <a:xfrm>
            <a:off x="5081588" y="3059113"/>
            <a:ext cx="100013" cy="1000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Oval 27"/>
          <p:cNvSpPr>
            <a:spLocks noChangeArrowheads="1"/>
          </p:cNvSpPr>
          <p:nvPr/>
        </p:nvSpPr>
        <p:spPr bwMode="auto">
          <a:xfrm>
            <a:off x="5286376" y="2925763"/>
            <a:ext cx="100013" cy="1000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Oval 28"/>
          <p:cNvSpPr>
            <a:spLocks noChangeArrowheads="1"/>
          </p:cNvSpPr>
          <p:nvPr/>
        </p:nvSpPr>
        <p:spPr bwMode="auto">
          <a:xfrm>
            <a:off x="5524501" y="2781301"/>
            <a:ext cx="100013" cy="1000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Oval 29"/>
          <p:cNvSpPr>
            <a:spLocks noChangeArrowheads="1"/>
          </p:cNvSpPr>
          <p:nvPr/>
        </p:nvSpPr>
        <p:spPr bwMode="auto">
          <a:xfrm>
            <a:off x="5829301" y="2587626"/>
            <a:ext cx="100013" cy="1000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Oval 30"/>
          <p:cNvSpPr>
            <a:spLocks noChangeArrowheads="1"/>
          </p:cNvSpPr>
          <p:nvPr/>
        </p:nvSpPr>
        <p:spPr bwMode="auto">
          <a:xfrm>
            <a:off x="6234113" y="2322513"/>
            <a:ext cx="100013" cy="98425"/>
          </a:xfrm>
          <a:prstGeom prst="ellipse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Oval 31"/>
          <p:cNvSpPr>
            <a:spLocks noChangeArrowheads="1"/>
          </p:cNvSpPr>
          <p:nvPr/>
        </p:nvSpPr>
        <p:spPr bwMode="auto">
          <a:xfrm>
            <a:off x="6861176" y="1862138"/>
            <a:ext cx="100013" cy="1000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Oval 32"/>
          <p:cNvSpPr>
            <a:spLocks noChangeArrowheads="1"/>
          </p:cNvSpPr>
          <p:nvPr/>
        </p:nvSpPr>
        <p:spPr bwMode="auto">
          <a:xfrm>
            <a:off x="8567738" y="765176"/>
            <a:ext cx="100013" cy="1000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Freeform 33"/>
          <p:cNvSpPr>
            <a:spLocks/>
          </p:cNvSpPr>
          <p:nvPr/>
        </p:nvSpPr>
        <p:spPr bwMode="auto">
          <a:xfrm>
            <a:off x="1352551" y="930276"/>
            <a:ext cx="7264400" cy="4478338"/>
          </a:xfrm>
          <a:custGeom>
            <a:avLst/>
            <a:gdLst>
              <a:gd name="T0" fmla="*/ 18 w 1311"/>
              <a:gd name="T1" fmla="*/ 798 h 808"/>
              <a:gd name="T2" fmla="*/ 40 w 1311"/>
              <a:gd name="T3" fmla="*/ 784 h 808"/>
              <a:gd name="T4" fmla="*/ 62 w 1311"/>
              <a:gd name="T5" fmla="*/ 771 h 808"/>
              <a:gd name="T6" fmla="*/ 84 w 1311"/>
              <a:gd name="T7" fmla="*/ 757 h 808"/>
              <a:gd name="T8" fmla="*/ 105 w 1311"/>
              <a:gd name="T9" fmla="*/ 743 h 808"/>
              <a:gd name="T10" fmla="*/ 127 w 1311"/>
              <a:gd name="T11" fmla="*/ 730 h 808"/>
              <a:gd name="T12" fmla="*/ 149 w 1311"/>
              <a:gd name="T13" fmla="*/ 716 h 808"/>
              <a:gd name="T14" fmla="*/ 171 w 1311"/>
              <a:gd name="T15" fmla="*/ 703 h 808"/>
              <a:gd name="T16" fmla="*/ 193 w 1311"/>
              <a:gd name="T17" fmla="*/ 689 h 808"/>
              <a:gd name="T18" fmla="*/ 215 w 1311"/>
              <a:gd name="T19" fmla="*/ 676 h 808"/>
              <a:gd name="T20" fmla="*/ 237 w 1311"/>
              <a:gd name="T21" fmla="*/ 662 h 808"/>
              <a:gd name="T22" fmla="*/ 259 w 1311"/>
              <a:gd name="T23" fmla="*/ 649 h 808"/>
              <a:gd name="T24" fmla="*/ 281 w 1311"/>
              <a:gd name="T25" fmla="*/ 635 h 808"/>
              <a:gd name="T26" fmla="*/ 303 w 1311"/>
              <a:gd name="T27" fmla="*/ 622 h 808"/>
              <a:gd name="T28" fmla="*/ 325 w 1311"/>
              <a:gd name="T29" fmla="*/ 608 h 808"/>
              <a:gd name="T30" fmla="*/ 347 w 1311"/>
              <a:gd name="T31" fmla="*/ 595 h 808"/>
              <a:gd name="T32" fmla="*/ 369 w 1311"/>
              <a:gd name="T33" fmla="*/ 581 h 808"/>
              <a:gd name="T34" fmla="*/ 390 w 1311"/>
              <a:gd name="T35" fmla="*/ 568 h 808"/>
              <a:gd name="T36" fmla="*/ 412 w 1311"/>
              <a:gd name="T37" fmla="*/ 554 h 808"/>
              <a:gd name="T38" fmla="*/ 434 w 1311"/>
              <a:gd name="T39" fmla="*/ 541 h 808"/>
              <a:gd name="T40" fmla="*/ 456 w 1311"/>
              <a:gd name="T41" fmla="*/ 527 h 808"/>
              <a:gd name="T42" fmla="*/ 478 w 1311"/>
              <a:gd name="T43" fmla="*/ 514 h 808"/>
              <a:gd name="T44" fmla="*/ 500 w 1311"/>
              <a:gd name="T45" fmla="*/ 500 h 808"/>
              <a:gd name="T46" fmla="*/ 522 w 1311"/>
              <a:gd name="T47" fmla="*/ 487 h 808"/>
              <a:gd name="T48" fmla="*/ 544 w 1311"/>
              <a:gd name="T49" fmla="*/ 473 h 808"/>
              <a:gd name="T50" fmla="*/ 566 w 1311"/>
              <a:gd name="T51" fmla="*/ 460 h 808"/>
              <a:gd name="T52" fmla="*/ 588 w 1311"/>
              <a:gd name="T53" fmla="*/ 446 h 808"/>
              <a:gd name="T54" fmla="*/ 610 w 1311"/>
              <a:gd name="T55" fmla="*/ 433 h 808"/>
              <a:gd name="T56" fmla="*/ 632 w 1311"/>
              <a:gd name="T57" fmla="*/ 419 h 808"/>
              <a:gd name="T58" fmla="*/ 654 w 1311"/>
              <a:gd name="T59" fmla="*/ 406 h 808"/>
              <a:gd name="T60" fmla="*/ 675 w 1311"/>
              <a:gd name="T61" fmla="*/ 392 h 808"/>
              <a:gd name="T62" fmla="*/ 697 w 1311"/>
              <a:gd name="T63" fmla="*/ 379 h 808"/>
              <a:gd name="T64" fmla="*/ 719 w 1311"/>
              <a:gd name="T65" fmla="*/ 365 h 808"/>
              <a:gd name="T66" fmla="*/ 741 w 1311"/>
              <a:gd name="T67" fmla="*/ 352 h 808"/>
              <a:gd name="T68" fmla="*/ 763 w 1311"/>
              <a:gd name="T69" fmla="*/ 338 h 808"/>
              <a:gd name="T70" fmla="*/ 785 w 1311"/>
              <a:gd name="T71" fmla="*/ 325 h 808"/>
              <a:gd name="T72" fmla="*/ 807 w 1311"/>
              <a:gd name="T73" fmla="*/ 311 h 808"/>
              <a:gd name="T74" fmla="*/ 829 w 1311"/>
              <a:gd name="T75" fmla="*/ 298 h 808"/>
              <a:gd name="T76" fmla="*/ 851 w 1311"/>
              <a:gd name="T77" fmla="*/ 284 h 808"/>
              <a:gd name="T78" fmla="*/ 873 w 1311"/>
              <a:gd name="T79" fmla="*/ 271 h 808"/>
              <a:gd name="T80" fmla="*/ 895 w 1311"/>
              <a:gd name="T81" fmla="*/ 257 h 808"/>
              <a:gd name="T82" fmla="*/ 917 w 1311"/>
              <a:gd name="T83" fmla="*/ 244 h 808"/>
              <a:gd name="T84" fmla="*/ 939 w 1311"/>
              <a:gd name="T85" fmla="*/ 230 h 808"/>
              <a:gd name="T86" fmla="*/ 960 w 1311"/>
              <a:gd name="T87" fmla="*/ 217 h 808"/>
              <a:gd name="T88" fmla="*/ 982 w 1311"/>
              <a:gd name="T89" fmla="*/ 203 h 808"/>
              <a:gd name="T90" fmla="*/ 1004 w 1311"/>
              <a:gd name="T91" fmla="*/ 189 h 808"/>
              <a:gd name="T92" fmla="*/ 1026 w 1311"/>
              <a:gd name="T93" fmla="*/ 176 h 808"/>
              <a:gd name="T94" fmla="*/ 1048 w 1311"/>
              <a:gd name="T95" fmla="*/ 162 h 808"/>
              <a:gd name="T96" fmla="*/ 1070 w 1311"/>
              <a:gd name="T97" fmla="*/ 149 h 808"/>
              <a:gd name="T98" fmla="*/ 1092 w 1311"/>
              <a:gd name="T99" fmla="*/ 135 h 808"/>
              <a:gd name="T100" fmla="*/ 1114 w 1311"/>
              <a:gd name="T101" fmla="*/ 122 h 808"/>
              <a:gd name="T102" fmla="*/ 1136 w 1311"/>
              <a:gd name="T103" fmla="*/ 108 h 808"/>
              <a:gd name="T104" fmla="*/ 1158 w 1311"/>
              <a:gd name="T105" fmla="*/ 95 h 808"/>
              <a:gd name="T106" fmla="*/ 1180 w 1311"/>
              <a:gd name="T107" fmla="*/ 81 h 808"/>
              <a:gd name="T108" fmla="*/ 1202 w 1311"/>
              <a:gd name="T109" fmla="*/ 68 h 808"/>
              <a:gd name="T110" fmla="*/ 1224 w 1311"/>
              <a:gd name="T111" fmla="*/ 54 h 808"/>
              <a:gd name="T112" fmla="*/ 1246 w 1311"/>
              <a:gd name="T113" fmla="*/ 41 h 808"/>
              <a:gd name="T114" fmla="*/ 1267 w 1311"/>
              <a:gd name="T115" fmla="*/ 27 h 808"/>
              <a:gd name="T116" fmla="*/ 1289 w 1311"/>
              <a:gd name="T117" fmla="*/ 14 h 808"/>
              <a:gd name="T118" fmla="*/ 1311 w 1311"/>
              <a:gd name="T119" fmla="*/ 0 h 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1" h="808">
                <a:moveTo>
                  <a:pt x="0" y="808"/>
                </a:moveTo>
                <a:lnTo>
                  <a:pt x="5" y="806"/>
                </a:lnTo>
                <a:lnTo>
                  <a:pt x="9" y="803"/>
                </a:lnTo>
                <a:lnTo>
                  <a:pt x="13" y="800"/>
                </a:lnTo>
                <a:lnTo>
                  <a:pt x="18" y="798"/>
                </a:lnTo>
                <a:lnTo>
                  <a:pt x="22" y="795"/>
                </a:lnTo>
                <a:lnTo>
                  <a:pt x="27" y="792"/>
                </a:lnTo>
                <a:lnTo>
                  <a:pt x="31" y="789"/>
                </a:lnTo>
                <a:lnTo>
                  <a:pt x="35" y="787"/>
                </a:lnTo>
                <a:lnTo>
                  <a:pt x="40" y="784"/>
                </a:lnTo>
                <a:lnTo>
                  <a:pt x="44" y="781"/>
                </a:lnTo>
                <a:lnTo>
                  <a:pt x="48" y="779"/>
                </a:lnTo>
                <a:lnTo>
                  <a:pt x="53" y="776"/>
                </a:lnTo>
                <a:lnTo>
                  <a:pt x="57" y="773"/>
                </a:lnTo>
                <a:lnTo>
                  <a:pt x="62" y="771"/>
                </a:lnTo>
                <a:lnTo>
                  <a:pt x="66" y="768"/>
                </a:lnTo>
                <a:lnTo>
                  <a:pt x="70" y="765"/>
                </a:lnTo>
                <a:lnTo>
                  <a:pt x="75" y="762"/>
                </a:lnTo>
                <a:lnTo>
                  <a:pt x="79" y="760"/>
                </a:lnTo>
                <a:lnTo>
                  <a:pt x="84" y="757"/>
                </a:lnTo>
                <a:lnTo>
                  <a:pt x="88" y="754"/>
                </a:lnTo>
                <a:lnTo>
                  <a:pt x="92" y="752"/>
                </a:lnTo>
                <a:lnTo>
                  <a:pt x="97" y="749"/>
                </a:lnTo>
                <a:lnTo>
                  <a:pt x="101" y="746"/>
                </a:lnTo>
                <a:lnTo>
                  <a:pt x="105" y="743"/>
                </a:lnTo>
                <a:lnTo>
                  <a:pt x="110" y="741"/>
                </a:lnTo>
                <a:lnTo>
                  <a:pt x="114" y="738"/>
                </a:lnTo>
                <a:lnTo>
                  <a:pt x="119" y="735"/>
                </a:lnTo>
                <a:lnTo>
                  <a:pt x="123" y="733"/>
                </a:lnTo>
                <a:lnTo>
                  <a:pt x="127" y="730"/>
                </a:lnTo>
                <a:lnTo>
                  <a:pt x="132" y="727"/>
                </a:lnTo>
                <a:lnTo>
                  <a:pt x="136" y="725"/>
                </a:lnTo>
                <a:lnTo>
                  <a:pt x="141" y="722"/>
                </a:lnTo>
                <a:lnTo>
                  <a:pt x="145" y="719"/>
                </a:lnTo>
                <a:lnTo>
                  <a:pt x="149" y="716"/>
                </a:lnTo>
                <a:lnTo>
                  <a:pt x="154" y="714"/>
                </a:lnTo>
                <a:lnTo>
                  <a:pt x="158" y="711"/>
                </a:lnTo>
                <a:lnTo>
                  <a:pt x="162" y="708"/>
                </a:lnTo>
                <a:lnTo>
                  <a:pt x="167" y="706"/>
                </a:lnTo>
                <a:lnTo>
                  <a:pt x="171" y="703"/>
                </a:lnTo>
                <a:lnTo>
                  <a:pt x="176" y="700"/>
                </a:lnTo>
                <a:lnTo>
                  <a:pt x="180" y="698"/>
                </a:lnTo>
                <a:lnTo>
                  <a:pt x="184" y="695"/>
                </a:lnTo>
                <a:lnTo>
                  <a:pt x="189" y="692"/>
                </a:lnTo>
                <a:lnTo>
                  <a:pt x="193" y="689"/>
                </a:lnTo>
                <a:lnTo>
                  <a:pt x="198" y="687"/>
                </a:lnTo>
                <a:lnTo>
                  <a:pt x="202" y="684"/>
                </a:lnTo>
                <a:lnTo>
                  <a:pt x="206" y="681"/>
                </a:lnTo>
                <a:lnTo>
                  <a:pt x="211" y="679"/>
                </a:lnTo>
                <a:lnTo>
                  <a:pt x="215" y="676"/>
                </a:lnTo>
                <a:lnTo>
                  <a:pt x="219" y="673"/>
                </a:lnTo>
                <a:lnTo>
                  <a:pt x="224" y="671"/>
                </a:lnTo>
                <a:lnTo>
                  <a:pt x="228" y="668"/>
                </a:lnTo>
                <a:lnTo>
                  <a:pt x="233" y="665"/>
                </a:lnTo>
                <a:lnTo>
                  <a:pt x="237" y="662"/>
                </a:lnTo>
                <a:lnTo>
                  <a:pt x="241" y="660"/>
                </a:lnTo>
                <a:lnTo>
                  <a:pt x="246" y="657"/>
                </a:lnTo>
                <a:lnTo>
                  <a:pt x="250" y="654"/>
                </a:lnTo>
                <a:lnTo>
                  <a:pt x="255" y="652"/>
                </a:lnTo>
                <a:lnTo>
                  <a:pt x="259" y="649"/>
                </a:lnTo>
                <a:lnTo>
                  <a:pt x="263" y="646"/>
                </a:lnTo>
                <a:lnTo>
                  <a:pt x="268" y="643"/>
                </a:lnTo>
                <a:lnTo>
                  <a:pt x="272" y="641"/>
                </a:lnTo>
                <a:lnTo>
                  <a:pt x="276" y="638"/>
                </a:lnTo>
                <a:lnTo>
                  <a:pt x="281" y="635"/>
                </a:lnTo>
                <a:lnTo>
                  <a:pt x="285" y="633"/>
                </a:lnTo>
                <a:lnTo>
                  <a:pt x="290" y="630"/>
                </a:lnTo>
                <a:lnTo>
                  <a:pt x="294" y="627"/>
                </a:lnTo>
                <a:lnTo>
                  <a:pt x="298" y="625"/>
                </a:lnTo>
                <a:lnTo>
                  <a:pt x="303" y="622"/>
                </a:lnTo>
                <a:lnTo>
                  <a:pt x="307" y="619"/>
                </a:lnTo>
                <a:lnTo>
                  <a:pt x="312" y="616"/>
                </a:lnTo>
                <a:lnTo>
                  <a:pt x="316" y="614"/>
                </a:lnTo>
                <a:lnTo>
                  <a:pt x="320" y="611"/>
                </a:lnTo>
                <a:lnTo>
                  <a:pt x="325" y="608"/>
                </a:lnTo>
                <a:lnTo>
                  <a:pt x="329" y="606"/>
                </a:lnTo>
                <a:lnTo>
                  <a:pt x="333" y="603"/>
                </a:lnTo>
                <a:lnTo>
                  <a:pt x="338" y="600"/>
                </a:lnTo>
                <a:lnTo>
                  <a:pt x="342" y="598"/>
                </a:lnTo>
                <a:lnTo>
                  <a:pt x="347" y="595"/>
                </a:lnTo>
                <a:lnTo>
                  <a:pt x="351" y="592"/>
                </a:lnTo>
                <a:lnTo>
                  <a:pt x="355" y="589"/>
                </a:lnTo>
                <a:lnTo>
                  <a:pt x="360" y="587"/>
                </a:lnTo>
                <a:lnTo>
                  <a:pt x="364" y="584"/>
                </a:lnTo>
                <a:lnTo>
                  <a:pt x="369" y="581"/>
                </a:lnTo>
                <a:lnTo>
                  <a:pt x="373" y="579"/>
                </a:lnTo>
                <a:lnTo>
                  <a:pt x="377" y="576"/>
                </a:lnTo>
                <a:lnTo>
                  <a:pt x="382" y="573"/>
                </a:lnTo>
                <a:lnTo>
                  <a:pt x="386" y="571"/>
                </a:lnTo>
                <a:lnTo>
                  <a:pt x="390" y="568"/>
                </a:lnTo>
                <a:lnTo>
                  <a:pt x="395" y="565"/>
                </a:lnTo>
                <a:lnTo>
                  <a:pt x="399" y="562"/>
                </a:lnTo>
                <a:lnTo>
                  <a:pt x="404" y="560"/>
                </a:lnTo>
                <a:lnTo>
                  <a:pt x="408" y="557"/>
                </a:lnTo>
                <a:lnTo>
                  <a:pt x="412" y="554"/>
                </a:lnTo>
                <a:lnTo>
                  <a:pt x="417" y="552"/>
                </a:lnTo>
                <a:lnTo>
                  <a:pt x="421" y="549"/>
                </a:lnTo>
                <a:lnTo>
                  <a:pt x="426" y="546"/>
                </a:lnTo>
                <a:lnTo>
                  <a:pt x="430" y="544"/>
                </a:lnTo>
                <a:lnTo>
                  <a:pt x="434" y="541"/>
                </a:lnTo>
                <a:lnTo>
                  <a:pt x="439" y="538"/>
                </a:lnTo>
                <a:lnTo>
                  <a:pt x="443" y="535"/>
                </a:lnTo>
                <a:lnTo>
                  <a:pt x="447" y="533"/>
                </a:lnTo>
                <a:lnTo>
                  <a:pt x="452" y="530"/>
                </a:lnTo>
                <a:lnTo>
                  <a:pt x="456" y="527"/>
                </a:lnTo>
                <a:lnTo>
                  <a:pt x="461" y="525"/>
                </a:lnTo>
                <a:lnTo>
                  <a:pt x="465" y="522"/>
                </a:lnTo>
                <a:lnTo>
                  <a:pt x="469" y="519"/>
                </a:lnTo>
                <a:lnTo>
                  <a:pt x="474" y="516"/>
                </a:lnTo>
                <a:lnTo>
                  <a:pt x="478" y="514"/>
                </a:lnTo>
                <a:lnTo>
                  <a:pt x="483" y="511"/>
                </a:lnTo>
                <a:lnTo>
                  <a:pt x="487" y="508"/>
                </a:lnTo>
                <a:lnTo>
                  <a:pt x="491" y="506"/>
                </a:lnTo>
                <a:lnTo>
                  <a:pt x="496" y="503"/>
                </a:lnTo>
                <a:lnTo>
                  <a:pt x="500" y="500"/>
                </a:lnTo>
                <a:lnTo>
                  <a:pt x="504" y="498"/>
                </a:lnTo>
                <a:lnTo>
                  <a:pt x="509" y="495"/>
                </a:lnTo>
                <a:lnTo>
                  <a:pt x="513" y="492"/>
                </a:lnTo>
                <a:lnTo>
                  <a:pt x="518" y="489"/>
                </a:lnTo>
                <a:lnTo>
                  <a:pt x="522" y="487"/>
                </a:lnTo>
                <a:lnTo>
                  <a:pt x="526" y="484"/>
                </a:lnTo>
                <a:lnTo>
                  <a:pt x="531" y="481"/>
                </a:lnTo>
                <a:lnTo>
                  <a:pt x="535" y="479"/>
                </a:lnTo>
                <a:lnTo>
                  <a:pt x="540" y="476"/>
                </a:lnTo>
                <a:lnTo>
                  <a:pt x="544" y="473"/>
                </a:lnTo>
                <a:lnTo>
                  <a:pt x="548" y="471"/>
                </a:lnTo>
                <a:lnTo>
                  <a:pt x="553" y="468"/>
                </a:lnTo>
                <a:lnTo>
                  <a:pt x="557" y="465"/>
                </a:lnTo>
                <a:lnTo>
                  <a:pt x="561" y="462"/>
                </a:lnTo>
                <a:lnTo>
                  <a:pt x="566" y="460"/>
                </a:lnTo>
                <a:lnTo>
                  <a:pt x="570" y="457"/>
                </a:lnTo>
                <a:lnTo>
                  <a:pt x="575" y="454"/>
                </a:lnTo>
                <a:lnTo>
                  <a:pt x="579" y="452"/>
                </a:lnTo>
                <a:lnTo>
                  <a:pt x="583" y="449"/>
                </a:lnTo>
                <a:lnTo>
                  <a:pt x="588" y="446"/>
                </a:lnTo>
                <a:lnTo>
                  <a:pt x="592" y="444"/>
                </a:lnTo>
                <a:lnTo>
                  <a:pt x="597" y="441"/>
                </a:lnTo>
                <a:lnTo>
                  <a:pt x="601" y="438"/>
                </a:lnTo>
                <a:lnTo>
                  <a:pt x="605" y="435"/>
                </a:lnTo>
                <a:lnTo>
                  <a:pt x="610" y="433"/>
                </a:lnTo>
                <a:lnTo>
                  <a:pt x="614" y="430"/>
                </a:lnTo>
                <a:lnTo>
                  <a:pt x="618" y="427"/>
                </a:lnTo>
                <a:lnTo>
                  <a:pt x="623" y="425"/>
                </a:lnTo>
                <a:lnTo>
                  <a:pt x="627" y="422"/>
                </a:lnTo>
                <a:lnTo>
                  <a:pt x="632" y="419"/>
                </a:lnTo>
                <a:lnTo>
                  <a:pt x="636" y="416"/>
                </a:lnTo>
                <a:lnTo>
                  <a:pt x="640" y="414"/>
                </a:lnTo>
                <a:lnTo>
                  <a:pt x="645" y="411"/>
                </a:lnTo>
                <a:lnTo>
                  <a:pt x="649" y="408"/>
                </a:lnTo>
                <a:lnTo>
                  <a:pt x="654" y="406"/>
                </a:lnTo>
                <a:lnTo>
                  <a:pt x="658" y="403"/>
                </a:lnTo>
                <a:lnTo>
                  <a:pt x="662" y="400"/>
                </a:lnTo>
                <a:lnTo>
                  <a:pt x="667" y="398"/>
                </a:lnTo>
                <a:lnTo>
                  <a:pt x="671" y="395"/>
                </a:lnTo>
                <a:lnTo>
                  <a:pt x="675" y="392"/>
                </a:lnTo>
                <a:lnTo>
                  <a:pt x="680" y="389"/>
                </a:lnTo>
                <a:lnTo>
                  <a:pt x="684" y="387"/>
                </a:lnTo>
                <a:lnTo>
                  <a:pt x="689" y="384"/>
                </a:lnTo>
                <a:lnTo>
                  <a:pt x="693" y="381"/>
                </a:lnTo>
                <a:lnTo>
                  <a:pt x="697" y="379"/>
                </a:lnTo>
                <a:lnTo>
                  <a:pt x="702" y="376"/>
                </a:lnTo>
                <a:lnTo>
                  <a:pt x="706" y="373"/>
                </a:lnTo>
                <a:lnTo>
                  <a:pt x="711" y="371"/>
                </a:lnTo>
                <a:lnTo>
                  <a:pt x="715" y="368"/>
                </a:lnTo>
                <a:lnTo>
                  <a:pt x="719" y="365"/>
                </a:lnTo>
                <a:lnTo>
                  <a:pt x="724" y="362"/>
                </a:lnTo>
                <a:lnTo>
                  <a:pt x="728" y="360"/>
                </a:lnTo>
                <a:lnTo>
                  <a:pt x="732" y="357"/>
                </a:lnTo>
                <a:lnTo>
                  <a:pt x="737" y="354"/>
                </a:lnTo>
                <a:lnTo>
                  <a:pt x="741" y="352"/>
                </a:lnTo>
                <a:lnTo>
                  <a:pt x="746" y="349"/>
                </a:lnTo>
                <a:lnTo>
                  <a:pt x="750" y="346"/>
                </a:lnTo>
                <a:lnTo>
                  <a:pt x="754" y="344"/>
                </a:lnTo>
                <a:lnTo>
                  <a:pt x="759" y="341"/>
                </a:lnTo>
                <a:lnTo>
                  <a:pt x="763" y="338"/>
                </a:lnTo>
                <a:lnTo>
                  <a:pt x="768" y="335"/>
                </a:lnTo>
                <a:lnTo>
                  <a:pt x="772" y="333"/>
                </a:lnTo>
                <a:lnTo>
                  <a:pt x="776" y="330"/>
                </a:lnTo>
                <a:lnTo>
                  <a:pt x="781" y="327"/>
                </a:lnTo>
                <a:lnTo>
                  <a:pt x="785" y="325"/>
                </a:lnTo>
                <a:lnTo>
                  <a:pt x="790" y="322"/>
                </a:lnTo>
                <a:lnTo>
                  <a:pt x="794" y="319"/>
                </a:lnTo>
                <a:lnTo>
                  <a:pt x="798" y="317"/>
                </a:lnTo>
                <a:lnTo>
                  <a:pt x="803" y="314"/>
                </a:lnTo>
                <a:lnTo>
                  <a:pt x="807" y="311"/>
                </a:lnTo>
                <a:lnTo>
                  <a:pt x="811" y="308"/>
                </a:lnTo>
                <a:lnTo>
                  <a:pt x="816" y="306"/>
                </a:lnTo>
                <a:lnTo>
                  <a:pt x="820" y="303"/>
                </a:lnTo>
                <a:lnTo>
                  <a:pt x="825" y="300"/>
                </a:lnTo>
                <a:lnTo>
                  <a:pt x="829" y="298"/>
                </a:lnTo>
                <a:lnTo>
                  <a:pt x="833" y="295"/>
                </a:lnTo>
                <a:lnTo>
                  <a:pt x="838" y="292"/>
                </a:lnTo>
                <a:lnTo>
                  <a:pt x="842" y="289"/>
                </a:lnTo>
                <a:lnTo>
                  <a:pt x="847" y="287"/>
                </a:lnTo>
                <a:lnTo>
                  <a:pt x="851" y="284"/>
                </a:lnTo>
                <a:lnTo>
                  <a:pt x="855" y="281"/>
                </a:lnTo>
                <a:lnTo>
                  <a:pt x="860" y="279"/>
                </a:lnTo>
                <a:lnTo>
                  <a:pt x="864" y="276"/>
                </a:lnTo>
                <a:lnTo>
                  <a:pt x="868" y="273"/>
                </a:lnTo>
                <a:lnTo>
                  <a:pt x="873" y="271"/>
                </a:lnTo>
                <a:lnTo>
                  <a:pt x="877" y="268"/>
                </a:lnTo>
                <a:lnTo>
                  <a:pt x="882" y="265"/>
                </a:lnTo>
                <a:lnTo>
                  <a:pt x="886" y="262"/>
                </a:lnTo>
                <a:lnTo>
                  <a:pt x="890" y="260"/>
                </a:lnTo>
                <a:lnTo>
                  <a:pt x="895" y="257"/>
                </a:lnTo>
                <a:lnTo>
                  <a:pt x="899" y="254"/>
                </a:lnTo>
                <a:lnTo>
                  <a:pt x="903" y="252"/>
                </a:lnTo>
                <a:lnTo>
                  <a:pt x="908" y="249"/>
                </a:lnTo>
                <a:lnTo>
                  <a:pt x="912" y="246"/>
                </a:lnTo>
                <a:lnTo>
                  <a:pt x="917" y="244"/>
                </a:lnTo>
                <a:lnTo>
                  <a:pt x="921" y="241"/>
                </a:lnTo>
                <a:lnTo>
                  <a:pt x="925" y="238"/>
                </a:lnTo>
                <a:lnTo>
                  <a:pt x="930" y="235"/>
                </a:lnTo>
                <a:lnTo>
                  <a:pt x="934" y="233"/>
                </a:lnTo>
                <a:lnTo>
                  <a:pt x="939" y="230"/>
                </a:lnTo>
                <a:lnTo>
                  <a:pt x="943" y="227"/>
                </a:lnTo>
                <a:lnTo>
                  <a:pt x="947" y="225"/>
                </a:lnTo>
                <a:lnTo>
                  <a:pt x="952" y="222"/>
                </a:lnTo>
                <a:lnTo>
                  <a:pt x="956" y="219"/>
                </a:lnTo>
                <a:lnTo>
                  <a:pt x="960" y="217"/>
                </a:lnTo>
                <a:lnTo>
                  <a:pt x="965" y="214"/>
                </a:lnTo>
                <a:lnTo>
                  <a:pt x="969" y="211"/>
                </a:lnTo>
                <a:lnTo>
                  <a:pt x="974" y="208"/>
                </a:lnTo>
                <a:lnTo>
                  <a:pt x="978" y="206"/>
                </a:lnTo>
                <a:lnTo>
                  <a:pt x="982" y="203"/>
                </a:lnTo>
                <a:lnTo>
                  <a:pt x="987" y="200"/>
                </a:lnTo>
                <a:lnTo>
                  <a:pt x="991" y="198"/>
                </a:lnTo>
                <a:lnTo>
                  <a:pt x="996" y="195"/>
                </a:lnTo>
                <a:lnTo>
                  <a:pt x="1000" y="192"/>
                </a:lnTo>
                <a:lnTo>
                  <a:pt x="1004" y="189"/>
                </a:lnTo>
                <a:lnTo>
                  <a:pt x="1009" y="187"/>
                </a:lnTo>
                <a:lnTo>
                  <a:pt x="1013" y="184"/>
                </a:lnTo>
                <a:lnTo>
                  <a:pt x="1017" y="181"/>
                </a:lnTo>
                <a:lnTo>
                  <a:pt x="1022" y="179"/>
                </a:lnTo>
                <a:lnTo>
                  <a:pt x="1026" y="176"/>
                </a:lnTo>
                <a:lnTo>
                  <a:pt x="1031" y="173"/>
                </a:lnTo>
                <a:lnTo>
                  <a:pt x="1035" y="171"/>
                </a:lnTo>
                <a:lnTo>
                  <a:pt x="1039" y="168"/>
                </a:lnTo>
                <a:lnTo>
                  <a:pt x="1044" y="165"/>
                </a:lnTo>
                <a:lnTo>
                  <a:pt x="1048" y="162"/>
                </a:lnTo>
                <a:lnTo>
                  <a:pt x="1053" y="160"/>
                </a:lnTo>
                <a:lnTo>
                  <a:pt x="1057" y="157"/>
                </a:lnTo>
                <a:lnTo>
                  <a:pt x="1061" y="154"/>
                </a:lnTo>
                <a:lnTo>
                  <a:pt x="1066" y="152"/>
                </a:lnTo>
                <a:lnTo>
                  <a:pt x="1070" y="149"/>
                </a:lnTo>
                <a:lnTo>
                  <a:pt x="1074" y="146"/>
                </a:lnTo>
                <a:lnTo>
                  <a:pt x="1079" y="144"/>
                </a:lnTo>
                <a:lnTo>
                  <a:pt x="1083" y="141"/>
                </a:lnTo>
                <a:lnTo>
                  <a:pt x="1088" y="138"/>
                </a:lnTo>
                <a:lnTo>
                  <a:pt x="1092" y="135"/>
                </a:lnTo>
                <a:lnTo>
                  <a:pt x="1096" y="133"/>
                </a:lnTo>
                <a:lnTo>
                  <a:pt x="1101" y="130"/>
                </a:lnTo>
                <a:lnTo>
                  <a:pt x="1105" y="127"/>
                </a:lnTo>
                <a:lnTo>
                  <a:pt x="1110" y="125"/>
                </a:lnTo>
                <a:lnTo>
                  <a:pt x="1114" y="122"/>
                </a:lnTo>
                <a:lnTo>
                  <a:pt x="1118" y="119"/>
                </a:lnTo>
                <a:lnTo>
                  <a:pt x="1123" y="117"/>
                </a:lnTo>
                <a:lnTo>
                  <a:pt x="1127" y="114"/>
                </a:lnTo>
                <a:lnTo>
                  <a:pt x="1132" y="111"/>
                </a:lnTo>
                <a:lnTo>
                  <a:pt x="1136" y="108"/>
                </a:lnTo>
                <a:lnTo>
                  <a:pt x="1140" y="106"/>
                </a:lnTo>
                <a:lnTo>
                  <a:pt x="1145" y="103"/>
                </a:lnTo>
                <a:lnTo>
                  <a:pt x="1149" y="100"/>
                </a:lnTo>
                <a:lnTo>
                  <a:pt x="1153" y="98"/>
                </a:lnTo>
                <a:lnTo>
                  <a:pt x="1158" y="95"/>
                </a:lnTo>
                <a:lnTo>
                  <a:pt x="1162" y="92"/>
                </a:lnTo>
                <a:lnTo>
                  <a:pt x="1167" y="90"/>
                </a:lnTo>
                <a:lnTo>
                  <a:pt x="1171" y="87"/>
                </a:lnTo>
                <a:lnTo>
                  <a:pt x="1175" y="84"/>
                </a:lnTo>
                <a:lnTo>
                  <a:pt x="1180" y="81"/>
                </a:lnTo>
                <a:lnTo>
                  <a:pt x="1184" y="79"/>
                </a:lnTo>
                <a:lnTo>
                  <a:pt x="1189" y="76"/>
                </a:lnTo>
                <a:lnTo>
                  <a:pt x="1193" y="73"/>
                </a:lnTo>
                <a:lnTo>
                  <a:pt x="1197" y="71"/>
                </a:lnTo>
                <a:lnTo>
                  <a:pt x="1202" y="68"/>
                </a:lnTo>
                <a:lnTo>
                  <a:pt x="1206" y="65"/>
                </a:lnTo>
                <a:lnTo>
                  <a:pt x="1210" y="62"/>
                </a:lnTo>
                <a:lnTo>
                  <a:pt x="1215" y="60"/>
                </a:lnTo>
                <a:lnTo>
                  <a:pt x="1219" y="57"/>
                </a:lnTo>
                <a:lnTo>
                  <a:pt x="1224" y="54"/>
                </a:lnTo>
                <a:lnTo>
                  <a:pt x="1228" y="52"/>
                </a:lnTo>
                <a:lnTo>
                  <a:pt x="1232" y="49"/>
                </a:lnTo>
                <a:lnTo>
                  <a:pt x="1237" y="46"/>
                </a:lnTo>
                <a:lnTo>
                  <a:pt x="1241" y="44"/>
                </a:lnTo>
                <a:lnTo>
                  <a:pt x="1246" y="41"/>
                </a:lnTo>
                <a:lnTo>
                  <a:pt x="1250" y="38"/>
                </a:lnTo>
                <a:lnTo>
                  <a:pt x="1254" y="35"/>
                </a:lnTo>
                <a:lnTo>
                  <a:pt x="1259" y="33"/>
                </a:lnTo>
                <a:lnTo>
                  <a:pt x="1263" y="30"/>
                </a:lnTo>
                <a:lnTo>
                  <a:pt x="1267" y="27"/>
                </a:lnTo>
                <a:lnTo>
                  <a:pt x="1272" y="25"/>
                </a:lnTo>
                <a:lnTo>
                  <a:pt x="1276" y="22"/>
                </a:lnTo>
                <a:lnTo>
                  <a:pt x="1281" y="19"/>
                </a:lnTo>
                <a:lnTo>
                  <a:pt x="1285" y="17"/>
                </a:lnTo>
                <a:lnTo>
                  <a:pt x="1289" y="14"/>
                </a:lnTo>
                <a:lnTo>
                  <a:pt x="1294" y="11"/>
                </a:lnTo>
                <a:lnTo>
                  <a:pt x="1298" y="8"/>
                </a:lnTo>
                <a:lnTo>
                  <a:pt x="1303" y="6"/>
                </a:lnTo>
                <a:lnTo>
                  <a:pt x="1307" y="3"/>
                </a:lnTo>
                <a:lnTo>
                  <a:pt x="1311" y="0"/>
                </a:lnTo>
              </a:path>
            </a:pathLst>
          </a:custGeom>
          <a:noFill/>
          <a:ln w="2222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492125" y="642938"/>
            <a:ext cx="8413750" cy="5800725"/>
            <a:chOff x="310" y="405"/>
            <a:chExt cx="5300" cy="3654"/>
          </a:xfrm>
        </p:grpSpPr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569" y="2133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569" y="3529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820" y="210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1546" y="210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1854" y="210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2063" y="210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2234" y="210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2370" y="210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2493" y="2105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2597" y="210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2695" y="210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2793" y="210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2985" y="210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3086" y="210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3201" y="210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3330" y="210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3480" y="210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3672" y="210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3927" y="210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4322" y="210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5397" y="210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 flipV="1">
              <a:off x="569" y="405"/>
              <a:ext cx="0" cy="321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 flipH="1">
              <a:off x="510" y="3529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 rot="16200000">
              <a:off x="251" y="3386"/>
              <a:ext cx="328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-0.2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 flipH="1">
              <a:off x="510" y="2831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 rot="16200000">
              <a:off x="251" y="2688"/>
              <a:ext cx="328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-0.1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 flipH="1">
              <a:off x="510" y="2133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 rot="16200000">
              <a:off x="340" y="1991"/>
              <a:ext cx="150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 flipH="1">
              <a:off x="510" y="1438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 rot="16200000">
              <a:off x="277" y="1296"/>
              <a:ext cx="276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Line 43"/>
            <p:cNvSpPr>
              <a:spLocks noChangeShapeType="1"/>
            </p:cNvSpPr>
            <p:nvPr/>
          </p:nvSpPr>
          <p:spPr bwMode="auto">
            <a:xfrm flipH="1">
              <a:off x="510" y="740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4"/>
            <p:cNvSpPr>
              <a:spLocks noChangeArrowheads="1"/>
            </p:cNvSpPr>
            <p:nvPr/>
          </p:nvSpPr>
          <p:spPr bwMode="auto">
            <a:xfrm rot="16200000">
              <a:off x="278" y="598"/>
              <a:ext cx="276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Line 46"/>
            <p:cNvSpPr>
              <a:spLocks noChangeShapeType="1"/>
            </p:cNvSpPr>
            <p:nvPr/>
          </p:nvSpPr>
          <p:spPr bwMode="auto">
            <a:xfrm>
              <a:off x="569" y="3620"/>
              <a:ext cx="504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7"/>
            <p:cNvSpPr>
              <a:spLocks noChangeShapeType="1"/>
            </p:cNvSpPr>
            <p:nvPr/>
          </p:nvSpPr>
          <p:spPr bwMode="auto">
            <a:xfrm>
              <a:off x="660" y="3620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8"/>
            <p:cNvSpPr>
              <a:spLocks noChangeArrowheads="1"/>
            </p:cNvSpPr>
            <p:nvPr/>
          </p:nvSpPr>
          <p:spPr bwMode="auto">
            <a:xfrm>
              <a:off x="534" y="3707"/>
              <a:ext cx="328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-0.2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Line 49"/>
            <p:cNvSpPr>
              <a:spLocks noChangeShapeType="1"/>
            </p:cNvSpPr>
            <p:nvPr/>
          </p:nvSpPr>
          <p:spPr bwMode="auto">
            <a:xfrm>
              <a:off x="1791" y="3620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50"/>
            <p:cNvSpPr>
              <a:spLocks noChangeArrowheads="1"/>
            </p:cNvSpPr>
            <p:nvPr/>
          </p:nvSpPr>
          <p:spPr bwMode="auto">
            <a:xfrm>
              <a:off x="1665" y="3707"/>
              <a:ext cx="328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-0.1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Line 51"/>
            <p:cNvSpPr>
              <a:spLocks noChangeShapeType="1"/>
            </p:cNvSpPr>
            <p:nvPr/>
          </p:nvSpPr>
          <p:spPr bwMode="auto">
            <a:xfrm>
              <a:off x="2918" y="3620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52"/>
            <p:cNvSpPr>
              <a:spLocks noChangeArrowheads="1"/>
            </p:cNvSpPr>
            <p:nvPr/>
          </p:nvSpPr>
          <p:spPr bwMode="auto">
            <a:xfrm>
              <a:off x="2880" y="3707"/>
              <a:ext cx="150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Line 53"/>
            <p:cNvSpPr>
              <a:spLocks noChangeShapeType="1"/>
            </p:cNvSpPr>
            <p:nvPr/>
          </p:nvSpPr>
          <p:spPr bwMode="auto">
            <a:xfrm>
              <a:off x="4049" y="3620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54"/>
            <p:cNvSpPr>
              <a:spLocks noChangeArrowheads="1"/>
            </p:cNvSpPr>
            <p:nvPr/>
          </p:nvSpPr>
          <p:spPr bwMode="auto">
            <a:xfrm>
              <a:off x="3948" y="3707"/>
              <a:ext cx="276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Line 55"/>
            <p:cNvSpPr>
              <a:spLocks noChangeShapeType="1"/>
            </p:cNvSpPr>
            <p:nvPr/>
          </p:nvSpPr>
          <p:spPr bwMode="auto">
            <a:xfrm>
              <a:off x="5181" y="3620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56"/>
            <p:cNvSpPr>
              <a:spLocks noChangeArrowheads="1"/>
            </p:cNvSpPr>
            <p:nvPr/>
          </p:nvSpPr>
          <p:spPr bwMode="auto">
            <a:xfrm>
              <a:off x="5079" y="3707"/>
              <a:ext cx="276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57"/>
            <p:cNvSpPr>
              <a:spLocks noChangeArrowheads="1"/>
            </p:cNvSpPr>
            <p:nvPr/>
          </p:nvSpPr>
          <p:spPr bwMode="auto">
            <a:xfrm>
              <a:off x="2381" y="3850"/>
              <a:ext cx="1539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Teacher Value-Added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852" y="2129"/>
              <a:ext cx="4576" cy="7"/>
            </a:xfrm>
            <a:custGeom>
              <a:avLst/>
              <a:gdLst>
                <a:gd name="T0" fmla="*/ 18 w 1311"/>
                <a:gd name="T1" fmla="*/ 2 h 2"/>
                <a:gd name="T2" fmla="*/ 40 w 1311"/>
                <a:gd name="T3" fmla="*/ 2 h 2"/>
                <a:gd name="T4" fmla="*/ 62 w 1311"/>
                <a:gd name="T5" fmla="*/ 2 h 2"/>
                <a:gd name="T6" fmla="*/ 84 w 1311"/>
                <a:gd name="T7" fmla="*/ 2 h 2"/>
                <a:gd name="T8" fmla="*/ 105 w 1311"/>
                <a:gd name="T9" fmla="*/ 2 h 2"/>
                <a:gd name="T10" fmla="*/ 127 w 1311"/>
                <a:gd name="T11" fmla="*/ 2 h 2"/>
                <a:gd name="T12" fmla="*/ 149 w 1311"/>
                <a:gd name="T13" fmla="*/ 2 h 2"/>
                <a:gd name="T14" fmla="*/ 171 w 1311"/>
                <a:gd name="T15" fmla="*/ 2 h 2"/>
                <a:gd name="T16" fmla="*/ 193 w 1311"/>
                <a:gd name="T17" fmla="*/ 2 h 2"/>
                <a:gd name="T18" fmla="*/ 215 w 1311"/>
                <a:gd name="T19" fmla="*/ 2 h 2"/>
                <a:gd name="T20" fmla="*/ 237 w 1311"/>
                <a:gd name="T21" fmla="*/ 2 h 2"/>
                <a:gd name="T22" fmla="*/ 259 w 1311"/>
                <a:gd name="T23" fmla="*/ 2 h 2"/>
                <a:gd name="T24" fmla="*/ 281 w 1311"/>
                <a:gd name="T25" fmla="*/ 2 h 2"/>
                <a:gd name="T26" fmla="*/ 303 w 1311"/>
                <a:gd name="T27" fmla="*/ 2 h 2"/>
                <a:gd name="T28" fmla="*/ 325 w 1311"/>
                <a:gd name="T29" fmla="*/ 2 h 2"/>
                <a:gd name="T30" fmla="*/ 347 w 1311"/>
                <a:gd name="T31" fmla="*/ 2 h 2"/>
                <a:gd name="T32" fmla="*/ 369 w 1311"/>
                <a:gd name="T33" fmla="*/ 2 h 2"/>
                <a:gd name="T34" fmla="*/ 390 w 1311"/>
                <a:gd name="T35" fmla="*/ 2 h 2"/>
                <a:gd name="T36" fmla="*/ 412 w 1311"/>
                <a:gd name="T37" fmla="*/ 2 h 2"/>
                <a:gd name="T38" fmla="*/ 434 w 1311"/>
                <a:gd name="T39" fmla="*/ 2 h 2"/>
                <a:gd name="T40" fmla="*/ 456 w 1311"/>
                <a:gd name="T41" fmla="*/ 2 h 2"/>
                <a:gd name="T42" fmla="*/ 478 w 1311"/>
                <a:gd name="T43" fmla="*/ 2 h 2"/>
                <a:gd name="T44" fmla="*/ 500 w 1311"/>
                <a:gd name="T45" fmla="*/ 2 h 2"/>
                <a:gd name="T46" fmla="*/ 522 w 1311"/>
                <a:gd name="T47" fmla="*/ 2 h 2"/>
                <a:gd name="T48" fmla="*/ 544 w 1311"/>
                <a:gd name="T49" fmla="*/ 2 h 2"/>
                <a:gd name="T50" fmla="*/ 566 w 1311"/>
                <a:gd name="T51" fmla="*/ 1 h 2"/>
                <a:gd name="T52" fmla="*/ 588 w 1311"/>
                <a:gd name="T53" fmla="*/ 1 h 2"/>
                <a:gd name="T54" fmla="*/ 610 w 1311"/>
                <a:gd name="T55" fmla="*/ 1 h 2"/>
                <a:gd name="T56" fmla="*/ 632 w 1311"/>
                <a:gd name="T57" fmla="*/ 1 h 2"/>
                <a:gd name="T58" fmla="*/ 654 w 1311"/>
                <a:gd name="T59" fmla="*/ 1 h 2"/>
                <a:gd name="T60" fmla="*/ 675 w 1311"/>
                <a:gd name="T61" fmla="*/ 1 h 2"/>
                <a:gd name="T62" fmla="*/ 697 w 1311"/>
                <a:gd name="T63" fmla="*/ 1 h 2"/>
                <a:gd name="T64" fmla="*/ 719 w 1311"/>
                <a:gd name="T65" fmla="*/ 1 h 2"/>
                <a:gd name="T66" fmla="*/ 741 w 1311"/>
                <a:gd name="T67" fmla="*/ 1 h 2"/>
                <a:gd name="T68" fmla="*/ 763 w 1311"/>
                <a:gd name="T69" fmla="*/ 1 h 2"/>
                <a:gd name="T70" fmla="*/ 785 w 1311"/>
                <a:gd name="T71" fmla="*/ 1 h 2"/>
                <a:gd name="T72" fmla="*/ 807 w 1311"/>
                <a:gd name="T73" fmla="*/ 1 h 2"/>
                <a:gd name="T74" fmla="*/ 829 w 1311"/>
                <a:gd name="T75" fmla="*/ 1 h 2"/>
                <a:gd name="T76" fmla="*/ 851 w 1311"/>
                <a:gd name="T77" fmla="*/ 1 h 2"/>
                <a:gd name="T78" fmla="*/ 873 w 1311"/>
                <a:gd name="T79" fmla="*/ 1 h 2"/>
                <a:gd name="T80" fmla="*/ 895 w 1311"/>
                <a:gd name="T81" fmla="*/ 1 h 2"/>
                <a:gd name="T82" fmla="*/ 917 w 1311"/>
                <a:gd name="T83" fmla="*/ 1 h 2"/>
                <a:gd name="T84" fmla="*/ 939 w 1311"/>
                <a:gd name="T85" fmla="*/ 1 h 2"/>
                <a:gd name="T86" fmla="*/ 960 w 1311"/>
                <a:gd name="T87" fmla="*/ 1 h 2"/>
                <a:gd name="T88" fmla="*/ 982 w 1311"/>
                <a:gd name="T89" fmla="*/ 1 h 2"/>
                <a:gd name="T90" fmla="*/ 1004 w 1311"/>
                <a:gd name="T91" fmla="*/ 1 h 2"/>
                <a:gd name="T92" fmla="*/ 1026 w 1311"/>
                <a:gd name="T93" fmla="*/ 1 h 2"/>
                <a:gd name="T94" fmla="*/ 1048 w 1311"/>
                <a:gd name="T95" fmla="*/ 1 h 2"/>
                <a:gd name="T96" fmla="*/ 1070 w 1311"/>
                <a:gd name="T97" fmla="*/ 1 h 2"/>
                <a:gd name="T98" fmla="*/ 1092 w 1311"/>
                <a:gd name="T99" fmla="*/ 1 h 2"/>
                <a:gd name="T100" fmla="*/ 1114 w 1311"/>
                <a:gd name="T101" fmla="*/ 1 h 2"/>
                <a:gd name="T102" fmla="*/ 1136 w 1311"/>
                <a:gd name="T103" fmla="*/ 1 h 2"/>
                <a:gd name="T104" fmla="*/ 1158 w 1311"/>
                <a:gd name="T105" fmla="*/ 1 h 2"/>
                <a:gd name="T106" fmla="*/ 1180 w 1311"/>
                <a:gd name="T107" fmla="*/ 1 h 2"/>
                <a:gd name="T108" fmla="*/ 1202 w 1311"/>
                <a:gd name="T109" fmla="*/ 1 h 2"/>
                <a:gd name="T110" fmla="*/ 1224 w 1311"/>
                <a:gd name="T111" fmla="*/ 1 h 2"/>
                <a:gd name="T112" fmla="*/ 1246 w 1311"/>
                <a:gd name="T113" fmla="*/ 1 h 2"/>
                <a:gd name="T114" fmla="*/ 1267 w 1311"/>
                <a:gd name="T115" fmla="*/ 1 h 2"/>
                <a:gd name="T116" fmla="*/ 1289 w 1311"/>
                <a:gd name="T117" fmla="*/ 1 h 2"/>
                <a:gd name="T118" fmla="*/ 1311 w 1311"/>
                <a:gd name="T1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11" h="2">
                  <a:moveTo>
                    <a:pt x="0" y="2"/>
                  </a:moveTo>
                  <a:lnTo>
                    <a:pt x="5" y="2"/>
                  </a:lnTo>
                  <a:lnTo>
                    <a:pt x="9" y="2"/>
                  </a:lnTo>
                  <a:lnTo>
                    <a:pt x="13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7" y="2"/>
                  </a:lnTo>
                  <a:lnTo>
                    <a:pt x="31" y="2"/>
                  </a:lnTo>
                  <a:lnTo>
                    <a:pt x="35" y="2"/>
                  </a:lnTo>
                  <a:lnTo>
                    <a:pt x="40" y="2"/>
                  </a:lnTo>
                  <a:lnTo>
                    <a:pt x="44" y="2"/>
                  </a:lnTo>
                  <a:lnTo>
                    <a:pt x="48" y="2"/>
                  </a:lnTo>
                  <a:lnTo>
                    <a:pt x="53" y="2"/>
                  </a:lnTo>
                  <a:lnTo>
                    <a:pt x="57" y="2"/>
                  </a:lnTo>
                  <a:lnTo>
                    <a:pt x="62" y="2"/>
                  </a:lnTo>
                  <a:lnTo>
                    <a:pt x="66" y="2"/>
                  </a:lnTo>
                  <a:lnTo>
                    <a:pt x="70" y="2"/>
                  </a:lnTo>
                  <a:lnTo>
                    <a:pt x="75" y="2"/>
                  </a:lnTo>
                  <a:lnTo>
                    <a:pt x="79" y="2"/>
                  </a:lnTo>
                  <a:lnTo>
                    <a:pt x="84" y="2"/>
                  </a:lnTo>
                  <a:lnTo>
                    <a:pt x="88" y="2"/>
                  </a:lnTo>
                  <a:lnTo>
                    <a:pt x="92" y="2"/>
                  </a:lnTo>
                  <a:lnTo>
                    <a:pt x="97" y="2"/>
                  </a:lnTo>
                  <a:lnTo>
                    <a:pt x="101" y="2"/>
                  </a:lnTo>
                  <a:lnTo>
                    <a:pt x="105" y="2"/>
                  </a:lnTo>
                  <a:lnTo>
                    <a:pt x="110" y="2"/>
                  </a:lnTo>
                  <a:lnTo>
                    <a:pt x="114" y="2"/>
                  </a:lnTo>
                  <a:lnTo>
                    <a:pt x="119" y="2"/>
                  </a:lnTo>
                  <a:lnTo>
                    <a:pt x="123" y="2"/>
                  </a:lnTo>
                  <a:lnTo>
                    <a:pt x="127" y="2"/>
                  </a:lnTo>
                  <a:lnTo>
                    <a:pt x="132" y="2"/>
                  </a:lnTo>
                  <a:lnTo>
                    <a:pt x="136" y="2"/>
                  </a:lnTo>
                  <a:lnTo>
                    <a:pt x="141" y="2"/>
                  </a:lnTo>
                  <a:lnTo>
                    <a:pt x="145" y="2"/>
                  </a:lnTo>
                  <a:lnTo>
                    <a:pt x="149" y="2"/>
                  </a:lnTo>
                  <a:lnTo>
                    <a:pt x="154" y="2"/>
                  </a:lnTo>
                  <a:lnTo>
                    <a:pt x="158" y="2"/>
                  </a:lnTo>
                  <a:lnTo>
                    <a:pt x="162" y="2"/>
                  </a:lnTo>
                  <a:lnTo>
                    <a:pt x="167" y="2"/>
                  </a:lnTo>
                  <a:lnTo>
                    <a:pt x="171" y="2"/>
                  </a:lnTo>
                  <a:lnTo>
                    <a:pt x="176" y="2"/>
                  </a:lnTo>
                  <a:lnTo>
                    <a:pt x="180" y="2"/>
                  </a:lnTo>
                  <a:lnTo>
                    <a:pt x="184" y="2"/>
                  </a:lnTo>
                  <a:lnTo>
                    <a:pt x="189" y="2"/>
                  </a:lnTo>
                  <a:lnTo>
                    <a:pt x="193" y="2"/>
                  </a:lnTo>
                  <a:lnTo>
                    <a:pt x="198" y="2"/>
                  </a:lnTo>
                  <a:lnTo>
                    <a:pt x="202" y="2"/>
                  </a:lnTo>
                  <a:lnTo>
                    <a:pt x="206" y="2"/>
                  </a:lnTo>
                  <a:lnTo>
                    <a:pt x="211" y="2"/>
                  </a:lnTo>
                  <a:lnTo>
                    <a:pt x="215" y="2"/>
                  </a:lnTo>
                  <a:lnTo>
                    <a:pt x="219" y="2"/>
                  </a:lnTo>
                  <a:lnTo>
                    <a:pt x="224" y="2"/>
                  </a:lnTo>
                  <a:lnTo>
                    <a:pt x="228" y="2"/>
                  </a:lnTo>
                  <a:lnTo>
                    <a:pt x="233" y="2"/>
                  </a:lnTo>
                  <a:lnTo>
                    <a:pt x="237" y="2"/>
                  </a:lnTo>
                  <a:lnTo>
                    <a:pt x="241" y="2"/>
                  </a:lnTo>
                  <a:lnTo>
                    <a:pt x="246" y="2"/>
                  </a:lnTo>
                  <a:lnTo>
                    <a:pt x="250" y="2"/>
                  </a:lnTo>
                  <a:lnTo>
                    <a:pt x="255" y="2"/>
                  </a:lnTo>
                  <a:lnTo>
                    <a:pt x="259" y="2"/>
                  </a:lnTo>
                  <a:lnTo>
                    <a:pt x="263" y="2"/>
                  </a:lnTo>
                  <a:lnTo>
                    <a:pt x="268" y="2"/>
                  </a:lnTo>
                  <a:lnTo>
                    <a:pt x="272" y="2"/>
                  </a:lnTo>
                  <a:lnTo>
                    <a:pt x="276" y="2"/>
                  </a:lnTo>
                  <a:lnTo>
                    <a:pt x="281" y="2"/>
                  </a:lnTo>
                  <a:lnTo>
                    <a:pt x="285" y="2"/>
                  </a:lnTo>
                  <a:lnTo>
                    <a:pt x="290" y="2"/>
                  </a:lnTo>
                  <a:lnTo>
                    <a:pt x="294" y="2"/>
                  </a:lnTo>
                  <a:lnTo>
                    <a:pt x="298" y="2"/>
                  </a:lnTo>
                  <a:lnTo>
                    <a:pt x="303" y="2"/>
                  </a:lnTo>
                  <a:lnTo>
                    <a:pt x="307" y="2"/>
                  </a:lnTo>
                  <a:lnTo>
                    <a:pt x="312" y="2"/>
                  </a:lnTo>
                  <a:lnTo>
                    <a:pt x="316" y="2"/>
                  </a:lnTo>
                  <a:lnTo>
                    <a:pt x="320" y="2"/>
                  </a:lnTo>
                  <a:lnTo>
                    <a:pt x="325" y="2"/>
                  </a:lnTo>
                  <a:lnTo>
                    <a:pt x="329" y="2"/>
                  </a:lnTo>
                  <a:lnTo>
                    <a:pt x="333" y="2"/>
                  </a:lnTo>
                  <a:lnTo>
                    <a:pt x="338" y="2"/>
                  </a:lnTo>
                  <a:lnTo>
                    <a:pt x="342" y="2"/>
                  </a:lnTo>
                  <a:lnTo>
                    <a:pt x="347" y="2"/>
                  </a:lnTo>
                  <a:lnTo>
                    <a:pt x="351" y="2"/>
                  </a:lnTo>
                  <a:lnTo>
                    <a:pt x="355" y="2"/>
                  </a:lnTo>
                  <a:lnTo>
                    <a:pt x="360" y="2"/>
                  </a:lnTo>
                  <a:lnTo>
                    <a:pt x="364" y="2"/>
                  </a:lnTo>
                  <a:lnTo>
                    <a:pt x="369" y="2"/>
                  </a:lnTo>
                  <a:lnTo>
                    <a:pt x="373" y="2"/>
                  </a:lnTo>
                  <a:lnTo>
                    <a:pt x="377" y="2"/>
                  </a:lnTo>
                  <a:lnTo>
                    <a:pt x="382" y="2"/>
                  </a:lnTo>
                  <a:lnTo>
                    <a:pt x="386" y="2"/>
                  </a:lnTo>
                  <a:lnTo>
                    <a:pt x="390" y="2"/>
                  </a:lnTo>
                  <a:lnTo>
                    <a:pt x="395" y="2"/>
                  </a:lnTo>
                  <a:lnTo>
                    <a:pt x="399" y="2"/>
                  </a:lnTo>
                  <a:lnTo>
                    <a:pt x="404" y="2"/>
                  </a:lnTo>
                  <a:lnTo>
                    <a:pt x="408" y="2"/>
                  </a:lnTo>
                  <a:lnTo>
                    <a:pt x="412" y="2"/>
                  </a:lnTo>
                  <a:lnTo>
                    <a:pt x="417" y="2"/>
                  </a:lnTo>
                  <a:lnTo>
                    <a:pt x="421" y="2"/>
                  </a:lnTo>
                  <a:lnTo>
                    <a:pt x="426" y="2"/>
                  </a:lnTo>
                  <a:lnTo>
                    <a:pt x="430" y="2"/>
                  </a:lnTo>
                  <a:lnTo>
                    <a:pt x="434" y="2"/>
                  </a:lnTo>
                  <a:lnTo>
                    <a:pt x="439" y="2"/>
                  </a:lnTo>
                  <a:lnTo>
                    <a:pt x="443" y="2"/>
                  </a:lnTo>
                  <a:lnTo>
                    <a:pt x="447" y="2"/>
                  </a:lnTo>
                  <a:lnTo>
                    <a:pt x="452" y="2"/>
                  </a:lnTo>
                  <a:lnTo>
                    <a:pt x="456" y="2"/>
                  </a:lnTo>
                  <a:lnTo>
                    <a:pt x="461" y="2"/>
                  </a:lnTo>
                  <a:lnTo>
                    <a:pt x="465" y="2"/>
                  </a:lnTo>
                  <a:lnTo>
                    <a:pt x="469" y="2"/>
                  </a:lnTo>
                  <a:lnTo>
                    <a:pt x="474" y="2"/>
                  </a:lnTo>
                  <a:lnTo>
                    <a:pt x="478" y="2"/>
                  </a:lnTo>
                  <a:lnTo>
                    <a:pt x="483" y="2"/>
                  </a:lnTo>
                  <a:lnTo>
                    <a:pt x="487" y="2"/>
                  </a:lnTo>
                  <a:lnTo>
                    <a:pt x="491" y="2"/>
                  </a:lnTo>
                  <a:lnTo>
                    <a:pt x="496" y="2"/>
                  </a:lnTo>
                  <a:lnTo>
                    <a:pt x="500" y="2"/>
                  </a:lnTo>
                  <a:lnTo>
                    <a:pt x="504" y="2"/>
                  </a:lnTo>
                  <a:lnTo>
                    <a:pt x="509" y="2"/>
                  </a:lnTo>
                  <a:lnTo>
                    <a:pt x="513" y="2"/>
                  </a:lnTo>
                  <a:lnTo>
                    <a:pt x="518" y="2"/>
                  </a:lnTo>
                  <a:lnTo>
                    <a:pt x="522" y="2"/>
                  </a:lnTo>
                  <a:lnTo>
                    <a:pt x="526" y="2"/>
                  </a:lnTo>
                  <a:lnTo>
                    <a:pt x="531" y="2"/>
                  </a:lnTo>
                  <a:lnTo>
                    <a:pt x="535" y="2"/>
                  </a:lnTo>
                  <a:lnTo>
                    <a:pt x="540" y="2"/>
                  </a:lnTo>
                  <a:lnTo>
                    <a:pt x="544" y="2"/>
                  </a:lnTo>
                  <a:lnTo>
                    <a:pt x="548" y="2"/>
                  </a:lnTo>
                  <a:lnTo>
                    <a:pt x="553" y="2"/>
                  </a:lnTo>
                  <a:lnTo>
                    <a:pt x="557" y="1"/>
                  </a:lnTo>
                  <a:lnTo>
                    <a:pt x="561" y="1"/>
                  </a:lnTo>
                  <a:lnTo>
                    <a:pt x="566" y="1"/>
                  </a:lnTo>
                  <a:lnTo>
                    <a:pt x="570" y="1"/>
                  </a:lnTo>
                  <a:lnTo>
                    <a:pt x="575" y="1"/>
                  </a:lnTo>
                  <a:lnTo>
                    <a:pt x="579" y="1"/>
                  </a:lnTo>
                  <a:lnTo>
                    <a:pt x="583" y="1"/>
                  </a:lnTo>
                  <a:lnTo>
                    <a:pt x="588" y="1"/>
                  </a:lnTo>
                  <a:lnTo>
                    <a:pt x="592" y="1"/>
                  </a:lnTo>
                  <a:lnTo>
                    <a:pt x="597" y="1"/>
                  </a:lnTo>
                  <a:lnTo>
                    <a:pt x="601" y="1"/>
                  </a:lnTo>
                  <a:lnTo>
                    <a:pt x="605" y="1"/>
                  </a:lnTo>
                  <a:lnTo>
                    <a:pt x="610" y="1"/>
                  </a:lnTo>
                  <a:lnTo>
                    <a:pt x="614" y="1"/>
                  </a:lnTo>
                  <a:lnTo>
                    <a:pt x="618" y="1"/>
                  </a:lnTo>
                  <a:lnTo>
                    <a:pt x="623" y="1"/>
                  </a:lnTo>
                  <a:lnTo>
                    <a:pt x="627" y="1"/>
                  </a:lnTo>
                  <a:lnTo>
                    <a:pt x="632" y="1"/>
                  </a:lnTo>
                  <a:lnTo>
                    <a:pt x="636" y="1"/>
                  </a:lnTo>
                  <a:lnTo>
                    <a:pt x="640" y="1"/>
                  </a:lnTo>
                  <a:lnTo>
                    <a:pt x="645" y="1"/>
                  </a:lnTo>
                  <a:lnTo>
                    <a:pt x="649" y="1"/>
                  </a:lnTo>
                  <a:lnTo>
                    <a:pt x="654" y="1"/>
                  </a:lnTo>
                  <a:lnTo>
                    <a:pt x="658" y="1"/>
                  </a:lnTo>
                  <a:lnTo>
                    <a:pt x="662" y="1"/>
                  </a:lnTo>
                  <a:lnTo>
                    <a:pt x="667" y="1"/>
                  </a:lnTo>
                  <a:lnTo>
                    <a:pt x="671" y="1"/>
                  </a:lnTo>
                  <a:lnTo>
                    <a:pt x="675" y="1"/>
                  </a:lnTo>
                  <a:lnTo>
                    <a:pt x="680" y="1"/>
                  </a:lnTo>
                  <a:lnTo>
                    <a:pt x="684" y="1"/>
                  </a:lnTo>
                  <a:lnTo>
                    <a:pt x="689" y="1"/>
                  </a:lnTo>
                  <a:lnTo>
                    <a:pt x="693" y="1"/>
                  </a:lnTo>
                  <a:lnTo>
                    <a:pt x="697" y="1"/>
                  </a:lnTo>
                  <a:lnTo>
                    <a:pt x="702" y="1"/>
                  </a:lnTo>
                  <a:lnTo>
                    <a:pt x="706" y="1"/>
                  </a:lnTo>
                  <a:lnTo>
                    <a:pt x="711" y="1"/>
                  </a:lnTo>
                  <a:lnTo>
                    <a:pt x="715" y="1"/>
                  </a:lnTo>
                  <a:lnTo>
                    <a:pt x="719" y="1"/>
                  </a:lnTo>
                  <a:lnTo>
                    <a:pt x="724" y="1"/>
                  </a:lnTo>
                  <a:lnTo>
                    <a:pt x="728" y="1"/>
                  </a:lnTo>
                  <a:lnTo>
                    <a:pt x="732" y="1"/>
                  </a:lnTo>
                  <a:lnTo>
                    <a:pt x="737" y="1"/>
                  </a:lnTo>
                  <a:lnTo>
                    <a:pt x="741" y="1"/>
                  </a:lnTo>
                  <a:lnTo>
                    <a:pt x="746" y="1"/>
                  </a:lnTo>
                  <a:lnTo>
                    <a:pt x="750" y="1"/>
                  </a:lnTo>
                  <a:lnTo>
                    <a:pt x="754" y="1"/>
                  </a:lnTo>
                  <a:lnTo>
                    <a:pt x="759" y="1"/>
                  </a:lnTo>
                  <a:lnTo>
                    <a:pt x="763" y="1"/>
                  </a:lnTo>
                  <a:lnTo>
                    <a:pt x="768" y="1"/>
                  </a:lnTo>
                  <a:lnTo>
                    <a:pt x="772" y="1"/>
                  </a:lnTo>
                  <a:lnTo>
                    <a:pt x="776" y="1"/>
                  </a:lnTo>
                  <a:lnTo>
                    <a:pt x="781" y="1"/>
                  </a:lnTo>
                  <a:lnTo>
                    <a:pt x="785" y="1"/>
                  </a:lnTo>
                  <a:lnTo>
                    <a:pt x="790" y="1"/>
                  </a:lnTo>
                  <a:lnTo>
                    <a:pt x="794" y="1"/>
                  </a:lnTo>
                  <a:lnTo>
                    <a:pt x="798" y="1"/>
                  </a:lnTo>
                  <a:lnTo>
                    <a:pt x="803" y="1"/>
                  </a:lnTo>
                  <a:lnTo>
                    <a:pt x="807" y="1"/>
                  </a:lnTo>
                  <a:lnTo>
                    <a:pt x="811" y="1"/>
                  </a:lnTo>
                  <a:lnTo>
                    <a:pt x="816" y="1"/>
                  </a:lnTo>
                  <a:lnTo>
                    <a:pt x="820" y="1"/>
                  </a:lnTo>
                  <a:lnTo>
                    <a:pt x="825" y="1"/>
                  </a:lnTo>
                  <a:lnTo>
                    <a:pt x="829" y="1"/>
                  </a:lnTo>
                  <a:lnTo>
                    <a:pt x="833" y="1"/>
                  </a:lnTo>
                  <a:lnTo>
                    <a:pt x="838" y="1"/>
                  </a:lnTo>
                  <a:lnTo>
                    <a:pt x="842" y="1"/>
                  </a:lnTo>
                  <a:lnTo>
                    <a:pt x="847" y="1"/>
                  </a:lnTo>
                  <a:lnTo>
                    <a:pt x="851" y="1"/>
                  </a:lnTo>
                  <a:lnTo>
                    <a:pt x="855" y="1"/>
                  </a:lnTo>
                  <a:lnTo>
                    <a:pt x="860" y="1"/>
                  </a:lnTo>
                  <a:lnTo>
                    <a:pt x="864" y="1"/>
                  </a:lnTo>
                  <a:lnTo>
                    <a:pt x="868" y="1"/>
                  </a:lnTo>
                  <a:lnTo>
                    <a:pt x="873" y="1"/>
                  </a:lnTo>
                  <a:lnTo>
                    <a:pt x="877" y="1"/>
                  </a:lnTo>
                  <a:lnTo>
                    <a:pt x="882" y="1"/>
                  </a:lnTo>
                  <a:lnTo>
                    <a:pt x="886" y="1"/>
                  </a:lnTo>
                  <a:lnTo>
                    <a:pt x="890" y="1"/>
                  </a:lnTo>
                  <a:lnTo>
                    <a:pt x="895" y="1"/>
                  </a:lnTo>
                  <a:lnTo>
                    <a:pt x="899" y="1"/>
                  </a:lnTo>
                  <a:lnTo>
                    <a:pt x="903" y="1"/>
                  </a:lnTo>
                  <a:lnTo>
                    <a:pt x="908" y="1"/>
                  </a:lnTo>
                  <a:lnTo>
                    <a:pt x="912" y="1"/>
                  </a:lnTo>
                  <a:lnTo>
                    <a:pt x="917" y="1"/>
                  </a:lnTo>
                  <a:lnTo>
                    <a:pt x="921" y="1"/>
                  </a:lnTo>
                  <a:lnTo>
                    <a:pt x="925" y="1"/>
                  </a:lnTo>
                  <a:lnTo>
                    <a:pt x="930" y="1"/>
                  </a:lnTo>
                  <a:lnTo>
                    <a:pt x="934" y="1"/>
                  </a:lnTo>
                  <a:lnTo>
                    <a:pt x="939" y="1"/>
                  </a:lnTo>
                  <a:lnTo>
                    <a:pt x="943" y="1"/>
                  </a:lnTo>
                  <a:lnTo>
                    <a:pt x="947" y="1"/>
                  </a:lnTo>
                  <a:lnTo>
                    <a:pt x="952" y="1"/>
                  </a:lnTo>
                  <a:lnTo>
                    <a:pt x="956" y="1"/>
                  </a:lnTo>
                  <a:lnTo>
                    <a:pt x="960" y="1"/>
                  </a:lnTo>
                  <a:lnTo>
                    <a:pt x="965" y="1"/>
                  </a:lnTo>
                  <a:lnTo>
                    <a:pt x="969" y="1"/>
                  </a:lnTo>
                  <a:lnTo>
                    <a:pt x="974" y="1"/>
                  </a:lnTo>
                  <a:lnTo>
                    <a:pt x="978" y="1"/>
                  </a:lnTo>
                  <a:lnTo>
                    <a:pt x="982" y="1"/>
                  </a:lnTo>
                  <a:lnTo>
                    <a:pt x="987" y="1"/>
                  </a:lnTo>
                  <a:lnTo>
                    <a:pt x="991" y="1"/>
                  </a:lnTo>
                  <a:lnTo>
                    <a:pt x="996" y="1"/>
                  </a:lnTo>
                  <a:lnTo>
                    <a:pt x="1000" y="1"/>
                  </a:lnTo>
                  <a:lnTo>
                    <a:pt x="1004" y="1"/>
                  </a:lnTo>
                  <a:lnTo>
                    <a:pt x="1009" y="1"/>
                  </a:lnTo>
                  <a:lnTo>
                    <a:pt x="1013" y="1"/>
                  </a:lnTo>
                  <a:lnTo>
                    <a:pt x="1017" y="1"/>
                  </a:lnTo>
                  <a:lnTo>
                    <a:pt x="1022" y="1"/>
                  </a:lnTo>
                  <a:lnTo>
                    <a:pt x="1026" y="1"/>
                  </a:lnTo>
                  <a:lnTo>
                    <a:pt x="1031" y="1"/>
                  </a:lnTo>
                  <a:lnTo>
                    <a:pt x="1035" y="1"/>
                  </a:lnTo>
                  <a:lnTo>
                    <a:pt x="1039" y="1"/>
                  </a:lnTo>
                  <a:lnTo>
                    <a:pt x="1044" y="1"/>
                  </a:lnTo>
                  <a:lnTo>
                    <a:pt x="1048" y="1"/>
                  </a:lnTo>
                  <a:lnTo>
                    <a:pt x="1053" y="1"/>
                  </a:lnTo>
                  <a:lnTo>
                    <a:pt x="1057" y="1"/>
                  </a:lnTo>
                  <a:lnTo>
                    <a:pt x="1061" y="1"/>
                  </a:lnTo>
                  <a:lnTo>
                    <a:pt x="1066" y="1"/>
                  </a:lnTo>
                  <a:lnTo>
                    <a:pt x="1070" y="1"/>
                  </a:lnTo>
                  <a:lnTo>
                    <a:pt x="1074" y="1"/>
                  </a:lnTo>
                  <a:lnTo>
                    <a:pt x="1079" y="1"/>
                  </a:lnTo>
                  <a:lnTo>
                    <a:pt x="1083" y="1"/>
                  </a:lnTo>
                  <a:lnTo>
                    <a:pt x="1088" y="1"/>
                  </a:lnTo>
                  <a:lnTo>
                    <a:pt x="1092" y="1"/>
                  </a:lnTo>
                  <a:lnTo>
                    <a:pt x="1096" y="1"/>
                  </a:lnTo>
                  <a:lnTo>
                    <a:pt x="1101" y="1"/>
                  </a:lnTo>
                  <a:lnTo>
                    <a:pt x="1105" y="1"/>
                  </a:lnTo>
                  <a:lnTo>
                    <a:pt x="1110" y="1"/>
                  </a:lnTo>
                  <a:lnTo>
                    <a:pt x="1114" y="1"/>
                  </a:lnTo>
                  <a:lnTo>
                    <a:pt x="1118" y="1"/>
                  </a:lnTo>
                  <a:lnTo>
                    <a:pt x="1123" y="1"/>
                  </a:lnTo>
                  <a:lnTo>
                    <a:pt x="1127" y="1"/>
                  </a:lnTo>
                  <a:lnTo>
                    <a:pt x="1131" y="1"/>
                  </a:lnTo>
                  <a:lnTo>
                    <a:pt x="1136" y="1"/>
                  </a:lnTo>
                  <a:lnTo>
                    <a:pt x="1140" y="1"/>
                  </a:lnTo>
                  <a:lnTo>
                    <a:pt x="1145" y="1"/>
                  </a:lnTo>
                  <a:lnTo>
                    <a:pt x="1149" y="1"/>
                  </a:lnTo>
                  <a:lnTo>
                    <a:pt x="1153" y="1"/>
                  </a:lnTo>
                  <a:lnTo>
                    <a:pt x="1158" y="1"/>
                  </a:lnTo>
                  <a:lnTo>
                    <a:pt x="1162" y="1"/>
                  </a:lnTo>
                  <a:lnTo>
                    <a:pt x="1167" y="1"/>
                  </a:lnTo>
                  <a:lnTo>
                    <a:pt x="1171" y="1"/>
                  </a:lnTo>
                  <a:lnTo>
                    <a:pt x="1175" y="1"/>
                  </a:lnTo>
                  <a:lnTo>
                    <a:pt x="1180" y="1"/>
                  </a:lnTo>
                  <a:lnTo>
                    <a:pt x="1184" y="1"/>
                  </a:lnTo>
                  <a:lnTo>
                    <a:pt x="1189" y="1"/>
                  </a:lnTo>
                  <a:lnTo>
                    <a:pt x="1193" y="1"/>
                  </a:lnTo>
                  <a:lnTo>
                    <a:pt x="1197" y="1"/>
                  </a:lnTo>
                  <a:lnTo>
                    <a:pt x="1202" y="1"/>
                  </a:lnTo>
                  <a:lnTo>
                    <a:pt x="1206" y="1"/>
                  </a:lnTo>
                  <a:lnTo>
                    <a:pt x="1210" y="1"/>
                  </a:lnTo>
                  <a:lnTo>
                    <a:pt x="1215" y="1"/>
                  </a:lnTo>
                  <a:lnTo>
                    <a:pt x="1219" y="1"/>
                  </a:lnTo>
                  <a:lnTo>
                    <a:pt x="1224" y="1"/>
                  </a:lnTo>
                  <a:lnTo>
                    <a:pt x="1228" y="1"/>
                  </a:lnTo>
                  <a:lnTo>
                    <a:pt x="1232" y="1"/>
                  </a:lnTo>
                  <a:lnTo>
                    <a:pt x="1237" y="1"/>
                  </a:lnTo>
                  <a:lnTo>
                    <a:pt x="1241" y="1"/>
                  </a:lnTo>
                  <a:lnTo>
                    <a:pt x="1246" y="1"/>
                  </a:lnTo>
                  <a:lnTo>
                    <a:pt x="1250" y="1"/>
                  </a:lnTo>
                  <a:lnTo>
                    <a:pt x="1254" y="1"/>
                  </a:lnTo>
                  <a:lnTo>
                    <a:pt x="1259" y="1"/>
                  </a:lnTo>
                  <a:lnTo>
                    <a:pt x="1263" y="1"/>
                  </a:lnTo>
                  <a:lnTo>
                    <a:pt x="1267" y="1"/>
                  </a:lnTo>
                  <a:lnTo>
                    <a:pt x="1272" y="1"/>
                  </a:lnTo>
                  <a:lnTo>
                    <a:pt x="1276" y="1"/>
                  </a:lnTo>
                  <a:lnTo>
                    <a:pt x="1281" y="1"/>
                  </a:lnTo>
                  <a:lnTo>
                    <a:pt x="1285" y="1"/>
                  </a:lnTo>
                  <a:lnTo>
                    <a:pt x="1289" y="1"/>
                  </a:lnTo>
                  <a:lnTo>
                    <a:pt x="1294" y="1"/>
                  </a:lnTo>
                  <a:lnTo>
                    <a:pt x="1298" y="1"/>
                  </a:lnTo>
                  <a:lnTo>
                    <a:pt x="1303" y="1"/>
                  </a:lnTo>
                  <a:lnTo>
                    <a:pt x="1307" y="1"/>
                  </a:lnTo>
                  <a:lnTo>
                    <a:pt x="1311" y="0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2887" y="210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6" name="Rectangle 5"/>
          <p:cNvSpPr>
            <a:spLocks noChangeArrowheads="1"/>
          </p:cNvSpPr>
          <p:nvPr/>
        </p:nvSpPr>
        <p:spPr bwMode="auto">
          <a:xfrm>
            <a:off x="970070" y="182563"/>
            <a:ext cx="73054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dirty="0">
                <a:solidFill>
                  <a:srgbClr val="1E2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Predicted Scores based on Parent Chars. vs. Teacher Value-Added</a:t>
            </a:r>
          </a:p>
        </p:txBody>
      </p:sp>
      <p:sp>
        <p:nvSpPr>
          <p:cNvPr id="127" name="Rectangle 45"/>
          <p:cNvSpPr>
            <a:spLocks noChangeArrowheads="1"/>
          </p:cNvSpPr>
          <p:nvPr/>
        </p:nvSpPr>
        <p:spPr bwMode="auto">
          <a:xfrm rot="16200000">
            <a:off x="-979487" y="2959101"/>
            <a:ext cx="2540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Predicted Score in Year t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Rectangle 55"/>
          <p:cNvSpPr>
            <a:spLocks noChangeArrowheads="1"/>
          </p:cNvSpPr>
          <p:nvPr/>
        </p:nvSpPr>
        <p:spPr bwMode="auto">
          <a:xfrm>
            <a:off x="5994400" y="6477000"/>
            <a:ext cx="1308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Score</a:t>
            </a:r>
          </a:p>
        </p:txBody>
      </p:sp>
      <p:sp>
        <p:nvSpPr>
          <p:cNvPr id="129" name="Rectangle 55"/>
          <p:cNvSpPr>
            <a:spLocks noChangeArrowheads="1"/>
          </p:cNvSpPr>
          <p:nvPr/>
        </p:nvSpPr>
        <p:spPr bwMode="auto">
          <a:xfrm>
            <a:off x="2928938" y="6477000"/>
            <a:ext cx="1643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Predicted Score</a:t>
            </a:r>
          </a:p>
        </p:txBody>
      </p:sp>
      <p:sp>
        <p:nvSpPr>
          <p:cNvPr id="130" name="Oval 52"/>
          <p:cNvSpPr>
            <a:spLocks noChangeArrowheads="1"/>
          </p:cNvSpPr>
          <p:nvPr/>
        </p:nvSpPr>
        <p:spPr bwMode="auto">
          <a:xfrm>
            <a:off x="2319338" y="6567488"/>
            <a:ext cx="100012" cy="101600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31" name="Line 51"/>
          <p:cNvSpPr>
            <a:spLocks noChangeShapeType="1"/>
          </p:cNvSpPr>
          <p:nvPr/>
        </p:nvSpPr>
        <p:spPr bwMode="auto">
          <a:xfrm>
            <a:off x="1935163" y="6627813"/>
            <a:ext cx="865187" cy="1587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2" name="Group 82"/>
          <p:cNvGrpSpPr>
            <a:grpSpLocks/>
          </p:cNvGrpSpPr>
          <p:nvPr/>
        </p:nvGrpSpPr>
        <p:grpSpPr bwMode="auto">
          <a:xfrm>
            <a:off x="5000625" y="6567488"/>
            <a:ext cx="865188" cy="101600"/>
            <a:chOff x="5065713" y="6643688"/>
            <a:chExt cx="865187" cy="101600"/>
          </a:xfrm>
          <a:solidFill>
            <a:srgbClr val="A6A6A6"/>
          </a:solidFill>
        </p:grpSpPr>
        <p:sp>
          <p:nvSpPr>
            <p:cNvPr id="133" name="Line 51"/>
            <p:cNvSpPr>
              <a:spLocks noChangeShapeType="1"/>
            </p:cNvSpPr>
            <p:nvPr/>
          </p:nvSpPr>
          <p:spPr bwMode="auto">
            <a:xfrm>
              <a:off x="5065713" y="6694488"/>
              <a:ext cx="865187" cy="1587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4" name="Oval 52"/>
            <p:cNvSpPr>
              <a:spLocks noChangeArrowheads="1"/>
            </p:cNvSpPr>
            <p:nvPr/>
          </p:nvSpPr>
          <p:spPr bwMode="auto">
            <a:xfrm>
              <a:off x="5448301" y="6643688"/>
              <a:ext cx="100012" cy="101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mss10" pitchFamily="34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35" name="Rectangle 56"/>
          <p:cNvSpPr>
            <a:spLocks noChangeArrowheads="1"/>
          </p:cNvSpPr>
          <p:nvPr/>
        </p:nvSpPr>
        <p:spPr bwMode="auto">
          <a:xfrm>
            <a:off x="7514003" y="3902333"/>
            <a:ext cx="10515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(0.000)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7010400" y="3581400"/>
            <a:ext cx="1576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Coef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=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0.002</a:t>
            </a: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50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Line 12"/>
          <p:cNvSpPr>
            <a:spLocks noChangeShapeType="1"/>
          </p:cNvSpPr>
          <p:nvPr/>
        </p:nvSpPr>
        <p:spPr bwMode="auto">
          <a:xfrm>
            <a:off x="903288" y="1174751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Line 11"/>
          <p:cNvSpPr>
            <a:spLocks noChangeShapeType="1"/>
          </p:cNvSpPr>
          <p:nvPr/>
        </p:nvSpPr>
        <p:spPr bwMode="auto">
          <a:xfrm>
            <a:off x="903288" y="2282826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Line 9"/>
          <p:cNvSpPr>
            <a:spLocks noChangeShapeType="1"/>
          </p:cNvSpPr>
          <p:nvPr/>
        </p:nvSpPr>
        <p:spPr bwMode="auto">
          <a:xfrm>
            <a:off x="903288" y="4494213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22"/>
          <p:cNvSpPr>
            <a:spLocks noChangeArrowheads="1"/>
          </p:cNvSpPr>
          <p:nvPr/>
        </p:nvSpPr>
        <p:spPr bwMode="auto">
          <a:xfrm>
            <a:off x="4433888" y="3486151"/>
            <a:ext cx="100013" cy="1000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23"/>
          <p:cNvSpPr>
            <a:spLocks noChangeArrowheads="1"/>
          </p:cNvSpPr>
          <p:nvPr/>
        </p:nvSpPr>
        <p:spPr bwMode="auto">
          <a:xfrm>
            <a:off x="4583113" y="3408363"/>
            <a:ext cx="100013" cy="1000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24"/>
          <p:cNvSpPr>
            <a:spLocks noChangeArrowheads="1"/>
          </p:cNvSpPr>
          <p:nvPr/>
        </p:nvSpPr>
        <p:spPr bwMode="auto">
          <a:xfrm>
            <a:off x="4738688" y="3319463"/>
            <a:ext cx="100013" cy="1000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Freeform 33"/>
          <p:cNvSpPr>
            <a:spLocks/>
          </p:cNvSpPr>
          <p:nvPr/>
        </p:nvSpPr>
        <p:spPr bwMode="auto">
          <a:xfrm>
            <a:off x="1352551" y="930276"/>
            <a:ext cx="7264400" cy="4478338"/>
          </a:xfrm>
          <a:custGeom>
            <a:avLst/>
            <a:gdLst>
              <a:gd name="T0" fmla="*/ 18 w 1311"/>
              <a:gd name="T1" fmla="*/ 798 h 808"/>
              <a:gd name="T2" fmla="*/ 40 w 1311"/>
              <a:gd name="T3" fmla="*/ 784 h 808"/>
              <a:gd name="T4" fmla="*/ 62 w 1311"/>
              <a:gd name="T5" fmla="*/ 771 h 808"/>
              <a:gd name="T6" fmla="*/ 84 w 1311"/>
              <a:gd name="T7" fmla="*/ 757 h 808"/>
              <a:gd name="T8" fmla="*/ 105 w 1311"/>
              <a:gd name="T9" fmla="*/ 743 h 808"/>
              <a:gd name="T10" fmla="*/ 127 w 1311"/>
              <a:gd name="T11" fmla="*/ 730 h 808"/>
              <a:gd name="T12" fmla="*/ 149 w 1311"/>
              <a:gd name="T13" fmla="*/ 716 h 808"/>
              <a:gd name="T14" fmla="*/ 171 w 1311"/>
              <a:gd name="T15" fmla="*/ 703 h 808"/>
              <a:gd name="T16" fmla="*/ 193 w 1311"/>
              <a:gd name="T17" fmla="*/ 689 h 808"/>
              <a:gd name="T18" fmla="*/ 215 w 1311"/>
              <a:gd name="T19" fmla="*/ 676 h 808"/>
              <a:gd name="T20" fmla="*/ 237 w 1311"/>
              <a:gd name="T21" fmla="*/ 662 h 808"/>
              <a:gd name="T22" fmla="*/ 259 w 1311"/>
              <a:gd name="T23" fmla="*/ 649 h 808"/>
              <a:gd name="T24" fmla="*/ 281 w 1311"/>
              <a:gd name="T25" fmla="*/ 635 h 808"/>
              <a:gd name="T26" fmla="*/ 303 w 1311"/>
              <a:gd name="T27" fmla="*/ 622 h 808"/>
              <a:gd name="T28" fmla="*/ 325 w 1311"/>
              <a:gd name="T29" fmla="*/ 608 h 808"/>
              <a:gd name="T30" fmla="*/ 347 w 1311"/>
              <a:gd name="T31" fmla="*/ 595 h 808"/>
              <a:gd name="T32" fmla="*/ 369 w 1311"/>
              <a:gd name="T33" fmla="*/ 581 h 808"/>
              <a:gd name="T34" fmla="*/ 390 w 1311"/>
              <a:gd name="T35" fmla="*/ 568 h 808"/>
              <a:gd name="T36" fmla="*/ 412 w 1311"/>
              <a:gd name="T37" fmla="*/ 554 h 808"/>
              <a:gd name="T38" fmla="*/ 434 w 1311"/>
              <a:gd name="T39" fmla="*/ 541 h 808"/>
              <a:gd name="T40" fmla="*/ 456 w 1311"/>
              <a:gd name="T41" fmla="*/ 527 h 808"/>
              <a:gd name="T42" fmla="*/ 478 w 1311"/>
              <a:gd name="T43" fmla="*/ 514 h 808"/>
              <a:gd name="T44" fmla="*/ 500 w 1311"/>
              <a:gd name="T45" fmla="*/ 500 h 808"/>
              <a:gd name="T46" fmla="*/ 522 w 1311"/>
              <a:gd name="T47" fmla="*/ 487 h 808"/>
              <a:gd name="T48" fmla="*/ 544 w 1311"/>
              <a:gd name="T49" fmla="*/ 473 h 808"/>
              <a:gd name="T50" fmla="*/ 566 w 1311"/>
              <a:gd name="T51" fmla="*/ 460 h 808"/>
              <a:gd name="T52" fmla="*/ 588 w 1311"/>
              <a:gd name="T53" fmla="*/ 446 h 808"/>
              <a:gd name="T54" fmla="*/ 610 w 1311"/>
              <a:gd name="T55" fmla="*/ 433 h 808"/>
              <a:gd name="T56" fmla="*/ 632 w 1311"/>
              <a:gd name="T57" fmla="*/ 419 h 808"/>
              <a:gd name="T58" fmla="*/ 654 w 1311"/>
              <a:gd name="T59" fmla="*/ 406 h 808"/>
              <a:gd name="T60" fmla="*/ 675 w 1311"/>
              <a:gd name="T61" fmla="*/ 392 h 808"/>
              <a:gd name="T62" fmla="*/ 697 w 1311"/>
              <a:gd name="T63" fmla="*/ 379 h 808"/>
              <a:gd name="T64" fmla="*/ 719 w 1311"/>
              <a:gd name="T65" fmla="*/ 365 h 808"/>
              <a:gd name="T66" fmla="*/ 741 w 1311"/>
              <a:gd name="T67" fmla="*/ 352 h 808"/>
              <a:gd name="T68" fmla="*/ 763 w 1311"/>
              <a:gd name="T69" fmla="*/ 338 h 808"/>
              <a:gd name="T70" fmla="*/ 785 w 1311"/>
              <a:gd name="T71" fmla="*/ 325 h 808"/>
              <a:gd name="T72" fmla="*/ 807 w 1311"/>
              <a:gd name="T73" fmla="*/ 311 h 808"/>
              <a:gd name="T74" fmla="*/ 829 w 1311"/>
              <a:gd name="T75" fmla="*/ 298 h 808"/>
              <a:gd name="T76" fmla="*/ 851 w 1311"/>
              <a:gd name="T77" fmla="*/ 284 h 808"/>
              <a:gd name="T78" fmla="*/ 873 w 1311"/>
              <a:gd name="T79" fmla="*/ 271 h 808"/>
              <a:gd name="T80" fmla="*/ 895 w 1311"/>
              <a:gd name="T81" fmla="*/ 257 h 808"/>
              <a:gd name="T82" fmla="*/ 917 w 1311"/>
              <a:gd name="T83" fmla="*/ 244 h 808"/>
              <a:gd name="T84" fmla="*/ 939 w 1311"/>
              <a:gd name="T85" fmla="*/ 230 h 808"/>
              <a:gd name="T86" fmla="*/ 960 w 1311"/>
              <a:gd name="T87" fmla="*/ 217 h 808"/>
              <a:gd name="T88" fmla="*/ 982 w 1311"/>
              <a:gd name="T89" fmla="*/ 203 h 808"/>
              <a:gd name="T90" fmla="*/ 1004 w 1311"/>
              <a:gd name="T91" fmla="*/ 189 h 808"/>
              <a:gd name="T92" fmla="*/ 1026 w 1311"/>
              <a:gd name="T93" fmla="*/ 176 h 808"/>
              <a:gd name="T94" fmla="*/ 1048 w 1311"/>
              <a:gd name="T95" fmla="*/ 162 h 808"/>
              <a:gd name="T96" fmla="*/ 1070 w 1311"/>
              <a:gd name="T97" fmla="*/ 149 h 808"/>
              <a:gd name="T98" fmla="*/ 1092 w 1311"/>
              <a:gd name="T99" fmla="*/ 135 h 808"/>
              <a:gd name="T100" fmla="*/ 1114 w 1311"/>
              <a:gd name="T101" fmla="*/ 122 h 808"/>
              <a:gd name="T102" fmla="*/ 1136 w 1311"/>
              <a:gd name="T103" fmla="*/ 108 h 808"/>
              <a:gd name="T104" fmla="*/ 1158 w 1311"/>
              <a:gd name="T105" fmla="*/ 95 h 808"/>
              <a:gd name="T106" fmla="*/ 1180 w 1311"/>
              <a:gd name="T107" fmla="*/ 81 h 808"/>
              <a:gd name="T108" fmla="*/ 1202 w 1311"/>
              <a:gd name="T109" fmla="*/ 68 h 808"/>
              <a:gd name="T110" fmla="*/ 1224 w 1311"/>
              <a:gd name="T111" fmla="*/ 54 h 808"/>
              <a:gd name="T112" fmla="*/ 1246 w 1311"/>
              <a:gd name="T113" fmla="*/ 41 h 808"/>
              <a:gd name="T114" fmla="*/ 1267 w 1311"/>
              <a:gd name="T115" fmla="*/ 27 h 808"/>
              <a:gd name="T116" fmla="*/ 1289 w 1311"/>
              <a:gd name="T117" fmla="*/ 14 h 808"/>
              <a:gd name="T118" fmla="*/ 1311 w 1311"/>
              <a:gd name="T119" fmla="*/ 0 h 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1" h="808">
                <a:moveTo>
                  <a:pt x="0" y="808"/>
                </a:moveTo>
                <a:lnTo>
                  <a:pt x="5" y="806"/>
                </a:lnTo>
                <a:lnTo>
                  <a:pt x="9" y="803"/>
                </a:lnTo>
                <a:lnTo>
                  <a:pt x="13" y="800"/>
                </a:lnTo>
                <a:lnTo>
                  <a:pt x="18" y="798"/>
                </a:lnTo>
                <a:lnTo>
                  <a:pt x="22" y="795"/>
                </a:lnTo>
                <a:lnTo>
                  <a:pt x="27" y="792"/>
                </a:lnTo>
                <a:lnTo>
                  <a:pt x="31" y="789"/>
                </a:lnTo>
                <a:lnTo>
                  <a:pt x="35" y="787"/>
                </a:lnTo>
                <a:lnTo>
                  <a:pt x="40" y="784"/>
                </a:lnTo>
                <a:lnTo>
                  <a:pt x="44" y="781"/>
                </a:lnTo>
                <a:lnTo>
                  <a:pt x="48" y="779"/>
                </a:lnTo>
                <a:lnTo>
                  <a:pt x="53" y="776"/>
                </a:lnTo>
                <a:lnTo>
                  <a:pt x="57" y="773"/>
                </a:lnTo>
                <a:lnTo>
                  <a:pt x="62" y="771"/>
                </a:lnTo>
                <a:lnTo>
                  <a:pt x="66" y="768"/>
                </a:lnTo>
                <a:lnTo>
                  <a:pt x="70" y="765"/>
                </a:lnTo>
                <a:lnTo>
                  <a:pt x="75" y="762"/>
                </a:lnTo>
                <a:lnTo>
                  <a:pt x="79" y="760"/>
                </a:lnTo>
                <a:lnTo>
                  <a:pt x="84" y="757"/>
                </a:lnTo>
                <a:lnTo>
                  <a:pt x="88" y="754"/>
                </a:lnTo>
                <a:lnTo>
                  <a:pt x="92" y="752"/>
                </a:lnTo>
                <a:lnTo>
                  <a:pt x="97" y="749"/>
                </a:lnTo>
                <a:lnTo>
                  <a:pt x="101" y="746"/>
                </a:lnTo>
                <a:lnTo>
                  <a:pt x="105" y="743"/>
                </a:lnTo>
                <a:lnTo>
                  <a:pt x="110" y="741"/>
                </a:lnTo>
                <a:lnTo>
                  <a:pt x="114" y="738"/>
                </a:lnTo>
                <a:lnTo>
                  <a:pt x="119" y="735"/>
                </a:lnTo>
                <a:lnTo>
                  <a:pt x="123" y="733"/>
                </a:lnTo>
                <a:lnTo>
                  <a:pt x="127" y="730"/>
                </a:lnTo>
                <a:lnTo>
                  <a:pt x="132" y="727"/>
                </a:lnTo>
                <a:lnTo>
                  <a:pt x="136" y="725"/>
                </a:lnTo>
                <a:lnTo>
                  <a:pt x="141" y="722"/>
                </a:lnTo>
                <a:lnTo>
                  <a:pt x="145" y="719"/>
                </a:lnTo>
                <a:lnTo>
                  <a:pt x="149" y="716"/>
                </a:lnTo>
                <a:lnTo>
                  <a:pt x="154" y="714"/>
                </a:lnTo>
                <a:lnTo>
                  <a:pt x="158" y="711"/>
                </a:lnTo>
                <a:lnTo>
                  <a:pt x="162" y="708"/>
                </a:lnTo>
                <a:lnTo>
                  <a:pt x="167" y="706"/>
                </a:lnTo>
                <a:lnTo>
                  <a:pt x="171" y="703"/>
                </a:lnTo>
                <a:lnTo>
                  <a:pt x="176" y="700"/>
                </a:lnTo>
                <a:lnTo>
                  <a:pt x="180" y="698"/>
                </a:lnTo>
                <a:lnTo>
                  <a:pt x="184" y="695"/>
                </a:lnTo>
                <a:lnTo>
                  <a:pt x="189" y="692"/>
                </a:lnTo>
                <a:lnTo>
                  <a:pt x="193" y="689"/>
                </a:lnTo>
                <a:lnTo>
                  <a:pt x="198" y="687"/>
                </a:lnTo>
                <a:lnTo>
                  <a:pt x="202" y="684"/>
                </a:lnTo>
                <a:lnTo>
                  <a:pt x="206" y="681"/>
                </a:lnTo>
                <a:lnTo>
                  <a:pt x="211" y="679"/>
                </a:lnTo>
                <a:lnTo>
                  <a:pt x="215" y="676"/>
                </a:lnTo>
                <a:lnTo>
                  <a:pt x="219" y="673"/>
                </a:lnTo>
                <a:lnTo>
                  <a:pt x="224" y="671"/>
                </a:lnTo>
                <a:lnTo>
                  <a:pt x="228" y="668"/>
                </a:lnTo>
                <a:lnTo>
                  <a:pt x="233" y="665"/>
                </a:lnTo>
                <a:lnTo>
                  <a:pt x="237" y="662"/>
                </a:lnTo>
                <a:lnTo>
                  <a:pt x="241" y="660"/>
                </a:lnTo>
                <a:lnTo>
                  <a:pt x="246" y="657"/>
                </a:lnTo>
                <a:lnTo>
                  <a:pt x="250" y="654"/>
                </a:lnTo>
                <a:lnTo>
                  <a:pt x="255" y="652"/>
                </a:lnTo>
                <a:lnTo>
                  <a:pt x="259" y="649"/>
                </a:lnTo>
                <a:lnTo>
                  <a:pt x="263" y="646"/>
                </a:lnTo>
                <a:lnTo>
                  <a:pt x="268" y="643"/>
                </a:lnTo>
                <a:lnTo>
                  <a:pt x="272" y="641"/>
                </a:lnTo>
                <a:lnTo>
                  <a:pt x="276" y="638"/>
                </a:lnTo>
                <a:lnTo>
                  <a:pt x="281" y="635"/>
                </a:lnTo>
                <a:lnTo>
                  <a:pt x="285" y="633"/>
                </a:lnTo>
                <a:lnTo>
                  <a:pt x="290" y="630"/>
                </a:lnTo>
                <a:lnTo>
                  <a:pt x="294" y="627"/>
                </a:lnTo>
                <a:lnTo>
                  <a:pt x="298" y="625"/>
                </a:lnTo>
                <a:lnTo>
                  <a:pt x="303" y="622"/>
                </a:lnTo>
                <a:lnTo>
                  <a:pt x="307" y="619"/>
                </a:lnTo>
                <a:lnTo>
                  <a:pt x="312" y="616"/>
                </a:lnTo>
                <a:lnTo>
                  <a:pt x="316" y="614"/>
                </a:lnTo>
                <a:lnTo>
                  <a:pt x="320" y="611"/>
                </a:lnTo>
                <a:lnTo>
                  <a:pt x="325" y="608"/>
                </a:lnTo>
                <a:lnTo>
                  <a:pt x="329" y="606"/>
                </a:lnTo>
                <a:lnTo>
                  <a:pt x="333" y="603"/>
                </a:lnTo>
                <a:lnTo>
                  <a:pt x="338" y="600"/>
                </a:lnTo>
                <a:lnTo>
                  <a:pt x="342" y="598"/>
                </a:lnTo>
                <a:lnTo>
                  <a:pt x="347" y="595"/>
                </a:lnTo>
                <a:lnTo>
                  <a:pt x="351" y="592"/>
                </a:lnTo>
                <a:lnTo>
                  <a:pt x="355" y="589"/>
                </a:lnTo>
                <a:lnTo>
                  <a:pt x="360" y="587"/>
                </a:lnTo>
                <a:lnTo>
                  <a:pt x="364" y="584"/>
                </a:lnTo>
                <a:lnTo>
                  <a:pt x="369" y="581"/>
                </a:lnTo>
                <a:lnTo>
                  <a:pt x="373" y="579"/>
                </a:lnTo>
                <a:lnTo>
                  <a:pt x="377" y="576"/>
                </a:lnTo>
                <a:lnTo>
                  <a:pt x="382" y="573"/>
                </a:lnTo>
                <a:lnTo>
                  <a:pt x="386" y="571"/>
                </a:lnTo>
                <a:lnTo>
                  <a:pt x="390" y="568"/>
                </a:lnTo>
                <a:lnTo>
                  <a:pt x="395" y="565"/>
                </a:lnTo>
                <a:lnTo>
                  <a:pt x="399" y="562"/>
                </a:lnTo>
                <a:lnTo>
                  <a:pt x="404" y="560"/>
                </a:lnTo>
                <a:lnTo>
                  <a:pt x="408" y="557"/>
                </a:lnTo>
                <a:lnTo>
                  <a:pt x="412" y="554"/>
                </a:lnTo>
                <a:lnTo>
                  <a:pt x="417" y="552"/>
                </a:lnTo>
                <a:lnTo>
                  <a:pt x="421" y="549"/>
                </a:lnTo>
                <a:lnTo>
                  <a:pt x="426" y="546"/>
                </a:lnTo>
                <a:lnTo>
                  <a:pt x="430" y="544"/>
                </a:lnTo>
                <a:lnTo>
                  <a:pt x="434" y="541"/>
                </a:lnTo>
                <a:lnTo>
                  <a:pt x="439" y="538"/>
                </a:lnTo>
                <a:lnTo>
                  <a:pt x="443" y="535"/>
                </a:lnTo>
                <a:lnTo>
                  <a:pt x="447" y="533"/>
                </a:lnTo>
                <a:lnTo>
                  <a:pt x="452" y="530"/>
                </a:lnTo>
                <a:lnTo>
                  <a:pt x="456" y="527"/>
                </a:lnTo>
                <a:lnTo>
                  <a:pt x="461" y="525"/>
                </a:lnTo>
                <a:lnTo>
                  <a:pt x="465" y="522"/>
                </a:lnTo>
                <a:lnTo>
                  <a:pt x="469" y="519"/>
                </a:lnTo>
                <a:lnTo>
                  <a:pt x="474" y="516"/>
                </a:lnTo>
                <a:lnTo>
                  <a:pt x="478" y="514"/>
                </a:lnTo>
                <a:lnTo>
                  <a:pt x="483" y="511"/>
                </a:lnTo>
                <a:lnTo>
                  <a:pt x="487" y="508"/>
                </a:lnTo>
                <a:lnTo>
                  <a:pt x="491" y="506"/>
                </a:lnTo>
                <a:lnTo>
                  <a:pt x="496" y="503"/>
                </a:lnTo>
                <a:lnTo>
                  <a:pt x="500" y="500"/>
                </a:lnTo>
                <a:lnTo>
                  <a:pt x="504" y="498"/>
                </a:lnTo>
                <a:lnTo>
                  <a:pt x="509" y="495"/>
                </a:lnTo>
                <a:lnTo>
                  <a:pt x="513" y="492"/>
                </a:lnTo>
                <a:lnTo>
                  <a:pt x="518" y="489"/>
                </a:lnTo>
                <a:lnTo>
                  <a:pt x="522" y="487"/>
                </a:lnTo>
                <a:lnTo>
                  <a:pt x="526" y="484"/>
                </a:lnTo>
                <a:lnTo>
                  <a:pt x="531" y="481"/>
                </a:lnTo>
                <a:lnTo>
                  <a:pt x="535" y="479"/>
                </a:lnTo>
                <a:lnTo>
                  <a:pt x="540" y="476"/>
                </a:lnTo>
                <a:lnTo>
                  <a:pt x="544" y="473"/>
                </a:lnTo>
                <a:lnTo>
                  <a:pt x="548" y="471"/>
                </a:lnTo>
                <a:lnTo>
                  <a:pt x="553" y="468"/>
                </a:lnTo>
                <a:lnTo>
                  <a:pt x="557" y="465"/>
                </a:lnTo>
                <a:lnTo>
                  <a:pt x="561" y="462"/>
                </a:lnTo>
                <a:lnTo>
                  <a:pt x="566" y="460"/>
                </a:lnTo>
                <a:lnTo>
                  <a:pt x="570" y="457"/>
                </a:lnTo>
                <a:lnTo>
                  <a:pt x="575" y="454"/>
                </a:lnTo>
                <a:lnTo>
                  <a:pt x="579" y="452"/>
                </a:lnTo>
                <a:lnTo>
                  <a:pt x="583" y="449"/>
                </a:lnTo>
                <a:lnTo>
                  <a:pt x="588" y="446"/>
                </a:lnTo>
                <a:lnTo>
                  <a:pt x="592" y="444"/>
                </a:lnTo>
                <a:lnTo>
                  <a:pt x="597" y="441"/>
                </a:lnTo>
                <a:lnTo>
                  <a:pt x="601" y="438"/>
                </a:lnTo>
                <a:lnTo>
                  <a:pt x="605" y="435"/>
                </a:lnTo>
                <a:lnTo>
                  <a:pt x="610" y="433"/>
                </a:lnTo>
                <a:lnTo>
                  <a:pt x="614" y="430"/>
                </a:lnTo>
                <a:lnTo>
                  <a:pt x="618" y="427"/>
                </a:lnTo>
                <a:lnTo>
                  <a:pt x="623" y="425"/>
                </a:lnTo>
                <a:lnTo>
                  <a:pt x="627" y="422"/>
                </a:lnTo>
                <a:lnTo>
                  <a:pt x="632" y="419"/>
                </a:lnTo>
                <a:lnTo>
                  <a:pt x="636" y="416"/>
                </a:lnTo>
                <a:lnTo>
                  <a:pt x="640" y="414"/>
                </a:lnTo>
                <a:lnTo>
                  <a:pt x="645" y="411"/>
                </a:lnTo>
                <a:lnTo>
                  <a:pt x="649" y="408"/>
                </a:lnTo>
                <a:lnTo>
                  <a:pt x="654" y="406"/>
                </a:lnTo>
                <a:lnTo>
                  <a:pt x="658" y="403"/>
                </a:lnTo>
                <a:lnTo>
                  <a:pt x="662" y="400"/>
                </a:lnTo>
                <a:lnTo>
                  <a:pt x="667" y="398"/>
                </a:lnTo>
                <a:lnTo>
                  <a:pt x="671" y="395"/>
                </a:lnTo>
                <a:lnTo>
                  <a:pt x="675" y="392"/>
                </a:lnTo>
                <a:lnTo>
                  <a:pt x="680" y="389"/>
                </a:lnTo>
                <a:lnTo>
                  <a:pt x="684" y="387"/>
                </a:lnTo>
                <a:lnTo>
                  <a:pt x="689" y="384"/>
                </a:lnTo>
                <a:lnTo>
                  <a:pt x="693" y="381"/>
                </a:lnTo>
                <a:lnTo>
                  <a:pt x="697" y="379"/>
                </a:lnTo>
                <a:lnTo>
                  <a:pt x="702" y="376"/>
                </a:lnTo>
                <a:lnTo>
                  <a:pt x="706" y="373"/>
                </a:lnTo>
                <a:lnTo>
                  <a:pt x="711" y="371"/>
                </a:lnTo>
                <a:lnTo>
                  <a:pt x="715" y="368"/>
                </a:lnTo>
                <a:lnTo>
                  <a:pt x="719" y="365"/>
                </a:lnTo>
                <a:lnTo>
                  <a:pt x="724" y="362"/>
                </a:lnTo>
                <a:lnTo>
                  <a:pt x="728" y="360"/>
                </a:lnTo>
                <a:lnTo>
                  <a:pt x="732" y="357"/>
                </a:lnTo>
                <a:lnTo>
                  <a:pt x="737" y="354"/>
                </a:lnTo>
                <a:lnTo>
                  <a:pt x="741" y="352"/>
                </a:lnTo>
                <a:lnTo>
                  <a:pt x="746" y="349"/>
                </a:lnTo>
                <a:lnTo>
                  <a:pt x="750" y="346"/>
                </a:lnTo>
                <a:lnTo>
                  <a:pt x="754" y="344"/>
                </a:lnTo>
                <a:lnTo>
                  <a:pt x="759" y="341"/>
                </a:lnTo>
                <a:lnTo>
                  <a:pt x="763" y="338"/>
                </a:lnTo>
                <a:lnTo>
                  <a:pt x="768" y="335"/>
                </a:lnTo>
                <a:lnTo>
                  <a:pt x="772" y="333"/>
                </a:lnTo>
                <a:lnTo>
                  <a:pt x="776" y="330"/>
                </a:lnTo>
                <a:lnTo>
                  <a:pt x="781" y="327"/>
                </a:lnTo>
                <a:lnTo>
                  <a:pt x="785" y="325"/>
                </a:lnTo>
                <a:lnTo>
                  <a:pt x="790" y="322"/>
                </a:lnTo>
                <a:lnTo>
                  <a:pt x="794" y="319"/>
                </a:lnTo>
                <a:lnTo>
                  <a:pt x="798" y="317"/>
                </a:lnTo>
                <a:lnTo>
                  <a:pt x="803" y="314"/>
                </a:lnTo>
                <a:lnTo>
                  <a:pt x="807" y="311"/>
                </a:lnTo>
                <a:lnTo>
                  <a:pt x="811" y="308"/>
                </a:lnTo>
                <a:lnTo>
                  <a:pt x="816" y="306"/>
                </a:lnTo>
                <a:lnTo>
                  <a:pt x="820" y="303"/>
                </a:lnTo>
                <a:lnTo>
                  <a:pt x="825" y="300"/>
                </a:lnTo>
                <a:lnTo>
                  <a:pt x="829" y="298"/>
                </a:lnTo>
                <a:lnTo>
                  <a:pt x="833" y="295"/>
                </a:lnTo>
                <a:lnTo>
                  <a:pt x="838" y="292"/>
                </a:lnTo>
                <a:lnTo>
                  <a:pt x="842" y="289"/>
                </a:lnTo>
                <a:lnTo>
                  <a:pt x="847" y="287"/>
                </a:lnTo>
                <a:lnTo>
                  <a:pt x="851" y="284"/>
                </a:lnTo>
                <a:lnTo>
                  <a:pt x="855" y="281"/>
                </a:lnTo>
                <a:lnTo>
                  <a:pt x="860" y="279"/>
                </a:lnTo>
                <a:lnTo>
                  <a:pt x="864" y="276"/>
                </a:lnTo>
                <a:lnTo>
                  <a:pt x="868" y="273"/>
                </a:lnTo>
                <a:lnTo>
                  <a:pt x="873" y="271"/>
                </a:lnTo>
                <a:lnTo>
                  <a:pt x="877" y="268"/>
                </a:lnTo>
                <a:lnTo>
                  <a:pt x="882" y="265"/>
                </a:lnTo>
                <a:lnTo>
                  <a:pt x="886" y="262"/>
                </a:lnTo>
                <a:lnTo>
                  <a:pt x="890" y="260"/>
                </a:lnTo>
                <a:lnTo>
                  <a:pt x="895" y="257"/>
                </a:lnTo>
                <a:lnTo>
                  <a:pt x="899" y="254"/>
                </a:lnTo>
                <a:lnTo>
                  <a:pt x="903" y="252"/>
                </a:lnTo>
                <a:lnTo>
                  <a:pt x="908" y="249"/>
                </a:lnTo>
                <a:lnTo>
                  <a:pt x="912" y="246"/>
                </a:lnTo>
                <a:lnTo>
                  <a:pt x="917" y="244"/>
                </a:lnTo>
                <a:lnTo>
                  <a:pt x="921" y="241"/>
                </a:lnTo>
                <a:lnTo>
                  <a:pt x="925" y="238"/>
                </a:lnTo>
                <a:lnTo>
                  <a:pt x="930" y="235"/>
                </a:lnTo>
                <a:lnTo>
                  <a:pt x="934" y="233"/>
                </a:lnTo>
                <a:lnTo>
                  <a:pt x="939" y="230"/>
                </a:lnTo>
                <a:lnTo>
                  <a:pt x="943" y="227"/>
                </a:lnTo>
                <a:lnTo>
                  <a:pt x="947" y="225"/>
                </a:lnTo>
                <a:lnTo>
                  <a:pt x="952" y="222"/>
                </a:lnTo>
                <a:lnTo>
                  <a:pt x="956" y="219"/>
                </a:lnTo>
                <a:lnTo>
                  <a:pt x="960" y="217"/>
                </a:lnTo>
                <a:lnTo>
                  <a:pt x="965" y="214"/>
                </a:lnTo>
                <a:lnTo>
                  <a:pt x="969" y="211"/>
                </a:lnTo>
                <a:lnTo>
                  <a:pt x="974" y="208"/>
                </a:lnTo>
                <a:lnTo>
                  <a:pt x="978" y="206"/>
                </a:lnTo>
                <a:lnTo>
                  <a:pt x="982" y="203"/>
                </a:lnTo>
                <a:lnTo>
                  <a:pt x="987" y="200"/>
                </a:lnTo>
                <a:lnTo>
                  <a:pt x="991" y="198"/>
                </a:lnTo>
                <a:lnTo>
                  <a:pt x="996" y="195"/>
                </a:lnTo>
                <a:lnTo>
                  <a:pt x="1000" y="192"/>
                </a:lnTo>
                <a:lnTo>
                  <a:pt x="1004" y="189"/>
                </a:lnTo>
                <a:lnTo>
                  <a:pt x="1009" y="187"/>
                </a:lnTo>
                <a:lnTo>
                  <a:pt x="1013" y="184"/>
                </a:lnTo>
                <a:lnTo>
                  <a:pt x="1017" y="181"/>
                </a:lnTo>
                <a:lnTo>
                  <a:pt x="1022" y="179"/>
                </a:lnTo>
                <a:lnTo>
                  <a:pt x="1026" y="176"/>
                </a:lnTo>
                <a:lnTo>
                  <a:pt x="1031" y="173"/>
                </a:lnTo>
                <a:lnTo>
                  <a:pt x="1035" y="171"/>
                </a:lnTo>
                <a:lnTo>
                  <a:pt x="1039" y="168"/>
                </a:lnTo>
                <a:lnTo>
                  <a:pt x="1044" y="165"/>
                </a:lnTo>
                <a:lnTo>
                  <a:pt x="1048" y="162"/>
                </a:lnTo>
                <a:lnTo>
                  <a:pt x="1053" y="160"/>
                </a:lnTo>
                <a:lnTo>
                  <a:pt x="1057" y="157"/>
                </a:lnTo>
                <a:lnTo>
                  <a:pt x="1061" y="154"/>
                </a:lnTo>
                <a:lnTo>
                  <a:pt x="1066" y="152"/>
                </a:lnTo>
                <a:lnTo>
                  <a:pt x="1070" y="149"/>
                </a:lnTo>
                <a:lnTo>
                  <a:pt x="1074" y="146"/>
                </a:lnTo>
                <a:lnTo>
                  <a:pt x="1079" y="144"/>
                </a:lnTo>
                <a:lnTo>
                  <a:pt x="1083" y="141"/>
                </a:lnTo>
                <a:lnTo>
                  <a:pt x="1088" y="138"/>
                </a:lnTo>
                <a:lnTo>
                  <a:pt x="1092" y="135"/>
                </a:lnTo>
                <a:lnTo>
                  <a:pt x="1096" y="133"/>
                </a:lnTo>
                <a:lnTo>
                  <a:pt x="1101" y="130"/>
                </a:lnTo>
                <a:lnTo>
                  <a:pt x="1105" y="127"/>
                </a:lnTo>
                <a:lnTo>
                  <a:pt x="1110" y="125"/>
                </a:lnTo>
                <a:lnTo>
                  <a:pt x="1114" y="122"/>
                </a:lnTo>
                <a:lnTo>
                  <a:pt x="1118" y="119"/>
                </a:lnTo>
                <a:lnTo>
                  <a:pt x="1123" y="117"/>
                </a:lnTo>
                <a:lnTo>
                  <a:pt x="1127" y="114"/>
                </a:lnTo>
                <a:lnTo>
                  <a:pt x="1132" y="111"/>
                </a:lnTo>
                <a:lnTo>
                  <a:pt x="1136" y="108"/>
                </a:lnTo>
                <a:lnTo>
                  <a:pt x="1140" y="106"/>
                </a:lnTo>
                <a:lnTo>
                  <a:pt x="1145" y="103"/>
                </a:lnTo>
                <a:lnTo>
                  <a:pt x="1149" y="100"/>
                </a:lnTo>
                <a:lnTo>
                  <a:pt x="1153" y="98"/>
                </a:lnTo>
                <a:lnTo>
                  <a:pt x="1158" y="95"/>
                </a:lnTo>
                <a:lnTo>
                  <a:pt x="1162" y="92"/>
                </a:lnTo>
                <a:lnTo>
                  <a:pt x="1167" y="90"/>
                </a:lnTo>
                <a:lnTo>
                  <a:pt x="1171" y="87"/>
                </a:lnTo>
                <a:lnTo>
                  <a:pt x="1175" y="84"/>
                </a:lnTo>
                <a:lnTo>
                  <a:pt x="1180" y="81"/>
                </a:lnTo>
                <a:lnTo>
                  <a:pt x="1184" y="79"/>
                </a:lnTo>
                <a:lnTo>
                  <a:pt x="1189" y="76"/>
                </a:lnTo>
                <a:lnTo>
                  <a:pt x="1193" y="73"/>
                </a:lnTo>
                <a:lnTo>
                  <a:pt x="1197" y="71"/>
                </a:lnTo>
                <a:lnTo>
                  <a:pt x="1202" y="68"/>
                </a:lnTo>
                <a:lnTo>
                  <a:pt x="1206" y="65"/>
                </a:lnTo>
                <a:lnTo>
                  <a:pt x="1210" y="62"/>
                </a:lnTo>
                <a:lnTo>
                  <a:pt x="1215" y="60"/>
                </a:lnTo>
                <a:lnTo>
                  <a:pt x="1219" y="57"/>
                </a:lnTo>
                <a:lnTo>
                  <a:pt x="1224" y="54"/>
                </a:lnTo>
                <a:lnTo>
                  <a:pt x="1228" y="52"/>
                </a:lnTo>
                <a:lnTo>
                  <a:pt x="1232" y="49"/>
                </a:lnTo>
                <a:lnTo>
                  <a:pt x="1237" y="46"/>
                </a:lnTo>
                <a:lnTo>
                  <a:pt x="1241" y="44"/>
                </a:lnTo>
                <a:lnTo>
                  <a:pt x="1246" y="41"/>
                </a:lnTo>
                <a:lnTo>
                  <a:pt x="1250" y="38"/>
                </a:lnTo>
                <a:lnTo>
                  <a:pt x="1254" y="35"/>
                </a:lnTo>
                <a:lnTo>
                  <a:pt x="1259" y="33"/>
                </a:lnTo>
                <a:lnTo>
                  <a:pt x="1263" y="30"/>
                </a:lnTo>
                <a:lnTo>
                  <a:pt x="1267" y="27"/>
                </a:lnTo>
                <a:lnTo>
                  <a:pt x="1272" y="25"/>
                </a:lnTo>
                <a:lnTo>
                  <a:pt x="1276" y="22"/>
                </a:lnTo>
                <a:lnTo>
                  <a:pt x="1281" y="19"/>
                </a:lnTo>
                <a:lnTo>
                  <a:pt x="1285" y="17"/>
                </a:lnTo>
                <a:lnTo>
                  <a:pt x="1289" y="14"/>
                </a:lnTo>
                <a:lnTo>
                  <a:pt x="1294" y="11"/>
                </a:lnTo>
                <a:lnTo>
                  <a:pt x="1298" y="8"/>
                </a:lnTo>
                <a:lnTo>
                  <a:pt x="1303" y="6"/>
                </a:lnTo>
                <a:lnTo>
                  <a:pt x="1307" y="3"/>
                </a:lnTo>
                <a:lnTo>
                  <a:pt x="1311" y="0"/>
                </a:lnTo>
              </a:path>
            </a:pathLst>
          </a:custGeom>
          <a:noFill/>
          <a:ln w="2222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492125" y="642938"/>
            <a:ext cx="8413750" cy="5800725"/>
            <a:chOff x="310" y="405"/>
            <a:chExt cx="5300" cy="3654"/>
          </a:xfrm>
        </p:grpSpPr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569" y="3529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569" y="2133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051" y="212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707" y="212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983" y="211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2168" y="211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2318" y="211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2437" y="2115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2541" y="211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2632" y="211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2719" y="211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2803" y="210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2887" y="210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2974" y="209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3065" y="209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3166" y="210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3281" y="209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3414" y="208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3582" y="207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3805" y="2081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4147" y="2081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5069" y="209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082" y="2105"/>
              <a:ext cx="4018" cy="56"/>
            </a:xfrm>
            <a:custGeom>
              <a:avLst/>
              <a:gdLst>
                <a:gd name="T0" fmla="*/ 15 w 1151"/>
                <a:gd name="T1" fmla="*/ 15 h 16"/>
                <a:gd name="T2" fmla="*/ 35 w 1151"/>
                <a:gd name="T3" fmla="*/ 15 h 16"/>
                <a:gd name="T4" fmla="*/ 54 w 1151"/>
                <a:gd name="T5" fmla="*/ 15 h 16"/>
                <a:gd name="T6" fmla="*/ 73 w 1151"/>
                <a:gd name="T7" fmla="*/ 15 h 16"/>
                <a:gd name="T8" fmla="*/ 92 w 1151"/>
                <a:gd name="T9" fmla="*/ 14 h 16"/>
                <a:gd name="T10" fmla="*/ 112 w 1151"/>
                <a:gd name="T11" fmla="*/ 14 h 16"/>
                <a:gd name="T12" fmla="*/ 131 w 1151"/>
                <a:gd name="T13" fmla="*/ 14 h 16"/>
                <a:gd name="T14" fmla="*/ 150 w 1151"/>
                <a:gd name="T15" fmla="*/ 14 h 16"/>
                <a:gd name="T16" fmla="*/ 169 w 1151"/>
                <a:gd name="T17" fmla="*/ 13 h 16"/>
                <a:gd name="T18" fmla="*/ 189 w 1151"/>
                <a:gd name="T19" fmla="*/ 13 h 16"/>
                <a:gd name="T20" fmla="*/ 208 w 1151"/>
                <a:gd name="T21" fmla="*/ 13 h 16"/>
                <a:gd name="T22" fmla="*/ 227 w 1151"/>
                <a:gd name="T23" fmla="*/ 13 h 16"/>
                <a:gd name="T24" fmla="*/ 246 w 1151"/>
                <a:gd name="T25" fmla="*/ 12 h 16"/>
                <a:gd name="T26" fmla="*/ 266 w 1151"/>
                <a:gd name="T27" fmla="*/ 12 h 16"/>
                <a:gd name="T28" fmla="*/ 285 w 1151"/>
                <a:gd name="T29" fmla="*/ 12 h 16"/>
                <a:gd name="T30" fmla="*/ 304 w 1151"/>
                <a:gd name="T31" fmla="*/ 11 h 16"/>
                <a:gd name="T32" fmla="*/ 323 w 1151"/>
                <a:gd name="T33" fmla="*/ 11 h 16"/>
                <a:gd name="T34" fmla="*/ 342 w 1151"/>
                <a:gd name="T35" fmla="*/ 11 h 16"/>
                <a:gd name="T36" fmla="*/ 362 w 1151"/>
                <a:gd name="T37" fmla="*/ 11 h 16"/>
                <a:gd name="T38" fmla="*/ 381 w 1151"/>
                <a:gd name="T39" fmla="*/ 10 h 16"/>
                <a:gd name="T40" fmla="*/ 400 w 1151"/>
                <a:gd name="T41" fmla="*/ 10 h 16"/>
                <a:gd name="T42" fmla="*/ 419 w 1151"/>
                <a:gd name="T43" fmla="*/ 10 h 16"/>
                <a:gd name="T44" fmla="*/ 439 w 1151"/>
                <a:gd name="T45" fmla="*/ 10 h 16"/>
                <a:gd name="T46" fmla="*/ 458 w 1151"/>
                <a:gd name="T47" fmla="*/ 9 h 16"/>
                <a:gd name="T48" fmla="*/ 477 w 1151"/>
                <a:gd name="T49" fmla="*/ 9 h 16"/>
                <a:gd name="T50" fmla="*/ 496 w 1151"/>
                <a:gd name="T51" fmla="*/ 9 h 16"/>
                <a:gd name="T52" fmla="*/ 516 w 1151"/>
                <a:gd name="T53" fmla="*/ 9 h 16"/>
                <a:gd name="T54" fmla="*/ 535 w 1151"/>
                <a:gd name="T55" fmla="*/ 8 h 16"/>
                <a:gd name="T56" fmla="*/ 554 w 1151"/>
                <a:gd name="T57" fmla="*/ 8 h 16"/>
                <a:gd name="T58" fmla="*/ 573 w 1151"/>
                <a:gd name="T59" fmla="*/ 8 h 16"/>
                <a:gd name="T60" fmla="*/ 593 w 1151"/>
                <a:gd name="T61" fmla="*/ 8 h 16"/>
                <a:gd name="T62" fmla="*/ 612 w 1151"/>
                <a:gd name="T63" fmla="*/ 7 h 16"/>
                <a:gd name="T64" fmla="*/ 631 w 1151"/>
                <a:gd name="T65" fmla="*/ 7 h 16"/>
                <a:gd name="T66" fmla="*/ 650 w 1151"/>
                <a:gd name="T67" fmla="*/ 7 h 16"/>
                <a:gd name="T68" fmla="*/ 670 w 1151"/>
                <a:gd name="T69" fmla="*/ 7 h 16"/>
                <a:gd name="T70" fmla="*/ 689 w 1151"/>
                <a:gd name="T71" fmla="*/ 6 h 16"/>
                <a:gd name="T72" fmla="*/ 708 w 1151"/>
                <a:gd name="T73" fmla="*/ 6 h 16"/>
                <a:gd name="T74" fmla="*/ 727 w 1151"/>
                <a:gd name="T75" fmla="*/ 6 h 16"/>
                <a:gd name="T76" fmla="*/ 747 w 1151"/>
                <a:gd name="T77" fmla="*/ 5 h 16"/>
                <a:gd name="T78" fmla="*/ 766 w 1151"/>
                <a:gd name="T79" fmla="*/ 5 h 16"/>
                <a:gd name="T80" fmla="*/ 785 w 1151"/>
                <a:gd name="T81" fmla="*/ 5 h 16"/>
                <a:gd name="T82" fmla="*/ 804 w 1151"/>
                <a:gd name="T83" fmla="*/ 5 h 16"/>
                <a:gd name="T84" fmla="*/ 824 w 1151"/>
                <a:gd name="T85" fmla="*/ 4 h 16"/>
                <a:gd name="T86" fmla="*/ 843 w 1151"/>
                <a:gd name="T87" fmla="*/ 4 h 16"/>
                <a:gd name="T88" fmla="*/ 862 w 1151"/>
                <a:gd name="T89" fmla="*/ 4 h 16"/>
                <a:gd name="T90" fmla="*/ 881 w 1151"/>
                <a:gd name="T91" fmla="*/ 4 h 16"/>
                <a:gd name="T92" fmla="*/ 901 w 1151"/>
                <a:gd name="T93" fmla="*/ 3 h 16"/>
                <a:gd name="T94" fmla="*/ 920 w 1151"/>
                <a:gd name="T95" fmla="*/ 3 h 16"/>
                <a:gd name="T96" fmla="*/ 939 w 1151"/>
                <a:gd name="T97" fmla="*/ 3 h 16"/>
                <a:gd name="T98" fmla="*/ 958 w 1151"/>
                <a:gd name="T99" fmla="*/ 3 h 16"/>
                <a:gd name="T100" fmla="*/ 978 w 1151"/>
                <a:gd name="T101" fmla="*/ 2 h 16"/>
                <a:gd name="T102" fmla="*/ 997 w 1151"/>
                <a:gd name="T103" fmla="*/ 2 h 16"/>
                <a:gd name="T104" fmla="*/ 1016 w 1151"/>
                <a:gd name="T105" fmla="*/ 2 h 16"/>
                <a:gd name="T106" fmla="*/ 1035 w 1151"/>
                <a:gd name="T107" fmla="*/ 2 h 16"/>
                <a:gd name="T108" fmla="*/ 1055 w 1151"/>
                <a:gd name="T109" fmla="*/ 1 h 16"/>
                <a:gd name="T110" fmla="*/ 1074 w 1151"/>
                <a:gd name="T111" fmla="*/ 1 h 16"/>
                <a:gd name="T112" fmla="*/ 1093 w 1151"/>
                <a:gd name="T113" fmla="*/ 1 h 16"/>
                <a:gd name="T114" fmla="*/ 1112 w 1151"/>
                <a:gd name="T115" fmla="*/ 0 h 16"/>
                <a:gd name="T116" fmla="*/ 1132 w 1151"/>
                <a:gd name="T117" fmla="*/ 0 h 16"/>
                <a:gd name="T118" fmla="*/ 1151 w 1151"/>
                <a:gd name="T1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51" h="16">
                  <a:moveTo>
                    <a:pt x="0" y="16"/>
                  </a:moveTo>
                  <a:lnTo>
                    <a:pt x="4" y="16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23" y="15"/>
                  </a:lnTo>
                  <a:lnTo>
                    <a:pt x="27" y="15"/>
                  </a:lnTo>
                  <a:lnTo>
                    <a:pt x="31" y="15"/>
                  </a:lnTo>
                  <a:lnTo>
                    <a:pt x="35" y="15"/>
                  </a:lnTo>
                  <a:lnTo>
                    <a:pt x="38" y="15"/>
                  </a:lnTo>
                  <a:lnTo>
                    <a:pt x="42" y="15"/>
                  </a:lnTo>
                  <a:lnTo>
                    <a:pt x="46" y="15"/>
                  </a:lnTo>
                  <a:lnTo>
                    <a:pt x="50" y="15"/>
                  </a:lnTo>
                  <a:lnTo>
                    <a:pt x="54" y="15"/>
                  </a:lnTo>
                  <a:lnTo>
                    <a:pt x="58" y="15"/>
                  </a:lnTo>
                  <a:lnTo>
                    <a:pt x="61" y="15"/>
                  </a:lnTo>
                  <a:lnTo>
                    <a:pt x="65" y="15"/>
                  </a:lnTo>
                  <a:lnTo>
                    <a:pt x="69" y="15"/>
                  </a:lnTo>
                  <a:lnTo>
                    <a:pt x="73" y="15"/>
                  </a:lnTo>
                  <a:lnTo>
                    <a:pt x="77" y="15"/>
                  </a:lnTo>
                  <a:lnTo>
                    <a:pt x="81" y="15"/>
                  </a:lnTo>
                  <a:lnTo>
                    <a:pt x="85" y="14"/>
                  </a:lnTo>
                  <a:lnTo>
                    <a:pt x="88" y="14"/>
                  </a:lnTo>
                  <a:lnTo>
                    <a:pt x="92" y="14"/>
                  </a:lnTo>
                  <a:lnTo>
                    <a:pt x="96" y="14"/>
                  </a:lnTo>
                  <a:lnTo>
                    <a:pt x="100" y="14"/>
                  </a:lnTo>
                  <a:lnTo>
                    <a:pt x="104" y="14"/>
                  </a:lnTo>
                  <a:lnTo>
                    <a:pt x="108" y="14"/>
                  </a:lnTo>
                  <a:lnTo>
                    <a:pt x="112" y="14"/>
                  </a:lnTo>
                  <a:lnTo>
                    <a:pt x="115" y="14"/>
                  </a:lnTo>
                  <a:lnTo>
                    <a:pt x="119" y="14"/>
                  </a:lnTo>
                  <a:lnTo>
                    <a:pt x="123" y="14"/>
                  </a:lnTo>
                  <a:lnTo>
                    <a:pt x="127" y="14"/>
                  </a:lnTo>
                  <a:lnTo>
                    <a:pt x="131" y="14"/>
                  </a:lnTo>
                  <a:lnTo>
                    <a:pt x="135" y="14"/>
                  </a:lnTo>
                  <a:lnTo>
                    <a:pt x="138" y="14"/>
                  </a:lnTo>
                  <a:lnTo>
                    <a:pt x="142" y="14"/>
                  </a:lnTo>
                  <a:lnTo>
                    <a:pt x="146" y="14"/>
                  </a:lnTo>
                  <a:lnTo>
                    <a:pt x="150" y="14"/>
                  </a:lnTo>
                  <a:lnTo>
                    <a:pt x="154" y="14"/>
                  </a:lnTo>
                  <a:lnTo>
                    <a:pt x="158" y="13"/>
                  </a:lnTo>
                  <a:lnTo>
                    <a:pt x="162" y="13"/>
                  </a:lnTo>
                  <a:lnTo>
                    <a:pt x="165" y="13"/>
                  </a:lnTo>
                  <a:lnTo>
                    <a:pt x="169" y="13"/>
                  </a:lnTo>
                  <a:lnTo>
                    <a:pt x="173" y="13"/>
                  </a:lnTo>
                  <a:lnTo>
                    <a:pt x="177" y="13"/>
                  </a:lnTo>
                  <a:lnTo>
                    <a:pt x="181" y="13"/>
                  </a:lnTo>
                  <a:lnTo>
                    <a:pt x="185" y="13"/>
                  </a:lnTo>
                  <a:lnTo>
                    <a:pt x="189" y="13"/>
                  </a:lnTo>
                  <a:lnTo>
                    <a:pt x="192" y="13"/>
                  </a:lnTo>
                  <a:lnTo>
                    <a:pt x="196" y="13"/>
                  </a:lnTo>
                  <a:lnTo>
                    <a:pt x="200" y="13"/>
                  </a:lnTo>
                  <a:lnTo>
                    <a:pt x="204" y="13"/>
                  </a:lnTo>
                  <a:lnTo>
                    <a:pt x="208" y="13"/>
                  </a:lnTo>
                  <a:lnTo>
                    <a:pt x="212" y="13"/>
                  </a:lnTo>
                  <a:lnTo>
                    <a:pt x="215" y="13"/>
                  </a:lnTo>
                  <a:lnTo>
                    <a:pt x="219" y="13"/>
                  </a:lnTo>
                  <a:lnTo>
                    <a:pt x="223" y="13"/>
                  </a:lnTo>
                  <a:lnTo>
                    <a:pt x="227" y="13"/>
                  </a:lnTo>
                  <a:lnTo>
                    <a:pt x="231" y="12"/>
                  </a:lnTo>
                  <a:lnTo>
                    <a:pt x="235" y="12"/>
                  </a:lnTo>
                  <a:lnTo>
                    <a:pt x="239" y="12"/>
                  </a:lnTo>
                  <a:lnTo>
                    <a:pt x="242" y="12"/>
                  </a:lnTo>
                  <a:lnTo>
                    <a:pt x="246" y="12"/>
                  </a:lnTo>
                  <a:lnTo>
                    <a:pt x="250" y="12"/>
                  </a:lnTo>
                  <a:lnTo>
                    <a:pt x="254" y="12"/>
                  </a:lnTo>
                  <a:lnTo>
                    <a:pt x="258" y="12"/>
                  </a:lnTo>
                  <a:lnTo>
                    <a:pt x="262" y="12"/>
                  </a:lnTo>
                  <a:lnTo>
                    <a:pt x="266" y="12"/>
                  </a:lnTo>
                  <a:lnTo>
                    <a:pt x="269" y="12"/>
                  </a:lnTo>
                  <a:lnTo>
                    <a:pt x="273" y="12"/>
                  </a:lnTo>
                  <a:lnTo>
                    <a:pt x="277" y="12"/>
                  </a:lnTo>
                  <a:lnTo>
                    <a:pt x="281" y="12"/>
                  </a:lnTo>
                  <a:lnTo>
                    <a:pt x="285" y="12"/>
                  </a:lnTo>
                  <a:lnTo>
                    <a:pt x="289" y="12"/>
                  </a:lnTo>
                  <a:lnTo>
                    <a:pt x="292" y="12"/>
                  </a:lnTo>
                  <a:lnTo>
                    <a:pt x="296" y="12"/>
                  </a:lnTo>
                  <a:lnTo>
                    <a:pt x="300" y="12"/>
                  </a:lnTo>
                  <a:lnTo>
                    <a:pt x="304" y="11"/>
                  </a:lnTo>
                  <a:lnTo>
                    <a:pt x="308" y="11"/>
                  </a:lnTo>
                  <a:lnTo>
                    <a:pt x="312" y="11"/>
                  </a:lnTo>
                  <a:lnTo>
                    <a:pt x="316" y="11"/>
                  </a:lnTo>
                  <a:lnTo>
                    <a:pt x="319" y="11"/>
                  </a:lnTo>
                  <a:lnTo>
                    <a:pt x="323" y="11"/>
                  </a:lnTo>
                  <a:lnTo>
                    <a:pt x="327" y="11"/>
                  </a:lnTo>
                  <a:lnTo>
                    <a:pt x="331" y="11"/>
                  </a:lnTo>
                  <a:lnTo>
                    <a:pt x="335" y="11"/>
                  </a:lnTo>
                  <a:lnTo>
                    <a:pt x="339" y="11"/>
                  </a:lnTo>
                  <a:lnTo>
                    <a:pt x="342" y="11"/>
                  </a:lnTo>
                  <a:lnTo>
                    <a:pt x="346" y="11"/>
                  </a:lnTo>
                  <a:lnTo>
                    <a:pt x="350" y="11"/>
                  </a:lnTo>
                  <a:lnTo>
                    <a:pt x="354" y="11"/>
                  </a:lnTo>
                  <a:lnTo>
                    <a:pt x="358" y="11"/>
                  </a:lnTo>
                  <a:lnTo>
                    <a:pt x="362" y="11"/>
                  </a:lnTo>
                  <a:lnTo>
                    <a:pt x="366" y="11"/>
                  </a:lnTo>
                  <a:lnTo>
                    <a:pt x="369" y="11"/>
                  </a:lnTo>
                  <a:lnTo>
                    <a:pt x="373" y="11"/>
                  </a:lnTo>
                  <a:lnTo>
                    <a:pt x="377" y="10"/>
                  </a:lnTo>
                  <a:lnTo>
                    <a:pt x="381" y="10"/>
                  </a:lnTo>
                  <a:lnTo>
                    <a:pt x="385" y="10"/>
                  </a:lnTo>
                  <a:lnTo>
                    <a:pt x="389" y="10"/>
                  </a:lnTo>
                  <a:lnTo>
                    <a:pt x="393" y="10"/>
                  </a:lnTo>
                  <a:lnTo>
                    <a:pt x="396" y="10"/>
                  </a:lnTo>
                  <a:lnTo>
                    <a:pt x="400" y="10"/>
                  </a:lnTo>
                  <a:lnTo>
                    <a:pt x="404" y="10"/>
                  </a:lnTo>
                  <a:lnTo>
                    <a:pt x="408" y="10"/>
                  </a:lnTo>
                  <a:lnTo>
                    <a:pt x="412" y="10"/>
                  </a:lnTo>
                  <a:lnTo>
                    <a:pt x="416" y="10"/>
                  </a:lnTo>
                  <a:lnTo>
                    <a:pt x="419" y="10"/>
                  </a:lnTo>
                  <a:lnTo>
                    <a:pt x="423" y="10"/>
                  </a:lnTo>
                  <a:lnTo>
                    <a:pt x="427" y="10"/>
                  </a:lnTo>
                  <a:lnTo>
                    <a:pt x="431" y="10"/>
                  </a:lnTo>
                  <a:lnTo>
                    <a:pt x="435" y="10"/>
                  </a:lnTo>
                  <a:lnTo>
                    <a:pt x="439" y="10"/>
                  </a:lnTo>
                  <a:lnTo>
                    <a:pt x="443" y="10"/>
                  </a:lnTo>
                  <a:lnTo>
                    <a:pt x="446" y="10"/>
                  </a:lnTo>
                  <a:lnTo>
                    <a:pt x="450" y="10"/>
                  </a:lnTo>
                  <a:lnTo>
                    <a:pt x="454" y="9"/>
                  </a:lnTo>
                  <a:lnTo>
                    <a:pt x="458" y="9"/>
                  </a:lnTo>
                  <a:lnTo>
                    <a:pt x="462" y="9"/>
                  </a:lnTo>
                  <a:lnTo>
                    <a:pt x="466" y="9"/>
                  </a:lnTo>
                  <a:lnTo>
                    <a:pt x="470" y="9"/>
                  </a:lnTo>
                  <a:lnTo>
                    <a:pt x="473" y="9"/>
                  </a:lnTo>
                  <a:lnTo>
                    <a:pt x="477" y="9"/>
                  </a:lnTo>
                  <a:lnTo>
                    <a:pt x="481" y="9"/>
                  </a:lnTo>
                  <a:lnTo>
                    <a:pt x="485" y="9"/>
                  </a:lnTo>
                  <a:lnTo>
                    <a:pt x="489" y="9"/>
                  </a:lnTo>
                  <a:lnTo>
                    <a:pt x="493" y="9"/>
                  </a:lnTo>
                  <a:lnTo>
                    <a:pt x="496" y="9"/>
                  </a:lnTo>
                  <a:lnTo>
                    <a:pt x="500" y="9"/>
                  </a:lnTo>
                  <a:lnTo>
                    <a:pt x="504" y="9"/>
                  </a:lnTo>
                  <a:lnTo>
                    <a:pt x="508" y="9"/>
                  </a:lnTo>
                  <a:lnTo>
                    <a:pt x="512" y="9"/>
                  </a:lnTo>
                  <a:lnTo>
                    <a:pt x="516" y="9"/>
                  </a:lnTo>
                  <a:lnTo>
                    <a:pt x="520" y="9"/>
                  </a:lnTo>
                  <a:lnTo>
                    <a:pt x="523" y="8"/>
                  </a:lnTo>
                  <a:lnTo>
                    <a:pt x="527" y="8"/>
                  </a:lnTo>
                  <a:lnTo>
                    <a:pt x="531" y="8"/>
                  </a:lnTo>
                  <a:lnTo>
                    <a:pt x="535" y="8"/>
                  </a:lnTo>
                  <a:lnTo>
                    <a:pt x="539" y="8"/>
                  </a:lnTo>
                  <a:lnTo>
                    <a:pt x="543" y="8"/>
                  </a:lnTo>
                  <a:lnTo>
                    <a:pt x="547" y="8"/>
                  </a:lnTo>
                  <a:lnTo>
                    <a:pt x="550" y="8"/>
                  </a:lnTo>
                  <a:lnTo>
                    <a:pt x="554" y="8"/>
                  </a:lnTo>
                  <a:lnTo>
                    <a:pt x="558" y="8"/>
                  </a:lnTo>
                  <a:lnTo>
                    <a:pt x="562" y="8"/>
                  </a:lnTo>
                  <a:lnTo>
                    <a:pt x="566" y="8"/>
                  </a:lnTo>
                  <a:lnTo>
                    <a:pt x="570" y="8"/>
                  </a:lnTo>
                  <a:lnTo>
                    <a:pt x="573" y="8"/>
                  </a:lnTo>
                  <a:lnTo>
                    <a:pt x="577" y="8"/>
                  </a:lnTo>
                  <a:lnTo>
                    <a:pt x="581" y="8"/>
                  </a:lnTo>
                  <a:lnTo>
                    <a:pt x="585" y="8"/>
                  </a:lnTo>
                  <a:lnTo>
                    <a:pt x="589" y="8"/>
                  </a:lnTo>
                  <a:lnTo>
                    <a:pt x="593" y="8"/>
                  </a:lnTo>
                  <a:lnTo>
                    <a:pt x="597" y="7"/>
                  </a:lnTo>
                  <a:lnTo>
                    <a:pt x="600" y="7"/>
                  </a:lnTo>
                  <a:lnTo>
                    <a:pt x="604" y="7"/>
                  </a:lnTo>
                  <a:lnTo>
                    <a:pt x="608" y="7"/>
                  </a:lnTo>
                  <a:lnTo>
                    <a:pt x="612" y="7"/>
                  </a:lnTo>
                  <a:lnTo>
                    <a:pt x="616" y="7"/>
                  </a:lnTo>
                  <a:lnTo>
                    <a:pt x="620" y="7"/>
                  </a:lnTo>
                  <a:lnTo>
                    <a:pt x="624" y="7"/>
                  </a:lnTo>
                  <a:lnTo>
                    <a:pt x="627" y="7"/>
                  </a:lnTo>
                  <a:lnTo>
                    <a:pt x="631" y="7"/>
                  </a:lnTo>
                  <a:lnTo>
                    <a:pt x="635" y="7"/>
                  </a:lnTo>
                  <a:lnTo>
                    <a:pt x="639" y="7"/>
                  </a:lnTo>
                  <a:lnTo>
                    <a:pt x="643" y="7"/>
                  </a:lnTo>
                  <a:lnTo>
                    <a:pt x="647" y="7"/>
                  </a:lnTo>
                  <a:lnTo>
                    <a:pt x="650" y="7"/>
                  </a:lnTo>
                  <a:lnTo>
                    <a:pt x="654" y="7"/>
                  </a:lnTo>
                  <a:lnTo>
                    <a:pt x="658" y="7"/>
                  </a:lnTo>
                  <a:lnTo>
                    <a:pt x="662" y="7"/>
                  </a:lnTo>
                  <a:lnTo>
                    <a:pt x="666" y="7"/>
                  </a:lnTo>
                  <a:lnTo>
                    <a:pt x="670" y="7"/>
                  </a:lnTo>
                  <a:lnTo>
                    <a:pt x="674" y="6"/>
                  </a:lnTo>
                  <a:lnTo>
                    <a:pt x="677" y="6"/>
                  </a:lnTo>
                  <a:lnTo>
                    <a:pt x="681" y="6"/>
                  </a:lnTo>
                  <a:lnTo>
                    <a:pt x="685" y="6"/>
                  </a:lnTo>
                  <a:lnTo>
                    <a:pt x="689" y="6"/>
                  </a:lnTo>
                  <a:lnTo>
                    <a:pt x="693" y="6"/>
                  </a:lnTo>
                  <a:lnTo>
                    <a:pt x="697" y="6"/>
                  </a:lnTo>
                  <a:lnTo>
                    <a:pt x="701" y="6"/>
                  </a:lnTo>
                  <a:lnTo>
                    <a:pt x="704" y="6"/>
                  </a:lnTo>
                  <a:lnTo>
                    <a:pt x="708" y="6"/>
                  </a:lnTo>
                  <a:lnTo>
                    <a:pt x="712" y="6"/>
                  </a:lnTo>
                  <a:lnTo>
                    <a:pt x="716" y="6"/>
                  </a:lnTo>
                  <a:lnTo>
                    <a:pt x="720" y="6"/>
                  </a:lnTo>
                  <a:lnTo>
                    <a:pt x="724" y="6"/>
                  </a:lnTo>
                  <a:lnTo>
                    <a:pt x="727" y="6"/>
                  </a:lnTo>
                  <a:lnTo>
                    <a:pt x="731" y="6"/>
                  </a:lnTo>
                  <a:lnTo>
                    <a:pt x="735" y="6"/>
                  </a:lnTo>
                  <a:lnTo>
                    <a:pt x="739" y="6"/>
                  </a:lnTo>
                  <a:lnTo>
                    <a:pt x="743" y="5"/>
                  </a:lnTo>
                  <a:lnTo>
                    <a:pt x="747" y="5"/>
                  </a:lnTo>
                  <a:lnTo>
                    <a:pt x="751" y="5"/>
                  </a:lnTo>
                  <a:lnTo>
                    <a:pt x="754" y="5"/>
                  </a:lnTo>
                  <a:lnTo>
                    <a:pt x="758" y="5"/>
                  </a:lnTo>
                  <a:lnTo>
                    <a:pt x="762" y="5"/>
                  </a:lnTo>
                  <a:lnTo>
                    <a:pt x="766" y="5"/>
                  </a:lnTo>
                  <a:lnTo>
                    <a:pt x="770" y="5"/>
                  </a:lnTo>
                  <a:lnTo>
                    <a:pt x="774" y="5"/>
                  </a:lnTo>
                  <a:lnTo>
                    <a:pt x="778" y="5"/>
                  </a:lnTo>
                  <a:lnTo>
                    <a:pt x="781" y="5"/>
                  </a:lnTo>
                  <a:lnTo>
                    <a:pt x="785" y="5"/>
                  </a:lnTo>
                  <a:lnTo>
                    <a:pt x="789" y="5"/>
                  </a:lnTo>
                  <a:lnTo>
                    <a:pt x="793" y="5"/>
                  </a:lnTo>
                  <a:lnTo>
                    <a:pt x="797" y="5"/>
                  </a:lnTo>
                  <a:lnTo>
                    <a:pt x="801" y="5"/>
                  </a:lnTo>
                  <a:lnTo>
                    <a:pt x="804" y="5"/>
                  </a:lnTo>
                  <a:lnTo>
                    <a:pt x="808" y="5"/>
                  </a:lnTo>
                  <a:lnTo>
                    <a:pt x="812" y="5"/>
                  </a:lnTo>
                  <a:lnTo>
                    <a:pt x="816" y="5"/>
                  </a:lnTo>
                  <a:lnTo>
                    <a:pt x="820" y="4"/>
                  </a:lnTo>
                  <a:lnTo>
                    <a:pt x="824" y="4"/>
                  </a:lnTo>
                  <a:lnTo>
                    <a:pt x="828" y="4"/>
                  </a:lnTo>
                  <a:lnTo>
                    <a:pt x="831" y="4"/>
                  </a:lnTo>
                  <a:lnTo>
                    <a:pt x="835" y="4"/>
                  </a:lnTo>
                  <a:lnTo>
                    <a:pt x="839" y="4"/>
                  </a:lnTo>
                  <a:lnTo>
                    <a:pt x="843" y="4"/>
                  </a:lnTo>
                  <a:lnTo>
                    <a:pt x="847" y="4"/>
                  </a:lnTo>
                  <a:lnTo>
                    <a:pt x="851" y="4"/>
                  </a:lnTo>
                  <a:lnTo>
                    <a:pt x="855" y="4"/>
                  </a:lnTo>
                  <a:lnTo>
                    <a:pt x="858" y="4"/>
                  </a:lnTo>
                  <a:lnTo>
                    <a:pt x="862" y="4"/>
                  </a:lnTo>
                  <a:lnTo>
                    <a:pt x="866" y="4"/>
                  </a:lnTo>
                  <a:lnTo>
                    <a:pt x="870" y="4"/>
                  </a:lnTo>
                  <a:lnTo>
                    <a:pt x="874" y="4"/>
                  </a:lnTo>
                  <a:lnTo>
                    <a:pt x="878" y="4"/>
                  </a:lnTo>
                  <a:lnTo>
                    <a:pt x="881" y="4"/>
                  </a:lnTo>
                  <a:lnTo>
                    <a:pt x="885" y="4"/>
                  </a:lnTo>
                  <a:lnTo>
                    <a:pt x="889" y="4"/>
                  </a:lnTo>
                  <a:lnTo>
                    <a:pt x="893" y="3"/>
                  </a:lnTo>
                  <a:lnTo>
                    <a:pt x="897" y="3"/>
                  </a:lnTo>
                  <a:lnTo>
                    <a:pt x="901" y="3"/>
                  </a:lnTo>
                  <a:lnTo>
                    <a:pt x="905" y="3"/>
                  </a:lnTo>
                  <a:lnTo>
                    <a:pt x="908" y="3"/>
                  </a:lnTo>
                  <a:lnTo>
                    <a:pt x="912" y="3"/>
                  </a:lnTo>
                  <a:lnTo>
                    <a:pt x="916" y="3"/>
                  </a:lnTo>
                  <a:lnTo>
                    <a:pt x="920" y="3"/>
                  </a:lnTo>
                  <a:lnTo>
                    <a:pt x="924" y="3"/>
                  </a:lnTo>
                  <a:lnTo>
                    <a:pt x="928" y="3"/>
                  </a:lnTo>
                  <a:lnTo>
                    <a:pt x="931" y="3"/>
                  </a:lnTo>
                  <a:lnTo>
                    <a:pt x="935" y="3"/>
                  </a:lnTo>
                  <a:lnTo>
                    <a:pt x="939" y="3"/>
                  </a:lnTo>
                  <a:lnTo>
                    <a:pt x="943" y="3"/>
                  </a:lnTo>
                  <a:lnTo>
                    <a:pt x="947" y="3"/>
                  </a:lnTo>
                  <a:lnTo>
                    <a:pt x="951" y="3"/>
                  </a:lnTo>
                  <a:lnTo>
                    <a:pt x="955" y="3"/>
                  </a:lnTo>
                  <a:lnTo>
                    <a:pt x="958" y="3"/>
                  </a:lnTo>
                  <a:lnTo>
                    <a:pt x="962" y="3"/>
                  </a:lnTo>
                  <a:lnTo>
                    <a:pt x="966" y="2"/>
                  </a:lnTo>
                  <a:lnTo>
                    <a:pt x="970" y="2"/>
                  </a:lnTo>
                  <a:lnTo>
                    <a:pt x="974" y="2"/>
                  </a:lnTo>
                  <a:lnTo>
                    <a:pt x="978" y="2"/>
                  </a:lnTo>
                  <a:lnTo>
                    <a:pt x="982" y="2"/>
                  </a:lnTo>
                  <a:lnTo>
                    <a:pt x="985" y="2"/>
                  </a:lnTo>
                  <a:lnTo>
                    <a:pt x="989" y="2"/>
                  </a:lnTo>
                  <a:lnTo>
                    <a:pt x="993" y="2"/>
                  </a:lnTo>
                  <a:lnTo>
                    <a:pt x="997" y="2"/>
                  </a:lnTo>
                  <a:lnTo>
                    <a:pt x="1001" y="2"/>
                  </a:lnTo>
                  <a:lnTo>
                    <a:pt x="1005" y="2"/>
                  </a:lnTo>
                  <a:lnTo>
                    <a:pt x="1008" y="2"/>
                  </a:lnTo>
                  <a:lnTo>
                    <a:pt x="1012" y="2"/>
                  </a:lnTo>
                  <a:lnTo>
                    <a:pt x="1016" y="2"/>
                  </a:lnTo>
                  <a:lnTo>
                    <a:pt x="1020" y="2"/>
                  </a:lnTo>
                  <a:lnTo>
                    <a:pt x="1024" y="2"/>
                  </a:lnTo>
                  <a:lnTo>
                    <a:pt x="1028" y="2"/>
                  </a:lnTo>
                  <a:lnTo>
                    <a:pt x="1032" y="2"/>
                  </a:lnTo>
                  <a:lnTo>
                    <a:pt x="1035" y="2"/>
                  </a:lnTo>
                  <a:lnTo>
                    <a:pt x="1039" y="1"/>
                  </a:lnTo>
                  <a:lnTo>
                    <a:pt x="1043" y="1"/>
                  </a:lnTo>
                  <a:lnTo>
                    <a:pt x="1047" y="1"/>
                  </a:lnTo>
                  <a:lnTo>
                    <a:pt x="1051" y="1"/>
                  </a:lnTo>
                  <a:lnTo>
                    <a:pt x="1055" y="1"/>
                  </a:lnTo>
                  <a:lnTo>
                    <a:pt x="1059" y="1"/>
                  </a:lnTo>
                  <a:lnTo>
                    <a:pt x="1062" y="1"/>
                  </a:lnTo>
                  <a:lnTo>
                    <a:pt x="1066" y="1"/>
                  </a:lnTo>
                  <a:lnTo>
                    <a:pt x="1070" y="1"/>
                  </a:lnTo>
                  <a:lnTo>
                    <a:pt x="1074" y="1"/>
                  </a:lnTo>
                  <a:lnTo>
                    <a:pt x="1078" y="1"/>
                  </a:lnTo>
                  <a:lnTo>
                    <a:pt x="1082" y="1"/>
                  </a:lnTo>
                  <a:lnTo>
                    <a:pt x="1085" y="1"/>
                  </a:lnTo>
                  <a:lnTo>
                    <a:pt x="1089" y="1"/>
                  </a:lnTo>
                  <a:lnTo>
                    <a:pt x="1093" y="1"/>
                  </a:lnTo>
                  <a:lnTo>
                    <a:pt x="1097" y="1"/>
                  </a:lnTo>
                  <a:lnTo>
                    <a:pt x="1101" y="1"/>
                  </a:lnTo>
                  <a:lnTo>
                    <a:pt x="1105" y="1"/>
                  </a:lnTo>
                  <a:lnTo>
                    <a:pt x="1109" y="1"/>
                  </a:lnTo>
                  <a:lnTo>
                    <a:pt x="1112" y="0"/>
                  </a:lnTo>
                  <a:lnTo>
                    <a:pt x="1116" y="0"/>
                  </a:lnTo>
                  <a:lnTo>
                    <a:pt x="1120" y="0"/>
                  </a:lnTo>
                  <a:lnTo>
                    <a:pt x="1124" y="0"/>
                  </a:lnTo>
                  <a:lnTo>
                    <a:pt x="1128" y="0"/>
                  </a:lnTo>
                  <a:lnTo>
                    <a:pt x="1132" y="0"/>
                  </a:lnTo>
                  <a:lnTo>
                    <a:pt x="1136" y="0"/>
                  </a:lnTo>
                  <a:lnTo>
                    <a:pt x="1139" y="0"/>
                  </a:lnTo>
                  <a:lnTo>
                    <a:pt x="1143" y="0"/>
                  </a:lnTo>
                  <a:lnTo>
                    <a:pt x="1147" y="0"/>
                  </a:lnTo>
                  <a:lnTo>
                    <a:pt x="1151" y="0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 flipV="1">
              <a:off x="569" y="405"/>
              <a:ext cx="0" cy="321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 flipH="1">
              <a:off x="510" y="3529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 rot="16200000">
              <a:off x="251" y="3386"/>
              <a:ext cx="328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-0.2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 flipH="1">
              <a:off x="510" y="2831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 rot="16200000">
              <a:off x="251" y="2688"/>
              <a:ext cx="328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-0.1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 flipH="1">
              <a:off x="510" y="2133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 rot="16200000">
              <a:off x="340" y="1991"/>
              <a:ext cx="150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Line 41"/>
            <p:cNvSpPr>
              <a:spLocks noChangeShapeType="1"/>
            </p:cNvSpPr>
            <p:nvPr/>
          </p:nvSpPr>
          <p:spPr bwMode="auto">
            <a:xfrm flipH="1">
              <a:off x="510" y="1438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 rot="16200000">
              <a:off x="277" y="1296"/>
              <a:ext cx="276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Line 43"/>
            <p:cNvSpPr>
              <a:spLocks noChangeShapeType="1"/>
            </p:cNvSpPr>
            <p:nvPr/>
          </p:nvSpPr>
          <p:spPr bwMode="auto">
            <a:xfrm flipH="1">
              <a:off x="510" y="740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 rot="16200000">
              <a:off x="278" y="598"/>
              <a:ext cx="276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Line 46"/>
            <p:cNvSpPr>
              <a:spLocks noChangeShapeType="1"/>
            </p:cNvSpPr>
            <p:nvPr/>
          </p:nvSpPr>
          <p:spPr bwMode="auto">
            <a:xfrm>
              <a:off x="569" y="3620"/>
              <a:ext cx="504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7"/>
            <p:cNvSpPr>
              <a:spLocks noChangeShapeType="1"/>
            </p:cNvSpPr>
            <p:nvPr/>
          </p:nvSpPr>
          <p:spPr bwMode="auto">
            <a:xfrm>
              <a:off x="660" y="3620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534" y="3707"/>
              <a:ext cx="328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-0.2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Line 49"/>
            <p:cNvSpPr>
              <a:spLocks noChangeShapeType="1"/>
            </p:cNvSpPr>
            <p:nvPr/>
          </p:nvSpPr>
          <p:spPr bwMode="auto">
            <a:xfrm>
              <a:off x="1791" y="3620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1665" y="3707"/>
              <a:ext cx="328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-0.1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Line 51"/>
            <p:cNvSpPr>
              <a:spLocks noChangeShapeType="1"/>
            </p:cNvSpPr>
            <p:nvPr/>
          </p:nvSpPr>
          <p:spPr bwMode="auto">
            <a:xfrm>
              <a:off x="2918" y="3620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2880" y="3707"/>
              <a:ext cx="150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Line 53"/>
            <p:cNvSpPr>
              <a:spLocks noChangeShapeType="1"/>
            </p:cNvSpPr>
            <p:nvPr/>
          </p:nvSpPr>
          <p:spPr bwMode="auto">
            <a:xfrm>
              <a:off x="4049" y="3620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3948" y="3707"/>
              <a:ext cx="276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Line 55"/>
            <p:cNvSpPr>
              <a:spLocks noChangeShapeType="1"/>
            </p:cNvSpPr>
            <p:nvPr/>
          </p:nvSpPr>
          <p:spPr bwMode="auto">
            <a:xfrm>
              <a:off x="5181" y="3620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5079" y="3707"/>
              <a:ext cx="276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2381" y="3850"/>
              <a:ext cx="1539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Teacher Value-Added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1" name="Oval 13"/>
          <p:cNvSpPr>
            <a:spLocks noChangeArrowheads="1"/>
          </p:cNvSpPr>
          <p:nvPr/>
        </p:nvSpPr>
        <p:spPr bwMode="auto">
          <a:xfrm>
            <a:off x="1301751" y="5230813"/>
            <a:ext cx="100013" cy="1000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Oval 14"/>
          <p:cNvSpPr>
            <a:spLocks noChangeArrowheads="1"/>
          </p:cNvSpPr>
          <p:nvPr/>
        </p:nvSpPr>
        <p:spPr bwMode="auto">
          <a:xfrm>
            <a:off x="2454276" y="4598988"/>
            <a:ext cx="100013" cy="1000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Oval 15"/>
          <p:cNvSpPr>
            <a:spLocks noChangeArrowheads="1"/>
          </p:cNvSpPr>
          <p:nvPr/>
        </p:nvSpPr>
        <p:spPr bwMode="auto">
          <a:xfrm>
            <a:off x="2943226" y="4322763"/>
            <a:ext cx="100013" cy="1000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Oval 16"/>
          <p:cNvSpPr>
            <a:spLocks noChangeArrowheads="1"/>
          </p:cNvSpPr>
          <p:nvPr/>
        </p:nvSpPr>
        <p:spPr bwMode="auto">
          <a:xfrm>
            <a:off x="3275013" y="4106863"/>
            <a:ext cx="100013" cy="1000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Oval 17"/>
          <p:cNvSpPr>
            <a:spLocks noChangeArrowheads="1"/>
          </p:cNvSpPr>
          <p:nvPr/>
        </p:nvSpPr>
        <p:spPr bwMode="auto">
          <a:xfrm>
            <a:off x="3546476" y="3944938"/>
            <a:ext cx="100013" cy="1000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Oval 18"/>
          <p:cNvSpPr>
            <a:spLocks noChangeArrowheads="1"/>
          </p:cNvSpPr>
          <p:nvPr/>
        </p:nvSpPr>
        <p:spPr bwMode="auto">
          <a:xfrm>
            <a:off x="3762376" y="3857626"/>
            <a:ext cx="100013" cy="98425"/>
          </a:xfrm>
          <a:prstGeom prst="ellipse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19"/>
          <p:cNvSpPr>
            <a:spLocks noChangeArrowheads="1"/>
          </p:cNvSpPr>
          <p:nvPr/>
        </p:nvSpPr>
        <p:spPr bwMode="auto">
          <a:xfrm>
            <a:off x="3957638" y="3768726"/>
            <a:ext cx="98425" cy="1000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20"/>
          <p:cNvSpPr>
            <a:spLocks noChangeArrowheads="1"/>
          </p:cNvSpPr>
          <p:nvPr/>
        </p:nvSpPr>
        <p:spPr bwMode="auto">
          <a:xfrm>
            <a:off x="4122738" y="3657601"/>
            <a:ext cx="100013" cy="1000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21"/>
          <p:cNvSpPr>
            <a:spLocks noChangeArrowheads="1"/>
          </p:cNvSpPr>
          <p:nvPr/>
        </p:nvSpPr>
        <p:spPr bwMode="auto">
          <a:xfrm>
            <a:off x="4278313" y="3557588"/>
            <a:ext cx="100013" cy="1000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25"/>
          <p:cNvSpPr>
            <a:spLocks noChangeArrowheads="1"/>
          </p:cNvSpPr>
          <p:nvPr/>
        </p:nvSpPr>
        <p:spPr bwMode="auto">
          <a:xfrm>
            <a:off x="4899026" y="3203576"/>
            <a:ext cx="100013" cy="1000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Oval 26"/>
          <p:cNvSpPr>
            <a:spLocks noChangeArrowheads="1"/>
          </p:cNvSpPr>
          <p:nvPr/>
        </p:nvSpPr>
        <p:spPr bwMode="auto">
          <a:xfrm>
            <a:off x="5081588" y="3059113"/>
            <a:ext cx="100013" cy="1000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Oval 27"/>
          <p:cNvSpPr>
            <a:spLocks noChangeArrowheads="1"/>
          </p:cNvSpPr>
          <p:nvPr/>
        </p:nvSpPr>
        <p:spPr bwMode="auto">
          <a:xfrm>
            <a:off x="5286376" y="2925763"/>
            <a:ext cx="100013" cy="1000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Oval 28"/>
          <p:cNvSpPr>
            <a:spLocks noChangeArrowheads="1"/>
          </p:cNvSpPr>
          <p:nvPr/>
        </p:nvSpPr>
        <p:spPr bwMode="auto">
          <a:xfrm>
            <a:off x="5524501" y="2781301"/>
            <a:ext cx="100013" cy="1000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Oval 29"/>
          <p:cNvSpPr>
            <a:spLocks noChangeArrowheads="1"/>
          </p:cNvSpPr>
          <p:nvPr/>
        </p:nvSpPr>
        <p:spPr bwMode="auto">
          <a:xfrm>
            <a:off x="5829301" y="2587626"/>
            <a:ext cx="100013" cy="1000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Oval 30"/>
          <p:cNvSpPr>
            <a:spLocks noChangeArrowheads="1"/>
          </p:cNvSpPr>
          <p:nvPr/>
        </p:nvSpPr>
        <p:spPr bwMode="auto">
          <a:xfrm>
            <a:off x="6234113" y="2322513"/>
            <a:ext cx="100013" cy="98425"/>
          </a:xfrm>
          <a:prstGeom prst="ellipse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Oval 31"/>
          <p:cNvSpPr>
            <a:spLocks noChangeArrowheads="1"/>
          </p:cNvSpPr>
          <p:nvPr/>
        </p:nvSpPr>
        <p:spPr bwMode="auto">
          <a:xfrm>
            <a:off x="6861176" y="1862138"/>
            <a:ext cx="100013" cy="1000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Oval 32"/>
          <p:cNvSpPr>
            <a:spLocks noChangeArrowheads="1"/>
          </p:cNvSpPr>
          <p:nvPr/>
        </p:nvSpPr>
        <p:spPr bwMode="auto">
          <a:xfrm>
            <a:off x="8567738" y="765176"/>
            <a:ext cx="100013" cy="1000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Rectangle 5"/>
          <p:cNvSpPr>
            <a:spLocks noChangeArrowheads="1"/>
          </p:cNvSpPr>
          <p:nvPr/>
        </p:nvSpPr>
        <p:spPr bwMode="auto">
          <a:xfrm>
            <a:off x="788452" y="182563"/>
            <a:ext cx="76687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1E2D70"/>
                </a:solidFill>
              </a:rPr>
              <a:t>Predicted Score Based on </a:t>
            </a:r>
            <a:r>
              <a:rPr lang="en-US" sz="1800" b="1" dirty="0" smtClean="0">
                <a:solidFill>
                  <a:srgbClr val="1E2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Twice-Lagged </a:t>
            </a:r>
            <a:r>
              <a:rPr lang="en-US" sz="1800" b="1" dirty="0">
                <a:solidFill>
                  <a:srgbClr val="1E2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Score vs. Current Teacher VA</a:t>
            </a:r>
          </a:p>
        </p:txBody>
      </p:sp>
      <p:sp>
        <p:nvSpPr>
          <p:cNvPr id="106" name="Rectangle 105"/>
          <p:cNvSpPr>
            <a:spLocks noChangeArrowheads="1"/>
          </p:cNvSpPr>
          <p:nvPr/>
        </p:nvSpPr>
        <p:spPr bwMode="auto">
          <a:xfrm rot="16200000">
            <a:off x="-979487" y="2959100"/>
            <a:ext cx="2540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Predicted Score in Year</a:t>
            </a:r>
            <a:r>
              <a:rPr kumimoji="0" lang="en-US" altLang="en-US" sz="1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t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Rectangle 55"/>
          <p:cNvSpPr>
            <a:spLocks noChangeArrowheads="1"/>
          </p:cNvSpPr>
          <p:nvPr/>
        </p:nvSpPr>
        <p:spPr bwMode="auto">
          <a:xfrm>
            <a:off x="6172200" y="6477000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t</a:t>
            </a:r>
          </a:p>
        </p:txBody>
      </p:sp>
      <p:grpSp>
        <p:nvGrpSpPr>
          <p:cNvPr id="108" name="Group 82"/>
          <p:cNvGrpSpPr>
            <a:grpSpLocks/>
          </p:cNvGrpSpPr>
          <p:nvPr/>
        </p:nvGrpSpPr>
        <p:grpSpPr bwMode="auto">
          <a:xfrm>
            <a:off x="5178425" y="6567488"/>
            <a:ext cx="865188" cy="101600"/>
            <a:chOff x="5065713" y="6643688"/>
            <a:chExt cx="865187" cy="101600"/>
          </a:xfrm>
        </p:grpSpPr>
        <p:sp>
          <p:nvSpPr>
            <p:cNvPr id="109" name="Line 51"/>
            <p:cNvSpPr>
              <a:spLocks noChangeShapeType="1"/>
            </p:cNvSpPr>
            <p:nvPr/>
          </p:nvSpPr>
          <p:spPr bwMode="auto">
            <a:xfrm>
              <a:off x="5065713" y="6694488"/>
              <a:ext cx="865187" cy="1587"/>
            </a:xfrm>
            <a:prstGeom prst="line">
              <a:avLst/>
            </a:prstGeom>
            <a:grpFill/>
            <a:ln w="222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cmss10" pitchFamily="34" charset="0"/>
                <a:ea typeface="Arial" charset="0"/>
                <a:cs typeface="Arial" charset="0"/>
              </a:endParaRPr>
            </a:p>
          </p:txBody>
        </p:sp>
        <p:sp>
          <p:nvSpPr>
            <p:cNvPr id="110" name="Oval 52"/>
            <p:cNvSpPr>
              <a:spLocks noChangeArrowheads="1"/>
            </p:cNvSpPr>
            <p:nvPr/>
          </p:nvSpPr>
          <p:spPr bwMode="auto">
            <a:xfrm>
              <a:off x="5448301" y="6643688"/>
              <a:ext cx="100012" cy="101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cmss10" pitchFamily="34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11" name="Rectangle 55"/>
          <p:cNvSpPr>
            <a:spLocks noChangeArrowheads="1"/>
          </p:cNvSpPr>
          <p:nvPr/>
        </p:nvSpPr>
        <p:spPr bwMode="auto">
          <a:xfrm>
            <a:off x="4060825" y="6477000"/>
            <a:ext cx="812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t-2</a:t>
            </a:r>
          </a:p>
        </p:txBody>
      </p:sp>
      <p:sp>
        <p:nvSpPr>
          <p:cNvPr id="112" name="Oval 52"/>
          <p:cNvSpPr>
            <a:spLocks noChangeArrowheads="1"/>
          </p:cNvSpPr>
          <p:nvPr/>
        </p:nvSpPr>
        <p:spPr bwMode="auto">
          <a:xfrm>
            <a:off x="3451225" y="6567488"/>
            <a:ext cx="100013" cy="101600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13" name="Line 51"/>
          <p:cNvSpPr>
            <a:spLocks noChangeShapeType="1"/>
          </p:cNvSpPr>
          <p:nvPr/>
        </p:nvSpPr>
        <p:spPr bwMode="auto">
          <a:xfrm>
            <a:off x="3067050" y="6627813"/>
            <a:ext cx="865188" cy="1587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Rectangle 56"/>
          <p:cNvSpPr>
            <a:spLocks noChangeArrowheads="1"/>
          </p:cNvSpPr>
          <p:nvPr/>
        </p:nvSpPr>
        <p:spPr bwMode="auto">
          <a:xfrm>
            <a:off x="7514003" y="3902333"/>
            <a:ext cx="10515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(0.002)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7010400" y="3581400"/>
            <a:ext cx="1576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Coef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=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0.022</a:t>
            </a: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1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619" name="Rectangle 5"/>
          <p:cNvSpPr>
            <a:spLocks noChangeArrowheads="1"/>
          </p:cNvSpPr>
          <p:nvPr/>
        </p:nvSpPr>
        <p:spPr bwMode="auto">
          <a:xfrm>
            <a:off x="442169" y="182563"/>
            <a:ext cx="83612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dirty="0">
                <a:solidFill>
                  <a:srgbClr val="1E2D70"/>
                </a:solidFill>
              </a:rPr>
              <a:t>Estimates of Forecast Bias Using Parent Characteristics and Lagged Scores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757676"/>
              </p:ext>
            </p:extLst>
          </p:nvPr>
        </p:nvGraphicFramePr>
        <p:xfrm>
          <a:off x="659209" y="1181104"/>
          <a:ext cx="7825582" cy="420991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68034"/>
                <a:gridCol w="1439387"/>
                <a:gridCol w="1439387"/>
                <a:gridCol w="1439387"/>
                <a:gridCol w="1439387"/>
              </a:tblGrid>
              <a:tr h="343581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Score in</a:t>
                      </a:r>
                      <a:br>
                        <a:rPr lang="en-US" sz="1600" u="none" strike="noStrike" dirty="0">
                          <a:effectLst/>
                        </a:rPr>
                      </a:br>
                      <a:r>
                        <a:rPr lang="en-US" sz="1600" u="none" strike="noStrike" dirty="0">
                          <a:effectLst/>
                        </a:rPr>
                        <a:t>Year t</a:t>
                      </a:r>
                      <a:endParaRPr lang="en-US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Pred. Score</a:t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>using Parent</a:t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>Chars.</a:t>
                      </a:r>
                      <a:endParaRPr lang="en-US" sz="1600" b="0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Score in</a:t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>Year t</a:t>
                      </a:r>
                      <a:endParaRPr lang="en-US" sz="1600" b="0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Pred. Score</a:t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>using Year t-2</a:t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>Score</a:t>
                      </a:r>
                      <a:endParaRPr lang="en-US" sz="1600" b="0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4723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Dep. Var.:</a:t>
                      </a:r>
                      <a:endParaRPr lang="en-US" sz="1600" b="0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7236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3043"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47236">
                <a:tc>
                  <a:txBody>
                    <a:bodyPr/>
                    <a:lstStyle/>
                    <a:p>
                      <a:pPr algn="l" fontAlgn="b"/>
                      <a:endParaRPr lang="en-US" sz="1600" b="0" i="1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(1)</a:t>
                      </a:r>
                      <a:endParaRPr lang="en-US" sz="1600" b="0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(2)</a:t>
                      </a:r>
                      <a:endParaRPr lang="en-US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(3)</a:t>
                      </a:r>
                      <a:endParaRPr lang="en-US" sz="1600" b="0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(4)</a:t>
                      </a:r>
                      <a:endParaRPr lang="en-US" sz="1600" b="0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6548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1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347236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3472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Teacher VA</a:t>
                      </a:r>
                      <a:endParaRPr lang="en-US" sz="1600" b="0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0.998</a:t>
                      </a:r>
                      <a:endParaRPr lang="en-US" sz="1600" b="0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0.002</a:t>
                      </a:r>
                      <a:endParaRPr lang="en-US" sz="1600" b="0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0.996</a:t>
                      </a:r>
                      <a:endParaRPr lang="en-US" sz="1600" b="0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0.022</a:t>
                      </a:r>
                      <a:endParaRPr lang="en-US" sz="1600" b="0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347236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(0.0057)</a:t>
                      </a:r>
                      <a:endParaRPr lang="en-US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(0.0003)</a:t>
                      </a:r>
                      <a:endParaRPr lang="en-US" sz="1600" b="0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(0.0057)</a:t>
                      </a:r>
                      <a:endParaRPr lang="en-US" sz="1600" b="0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(0.0019)</a:t>
                      </a:r>
                      <a:endParaRPr lang="en-US" sz="1600" b="0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347236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3472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Parent Chars. Controls</a:t>
                      </a:r>
                      <a:endParaRPr lang="en-US" sz="1600" b="0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X</a:t>
                      </a:r>
                      <a:endParaRPr lang="en-US" sz="1600" b="0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347236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3472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Observations</a:t>
                      </a:r>
                      <a:endParaRPr lang="en-US" sz="1600" b="0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6,942,979</a:t>
                      </a:r>
                      <a:endParaRPr lang="en-US" sz="1600" b="0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6,942,979</a:t>
                      </a:r>
                      <a:endParaRPr lang="en-US" sz="1600" b="0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6,942,979</a:t>
                      </a:r>
                      <a:endParaRPr lang="en-US" sz="1600" b="0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5,096,518</a:t>
                      </a:r>
                      <a:endParaRPr lang="en-US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cxnSp>
        <p:nvCxnSpPr>
          <p:cNvPr id="18" name="Straight Connector 17"/>
          <p:cNvCxnSpPr/>
          <p:nvPr/>
        </p:nvCxnSpPr>
        <p:spPr>
          <a:xfrm>
            <a:off x="533400" y="990600"/>
            <a:ext cx="8077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3400" y="1025525"/>
            <a:ext cx="8077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3400" y="5715000"/>
            <a:ext cx="8077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3400" y="5757863"/>
            <a:ext cx="8077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33400" y="2819400"/>
            <a:ext cx="8077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43200" y="2133600"/>
            <a:ext cx="5867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8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7" name="Rectangle 2"/>
          <p:cNvSpPr>
            <a:spLocks noChangeArrowheads="1"/>
          </p:cNvSpPr>
          <p:nvPr/>
        </p:nvSpPr>
        <p:spPr bwMode="auto">
          <a:xfrm>
            <a:off x="228600" y="228600"/>
            <a:ext cx="8839200" cy="532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609600" indent="-376238" eaLnBrk="0" hangingPunct="0">
              <a:defRPr/>
            </a:pPr>
            <a:r>
              <a:rPr lang="en-US" u="sng" dirty="0">
                <a:solidFill>
                  <a:srgbClr val="000000"/>
                </a:solidFill>
                <a:latin typeface="cmss10" pitchFamily="34" charset="0"/>
              </a:rPr>
              <a:t> </a:t>
            </a:r>
          </a:p>
          <a:p>
            <a:pPr marL="609600" indent="-376238" eaLnBrk="0" hangingPunct="0">
              <a:defRPr/>
            </a:pPr>
            <a:endParaRPr lang="en-US" u="sng" dirty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000000"/>
                </a:solidFill>
                <a:latin typeface="cmss10" pitchFamily="34" charset="0"/>
              </a:rPr>
              <a:t>VA </a:t>
            </a:r>
            <a:r>
              <a:rPr lang="en-US" dirty="0">
                <a:solidFill>
                  <a:srgbClr val="000000"/>
                </a:solidFill>
                <a:latin typeface="cmss10" pitchFamily="34" charset="0"/>
              </a:rPr>
              <a:t>measures orthogonal to </a:t>
            </a:r>
            <a:r>
              <a:rPr lang="en-US" dirty="0" smtClean="0">
                <a:solidFill>
                  <a:srgbClr val="000000"/>
                </a:solidFill>
                <a:latin typeface="cmss10" pitchFamily="34" charset="0"/>
              </a:rPr>
              <a:t>predictors of scores such as parent income</a:t>
            </a: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rgbClr val="000000"/>
                </a:solidFill>
                <a:latin typeface="cmss10" pitchFamily="34" charset="0"/>
              </a:rPr>
              <a:t>But selection on </a:t>
            </a:r>
            <a:r>
              <a:rPr lang="en-US" dirty="0" err="1">
                <a:solidFill>
                  <a:srgbClr val="000000"/>
                </a:solidFill>
                <a:latin typeface="cmss10" pitchFamily="34" charset="0"/>
              </a:rPr>
              <a:t>unobservables</a:t>
            </a:r>
            <a:r>
              <a:rPr lang="en-US" dirty="0">
                <a:solidFill>
                  <a:srgbClr val="000000"/>
                </a:solidFill>
                <a:latin typeface="cmss10" pitchFamily="34" charset="0"/>
              </a:rPr>
              <a:t> could still be a problem (Rothstein 2010)</a:t>
            </a: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rgbClr val="000000"/>
                </a:solidFill>
                <a:latin typeface="cmss10" pitchFamily="34" charset="0"/>
              </a:rPr>
              <a:t>Ideal test: out-of-sample forecasts in experiments (Kane and </a:t>
            </a:r>
            <a:r>
              <a:rPr lang="en-US" dirty="0" err="1">
                <a:solidFill>
                  <a:srgbClr val="000000"/>
                </a:solidFill>
                <a:latin typeface="cmss10" pitchFamily="34" charset="0"/>
              </a:rPr>
              <a:t>Staiger</a:t>
            </a:r>
            <a:r>
              <a:rPr lang="en-US" dirty="0">
                <a:solidFill>
                  <a:srgbClr val="000000"/>
                </a:solidFill>
                <a:latin typeface="cmss10" pitchFamily="34" charset="0"/>
              </a:rPr>
              <a:t> 2008)</a:t>
            </a: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1066800" lvl="1" indent="-376238" eaLnBrk="0" hangingPunct="0">
              <a:buSzPct val="80000"/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rgbClr val="000000"/>
                </a:solidFill>
                <a:latin typeface="cmss10" pitchFamily="34" charset="0"/>
              </a:rPr>
              <a:t>Does a student who is randomly assigned to a teacher previously estimated to be high VA have higher test score gains?</a:t>
            </a:r>
          </a:p>
          <a:p>
            <a:pPr marL="742950" lvl="1" indent="-285750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742950" lvl="1" indent="-285750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rgbClr val="000000"/>
                </a:solidFill>
                <a:latin typeface="cmss10" pitchFamily="34" charset="0"/>
              </a:rPr>
              <a:t>We use teacher switching as </a:t>
            </a:r>
            <a:r>
              <a:rPr lang="en-US" dirty="0" smtClean="0">
                <a:solidFill>
                  <a:srgbClr val="000000"/>
                </a:solidFill>
                <a:latin typeface="cmss10" pitchFamily="34" charset="0"/>
              </a:rPr>
              <a:t>a quasi-experimental analog</a:t>
            </a:r>
            <a:endParaRPr lang="en-US" dirty="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237571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dirty="0">
                <a:solidFill>
                  <a:srgbClr val="FFFFFF"/>
                </a:solidFill>
                <a:latin typeface="cmss10" pitchFamily="34" charset="0"/>
              </a:rPr>
              <a:t>Quasi-Experimental Validation: </a:t>
            </a:r>
            <a:r>
              <a:rPr lang="en-US" sz="3000" dirty="0" smtClean="0">
                <a:solidFill>
                  <a:srgbClr val="FFFFFF"/>
                </a:solidFill>
                <a:latin typeface="cmss10" pitchFamily="34" charset="0"/>
              </a:rPr>
              <a:t>Teacher Switchers</a:t>
            </a:r>
            <a:endParaRPr lang="en-US" sz="3000" dirty="0">
              <a:solidFill>
                <a:srgbClr val="FFFFFF"/>
              </a:solidFill>
              <a:latin typeface="cmss1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2257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837762"/>
              </p:ext>
            </p:extLst>
          </p:nvPr>
        </p:nvGraphicFramePr>
        <p:xfrm>
          <a:off x="76200" y="762000"/>
          <a:ext cx="9067800" cy="4418016"/>
        </p:xfrm>
        <a:graphic>
          <a:graphicData uri="http://schemas.openxmlformats.org/drawingml/2006/table">
            <a:tbl>
              <a:tblPr/>
              <a:tblGrid>
                <a:gridCol w="1036638"/>
                <a:gridCol w="868362"/>
                <a:gridCol w="1143000"/>
                <a:gridCol w="914400"/>
                <a:gridCol w="2819400"/>
                <a:gridCol w="803275"/>
                <a:gridCol w="1482725"/>
              </a:tblGrid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School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Grade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Subject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Year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Teachers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Mean Score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Mean Age 28 Earnings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math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1992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Smith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Farber, …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-.09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$15K 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math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1993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Smith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Farber, …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-.04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$17K 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math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1994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Smith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Farber, …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-.05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$16K 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math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1995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Mas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Farber, …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$18K 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math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1996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Mas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Farber, …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0.04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$17K 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math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1997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Mas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Farber, …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$18K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8644" name="Rectangle 5"/>
          <p:cNvSpPr>
            <a:spLocks noChangeArrowheads="1"/>
          </p:cNvSpPr>
          <p:nvPr/>
        </p:nvSpPr>
        <p:spPr bwMode="auto">
          <a:xfrm>
            <a:off x="1365250" y="182563"/>
            <a:ext cx="6515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dirty="0">
                <a:solidFill>
                  <a:srgbClr val="1E2D70"/>
                </a:solidFill>
              </a:rPr>
              <a:t>Teacher Switchers in School-Grade-Subject-Year Level Data</a:t>
            </a:r>
          </a:p>
        </p:txBody>
      </p:sp>
      <p:grpSp>
        <p:nvGrpSpPr>
          <p:cNvPr id="238645" name="Group 3"/>
          <p:cNvGrpSpPr>
            <a:grpSpLocks/>
          </p:cNvGrpSpPr>
          <p:nvPr/>
        </p:nvGrpSpPr>
        <p:grpSpPr bwMode="auto">
          <a:xfrm>
            <a:off x="0" y="685800"/>
            <a:ext cx="9144000" cy="26988"/>
            <a:chOff x="457200" y="609600"/>
            <a:chExt cx="8229600" cy="2698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57200" y="609600"/>
              <a:ext cx="8229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57200" y="636588"/>
              <a:ext cx="8229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Connector 6"/>
          <p:cNvCxnSpPr/>
          <p:nvPr/>
        </p:nvCxnSpPr>
        <p:spPr>
          <a:xfrm>
            <a:off x="0" y="1325563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8647" name="Group 7"/>
          <p:cNvGrpSpPr>
            <a:grpSpLocks/>
          </p:cNvGrpSpPr>
          <p:nvPr/>
        </p:nvGrpSpPr>
        <p:grpSpPr bwMode="auto">
          <a:xfrm>
            <a:off x="0" y="5383213"/>
            <a:ext cx="9144000" cy="26987"/>
            <a:chOff x="0" y="1295400"/>
            <a:chExt cx="9144000" cy="2698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295400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322388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8648" name="Rectangle 2"/>
          <p:cNvSpPr>
            <a:spLocks noChangeArrowheads="1"/>
          </p:cNvSpPr>
          <p:nvPr/>
        </p:nvSpPr>
        <p:spPr bwMode="auto">
          <a:xfrm>
            <a:off x="228600" y="4827588"/>
            <a:ext cx="8839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09600" indent="-376238" eaLnBrk="0" hangingPunct="0"/>
            <a:r>
              <a:rPr lang="en-US" u="sng" dirty="0">
                <a:solidFill>
                  <a:srgbClr val="000000"/>
                </a:solidFill>
                <a:latin typeface="cmss10" pitchFamily="34" charset="0"/>
              </a:rPr>
              <a:t> </a:t>
            </a:r>
          </a:p>
          <a:p>
            <a:pPr marL="609600" indent="-376238" eaLnBrk="0" hangingPunct="0"/>
            <a:endParaRPr lang="en-US" u="sng" dirty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</a:pPr>
            <a:r>
              <a:rPr lang="en-US" dirty="0">
                <a:solidFill>
                  <a:srgbClr val="000000"/>
                </a:solidFill>
                <a:latin typeface="cmss10" pitchFamily="34" charset="0"/>
              </a:rPr>
              <a:t>Smith switches to </a:t>
            </a:r>
            <a:r>
              <a:rPr lang="en-US" dirty="0" smtClean="0">
                <a:solidFill>
                  <a:srgbClr val="000000"/>
                </a:solidFill>
                <a:latin typeface="cmss10" pitchFamily="34" charset="0"/>
              </a:rPr>
              <a:t>a different school in </a:t>
            </a:r>
            <a:r>
              <a:rPr lang="en-US" dirty="0">
                <a:solidFill>
                  <a:srgbClr val="000000"/>
                </a:solidFill>
                <a:latin typeface="cmss10" pitchFamily="34" charset="0"/>
              </a:rPr>
              <a:t>1995; </a:t>
            </a:r>
            <a:r>
              <a:rPr lang="en-US" dirty="0" smtClean="0">
                <a:solidFill>
                  <a:srgbClr val="000000"/>
                </a:solidFill>
                <a:latin typeface="cmss10" pitchFamily="34" charset="0"/>
              </a:rPr>
              <a:t>Mas replaces him</a:t>
            </a:r>
            <a:endParaRPr lang="en-US" dirty="0">
              <a:solidFill>
                <a:srgbClr val="000000"/>
              </a:solidFill>
              <a:latin typeface="cmss1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Line 73"/>
          <p:cNvSpPr>
            <a:spLocks noChangeShapeType="1"/>
          </p:cNvSpPr>
          <p:nvPr/>
        </p:nvSpPr>
        <p:spPr bwMode="auto">
          <a:xfrm>
            <a:off x="903289" y="5472113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Line 74"/>
          <p:cNvSpPr>
            <a:spLocks noChangeShapeType="1"/>
          </p:cNvSpPr>
          <p:nvPr/>
        </p:nvSpPr>
        <p:spPr bwMode="auto">
          <a:xfrm>
            <a:off x="903289" y="4010025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Line 75"/>
          <p:cNvSpPr>
            <a:spLocks noChangeShapeType="1"/>
          </p:cNvSpPr>
          <p:nvPr/>
        </p:nvSpPr>
        <p:spPr bwMode="auto">
          <a:xfrm>
            <a:off x="903289" y="2546350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Line 76"/>
          <p:cNvSpPr>
            <a:spLocks noChangeShapeType="1"/>
          </p:cNvSpPr>
          <p:nvPr/>
        </p:nvSpPr>
        <p:spPr bwMode="auto">
          <a:xfrm>
            <a:off x="903289" y="1089025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Line 77"/>
          <p:cNvSpPr>
            <a:spLocks noChangeShapeType="1"/>
          </p:cNvSpPr>
          <p:nvPr/>
        </p:nvSpPr>
        <p:spPr bwMode="auto">
          <a:xfrm flipV="1">
            <a:off x="4903789" y="695325"/>
            <a:ext cx="0" cy="4921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78"/>
          <p:cNvSpPr>
            <a:spLocks/>
          </p:cNvSpPr>
          <p:nvPr/>
        </p:nvSpPr>
        <p:spPr bwMode="auto">
          <a:xfrm>
            <a:off x="1047751" y="839788"/>
            <a:ext cx="7713663" cy="4632325"/>
          </a:xfrm>
          <a:custGeom>
            <a:avLst/>
            <a:gdLst>
              <a:gd name="T0" fmla="*/ 0 w 1392"/>
              <a:gd name="T1" fmla="*/ 836 h 836"/>
              <a:gd name="T2" fmla="*/ 278 w 1392"/>
              <a:gd name="T3" fmla="*/ 703 h 836"/>
              <a:gd name="T4" fmla="*/ 557 w 1392"/>
              <a:gd name="T5" fmla="*/ 743 h 836"/>
              <a:gd name="T6" fmla="*/ 835 w 1392"/>
              <a:gd name="T7" fmla="*/ 185 h 836"/>
              <a:gd name="T8" fmla="*/ 1113 w 1392"/>
              <a:gd name="T9" fmla="*/ 165 h 836"/>
              <a:gd name="T10" fmla="*/ 1392 w 1392"/>
              <a:gd name="T11" fmla="*/ 0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92" h="836">
                <a:moveTo>
                  <a:pt x="0" y="836"/>
                </a:moveTo>
                <a:lnTo>
                  <a:pt x="278" y="703"/>
                </a:lnTo>
                <a:lnTo>
                  <a:pt x="557" y="743"/>
                </a:lnTo>
                <a:lnTo>
                  <a:pt x="835" y="185"/>
                </a:lnTo>
                <a:lnTo>
                  <a:pt x="1113" y="165"/>
                </a:lnTo>
                <a:lnTo>
                  <a:pt x="1392" y="0"/>
                </a:lnTo>
              </a:path>
            </a:pathLst>
          </a:cu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Oval 79"/>
          <p:cNvSpPr>
            <a:spLocks noChangeArrowheads="1"/>
          </p:cNvSpPr>
          <p:nvPr/>
        </p:nvSpPr>
        <p:spPr bwMode="auto">
          <a:xfrm>
            <a:off x="996951" y="542290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Oval 80"/>
          <p:cNvSpPr>
            <a:spLocks noChangeArrowheads="1"/>
          </p:cNvSpPr>
          <p:nvPr/>
        </p:nvSpPr>
        <p:spPr bwMode="auto">
          <a:xfrm>
            <a:off x="2538414" y="4686300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Oval 81"/>
          <p:cNvSpPr>
            <a:spLocks noChangeArrowheads="1"/>
          </p:cNvSpPr>
          <p:nvPr/>
        </p:nvSpPr>
        <p:spPr bwMode="auto">
          <a:xfrm>
            <a:off x="4084639" y="490696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Oval 82"/>
          <p:cNvSpPr>
            <a:spLocks noChangeArrowheads="1"/>
          </p:cNvSpPr>
          <p:nvPr/>
        </p:nvSpPr>
        <p:spPr bwMode="auto">
          <a:xfrm>
            <a:off x="5624514" y="181451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Oval 83"/>
          <p:cNvSpPr>
            <a:spLocks noChangeArrowheads="1"/>
          </p:cNvSpPr>
          <p:nvPr/>
        </p:nvSpPr>
        <p:spPr bwMode="auto">
          <a:xfrm>
            <a:off x="7165976" y="170338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Oval 84"/>
          <p:cNvSpPr>
            <a:spLocks noChangeArrowheads="1"/>
          </p:cNvSpPr>
          <p:nvPr/>
        </p:nvSpPr>
        <p:spPr bwMode="auto">
          <a:xfrm>
            <a:off x="8712201" y="78898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Line 92"/>
          <p:cNvSpPr>
            <a:spLocks noChangeShapeType="1"/>
          </p:cNvSpPr>
          <p:nvPr/>
        </p:nvSpPr>
        <p:spPr bwMode="auto">
          <a:xfrm flipV="1">
            <a:off x="903289" y="695325"/>
            <a:ext cx="0" cy="492125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Line 93"/>
          <p:cNvSpPr>
            <a:spLocks noChangeShapeType="1"/>
          </p:cNvSpPr>
          <p:nvPr/>
        </p:nvSpPr>
        <p:spPr bwMode="auto">
          <a:xfrm flipH="1">
            <a:off x="809626" y="5472113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Rectangle 94"/>
          <p:cNvSpPr>
            <a:spLocks noChangeArrowheads="1"/>
          </p:cNvSpPr>
          <p:nvPr/>
        </p:nvSpPr>
        <p:spPr bwMode="auto">
          <a:xfrm rot="16200000">
            <a:off x="539751" y="5248275"/>
            <a:ext cx="2381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Line 95"/>
          <p:cNvSpPr>
            <a:spLocks noChangeShapeType="1"/>
          </p:cNvSpPr>
          <p:nvPr/>
        </p:nvSpPr>
        <p:spPr bwMode="auto">
          <a:xfrm flipH="1">
            <a:off x="809626" y="4010025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Rectangle 96"/>
          <p:cNvSpPr>
            <a:spLocks noChangeArrowheads="1"/>
          </p:cNvSpPr>
          <p:nvPr/>
        </p:nvSpPr>
        <p:spPr bwMode="auto">
          <a:xfrm rot="16200000">
            <a:off x="439739" y="3784600"/>
            <a:ext cx="43815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.02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Line 97"/>
          <p:cNvSpPr>
            <a:spLocks noChangeShapeType="1"/>
          </p:cNvSpPr>
          <p:nvPr/>
        </p:nvSpPr>
        <p:spPr bwMode="auto">
          <a:xfrm flipH="1">
            <a:off x="809626" y="2546350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Rectangle 98"/>
          <p:cNvSpPr>
            <a:spLocks noChangeArrowheads="1"/>
          </p:cNvSpPr>
          <p:nvPr/>
        </p:nvSpPr>
        <p:spPr bwMode="auto">
          <a:xfrm rot="16200000">
            <a:off x="439739" y="2320925"/>
            <a:ext cx="43815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.04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Line 99"/>
          <p:cNvSpPr>
            <a:spLocks noChangeShapeType="1"/>
          </p:cNvSpPr>
          <p:nvPr/>
        </p:nvSpPr>
        <p:spPr bwMode="auto">
          <a:xfrm flipH="1">
            <a:off x="809626" y="1089025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Rectangle 100"/>
          <p:cNvSpPr>
            <a:spLocks noChangeArrowheads="1"/>
          </p:cNvSpPr>
          <p:nvPr/>
        </p:nvSpPr>
        <p:spPr bwMode="auto">
          <a:xfrm rot="16200000">
            <a:off x="441326" y="863600"/>
            <a:ext cx="43815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.06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Line 102"/>
          <p:cNvSpPr>
            <a:spLocks noChangeShapeType="1"/>
          </p:cNvSpPr>
          <p:nvPr/>
        </p:nvSpPr>
        <p:spPr bwMode="auto">
          <a:xfrm>
            <a:off x="903289" y="5616575"/>
            <a:ext cx="80025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Line 103"/>
          <p:cNvSpPr>
            <a:spLocks noChangeShapeType="1"/>
          </p:cNvSpPr>
          <p:nvPr/>
        </p:nvSpPr>
        <p:spPr bwMode="auto">
          <a:xfrm>
            <a:off x="1047751" y="5616575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Rectangle 104"/>
          <p:cNvSpPr>
            <a:spLocks noChangeArrowheads="1"/>
          </p:cNvSpPr>
          <p:nvPr/>
        </p:nvSpPr>
        <p:spPr bwMode="auto">
          <a:xfrm>
            <a:off x="947739" y="5754688"/>
            <a:ext cx="32067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-3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Line 105"/>
          <p:cNvSpPr>
            <a:spLocks noChangeShapeType="1"/>
          </p:cNvSpPr>
          <p:nvPr/>
        </p:nvSpPr>
        <p:spPr bwMode="auto">
          <a:xfrm>
            <a:off x="2587626" y="5616575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Rectangle 106"/>
          <p:cNvSpPr>
            <a:spLocks noChangeArrowheads="1"/>
          </p:cNvSpPr>
          <p:nvPr/>
        </p:nvSpPr>
        <p:spPr bwMode="auto">
          <a:xfrm>
            <a:off x="2487614" y="5754688"/>
            <a:ext cx="32067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Line 107"/>
          <p:cNvSpPr>
            <a:spLocks noChangeShapeType="1"/>
          </p:cNvSpPr>
          <p:nvPr/>
        </p:nvSpPr>
        <p:spPr bwMode="auto">
          <a:xfrm>
            <a:off x="4133851" y="5616575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Rectangle 108"/>
          <p:cNvSpPr>
            <a:spLocks noChangeArrowheads="1"/>
          </p:cNvSpPr>
          <p:nvPr/>
        </p:nvSpPr>
        <p:spPr bwMode="auto">
          <a:xfrm>
            <a:off x="4033839" y="5754688"/>
            <a:ext cx="32067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Line 109"/>
          <p:cNvSpPr>
            <a:spLocks noChangeShapeType="1"/>
          </p:cNvSpPr>
          <p:nvPr/>
        </p:nvSpPr>
        <p:spPr bwMode="auto">
          <a:xfrm>
            <a:off x="5675314" y="5616575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Rectangle 110"/>
          <p:cNvSpPr>
            <a:spLocks noChangeArrowheads="1"/>
          </p:cNvSpPr>
          <p:nvPr/>
        </p:nvSpPr>
        <p:spPr bwMode="auto">
          <a:xfrm>
            <a:off x="5613401" y="5754688"/>
            <a:ext cx="2381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Line 111"/>
          <p:cNvSpPr>
            <a:spLocks noChangeShapeType="1"/>
          </p:cNvSpPr>
          <p:nvPr/>
        </p:nvSpPr>
        <p:spPr bwMode="auto">
          <a:xfrm>
            <a:off x="7215189" y="5616575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Rectangle 112"/>
          <p:cNvSpPr>
            <a:spLocks noChangeArrowheads="1"/>
          </p:cNvSpPr>
          <p:nvPr/>
        </p:nvSpPr>
        <p:spPr bwMode="auto">
          <a:xfrm>
            <a:off x="7154864" y="5754688"/>
            <a:ext cx="2381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Line 113"/>
          <p:cNvSpPr>
            <a:spLocks noChangeShapeType="1"/>
          </p:cNvSpPr>
          <p:nvPr/>
        </p:nvSpPr>
        <p:spPr bwMode="auto">
          <a:xfrm>
            <a:off x="8761414" y="5616575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Rectangle 114"/>
          <p:cNvSpPr>
            <a:spLocks noChangeArrowheads="1"/>
          </p:cNvSpPr>
          <p:nvPr/>
        </p:nvSpPr>
        <p:spPr bwMode="auto">
          <a:xfrm>
            <a:off x="8701089" y="5754688"/>
            <a:ext cx="2381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Rectangle 127"/>
          <p:cNvSpPr>
            <a:spLocks noChangeArrowheads="1"/>
          </p:cNvSpPr>
          <p:nvPr/>
        </p:nvSpPr>
        <p:spPr bwMode="auto">
          <a:xfrm>
            <a:off x="941389" y="1450975"/>
            <a:ext cx="13335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Rectangle 130"/>
          <p:cNvSpPr>
            <a:spLocks noChangeArrowheads="1"/>
          </p:cNvSpPr>
          <p:nvPr/>
        </p:nvSpPr>
        <p:spPr bwMode="auto">
          <a:xfrm>
            <a:off x="941389" y="2005013"/>
            <a:ext cx="13335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Rectangle 5"/>
          <p:cNvSpPr>
            <a:spLocks noChangeArrowheads="1"/>
          </p:cNvSpPr>
          <p:nvPr/>
        </p:nvSpPr>
        <p:spPr bwMode="auto">
          <a:xfrm>
            <a:off x="1036338" y="182563"/>
            <a:ext cx="71729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dirty="0">
                <a:solidFill>
                  <a:srgbClr val="1E2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High Value-Added Teacher Entry on Cohort Test Scores</a:t>
            </a:r>
          </a:p>
        </p:txBody>
      </p:sp>
      <p:sp>
        <p:nvSpPr>
          <p:cNvPr id="149" name="Rectangle 101"/>
          <p:cNvSpPr>
            <a:spLocks noChangeArrowheads="1"/>
          </p:cNvSpPr>
          <p:nvPr/>
        </p:nvSpPr>
        <p:spPr bwMode="auto">
          <a:xfrm rot="16200000">
            <a:off x="-1834355" y="2846387"/>
            <a:ext cx="43053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School-Grade-Cohort Mean Test Score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Rectangle 115"/>
          <p:cNvSpPr>
            <a:spLocks noChangeArrowheads="1"/>
          </p:cNvSpPr>
          <p:nvPr/>
        </p:nvSpPr>
        <p:spPr bwMode="auto">
          <a:xfrm>
            <a:off x="2205039" y="6069012"/>
            <a:ext cx="56975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Year Relative to Entry of High Value-Added Teacher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6" name="Group 156"/>
          <p:cNvGrpSpPr>
            <a:grpSpLocks/>
          </p:cNvGrpSpPr>
          <p:nvPr/>
        </p:nvGrpSpPr>
        <p:grpSpPr bwMode="auto">
          <a:xfrm>
            <a:off x="1181100" y="6400800"/>
            <a:ext cx="3379788" cy="276225"/>
            <a:chOff x="1750800" y="6413494"/>
            <a:chExt cx="3378088" cy="277545"/>
          </a:xfrm>
        </p:grpSpPr>
        <p:sp>
          <p:nvSpPr>
            <p:cNvPr id="67" name="Rectangle 54"/>
            <p:cNvSpPr>
              <a:spLocks noChangeArrowheads="1"/>
            </p:cNvSpPr>
            <p:nvPr/>
          </p:nvSpPr>
          <p:spPr bwMode="auto">
            <a:xfrm>
              <a:off x="2744294" y="6413494"/>
              <a:ext cx="2384594" cy="27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Score in Current Grade</a:t>
              </a:r>
            </a:p>
          </p:txBody>
        </p:sp>
        <p:sp>
          <p:nvSpPr>
            <p:cNvPr id="68" name="Line 51"/>
            <p:cNvSpPr>
              <a:spLocks noChangeShapeType="1"/>
            </p:cNvSpPr>
            <p:nvPr/>
          </p:nvSpPr>
          <p:spPr bwMode="auto">
            <a:xfrm>
              <a:off x="1750800" y="6554788"/>
              <a:ext cx="865187" cy="1587"/>
            </a:xfrm>
            <a:prstGeom prst="line">
              <a:avLst/>
            </a:prstGeom>
            <a:noFill/>
            <a:ln w="22225">
              <a:solidFill>
                <a:srgbClr val="1A476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Oval 52"/>
            <p:cNvSpPr>
              <a:spLocks noChangeArrowheads="1"/>
            </p:cNvSpPr>
            <p:nvPr/>
          </p:nvSpPr>
          <p:spPr bwMode="auto">
            <a:xfrm>
              <a:off x="2133387" y="6503988"/>
              <a:ext cx="100013" cy="10160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619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Line 73"/>
          <p:cNvSpPr>
            <a:spLocks noChangeShapeType="1"/>
          </p:cNvSpPr>
          <p:nvPr/>
        </p:nvSpPr>
        <p:spPr bwMode="auto">
          <a:xfrm>
            <a:off x="903289" y="5472113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Line 74"/>
          <p:cNvSpPr>
            <a:spLocks noChangeShapeType="1"/>
          </p:cNvSpPr>
          <p:nvPr/>
        </p:nvSpPr>
        <p:spPr bwMode="auto">
          <a:xfrm>
            <a:off x="903289" y="4010025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Line 75"/>
          <p:cNvSpPr>
            <a:spLocks noChangeShapeType="1"/>
          </p:cNvSpPr>
          <p:nvPr/>
        </p:nvSpPr>
        <p:spPr bwMode="auto">
          <a:xfrm>
            <a:off x="903289" y="2546350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Line 76"/>
          <p:cNvSpPr>
            <a:spLocks noChangeShapeType="1"/>
          </p:cNvSpPr>
          <p:nvPr/>
        </p:nvSpPr>
        <p:spPr bwMode="auto">
          <a:xfrm>
            <a:off x="903289" y="1089025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Line 77"/>
          <p:cNvSpPr>
            <a:spLocks noChangeShapeType="1"/>
          </p:cNvSpPr>
          <p:nvPr/>
        </p:nvSpPr>
        <p:spPr bwMode="auto">
          <a:xfrm flipV="1">
            <a:off x="4903789" y="695325"/>
            <a:ext cx="0" cy="4921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78"/>
          <p:cNvSpPr>
            <a:spLocks/>
          </p:cNvSpPr>
          <p:nvPr/>
        </p:nvSpPr>
        <p:spPr bwMode="auto">
          <a:xfrm>
            <a:off x="1047751" y="839788"/>
            <a:ext cx="7713663" cy="4632325"/>
          </a:xfrm>
          <a:custGeom>
            <a:avLst/>
            <a:gdLst>
              <a:gd name="T0" fmla="*/ 0 w 1392"/>
              <a:gd name="T1" fmla="*/ 836 h 836"/>
              <a:gd name="T2" fmla="*/ 278 w 1392"/>
              <a:gd name="T3" fmla="*/ 703 h 836"/>
              <a:gd name="T4" fmla="*/ 557 w 1392"/>
              <a:gd name="T5" fmla="*/ 743 h 836"/>
              <a:gd name="T6" fmla="*/ 835 w 1392"/>
              <a:gd name="T7" fmla="*/ 185 h 836"/>
              <a:gd name="T8" fmla="*/ 1113 w 1392"/>
              <a:gd name="T9" fmla="*/ 165 h 836"/>
              <a:gd name="T10" fmla="*/ 1392 w 1392"/>
              <a:gd name="T11" fmla="*/ 0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92" h="836">
                <a:moveTo>
                  <a:pt x="0" y="836"/>
                </a:moveTo>
                <a:lnTo>
                  <a:pt x="278" y="703"/>
                </a:lnTo>
                <a:lnTo>
                  <a:pt x="557" y="743"/>
                </a:lnTo>
                <a:lnTo>
                  <a:pt x="835" y="185"/>
                </a:lnTo>
                <a:lnTo>
                  <a:pt x="1113" y="165"/>
                </a:lnTo>
                <a:lnTo>
                  <a:pt x="1392" y="0"/>
                </a:lnTo>
              </a:path>
            </a:pathLst>
          </a:cu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Oval 79"/>
          <p:cNvSpPr>
            <a:spLocks noChangeArrowheads="1"/>
          </p:cNvSpPr>
          <p:nvPr/>
        </p:nvSpPr>
        <p:spPr bwMode="auto">
          <a:xfrm>
            <a:off x="996951" y="542290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Oval 80"/>
          <p:cNvSpPr>
            <a:spLocks noChangeArrowheads="1"/>
          </p:cNvSpPr>
          <p:nvPr/>
        </p:nvSpPr>
        <p:spPr bwMode="auto">
          <a:xfrm>
            <a:off x="2538414" y="4686300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Oval 81"/>
          <p:cNvSpPr>
            <a:spLocks noChangeArrowheads="1"/>
          </p:cNvSpPr>
          <p:nvPr/>
        </p:nvSpPr>
        <p:spPr bwMode="auto">
          <a:xfrm>
            <a:off x="4084639" y="490696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Oval 82"/>
          <p:cNvSpPr>
            <a:spLocks noChangeArrowheads="1"/>
          </p:cNvSpPr>
          <p:nvPr/>
        </p:nvSpPr>
        <p:spPr bwMode="auto">
          <a:xfrm>
            <a:off x="5624514" y="181451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Oval 83"/>
          <p:cNvSpPr>
            <a:spLocks noChangeArrowheads="1"/>
          </p:cNvSpPr>
          <p:nvPr/>
        </p:nvSpPr>
        <p:spPr bwMode="auto">
          <a:xfrm>
            <a:off x="7165976" y="170338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Oval 84"/>
          <p:cNvSpPr>
            <a:spLocks noChangeArrowheads="1"/>
          </p:cNvSpPr>
          <p:nvPr/>
        </p:nvSpPr>
        <p:spPr bwMode="auto">
          <a:xfrm>
            <a:off x="8712201" y="78898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85"/>
          <p:cNvSpPr>
            <a:spLocks/>
          </p:cNvSpPr>
          <p:nvPr/>
        </p:nvSpPr>
        <p:spPr bwMode="auto">
          <a:xfrm>
            <a:off x="1047751" y="4230688"/>
            <a:ext cx="7713663" cy="1241425"/>
          </a:xfrm>
          <a:custGeom>
            <a:avLst/>
            <a:gdLst>
              <a:gd name="T0" fmla="*/ 0 w 1392"/>
              <a:gd name="T1" fmla="*/ 224 h 224"/>
              <a:gd name="T2" fmla="*/ 278 w 1392"/>
              <a:gd name="T3" fmla="*/ 31 h 224"/>
              <a:gd name="T4" fmla="*/ 557 w 1392"/>
              <a:gd name="T5" fmla="*/ 100 h 224"/>
              <a:gd name="T6" fmla="*/ 835 w 1392"/>
              <a:gd name="T7" fmla="*/ 0 h 224"/>
              <a:gd name="T8" fmla="*/ 1113 w 1392"/>
              <a:gd name="T9" fmla="*/ 159 h 224"/>
              <a:gd name="T10" fmla="*/ 1392 w 1392"/>
              <a:gd name="T11" fmla="*/ 83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92" h="224">
                <a:moveTo>
                  <a:pt x="0" y="224"/>
                </a:moveTo>
                <a:lnTo>
                  <a:pt x="278" y="31"/>
                </a:lnTo>
                <a:lnTo>
                  <a:pt x="557" y="100"/>
                </a:lnTo>
                <a:lnTo>
                  <a:pt x="835" y="0"/>
                </a:lnTo>
                <a:lnTo>
                  <a:pt x="1113" y="159"/>
                </a:lnTo>
                <a:lnTo>
                  <a:pt x="1392" y="83"/>
                </a:lnTo>
              </a:path>
            </a:pathLst>
          </a:cu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Oval 86"/>
          <p:cNvSpPr>
            <a:spLocks noChangeArrowheads="1"/>
          </p:cNvSpPr>
          <p:nvPr/>
        </p:nvSpPr>
        <p:spPr bwMode="auto">
          <a:xfrm>
            <a:off x="996951" y="5422900"/>
            <a:ext cx="100013" cy="100013"/>
          </a:xfrm>
          <a:prstGeom prst="ellipse">
            <a:avLst/>
          </a:pr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Oval 87"/>
          <p:cNvSpPr>
            <a:spLocks noChangeArrowheads="1"/>
          </p:cNvSpPr>
          <p:nvPr/>
        </p:nvSpPr>
        <p:spPr bwMode="auto">
          <a:xfrm>
            <a:off x="2538414" y="4352925"/>
            <a:ext cx="100013" cy="100013"/>
          </a:xfrm>
          <a:prstGeom prst="ellipse">
            <a:avLst/>
          </a:pr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Oval 88"/>
          <p:cNvSpPr>
            <a:spLocks noChangeArrowheads="1"/>
          </p:cNvSpPr>
          <p:nvPr/>
        </p:nvSpPr>
        <p:spPr bwMode="auto">
          <a:xfrm>
            <a:off x="4084639" y="4735513"/>
            <a:ext cx="100013" cy="100013"/>
          </a:xfrm>
          <a:prstGeom prst="ellipse">
            <a:avLst/>
          </a:pr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Oval 89"/>
          <p:cNvSpPr>
            <a:spLocks noChangeArrowheads="1"/>
          </p:cNvSpPr>
          <p:nvPr/>
        </p:nvSpPr>
        <p:spPr bwMode="auto">
          <a:xfrm>
            <a:off x="5624514" y="4181475"/>
            <a:ext cx="100013" cy="100013"/>
          </a:xfrm>
          <a:prstGeom prst="ellipse">
            <a:avLst/>
          </a:pr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Oval 90"/>
          <p:cNvSpPr>
            <a:spLocks noChangeArrowheads="1"/>
          </p:cNvSpPr>
          <p:nvPr/>
        </p:nvSpPr>
        <p:spPr bwMode="auto">
          <a:xfrm>
            <a:off x="7165976" y="5062538"/>
            <a:ext cx="100013" cy="100013"/>
          </a:xfrm>
          <a:prstGeom prst="ellipse">
            <a:avLst/>
          </a:pr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Oval 91"/>
          <p:cNvSpPr>
            <a:spLocks noChangeArrowheads="1"/>
          </p:cNvSpPr>
          <p:nvPr/>
        </p:nvSpPr>
        <p:spPr bwMode="auto">
          <a:xfrm>
            <a:off x="8712201" y="4641850"/>
            <a:ext cx="100013" cy="98425"/>
          </a:xfrm>
          <a:prstGeom prst="ellipse">
            <a:avLst/>
          </a:pr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Line 92"/>
          <p:cNvSpPr>
            <a:spLocks noChangeShapeType="1"/>
          </p:cNvSpPr>
          <p:nvPr/>
        </p:nvSpPr>
        <p:spPr bwMode="auto">
          <a:xfrm flipV="1">
            <a:off x="903289" y="695325"/>
            <a:ext cx="0" cy="492125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Line 93"/>
          <p:cNvSpPr>
            <a:spLocks noChangeShapeType="1"/>
          </p:cNvSpPr>
          <p:nvPr/>
        </p:nvSpPr>
        <p:spPr bwMode="auto">
          <a:xfrm flipH="1">
            <a:off x="809626" y="5472113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Rectangle 94"/>
          <p:cNvSpPr>
            <a:spLocks noChangeArrowheads="1"/>
          </p:cNvSpPr>
          <p:nvPr/>
        </p:nvSpPr>
        <p:spPr bwMode="auto">
          <a:xfrm rot="16200000">
            <a:off x="539751" y="5248275"/>
            <a:ext cx="2381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Line 95"/>
          <p:cNvSpPr>
            <a:spLocks noChangeShapeType="1"/>
          </p:cNvSpPr>
          <p:nvPr/>
        </p:nvSpPr>
        <p:spPr bwMode="auto">
          <a:xfrm flipH="1">
            <a:off x="809626" y="4010025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Rectangle 96"/>
          <p:cNvSpPr>
            <a:spLocks noChangeArrowheads="1"/>
          </p:cNvSpPr>
          <p:nvPr/>
        </p:nvSpPr>
        <p:spPr bwMode="auto">
          <a:xfrm rot="16200000">
            <a:off x="439739" y="3784600"/>
            <a:ext cx="43815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.02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Line 97"/>
          <p:cNvSpPr>
            <a:spLocks noChangeShapeType="1"/>
          </p:cNvSpPr>
          <p:nvPr/>
        </p:nvSpPr>
        <p:spPr bwMode="auto">
          <a:xfrm flipH="1">
            <a:off x="809626" y="2546350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Rectangle 98"/>
          <p:cNvSpPr>
            <a:spLocks noChangeArrowheads="1"/>
          </p:cNvSpPr>
          <p:nvPr/>
        </p:nvSpPr>
        <p:spPr bwMode="auto">
          <a:xfrm rot="16200000">
            <a:off x="439739" y="2320925"/>
            <a:ext cx="43815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.04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Line 99"/>
          <p:cNvSpPr>
            <a:spLocks noChangeShapeType="1"/>
          </p:cNvSpPr>
          <p:nvPr/>
        </p:nvSpPr>
        <p:spPr bwMode="auto">
          <a:xfrm flipH="1">
            <a:off x="809626" y="1089025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Rectangle 100"/>
          <p:cNvSpPr>
            <a:spLocks noChangeArrowheads="1"/>
          </p:cNvSpPr>
          <p:nvPr/>
        </p:nvSpPr>
        <p:spPr bwMode="auto">
          <a:xfrm rot="16200000">
            <a:off x="441326" y="863600"/>
            <a:ext cx="43815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.06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Line 102"/>
          <p:cNvSpPr>
            <a:spLocks noChangeShapeType="1"/>
          </p:cNvSpPr>
          <p:nvPr/>
        </p:nvSpPr>
        <p:spPr bwMode="auto">
          <a:xfrm>
            <a:off x="903289" y="5616575"/>
            <a:ext cx="80025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Line 103"/>
          <p:cNvSpPr>
            <a:spLocks noChangeShapeType="1"/>
          </p:cNvSpPr>
          <p:nvPr/>
        </p:nvSpPr>
        <p:spPr bwMode="auto">
          <a:xfrm>
            <a:off x="1047751" y="5616575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Rectangle 104"/>
          <p:cNvSpPr>
            <a:spLocks noChangeArrowheads="1"/>
          </p:cNvSpPr>
          <p:nvPr/>
        </p:nvSpPr>
        <p:spPr bwMode="auto">
          <a:xfrm>
            <a:off x="947739" y="5754688"/>
            <a:ext cx="32067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-3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Line 105"/>
          <p:cNvSpPr>
            <a:spLocks noChangeShapeType="1"/>
          </p:cNvSpPr>
          <p:nvPr/>
        </p:nvSpPr>
        <p:spPr bwMode="auto">
          <a:xfrm>
            <a:off x="2587626" y="5616575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Rectangle 106"/>
          <p:cNvSpPr>
            <a:spLocks noChangeArrowheads="1"/>
          </p:cNvSpPr>
          <p:nvPr/>
        </p:nvSpPr>
        <p:spPr bwMode="auto">
          <a:xfrm>
            <a:off x="2487614" y="5754688"/>
            <a:ext cx="32067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Line 107"/>
          <p:cNvSpPr>
            <a:spLocks noChangeShapeType="1"/>
          </p:cNvSpPr>
          <p:nvPr/>
        </p:nvSpPr>
        <p:spPr bwMode="auto">
          <a:xfrm>
            <a:off x="4133851" y="5616575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Rectangle 108"/>
          <p:cNvSpPr>
            <a:spLocks noChangeArrowheads="1"/>
          </p:cNvSpPr>
          <p:nvPr/>
        </p:nvSpPr>
        <p:spPr bwMode="auto">
          <a:xfrm>
            <a:off x="4033839" y="5754688"/>
            <a:ext cx="32067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Line 109"/>
          <p:cNvSpPr>
            <a:spLocks noChangeShapeType="1"/>
          </p:cNvSpPr>
          <p:nvPr/>
        </p:nvSpPr>
        <p:spPr bwMode="auto">
          <a:xfrm>
            <a:off x="5675314" y="5616575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Rectangle 110"/>
          <p:cNvSpPr>
            <a:spLocks noChangeArrowheads="1"/>
          </p:cNvSpPr>
          <p:nvPr/>
        </p:nvSpPr>
        <p:spPr bwMode="auto">
          <a:xfrm>
            <a:off x="5613401" y="5754688"/>
            <a:ext cx="2381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Line 111"/>
          <p:cNvSpPr>
            <a:spLocks noChangeShapeType="1"/>
          </p:cNvSpPr>
          <p:nvPr/>
        </p:nvSpPr>
        <p:spPr bwMode="auto">
          <a:xfrm>
            <a:off x="7215189" y="5616575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Rectangle 112"/>
          <p:cNvSpPr>
            <a:spLocks noChangeArrowheads="1"/>
          </p:cNvSpPr>
          <p:nvPr/>
        </p:nvSpPr>
        <p:spPr bwMode="auto">
          <a:xfrm>
            <a:off x="7154864" y="5754688"/>
            <a:ext cx="2381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Line 113"/>
          <p:cNvSpPr>
            <a:spLocks noChangeShapeType="1"/>
          </p:cNvSpPr>
          <p:nvPr/>
        </p:nvSpPr>
        <p:spPr bwMode="auto">
          <a:xfrm>
            <a:off x="8761414" y="5616575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Rectangle 114"/>
          <p:cNvSpPr>
            <a:spLocks noChangeArrowheads="1"/>
          </p:cNvSpPr>
          <p:nvPr/>
        </p:nvSpPr>
        <p:spPr bwMode="auto">
          <a:xfrm>
            <a:off x="8701089" y="5754688"/>
            <a:ext cx="2381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Rectangle 127"/>
          <p:cNvSpPr>
            <a:spLocks noChangeArrowheads="1"/>
          </p:cNvSpPr>
          <p:nvPr/>
        </p:nvSpPr>
        <p:spPr bwMode="auto">
          <a:xfrm>
            <a:off x="941389" y="1450975"/>
            <a:ext cx="13335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Rectangle 130"/>
          <p:cNvSpPr>
            <a:spLocks noChangeArrowheads="1"/>
          </p:cNvSpPr>
          <p:nvPr/>
        </p:nvSpPr>
        <p:spPr bwMode="auto">
          <a:xfrm>
            <a:off x="941389" y="2005013"/>
            <a:ext cx="13335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Rectangle 5"/>
          <p:cNvSpPr>
            <a:spLocks noChangeArrowheads="1"/>
          </p:cNvSpPr>
          <p:nvPr/>
        </p:nvSpPr>
        <p:spPr bwMode="auto">
          <a:xfrm>
            <a:off x="1036338" y="182563"/>
            <a:ext cx="71729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dirty="0">
                <a:solidFill>
                  <a:srgbClr val="1E2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High Value-Added Teacher Entry on Cohort Test Scores</a:t>
            </a:r>
          </a:p>
        </p:txBody>
      </p:sp>
      <p:sp>
        <p:nvSpPr>
          <p:cNvPr id="149" name="Rectangle 101"/>
          <p:cNvSpPr>
            <a:spLocks noChangeArrowheads="1"/>
          </p:cNvSpPr>
          <p:nvPr/>
        </p:nvSpPr>
        <p:spPr bwMode="auto">
          <a:xfrm rot="16200000">
            <a:off x="-1834355" y="2846387"/>
            <a:ext cx="43053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School-Grade-Cohort Mean Test Score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Rectangle 115"/>
          <p:cNvSpPr>
            <a:spLocks noChangeArrowheads="1"/>
          </p:cNvSpPr>
          <p:nvPr/>
        </p:nvSpPr>
        <p:spPr bwMode="auto">
          <a:xfrm>
            <a:off x="2205039" y="6069012"/>
            <a:ext cx="56975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Year Relative to Entry of High Value-Added Teacher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5868988" y="6400800"/>
            <a:ext cx="2513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Score in Previous Grade</a:t>
            </a:r>
          </a:p>
        </p:txBody>
      </p:sp>
      <p:sp>
        <p:nvSpPr>
          <p:cNvPr id="64" name="Line 51"/>
          <p:cNvSpPr>
            <a:spLocks noChangeShapeType="1"/>
          </p:cNvSpPr>
          <p:nvPr/>
        </p:nvSpPr>
        <p:spPr bwMode="auto">
          <a:xfrm>
            <a:off x="4875213" y="6542088"/>
            <a:ext cx="865187" cy="1587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Oval 52"/>
          <p:cNvSpPr>
            <a:spLocks noChangeArrowheads="1"/>
          </p:cNvSpPr>
          <p:nvPr/>
        </p:nvSpPr>
        <p:spPr bwMode="auto">
          <a:xfrm>
            <a:off x="5257800" y="6491288"/>
            <a:ext cx="100013" cy="101600"/>
          </a:xfrm>
          <a:prstGeom prst="ellipse">
            <a:avLst/>
          </a:prstGeom>
          <a:solidFill>
            <a:srgbClr val="000000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mss10" pitchFamily="34" charset="0"/>
              <a:cs typeface="Arial" pitchFamily="34" charset="0"/>
            </a:endParaRPr>
          </a:p>
        </p:txBody>
      </p:sp>
      <p:grpSp>
        <p:nvGrpSpPr>
          <p:cNvPr id="66" name="Group 156"/>
          <p:cNvGrpSpPr>
            <a:grpSpLocks/>
          </p:cNvGrpSpPr>
          <p:nvPr/>
        </p:nvGrpSpPr>
        <p:grpSpPr bwMode="auto">
          <a:xfrm>
            <a:off x="1181100" y="6400800"/>
            <a:ext cx="3379788" cy="276225"/>
            <a:chOff x="1750800" y="6413494"/>
            <a:chExt cx="3378088" cy="277545"/>
          </a:xfrm>
        </p:grpSpPr>
        <p:sp>
          <p:nvSpPr>
            <p:cNvPr id="67" name="Rectangle 54"/>
            <p:cNvSpPr>
              <a:spLocks noChangeArrowheads="1"/>
            </p:cNvSpPr>
            <p:nvPr/>
          </p:nvSpPr>
          <p:spPr bwMode="auto">
            <a:xfrm>
              <a:off x="2744294" y="6413494"/>
              <a:ext cx="2384594" cy="27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Score in Current Grade</a:t>
              </a:r>
            </a:p>
          </p:txBody>
        </p:sp>
        <p:sp>
          <p:nvSpPr>
            <p:cNvPr id="68" name="Line 51"/>
            <p:cNvSpPr>
              <a:spLocks noChangeShapeType="1"/>
            </p:cNvSpPr>
            <p:nvPr/>
          </p:nvSpPr>
          <p:spPr bwMode="auto">
            <a:xfrm>
              <a:off x="1750800" y="6554788"/>
              <a:ext cx="865187" cy="1587"/>
            </a:xfrm>
            <a:prstGeom prst="line">
              <a:avLst/>
            </a:prstGeom>
            <a:noFill/>
            <a:ln w="22225">
              <a:solidFill>
                <a:srgbClr val="1A476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Oval 52"/>
            <p:cNvSpPr>
              <a:spLocks noChangeArrowheads="1"/>
            </p:cNvSpPr>
            <p:nvPr/>
          </p:nvSpPr>
          <p:spPr bwMode="auto">
            <a:xfrm>
              <a:off x="2133387" y="6503988"/>
              <a:ext cx="100013" cy="10160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148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Line 73"/>
          <p:cNvSpPr>
            <a:spLocks noChangeShapeType="1"/>
          </p:cNvSpPr>
          <p:nvPr/>
        </p:nvSpPr>
        <p:spPr bwMode="auto">
          <a:xfrm>
            <a:off x="903289" y="5472113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9" name="Line 74"/>
          <p:cNvSpPr>
            <a:spLocks noChangeShapeType="1"/>
          </p:cNvSpPr>
          <p:nvPr/>
        </p:nvSpPr>
        <p:spPr bwMode="auto">
          <a:xfrm>
            <a:off x="903289" y="4010025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0" name="Line 75"/>
          <p:cNvSpPr>
            <a:spLocks noChangeShapeType="1"/>
          </p:cNvSpPr>
          <p:nvPr/>
        </p:nvSpPr>
        <p:spPr bwMode="auto">
          <a:xfrm>
            <a:off x="903289" y="2546350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1" name="Line 76"/>
          <p:cNvSpPr>
            <a:spLocks noChangeShapeType="1"/>
          </p:cNvSpPr>
          <p:nvPr/>
        </p:nvSpPr>
        <p:spPr bwMode="auto">
          <a:xfrm>
            <a:off x="903289" y="1089025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" name="Line 77"/>
          <p:cNvSpPr>
            <a:spLocks noChangeShapeType="1"/>
          </p:cNvSpPr>
          <p:nvPr/>
        </p:nvSpPr>
        <p:spPr bwMode="auto">
          <a:xfrm flipV="1">
            <a:off x="4903789" y="695325"/>
            <a:ext cx="0" cy="4921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3" name="Freeform 78"/>
          <p:cNvSpPr>
            <a:spLocks/>
          </p:cNvSpPr>
          <p:nvPr/>
        </p:nvSpPr>
        <p:spPr bwMode="auto">
          <a:xfrm>
            <a:off x="1047751" y="839788"/>
            <a:ext cx="7713663" cy="4632325"/>
          </a:xfrm>
          <a:custGeom>
            <a:avLst/>
            <a:gdLst>
              <a:gd name="T0" fmla="*/ 0 w 1392"/>
              <a:gd name="T1" fmla="*/ 836 h 836"/>
              <a:gd name="T2" fmla="*/ 278 w 1392"/>
              <a:gd name="T3" fmla="*/ 703 h 836"/>
              <a:gd name="T4" fmla="*/ 557 w 1392"/>
              <a:gd name="T5" fmla="*/ 743 h 836"/>
              <a:gd name="T6" fmla="*/ 835 w 1392"/>
              <a:gd name="T7" fmla="*/ 185 h 836"/>
              <a:gd name="T8" fmla="*/ 1113 w 1392"/>
              <a:gd name="T9" fmla="*/ 165 h 836"/>
              <a:gd name="T10" fmla="*/ 1392 w 1392"/>
              <a:gd name="T11" fmla="*/ 0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92" h="836">
                <a:moveTo>
                  <a:pt x="0" y="836"/>
                </a:moveTo>
                <a:lnTo>
                  <a:pt x="278" y="703"/>
                </a:lnTo>
                <a:lnTo>
                  <a:pt x="557" y="743"/>
                </a:lnTo>
                <a:lnTo>
                  <a:pt x="835" y="185"/>
                </a:lnTo>
                <a:lnTo>
                  <a:pt x="1113" y="165"/>
                </a:lnTo>
                <a:lnTo>
                  <a:pt x="1392" y="0"/>
                </a:lnTo>
              </a:path>
            </a:pathLst>
          </a:cu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4" name="Oval 79"/>
          <p:cNvSpPr>
            <a:spLocks noChangeArrowheads="1"/>
          </p:cNvSpPr>
          <p:nvPr/>
        </p:nvSpPr>
        <p:spPr bwMode="auto">
          <a:xfrm>
            <a:off x="996951" y="542290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5" name="Oval 80"/>
          <p:cNvSpPr>
            <a:spLocks noChangeArrowheads="1"/>
          </p:cNvSpPr>
          <p:nvPr/>
        </p:nvSpPr>
        <p:spPr bwMode="auto">
          <a:xfrm>
            <a:off x="2538414" y="4686300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6" name="Oval 81"/>
          <p:cNvSpPr>
            <a:spLocks noChangeArrowheads="1"/>
          </p:cNvSpPr>
          <p:nvPr/>
        </p:nvSpPr>
        <p:spPr bwMode="auto">
          <a:xfrm>
            <a:off x="4084639" y="490696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7" name="Oval 82"/>
          <p:cNvSpPr>
            <a:spLocks noChangeArrowheads="1"/>
          </p:cNvSpPr>
          <p:nvPr/>
        </p:nvSpPr>
        <p:spPr bwMode="auto">
          <a:xfrm>
            <a:off x="5624514" y="181451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8" name="Oval 83"/>
          <p:cNvSpPr>
            <a:spLocks noChangeArrowheads="1"/>
          </p:cNvSpPr>
          <p:nvPr/>
        </p:nvSpPr>
        <p:spPr bwMode="auto">
          <a:xfrm>
            <a:off x="7165976" y="170338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9" name="Oval 84"/>
          <p:cNvSpPr>
            <a:spLocks noChangeArrowheads="1"/>
          </p:cNvSpPr>
          <p:nvPr/>
        </p:nvSpPr>
        <p:spPr bwMode="auto">
          <a:xfrm>
            <a:off x="8712201" y="78898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0" name="Freeform 85"/>
          <p:cNvSpPr>
            <a:spLocks/>
          </p:cNvSpPr>
          <p:nvPr/>
        </p:nvSpPr>
        <p:spPr bwMode="auto">
          <a:xfrm>
            <a:off x="1047751" y="4230688"/>
            <a:ext cx="7713663" cy="1241425"/>
          </a:xfrm>
          <a:custGeom>
            <a:avLst/>
            <a:gdLst>
              <a:gd name="T0" fmla="*/ 0 w 1392"/>
              <a:gd name="T1" fmla="*/ 224 h 224"/>
              <a:gd name="T2" fmla="*/ 278 w 1392"/>
              <a:gd name="T3" fmla="*/ 31 h 224"/>
              <a:gd name="T4" fmla="*/ 557 w 1392"/>
              <a:gd name="T5" fmla="*/ 100 h 224"/>
              <a:gd name="T6" fmla="*/ 835 w 1392"/>
              <a:gd name="T7" fmla="*/ 0 h 224"/>
              <a:gd name="T8" fmla="*/ 1113 w 1392"/>
              <a:gd name="T9" fmla="*/ 159 h 224"/>
              <a:gd name="T10" fmla="*/ 1392 w 1392"/>
              <a:gd name="T11" fmla="*/ 83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92" h="224">
                <a:moveTo>
                  <a:pt x="0" y="224"/>
                </a:moveTo>
                <a:lnTo>
                  <a:pt x="278" y="31"/>
                </a:lnTo>
                <a:lnTo>
                  <a:pt x="557" y="100"/>
                </a:lnTo>
                <a:lnTo>
                  <a:pt x="835" y="0"/>
                </a:lnTo>
                <a:lnTo>
                  <a:pt x="1113" y="159"/>
                </a:lnTo>
                <a:lnTo>
                  <a:pt x="1392" y="83"/>
                </a:lnTo>
              </a:path>
            </a:pathLst>
          </a:cu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1" name="Oval 86"/>
          <p:cNvSpPr>
            <a:spLocks noChangeArrowheads="1"/>
          </p:cNvSpPr>
          <p:nvPr/>
        </p:nvSpPr>
        <p:spPr bwMode="auto">
          <a:xfrm>
            <a:off x="996951" y="5422900"/>
            <a:ext cx="100013" cy="100013"/>
          </a:xfrm>
          <a:prstGeom prst="ellipse">
            <a:avLst/>
          </a:pr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" name="Oval 87"/>
          <p:cNvSpPr>
            <a:spLocks noChangeArrowheads="1"/>
          </p:cNvSpPr>
          <p:nvPr/>
        </p:nvSpPr>
        <p:spPr bwMode="auto">
          <a:xfrm>
            <a:off x="2538414" y="4352925"/>
            <a:ext cx="100013" cy="100013"/>
          </a:xfrm>
          <a:prstGeom prst="ellipse">
            <a:avLst/>
          </a:pr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" name="Oval 88"/>
          <p:cNvSpPr>
            <a:spLocks noChangeArrowheads="1"/>
          </p:cNvSpPr>
          <p:nvPr/>
        </p:nvSpPr>
        <p:spPr bwMode="auto">
          <a:xfrm>
            <a:off x="4084639" y="4735513"/>
            <a:ext cx="100013" cy="100013"/>
          </a:xfrm>
          <a:prstGeom prst="ellipse">
            <a:avLst/>
          </a:pr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4" name="Oval 89"/>
          <p:cNvSpPr>
            <a:spLocks noChangeArrowheads="1"/>
          </p:cNvSpPr>
          <p:nvPr/>
        </p:nvSpPr>
        <p:spPr bwMode="auto">
          <a:xfrm>
            <a:off x="5624514" y="4181475"/>
            <a:ext cx="100013" cy="100013"/>
          </a:xfrm>
          <a:prstGeom prst="ellipse">
            <a:avLst/>
          </a:pr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5" name="Oval 90"/>
          <p:cNvSpPr>
            <a:spLocks noChangeArrowheads="1"/>
          </p:cNvSpPr>
          <p:nvPr/>
        </p:nvSpPr>
        <p:spPr bwMode="auto">
          <a:xfrm>
            <a:off x="7165976" y="5062538"/>
            <a:ext cx="100013" cy="100013"/>
          </a:xfrm>
          <a:prstGeom prst="ellipse">
            <a:avLst/>
          </a:pr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" name="Oval 91"/>
          <p:cNvSpPr>
            <a:spLocks noChangeArrowheads="1"/>
          </p:cNvSpPr>
          <p:nvPr/>
        </p:nvSpPr>
        <p:spPr bwMode="auto">
          <a:xfrm>
            <a:off x="8712201" y="4641850"/>
            <a:ext cx="100013" cy="98425"/>
          </a:xfrm>
          <a:prstGeom prst="ellipse">
            <a:avLst/>
          </a:pr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7" name="Line 92"/>
          <p:cNvSpPr>
            <a:spLocks noChangeShapeType="1"/>
          </p:cNvSpPr>
          <p:nvPr/>
        </p:nvSpPr>
        <p:spPr bwMode="auto">
          <a:xfrm flipV="1">
            <a:off x="903289" y="695325"/>
            <a:ext cx="0" cy="492125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8" name="Line 93"/>
          <p:cNvSpPr>
            <a:spLocks noChangeShapeType="1"/>
          </p:cNvSpPr>
          <p:nvPr/>
        </p:nvSpPr>
        <p:spPr bwMode="auto">
          <a:xfrm flipH="1">
            <a:off x="809626" y="5472113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9" name="Rectangle 94"/>
          <p:cNvSpPr>
            <a:spLocks noChangeArrowheads="1"/>
          </p:cNvSpPr>
          <p:nvPr/>
        </p:nvSpPr>
        <p:spPr bwMode="auto">
          <a:xfrm rot="16200000">
            <a:off x="539751" y="5248275"/>
            <a:ext cx="2381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10" name="Line 95"/>
          <p:cNvSpPr>
            <a:spLocks noChangeShapeType="1"/>
          </p:cNvSpPr>
          <p:nvPr/>
        </p:nvSpPr>
        <p:spPr bwMode="auto">
          <a:xfrm flipH="1">
            <a:off x="809626" y="4010025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1" name="Rectangle 96"/>
          <p:cNvSpPr>
            <a:spLocks noChangeArrowheads="1"/>
          </p:cNvSpPr>
          <p:nvPr/>
        </p:nvSpPr>
        <p:spPr bwMode="auto">
          <a:xfrm rot="16200000">
            <a:off x="439739" y="3784600"/>
            <a:ext cx="43815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.02</a:t>
            </a:r>
          </a:p>
        </p:txBody>
      </p:sp>
      <p:sp>
        <p:nvSpPr>
          <p:cNvPr id="112" name="Line 97"/>
          <p:cNvSpPr>
            <a:spLocks noChangeShapeType="1"/>
          </p:cNvSpPr>
          <p:nvPr/>
        </p:nvSpPr>
        <p:spPr bwMode="auto">
          <a:xfrm flipH="1">
            <a:off x="809626" y="2546350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3" name="Rectangle 98"/>
          <p:cNvSpPr>
            <a:spLocks noChangeArrowheads="1"/>
          </p:cNvSpPr>
          <p:nvPr/>
        </p:nvSpPr>
        <p:spPr bwMode="auto">
          <a:xfrm rot="16200000">
            <a:off x="439739" y="2320925"/>
            <a:ext cx="43815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.04</a:t>
            </a:r>
          </a:p>
        </p:txBody>
      </p:sp>
      <p:sp>
        <p:nvSpPr>
          <p:cNvPr id="114" name="Line 99"/>
          <p:cNvSpPr>
            <a:spLocks noChangeShapeType="1"/>
          </p:cNvSpPr>
          <p:nvPr/>
        </p:nvSpPr>
        <p:spPr bwMode="auto">
          <a:xfrm flipH="1">
            <a:off x="809626" y="1089025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5" name="Rectangle 100"/>
          <p:cNvSpPr>
            <a:spLocks noChangeArrowheads="1"/>
          </p:cNvSpPr>
          <p:nvPr/>
        </p:nvSpPr>
        <p:spPr bwMode="auto">
          <a:xfrm rot="16200000">
            <a:off x="441326" y="863600"/>
            <a:ext cx="43815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.06</a:t>
            </a:r>
          </a:p>
        </p:txBody>
      </p:sp>
      <p:sp>
        <p:nvSpPr>
          <p:cNvPr id="117" name="Line 102"/>
          <p:cNvSpPr>
            <a:spLocks noChangeShapeType="1"/>
          </p:cNvSpPr>
          <p:nvPr/>
        </p:nvSpPr>
        <p:spPr bwMode="auto">
          <a:xfrm>
            <a:off x="903289" y="5616575"/>
            <a:ext cx="80025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8" name="Line 103"/>
          <p:cNvSpPr>
            <a:spLocks noChangeShapeType="1"/>
          </p:cNvSpPr>
          <p:nvPr/>
        </p:nvSpPr>
        <p:spPr bwMode="auto">
          <a:xfrm>
            <a:off x="1047751" y="5616575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9" name="Rectangle 104"/>
          <p:cNvSpPr>
            <a:spLocks noChangeArrowheads="1"/>
          </p:cNvSpPr>
          <p:nvPr/>
        </p:nvSpPr>
        <p:spPr bwMode="auto">
          <a:xfrm>
            <a:off x="947739" y="5754688"/>
            <a:ext cx="32067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-3</a:t>
            </a:r>
          </a:p>
        </p:txBody>
      </p:sp>
      <p:sp>
        <p:nvSpPr>
          <p:cNvPr id="120" name="Line 105"/>
          <p:cNvSpPr>
            <a:spLocks noChangeShapeType="1"/>
          </p:cNvSpPr>
          <p:nvPr/>
        </p:nvSpPr>
        <p:spPr bwMode="auto">
          <a:xfrm>
            <a:off x="2587626" y="5616575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1" name="Rectangle 106"/>
          <p:cNvSpPr>
            <a:spLocks noChangeArrowheads="1"/>
          </p:cNvSpPr>
          <p:nvPr/>
        </p:nvSpPr>
        <p:spPr bwMode="auto">
          <a:xfrm>
            <a:off x="2487614" y="5754688"/>
            <a:ext cx="32067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-2</a:t>
            </a:r>
          </a:p>
        </p:txBody>
      </p:sp>
      <p:sp>
        <p:nvSpPr>
          <p:cNvPr id="122" name="Line 107"/>
          <p:cNvSpPr>
            <a:spLocks noChangeShapeType="1"/>
          </p:cNvSpPr>
          <p:nvPr/>
        </p:nvSpPr>
        <p:spPr bwMode="auto">
          <a:xfrm>
            <a:off x="4133851" y="5616575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3" name="Rectangle 108"/>
          <p:cNvSpPr>
            <a:spLocks noChangeArrowheads="1"/>
          </p:cNvSpPr>
          <p:nvPr/>
        </p:nvSpPr>
        <p:spPr bwMode="auto">
          <a:xfrm>
            <a:off x="4033839" y="5754688"/>
            <a:ext cx="32067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-1</a:t>
            </a:r>
          </a:p>
        </p:txBody>
      </p:sp>
      <p:sp>
        <p:nvSpPr>
          <p:cNvPr id="124" name="Line 109"/>
          <p:cNvSpPr>
            <a:spLocks noChangeShapeType="1"/>
          </p:cNvSpPr>
          <p:nvPr/>
        </p:nvSpPr>
        <p:spPr bwMode="auto">
          <a:xfrm>
            <a:off x="5675314" y="5616575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5" name="Rectangle 110"/>
          <p:cNvSpPr>
            <a:spLocks noChangeArrowheads="1"/>
          </p:cNvSpPr>
          <p:nvPr/>
        </p:nvSpPr>
        <p:spPr bwMode="auto">
          <a:xfrm>
            <a:off x="5613401" y="5754688"/>
            <a:ext cx="2381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6" name="Line 111"/>
          <p:cNvSpPr>
            <a:spLocks noChangeShapeType="1"/>
          </p:cNvSpPr>
          <p:nvPr/>
        </p:nvSpPr>
        <p:spPr bwMode="auto">
          <a:xfrm>
            <a:off x="7215189" y="5616575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7" name="Rectangle 112"/>
          <p:cNvSpPr>
            <a:spLocks noChangeArrowheads="1"/>
          </p:cNvSpPr>
          <p:nvPr/>
        </p:nvSpPr>
        <p:spPr bwMode="auto">
          <a:xfrm>
            <a:off x="7154864" y="5754688"/>
            <a:ext cx="2381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28" name="Line 113"/>
          <p:cNvSpPr>
            <a:spLocks noChangeShapeType="1"/>
          </p:cNvSpPr>
          <p:nvPr/>
        </p:nvSpPr>
        <p:spPr bwMode="auto">
          <a:xfrm>
            <a:off x="8761414" y="5616575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9" name="Rectangle 114"/>
          <p:cNvSpPr>
            <a:spLocks noChangeArrowheads="1"/>
          </p:cNvSpPr>
          <p:nvPr/>
        </p:nvSpPr>
        <p:spPr bwMode="auto">
          <a:xfrm>
            <a:off x="8701089" y="5754688"/>
            <a:ext cx="2381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42" name="Rectangle 127"/>
          <p:cNvSpPr>
            <a:spLocks noChangeArrowheads="1"/>
          </p:cNvSpPr>
          <p:nvPr/>
        </p:nvSpPr>
        <p:spPr bwMode="auto">
          <a:xfrm>
            <a:off x="941389" y="1450975"/>
            <a:ext cx="13335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400" smtClean="0">
                <a:solidFill>
                  <a:srgbClr val="000000"/>
                </a:solidFill>
              </a:rPr>
              <a:t> </a:t>
            </a: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145" name="Rectangle 130"/>
          <p:cNvSpPr>
            <a:spLocks noChangeArrowheads="1"/>
          </p:cNvSpPr>
          <p:nvPr/>
        </p:nvSpPr>
        <p:spPr bwMode="auto">
          <a:xfrm>
            <a:off x="941389" y="2005013"/>
            <a:ext cx="13335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400" smtClean="0">
                <a:solidFill>
                  <a:srgbClr val="000000"/>
                </a:solidFill>
              </a:rPr>
              <a:t> </a:t>
            </a: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147" name="Rectangle 5"/>
          <p:cNvSpPr>
            <a:spLocks noChangeArrowheads="1"/>
          </p:cNvSpPr>
          <p:nvPr/>
        </p:nvSpPr>
        <p:spPr bwMode="auto">
          <a:xfrm>
            <a:off x="1036338" y="182563"/>
            <a:ext cx="71729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dirty="0">
                <a:solidFill>
                  <a:srgbClr val="1E2D70"/>
                </a:solidFill>
              </a:rPr>
              <a:t>Impact of High Value-Added Teacher Entry on Cohort Test Scores</a:t>
            </a:r>
          </a:p>
        </p:txBody>
      </p:sp>
      <p:sp>
        <p:nvSpPr>
          <p:cNvPr id="149" name="Rectangle 101"/>
          <p:cNvSpPr>
            <a:spLocks noChangeArrowheads="1"/>
          </p:cNvSpPr>
          <p:nvPr/>
        </p:nvSpPr>
        <p:spPr bwMode="auto">
          <a:xfrm rot="16200000">
            <a:off x="-1834355" y="2846387"/>
            <a:ext cx="43053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School-Grade-Cohort Mean Test Score</a:t>
            </a:r>
          </a:p>
        </p:txBody>
      </p:sp>
      <p:sp>
        <p:nvSpPr>
          <p:cNvPr id="164" name="Rectangle 115"/>
          <p:cNvSpPr>
            <a:spLocks noChangeArrowheads="1"/>
          </p:cNvSpPr>
          <p:nvPr/>
        </p:nvSpPr>
        <p:spPr bwMode="auto">
          <a:xfrm>
            <a:off x="2205039" y="6069012"/>
            <a:ext cx="56975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Year Relative to Entry of High Value-Added Teacher</a:t>
            </a:r>
          </a:p>
        </p:txBody>
      </p:sp>
      <p:sp>
        <p:nvSpPr>
          <p:cNvPr id="165" name="Rectangle 58"/>
          <p:cNvSpPr>
            <a:spLocks noChangeArrowheads="1"/>
          </p:cNvSpPr>
          <p:nvPr/>
        </p:nvSpPr>
        <p:spPr bwMode="auto">
          <a:xfrm>
            <a:off x="1093298" y="1143000"/>
            <a:ext cx="14667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∆</a:t>
            </a:r>
            <a:r>
              <a:rPr lang="en-US" sz="1600" dirty="0" smtClean="0">
                <a:solidFill>
                  <a:srgbClr val="000000"/>
                </a:solidFill>
              </a:rPr>
              <a:t> Score = 0.035</a:t>
            </a:r>
          </a:p>
        </p:txBody>
      </p:sp>
      <p:sp>
        <p:nvSpPr>
          <p:cNvPr id="166" name="Rectangle 59"/>
          <p:cNvSpPr>
            <a:spLocks noChangeArrowheads="1"/>
          </p:cNvSpPr>
          <p:nvPr/>
        </p:nvSpPr>
        <p:spPr bwMode="auto">
          <a:xfrm>
            <a:off x="1051734" y="1346344"/>
            <a:ext cx="15741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                (0.008)</a:t>
            </a:r>
          </a:p>
        </p:txBody>
      </p:sp>
      <p:sp>
        <p:nvSpPr>
          <p:cNvPr id="167" name="Rectangle 60"/>
          <p:cNvSpPr>
            <a:spLocks noChangeArrowheads="1"/>
          </p:cNvSpPr>
          <p:nvPr/>
        </p:nvSpPr>
        <p:spPr bwMode="auto">
          <a:xfrm>
            <a:off x="1260764" y="1628617"/>
            <a:ext cx="12985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∆</a:t>
            </a:r>
            <a:r>
              <a:rPr lang="en-US" sz="1600" dirty="0" smtClean="0">
                <a:solidFill>
                  <a:srgbClr val="000000"/>
                </a:solidFill>
              </a:rPr>
              <a:t> TVA = 0.042</a:t>
            </a:r>
          </a:p>
        </p:txBody>
      </p:sp>
      <p:sp>
        <p:nvSpPr>
          <p:cNvPr id="168" name="Rectangle 61"/>
          <p:cNvSpPr>
            <a:spLocks noChangeArrowheads="1"/>
          </p:cNvSpPr>
          <p:nvPr/>
        </p:nvSpPr>
        <p:spPr bwMode="auto">
          <a:xfrm>
            <a:off x="1217990" y="1845815"/>
            <a:ext cx="14010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             (0.002)</a:t>
            </a:r>
          </a:p>
        </p:txBody>
      </p:sp>
      <p:sp>
        <p:nvSpPr>
          <p:cNvPr id="169" name="Rectangle 63"/>
          <p:cNvSpPr>
            <a:spLocks noChangeArrowheads="1"/>
          </p:cNvSpPr>
          <p:nvPr/>
        </p:nvSpPr>
        <p:spPr bwMode="auto">
          <a:xfrm>
            <a:off x="1093298" y="2258292"/>
            <a:ext cx="20694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p [</a:t>
            </a:r>
            <a:r>
              <a:rPr lang="en-US" sz="1600" dirty="0">
                <a:solidFill>
                  <a:srgbClr val="000000"/>
                </a:solidFill>
              </a:rPr>
              <a:t>∆</a:t>
            </a:r>
            <a:r>
              <a:rPr lang="en-US" sz="1600" dirty="0" smtClean="0">
                <a:solidFill>
                  <a:srgbClr val="000000"/>
                </a:solidFill>
              </a:rPr>
              <a:t> score = 0] &lt; 0.001</a:t>
            </a:r>
          </a:p>
        </p:txBody>
      </p:sp>
      <p:sp>
        <p:nvSpPr>
          <p:cNvPr id="170" name="Rectangle 64"/>
          <p:cNvSpPr>
            <a:spLocks noChangeArrowheads="1"/>
          </p:cNvSpPr>
          <p:nvPr/>
        </p:nvSpPr>
        <p:spPr bwMode="auto">
          <a:xfrm>
            <a:off x="1093298" y="2560464"/>
            <a:ext cx="24031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p [</a:t>
            </a:r>
            <a:r>
              <a:rPr lang="en-US" sz="1600" dirty="0">
                <a:solidFill>
                  <a:srgbClr val="000000"/>
                </a:solidFill>
              </a:rPr>
              <a:t>∆</a:t>
            </a:r>
            <a:r>
              <a:rPr lang="en-US" sz="1600" dirty="0" smtClean="0">
                <a:solidFill>
                  <a:srgbClr val="000000"/>
                </a:solidFill>
              </a:rPr>
              <a:t> score = </a:t>
            </a:r>
            <a:r>
              <a:rPr lang="en-US" sz="1600" dirty="0">
                <a:solidFill>
                  <a:srgbClr val="000000"/>
                </a:solidFill>
              </a:rPr>
              <a:t>∆</a:t>
            </a:r>
            <a:r>
              <a:rPr lang="en-US" sz="1600" dirty="0" smtClean="0">
                <a:solidFill>
                  <a:srgbClr val="000000"/>
                </a:solidFill>
              </a:rPr>
              <a:t> TVA] = 0.34</a:t>
            </a:r>
          </a:p>
        </p:txBody>
      </p:sp>
      <p:sp>
        <p:nvSpPr>
          <p:cNvPr id="171" name="Rectangle 66"/>
          <p:cNvSpPr>
            <a:spLocks noChangeArrowheads="1"/>
          </p:cNvSpPr>
          <p:nvPr/>
        </p:nvSpPr>
        <p:spPr bwMode="auto">
          <a:xfrm>
            <a:off x="1093298" y="2954179"/>
            <a:ext cx="23187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Number of Events = 1135</a:t>
            </a: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5868988" y="6400800"/>
            <a:ext cx="2513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Score in Previous Grade</a:t>
            </a:r>
          </a:p>
        </p:txBody>
      </p:sp>
      <p:sp>
        <p:nvSpPr>
          <p:cNvPr id="64" name="Line 51"/>
          <p:cNvSpPr>
            <a:spLocks noChangeShapeType="1"/>
          </p:cNvSpPr>
          <p:nvPr/>
        </p:nvSpPr>
        <p:spPr bwMode="auto">
          <a:xfrm>
            <a:off x="4875213" y="6542088"/>
            <a:ext cx="865187" cy="1587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kern="0" smtClean="0">
              <a:solidFill>
                <a:srgbClr val="000000"/>
              </a:solidFill>
            </a:endParaRPr>
          </a:p>
        </p:txBody>
      </p:sp>
      <p:sp>
        <p:nvSpPr>
          <p:cNvPr id="65" name="Oval 52"/>
          <p:cNvSpPr>
            <a:spLocks noChangeArrowheads="1"/>
          </p:cNvSpPr>
          <p:nvPr/>
        </p:nvSpPr>
        <p:spPr bwMode="auto">
          <a:xfrm>
            <a:off x="5257800" y="6491288"/>
            <a:ext cx="100013" cy="101600"/>
          </a:xfrm>
          <a:prstGeom prst="ellipse">
            <a:avLst/>
          </a:prstGeom>
          <a:solidFill>
            <a:srgbClr val="000000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 kern="0" smtClean="0">
              <a:solidFill>
                <a:srgbClr val="000000"/>
              </a:solidFill>
              <a:latin typeface="cmss10" pitchFamily="34" charset="0"/>
            </a:endParaRPr>
          </a:p>
        </p:txBody>
      </p:sp>
      <p:grpSp>
        <p:nvGrpSpPr>
          <p:cNvPr id="66" name="Group 156"/>
          <p:cNvGrpSpPr>
            <a:grpSpLocks/>
          </p:cNvGrpSpPr>
          <p:nvPr/>
        </p:nvGrpSpPr>
        <p:grpSpPr bwMode="auto">
          <a:xfrm>
            <a:off x="1181100" y="6400800"/>
            <a:ext cx="3379788" cy="276225"/>
            <a:chOff x="1750800" y="6413494"/>
            <a:chExt cx="3378088" cy="277545"/>
          </a:xfrm>
        </p:grpSpPr>
        <p:sp>
          <p:nvSpPr>
            <p:cNvPr id="67" name="Rectangle 54"/>
            <p:cNvSpPr>
              <a:spLocks noChangeArrowheads="1"/>
            </p:cNvSpPr>
            <p:nvPr/>
          </p:nvSpPr>
          <p:spPr bwMode="auto">
            <a:xfrm>
              <a:off x="2744294" y="6413494"/>
              <a:ext cx="2384594" cy="27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</a:rPr>
                <a:t>Score in Current Grade</a:t>
              </a:r>
            </a:p>
          </p:txBody>
        </p:sp>
        <p:sp>
          <p:nvSpPr>
            <p:cNvPr id="68" name="Line 51"/>
            <p:cNvSpPr>
              <a:spLocks noChangeShapeType="1"/>
            </p:cNvSpPr>
            <p:nvPr/>
          </p:nvSpPr>
          <p:spPr bwMode="auto">
            <a:xfrm>
              <a:off x="1750800" y="6554788"/>
              <a:ext cx="865187" cy="1587"/>
            </a:xfrm>
            <a:prstGeom prst="line">
              <a:avLst/>
            </a:prstGeom>
            <a:noFill/>
            <a:ln w="22225">
              <a:solidFill>
                <a:srgbClr val="1A476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" name="Oval 52"/>
            <p:cNvSpPr>
              <a:spLocks noChangeArrowheads="1"/>
            </p:cNvSpPr>
            <p:nvPr/>
          </p:nvSpPr>
          <p:spPr bwMode="auto">
            <a:xfrm>
              <a:off x="2133387" y="6503988"/>
              <a:ext cx="100013" cy="10160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435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7" name="Rectangle 2"/>
          <p:cNvSpPr>
            <a:spLocks noChangeArrowheads="1"/>
          </p:cNvSpPr>
          <p:nvPr/>
        </p:nvSpPr>
        <p:spPr bwMode="auto">
          <a:xfrm>
            <a:off x="228600" y="386001"/>
            <a:ext cx="8534400" cy="57861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609600" indent="-376238" eaLnBrk="0" hangingPunct="0">
              <a:defRPr/>
            </a:pPr>
            <a:r>
              <a:rPr lang="en-US" u="sng" dirty="0">
                <a:solidFill>
                  <a:srgbClr val="000000"/>
                </a:solidFill>
                <a:latin typeface="cmss10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000000"/>
                </a:solidFill>
                <a:latin typeface="cmss10" pitchFamily="34" charset="0"/>
              </a:rPr>
              <a:t>Debate stems </a:t>
            </a:r>
            <a:r>
              <a:rPr lang="en-US" dirty="0">
                <a:solidFill>
                  <a:srgbClr val="000000"/>
                </a:solidFill>
                <a:latin typeface="cmss10" pitchFamily="34" charset="0"/>
              </a:rPr>
              <a:t>primarily </a:t>
            </a:r>
            <a:r>
              <a:rPr lang="en-US">
                <a:solidFill>
                  <a:srgbClr val="000000"/>
                </a:solidFill>
                <a:latin typeface="cmss10" pitchFamily="34" charset="0"/>
              </a:rPr>
              <a:t>from </a:t>
            </a:r>
            <a:r>
              <a:rPr lang="en-US" smtClean="0">
                <a:solidFill>
                  <a:srgbClr val="000000"/>
                </a:solidFill>
                <a:latin typeface="cmss10" pitchFamily="34" charset="0"/>
              </a:rPr>
              <a:t>two </a:t>
            </a:r>
            <a:r>
              <a:rPr lang="en-US" dirty="0" smtClean="0">
                <a:solidFill>
                  <a:srgbClr val="000000"/>
                </a:solidFill>
                <a:latin typeface="cmss10" pitchFamily="34" charset="0"/>
              </a:rPr>
              <a:t>intellectual issues</a:t>
            </a:r>
            <a:r>
              <a:rPr lang="en-US" dirty="0">
                <a:solidFill>
                  <a:srgbClr val="000000"/>
                </a:solidFill>
                <a:latin typeface="cmss10" pitchFamily="34" charset="0"/>
              </a:rPr>
              <a:t>:</a:t>
            </a: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1524000" lvl="2" indent="-376238" eaLnBrk="0" hangingPunct="0">
              <a:buSzPct val="80000"/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rgbClr val="000000"/>
                </a:solidFill>
                <a:latin typeface="cmss10" pitchFamily="34" charset="0"/>
              </a:rPr>
              <a:t>If VA estimates are biased, they will incorrectly reward or penalize teachers for the mix of students they get</a:t>
            </a: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1147762" lvl="1" indent="-457200" eaLnBrk="0" hangingPunct="0">
              <a:buSzPct val="80000"/>
              <a:buFont typeface="+mj-lt"/>
              <a:buAutoNum type="arabicPeriod" startAt="2"/>
              <a:defRPr/>
            </a:pPr>
            <a:r>
              <a:rPr lang="en-US" dirty="0">
                <a:solidFill>
                  <a:srgbClr val="000000"/>
                </a:solidFill>
                <a:latin typeface="cmss10" pitchFamily="34" charset="0"/>
              </a:rPr>
              <a:t>Lack of evidence on teachers’ long-term impacts</a:t>
            </a:r>
          </a:p>
          <a:p>
            <a:pPr marL="690562" lvl="1" eaLnBrk="0" hangingPunct="0">
              <a:buSzPct val="80000"/>
              <a:defRPr/>
            </a:pPr>
            <a:endParaRPr lang="en-US" sz="1000" dirty="0">
              <a:solidFill>
                <a:srgbClr val="000000"/>
              </a:solidFill>
              <a:latin typeface="cmss10" pitchFamily="34" charset="0"/>
            </a:endParaRPr>
          </a:p>
          <a:p>
            <a:pPr marL="1524000" lvl="2" indent="-376238" eaLnBrk="0" hangingPunct="0">
              <a:buSzPct val="80000"/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rgbClr val="000000"/>
                </a:solidFill>
                <a:latin typeface="cmss10" pitchFamily="34" charset="0"/>
              </a:rPr>
              <a:t>Do teachers who raise test scores improve students’ long-term outcomes or are they simply better at teaching to the test?</a:t>
            </a:r>
          </a:p>
          <a:p>
            <a:pPr marL="1147762" lvl="1" indent="-457200" eaLnBrk="0" hangingPunct="0">
              <a:buSzPct val="80000"/>
              <a:buFont typeface="+mj-lt"/>
              <a:buAutoNum type="arabicPeriod"/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215043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FFFF"/>
                </a:solidFill>
                <a:latin typeface="cmss10" pitchFamily="34" charset="0"/>
              </a:rPr>
              <a:t>Debate About Teacher Value-Added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8600" y="2016364"/>
            <a:ext cx="8534400" cy="1724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1147762" lvl="1" indent="-457200" eaLnBrk="0" hangingPunct="0">
              <a:buSzPct val="80000"/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  <a:latin typeface="cmss10" pitchFamily="34" charset="0"/>
              </a:rPr>
              <a:t>Disagreement about </a:t>
            </a:r>
            <a:r>
              <a:rPr lang="en-US" dirty="0">
                <a:solidFill>
                  <a:srgbClr val="000000"/>
                </a:solidFill>
                <a:latin typeface="cmss10" pitchFamily="34" charset="0"/>
              </a:rPr>
              <a:t>whether VA measures are biased </a:t>
            </a:r>
          </a:p>
          <a:p>
            <a:pPr marL="690562" lvl="1" eaLnBrk="0" hangingPunct="0">
              <a:buSzPct val="80000"/>
              <a:defRPr/>
            </a:pPr>
            <a:r>
              <a:rPr lang="en-US" sz="1600" dirty="0">
                <a:solidFill>
                  <a:srgbClr val="000000"/>
                </a:solidFill>
                <a:latin typeface="cmss10" pitchFamily="34" charset="0"/>
              </a:rPr>
              <a:t>	     [Kane and </a:t>
            </a:r>
            <a:r>
              <a:rPr lang="en-US" sz="1600" dirty="0" err="1">
                <a:solidFill>
                  <a:srgbClr val="000000"/>
                </a:solidFill>
                <a:latin typeface="cmss10" pitchFamily="34" charset="0"/>
              </a:rPr>
              <a:t>Staiger</a:t>
            </a:r>
            <a:r>
              <a:rPr lang="en-US" sz="1600" dirty="0">
                <a:solidFill>
                  <a:srgbClr val="000000"/>
                </a:solidFill>
                <a:latin typeface="cmss10" pitchFamily="34" charset="0"/>
              </a:rPr>
              <a:t> 2008, Rothstein 2010]</a:t>
            </a: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sz="1000" dirty="0">
              <a:solidFill>
                <a:srgbClr val="000000"/>
              </a:solidFill>
              <a:latin typeface="cmss10" pitchFamily="34" charset="0"/>
            </a:endParaRPr>
          </a:p>
          <a:p>
            <a:pPr marL="1524000" lvl="2" indent="-376238" eaLnBrk="0" hangingPunct="0">
              <a:buSzPct val="80000"/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rgbClr val="000000"/>
                </a:solidFill>
                <a:latin typeface="cmss10" pitchFamily="34" charset="0"/>
              </a:rPr>
              <a:t>Do differences in test-score gains across teachers capture causal impacts of teachers or are they driven by student sorting?</a:t>
            </a:r>
          </a:p>
          <a:p>
            <a:pPr marL="1147762" lvl="2" eaLnBrk="0" hangingPunct="0">
              <a:buSzPct val="80000"/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903289" y="5472099"/>
            <a:ext cx="8002605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903289" y="3925878"/>
            <a:ext cx="8002605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903289" y="2386007"/>
            <a:ext cx="8002605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903289" y="839785"/>
            <a:ext cx="8002605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4903798" y="695323"/>
            <a:ext cx="0" cy="4921238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1047752" y="1376359"/>
            <a:ext cx="7713679" cy="4095740"/>
          </a:xfrm>
          <a:custGeom>
            <a:avLst/>
            <a:gdLst>
              <a:gd name="T0" fmla="*/ 0 w 1392"/>
              <a:gd name="T1" fmla="*/ 0 h 739"/>
              <a:gd name="T2" fmla="*/ 278 w 1392"/>
              <a:gd name="T3" fmla="*/ 104 h 739"/>
              <a:gd name="T4" fmla="*/ 557 w 1392"/>
              <a:gd name="T5" fmla="*/ 195 h 739"/>
              <a:gd name="T6" fmla="*/ 835 w 1392"/>
              <a:gd name="T7" fmla="*/ 561 h 739"/>
              <a:gd name="T8" fmla="*/ 1113 w 1392"/>
              <a:gd name="T9" fmla="*/ 628 h 739"/>
              <a:gd name="T10" fmla="*/ 1392 w 1392"/>
              <a:gd name="T11" fmla="*/ 739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92" h="739">
                <a:moveTo>
                  <a:pt x="0" y="0"/>
                </a:moveTo>
                <a:lnTo>
                  <a:pt x="278" y="104"/>
                </a:lnTo>
                <a:lnTo>
                  <a:pt x="557" y="195"/>
                </a:lnTo>
                <a:lnTo>
                  <a:pt x="835" y="561"/>
                </a:lnTo>
                <a:lnTo>
                  <a:pt x="1113" y="628"/>
                </a:lnTo>
                <a:lnTo>
                  <a:pt x="1392" y="739"/>
                </a:lnTo>
              </a:path>
            </a:pathLst>
          </a:cu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996952" y="1327147"/>
            <a:ext cx="100013" cy="100012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2538418" y="1903408"/>
            <a:ext cx="100013" cy="100012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4084646" y="2408231"/>
            <a:ext cx="100013" cy="100012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5624524" y="4435464"/>
            <a:ext cx="100013" cy="100012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165990" y="4806938"/>
            <a:ext cx="100013" cy="100012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8712218" y="5422887"/>
            <a:ext cx="100013" cy="100012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1047752" y="2479669"/>
            <a:ext cx="7713679" cy="2992430"/>
          </a:xfrm>
          <a:custGeom>
            <a:avLst/>
            <a:gdLst>
              <a:gd name="T0" fmla="*/ 0 w 1392"/>
              <a:gd name="T1" fmla="*/ 0 h 540"/>
              <a:gd name="T2" fmla="*/ 278 w 1392"/>
              <a:gd name="T3" fmla="*/ 109 h 540"/>
              <a:gd name="T4" fmla="*/ 557 w 1392"/>
              <a:gd name="T5" fmla="*/ 237 h 540"/>
              <a:gd name="T6" fmla="*/ 835 w 1392"/>
              <a:gd name="T7" fmla="*/ 351 h 540"/>
              <a:gd name="T8" fmla="*/ 1113 w 1392"/>
              <a:gd name="T9" fmla="*/ 451 h 540"/>
              <a:gd name="T10" fmla="*/ 1392 w 1392"/>
              <a:gd name="T11" fmla="*/ 540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92" h="540">
                <a:moveTo>
                  <a:pt x="0" y="0"/>
                </a:moveTo>
                <a:lnTo>
                  <a:pt x="278" y="109"/>
                </a:lnTo>
                <a:lnTo>
                  <a:pt x="557" y="237"/>
                </a:lnTo>
                <a:lnTo>
                  <a:pt x="835" y="351"/>
                </a:lnTo>
                <a:lnTo>
                  <a:pt x="1113" y="451"/>
                </a:lnTo>
                <a:lnTo>
                  <a:pt x="1392" y="540"/>
                </a:lnTo>
              </a:path>
            </a:pathLst>
          </a:cu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996952" y="2430456"/>
            <a:ext cx="100013" cy="100012"/>
          </a:xfrm>
          <a:prstGeom prst="ellipse">
            <a:avLst/>
          </a:pr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2538418" y="3033705"/>
            <a:ext cx="100013" cy="100012"/>
          </a:xfrm>
          <a:prstGeom prst="ellipse">
            <a:avLst/>
          </a:pr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4084646" y="3743316"/>
            <a:ext cx="100013" cy="100012"/>
          </a:xfrm>
          <a:prstGeom prst="ellipse">
            <a:avLst/>
          </a:pr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5624524" y="4375139"/>
            <a:ext cx="100013" cy="100012"/>
          </a:xfrm>
          <a:prstGeom prst="ellipse">
            <a:avLst/>
          </a:pr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7165990" y="4929175"/>
            <a:ext cx="100013" cy="100012"/>
          </a:xfrm>
          <a:prstGeom prst="ellipse">
            <a:avLst/>
          </a:pr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8712218" y="5422887"/>
            <a:ext cx="100013" cy="100012"/>
          </a:xfrm>
          <a:prstGeom prst="ellipse">
            <a:avLst/>
          </a:pr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 flipV="1">
            <a:off x="903289" y="695323"/>
            <a:ext cx="0" cy="4921238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H="1">
            <a:off x="809627" y="5472099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 rot="16200000">
            <a:off x="539752" y="5248261"/>
            <a:ext cx="238124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 flipH="1">
            <a:off x="809627" y="3925878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 rot="16200000">
            <a:off x="439739" y="3700453"/>
            <a:ext cx="438149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.05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 flipH="1">
            <a:off x="809627" y="2386007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 rot="16200000">
            <a:off x="506414" y="2160581"/>
            <a:ext cx="304799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 flipH="1">
            <a:off x="809627" y="839785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35"/>
          <p:cNvSpPr>
            <a:spLocks noChangeArrowheads="1"/>
          </p:cNvSpPr>
          <p:nvPr/>
        </p:nvSpPr>
        <p:spPr bwMode="auto">
          <a:xfrm rot="16200000">
            <a:off x="441327" y="612773"/>
            <a:ext cx="438149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.15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62"/>
          <p:cNvSpPr>
            <a:spLocks noChangeArrowheads="1"/>
          </p:cNvSpPr>
          <p:nvPr/>
        </p:nvSpPr>
        <p:spPr bwMode="auto">
          <a:xfrm>
            <a:off x="8816994" y="1450971"/>
            <a:ext cx="13335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65"/>
          <p:cNvSpPr>
            <a:spLocks noChangeArrowheads="1"/>
          </p:cNvSpPr>
          <p:nvPr/>
        </p:nvSpPr>
        <p:spPr bwMode="auto">
          <a:xfrm>
            <a:off x="8816994" y="2005007"/>
            <a:ext cx="13335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5"/>
          <p:cNvSpPr>
            <a:spLocks noChangeArrowheads="1"/>
          </p:cNvSpPr>
          <p:nvPr/>
        </p:nvSpPr>
        <p:spPr bwMode="auto">
          <a:xfrm>
            <a:off x="1119695" y="182563"/>
            <a:ext cx="70062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dirty="0">
                <a:solidFill>
                  <a:srgbClr val="1E2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High Value-Added Teacher </a:t>
            </a:r>
            <a:r>
              <a:rPr lang="en-US" sz="1800" b="1" dirty="0" smtClean="0">
                <a:solidFill>
                  <a:srgbClr val="1E2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Exit on </a:t>
            </a:r>
            <a:r>
              <a:rPr lang="en-US" sz="1800" b="1" dirty="0">
                <a:solidFill>
                  <a:srgbClr val="1E2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Cohort Test Scores</a:t>
            </a:r>
          </a:p>
        </p:txBody>
      </p:sp>
      <p:sp>
        <p:nvSpPr>
          <p:cNvPr id="68" name="Rectangle 36"/>
          <p:cNvSpPr>
            <a:spLocks noChangeArrowheads="1"/>
          </p:cNvSpPr>
          <p:nvPr/>
        </p:nvSpPr>
        <p:spPr bwMode="auto">
          <a:xfrm rot="16200000">
            <a:off x="-1834355" y="2846387"/>
            <a:ext cx="43053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School-Grade-Cohort Mean Test Score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50"/>
          <p:cNvSpPr>
            <a:spLocks noChangeArrowheads="1"/>
          </p:cNvSpPr>
          <p:nvPr/>
        </p:nvSpPr>
        <p:spPr bwMode="auto">
          <a:xfrm>
            <a:off x="1962150" y="6069013"/>
            <a:ext cx="6218238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Year Relative to Departure of High Value-Added Teacher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58"/>
          <p:cNvSpPr>
            <a:spLocks noChangeArrowheads="1"/>
          </p:cNvSpPr>
          <p:nvPr/>
        </p:nvSpPr>
        <p:spPr bwMode="auto">
          <a:xfrm>
            <a:off x="7192081" y="1143000"/>
            <a:ext cx="15356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∆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Score = -0.045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Rectangle 59"/>
          <p:cNvSpPr>
            <a:spLocks noChangeArrowheads="1"/>
          </p:cNvSpPr>
          <p:nvPr/>
        </p:nvSpPr>
        <p:spPr bwMode="auto">
          <a:xfrm>
            <a:off x="7207101" y="1346344"/>
            <a:ext cx="15741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              (0.008)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60"/>
          <p:cNvSpPr>
            <a:spLocks noChangeArrowheads="1"/>
          </p:cNvSpPr>
          <p:nvPr/>
        </p:nvSpPr>
        <p:spPr bwMode="auto">
          <a:xfrm>
            <a:off x="7360268" y="1628617"/>
            <a:ext cx="13674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∆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TVA = -0.042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61"/>
          <p:cNvSpPr>
            <a:spLocks noChangeArrowheads="1"/>
          </p:cNvSpPr>
          <p:nvPr/>
        </p:nvSpPr>
        <p:spPr bwMode="auto">
          <a:xfrm>
            <a:off x="7385010" y="1845815"/>
            <a:ext cx="14010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           (0.002)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63"/>
          <p:cNvSpPr>
            <a:spLocks noChangeArrowheads="1"/>
          </p:cNvSpPr>
          <p:nvPr/>
        </p:nvSpPr>
        <p:spPr bwMode="auto">
          <a:xfrm>
            <a:off x="6658281" y="2258292"/>
            <a:ext cx="20694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 [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∆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score = 0] &lt; 0.001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64"/>
          <p:cNvSpPr>
            <a:spLocks noChangeArrowheads="1"/>
          </p:cNvSpPr>
          <p:nvPr/>
        </p:nvSpPr>
        <p:spPr bwMode="auto">
          <a:xfrm>
            <a:off x="6324600" y="2560464"/>
            <a:ext cx="24031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 [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∆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score =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∆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TVA] = 0.66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ectangle 66"/>
          <p:cNvSpPr>
            <a:spLocks noChangeArrowheads="1"/>
          </p:cNvSpPr>
          <p:nvPr/>
        </p:nvSpPr>
        <p:spPr bwMode="auto">
          <a:xfrm>
            <a:off x="6409046" y="2954179"/>
            <a:ext cx="23187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Number of Events = 1115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5868988" y="6400800"/>
            <a:ext cx="2513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Score in Previous Grade</a:t>
            </a:r>
          </a:p>
        </p:txBody>
      </p:sp>
      <p:sp>
        <p:nvSpPr>
          <p:cNvPr id="64" name="Line 51"/>
          <p:cNvSpPr>
            <a:spLocks noChangeShapeType="1"/>
          </p:cNvSpPr>
          <p:nvPr/>
        </p:nvSpPr>
        <p:spPr bwMode="auto">
          <a:xfrm>
            <a:off x="4875213" y="6542088"/>
            <a:ext cx="865187" cy="1587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Oval 52"/>
          <p:cNvSpPr>
            <a:spLocks noChangeArrowheads="1"/>
          </p:cNvSpPr>
          <p:nvPr/>
        </p:nvSpPr>
        <p:spPr bwMode="auto">
          <a:xfrm>
            <a:off x="5257800" y="6491288"/>
            <a:ext cx="100013" cy="101600"/>
          </a:xfrm>
          <a:prstGeom prst="ellipse">
            <a:avLst/>
          </a:prstGeom>
          <a:solidFill>
            <a:srgbClr val="000000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mss10" pitchFamily="34" charset="0"/>
              <a:cs typeface="Arial" pitchFamily="34" charset="0"/>
            </a:endParaRPr>
          </a:p>
        </p:txBody>
      </p:sp>
      <p:grpSp>
        <p:nvGrpSpPr>
          <p:cNvPr id="70" name="Group 156"/>
          <p:cNvGrpSpPr>
            <a:grpSpLocks/>
          </p:cNvGrpSpPr>
          <p:nvPr/>
        </p:nvGrpSpPr>
        <p:grpSpPr bwMode="auto">
          <a:xfrm>
            <a:off x="1181100" y="6400800"/>
            <a:ext cx="3379788" cy="276225"/>
            <a:chOff x="1750800" y="6413494"/>
            <a:chExt cx="3378088" cy="277545"/>
          </a:xfrm>
        </p:grpSpPr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2744294" y="6413494"/>
              <a:ext cx="2384594" cy="27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Score in Current Grade</a:t>
              </a:r>
            </a:p>
          </p:txBody>
        </p:sp>
        <p:sp>
          <p:nvSpPr>
            <p:cNvPr id="72" name="Line 51"/>
            <p:cNvSpPr>
              <a:spLocks noChangeShapeType="1"/>
            </p:cNvSpPr>
            <p:nvPr/>
          </p:nvSpPr>
          <p:spPr bwMode="auto">
            <a:xfrm>
              <a:off x="1750800" y="6554788"/>
              <a:ext cx="865187" cy="1587"/>
            </a:xfrm>
            <a:prstGeom prst="line">
              <a:avLst/>
            </a:prstGeom>
            <a:noFill/>
            <a:ln w="22225">
              <a:solidFill>
                <a:srgbClr val="1A476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Oval 52"/>
            <p:cNvSpPr>
              <a:spLocks noChangeArrowheads="1"/>
            </p:cNvSpPr>
            <p:nvPr/>
          </p:nvSpPr>
          <p:spPr bwMode="auto">
            <a:xfrm>
              <a:off x="2133387" y="6503988"/>
              <a:ext cx="100013" cy="10160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4" name="Line 102"/>
          <p:cNvSpPr>
            <a:spLocks noChangeShapeType="1"/>
          </p:cNvSpPr>
          <p:nvPr/>
        </p:nvSpPr>
        <p:spPr bwMode="auto">
          <a:xfrm>
            <a:off x="903289" y="5616575"/>
            <a:ext cx="80025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Line 103"/>
          <p:cNvSpPr>
            <a:spLocks noChangeShapeType="1"/>
          </p:cNvSpPr>
          <p:nvPr/>
        </p:nvSpPr>
        <p:spPr bwMode="auto">
          <a:xfrm>
            <a:off x="1047751" y="5616575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Rectangle 104"/>
          <p:cNvSpPr>
            <a:spLocks noChangeArrowheads="1"/>
          </p:cNvSpPr>
          <p:nvPr/>
        </p:nvSpPr>
        <p:spPr bwMode="auto">
          <a:xfrm>
            <a:off x="947739" y="5754688"/>
            <a:ext cx="32067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-3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Line 105"/>
          <p:cNvSpPr>
            <a:spLocks noChangeShapeType="1"/>
          </p:cNvSpPr>
          <p:nvPr/>
        </p:nvSpPr>
        <p:spPr bwMode="auto">
          <a:xfrm>
            <a:off x="2587626" y="5616575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Rectangle 106"/>
          <p:cNvSpPr>
            <a:spLocks noChangeArrowheads="1"/>
          </p:cNvSpPr>
          <p:nvPr/>
        </p:nvSpPr>
        <p:spPr bwMode="auto">
          <a:xfrm>
            <a:off x="2487614" y="5754688"/>
            <a:ext cx="32067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Line 107"/>
          <p:cNvSpPr>
            <a:spLocks noChangeShapeType="1"/>
          </p:cNvSpPr>
          <p:nvPr/>
        </p:nvSpPr>
        <p:spPr bwMode="auto">
          <a:xfrm>
            <a:off x="4133851" y="5616575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Rectangle 108"/>
          <p:cNvSpPr>
            <a:spLocks noChangeArrowheads="1"/>
          </p:cNvSpPr>
          <p:nvPr/>
        </p:nvSpPr>
        <p:spPr bwMode="auto">
          <a:xfrm>
            <a:off x="4033839" y="5754688"/>
            <a:ext cx="32067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Line 109"/>
          <p:cNvSpPr>
            <a:spLocks noChangeShapeType="1"/>
          </p:cNvSpPr>
          <p:nvPr/>
        </p:nvSpPr>
        <p:spPr bwMode="auto">
          <a:xfrm>
            <a:off x="5675314" y="5616575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Rectangle 110"/>
          <p:cNvSpPr>
            <a:spLocks noChangeArrowheads="1"/>
          </p:cNvSpPr>
          <p:nvPr/>
        </p:nvSpPr>
        <p:spPr bwMode="auto">
          <a:xfrm>
            <a:off x="5613401" y="5754688"/>
            <a:ext cx="2381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Line 111"/>
          <p:cNvSpPr>
            <a:spLocks noChangeShapeType="1"/>
          </p:cNvSpPr>
          <p:nvPr/>
        </p:nvSpPr>
        <p:spPr bwMode="auto">
          <a:xfrm>
            <a:off x="7215189" y="5616575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Rectangle 112"/>
          <p:cNvSpPr>
            <a:spLocks noChangeArrowheads="1"/>
          </p:cNvSpPr>
          <p:nvPr/>
        </p:nvSpPr>
        <p:spPr bwMode="auto">
          <a:xfrm>
            <a:off x="7154864" y="5754688"/>
            <a:ext cx="2381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Line 113"/>
          <p:cNvSpPr>
            <a:spLocks noChangeShapeType="1"/>
          </p:cNvSpPr>
          <p:nvPr/>
        </p:nvSpPr>
        <p:spPr bwMode="auto">
          <a:xfrm>
            <a:off x="8761414" y="5616575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Rectangle 114"/>
          <p:cNvSpPr>
            <a:spLocks noChangeArrowheads="1"/>
          </p:cNvSpPr>
          <p:nvPr/>
        </p:nvSpPr>
        <p:spPr bwMode="auto">
          <a:xfrm>
            <a:off x="8701089" y="5754688"/>
            <a:ext cx="2381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03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903289" y="5472113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903289" y="4541838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903289" y="3616325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903289" y="2690813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903289" y="1765300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903289" y="839788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4903789" y="695325"/>
            <a:ext cx="0" cy="4921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1047751" y="839788"/>
            <a:ext cx="7713663" cy="4378325"/>
          </a:xfrm>
          <a:custGeom>
            <a:avLst/>
            <a:gdLst>
              <a:gd name="T0" fmla="*/ 0 w 1392"/>
              <a:gd name="T1" fmla="*/ 0 h 790"/>
              <a:gd name="T2" fmla="*/ 278 w 1392"/>
              <a:gd name="T3" fmla="*/ 226 h 790"/>
              <a:gd name="T4" fmla="*/ 557 w 1392"/>
              <a:gd name="T5" fmla="*/ 209 h 790"/>
              <a:gd name="T6" fmla="*/ 835 w 1392"/>
              <a:gd name="T7" fmla="*/ 789 h 790"/>
              <a:gd name="T8" fmla="*/ 1113 w 1392"/>
              <a:gd name="T9" fmla="*/ 643 h 790"/>
              <a:gd name="T10" fmla="*/ 1392 w 1392"/>
              <a:gd name="T11" fmla="*/ 790 h 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92" h="790">
                <a:moveTo>
                  <a:pt x="0" y="0"/>
                </a:moveTo>
                <a:lnTo>
                  <a:pt x="278" y="226"/>
                </a:lnTo>
                <a:lnTo>
                  <a:pt x="557" y="209"/>
                </a:lnTo>
                <a:lnTo>
                  <a:pt x="835" y="789"/>
                </a:lnTo>
                <a:lnTo>
                  <a:pt x="1113" y="643"/>
                </a:lnTo>
                <a:lnTo>
                  <a:pt x="1392" y="790"/>
                </a:lnTo>
              </a:path>
            </a:pathLst>
          </a:cu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996951" y="78898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2538414" y="204152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4084639" y="194786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5624514" y="516255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7165976" y="435292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8712201" y="516731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1047751" y="839788"/>
            <a:ext cx="7713663" cy="2605088"/>
          </a:xfrm>
          <a:custGeom>
            <a:avLst/>
            <a:gdLst>
              <a:gd name="T0" fmla="*/ 0 w 1392"/>
              <a:gd name="T1" fmla="*/ 0 h 470"/>
              <a:gd name="T2" fmla="*/ 278 w 1392"/>
              <a:gd name="T3" fmla="*/ 248 h 470"/>
              <a:gd name="T4" fmla="*/ 557 w 1392"/>
              <a:gd name="T5" fmla="*/ 233 h 470"/>
              <a:gd name="T6" fmla="*/ 835 w 1392"/>
              <a:gd name="T7" fmla="*/ 470 h 470"/>
              <a:gd name="T8" fmla="*/ 1113 w 1392"/>
              <a:gd name="T9" fmla="*/ 276 h 470"/>
              <a:gd name="T10" fmla="*/ 1392 w 1392"/>
              <a:gd name="T11" fmla="*/ 306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92" h="470">
                <a:moveTo>
                  <a:pt x="0" y="0"/>
                </a:moveTo>
                <a:lnTo>
                  <a:pt x="278" y="248"/>
                </a:lnTo>
                <a:lnTo>
                  <a:pt x="557" y="233"/>
                </a:lnTo>
                <a:lnTo>
                  <a:pt x="835" y="470"/>
                </a:lnTo>
                <a:lnTo>
                  <a:pt x="1113" y="276"/>
                </a:lnTo>
                <a:lnTo>
                  <a:pt x="1392" y="306"/>
                </a:lnTo>
              </a:path>
            </a:pathLst>
          </a:cu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996951" y="788988"/>
            <a:ext cx="100013" cy="100013"/>
          </a:xfrm>
          <a:prstGeom prst="ellipse">
            <a:avLst/>
          </a:pr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2538414" y="2163763"/>
            <a:ext cx="100013" cy="100013"/>
          </a:xfrm>
          <a:prstGeom prst="ellipse">
            <a:avLst/>
          </a:pr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4084639" y="2081213"/>
            <a:ext cx="100013" cy="100013"/>
          </a:xfrm>
          <a:prstGeom prst="ellipse">
            <a:avLst/>
          </a:pr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5624514" y="3394075"/>
            <a:ext cx="100013" cy="100013"/>
          </a:xfrm>
          <a:prstGeom prst="ellipse">
            <a:avLst/>
          </a:pr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7165976" y="2319338"/>
            <a:ext cx="100013" cy="100013"/>
          </a:xfrm>
          <a:prstGeom prst="ellipse">
            <a:avLst/>
          </a:pr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8712201" y="2486025"/>
            <a:ext cx="100013" cy="98425"/>
          </a:xfrm>
          <a:prstGeom prst="ellipse">
            <a:avLst/>
          </a:pr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 flipV="1">
            <a:off x="903289" y="695325"/>
            <a:ext cx="0" cy="492125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 flipH="1">
            <a:off x="809626" y="5472113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 rot="16200000">
            <a:off x="398464" y="5245100"/>
            <a:ext cx="5207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-.05</a:t>
            </a:r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 flipH="1">
            <a:off x="809626" y="4541838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 rot="16200000">
            <a:off x="398464" y="4313237"/>
            <a:ext cx="5207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-.04</a:t>
            </a:r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 flipH="1">
            <a:off x="809626" y="3616325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" name="Rectangle 35"/>
          <p:cNvSpPr>
            <a:spLocks noChangeArrowheads="1"/>
          </p:cNvSpPr>
          <p:nvPr/>
        </p:nvSpPr>
        <p:spPr bwMode="auto">
          <a:xfrm rot="16200000">
            <a:off x="398464" y="3387725"/>
            <a:ext cx="5207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-.03</a:t>
            </a:r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 flipH="1">
            <a:off x="809626" y="2690813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7" name="Rectangle 37"/>
          <p:cNvSpPr>
            <a:spLocks noChangeArrowheads="1"/>
          </p:cNvSpPr>
          <p:nvPr/>
        </p:nvSpPr>
        <p:spPr bwMode="auto">
          <a:xfrm rot="16200000">
            <a:off x="398464" y="2462212"/>
            <a:ext cx="5207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-.02</a:t>
            </a:r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 flipH="1">
            <a:off x="809626" y="1765300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 rot="16200000">
            <a:off x="398464" y="1538287"/>
            <a:ext cx="5207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-.01</a:t>
            </a:r>
          </a:p>
        </p:txBody>
      </p:sp>
      <p:sp>
        <p:nvSpPr>
          <p:cNvPr id="40" name="Line 40"/>
          <p:cNvSpPr>
            <a:spLocks noChangeShapeType="1"/>
          </p:cNvSpPr>
          <p:nvPr/>
        </p:nvSpPr>
        <p:spPr bwMode="auto">
          <a:xfrm flipH="1">
            <a:off x="809626" y="839788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" name="Rectangle 41"/>
          <p:cNvSpPr>
            <a:spLocks noChangeArrowheads="1"/>
          </p:cNvSpPr>
          <p:nvPr/>
        </p:nvSpPr>
        <p:spPr bwMode="auto">
          <a:xfrm rot="16200000">
            <a:off x="541339" y="612775"/>
            <a:ext cx="2381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941389" y="4630738"/>
            <a:ext cx="13335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400" smtClean="0">
                <a:solidFill>
                  <a:srgbClr val="000000"/>
                </a:solidFill>
              </a:rPr>
              <a:t> </a:t>
            </a: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71" name="Rectangle 71"/>
          <p:cNvSpPr>
            <a:spLocks noChangeArrowheads="1"/>
          </p:cNvSpPr>
          <p:nvPr/>
        </p:nvSpPr>
        <p:spPr bwMode="auto">
          <a:xfrm>
            <a:off x="941389" y="5180013"/>
            <a:ext cx="13335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400" smtClean="0">
                <a:solidFill>
                  <a:srgbClr val="000000"/>
                </a:solidFill>
              </a:rPr>
              <a:t> </a:t>
            </a: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73" name="Rectangle 5"/>
          <p:cNvSpPr>
            <a:spLocks noChangeArrowheads="1"/>
          </p:cNvSpPr>
          <p:nvPr/>
        </p:nvSpPr>
        <p:spPr bwMode="auto">
          <a:xfrm>
            <a:off x="1061986" y="182563"/>
            <a:ext cx="71216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dirty="0">
                <a:solidFill>
                  <a:srgbClr val="1E2D70"/>
                </a:solidFill>
              </a:rPr>
              <a:t>Impact of </a:t>
            </a:r>
            <a:r>
              <a:rPr lang="en-US" sz="1800" b="1" dirty="0" smtClean="0">
                <a:solidFill>
                  <a:srgbClr val="1E2D70"/>
                </a:solidFill>
              </a:rPr>
              <a:t>Low Value-Added </a:t>
            </a:r>
            <a:r>
              <a:rPr lang="en-US" sz="1800" b="1" dirty="0">
                <a:solidFill>
                  <a:srgbClr val="1E2D70"/>
                </a:solidFill>
              </a:rPr>
              <a:t>Teacher Entry on Cohort Test Scores</a:t>
            </a:r>
          </a:p>
        </p:txBody>
      </p:sp>
      <p:sp>
        <p:nvSpPr>
          <p:cNvPr id="74" name="Rectangle 56"/>
          <p:cNvSpPr>
            <a:spLocks noChangeArrowheads="1"/>
          </p:cNvSpPr>
          <p:nvPr/>
        </p:nvSpPr>
        <p:spPr bwMode="auto">
          <a:xfrm>
            <a:off x="2233613" y="6069012"/>
            <a:ext cx="5641976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Year Relative to Entry of Low Value-Added Teacher</a:t>
            </a:r>
          </a:p>
        </p:txBody>
      </p:sp>
      <p:sp>
        <p:nvSpPr>
          <p:cNvPr id="75" name="Rectangle 42"/>
          <p:cNvSpPr>
            <a:spLocks noChangeArrowheads="1"/>
          </p:cNvSpPr>
          <p:nvPr/>
        </p:nvSpPr>
        <p:spPr bwMode="auto">
          <a:xfrm rot="16200000">
            <a:off x="-1834355" y="2846387"/>
            <a:ext cx="43053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School-Grade-Cohort Mean Test Score</a:t>
            </a:r>
          </a:p>
        </p:txBody>
      </p:sp>
      <p:sp>
        <p:nvSpPr>
          <p:cNvPr id="90" name="Rectangle 58"/>
          <p:cNvSpPr>
            <a:spLocks noChangeArrowheads="1"/>
          </p:cNvSpPr>
          <p:nvPr/>
        </p:nvSpPr>
        <p:spPr bwMode="auto">
          <a:xfrm>
            <a:off x="1093298" y="3352800"/>
            <a:ext cx="15356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∆</a:t>
            </a:r>
            <a:r>
              <a:rPr lang="en-US" sz="1600" dirty="0" smtClean="0">
                <a:solidFill>
                  <a:srgbClr val="000000"/>
                </a:solidFill>
              </a:rPr>
              <a:t> Score = -0.021</a:t>
            </a:r>
          </a:p>
        </p:txBody>
      </p:sp>
      <p:sp>
        <p:nvSpPr>
          <p:cNvPr id="91" name="Rectangle 59"/>
          <p:cNvSpPr>
            <a:spLocks noChangeArrowheads="1"/>
          </p:cNvSpPr>
          <p:nvPr/>
        </p:nvSpPr>
        <p:spPr bwMode="auto">
          <a:xfrm>
            <a:off x="1124471" y="3556144"/>
            <a:ext cx="15741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                (0.007)</a:t>
            </a:r>
          </a:p>
        </p:txBody>
      </p:sp>
      <p:sp>
        <p:nvSpPr>
          <p:cNvPr id="92" name="Rectangle 60"/>
          <p:cNvSpPr>
            <a:spLocks noChangeArrowheads="1"/>
          </p:cNvSpPr>
          <p:nvPr/>
        </p:nvSpPr>
        <p:spPr bwMode="auto">
          <a:xfrm>
            <a:off x="1260764" y="3838417"/>
            <a:ext cx="13674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∆</a:t>
            </a:r>
            <a:r>
              <a:rPr lang="en-US" sz="1600" dirty="0" smtClean="0">
                <a:solidFill>
                  <a:srgbClr val="000000"/>
                </a:solidFill>
              </a:rPr>
              <a:t> TVA = -0.033</a:t>
            </a:r>
          </a:p>
        </p:txBody>
      </p:sp>
      <p:sp>
        <p:nvSpPr>
          <p:cNvPr id="93" name="Rectangle 61"/>
          <p:cNvSpPr>
            <a:spLocks noChangeArrowheads="1"/>
          </p:cNvSpPr>
          <p:nvPr/>
        </p:nvSpPr>
        <p:spPr bwMode="auto">
          <a:xfrm>
            <a:off x="1290727" y="4055615"/>
            <a:ext cx="14010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             (0.002)</a:t>
            </a:r>
          </a:p>
        </p:txBody>
      </p:sp>
      <p:sp>
        <p:nvSpPr>
          <p:cNvPr id="94" name="Rectangle 63"/>
          <p:cNvSpPr>
            <a:spLocks noChangeArrowheads="1"/>
          </p:cNvSpPr>
          <p:nvPr/>
        </p:nvSpPr>
        <p:spPr bwMode="auto">
          <a:xfrm>
            <a:off x="1093298" y="4468092"/>
            <a:ext cx="19556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p [</a:t>
            </a:r>
            <a:r>
              <a:rPr lang="en-US" sz="1600" dirty="0">
                <a:solidFill>
                  <a:srgbClr val="000000"/>
                </a:solidFill>
              </a:rPr>
              <a:t>∆</a:t>
            </a:r>
            <a:r>
              <a:rPr lang="en-US" sz="1600" dirty="0" smtClean="0">
                <a:solidFill>
                  <a:srgbClr val="000000"/>
                </a:solidFill>
              </a:rPr>
              <a:t> score = 0] &lt; 0.01</a:t>
            </a:r>
          </a:p>
        </p:txBody>
      </p:sp>
      <p:sp>
        <p:nvSpPr>
          <p:cNvPr id="95" name="Rectangle 64"/>
          <p:cNvSpPr>
            <a:spLocks noChangeArrowheads="1"/>
          </p:cNvSpPr>
          <p:nvPr/>
        </p:nvSpPr>
        <p:spPr bwMode="auto">
          <a:xfrm>
            <a:off x="1093298" y="4770264"/>
            <a:ext cx="24031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p [</a:t>
            </a:r>
            <a:r>
              <a:rPr lang="en-US" sz="1600" dirty="0">
                <a:solidFill>
                  <a:srgbClr val="000000"/>
                </a:solidFill>
              </a:rPr>
              <a:t>∆</a:t>
            </a:r>
            <a:r>
              <a:rPr lang="en-US" sz="1600" dirty="0" smtClean="0">
                <a:solidFill>
                  <a:srgbClr val="000000"/>
                </a:solidFill>
              </a:rPr>
              <a:t> score = </a:t>
            </a:r>
            <a:r>
              <a:rPr lang="en-US" sz="1600" dirty="0">
                <a:solidFill>
                  <a:srgbClr val="000000"/>
                </a:solidFill>
              </a:rPr>
              <a:t>∆</a:t>
            </a:r>
            <a:r>
              <a:rPr lang="en-US" sz="1600" dirty="0" smtClean="0">
                <a:solidFill>
                  <a:srgbClr val="000000"/>
                </a:solidFill>
              </a:rPr>
              <a:t> TVA] = 0.09</a:t>
            </a:r>
          </a:p>
        </p:txBody>
      </p:sp>
      <p:sp>
        <p:nvSpPr>
          <p:cNvPr id="96" name="Rectangle 66"/>
          <p:cNvSpPr>
            <a:spLocks noChangeArrowheads="1"/>
          </p:cNvSpPr>
          <p:nvPr/>
        </p:nvSpPr>
        <p:spPr bwMode="auto">
          <a:xfrm>
            <a:off x="1093298" y="5163979"/>
            <a:ext cx="23187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Number of Events = 1148</a:t>
            </a: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5868988" y="6400800"/>
            <a:ext cx="2513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Score in Previous Grade</a:t>
            </a:r>
          </a:p>
        </p:txBody>
      </p:sp>
      <p:sp>
        <p:nvSpPr>
          <p:cNvPr id="70" name="Line 51"/>
          <p:cNvSpPr>
            <a:spLocks noChangeShapeType="1"/>
          </p:cNvSpPr>
          <p:nvPr/>
        </p:nvSpPr>
        <p:spPr bwMode="auto">
          <a:xfrm>
            <a:off x="4875213" y="6542088"/>
            <a:ext cx="865187" cy="1587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kern="0" smtClean="0">
              <a:solidFill>
                <a:srgbClr val="000000"/>
              </a:solidFill>
            </a:endParaRPr>
          </a:p>
        </p:txBody>
      </p:sp>
      <p:sp>
        <p:nvSpPr>
          <p:cNvPr id="72" name="Oval 52"/>
          <p:cNvSpPr>
            <a:spLocks noChangeArrowheads="1"/>
          </p:cNvSpPr>
          <p:nvPr/>
        </p:nvSpPr>
        <p:spPr bwMode="auto">
          <a:xfrm>
            <a:off x="5257800" y="6491288"/>
            <a:ext cx="100013" cy="101600"/>
          </a:xfrm>
          <a:prstGeom prst="ellipse">
            <a:avLst/>
          </a:prstGeom>
          <a:solidFill>
            <a:srgbClr val="000000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 kern="0" smtClean="0">
              <a:solidFill>
                <a:srgbClr val="000000"/>
              </a:solidFill>
              <a:latin typeface="cmss10" pitchFamily="34" charset="0"/>
            </a:endParaRPr>
          </a:p>
        </p:txBody>
      </p:sp>
      <p:grpSp>
        <p:nvGrpSpPr>
          <p:cNvPr id="76" name="Group 156"/>
          <p:cNvGrpSpPr>
            <a:grpSpLocks/>
          </p:cNvGrpSpPr>
          <p:nvPr/>
        </p:nvGrpSpPr>
        <p:grpSpPr bwMode="auto">
          <a:xfrm>
            <a:off x="1181100" y="6400800"/>
            <a:ext cx="3379788" cy="276225"/>
            <a:chOff x="1750800" y="6413494"/>
            <a:chExt cx="3378088" cy="277545"/>
          </a:xfrm>
        </p:grpSpPr>
        <p:sp>
          <p:nvSpPr>
            <p:cNvPr id="77" name="Rectangle 54"/>
            <p:cNvSpPr>
              <a:spLocks noChangeArrowheads="1"/>
            </p:cNvSpPr>
            <p:nvPr/>
          </p:nvSpPr>
          <p:spPr bwMode="auto">
            <a:xfrm>
              <a:off x="2744294" y="6413494"/>
              <a:ext cx="2384594" cy="27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</a:rPr>
                <a:t>Score in Current Grade</a:t>
              </a:r>
            </a:p>
          </p:txBody>
        </p:sp>
        <p:sp>
          <p:nvSpPr>
            <p:cNvPr id="78" name="Line 51"/>
            <p:cNvSpPr>
              <a:spLocks noChangeShapeType="1"/>
            </p:cNvSpPr>
            <p:nvPr/>
          </p:nvSpPr>
          <p:spPr bwMode="auto">
            <a:xfrm>
              <a:off x="1750800" y="6554788"/>
              <a:ext cx="865187" cy="1587"/>
            </a:xfrm>
            <a:prstGeom prst="line">
              <a:avLst/>
            </a:prstGeom>
            <a:noFill/>
            <a:ln w="22225">
              <a:solidFill>
                <a:srgbClr val="1A476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" name="Oval 52"/>
            <p:cNvSpPr>
              <a:spLocks noChangeArrowheads="1"/>
            </p:cNvSpPr>
            <p:nvPr/>
          </p:nvSpPr>
          <p:spPr bwMode="auto">
            <a:xfrm>
              <a:off x="2133387" y="6503988"/>
              <a:ext cx="100013" cy="10160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0" name="Line 102"/>
          <p:cNvSpPr>
            <a:spLocks noChangeShapeType="1"/>
          </p:cNvSpPr>
          <p:nvPr/>
        </p:nvSpPr>
        <p:spPr bwMode="auto">
          <a:xfrm>
            <a:off x="903289" y="5616575"/>
            <a:ext cx="80025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1" name="Line 103"/>
          <p:cNvSpPr>
            <a:spLocks noChangeShapeType="1"/>
          </p:cNvSpPr>
          <p:nvPr/>
        </p:nvSpPr>
        <p:spPr bwMode="auto">
          <a:xfrm>
            <a:off x="1047751" y="5616575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" name="Rectangle 104"/>
          <p:cNvSpPr>
            <a:spLocks noChangeArrowheads="1"/>
          </p:cNvSpPr>
          <p:nvPr/>
        </p:nvSpPr>
        <p:spPr bwMode="auto">
          <a:xfrm>
            <a:off x="947739" y="5754688"/>
            <a:ext cx="32067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-3</a:t>
            </a:r>
          </a:p>
        </p:txBody>
      </p:sp>
      <p:sp>
        <p:nvSpPr>
          <p:cNvPr id="83" name="Line 105"/>
          <p:cNvSpPr>
            <a:spLocks noChangeShapeType="1"/>
          </p:cNvSpPr>
          <p:nvPr/>
        </p:nvSpPr>
        <p:spPr bwMode="auto">
          <a:xfrm>
            <a:off x="2587626" y="5616575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4" name="Rectangle 106"/>
          <p:cNvSpPr>
            <a:spLocks noChangeArrowheads="1"/>
          </p:cNvSpPr>
          <p:nvPr/>
        </p:nvSpPr>
        <p:spPr bwMode="auto">
          <a:xfrm>
            <a:off x="2487614" y="5754688"/>
            <a:ext cx="32067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-2</a:t>
            </a:r>
          </a:p>
        </p:txBody>
      </p:sp>
      <p:sp>
        <p:nvSpPr>
          <p:cNvPr id="85" name="Line 107"/>
          <p:cNvSpPr>
            <a:spLocks noChangeShapeType="1"/>
          </p:cNvSpPr>
          <p:nvPr/>
        </p:nvSpPr>
        <p:spPr bwMode="auto">
          <a:xfrm>
            <a:off x="4133851" y="5616575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6" name="Rectangle 108"/>
          <p:cNvSpPr>
            <a:spLocks noChangeArrowheads="1"/>
          </p:cNvSpPr>
          <p:nvPr/>
        </p:nvSpPr>
        <p:spPr bwMode="auto">
          <a:xfrm>
            <a:off x="4033839" y="5754688"/>
            <a:ext cx="32067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-1</a:t>
            </a:r>
          </a:p>
        </p:txBody>
      </p:sp>
      <p:sp>
        <p:nvSpPr>
          <p:cNvPr id="87" name="Line 109"/>
          <p:cNvSpPr>
            <a:spLocks noChangeShapeType="1"/>
          </p:cNvSpPr>
          <p:nvPr/>
        </p:nvSpPr>
        <p:spPr bwMode="auto">
          <a:xfrm>
            <a:off x="5675314" y="5616575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8" name="Rectangle 110"/>
          <p:cNvSpPr>
            <a:spLocks noChangeArrowheads="1"/>
          </p:cNvSpPr>
          <p:nvPr/>
        </p:nvSpPr>
        <p:spPr bwMode="auto">
          <a:xfrm>
            <a:off x="5613401" y="5754688"/>
            <a:ext cx="2381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89" name="Line 111"/>
          <p:cNvSpPr>
            <a:spLocks noChangeShapeType="1"/>
          </p:cNvSpPr>
          <p:nvPr/>
        </p:nvSpPr>
        <p:spPr bwMode="auto">
          <a:xfrm>
            <a:off x="7215189" y="5616575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7" name="Rectangle 112"/>
          <p:cNvSpPr>
            <a:spLocks noChangeArrowheads="1"/>
          </p:cNvSpPr>
          <p:nvPr/>
        </p:nvSpPr>
        <p:spPr bwMode="auto">
          <a:xfrm>
            <a:off x="7154864" y="5754688"/>
            <a:ext cx="2381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98" name="Line 113"/>
          <p:cNvSpPr>
            <a:spLocks noChangeShapeType="1"/>
          </p:cNvSpPr>
          <p:nvPr/>
        </p:nvSpPr>
        <p:spPr bwMode="auto">
          <a:xfrm>
            <a:off x="8761414" y="5616575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9" name="Rectangle 114"/>
          <p:cNvSpPr>
            <a:spLocks noChangeArrowheads="1"/>
          </p:cNvSpPr>
          <p:nvPr/>
        </p:nvSpPr>
        <p:spPr bwMode="auto">
          <a:xfrm>
            <a:off x="8701089" y="5754688"/>
            <a:ext cx="2381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8323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903288" y="4706937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903288" y="3932237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903288" y="3162299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903288" y="2386012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903288" y="1616074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903288" y="839787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4903788" y="695324"/>
            <a:ext cx="0" cy="492125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1047750" y="1892299"/>
            <a:ext cx="7713663" cy="3579812"/>
          </a:xfrm>
          <a:custGeom>
            <a:avLst/>
            <a:gdLst>
              <a:gd name="T0" fmla="*/ 0 w 1392"/>
              <a:gd name="T1" fmla="*/ 409 h 646"/>
              <a:gd name="T2" fmla="*/ 278 w 1392"/>
              <a:gd name="T3" fmla="*/ 426 h 646"/>
              <a:gd name="T4" fmla="*/ 557 w 1392"/>
              <a:gd name="T5" fmla="*/ 646 h 646"/>
              <a:gd name="T6" fmla="*/ 835 w 1392"/>
              <a:gd name="T7" fmla="*/ 155 h 646"/>
              <a:gd name="T8" fmla="*/ 1113 w 1392"/>
              <a:gd name="T9" fmla="*/ 0 h 646"/>
              <a:gd name="T10" fmla="*/ 1392 w 1392"/>
              <a:gd name="T11" fmla="*/ 89 h 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92" h="646">
                <a:moveTo>
                  <a:pt x="0" y="409"/>
                </a:moveTo>
                <a:lnTo>
                  <a:pt x="278" y="426"/>
                </a:lnTo>
                <a:lnTo>
                  <a:pt x="557" y="646"/>
                </a:lnTo>
                <a:lnTo>
                  <a:pt x="835" y="155"/>
                </a:lnTo>
                <a:lnTo>
                  <a:pt x="1113" y="0"/>
                </a:lnTo>
                <a:lnTo>
                  <a:pt x="1392" y="89"/>
                </a:lnTo>
              </a:path>
            </a:pathLst>
          </a:cu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996950" y="4108449"/>
            <a:ext cx="100013" cy="100012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2538413" y="4203699"/>
            <a:ext cx="100013" cy="100012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5624513" y="2701924"/>
            <a:ext cx="100013" cy="100012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7165975" y="1843087"/>
            <a:ext cx="100013" cy="100012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8712200" y="2335212"/>
            <a:ext cx="100013" cy="100012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1047750" y="1166812"/>
            <a:ext cx="7713663" cy="1219200"/>
          </a:xfrm>
          <a:custGeom>
            <a:avLst/>
            <a:gdLst>
              <a:gd name="T0" fmla="*/ 0 w 1392"/>
              <a:gd name="T1" fmla="*/ 0 h 220"/>
              <a:gd name="T2" fmla="*/ 278 w 1392"/>
              <a:gd name="T3" fmla="*/ 118 h 220"/>
              <a:gd name="T4" fmla="*/ 557 w 1392"/>
              <a:gd name="T5" fmla="*/ 136 h 220"/>
              <a:gd name="T6" fmla="*/ 835 w 1392"/>
              <a:gd name="T7" fmla="*/ 113 h 220"/>
              <a:gd name="T8" fmla="*/ 1113 w 1392"/>
              <a:gd name="T9" fmla="*/ 143 h 220"/>
              <a:gd name="T10" fmla="*/ 1392 w 1392"/>
              <a:gd name="T11" fmla="*/ 22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92" h="220">
                <a:moveTo>
                  <a:pt x="0" y="0"/>
                </a:moveTo>
                <a:lnTo>
                  <a:pt x="278" y="118"/>
                </a:lnTo>
                <a:lnTo>
                  <a:pt x="557" y="136"/>
                </a:lnTo>
                <a:lnTo>
                  <a:pt x="835" y="113"/>
                </a:lnTo>
                <a:lnTo>
                  <a:pt x="1113" y="143"/>
                </a:lnTo>
                <a:lnTo>
                  <a:pt x="1392" y="220"/>
                </a:lnTo>
              </a:path>
            </a:pathLst>
          </a:cu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996950" y="1116012"/>
            <a:ext cx="100013" cy="100012"/>
          </a:xfrm>
          <a:prstGeom prst="ellipse">
            <a:avLst/>
          </a:pr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2538413" y="1770062"/>
            <a:ext cx="100013" cy="100012"/>
          </a:xfrm>
          <a:prstGeom prst="ellipse">
            <a:avLst/>
          </a:pr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4084638" y="1870074"/>
            <a:ext cx="100013" cy="100012"/>
          </a:xfrm>
          <a:prstGeom prst="ellipse">
            <a:avLst/>
          </a:pr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5624513" y="1743074"/>
            <a:ext cx="100013" cy="100012"/>
          </a:xfrm>
          <a:prstGeom prst="ellipse">
            <a:avLst/>
          </a:pr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7165975" y="1909762"/>
            <a:ext cx="100013" cy="98425"/>
          </a:xfrm>
          <a:prstGeom prst="ellipse">
            <a:avLst/>
          </a:pr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8712200" y="2335212"/>
            <a:ext cx="100013" cy="100012"/>
          </a:xfrm>
          <a:prstGeom prst="ellipse">
            <a:avLst/>
          </a:pr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 flipV="1">
            <a:off x="903288" y="695324"/>
            <a:ext cx="0" cy="492125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 flipH="1">
            <a:off x="809625" y="4706937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 rot="16200000">
            <a:off x="398463" y="4479924"/>
            <a:ext cx="5207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-.03</a:t>
            </a:r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 flipH="1">
            <a:off x="809625" y="3932237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 rot="16200000">
            <a:off x="398463" y="3703637"/>
            <a:ext cx="5207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-.02</a:t>
            </a:r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 flipH="1">
            <a:off x="809625" y="3162299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" name="Rectangle 35"/>
          <p:cNvSpPr>
            <a:spLocks noChangeArrowheads="1"/>
          </p:cNvSpPr>
          <p:nvPr/>
        </p:nvSpPr>
        <p:spPr bwMode="auto">
          <a:xfrm rot="16200000">
            <a:off x="398463" y="2933699"/>
            <a:ext cx="5207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-.01</a:t>
            </a:r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 flipH="1">
            <a:off x="809625" y="2386012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7" name="Rectangle 37"/>
          <p:cNvSpPr>
            <a:spLocks noChangeArrowheads="1"/>
          </p:cNvSpPr>
          <p:nvPr/>
        </p:nvSpPr>
        <p:spPr bwMode="auto">
          <a:xfrm rot="16200000">
            <a:off x="539750" y="2160587"/>
            <a:ext cx="2381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 flipH="1">
            <a:off x="809625" y="1616074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 rot="16200000">
            <a:off x="439738" y="1390649"/>
            <a:ext cx="43815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.01</a:t>
            </a:r>
          </a:p>
        </p:txBody>
      </p:sp>
      <p:sp>
        <p:nvSpPr>
          <p:cNvPr id="40" name="Line 40"/>
          <p:cNvSpPr>
            <a:spLocks noChangeShapeType="1"/>
          </p:cNvSpPr>
          <p:nvPr/>
        </p:nvSpPr>
        <p:spPr bwMode="auto">
          <a:xfrm flipH="1">
            <a:off x="809625" y="839787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" name="Rectangle 41"/>
          <p:cNvSpPr>
            <a:spLocks noChangeArrowheads="1"/>
          </p:cNvSpPr>
          <p:nvPr/>
        </p:nvSpPr>
        <p:spPr bwMode="auto">
          <a:xfrm rot="16200000">
            <a:off x="441325" y="612774"/>
            <a:ext cx="43815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.02</a:t>
            </a:r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8816975" y="4630737"/>
            <a:ext cx="13335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400" smtClean="0">
                <a:solidFill>
                  <a:srgbClr val="000000"/>
                </a:solidFill>
              </a:rPr>
              <a:t> </a:t>
            </a: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71" name="Rectangle 71"/>
          <p:cNvSpPr>
            <a:spLocks noChangeArrowheads="1"/>
          </p:cNvSpPr>
          <p:nvPr/>
        </p:nvSpPr>
        <p:spPr bwMode="auto">
          <a:xfrm>
            <a:off x="8816975" y="5180012"/>
            <a:ext cx="13335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400" smtClean="0">
                <a:solidFill>
                  <a:srgbClr val="000000"/>
                </a:solidFill>
              </a:rPr>
              <a:t> </a:t>
            </a: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73" name="Rectangle 5"/>
          <p:cNvSpPr>
            <a:spLocks noChangeArrowheads="1"/>
          </p:cNvSpPr>
          <p:nvPr/>
        </p:nvSpPr>
        <p:spPr bwMode="auto">
          <a:xfrm>
            <a:off x="1145343" y="182563"/>
            <a:ext cx="69549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dirty="0">
                <a:solidFill>
                  <a:srgbClr val="1E2D70"/>
                </a:solidFill>
              </a:rPr>
              <a:t>Impact of </a:t>
            </a:r>
            <a:r>
              <a:rPr lang="en-US" sz="1800" b="1" dirty="0" smtClean="0">
                <a:solidFill>
                  <a:srgbClr val="1E2D70"/>
                </a:solidFill>
              </a:rPr>
              <a:t>Low Value-Added </a:t>
            </a:r>
            <a:r>
              <a:rPr lang="en-US" sz="1800" b="1" dirty="0">
                <a:solidFill>
                  <a:srgbClr val="1E2D70"/>
                </a:solidFill>
              </a:rPr>
              <a:t>Teacher </a:t>
            </a:r>
            <a:r>
              <a:rPr lang="en-US" sz="1800" b="1" dirty="0" smtClean="0">
                <a:solidFill>
                  <a:srgbClr val="1E2D70"/>
                </a:solidFill>
              </a:rPr>
              <a:t>Exit on </a:t>
            </a:r>
            <a:r>
              <a:rPr lang="en-US" sz="1800" b="1" dirty="0">
                <a:solidFill>
                  <a:srgbClr val="1E2D70"/>
                </a:solidFill>
              </a:rPr>
              <a:t>Cohort Test Scores</a:t>
            </a:r>
          </a:p>
        </p:txBody>
      </p:sp>
      <p:sp>
        <p:nvSpPr>
          <p:cNvPr id="74" name="Rectangle 42"/>
          <p:cNvSpPr>
            <a:spLocks noChangeArrowheads="1"/>
          </p:cNvSpPr>
          <p:nvPr/>
        </p:nvSpPr>
        <p:spPr bwMode="auto">
          <a:xfrm rot="16200000">
            <a:off x="-1834355" y="2846387"/>
            <a:ext cx="43053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School-Grade-Cohort Mean Test Score</a:t>
            </a:r>
          </a:p>
        </p:txBody>
      </p:sp>
      <p:sp>
        <p:nvSpPr>
          <p:cNvPr id="75" name="Rectangle 56"/>
          <p:cNvSpPr>
            <a:spLocks noChangeArrowheads="1"/>
          </p:cNvSpPr>
          <p:nvPr/>
        </p:nvSpPr>
        <p:spPr bwMode="auto">
          <a:xfrm>
            <a:off x="1995488" y="6069013"/>
            <a:ext cx="616267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000000"/>
                </a:solidFill>
              </a:rPr>
              <a:t>Year Relative to Departure of Low Value-Added Teacher</a:t>
            </a:r>
          </a:p>
        </p:txBody>
      </p:sp>
      <p:sp>
        <p:nvSpPr>
          <p:cNvPr id="90" name="Rectangle 58"/>
          <p:cNvSpPr>
            <a:spLocks noChangeArrowheads="1"/>
          </p:cNvSpPr>
          <p:nvPr/>
        </p:nvSpPr>
        <p:spPr bwMode="auto">
          <a:xfrm>
            <a:off x="7319287" y="3352800"/>
            <a:ext cx="14667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∆</a:t>
            </a:r>
            <a:r>
              <a:rPr lang="en-US" sz="1600" dirty="0" smtClean="0">
                <a:solidFill>
                  <a:srgbClr val="000000"/>
                </a:solidFill>
              </a:rPr>
              <a:t> Score = 0.034</a:t>
            </a:r>
          </a:p>
        </p:txBody>
      </p:sp>
      <p:sp>
        <p:nvSpPr>
          <p:cNvPr id="91" name="Rectangle 59"/>
          <p:cNvSpPr>
            <a:spLocks noChangeArrowheads="1"/>
          </p:cNvSpPr>
          <p:nvPr/>
        </p:nvSpPr>
        <p:spPr bwMode="auto">
          <a:xfrm>
            <a:off x="7286317" y="3556144"/>
            <a:ext cx="15741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                (0.008)</a:t>
            </a:r>
          </a:p>
        </p:txBody>
      </p:sp>
      <p:sp>
        <p:nvSpPr>
          <p:cNvPr id="92" name="Rectangle 60"/>
          <p:cNvSpPr>
            <a:spLocks noChangeArrowheads="1"/>
          </p:cNvSpPr>
          <p:nvPr/>
        </p:nvSpPr>
        <p:spPr bwMode="auto">
          <a:xfrm>
            <a:off x="7487474" y="3838417"/>
            <a:ext cx="12985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∆</a:t>
            </a:r>
            <a:r>
              <a:rPr lang="en-US" sz="1600" dirty="0" smtClean="0">
                <a:solidFill>
                  <a:srgbClr val="000000"/>
                </a:solidFill>
              </a:rPr>
              <a:t> TVA = 0.034</a:t>
            </a:r>
          </a:p>
        </p:txBody>
      </p:sp>
      <p:sp>
        <p:nvSpPr>
          <p:cNvPr id="93" name="Rectangle 61"/>
          <p:cNvSpPr>
            <a:spLocks noChangeArrowheads="1"/>
          </p:cNvSpPr>
          <p:nvPr/>
        </p:nvSpPr>
        <p:spPr bwMode="auto">
          <a:xfrm>
            <a:off x="7448808" y="4055615"/>
            <a:ext cx="14010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             (0.002)</a:t>
            </a:r>
          </a:p>
        </p:txBody>
      </p:sp>
      <p:sp>
        <p:nvSpPr>
          <p:cNvPr id="94" name="Rectangle 63"/>
          <p:cNvSpPr>
            <a:spLocks noChangeArrowheads="1"/>
          </p:cNvSpPr>
          <p:nvPr/>
        </p:nvSpPr>
        <p:spPr bwMode="auto">
          <a:xfrm>
            <a:off x="6716558" y="4468092"/>
            <a:ext cx="20694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p [</a:t>
            </a:r>
            <a:r>
              <a:rPr lang="en-US" sz="1600" dirty="0">
                <a:solidFill>
                  <a:srgbClr val="000000"/>
                </a:solidFill>
              </a:rPr>
              <a:t>∆</a:t>
            </a:r>
            <a:r>
              <a:rPr lang="en-US" sz="1600" dirty="0" smtClean="0">
                <a:solidFill>
                  <a:srgbClr val="000000"/>
                </a:solidFill>
              </a:rPr>
              <a:t> score = 0] &lt; 0.001</a:t>
            </a:r>
          </a:p>
        </p:txBody>
      </p:sp>
      <p:sp>
        <p:nvSpPr>
          <p:cNvPr id="95" name="Rectangle 64"/>
          <p:cNvSpPr>
            <a:spLocks noChangeArrowheads="1"/>
          </p:cNvSpPr>
          <p:nvPr/>
        </p:nvSpPr>
        <p:spPr bwMode="auto">
          <a:xfrm>
            <a:off x="6382877" y="4770264"/>
            <a:ext cx="24031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p [</a:t>
            </a:r>
            <a:r>
              <a:rPr lang="en-US" sz="1600" dirty="0">
                <a:solidFill>
                  <a:srgbClr val="000000"/>
                </a:solidFill>
              </a:rPr>
              <a:t>∆</a:t>
            </a:r>
            <a:r>
              <a:rPr lang="en-US" sz="1600" dirty="0" smtClean="0">
                <a:solidFill>
                  <a:srgbClr val="000000"/>
                </a:solidFill>
              </a:rPr>
              <a:t> score = </a:t>
            </a:r>
            <a:r>
              <a:rPr lang="en-US" sz="1600" dirty="0">
                <a:solidFill>
                  <a:srgbClr val="000000"/>
                </a:solidFill>
              </a:rPr>
              <a:t>∆</a:t>
            </a:r>
            <a:r>
              <a:rPr lang="en-US" sz="1600" dirty="0" smtClean="0">
                <a:solidFill>
                  <a:srgbClr val="000000"/>
                </a:solidFill>
              </a:rPr>
              <a:t> TVA] = 0.99</a:t>
            </a:r>
          </a:p>
        </p:txBody>
      </p:sp>
      <p:sp>
        <p:nvSpPr>
          <p:cNvPr id="96" name="Rectangle 66"/>
          <p:cNvSpPr>
            <a:spLocks noChangeArrowheads="1"/>
          </p:cNvSpPr>
          <p:nvPr/>
        </p:nvSpPr>
        <p:spPr bwMode="auto">
          <a:xfrm>
            <a:off x="6452063" y="5163979"/>
            <a:ext cx="23339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Number of Events = 1089</a:t>
            </a: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5868988" y="6400800"/>
            <a:ext cx="2513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Score in Previous Grade</a:t>
            </a:r>
          </a:p>
        </p:txBody>
      </p:sp>
      <p:sp>
        <p:nvSpPr>
          <p:cNvPr id="70" name="Line 51"/>
          <p:cNvSpPr>
            <a:spLocks noChangeShapeType="1"/>
          </p:cNvSpPr>
          <p:nvPr/>
        </p:nvSpPr>
        <p:spPr bwMode="auto">
          <a:xfrm>
            <a:off x="4875213" y="6542088"/>
            <a:ext cx="865187" cy="1587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kern="0" smtClean="0">
              <a:solidFill>
                <a:srgbClr val="000000"/>
              </a:solidFill>
            </a:endParaRPr>
          </a:p>
        </p:txBody>
      </p:sp>
      <p:sp>
        <p:nvSpPr>
          <p:cNvPr id="72" name="Oval 52"/>
          <p:cNvSpPr>
            <a:spLocks noChangeArrowheads="1"/>
          </p:cNvSpPr>
          <p:nvPr/>
        </p:nvSpPr>
        <p:spPr bwMode="auto">
          <a:xfrm>
            <a:off x="5257800" y="6491288"/>
            <a:ext cx="100013" cy="101600"/>
          </a:xfrm>
          <a:prstGeom prst="ellipse">
            <a:avLst/>
          </a:prstGeom>
          <a:solidFill>
            <a:srgbClr val="000000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 kern="0" smtClean="0">
              <a:solidFill>
                <a:srgbClr val="000000"/>
              </a:solidFill>
              <a:latin typeface="cmss10" pitchFamily="34" charset="0"/>
            </a:endParaRPr>
          </a:p>
        </p:txBody>
      </p:sp>
      <p:grpSp>
        <p:nvGrpSpPr>
          <p:cNvPr id="76" name="Group 156"/>
          <p:cNvGrpSpPr>
            <a:grpSpLocks/>
          </p:cNvGrpSpPr>
          <p:nvPr/>
        </p:nvGrpSpPr>
        <p:grpSpPr bwMode="auto">
          <a:xfrm>
            <a:off x="1181100" y="6400800"/>
            <a:ext cx="3379788" cy="276225"/>
            <a:chOff x="1750800" y="6413494"/>
            <a:chExt cx="3378088" cy="277545"/>
          </a:xfrm>
        </p:grpSpPr>
        <p:sp>
          <p:nvSpPr>
            <p:cNvPr id="77" name="Rectangle 54"/>
            <p:cNvSpPr>
              <a:spLocks noChangeArrowheads="1"/>
            </p:cNvSpPr>
            <p:nvPr/>
          </p:nvSpPr>
          <p:spPr bwMode="auto">
            <a:xfrm>
              <a:off x="2744294" y="6413494"/>
              <a:ext cx="2384594" cy="27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</a:rPr>
                <a:t>Score in Current Grade</a:t>
              </a:r>
            </a:p>
          </p:txBody>
        </p:sp>
        <p:sp>
          <p:nvSpPr>
            <p:cNvPr id="78" name="Line 51"/>
            <p:cNvSpPr>
              <a:spLocks noChangeShapeType="1"/>
            </p:cNvSpPr>
            <p:nvPr/>
          </p:nvSpPr>
          <p:spPr bwMode="auto">
            <a:xfrm>
              <a:off x="1750800" y="6554788"/>
              <a:ext cx="865187" cy="1587"/>
            </a:xfrm>
            <a:prstGeom prst="line">
              <a:avLst/>
            </a:prstGeom>
            <a:noFill/>
            <a:ln w="22225">
              <a:solidFill>
                <a:srgbClr val="1A476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" name="Oval 52"/>
            <p:cNvSpPr>
              <a:spLocks noChangeArrowheads="1"/>
            </p:cNvSpPr>
            <p:nvPr/>
          </p:nvSpPr>
          <p:spPr bwMode="auto">
            <a:xfrm>
              <a:off x="2133387" y="6503988"/>
              <a:ext cx="100013" cy="10160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0" name="Line 102"/>
          <p:cNvSpPr>
            <a:spLocks noChangeShapeType="1"/>
          </p:cNvSpPr>
          <p:nvPr/>
        </p:nvSpPr>
        <p:spPr bwMode="auto">
          <a:xfrm>
            <a:off x="903289" y="5616575"/>
            <a:ext cx="80025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1" name="Line 103"/>
          <p:cNvSpPr>
            <a:spLocks noChangeShapeType="1"/>
          </p:cNvSpPr>
          <p:nvPr/>
        </p:nvSpPr>
        <p:spPr bwMode="auto">
          <a:xfrm>
            <a:off x="1047751" y="5616575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" name="Rectangle 104"/>
          <p:cNvSpPr>
            <a:spLocks noChangeArrowheads="1"/>
          </p:cNvSpPr>
          <p:nvPr/>
        </p:nvSpPr>
        <p:spPr bwMode="auto">
          <a:xfrm>
            <a:off x="947739" y="5754688"/>
            <a:ext cx="32067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-3</a:t>
            </a:r>
          </a:p>
        </p:txBody>
      </p:sp>
      <p:sp>
        <p:nvSpPr>
          <p:cNvPr id="83" name="Line 105"/>
          <p:cNvSpPr>
            <a:spLocks noChangeShapeType="1"/>
          </p:cNvSpPr>
          <p:nvPr/>
        </p:nvSpPr>
        <p:spPr bwMode="auto">
          <a:xfrm>
            <a:off x="2587626" y="5616575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4" name="Rectangle 106"/>
          <p:cNvSpPr>
            <a:spLocks noChangeArrowheads="1"/>
          </p:cNvSpPr>
          <p:nvPr/>
        </p:nvSpPr>
        <p:spPr bwMode="auto">
          <a:xfrm>
            <a:off x="2487614" y="5754688"/>
            <a:ext cx="32067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-2</a:t>
            </a:r>
          </a:p>
        </p:txBody>
      </p:sp>
      <p:sp>
        <p:nvSpPr>
          <p:cNvPr id="85" name="Line 107"/>
          <p:cNvSpPr>
            <a:spLocks noChangeShapeType="1"/>
          </p:cNvSpPr>
          <p:nvPr/>
        </p:nvSpPr>
        <p:spPr bwMode="auto">
          <a:xfrm>
            <a:off x="4133851" y="5616575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6" name="Rectangle 108"/>
          <p:cNvSpPr>
            <a:spLocks noChangeArrowheads="1"/>
          </p:cNvSpPr>
          <p:nvPr/>
        </p:nvSpPr>
        <p:spPr bwMode="auto">
          <a:xfrm>
            <a:off x="4033839" y="5754688"/>
            <a:ext cx="32067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-1</a:t>
            </a:r>
          </a:p>
        </p:txBody>
      </p:sp>
      <p:sp>
        <p:nvSpPr>
          <p:cNvPr id="87" name="Line 109"/>
          <p:cNvSpPr>
            <a:spLocks noChangeShapeType="1"/>
          </p:cNvSpPr>
          <p:nvPr/>
        </p:nvSpPr>
        <p:spPr bwMode="auto">
          <a:xfrm>
            <a:off x="5675314" y="5616575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8" name="Rectangle 110"/>
          <p:cNvSpPr>
            <a:spLocks noChangeArrowheads="1"/>
          </p:cNvSpPr>
          <p:nvPr/>
        </p:nvSpPr>
        <p:spPr bwMode="auto">
          <a:xfrm>
            <a:off x="5613401" y="5754688"/>
            <a:ext cx="2381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89" name="Line 111"/>
          <p:cNvSpPr>
            <a:spLocks noChangeShapeType="1"/>
          </p:cNvSpPr>
          <p:nvPr/>
        </p:nvSpPr>
        <p:spPr bwMode="auto">
          <a:xfrm>
            <a:off x="7215189" y="5616575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7" name="Rectangle 112"/>
          <p:cNvSpPr>
            <a:spLocks noChangeArrowheads="1"/>
          </p:cNvSpPr>
          <p:nvPr/>
        </p:nvSpPr>
        <p:spPr bwMode="auto">
          <a:xfrm>
            <a:off x="7154864" y="5754688"/>
            <a:ext cx="2381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98" name="Line 113"/>
          <p:cNvSpPr>
            <a:spLocks noChangeShapeType="1"/>
          </p:cNvSpPr>
          <p:nvPr/>
        </p:nvSpPr>
        <p:spPr bwMode="auto">
          <a:xfrm>
            <a:off x="8761414" y="5616575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9" name="Rectangle 114"/>
          <p:cNvSpPr>
            <a:spLocks noChangeArrowheads="1"/>
          </p:cNvSpPr>
          <p:nvPr/>
        </p:nvSpPr>
        <p:spPr bwMode="auto">
          <a:xfrm>
            <a:off x="8701089" y="5754688"/>
            <a:ext cx="2381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953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903289" y="671512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903289" y="5554662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903289" y="4335462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903289" y="3109912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903289" y="1890712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1308101" y="5211762"/>
            <a:ext cx="100013" cy="984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2998789" y="4440237"/>
            <a:ext cx="98425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3535364" y="3986212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3862389" y="3875087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4111626" y="3570287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4300539" y="3421062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4449764" y="3487737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4576764" y="3205162"/>
            <a:ext cx="100013" cy="984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4694239" y="3094037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4805364" y="2954337"/>
            <a:ext cx="98425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4899027" y="2905124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5003802" y="2938462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5110164" y="2944812"/>
            <a:ext cx="98425" cy="984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5237164" y="2727324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5392739" y="2738437"/>
            <a:ext cx="98425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580064" y="2566987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5824539" y="2422524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167439" y="1930399"/>
            <a:ext cx="100013" cy="984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6716714" y="1924049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32"/>
          <p:cNvSpPr>
            <a:spLocks noChangeArrowheads="1"/>
          </p:cNvSpPr>
          <p:nvPr/>
        </p:nvSpPr>
        <p:spPr bwMode="auto">
          <a:xfrm>
            <a:off x="8496302" y="898524"/>
            <a:ext cx="98425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3"/>
          <p:cNvSpPr>
            <a:spLocks/>
          </p:cNvSpPr>
          <p:nvPr/>
        </p:nvSpPr>
        <p:spPr bwMode="auto">
          <a:xfrm>
            <a:off x="1357314" y="865187"/>
            <a:ext cx="7188201" cy="4433888"/>
          </a:xfrm>
          <a:custGeom>
            <a:avLst/>
            <a:gdLst>
              <a:gd name="T0" fmla="*/ 17 w 1297"/>
              <a:gd name="T1" fmla="*/ 790 h 800"/>
              <a:gd name="T2" fmla="*/ 39 w 1297"/>
              <a:gd name="T3" fmla="*/ 776 h 800"/>
              <a:gd name="T4" fmla="*/ 60 w 1297"/>
              <a:gd name="T5" fmla="*/ 763 h 800"/>
              <a:gd name="T6" fmla="*/ 82 w 1297"/>
              <a:gd name="T7" fmla="*/ 749 h 800"/>
              <a:gd name="T8" fmla="*/ 104 w 1297"/>
              <a:gd name="T9" fmla="*/ 736 h 800"/>
              <a:gd name="T10" fmla="*/ 126 w 1297"/>
              <a:gd name="T11" fmla="*/ 723 h 800"/>
              <a:gd name="T12" fmla="*/ 147 w 1297"/>
              <a:gd name="T13" fmla="*/ 709 h 800"/>
              <a:gd name="T14" fmla="*/ 169 w 1297"/>
              <a:gd name="T15" fmla="*/ 696 h 800"/>
              <a:gd name="T16" fmla="*/ 191 w 1297"/>
              <a:gd name="T17" fmla="*/ 682 h 800"/>
              <a:gd name="T18" fmla="*/ 212 w 1297"/>
              <a:gd name="T19" fmla="*/ 669 h 800"/>
              <a:gd name="T20" fmla="*/ 234 w 1297"/>
              <a:gd name="T21" fmla="*/ 656 h 800"/>
              <a:gd name="T22" fmla="*/ 256 w 1297"/>
              <a:gd name="T23" fmla="*/ 642 h 800"/>
              <a:gd name="T24" fmla="*/ 277 w 1297"/>
              <a:gd name="T25" fmla="*/ 629 h 800"/>
              <a:gd name="T26" fmla="*/ 299 w 1297"/>
              <a:gd name="T27" fmla="*/ 615 h 800"/>
              <a:gd name="T28" fmla="*/ 321 w 1297"/>
              <a:gd name="T29" fmla="*/ 602 h 800"/>
              <a:gd name="T30" fmla="*/ 343 w 1297"/>
              <a:gd name="T31" fmla="*/ 589 h 800"/>
              <a:gd name="T32" fmla="*/ 364 w 1297"/>
              <a:gd name="T33" fmla="*/ 575 h 800"/>
              <a:gd name="T34" fmla="*/ 386 w 1297"/>
              <a:gd name="T35" fmla="*/ 562 h 800"/>
              <a:gd name="T36" fmla="*/ 408 w 1297"/>
              <a:gd name="T37" fmla="*/ 549 h 800"/>
              <a:gd name="T38" fmla="*/ 429 w 1297"/>
              <a:gd name="T39" fmla="*/ 535 h 800"/>
              <a:gd name="T40" fmla="*/ 451 w 1297"/>
              <a:gd name="T41" fmla="*/ 522 h 800"/>
              <a:gd name="T42" fmla="*/ 473 w 1297"/>
              <a:gd name="T43" fmla="*/ 508 h 800"/>
              <a:gd name="T44" fmla="*/ 494 w 1297"/>
              <a:gd name="T45" fmla="*/ 495 h 800"/>
              <a:gd name="T46" fmla="*/ 516 w 1297"/>
              <a:gd name="T47" fmla="*/ 482 h 800"/>
              <a:gd name="T48" fmla="*/ 538 w 1297"/>
              <a:gd name="T49" fmla="*/ 468 h 800"/>
              <a:gd name="T50" fmla="*/ 560 w 1297"/>
              <a:gd name="T51" fmla="*/ 455 h 800"/>
              <a:gd name="T52" fmla="*/ 581 w 1297"/>
              <a:gd name="T53" fmla="*/ 441 h 800"/>
              <a:gd name="T54" fmla="*/ 603 w 1297"/>
              <a:gd name="T55" fmla="*/ 428 h 800"/>
              <a:gd name="T56" fmla="*/ 625 w 1297"/>
              <a:gd name="T57" fmla="*/ 415 h 800"/>
              <a:gd name="T58" fmla="*/ 646 w 1297"/>
              <a:gd name="T59" fmla="*/ 401 h 800"/>
              <a:gd name="T60" fmla="*/ 668 w 1297"/>
              <a:gd name="T61" fmla="*/ 388 h 800"/>
              <a:gd name="T62" fmla="*/ 690 w 1297"/>
              <a:gd name="T63" fmla="*/ 374 h 800"/>
              <a:gd name="T64" fmla="*/ 711 w 1297"/>
              <a:gd name="T65" fmla="*/ 361 h 800"/>
              <a:gd name="T66" fmla="*/ 733 w 1297"/>
              <a:gd name="T67" fmla="*/ 348 h 800"/>
              <a:gd name="T68" fmla="*/ 755 w 1297"/>
              <a:gd name="T69" fmla="*/ 334 h 800"/>
              <a:gd name="T70" fmla="*/ 777 w 1297"/>
              <a:gd name="T71" fmla="*/ 321 h 800"/>
              <a:gd name="T72" fmla="*/ 798 w 1297"/>
              <a:gd name="T73" fmla="*/ 308 h 800"/>
              <a:gd name="T74" fmla="*/ 820 w 1297"/>
              <a:gd name="T75" fmla="*/ 294 h 800"/>
              <a:gd name="T76" fmla="*/ 842 w 1297"/>
              <a:gd name="T77" fmla="*/ 281 h 800"/>
              <a:gd name="T78" fmla="*/ 863 w 1297"/>
              <a:gd name="T79" fmla="*/ 267 h 800"/>
              <a:gd name="T80" fmla="*/ 885 w 1297"/>
              <a:gd name="T81" fmla="*/ 254 h 800"/>
              <a:gd name="T82" fmla="*/ 907 w 1297"/>
              <a:gd name="T83" fmla="*/ 241 h 800"/>
              <a:gd name="T84" fmla="*/ 928 w 1297"/>
              <a:gd name="T85" fmla="*/ 227 h 800"/>
              <a:gd name="T86" fmla="*/ 950 w 1297"/>
              <a:gd name="T87" fmla="*/ 214 h 800"/>
              <a:gd name="T88" fmla="*/ 972 w 1297"/>
              <a:gd name="T89" fmla="*/ 200 h 800"/>
              <a:gd name="T90" fmla="*/ 993 w 1297"/>
              <a:gd name="T91" fmla="*/ 187 h 800"/>
              <a:gd name="T92" fmla="*/ 1015 w 1297"/>
              <a:gd name="T93" fmla="*/ 174 h 800"/>
              <a:gd name="T94" fmla="*/ 1037 w 1297"/>
              <a:gd name="T95" fmla="*/ 160 h 800"/>
              <a:gd name="T96" fmla="*/ 1059 w 1297"/>
              <a:gd name="T97" fmla="*/ 147 h 800"/>
              <a:gd name="T98" fmla="*/ 1080 w 1297"/>
              <a:gd name="T99" fmla="*/ 133 h 800"/>
              <a:gd name="T100" fmla="*/ 1102 w 1297"/>
              <a:gd name="T101" fmla="*/ 120 h 800"/>
              <a:gd name="T102" fmla="*/ 1124 w 1297"/>
              <a:gd name="T103" fmla="*/ 107 h 800"/>
              <a:gd name="T104" fmla="*/ 1145 w 1297"/>
              <a:gd name="T105" fmla="*/ 93 h 800"/>
              <a:gd name="T106" fmla="*/ 1167 w 1297"/>
              <a:gd name="T107" fmla="*/ 80 h 800"/>
              <a:gd name="T108" fmla="*/ 1189 w 1297"/>
              <a:gd name="T109" fmla="*/ 67 h 800"/>
              <a:gd name="T110" fmla="*/ 1210 w 1297"/>
              <a:gd name="T111" fmla="*/ 53 h 800"/>
              <a:gd name="T112" fmla="*/ 1232 w 1297"/>
              <a:gd name="T113" fmla="*/ 40 h 800"/>
              <a:gd name="T114" fmla="*/ 1254 w 1297"/>
              <a:gd name="T115" fmla="*/ 26 h 800"/>
              <a:gd name="T116" fmla="*/ 1276 w 1297"/>
              <a:gd name="T117" fmla="*/ 13 h 800"/>
              <a:gd name="T118" fmla="*/ 1297 w 1297"/>
              <a:gd name="T119" fmla="*/ 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97" h="800">
                <a:moveTo>
                  <a:pt x="0" y="800"/>
                </a:moveTo>
                <a:lnTo>
                  <a:pt x="4" y="798"/>
                </a:lnTo>
                <a:lnTo>
                  <a:pt x="8" y="795"/>
                </a:lnTo>
                <a:lnTo>
                  <a:pt x="13" y="792"/>
                </a:lnTo>
                <a:lnTo>
                  <a:pt x="17" y="790"/>
                </a:lnTo>
                <a:lnTo>
                  <a:pt x="21" y="787"/>
                </a:lnTo>
                <a:lnTo>
                  <a:pt x="26" y="784"/>
                </a:lnTo>
                <a:lnTo>
                  <a:pt x="30" y="782"/>
                </a:lnTo>
                <a:lnTo>
                  <a:pt x="34" y="779"/>
                </a:lnTo>
                <a:lnTo>
                  <a:pt x="39" y="776"/>
                </a:lnTo>
                <a:lnTo>
                  <a:pt x="43" y="773"/>
                </a:lnTo>
                <a:lnTo>
                  <a:pt x="47" y="771"/>
                </a:lnTo>
                <a:lnTo>
                  <a:pt x="52" y="768"/>
                </a:lnTo>
                <a:lnTo>
                  <a:pt x="56" y="765"/>
                </a:lnTo>
                <a:lnTo>
                  <a:pt x="60" y="763"/>
                </a:lnTo>
                <a:lnTo>
                  <a:pt x="65" y="760"/>
                </a:lnTo>
                <a:lnTo>
                  <a:pt x="69" y="757"/>
                </a:lnTo>
                <a:lnTo>
                  <a:pt x="73" y="755"/>
                </a:lnTo>
                <a:lnTo>
                  <a:pt x="78" y="752"/>
                </a:lnTo>
                <a:lnTo>
                  <a:pt x="82" y="749"/>
                </a:lnTo>
                <a:lnTo>
                  <a:pt x="87" y="747"/>
                </a:lnTo>
                <a:lnTo>
                  <a:pt x="91" y="744"/>
                </a:lnTo>
                <a:lnTo>
                  <a:pt x="95" y="741"/>
                </a:lnTo>
                <a:lnTo>
                  <a:pt x="99" y="739"/>
                </a:lnTo>
                <a:lnTo>
                  <a:pt x="104" y="736"/>
                </a:lnTo>
                <a:lnTo>
                  <a:pt x="108" y="733"/>
                </a:lnTo>
                <a:lnTo>
                  <a:pt x="113" y="731"/>
                </a:lnTo>
                <a:lnTo>
                  <a:pt x="117" y="728"/>
                </a:lnTo>
                <a:lnTo>
                  <a:pt x="121" y="725"/>
                </a:lnTo>
                <a:lnTo>
                  <a:pt x="126" y="723"/>
                </a:lnTo>
                <a:lnTo>
                  <a:pt x="130" y="720"/>
                </a:lnTo>
                <a:lnTo>
                  <a:pt x="134" y="717"/>
                </a:lnTo>
                <a:lnTo>
                  <a:pt x="139" y="715"/>
                </a:lnTo>
                <a:lnTo>
                  <a:pt x="143" y="712"/>
                </a:lnTo>
                <a:lnTo>
                  <a:pt x="147" y="709"/>
                </a:lnTo>
                <a:lnTo>
                  <a:pt x="152" y="707"/>
                </a:lnTo>
                <a:lnTo>
                  <a:pt x="156" y="704"/>
                </a:lnTo>
                <a:lnTo>
                  <a:pt x="160" y="701"/>
                </a:lnTo>
                <a:lnTo>
                  <a:pt x="165" y="699"/>
                </a:lnTo>
                <a:lnTo>
                  <a:pt x="169" y="696"/>
                </a:lnTo>
                <a:lnTo>
                  <a:pt x="173" y="693"/>
                </a:lnTo>
                <a:lnTo>
                  <a:pt x="178" y="690"/>
                </a:lnTo>
                <a:lnTo>
                  <a:pt x="182" y="688"/>
                </a:lnTo>
                <a:lnTo>
                  <a:pt x="186" y="685"/>
                </a:lnTo>
                <a:lnTo>
                  <a:pt x="191" y="682"/>
                </a:lnTo>
                <a:lnTo>
                  <a:pt x="195" y="680"/>
                </a:lnTo>
                <a:lnTo>
                  <a:pt x="199" y="677"/>
                </a:lnTo>
                <a:lnTo>
                  <a:pt x="204" y="674"/>
                </a:lnTo>
                <a:lnTo>
                  <a:pt x="208" y="672"/>
                </a:lnTo>
                <a:lnTo>
                  <a:pt x="212" y="669"/>
                </a:lnTo>
                <a:lnTo>
                  <a:pt x="217" y="666"/>
                </a:lnTo>
                <a:lnTo>
                  <a:pt x="221" y="664"/>
                </a:lnTo>
                <a:lnTo>
                  <a:pt x="225" y="661"/>
                </a:lnTo>
                <a:lnTo>
                  <a:pt x="230" y="658"/>
                </a:lnTo>
                <a:lnTo>
                  <a:pt x="234" y="656"/>
                </a:lnTo>
                <a:lnTo>
                  <a:pt x="238" y="653"/>
                </a:lnTo>
                <a:lnTo>
                  <a:pt x="243" y="650"/>
                </a:lnTo>
                <a:lnTo>
                  <a:pt x="247" y="648"/>
                </a:lnTo>
                <a:lnTo>
                  <a:pt x="251" y="645"/>
                </a:lnTo>
                <a:lnTo>
                  <a:pt x="256" y="642"/>
                </a:lnTo>
                <a:lnTo>
                  <a:pt x="260" y="640"/>
                </a:lnTo>
                <a:lnTo>
                  <a:pt x="264" y="637"/>
                </a:lnTo>
                <a:lnTo>
                  <a:pt x="269" y="634"/>
                </a:lnTo>
                <a:lnTo>
                  <a:pt x="273" y="632"/>
                </a:lnTo>
                <a:lnTo>
                  <a:pt x="277" y="629"/>
                </a:lnTo>
                <a:lnTo>
                  <a:pt x="282" y="626"/>
                </a:lnTo>
                <a:lnTo>
                  <a:pt x="286" y="624"/>
                </a:lnTo>
                <a:lnTo>
                  <a:pt x="290" y="621"/>
                </a:lnTo>
                <a:lnTo>
                  <a:pt x="295" y="618"/>
                </a:lnTo>
                <a:lnTo>
                  <a:pt x="299" y="615"/>
                </a:lnTo>
                <a:lnTo>
                  <a:pt x="303" y="613"/>
                </a:lnTo>
                <a:lnTo>
                  <a:pt x="308" y="610"/>
                </a:lnTo>
                <a:lnTo>
                  <a:pt x="312" y="607"/>
                </a:lnTo>
                <a:lnTo>
                  <a:pt x="316" y="605"/>
                </a:lnTo>
                <a:lnTo>
                  <a:pt x="321" y="602"/>
                </a:lnTo>
                <a:lnTo>
                  <a:pt x="325" y="599"/>
                </a:lnTo>
                <a:lnTo>
                  <a:pt x="330" y="597"/>
                </a:lnTo>
                <a:lnTo>
                  <a:pt x="334" y="594"/>
                </a:lnTo>
                <a:lnTo>
                  <a:pt x="338" y="591"/>
                </a:lnTo>
                <a:lnTo>
                  <a:pt x="343" y="589"/>
                </a:lnTo>
                <a:lnTo>
                  <a:pt x="347" y="586"/>
                </a:lnTo>
                <a:lnTo>
                  <a:pt x="351" y="583"/>
                </a:lnTo>
                <a:lnTo>
                  <a:pt x="356" y="581"/>
                </a:lnTo>
                <a:lnTo>
                  <a:pt x="360" y="578"/>
                </a:lnTo>
                <a:lnTo>
                  <a:pt x="364" y="575"/>
                </a:lnTo>
                <a:lnTo>
                  <a:pt x="369" y="573"/>
                </a:lnTo>
                <a:lnTo>
                  <a:pt x="373" y="570"/>
                </a:lnTo>
                <a:lnTo>
                  <a:pt x="377" y="567"/>
                </a:lnTo>
                <a:lnTo>
                  <a:pt x="382" y="565"/>
                </a:lnTo>
                <a:lnTo>
                  <a:pt x="386" y="562"/>
                </a:lnTo>
                <a:lnTo>
                  <a:pt x="390" y="559"/>
                </a:lnTo>
                <a:lnTo>
                  <a:pt x="395" y="557"/>
                </a:lnTo>
                <a:lnTo>
                  <a:pt x="399" y="554"/>
                </a:lnTo>
                <a:lnTo>
                  <a:pt x="403" y="551"/>
                </a:lnTo>
                <a:lnTo>
                  <a:pt x="408" y="549"/>
                </a:lnTo>
                <a:lnTo>
                  <a:pt x="412" y="546"/>
                </a:lnTo>
                <a:lnTo>
                  <a:pt x="416" y="543"/>
                </a:lnTo>
                <a:lnTo>
                  <a:pt x="421" y="541"/>
                </a:lnTo>
                <a:lnTo>
                  <a:pt x="425" y="538"/>
                </a:lnTo>
                <a:lnTo>
                  <a:pt x="429" y="535"/>
                </a:lnTo>
                <a:lnTo>
                  <a:pt x="434" y="532"/>
                </a:lnTo>
                <a:lnTo>
                  <a:pt x="438" y="530"/>
                </a:lnTo>
                <a:lnTo>
                  <a:pt x="442" y="527"/>
                </a:lnTo>
                <a:lnTo>
                  <a:pt x="447" y="524"/>
                </a:lnTo>
                <a:lnTo>
                  <a:pt x="451" y="522"/>
                </a:lnTo>
                <a:lnTo>
                  <a:pt x="455" y="519"/>
                </a:lnTo>
                <a:lnTo>
                  <a:pt x="460" y="516"/>
                </a:lnTo>
                <a:lnTo>
                  <a:pt x="464" y="514"/>
                </a:lnTo>
                <a:lnTo>
                  <a:pt x="468" y="511"/>
                </a:lnTo>
                <a:lnTo>
                  <a:pt x="473" y="508"/>
                </a:lnTo>
                <a:lnTo>
                  <a:pt x="477" y="506"/>
                </a:lnTo>
                <a:lnTo>
                  <a:pt x="481" y="503"/>
                </a:lnTo>
                <a:lnTo>
                  <a:pt x="486" y="500"/>
                </a:lnTo>
                <a:lnTo>
                  <a:pt x="490" y="498"/>
                </a:lnTo>
                <a:lnTo>
                  <a:pt x="494" y="495"/>
                </a:lnTo>
                <a:lnTo>
                  <a:pt x="499" y="492"/>
                </a:lnTo>
                <a:lnTo>
                  <a:pt x="503" y="490"/>
                </a:lnTo>
                <a:lnTo>
                  <a:pt x="507" y="487"/>
                </a:lnTo>
                <a:lnTo>
                  <a:pt x="512" y="484"/>
                </a:lnTo>
                <a:lnTo>
                  <a:pt x="516" y="482"/>
                </a:lnTo>
                <a:lnTo>
                  <a:pt x="520" y="479"/>
                </a:lnTo>
                <a:lnTo>
                  <a:pt x="525" y="476"/>
                </a:lnTo>
                <a:lnTo>
                  <a:pt x="529" y="474"/>
                </a:lnTo>
                <a:lnTo>
                  <a:pt x="533" y="471"/>
                </a:lnTo>
                <a:lnTo>
                  <a:pt x="538" y="468"/>
                </a:lnTo>
                <a:lnTo>
                  <a:pt x="542" y="466"/>
                </a:lnTo>
                <a:lnTo>
                  <a:pt x="546" y="463"/>
                </a:lnTo>
                <a:lnTo>
                  <a:pt x="551" y="460"/>
                </a:lnTo>
                <a:lnTo>
                  <a:pt x="555" y="457"/>
                </a:lnTo>
                <a:lnTo>
                  <a:pt x="560" y="455"/>
                </a:lnTo>
                <a:lnTo>
                  <a:pt x="564" y="452"/>
                </a:lnTo>
                <a:lnTo>
                  <a:pt x="568" y="449"/>
                </a:lnTo>
                <a:lnTo>
                  <a:pt x="573" y="447"/>
                </a:lnTo>
                <a:lnTo>
                  <a:pt x="577" y="444"/>
                </a:lnTo>
                <a:lnTo>
                  <a:pt x="581" y="441"/>
                </a:lnTo>
                <a:lnTo>
                  <a:pt x="586" y="439"/>
                </a:lnTo>
                <a:lnTo>
                  <a:pt x="590" y="436"/>
                </a:lnTo>
                <a:lnTo>
                  <a:pt x="594" y="433"/>
                </a:lnTo>
                <a:lnTo>
                  <a:pt x="599" y="431"/>
                </a:lnTo>
                <a:lnTo>
                  <a:pt x="603" y="428"/>
                </a:lnTo>
                <a:lnTo>
                  <a:pt x="607" y="425"/>
                </a:lnTo>
                <a:lnTo>
                  <a:pt x="612" y="423"/>
                </a:lnTo>
                <a:lnTo>
                  <a:pt x="616" y="420"/>
                </a:lnTo>
                <a:lnTo>
                  <a:pt x="620" y="417"/>
                </a:lnTo>
                <a:lnTo>
                  <a:pt x="625" y="415"/>
                </a:lnTo>
                <a:lnTo>
                  <a:pt x="629" y="412"/>
                </a:lnTo>
                <a:lnTo>
                  <a:pt x="633" y="409"/>
                </a:lnTo>
                <a:lnTo>
                  <a:pt x="638" y="407"/>
                </a:lnTo>
                <a:lnTo>
                  <a:pt x="642" y="404"/>
                </a:lnTo>
                <a:lnTo>
                  <a:pt x="646" y="401"/>
                </a:lnTo>
                <a:lnTo>
                  <a:pt x="651" y="399"/>
                </a:lnTo>
                <a:lnTo>
                  <a:pt x="655" y="396"/>
                </a:lnTo>
                <a:lnTo>
                  <a:pt x="659" y="393"/>
                </a:lnTo>
                <a:lnTo>
                  <a:pt x="664" y="391"/>
                </a:lnTo>
                <a:lnTo>
                  <a:pt x="668" y="388"/>
                </a:lnTo>
                <a:lnTo>
                  <a:pt x="672" y="385"/>
                </a:lnTo>
                <a:lnTo>
                  <a:pt x="677" y="383"/>
                </a:lnTo>
                <a:lnTo>
                  <a:pt x="681" y="380"/>
                </a:lnTo>
                <a:lnTo>
                  <a:pt x="685" y="377"/>
                </a:lnTo>
                <a:lnTo>
                  <a:pt x="690" y="374"/>
                </a:lnTo>
                <a:lnTo>
                  <a:pt x="694" y="372"/>
                </a:lnTo>
                <a:lnTo>
                  <a:pt x="698" y="369"/>
                </a:lnTo>
                <a:lnTo>
                  <a:pt x="703" y="366"/>
                </a:lnTo>
                <a:lnTo>
                  <a:pt x="707" y="364"/>
                </a:lnTo>
                <a:lnTo>
                  <a:pt x="711" y="361"/>
                </a:lnTo>
                <a:lnTo>
                  <a:pt x="716" y="358"/>
                </a:lnTo>
                <a:lnTo>
                  <a:pt x="720" y="356"/>
                </a:lnTo>
                <a:lnTo>
                  <a:pt x="724" y="353"/>
                </a:lnTo>
                <a:lnTo>
                  <a:pt x="729" y="350"/>
                </a:lnTo>
                <a:lnTo>
                  <a:pt x="733" y="348"/>
                </a:lnTo>
                <a:lnTo>
                  <a:pt x="737" y="345"/>
                </a:lnTo>
                <a:lnTo>
                  <a:pt x="742" y="342"/>
                </a:lnTo>
                <a:lnTo>
                  <a:pt x="746" y="340"/>
                </a:lnTo>
                <a:lnTo>
                  <a:pt x="750" y="337"/>
                </a:lnTo>
                <a:lnTo>
                  <a:pt x="755" y="334"/>
                </a:lnTo>
                <a:lnTo>
                  <a:pt x="759" y="332"/>
                </a:lnTo>
                <a:lnTo>
                  <a:pt x="763" y="329"/>
                </a:lnTo>
                <a:lnTo>
                  <a:pt x="768" y="326"/>
                </a:lnTo>
                <a:lnTo>
                  <a:pt x="772" y="324"/>
                </a:lnTo>
                <a:lnTo>
                  <a:pt x="777" y="321"/>
                </a:lnTo>
                <a:lnTo>
                  <a:pt x="781" y="318"/>
                </a:lnTo>
                <a:lnTo>
                  <a:pt x="785" y="316"/>
                </a:lnTo>
                <a:lnTo>
                  <a:pt x="789" y="313"/>
                </a:lnTo>
                <a:lnTo>
                  <a:pt x="794" y="310"/>
                </a:lnTo>
                <a:lnTo>
                  <a:pt x="798" y="308"/>
                </a:lnTo>
                <a:lnTo>
                  <a:pt x="803" y="305"/>
                </a:lnTo>
                <a:lnTo>
                  <a:pt x="807" y="302"/>
                </a:lnTo>
                <a:lnTo>
                  <a:pt x="811" y="299"/>
                </a:lnTo>
                <a:lnTo>
                  <a:pt x="816" y="297"/>
                </a:lnTo>
                <a:lnTo>
                  <a:pt x="820" y="294"/>
                </a:lnTo>
                <a:lnTo>
                  <a:pt x="824" y="291"/>
                </a:lnTo>
                <a:lnTo>
                  <a:pt x="829" y="289"/>
                </a:lnTo>
                <a:lnTo>
                  <a:pt x="833" y="286"/>
                </a:lnTo>
                <a:lnTo>
                  <a:pt x="837" y="283"/>
                </a:lnTo>
                <a:lnTo>
                  <a:pt x="842" y="281"/>
                </a:lnTo>
                <a:lnTo>
                  <a:pt x="846" y="278"/>
                </a:lnTo>
                <a:lnTo>
                  <a:pt x="850" y="275"/>
                </a:lnTo>
                <a:lnTo>
                  <a:pt x="855" y="273"/>
                </a:lnTo>
                <a:lnTo>
                  <a:pt x="859" y="270"/>
                </a:lnTo>
                <a:lnTo>
                  <a:pt x="863" y="267"/>
                </a:lnTo>
                <a:lnTo>
                  <a:pt x="868" y="265"/>
                </a:lnTo>
                <a:lnTo>
                  <a:pt x="872" y="262"/>
                </a:lnTo>
                <a:lnTo>
                  <a:pt x="876" y="259"/>
                </a:lnTo>
                <a:lnTo>
                  <a:pt x="881" y="257"/>
                </a:lnTo>
                <a:lnTo>
                  <a:pt x="885" y="254"/>
                </a:lnTo>
                <a:lnTo>
                  <a:pt x="889" y="251"/>
                </a:lnTo>
                <a:lnTo>
                  <a:pt x="894" y="249"/>
                </a:lnTo>
                <a:lnTo>
                  <a:pt x="898" y="246"/>
                </a:lnTo>
                <a:lnTo>
                  <a:pt x="902" y="243"/>
                </a:lnTo>
                <a:lnTo>
                  <a:pt x="907" y="241"/>
                </a:lnTo>
                <a:lnTo>
                  <a:pt x="911" y="238"/>
                </a:lnTo>
                <a:lnTo>
                  <a:pt x="915" y="235"/>
                </a:lnTo>
                <a:lnTo>
                  <a:pt x="920" y="233"/>
                </a:lnTo>
                <a:lnTo>
                  <a:pt x="924" y="230"/>
                </a:lnTo>
                <a:lnTo>
                  <a:pt x="928" y="227"/>
                </a:lnTo>
                <a:lnTo>
                  <a:pt x="933" y="225"/>
                </a:lnTo>
                <a:lnTo>
                  <a:pt x="937" y="222"/>
                </a:lnTo>
                <a:lnTo>
                  <a:pt x="941" y="219"/>
                </a:lnTo>
                <a:lnTo>
                  <a:pt x="946" y="216"/>
                </a:lnTo>
                <a:lnTo>
                  <a:pt x="950" y="214"/>
                </a:lnTo>
                <a:lnTo>
                  <a:pt x="954" y="211"/>
                </a:lnTo>
                <a:lnTo>
                  <a:pt x="959" y="208"/>
                </a:lnTo>
                <a:lnTo>
                  <a:pt x="963" y="206"/>
                </a:lnTo>
                <a:lnTo>
                  <a:pt x="967" y="203"/>
                </a:lnTo>
                <a:lnTo>
                  <a:pt x="972" y="200"/>
                </a:lnTo>
                <a:lnTo>
                  <a:pt x="976" y="198"/>
                </a:lnTo>
                <a:lnTo>
                  <a:pt x="980" y="195"/>
                </a:lnTo>
                <a:lnTo>
                  <a:pt x="985" y="192"/>
                </a:lnTo>
                <a:lnTo>
                  <a:pt x="989" y="190"/>
                </a:lnTo>
                <a:lnTo>
                  <a:pt x="993" y="187"/>
                </a:lnTo>
                <a:lnTo>
                  <a:pt x="998" y="184"/>
                </a:lnTo>
                <a:lnTo>
                  <a:pt x="1002" y="182"/>
                </a:lnTo>
                <a:lnTo>
                  <a:pt x="1006" y="179"/>
                </a:lnTo>
                <a:lnTo>
                  <a:pt x="1011" y="176"/>
                </a:lnTo>
                <a:lnTo>
                  <a:pt x="1015" y="174"/>
                </a:lnTo>
                <a:lnTo>
                  <a:pt x="1019" y="171"/>
                </a:lnTo>
                <a:lnTo>
                  <a:pt x="1024" y="168"/>
                </a:lnTo>
                <a:lnTo>
                  <a:pt x="1028" y="166"/>
                </a:lnTo>
                <a:lnTo>
                  <a:pt x="1033" y="163"/>
                </a:lnTo>
                <a:lnTo>
                  <a:pt x="1037" y="160"/>
                </a:lnTo>
                <a:lnTo>
                  <a:pt x="1041" y="158"/>
                </a:lnTo>
                <a:lnTo>
                  <a:pt x="1046" y="155"/>
                </a:lnTo>
                <a:lnTo>
                  <a:pt x="1050" y="152"/>
                </a:lnTo>
                <a:lnTo>
                  <a:pt x="1054" y="150"/>
                </a:lnTo>
                <a:lnTo>
                  <a:pt x="1059" y="147"/>
                </a:lnTo>
                <a:lnTo>
                  <a:pt x="1063" y="144"/>
                </a:lnTo>
                <a:lnTo>
                  <a:pt x="1067" y="142"/>
                </a:lnTo>
                <a:lnTo>
                  <a:pt x="1072" y="139"/>
                </a:lnTo>
                <a:lnTo>
                  <a:pt x="1076" y="136"/>
                </a:lnTo>
                <a:lnTo>
                  <a:pt x="1080" y="133"/>
                </a:lnTo>
                <a:lnTo>
                  <a:pt x="1085" y="131"/>
                </a:lnTo>
                <a:lnTo>
                  <a:pt x="1089" y="128"/>
                </a:lnTo>
                <a:lnTo>
                  <a:pt x="1093" y="125"/>
                </a:lnTo>
                <a:lnTo>
                  <a:pt x="1098" y="123"/>
                </a:lnTo>
                <a:lnTo>
                  <a:pt x="1102" y="120"/>
                </a:lnTo>
                <a:lnTo>
                  <a:pt x="1106" y="117"/>
                </a:lnTo>
                <a:lnTo>
                  <a:pt x="1111" y="115"/>
                </a:lnTo>
                <a:lnTo>
                  <a:pt x="1115" y="112"/>
                </a:lnTo>
                <a:lnTo>
                  <a:pt x="1119" y="109"/>
                </a:lnTo>
                <a:lnTo>
                  <a:pt x="1124" y="107"/>
                </a:lnTo>
                <a:lnTo>
                  <a:pt x="1128" y="104"/>
                </a:lnTo>
                <a:lnTo>
                  <a:pt x="1132" y="101"/>
                </a:lnTo>
                <a:lnTo>
                  <a:pt x="1137" y="99"/>
                </a:lnTo>
                <a:lnTo>
                  <a:pt x="1141" y="96"/>
                </a:lnTo>
                <a:lnTo>
                  <a:pt x="1145" y="93"/>
                </a:lnTo>
                <a:lnTo>
                  <a:pt x="1150" y="91"/>
                </a:lnTo>
                <a:lnTo>
                  <a:pt x="1154" y="88"/>
                </a:lnTo>
                <a:lnTo>
                  <a:pt x="1158" y="85"/>
                </a:lnTo>
                <a:lnTo>
                  <a:pt x="1163" y="83"/>
                </a:lnTo>
                <a:lnTo>
                  <a:pt x="1167" y="80"/>
                </a:lnTo>
                <a:lnTo>
                  <a:pt x="1171" y="77"/>
                </a:lnTo>
                <a:lnTo>
                  <a:pt x="1176" y="75"/>
                </a:lnTo>
                <a:lnTo>
                  <a:pt x="1180" y="72"/>
                </a:lnTo>
                <a:lnTo>
                  <a:pt x="1184" y="69"/>
                </a:lnTo>
                <a:lnTo>
                  <a:pt x="1189" y="67"/>
                </a:lnTo>
                <a:lnTo>
                  <a:pt x="1193" y="64"/>
                </a:lnTo>
                <a:lnTo>
                  <a:pt x="1197" y="61"/>
                </a:lnTo>
                <a:lnTo>
                  <a:pt x="1202" y="59"/>
                </a:lnTo>
                <a:lnTo>
                  <a:pt x="1206" y="56"/>
                </a:lnTo>
                <a:lnTo>
                  <a:pt x="1210" y="53"/>
                </a:lnTo>
                <a:lnTo>
                  <a:pt x="1215" y="50"/>
                </a:lnTo>
                <a:lnTo>
                  <a:pt x="1219" y="48"/>
                </a:lnTo>
                <a:lnTo>
                  <a:pt x="1223" y="45"/>
                </a:lnTo>
                <a:lnTo>
                  <a:pt x="1228" y="42"/>
                </a:lnTo>
                <a:lnTo>
                  <a:pt x="1232" y="40"/>
                </a:lnTo>
                <a:lnTo>
                  <a:pt x="1236" y="37"/>
                </a:lnTo>
                <a:lnTo>
                  <a:pt x="1241" y="34"/>
                </a:lnTo>
                <a:lnTo>
                  <a:pt x="1245" y="32"/>
                </a:lnTo>
                <a:lnTo>
                  <a:pt x="1250" y="29"/>
                </a:lnTo>
                <a:lnTo>
                  <a:pt x="1254" y="26"/>
                </a:lnTo>
                <a:lnTo>
                  <a:pt x="1258" y="24"/>
                </a:lnTo>
                <a:lnTo>
                  <a:pt x="1262" y="21"/>
                </a:lnTo>
                <a:lnTo>
                  <a:pt x="1267" y="18"/>
                </a:lnTo>
                <a:lnTo>
                  <a:pt x="1271" y="16"/>
                </a:lnTo>
                <a:lnTo>
                  <a:pt x="1276" y="13"/>
                </a:lnTo>
                <a:lnTo>
                  <a:pt x="1280" y="10"/>
                </a:lnTo>
                <a:lnTo>
                  <a:pt x="1284" y="8"/>
                </a:lnTo>
                <a:lnTo>
                  <a:pt x="1289" y="5"/>
                </a:lnTo>
                <a:lnTo>
                  <a:pt x="1293" y="2"/>
                </a:lnTo>
                <a:lnTo>
                  <a:pt x="1297" y="0"/>
                </a:lnTo>
              </a:path>
            </a:pathLst>
          </a:cu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 flipV="1">
            <a:off x="903289" y="522287"/>
            <a:ext cx="0" cy="5176838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 flipH="1">
            <a:off x="809626" y="5554662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 rot="16200000">
            <a:off x="460376" y="5394325"/>
            <a:ext cx="396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-0.1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 flipH="1">
            <a:off x="809626" y="4335462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38"/>
          <p:cNvSpPr>
            <a:spLocks noChangeArrowheads="1"/>
          </p:cNvSpPr>
          <p:nvPr/>
        </p:nvSpPr>
        <p:spPr bwMode="auto">
          <a:xfrm rot="16200000">
            <a:off x="395289" y="4202112"/>
            <a:ext cx="525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-0.05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 flipH="1">
            <a:off x="809626" y="3109912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40"/>
          <p:cNvSpPr>
            <a:spLocks noChangeArrowheads="1"/>
          </p:cNvSpPr>
          <p:nvPr/>
        </p:nvSpPr>
        <p:spPr bwMode="auto">
          <a:xfrm rot="16200000">
            <a:off x="539751" y="2886074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Line 41"/>
          <p:cNvSpPr>
            <a:spLocks noChangeShapeType="1"/>
          </p:cNvSpPr>
          <p:nvPr/>
        </p:nvSpPr>
        <p:spPr bwMode="auto">
          <a:xfrm flipH="1">
            <a:off x="809626" y="1890712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Rectangle 42"/>
          <p:cNvSpPr>
            <a:spLocks noChangeArrowheads="1"/>
          </p:cNvSpPr>
          <p:nvPr/>
        </p:nvSpPr>
        <p:spPr bwMode="auto">
          <a:xfrm rot="16200000">
            <a:off x="434976" y="1738312"/>
            <a:ext cx="449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0.05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Line 43"/>
          <p:cNvSpPr>
            <a:spLocks noChangeShapeType="1"/>
          </p:cNvSpPr>
          <p:nvPr/>
        </p:nvSpPr>
        <p:spPr bwMode="auto">
          <a:xfrm flipH="1">
            <a:off x="809626" y="671512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44"/>
          <p:cNvSpPr>
            <a:spLocks noChangeArrowheads="1"/>
          </p:cNvSpPr>
          <p:nvPr/>
        </p:nvSpPr>
        <p:spPr bwMode="auto">
          <a:xfrm rot="16200000">
            <a:off x="500064" y="539749"/>
            <a:ext cx="320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5"/>
          <p:cNvSpPr>
            <a:spLocks noChangeArrowheads="1"/>
          </p:cNvSpPr>
          <p:nvPr/>
        </p:nvSpPr>
        <p:spPr bwMode="auto">
          <a:xfrm rot="16200000">
            <a:off x="-755649" y="2844799"/>
            <a:ext cx="2149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Changes in Scores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Line 46"/>
          <p:cNvSpPr>
            <a:spLocks noChangeShapeType="1"/>
          </p:cNvSpPr>
          <p:nvPr/>
        </p:nvSpPr>
        <p:spPr bwMode="auto">
          <a:xfrm>
            <a:off x="903289" y="5699125"/>
            <a:ext cx="8002588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47"/>
          <p:cNvSpPr>
            <a:spLocks noChangeShapeType="1"/>
          </p:cNvSpPr>
          <p:nvPr/>
        </p:nvSpPr>
        <p:spPr bwMode="auto">
          <a:xfrm>
            <a:off x="1047751" y="5699125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48"/>
          <p:cNvSpPr>
            <a:spLocks noChangeArrowheads="1"/>
          </p:cNvSpPr>
          <p:nvPr/>
        </p:nvSpPr>
        <p:spPr bwMode="auto">
          <a:xfrm>
            <a:off x="858982" y="5837237"/>
            <a:ext cx="3975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-0.1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>
            <a:off x="2976564" y="5699125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Rectangle 50"/>
          <p:cNvSpPr>
            <a:spLocks noChangeArrowheads="1"/>
          </p:cNvSpPr>
          <p:nvPr/>
        </p:nvSpPr>
        <p:spPr bwMode="auto">
          <a:xfrm>
            <a:off x="2712027" y="5837237"/>
            <a:ext cx="525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-0.05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auto">
          <a:xfrm>
            <a:off x="4903789" y="5699125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ectangle 52"/>
          <p:cNvSpPr>
            <a:spLocks noChangeArrowheads="1"/>
          </p:cNvSpPr>
          <p:nvPr/>
        </p:nvSpPr>
        <p:spPr bwMode="auto">
          <a:xfrm>
            <a:off x="4843464" y="5837237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6832602" y="5699125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Rectangle 54"/>
          <p:cNvSpPr>
            <a:spLocks noChangeArrowheads="1"/>
          </p:cNvSpPr>
          <p:nvPr/>
        </p:nvSpPr>
        <p:spPr bwMode="auto">
          <a:xfrm>
            <a:off x="6619009" y="5837237"/>
            <a:ext cx="4488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0.05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>
            <a:off x="8761414" y="5699125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Rectangle 56"/>
          <p:cNvSpPr>
            <a:spLocks noChangeArrowheads="1"/>
          </p:cNvSpPr>
          <p:nvPr/>
        </p:nvSpPr>
        <p:spPr bwMode="auto">
          <a:xfrm>
            <a:off x="8600209" y="5837237"/>
            <a:ext cx="3206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7"/>
          <p:cNvSpPr>
            <a:spLocks noChangeArrowheads="1"/>
          </p:cNvSpPr>
          <p:nvPr/>
        </p:nvSpPr>
        <p:spPr bwMode="auto">
          <a:xfrm>
            <a:off x="2843214" y="6143625"/>
            <a:ext cx="44053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Changes in Mean Teacher Value-Added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6"/>
          <p:cNvSpPr>
            <a:spLocks noChangeArrowheads="1"/>
          </p:cNvSpPr>
          <p:nvPr/>
        </p:nvSpPr>
        <p:spPr bwMode="auto">
          <a:xfrm>
            <a:off x="7514003" y="4828398"/>
            <a:ext cx="10515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(0.033)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010400" y="4507465"/>
            <a:ext cx="1576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Coef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=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0.974</a:t>
            </a: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auto">
          <a:xfrm>
            <a:off x="262666" y="182563"/>
            <a:ext cx="87202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dirty="0">
                <a:solidFill>
                  <a:srgbClr val="1E2D70"/>
                </a:solidFill>
              </a:rPr>
              <a:t>Teacher Switchers Design: Changes in Scores vs. Changes in Mean Teacher VA</a:t>
            </a:r>
          </a:p>
        </p:txBody>
      </p:sp>
    </p:spTree>
    <p:extLst>
      <p:ext uri="{BB962C8B-B14F-4D97-AF65-F5344CB8AC3E}">
        <p14:creationId xmlns:p14="http://schemas.microsoft.com/office/powerpoint/2010/main" val="325807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Line 10"/>
          <p:cNvSpPr>
            <a:spLocks noChangeShapeType="1"/>
          </p:cNvSpPr>
          <p:nvPr/>
        </p:nvSpPr>
        <p:spPr bwMode="auto">
          <a:xfrm>
            <a:off x="903288" y="1890713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Line 8"/>
          <p:cNvSpPr>
            <a:spLocks noChangeShapeType="1"/>
          </p:cNvSpPr>
          <p:nvPr/>
        </p:nvSpPr>
        <p:spPr bwMode="auto">
          <a:xfrm>
            <a:off x="903288" y="4335463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Oval 21"/>
          <p:cNvSpPr>
            <a:spLocks noChangeArrowheads="1"/>
          </p:cNvSpPr>
          <p:nvPr/>
        </p:nvSpPr>
        <p:spPr bwMode="auto">
          <a:xfrm>
            <a:off x="4694239" y="3094040"/>
            <a:ext cx="100013" cy="1000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4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Oval 22"/>
          <p:cNvSpPr>
            <a:spLocks noChangeArrowheads="1"/>
          </p:cNvSpPr>
          <p:nvPr/>
        </p:nvSpPr>
        <p:spPr bwMode="auto">
          <a:xfrm>
            <a:off x="4805364" y="2954340"/>
            <a:ext cx="98425" cy="1000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4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33"/>
          <p:cNvSpPr>
            <a:spLocks/>
          </p:cNvSpPr>
          <p:nvPr/>
        </p:nvSpPr>
        <p:spPr bwMode="auto">
          <a:xfrm>
            <a:off x="1357314" y="865190"/>
            <a:ext cx="7188201" cy="4433888"/>
          </a:xfrm>
          <a:custGeom>
            <a:avLst/>
            <a:gdLst>
              <a:gd name="T0" fmla="*/ 17 w 1297"/>
              <a:gd name="T1" fmla="*/ 790 h 800"/>
              <a:gd name="T2" fmla="*/ 39 w 1297"/>
              <a:gd name="T3" fmla="*/ 776 h 800"/>
              <a:gd name="T4" fmla="*/ 60 w 1297"/>
              <a:gd name="T5" fmla="*/ 763 h 800"/>
              <a:gd name="T6" fmla="*/ 82 w 1297"/>
              <a:gd name="T7" fmla="*/ 749 h 800"/>
              <a:gd name="T8" fmla="*/ 104 w 1297"/>
              <a:gd name="T9" fmla="*/ 736 h 800"/>
              <a:gd name="T10" fmla="*/ 126 w 1297"/>
              <a:gd name="T11" fmla="*/ 723 h 800"/>
              <a:gd name="T12" fmla="*/ 147 w 1297"/>
              <a:gd name="T13" fmla="*/ 709 h 800"/>
              <a:gd name="T14" fmla="*/ 169 w 1297"/>
              <a:gd name="T15" fmla="*/ 696 h 800"/>
              <a:gd name="T16" fmla="*/ 191 w 1297"/>
              <a:gd name="T17" fmla="*/ 682 h 800"/>
              <a:gd name="T18" fmla="*/ 212 w 1297"/>
              <a:gd name="T19" fmla="*/ 669 h 800"/>
              <a:gd name="T20" fmla="*/ 234 w 1297"/>
              <a:gd name="T21" fmla="*/ 656 h 800"/>
              <a:gd name="T22" fmla="*/ 256 w 1297"/>
              <a:gd name="T23" fmla="*/ 642 h 800"/>
              <a:gd name="T24" fmla="*/ 277 w 1297"/>
              <a:gd name="T25" fmla="*/ 629 h 800"/>
              <a:gd name="T26" fmla="*/ 299 w 1297"/>
              <a:gd name="T27" fmla="*/ 615 h 800"/>
              <a:gd name="T28" fmla="*/ 321 w 1297"/>
              <a:gd name="T29" fmla="*/ 602 h 800"/>
              <a:gd name="T30" fmla="*/ 343 w 1297"/>
              <a:gd name="T31" fmla="*/ 589 h 800"/>
              <a:gd name="T32" fmla="*/ 364 w 1297"/>
              <a:gd name="T33" fmla="*/ 575 h 800"/>
              <a:gd name="T34" fmla="*/ 386 w 1297"/>
              <a:gd name="T35" fmla="*/ 562 h 800"/>
              <a:gd name="T36" fmla="*/ 408 w 1297"/>
              <a:gd name="T37" fmla="*/ 549 h 800"/>
              <a:gd name="T38" fmla="*/ 429 w 1297"/>
              <a:gd name="T39" fmla="*/ 535 h 800"/>
              <a:gd name="T40" fmla="*/ 451 w 1297"/>
              <a:gd name="T41" fmla="*/ 522 h 800"/>
              <a:gd name="T42" fmla="*/ 473 w 1297"/>
              <a:gd name="T43" fmla="*/ 508 h 800"/>
              <a:gd name="T44" fmla="*/ 494 w 1297"/>
              <a:gd name="T45" fmla="*/ 495 h 800"/>
              <a:gd name="T46" fmla="*/ 516 w 1297"/>
              <a:gd name="T47" fmla="*/ 482 h 800"/>
              <a:gd name="T48" fmla="*/ 538 w 1297"/>
              <a:gd name="T49" fmla="*/ 468 h 800"/>
              <a:gd name="T50" fmla="*/ 560 w 1297"/>
              <a:gd name="T51" fmla="*/ 455 h 800"/>
              <a:gd name="T52" fmla="*/ 581 w 1297"/>
              <a:gd name="T53" fmla="*/ 441 h 800"/>
              <a:gd name="T54" fmla="*/ 603 w 1297"/>
              <a:gd name="T55" fmla="*/ 428 h 800"/>
              <a:gd name="T56" fmla="*/ 625 w 1297"/>
              <a:gd name="T57" fmla="*/ 415 h 800"/>
              <a:gd name="T58" fmla="*/ 646 w 1297"/>
              <a:gd name="T59" fmla="*/ 401 h 800"/>
              <a:gd name="T60" fmla="*/ 668 w 1297"/>
              <a:gd name="T61" fmla="*/ 388 h 800"/>
              <a:gd name="T62" fmla="*/ 690 w 1297"/>
              <a:gd name="T63" fmla="*/ 374 h 800"/>
              <a:gd name="T64" fmla="*/ 711 w 1297"/>
              <a:gd name="T65" fmla="*/ 361 h 800"/>
              <a:gd name="T66" fmla="*/ 733 w 1297"/>
              <a:gd name="T67" fmla="*/ 348 h 800"/>
              <a:gd name="T68" fmla="*/ 755 w 1297"/>
              <a:gd name="T69" fmla="*/ 334 h 800"/>
              <a:gd name="T70" fmla="*/ 777 w 1297"/>
              <a:gd name="T71" fmla="*/ 321 h 800"/>
              <a:gd name="T72" fmla="*/ 798 w 1297"/>
              <a:gd name="T73" fmla="*/ 308 h 800"/>
              <a:gd name="T74" fmla="*/ 820 w 1297"/>
              <a:gd name="T75" fmla="*/ 294 h 800"/>
              <a:gd name="T76" fmla="*/ 842 w 1297"/>
              <a:gd name="T77" fmla="*/ 281 h 800"/>
              <a:gd name="T78" fmla="*/ 863 w 1297"/>
              <a:gd name="T79" fmla="*/ 267 h 800"/>
              <a:gd name="T80" fmla="*/ 885 w 1297"/>
              <a:gd name="T81" fmla="*/ 254 h 800"/>
              <a:gd name="T82" fmla="*/ 907 w 1297"/>
              <a:gd name="T83" fmla="*/ 241 h 800"/>
              <a:gd name="T84" fmla="*/ 928 w 1297"/>
              <a:gd name="T85" fmla="*/ 227 h 800"/>
              <a:gd name="T86" fmla="*/ 950 w 1297"/>
              <a:gd name="T87" fmla="*/ 214 h 800"/>
              <a:gd name="T88" fmla="*/ 972 w 1297"/>
              <a:gd name="T89" fmla="*/ 200 h 800"/>
              <a:gd name="T90" fmla="*/ 993 w 1297"/>
              <a:gd name="T91" fmla="*/ 187 h 800"/>
              <a:gd name="T92" fmla="*/ 1015 w 1297"/>
              <a:gd name="T93" fmla="*/ 174 h 800"/>
              <a:gd name="T94" fmla="*/ 1037 w 1297"/>
              <a:gd name="T95" fmla="*/ 160 h 800"/>
              <a:gd name="T96" fmla="*/ 1059 w 1297"/>
              <a:gd name="T97" fmla="*/ 147 h 800"/>
              <a:gd name="T98" fmla="*/ 1080 w 1297"/>
              <a:gd name="T99" fmla="*/ 133 h 800"/>
              <a:gd name="T100" fmla="*/ 1102 w 1297"/>
              <a:gd name="T101" fmla="*/ 120 h 800"/>
              <a:gd name="T102" fmla="*/ 1124 w 1297"/>
              <a:gd name="T103" fmla="*/ 107 h 800"/>
              <a:gd name="T104" fmla="*/ 1145 w 1297"/>
              <a:gd name="T105" fmla="*/ 93 h 800"/>
              <a:gd name="T106" fmla="*/ 1167 w 1297"/>
              <a:gd name="T107" fmla="*/ 80 h 800"/>
              <a:gd name="T108" fmla="*/ 1189 w 1297"/>
              <a:gd name="T109" fmla="*/ 67 h 800"/>
              <a:gd name="T110" fmla="*/ 1210 w 1297"/>
              <a:gd name="T111" fmla="*/ 53 h 800"/>
              <a:gd name="T112" fmla="*/ 1232 w 1297"/>
              <a:gd name="T113" fmla="*/ 40 h 800"/>
              <a:gd name="T114" fmla="*/ 1254 w 1297"/>
              <a:gd name="T115" fmla="*/ 26 h 800"/>
              <a:gd name="T116" fmla="*/ 1276 w 1297"/>
              <a:gd name="T117" fmla="*/ 13 h 800"/>
              <a:gd name="T118" fmla="*/ 1297 w 1297"/>
              <a:gd name="T119" fmla="*/ 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97" h="800">
                <a:moveTo>
                  <a:pt x="0" y="800"/>
                </a:moveTo>
                <a:lnTo>
                  <a:pt x="4" y="798"/>
                </a:lnTo>
                <a:lnTo>
                  <a:pt x="8" y="795"/>
                </a:lnTo>
                <a:lnTo>
                  <a:pt x="13" y="792"/>
                </a:lnTo>
                <a:lnTo>
                  <a:pt x="17" y="790"/>
                </a:lnTo>
                <a:lnTo>
                  <a:pt x="21" y="787"/>
                </a:lnTo>
                <a:lnTo>
                  <a:pt x="26" y="784"/>
                </a:lnTo>
                <a:lnTo>
                  <a:pt x="30" y="782"/>
                </a:lnTo>
                <a:lnTo>
                  <a:pt x="34" y="779"/>
                </a:lnTo>
                <a:lnTo>
                  <a:pt x="39" y="776"/>
                </a:lnTo>
                <a:lnTo>
                  <a:pt x="43" y="773"/>
                </a:lnTo>
                <a:lnTo>
                  <a:pt x="47" y="771"/>
                </a:lnTo>
                <a:lnTo>
                  <a:pt x="52" y="768"/>
                </a:lnTo>
                <a:lnTo>
                  <a:pt x="56" y="765"/>
                </a:lnTo>
                <a:lnTo>
                  <a:pt x="60" y="763"/>
                </a:lnTo>
                <a:lnTo>
                  <a:pt x="65" y="760"/>
                </a:lnTo>
                <a:lnTo>
                  <a:pt x="69" y="757"/>
                </a:lnTo>
                <a:lnTo>
                  <a:pt x="73" y="755"/>
                </a:lnTo>
                <a:lnTo>
                  <a:pt x="78" y="752"/>
                </a:lnTo>
                <a:lnTo>
                  <a:pt x="82" y="749"/>
                </a:lnTo>
                <a:lnTo>
                  <a:pt x="87" y="747"/>
                </a:lnTo>
                <a:lnTo>
                  <a:pt x="91" y="744"/>
                </a:lnTo>
                <a:lnTo>
                  <a:pt x="95" y="741"/>
                </a:lnTo>
                <a:lnTo>
                  <a:pt x="99" y="739"/>
                </a:lnTo>
                <a:lnTo>
                  <a:pt x="104" y="736"/>
                </a:lnTo>
                <a:lnTo>
                  <a:pt x="108" y="733"/>
                </a:lnTo>
                <a:lnTo>
                  <a:pt x="113" y="731"/>
                </a:lnTo>
                <a:lnTo>
                  <a:pt x="117" y="728"/>
                </a:lnTo>
                <a:lnTo>
                  <a:pt x="121" y="725"/>
                </a:lnTo>
                <a:lnTo>
                  <a:pt x="126" y="723"/>
                </a:lnTo>
                <a:lnTo>
                  <a:pt x="130" y="720"/>
                </a:lnTo>
                <a:lnTo>
                  <a:pt x="134" y="717"/>
                </a:lnTo>
                <a:lnTo>
                  <a:pt x="139" y="715"/>
                </a:lnTo>
                <a:lnTo>
                  <a:pt x="143" y="712"/>
                </a:lnTo>
                <a:lnTo>
                  <a:pt x="147" y="709"/>
                </a:lnTo>
                <a:lnTo>
                  <a:pt x="152" y="707"/>
                </a:lnTo>
                <a:lnTo>
                  <a:pt x="156" y="704"/>
                </a:lnTo>
                <a:lnTo>
                  <a:pt x="160" y="701"/>
                </a:lnTo>
                <a:lnTo>
                  <a:pt x="165" y="699"/>
                </a:lnTo>
                <a:lnTo>
                  <a:pt x="169" y="696"/>
                </a:lnTo>
                <a:lnTo>
                  <a:pt x="173" y="693"/>
                </a:lnTo>
                <a:lnTo>
                  <a:pt x="178" y="690"/>
                </a:lnTo>
                <a:lnTo>
                  <a:pt x="182" y="688"/>
                </a:lnTo>
                <a:lnTo>
                  <a:pt x="186" y="685"/>
                </a:lnTo>
                <a:lnTo>
                  <a:pt x="191" y="682"/>
                </a:lnTo>
                <a:lnTo>
                  <a:pt x="195" y="680"/>
                </a:lnTo>
                <a:lnTo>
                  <a:pt x="199" y="677"/>
                </a:lnTo>
                <a:lnTo>
                  <a:pt x="204" y="674"/>
                </a:lnTo>
                <a:lnTo>
                  <a:pt x="208" y="672"/>
                </a:lnTo>
                <a:lnTo>
                  <a:pt x="212" y="669"/>
                </a:lnTo>
                <a:lnTo>
                  <a:pt x="217" y="666"/>
                </a:lnTo>
                <a:lnTo>
                  <a:pt x="221" y="664"/>
                </a:lnTo>
                <a:lnTo>
                  <a:pt x="225" y="661"/>
                </a:lnTo>
                <a:lnTo>
                  <a:pt x="230" y="658"/>
                </a:lnTo>
                <a:lnTo>
                  <a:pt x="234" y="656"/>
                </a:lnTo>
                <a:lnTo>
                  <a:pt x="238" y="653"/>
                </a:lnTo>
                <a:lnTo>
                  <a:pt x="243" y="650"/>
                </a:lnTo>
                <a:lnTo>
                  <a:pt x="247" y="648"/>
                </a:lnTo>
                <a:lnTo>
                  <a:pt x="251" y="645"/>
                </a:lnTo>
                <a:lnTo>
                  <a:pt x="256" y="642"/>
                </a:lnTo>
                <a:lnTo>
                  <a:pt x="260" y="640"/>
                </a:lnTo>
                <a:lnTo>
                  <a:pt x="264" y="637"/>
                </a:lnTo>
                <a:lnTo>
                  <a:pt x="269" y="634"/>
                </a:lnTo>
                <a:lnTo>
                  <a:pt x="273" y="632"/>
                </a:lnTo>
                <a:lnTo>
                  <a:pt x="277" y="629"/>
                </a:lnTo>
                <a:lnTo>
                  <a:pt x="282" y="626"/>
                </a:lnTo>
                <a:lnTo>
                  <a:pt x="286" y="624"/>
                </a:lnTo>
                <a:lnTo>
                  <a:pt x="290" y="621"/>
                </a:lnTo>
                <a:lnTo>
                  <a:pt x="295" y="618"/>
                </a:lnTo>
                <a:lnTo>
                  <a:pt x="299" y="615"/>
                </a:lnTo>
                <a:lnTo>
                  <a:pt x="303" y="613"/>
                </a:lnTo>
                <a:lnTo>
                  <a:pt x="308" y="610"/>
                </a:lnTo>
                <a:lnTo>
                  <a:pt x="312" y="607"/>
                </a:lnTo>
                <a:lnTo>
                  <a:pt x="316" y="605"/>
                </a:lnTo>
                <a:lnTo>
                  <a:pt x="321" y="602"/>
                </a:lnTo>
                <a:lnTo>
                  <a:pt x="325" y="599"/>
                </a:lnTo>
                <a:lnTo>
                  <a:pt x="330" y="597"/>
                </a:lnTo>
                <a:lnTo>
                  <a:pt x="334" y="594"/>
                </a:lnTo>
                <a:lnTo>
                  <a:pt x="338" y="591"/>
                </a:lnTo>
                <a:lnTo>
                  <a:pt x="343" y="589"/>
                </a:lnTo>
                <a:lnTo>
                  <a:pt x="347" y="586"/>
                </a:lnTo>
                <a:lnTo>
                  <a:pt x="351" y="583"/>
                </a:lnTo>
                <a:lnTo>
                  <a:pt x="356" y="581"/>
                </a:lnTo>
                <a:lnTo>
                  <a:pt x="360" y="578"/>
                </a:lnTo>
                <a:lnTo>
                  <a:pt x="364" y="575"/>
                </a:lnTo>
                <a:lnTo>
                  <a:pt x="369" y="573"/>
                </a:lnTo>
                <a:lnTo>
                  <a:pt x="373" y="570"/>
                </a:lnTo>
                <a:lnTo>
                  <a:pt x="377" y="567"/>
                </a:lnTo>
                <a:lnTo>
                  <a:pt x="382" y="565"/>
                </a:lnTo>
                <a:lnTo>
                  <a:pt x="386" y="562"/>
                </a:lnTo>
                <a:lnTo>
                  <a:pt x="390" y="559"/>
                </a:lnTo>
                <a:lnTo>
                  <a:pt x="395" y="557"/>
                </a:lnTo>
                <a:lnTo>
                  <a:pt x="399" y="554"/>
                </a:lnTo>
                <a:lnTo>
                  <a:pt x="403" y="551"/>
                </a:lnTo>
                <a:lnTo>
                  <a:pt x="408" y="549"/>
                </a:lnTo>
                <a:lnTo>
                  <a:pt x="412" y="546"/>
                </a:lnTo>
                <a:lnTo>
                  <a:pt x="416" y="543"/>
                </a:lnTo>
                <a:lnTo>
                  <a:pt x="421" y="541"/>
                </a:lnTo>
                <a:lnTo>
                  <a:pt x="425" y="538"/>
                </a:lnTo>
                <a:lnTo>
                  <a:pt x="429" y="535"/>
                </a:lnTo>
                <a:lnTo>
                  <a:pt x="434" y="532"/>
                </a:lnTo>
                <a:lnTo>
                  <a:pt x="438" y="530"/>
                </a:lnTo>
                <a:lnTo>
                  <a:pt x="442" y="527"/>
                </a:lnTo>
                <a:lnTo>
                  <a:pt x="447" y="524"/>
                </a:lnTo>
                <a:lnTo>
                  <a:pt x="451" y="522"/>
                </a:lnTo>
                <a:lnTo>
                  <a:pt x="455" y="519"/>
                </a:lnTo>
                <a:lnTo>
                  <a:pt x="460" y="516"/>
                </a:lnTo>
                <a:lnTo>
                  <a:pt x="464" y="514"/>
                </a:lnTo>
                <a:lnTo>
                  <a:pt x="468" y="511"/>
                </a:lnTo>
                <a:lnTo>
                  <a:pt x="473" y="508"/>
                </a:lnTo>
                <a:lnTo>
                  <a:pt x="477" y="506"/>
                </a:lnTo>
                <a:lnTo>
                  <a:pt x="481" y="503"/>
                </a:lnTo>
                <a:lnTo>
                  <a:pt x="486" y="500"/>
                </a:lnTo>
                <a:lnTo>
                  <a:pt x="490" y="498"/>
                </a:lnTo>
                <a:lnTo>
                  <a:pt x="494" y="495"/>
                </a:lnTo>
                <a:lnTo>
                  <a:pt x="499" y="492"/>
                </a:lnTo>
                <a:lnTo>
                  <a:pt x="503" y="490"/>
                </a:lnTo>
                <a:lnTo>
                  <a:pt x="507" y="487"/>
                </a:lnTo>
                <a:lnTo>
                  <a:pt x="512" y="484"/>
                </a:lnTo>
                <a:lnTo>
                  <a:pt x="516" y="482"/>
                </a:lnTo>
                <a:lnTo>
                  <a:pt x="520" y="479"/>
                </a:lnTo>
                <a:lnTo>
                  <a:pt x="525" y="476"/>
                </a:lnTo>
                <a:lnTo>
                  <a:pt x="529" y="474"/>
                </a:lnTo>
                <a:lnTo>
                  <a:pt x="533" y="471"/>
                </a:lnTo>
                <a:lnTo>
                  <a:pt x="538" y="468"/>
                </a:lnTo>
                <a:lnTo>
                  <a:pt x="542" y="466"/>
                </a:lnTo>
                <a:lnTo>
                  <a:pt x="546" y="463"/>
                </a:lnTo>
                <a:lnTo>
                  <a:pt x="551" y="460"/>
                </a:lnTo>
                <a:lnTo>
                  <a:pt x="555" y="457"/>
                </a:lnTo>
                <a:lnTo>
                  <a:pt x="560" y="455"/>
                </a:lnTo>
                <a:lnTo>
                  <a:pt x="564" y="452"/>
                </a:lnTo>
                <a:lnTo>
                  <a:pt x="568" y="449"/>
                </a:lnTo>
                <a:lnTo>
                  <a:pt x="573" y="447"/>
                </a:lnTo>
                <a:lnTo>
                  <a:pt x="577" y="444"/>
                </a:lnTo>
                <a:lnTo>
                  <a:pt x="581" y="441"/>
                </a:lnTo>
                <a:lnTo>
                  <a:pt x="586" y="439"/>
                </a:lnTo>
                <a:lnTo>
                  <a:pt x="590" y="436"/>
                </a:lnTo>
                <a:lnTo>
                  <a:pt x="594" y="433"/>
                </a:lnTo>
                <a:lnTo>
                  <a:pt x="599" y="431"/>
                </a:lnTo>
                <a:lnTo>
                  <a:pt x="603" y="428"/>
                </a:lnTo>
                <a:lnTo>
                  <a:pt x="607" y="425"/>
                </a:lnTo>
                <a:lnTo>
                  <a:pt x="612" y="423"/>
                </a:lnTo>
                <a:lnTo>
                  <a:pt x="616" y="420"/>
                </a:lnTo>
                <a:lnTo>
                  <a:pt x="620" y="417"/>
                </a:lnTo>
                <a:lnTo>
                  <a:pt x="625" y="415"/>
                </a:lnTo>
                <a:lnTo>
                  <a:pt x="629" y="412"/>
                </a:lnTo>
                <a:lnTo>
                  <a:pt x="633" y="409"/>
                </a:lnTo>
                <a:lnTo>
                  <a:pt x="638" y="407"/>
                </a:lnTo>
                <a:lnTo>
                  <a:pt x="642" y="404"/>
                </a:lnTo>
                <a:lnTo>
                  <a:pt x="646" y="401"/>
                </a:lnTo>
                <a:lnTo>
                  <a:pt x="651" y="399"/>
                </a:lnTo>
                <a:lnTo>
                  <a:pt x="655" y="396"/>
                </a:lnTo>
                <a:lnTo>
                  <a:pt x="659" y="393"/>
                </a:lnTo>
                <a:lnTo>
                  <a:pt x="664" y="391"/>
                </a:lnTo>
                <a:lnTo>
                  <a:pt x="668" y="388"/>
                </a:lnTo>
                <a:lnTo>
                  <a:pt x="672" y="385"/>
                </a:lnTo>
                <a:lnTo>
                  <a:pt x="677" y="383"/>
                </a:lnTo>
                <a:lnTo>
                  <a:pt x="681" y="380"/>
                </a:lnTo>
                <a:lnTo>
                  <a:pt x="685" y="377"/>
                </a:lnTo>
                <a:lnTo>
                  <a:pt x="690" y="374"/>
                </a:lnTo>
                <a:lnTo>
                  <a:pt x="694" y="372"/>
                </a:lnTo>
                <a:lnTo>
                  <a:pt x="698" y="369"/>
                </a:lnTo>
                <a:lnTo>
                  <a:pt x="703" y="366"/>
                </a:lnTo>
                <a:lnTo>
                  <a:pt x="707" y="364"/>
                </a:lnTo>
                <a:lnTo>
                  <a:pt x="711" y="361"/>
                </a:lnTo>
                <a:lnTo>
                  <a:pt x="716" y="358"/>
                </a:lnTo>
                <a:lnTo>
                  <a:pt x="720" y="356"/>
                </a:lnTo>
                <a:lnTo>
                  <a:pt x="724" y="353"/>
                </a:lnTo>
                <a:lnTo>
                  <a:pt x="729" y="350"/>
                </a:lnTo>
                <a:lnTo>
                  <a:pt x="733" y="348"/>
                </a:lnTo>
                <a:lnTo>
                  <a:pt x="737" y="345"/>
                </a:lnTo>
                <a:lnTo>
                  <a:pt x="742" y="342"/>
                </a:lnTo>
                <a:lnTo>
                  <a:pt x="746" y="340"/>
                </a:lnTo>
                <a:lnTo>
                  <a:pt x="750" y="337"/>
                </a:lnTo>
                <a:lnTo>
                  <a:pt x="755" y="334"/>
                </a:lnTo>
                <a:lnTo>
                  <a:pt x="759" y="332"/>
                </a:lnTo>
                <a:lnTo>
                  <a:pt x="763" y="329"/>
                </a:lnTo>
                <a:lnTo>
                  <a:pt x="768" y="326"/>
                </a:lnTo>
                <a:lnTo>
                  <a:pt x="772" y="324"/>
                </a:lnTo>
                <a:lnTo>
                  <a:pt x="777" y="321"/>
                </a:lnTo>
                <a:lnTo>
                  <a:pt x="781" y="318"/>
                </a:lnTo>
                <a:lnTo>
                  <a:pt x="785" y="316"/>
                </a:lnTo>
                <a:lnTo>
                  <a:pt x="789" y="313"/>
                </a:lnTo>
                <a:lnTo>
                  <a:pt x="794" y="310"/>
                </a:lnTo>
                <a:lnTo>
                  <a:pt x="798" y="308"/>
                </a:lnTo>
                <a:lnTo>
                  <a:pt x="803" y="305"/>
                </a:lnTo>
                <a:lnTo>
                  <a:pt x="807" y="302"/>
                </a:lnTo>
                <a:lnTo>
                  <a:pt x="811" y="299"/>
                </a:lnTo>
                <a:lnTo>
                  <a:pt x="816" y="297"/>
                </a:lnTo>
                <a:lnTo>
                  <a:pt x="820" y="294"/>
                </a:lnTo>
                <a:lnTo>
                  <a:pt x="824" y="291"/>
                </a:lnTo>
                <a:lnTo>
                  <a:pt x="829" y="289"/>
                </a:lnTo>
                <a:lnTo>
                  <a:pt x="833" y="286"/>
                </a:lnTo>
                <a:lnTo>
                  <a:pt x="837" y="283"/>
                </a:lnTo>
                <a:lnTo>
                  <a:pt x="842" y="281"/>
                </a:lnTo>
                <a:lnTo>
                  <a:pt x="846" y="278"/>
                </a:lnTo>
                <a:lnTo>
                  <a:pt x="850" y="275"/>
                </a:lnTo>
                <a:lnTo>
                  <a:pt x="855" y="273"/>
                </a:lnTo>
                <a:lnTo>
                  <a:pt x="859" y="270"/>
                </a:lnTo>
                <a:lnTo>
                  <a:pt x="863" y="267"/>
                </a:lnTo>
                <a:lnTo>
                  <a:pt x="868" y="265"/>
                </a:lnTo>
                <a:lnTo>
                  <a:pt x="872" y="262"/>
                </a:lnTo>
                <a:lnTo>
                  <a:pt x="876" y="259"/>
                </a:lnTo>
                <a:lnTo>
                  <a:pt x="881" y="257"/>
                </a:lnTo>
                <a:lnTo>
                  <a:pt x="885" y="254"/>
                </a:lnTo>
                <a:lnTo>
                  <a:pt x="889" y="251"/>
                </a:lnTo>
                <a:lnTo>
                  <a:pt x="894" y="249"/>
                </a:lnTo>
                <a:lnTo>
                  <a:pt x="898" y="246"/>
                </a:lnTo>
                <a:lnTo>
                  <a:pt x="902" y="243"/>
                </a:lnTo>
                <a:lnTo>
                  <a:pt x="907" y="241"/>
                </a:lnTo>
                <a:lnTo>
                  <a:pt x="911" y="238"/>
                </a:lnTo>
                <a:lnTo>
                  <a:pt x="915" y="235"/>
                </a:lnTo>
                <a:lnTo>
                  <a:pt x="920" y="233"/>
                </a:lnTo>
                <a:lnTo>
                  <a:pt x="924" y="230"/>
                </a:lnTo>
                <a:lnTo>
                  <a:pt x="928" y="227"/>
                </a:lnTo>
                <a:lnTo>
                  <a:pt x="933" y="225"/>
                </a:lnTo>
                <a:lnTo>
                  <a:pt x="937" y="222"/>
                </a:lnTo>
                <a:lnTo>
                  <a:pt x="941" y="219"/>
                </a:lnTo>
                <a:lnTo>
                  <a:pt x="946" y="216"/>
                </a:lnTo>
                <a:lnTo>
                  <a:pt x="950" y="214"/>
                </a:lnTo>
                <a:lnTo>
                  <a:pt x="954" y="211"/>
                </a:lnTo>
                <a:lnTo>
                  <a:pt x="959" y="208"/>
                </a:lnTo>
                <a:lnTo>
                  <a:pt x="963" y="206"/>
                </a:lnTo>
                <a:lnTo>
                  <a:pt x="967" y="203"/>
                </a:lnTo>
                <a:lnTo>
                  <a:pt x="972" y="200"/>
                </a:lnTo>
                <a:lnTo>
                  <a:pt x="976" y="198"/>
                </a:lnTo>
                <a:lnTo>
                  <a:pt x="980" y="195"/>
                </a:lnTo>
                <a:lnTo>
                  <a:pt x="985" y="192"/>
                </a:lnTo>
                <a:lnTo>
                  <a:pt x="989" y="190"/>
                </a:lnTo>
                <a:lnTo>
                  <a:pt x="993" y="187"/>
                </a:lnTo>
                <a:lnTo>
                  <a:pt x="998" y="184"/>
                </a:lnTo>
                <a:lnTo>
                  <a:pt x="1002" y="182"/>
                </a:lnTo>
                <a:lnTo>
                  <a:pt x="1006" y="179"/>
                </a:lnTo>
                <a:lnTo>
                  <a:pt x="1011" y="176"/>
                </a:lnTo>
                <a:lnTo>
                  <a:pt x="1015" y="174"/>
                </a:lnTo>
                <a:lnTo>
                  <a:pt x="1019" y="171"/>
                </a:lnTo>
                <a:lnTo>
                  <a:pt x="1024" y="168"/>
                </a:lnTo>
                <a:lnTo>
                  <a:pt x="1028" y="166"/>
                </a:lnTo>
                <a:lnTo>
                  <a:pt x="1033" y="163"/>
                </a:lnTo>
                <a:lnTo>
                  <a:pt x="1037" y="160"/>
                </a:lnTo>
                <a:lnTo>
                  <a:pt x="1041" y="158"/>
                </a:lnTo>
                <a:lnTo>
                  <a:pt x="1046" y="155"/>
                </a:lnTo>
                <a:lnTo>
                  <a:pt x="1050" y="152"/>
                </a:lnTo>
                <a:lnTo>
                  <a:pt x="1054" y="150"/>
                </a:lnTo>
                <a:lnTo>
                  <a:pt x="1059" y="147"/>
                </a:lnTo>
                <a:lnTo>
                  <a:pt x="1063" y="144"/>
                </a:lnTo>
                <a:lnTo>
                  <a:pt x="1067" y="142"/>
                </a:lnTo>
                <a:lnTo>
                  <a:pt x="1072" y="139"/>
                </a:lnTo>
                <a:lnTo>
                  <a:pt x="1076" y="136"/>
                </a:lnTo>
                <a:lnTo>
                  <a:pt x="1080" y="133"/>
                </a:lnTo>
                <a:lnTo>
                  <a:pt x="1085" y="131"/>
                </a:lnTo>
                <a:lnTo>
                  <a:pt x="1089" y="128"/>
                </a:lnTo>
                <a:lnTo>
                  <a:pt x="1093" y="125"/>
                </a:lnTo>
                <a:lnTo>
                  <a:pt x="1098" y="123"/>
                </a:lnTo>
                <a:lnTo>
                  <a:pt x="1102" y="120"/>
                </a:lnTo>
                <a:lnTo>
                  <a:pt x="1106" y="117"/>
                </a:lnTo>
                <a:lnTo>
                  <a:pt x="1111" y="115"/>
                </a:lnTo>
                <a:lnTo>
                  <a:pt x="1115" y="112"/>
                </a:lnTo>
                <a:lnTo>
                  <a:pt x="1119" y="109"/>
                </a:lnTo>
                <a:lnTo>
                  <a:pt x="1124" y="107"/>
                </a:lnTo>
                <a:lnTo>
                  <a:pt x="1128" y="104"/>
                </a:lnTo>
                <a:lnTo>
                  <a:pt x="1132" y="101"/>
                </a:lnTo>
                <a:lnTo>
                  <a:pt x="1137" y="99"/>
                </a:lnTo>
                <a:lnTo>
                  <a:pt x="1141" y="96"/>
                </a:lnTo>
                <a:lnTo>
                  <a:pt x="1145" y="93"/>
                </a:lnTo>
                <a:lnTo>
                  <a:pt x="1150" y="91"/>
                </a:lnTo>
                <a:lnTo>
                  <a:pt x="1154" y="88"/>
                </a:lnTo>
                <a:lnTo>
                  <a:pt x="1158" y="85"/>
                </a:lnTo>
                <a:lnTo>
                  <a:pt x="1163" y="83"/>
                </a:lnTo>
                <a:lnTo>
                  <a:pt x="1167" y="80"/>
                </a:lnTo>
                <a:lnTo>
                  <a:pt x="1171" y="77"/>
                </a:lnTo>
                <a:lnTo>
                  <a:pt x="1176" y="75"/>
                </a:lnTo>
                <a:lnTo>
                  <a:pt x="1180" y="72"/>
                </a:lnTo>
                <a:lnTo>
                  <a:pt x="1184" y="69"/>
                </a:lnTo>
                <a:lnTo>
                  <a:pt x="1189" y="67"/>
                </a:lnTo>
                <a:lnTo>
                  <a:pt x="1193" y="64"/>
                </a:lnTo>
                <a:lnTo>
                  <a:pt x="1197" y="61"/>
                </a:lnTo>
                <a:lnTo>
                  <a:pt x="1202" y="59"/>
                </a:lnTo>
                <a:lnTo>
                  <a:pt x="1206" y="56"/>
                </a:lnTo>
                <a:lnTo>
                  <a:pt x="1210" y="53"/>
                </a:lnTo>
                <a:lnTo>
                  <a:pt x="1215" y="50"/>
                </a:lnTo>
                <a:lnTo>
                  <a:pt x="1219" y="48"/>
                </a:lnTo>
                <a:lnTo>
                  <a:pt x="1223" y="45"/>
                </a:lnTo>
                <a:lnTo>
                  <a:pt x="1228" y="42"/>
                </a:lnTo>
                <a:lnTo>
                  <a:pt x="1232" y="40"/>
                </a:lnTo>
                <a:lnTo>
                  <a:pt x="1236" y="37"/>
                </a:lnTo>
                <a:lnTo>
                  <a:pt x="1241" y="34"/>
                </a:lnTo>
                <a:lnTo>
                  <a:pt x="1245" y="32"/>
                </a:lnTo>
                <a:lnTo>
                  <a:pt x="1250" y="29"/>
                </a:lnTo>
                <a:lnTo>
                  <a:pt x="1254" y="26"/>
                </a:lnTo>
                <a:lnTo>
                  <a:pt x="1258" y="24"/>
                </a:lnTo>
                <a:lnTo>
                  <a:pt x="1262" y="21"/>
                </a:lnTo>
                <a:lnTo>
                  <a:pt x="1267" y="18"/>
                </a:lnTo>
                <a:lnTo>
                  <a:pt x="1271" y="16"/>
                </a:lnTo>
                <a:lnTo>
                  <a:pt x="1276" y="13"/>
                </a:lnTo>
                <a:lnTo>
                  <a:pt x="1280" y="10"/>
                </a:lnTo>
                <a:lnTo>
                  <a:pt x="1284" y="8"/>
                </a:lnTo>
                <a:lnTo>
                  <a:pt x="1289" y="5"/>
                </a:lnTo>
                <a:lnTo>
                  <a:pt x="1293" y="2"/>
                </a:lnTo>
                <a:lnTo>
                  <a:pt x="1297" y="0"/>
                </a:lnTo>
              </a:path>
            </a:pathLst>
          </a:custGeom>
          <a:solidFill>
            <a:schemeClr val="bg1">
              <a:lumMod val="75000"/>
            </a:schemeClr>
          </a:solidFill>
          <a:ln w="2222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8"/>
          <p:cNvSpPr>
            <a:spLocks noChangeShapeType="1"/>
          </p:cNvSpPr>
          <p:nvPr/>
        </p:nvSpPr>
        <p:spPr bwMode="auto">
          <a:xfrm>
            <a:off x="903289" y="5554664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ine 12"/>
          <p:cNvSpPr>
            <a:spLocks noChangeShapeType="1"/>
          </p:cNvSpPr>
          <p:nvPr/>
        </p:nvSpPr>
        <p:spPr bwMode="auto">
          <a:xfrm>
            <a:off x="915989" y="671514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43"/>
          <p:cNvSpPr>
            <a:spLocks noChangeArrowheads="1"/>
          </p:cNvSpPr>
          <p:nvPr/>
        </p:nvSpPr>
        <p:spPr bwMode="auto">
          <a:xfrm rot="16200000">
            <a:off x="-1237525" y="2952608"/>
            <a:ext cx="3114814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Changes in Predicted Scores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55"/>
          <p:cNvSpPr>
            <a:spLocks noChangeArrowheads="1"/>
          </p:cNvSpPr>
          <p:nvPr/>
        </p:nvSpPr>
        <p:spPr bwMode="auto">
          <a:xfrm>
            <a:off x="2843213" y="6143625"/>
            <a:ext cx="44053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Changes in Mean Teacher Value-Added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903288" y="3109913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1917700" y="3054351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259138" y="3060701"/>
            <a:ext cx="98425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3690938" y="3071813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3957638" y="3071813"/>
            <a:ext cx="98425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4162425" y="3049588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4316413" y="3076576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4460875" y="3076576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4576763" y="3049588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4694238" y="3082926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4799013" y="3060701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4903788" y="3076576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010150" y="3060701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121275" y="3065463"/>
            <a:ext cx="98425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5237163" y="3065463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5375275" y="3043238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5535613" y="3054351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5746750" y="3049588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6018213" y="3071813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450013" y="3065463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7842250" y="3038476"/>
            <a:ext cx="98425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31"/>
          <p:cNvSpPr>
            <a:spLocks/>
          </p:cNvSpPr>
          <p:nvPr/>
        </p:nvSpPr>
        <p:spPr bwMode="auto">
          <a:xfrm>
            <a:off x="1966913" y="3105151"/>
            <a:ext cx="5924550" cy="15875"/>
          </a:xfrm>
          <a:custGeom>
            <a:avLst/>
            <a:gdLst>
              <a:gd name="T0" fmla="*/ 15 w 1069"/>
              <a:gd name="T1" fmla="*/ 3 h 3"/>
              <a:gd name="T2" fmla="*/ 33 w 1069"/>
              <a:gd name="T3" fmla="*/ 2 h 3"/>
              <a:gd name="T4" fmla="*/ 50 w 1069"/>
              <a:gd name="T5" fmla="*/ 2 h 3"/>
              <a:gd name="T6" fmla="*/ 68 w 1069"/>
              <a:gd name="T7" fmla="*/ 2 h 3"/>
              <a:gd name="T8" fmla="*/ 86 w 1069"/>
              <a:gd name="T9" fmla="*/ 2 h 3"/>
              <a:gd name="T10" fmla="*/ 104 w 1069"/>
              <a:gd name="T11" fmla="*/ 2 h 3"/>
              <a:gd name="T12" fmla="*/ 122 w 1069"/>
              <a:gd name="T13" fmla="*/ 2 h 3"/>
              <a:gd name="T14" fmla="*/ 140 w 1069"/>
              <a:gd name="T15" fmla="*/ 2 h 3"/>
              <a:gd name="T16" fmla="*/ 158 w 1069"/>
              <a:gd name="T17" fmla="*/ 2 h 3"/>
              <a:gd name="T18" fmla="*/ 176 w 1069"/>
              <a:gd name="T19" fmla="*/ 2 h 3"/>
              <a:gd name="T20" fmla="*/ 193 w 1069"/>
              <a:gd name="T21" fmla="*/ 2 h 3"/>
              <a:gd name="T22" fmla="*/ 211 w 1069"/>
              <a:gd name="T23" fmla="*/ 2 h 3"/>
              <a:gd name="T24" fmla="*/ 229 w 1069"/>
              <a:gd name="T25" fmla="*/ 2 h 3"/>
              <a:gd name="T26" fmla="*/ 247 w 1069"/>
              <a:gd name="T27" fmla="*/ 2 h 3"/>
              <a:gd name="T28" fmla="*/ 265 w 1069"/>
              <a:gd name="T29" fmla="*/ 2 h 3"/>
              <a:gd name="T30" fmla="*/ 283 w 1069"/>
              <a:gd name="T31" fmla="*/ 2 h 3"/>
              <a:gd name="T32" fmla="*/ 301 w 1069"/>
              <a:gd name="T33" fmla="*/ 2 h 3"/>
              <a:gd name="T34" fmla="*/ 319 w 1069"/>
              <a:gd name="T35" fmla="*/ 2 h 3"/>
              <a:gd name="T36" fmla="*/ 336 w 1069"/>
              <a:gd name="T37" fmla="*/ 2 h 3"/>
              <a:gd name="T38" fmla="*/ 354 w 1069"/>
              <a:gd name="T39" fmla="*/ 2 h 3"/>
              <a:gd name="T40" fmla="*/ 372 w 1069"/>
              <a:gd name="T41" fmla="*/ 2 h 3"/>
              <a:gd name="T42" fmla="*/ 390 w 1069"/>
              <a:gd name="T43" fmla="*/ 2 h 3"/>
              <a:gd name="T44" fmla="*/ 408 w 1069"/>
              <a:gd name="T45" fmla="*/ 2 h 3"/>
              <a:gd name="T46" fmla="*/ 426 w 1069"/>
              <a:gd name="T47" fmla="*/ 2 h 3"/>
              <a:gd name="T48" fmla="*/ 444 w 1069"/>
              <a:gd name="T49" fmla="*/ 1 h 3"/>
              <a:gd name="T50" fmla="*/ 462 w 1069"/>
              <a:gd name="T51" fmla="*/ 1 h 3"/>
              <a:gd name="T52" fmla="*/ 479 w 1069"/>
              <a:gd name="T53" fmla="*/ 1 h 3"/>
              <a:gd name="T54" fmla="*/ 497 w 1069"/>
              <a:gd name="T55" fmla="*/ 1 h 3"/>
              <a:gd name="T56" fmla="*/ 515 w 1069"/>
              <a:gd name="T57" fmla="*/ 1 h 3"/>
              <a:gd name="T58" fmla="*/ 533 w 1069"/>
              <a:gd name="T59" fmla="*/ 1 h 3"/>
              <a:gd name="T60" fmla="*/ 551 w 1069"/>
              <a:gd name="T61" fmla="*/ 1 h 3"/>
              <a:gd name="T62" fmla="*/ 569 w 1069"/>
              <a:gd name="T63" fmla="*/ 1 h 3"/>
              <a:gd name="T64" fmla="*/ 587 w 1069"/>
              <a:gd name="T65" fmla="*/ 1 h 3"/>
              <a:gd name="T66" fmla="*/ 604 w 1069"/>
              <a:gd name="T67" fmla="*/ 1 h 3"/>
              <a:gd name="T68" fmla="*/ 622 w 1069"/>
              <a:gd name="T69" fmla="*/ 1 h 3"/>
              <a:gd name="T70" fmla="*/ 640 w 1069"/>
              <a:gd name="T71" fmla="*/ 1 h 3"/>
              <a:gd name="T72" fmla="*/ 658 w 1069"/>
              <a:gd name="T73" fmla="*/ 1 h 3"/>
              <a:gd name="T74" fmla="*/ 676 w 1069"/>
              <a:gd name="T75" fmla="*/ 1 h 3"/>
              <a:gd name="T76" fmla="*/ 694 w 1069"/>
              <a:gd name="T77" fmla="*/ 1 h 3"/>
              <a:gd name="T78" fmla="*/ 712 w 1069"/>
              <a:gd name="T79" fmla="*/ 1 h 3"/>
              <a:gd name="T80" fmla="*/ 730 w 1069"/>
              <a:gd name="T81" fmla="*/ 1 h 3"/>
              <a:gd name="T82" fmla="*/ 747 w 1069"/>
              <a:gd name="T83" fmla="*/ 1 h 3"/>
              <a:gd name="T84" fmla="*/ 765 w 1069"/>
              <a:gd name="T85" fmla="*/ 1 h 3"/>
              <a:gd name="T86" fmla="*/ 783 w 1069"/>
              <a:gd name="T87" fmla="*/ 1 h 3"/>
              <a:gd name="T88" fmla="*/ 801 w 1069"/>
              <a:gd name="T89" fmla="*/ 1 h 3"/>
              <a:gd name="T90" fmla="*/ 819 w 1069"/>
              <a:gd name="T91" fmla="*/ 1 h 3"/>
              <a:gd name="T92" fmla="*/ 837 w 1069"/>
              <a:gd name="T93" fmla="*/ 0 h 3"/>
              <a:gd name="T94" fmla="*/ 855 w 1069"/>
              <a:gd name="T95" fmla="*/ 0 h 3"/>
              <a:gd name="T96" fmla="*/ 873 w 1069"/>
              <a:gd name="T97" fmla="*/ 0 h 3"/>
              <a:gd name="T98" fmla="*/ 890 w 1069"/>
              <a:gd name="T99" fmla="*/ 0 h 3"/>
              <a:gd name="T100" fmla="*/ 908 w 1069"/>
              <a:gd name="T101" fmla="*/ 0 h 3"/>
              <a:gd name="T102" fmla="*/ 926 w 1069"/>
              <a:gd name="T103" fmla="*/ 0 h 3"/>
              <a:gd name="T104" fmla="*/ 944 w 1069"/>
              <a:gd name="T105" fmla="*/ 0 h 3"/>
              <a:gd name="T106" fmla="*/ 962 w 1069"/>
              <a:gd name="T107" fmla="*/ 0 h 3"/>
              <a:gd name="T108" fmla="*/ 980 w 1069"/>
              <a:gd name="T109" fmla="*/ 0 h 3"/>
              <a:gd name="T110" fmla="*/ 998 w 1069"/>
              <a:gd name="T111" fmla="*/ 0 h 3"/>
              <a:gd name="T112" fmla="*/ 1015 w 1069"/>
              <a:gd name="T113" fmla="*/ 0 h 3"/>
              <a:gd name="T114" fmla="*/ 1033 w 1069"/>
              <a:gd name="T115" fmla="*/ 0 h 3"/>
              <a:gd name="T116" fmla="*/ 1051 w 1069"/>
              <a:gd name="T117" fmla="*/ 0 h 3"/>
              <a:gd name="T118" fmla="*/ 1069 w 1069"/>
              <a:gd name="T11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69" h="3">
                <a:moveTo>
                  <a:pt x="0" y="3"/>
                </a:moveTo>
                <a:lnTo>
                  <a:pt x="4" y="3"/>
                </a:lnTo>
                <a:lnTo>
                  <a:pt x="8" y="3"/>
                </a:lnTo>
                <a:lnTo>
                  <a:pt x="11" y="3"/>
                </a:lnTo>
                <a:lnTo>
                  <a:pt x="15" y="3"/>
                </a:lnTo>
                <a:lnTo>
                  <a:pt x="18" y="3"/>
                </a:lnTo>
                <a:lnTo>
                  <a:pt x="22" y="3"/>
                </a:lnTo>
                <a:lnTo>
                  <a:pt x="25" y="2"/>
                </a:lnTo>
                <a:lnTo>
                  <a:pt x="29" y="2"/>
                </a:lnTo>
                <a:lnTo>
                  <a:pt x="33" y="2"/>
                </a:lnTo>
                <a:lnTo>
                  <a:pt x="36" y="2"/>
                </a:lnTo>
                <a:lnTo>
                  <a:pt x="40" y="2"/>
                </a:lnTo>
                <a:lnTo>
                  <a:pt x="43" y="2"/>
                </a:lnTo>
                <a:lnTo>
                  <a:pt x="47" y="2"/>
                </a:lnTo>
                <a:lnTo>
                  <a:pt x="50" y="2"/>
                </a:lnTo>
                <a:lnTo>
                  <a:pt x="54" y="2"/>
                </a:lnTo>
                <a:lnTo>
                  <a:pt x="58" y="2"/>
                </a:lnTo>
                <a:lnTo>
                  <a:pt x="61" y="2"/>
                </a:lnTo>
                <a:lnTo>
                  <a:pt x="65" y="2"/>
                </a:lnTo>
                <a:lnTo>
                  <a:pt x="68" y="2"/>
                </a:lnTo>
                <a:lnTo>
                  <a:pt x="72" y="2"/>
                </a:lnTo>
                <a:lnTo>
                  <a:pt x="75" y="2"/>
                </a:lnTo>
                <a:lnTo>
                  <a:pt x="79" y="2"/>
                </a:lnTo>
                <a:lnTo>
                  <a:pt x="83" y="2"/>
                </a:lnTo>
                <a:lnTo>
                  <a:pt x="86" y="2"/>
                </a:lnTo>
                <a:lnTo>
                  <a:pt x="90" y="2"/>
                </a:lnTo>
                <a:lnTo>
                  <a:pt x="93" y="2"/>
                </a:lnTo>
                <a:lnTo>
                  <a:pt x="97" y="2"/>
                </a:lnTo>
                <a:lnTo>
                  <a:pt x="101" y="2"/>
                </a:lnTo>
                <a:lnTo>
                  <a:pt x="104" y="2"/>
                </a:lnTo>
                <a:lnTo>
                  <a:pt x="108" y="2"/>
                </a:lnTo>
                <a:lnTo>
                  <a:pt x="111" y="2"/>
                </a:lnTo>
                <a:lnTo>
                  <a:pt x="115" y="2"/>
                </a:lnTo>
                <a:lnTo>
                  <a:pt x="118" y="2"/>
                </a:lnTo>
                <a:lnTo>
                  <a:pt x="122" y="2"/>
                </a:lnTo>
                <a:lnTo>
                  <a:pt x="126" y="2"/>
                </a:lnTo>
                <a:lnTo>
                  <a:pt x="129" y="2"/>
                </a:lnTo>
                <a:lnTo>
                  <a:pt x="133" y="2"/>
                </a:lnTo>
                <a:lnTo>
                  <a:pt x="136" y="2"/>
                </a:lnTo>
                <a:lnTo>
                  <a:pt x="140" y="2"/>
                </a:lnTo>
                <a:lnTo>
                  <a:pt x="143" y="2"/>
                </a:lnTo>
                <a:lnTo>
                  <a:pt x="147" y="2"/>
                </a:lnTo>
                <a:lnTo>
                  <a:pt x="151" y="2"/>
                </a:lnTo>
                <a:lnTo>
                  <a:pt x="154" y="2"/>
                </a:lnTo>
                <a:lnTo>
                  <a:pt x="158" y="2"/>
                </a:lnTo>
                <a:lnTo>
                  <a:pt x="161" y="2"/>
                </a:lnTo>
                <a:lnTo>
                  <a:pt x="165" y="2"/>
                </a:lnTo>
                <a:lnTo>
                  <a:pt x="168" y="2"/>
                </a:lnTo>
                <a:lnTo>
                  <a:pt x="172" y="2"/>
                </a:lnTo>
                <a:lnTo>
                  <a:pt x="176" y="2"/>
                </a:lnTo>
                <a:lnTo>
                  <a:pt x="179" y="2"/>
                </a:lnTo>
                <a:lnTo>
                  <a:pt x="183" y="2"/>
                </a:lnTo>
                <a:lnTo>
                  <a:pt x="186" y="2"/>
                </a:lnTo>
                <a:lnTo>
                  <a:pt x="190" y="2"/>
                </a:lnTo>
                <a:lnTo>
                  <a:pt x="193" y="2"/>
                </a:lnTo>
                <a:lnTo>
                  <a:pt x="197" y="2"/>
                </a:lnTo>
                <a:lnTo>
                  <a:pt x="201" y="2"/>
                </a:lnTo>
                <a:lnTo>
                  <a:pt x="204" y="2"/>
                </a:lnTo>
                <a:lnTo>
                  <a:pt x="208" y="2"/>
                </a:lnTo>
                <a:lnTo>
                  <a:pt x="211" y="2"/>
                </a:lnTo>
                <a:lnTo>
                  <a:pt x="215" y="2"/>
                </a:lnTo>
                <a:lnTo>
                  <a:pt x="218" y="2"/>
                </a:lnTo>
                <a:lnTo>
                  <a:pt x="222" y="2"/>
                </a:lnTo>
                <a:lnTo>
                  <a:pt x="226" y="2"/>
                </a:lnTo>
                <a:lnTo>
                  <a:pt x="229" y="2"/>
                </a:lnTo>
                <a:lnTo>
                  <a:pt x="233" y="2"/>
                </a:lnTo>
                <a:lnTo>
                  <a:pt x="236" y="2"/>
                </a:lnTo>
                <a:lnTo>
                  <a:pt x="240" y="2"/>
                </a:lnTo>
                <a:lnTo>
                  <a:pt x="243" y="2"/>
                </a:lnTo>
                <a:lnTo>
                  <a:pt x="247" y="2"/>
                </a:lnTo>
                <a:lnTo>
                  <a:pt x="251" y="2"/>
                </a:lnTo>
                <a:lnTo>
                  <a:pt x="254" y="2"/>
                </a:lnTo>
                <a:lnTo>
                  <a:pt x="258" y="2"/>
                </a:lnTo>
                <a:lnTo>
                  <a:pt x="261" y="2"/>
                </a:lnTo>
                <a:lnTo>
                  <a:pt x="265" y="2"/>
                </a:lnTo>
                <a:lnTo>
                  <a:pt x="269" y="2"/>
                </a:lnTo>
                <a:lnTo>
                  <a:pt x="272" y="2"/>
                </a:lnTo>
                <a:lnTo>
                  <a:pt x="276" y="2"/>
                </a:lnTo>
                <a:lnTo>
                  <a:pt x="279" y="2"/>
                </a:lnTo>
                <a:lnTo>
                  <a:pt x="283" y="2"/>
                </a:lnTo>
                <a:lnTo>
                  <a:pt x="286" y="2"/>
                </a:lnTo>
                <a:lnTo>
                  <a:pt x="290" y="2"/>
                </a:lnTo>
                <a:lnTo>
                  <a:pt x="294" y="2"/>
                </a:lnTo>
                <a:lnTo>
                  <a:pt x="297" y="2"/>
                </a:lnTo>
                <a:lnTo>
                  <a:pt x="301" y="2"/>
                </a:lnTo>
                <a:lnTo>
                  <a:pt x="304" y="2"/>
                </a:lnTo>
                <a:lnTo>
                  <a:pt x="308" y="2"/>
                </a:lnTo>
                <a:lnTo>
                  <a:pt x="311" y="2"/>
                </a:lnTo>
                <a:lnTo>
                  <a:pt x="315" y="2"/>
                </a:lnTo>
                <a:lnTo>
                  <a:pt x="319" y="2"/>
                </a:lnTo>
                <a:lnTo>
                  <a:pt x="322" y="2"/>
                </a:lnTo>
                <a:lnTo>
                  <a:pt x="326" y="2"/>
                </a:lnTo>
                <a:lnTo>
                  <a:pt x="329" y="2"/>
                </a:lnTo>
                <a:lnTo>
                  <a:pt x="333" y="2"/>
                </a:lnTo>
                <a:lnTo>
                  <a:pt x="336" y="2"/>
                </a:lnTo>
                <a:lnTo>
                  <a:pt x="340" y="2"/>
                </a:lnTo>
                <a:lnTo>
                  <a:pt x="344" y="2"/>
                </a:lnTo>
                <a:lnTo>
                  <a:pt x="347" y="2"/>
                </a:lnTo>
                <a:lnTo>
                  <a:pt x="351" y="2"/>
                </a:lnTo>
                <a:lnTo>
                  <a:pt x="354" y="2"/>
                </a:lnTo>
                <a:lnTo>
                  <a:pt x="358" y="2"/>
                </a:lnTo>
                <a:lnTo>
                  <a:pt x="361" y="2"/>
                </a:lnTo>
                <a:lnTo>
                  <a:pt x="365" y="2"/>
                </a:lnTo>
                <a:lnTo>
                  <a:pt x="369" y="2"/>
                </a:lnTo>
                <a:lnTo>
                  <a:pt x="372" y="2"/>
                </a:lnTo>
                <a:lnTo>
                  <a:pt x="376" y="2"/>
                </a:lnTo>
                <a:lnTo>
                  <a:pt x="379" y="2"/>
                </a:lnTo>
                <a:lnTo>
                  <a:pt x="383" y="2"/>
                </a:lnTo>
                <a:lnTo>
                  <a:pt x="386" y="2"/>
                </a:lnTo>
                <a:lnTo>
                  <a:pt x="390" y="2"/>
                </a:lnTo>
                <a:lnTo>
                  <a:pt x="394" y="2"/>
                </a:lnTo>
                <a:lnTo>
                  <a:pt x="397" y="2"/>
                </a:lnTo>
                <a:lnTo>
                  <a:pt x="401" y="2"/>
                </a:lnTo>
                <a:lnTo>
                  <a:pt x="404" y="2"/>
                </a:lnTo>
                <a:lnTo>
                  <a:pt x="408" y="2"/>
                </a:lnTo>
                <a:lnTo>
                  <a:pt x="411" y="2"/>
                </a:lnTo>
                <a:lnTo>
                  <a:pt x="415" y="2"/>
                </a:lnTo>
                <a:lnTo>
                  <a:pt x="419" y="2"/>
                </a:lnTo>
                <a:lnTo>
                  <a:pt x="422" y="2"/>
                </a:lnTo>
                <a:lnTo>
                  <a:pt x="426" y="2"/>
                </a:lnTo>
                <a:lnTo>
                  <a:pt x="429" y="2"/>
                </a:lnTo>
                <a:lnTo>
                  <a:pt x="433" y="2"/>
                </a:lnTo>
                <a:lnTo>
                  <a:pt x="436" y="1"/>
                </a:lnTo>
                <a:lnTo>
                  <a:pt x="440" y="1"/>
                </a:lnTo>
                <a:lnTo>
                  <a:pt x="444" y="1"/>
                </a:lnTo>
                <a:lnTo>
                  <a:pt x="447" y="1"/>
                </a:lnTo>
                <a:lnTo>
                  <a:pt x="451" y="1"/>
                </a:lnTo>
                <a:lnTo>
                  <a:pt x="454" y="1"/>
                </a:lnTo>
                <a:lnTo>
                  <a:pt x="458" y="1"/>
                </a:lnTo>
                <a:lnTo>
                  <a:pt x="462" y="1"/>
                </a:lnTo>
                <a:lnTo>
                  <a:pt x="465" y="1"/>
                </a:lnTo>
                <a:lnTo>
                  <a:pt x="469" y="1"/>
                </a:lnTo>
                <a:lnTo>
                  <a:pt x="472" y="1"/>
                </a:lnTo>
                <a:lnTo>
                  <a:pt x="476" y="1"/>
                </a:lnTo>
                <a:lnTo>
                  <a:pt x="479" y="1"/>
                </a:lnTo>
                <a:lnTo>
                  <a:pt x="483" y="1"/>
                </a:lnTo>
                <a:lnTo>
                  <a:pt x="487" y="1"/>
                </a:lnTo>
                <a:lnTo>
                  <a:pt x="490" y="1"/>
                </a:lnTo>
                <a:lnTo>
                  <a:pt x="494" y="1"/>
                </a:lnTo>
                <a:lnTo>
                  <a:pt x="497" y="1"/>
                </a:lnTo>
                <a:lnTo>
                  <a:pt x="501" y="1"/>
                </a:lnTo>
                <a:lnTo>
                  <a:pt x="504" y="1"/>
                </a:lnTo>
                <a:lnTo>
                  <a:pt x="508" y="1"/>
                </a:lnTo>
                <a:lnTo>
                  <a:pt x="512" y="1"/>
                </a:lnTo>
                <a:lnTo>
                  <a:pt x="515" y="1"/>
                </a:lnTo>
                <a:lnTo>
                  <a:pt x="519" y="1"/>
                </a:lnTo>
                <a:lnTo>
                  <a:pt x="522" y="1"/>
                </a:lnTo>
                <a:lnTo>
                  <a:pt x="526" y="1"/>
                </a:lnTo>
                <a:lnTo>
                  <a:pt x="529" y="1"/>
                </a:lnTo>
                <a:lnTo>
                  <a:pt x="533" y="1"/>
                </a:lnTo>
                <a:lnTo>
                  <a:pt x="537" y="1"/>
                </a:lnTo>
                <a:lnTo>
                  <a:pt x="540" y="1"/>
                </a:lnTo>
                <a:lnTo>
                  <a:pt x="544" y="1"/>
                </a:lnTo>
                <a:lnTo>
                  <a:pt x="547" y="1"/>
                </a:lnTo>
                <a:lnTo>
                  <a:pt x="551" y="1"/>
                </a:lnTo>
                <a:lnTo>
                  <a:pt x="554" y="1"/>
                </a:lnTo>
                <a:lnTo>
                  <a:pt x="558" y="1"/>
                </a:lnTo>
                <a:lnTo>
                  <a:pt x="562" y="1"/>
                </a:lnTo>
                <a:lnTo>
                  <a:pt x="565" y="1"/>
                </a:lnTo>
                <a:lnTo>
                  <a:pt x="569" y="1"/>
                </a:lnTo>
                <a:lnTo>
                  <a:pt x="572" y="1"/>
                </a:lnTo>
                <a:lnTo>
                  <a:pt x="576" y="1"/>
                </a:lnTo>
                <a:lnTo>
                  <a:pt x="579" y="1"/>
                </a:lnTo>
                <a:lnTo>
                  <a:pt x="583" y="1"/>
                </a:lnTo>
                <a:lnTo>
                  <a:pt x="587" y="1"/>
                </a:lnTo>
                <a:lnTo>
                  <a:pt x="590" y="1"/>
                </a:lnTo>
                <a:lnTo>
                  <a:pt x="594" y="1"/>
                </a:lnTo>
                <a:lnTo>
                  <a:pt x="597" y="1"/>
                </a:lnTo>
                <a:lnTo>
                  <a:pt x="601" y="1"/>
                </a:lnTo>
                <a:lnTo>
                  <a:pt x="604" y="1"/>
                </a:lnTo>
                <a:lnTo>
                  <a:pt x="608" y="1"/>
                </a:lnTo>
                <a:lnTo>
                  <a:pt x="612" y="1"/>
                </a:lnTo>
                <a:lnTo>
                  <a:pt x="615" y="1"/>
                </a:lnTo>
                <a:lnTo>
                  <a:pt x="619" y="1"/>
                </a:lnTo>
                <a:lnTo>
                  <a:pt x="622" y="1"/>
                </a:lnTo>
                <a:lnTo>
                  <a:pt x="626" y="1"/>
                </a:lnTo>
                <a:lnTo>
                  <a:pt x="629" y="1"/>
                </a:lnTo>
                <a:lnTo>
                  <a:pt x="633" y="1"/>
                </a:lnTo>
                <a:lnTo>
                  <a:pt x="637" y="1"/>
                </a:lnTo>
                <a:lnTo>
                  <a:pt x="640" y="1"/>
                </a:lnTo>
                <a:lnTo>
                  <a:pt x="644" y="1"/>
                </a:lnTo>
                <a:lnTo>
                  <a:pt x="647" y="1"/>
                </a:lnTo>
                <a:lnTo>
                  <a:pt x="651" y="1"/>
                </a:lnTo>
                <a:lnTo>
                  <a:pt x="654" y="1"/>
                </a:lnTo>
                <a:lnTo>
                  <a:pt x="658" y="1"/>
                </a:lnTo>
                <a:lnTo>
                  <a:pt x="662" y="1"/>
                </a:lnTo>
                <a:lnTo>
                  <a:pt x="665" y="1"/>
                </a:lnTo>
                <a:lnTo>
                  <a:pt x="669" y="1"/>
                </a:lnTo>
                <a:lnTo>
                  <a:pt x="672" y="1"/>
                </a:lnTo>
                <a:lnTo>
                  <a:pt x="676" y="1"/>
                </a:lnTo>
                <a:lnTo>
                  <a:pt x="679" y="1"/>
                </a:lnTo>
                <a:lnTo>
                  <a:pt x="683" y="1"/>
                </a:lnTo>
                <a:lnTo>
                  <a:pt x="687" y="1"/>
                </a:lnTo>
                <a:lnTo>
                  <a:pt x="690" y="1"/>
                </a:lnTo>
                <a:lnTo>
                  <a:pt x="694" y="1"/>
                </a:lnTo>
                <a:lnTo>
                  <a:pt x="697" y="1"/>
                </a:lnTo>
                <a:lnTo>
                  <a:pt x="701" y="1"/>
                </a:lnTo>
                <a:lnTo>
                  <a:pt x="705" y="1"/>
                </a:lnTo>
                <a:lnTo>
                  <a:pt x="708" y="1"/>
                </a:lnTo>
                <a:lnTo>
                  <a:pt x="712" y="1"/>
                </a:lnTo>
                <a:lnTo>
                  <a:pt x="715" y="1"/>
                </a:lnTo>
                <a:lnTo>
                  <a:pt x="719" y="1"/>
                </a:lnTo>
                <a:lnTo>
                  <a:pt x="722" y="1"/>
                </a:lnTo>
                <a:lnTo>
                  <a:pt x="726" y="1"/>
                </a:lnTo>
                <a:lnTo>
                  <a:pt x="730" y="1"/>
                </a:lnTo>
                <a:lnTo>
                  <a:pt x="733" y="1"/>
                </a:lnTo>
                <a:lnTo>
                  <a:pt x="737" y="1"/>
                </a:lnTo>
                <a:lnTo>
                  <a:pt x="740" y="1"/>
                </a:lnTo>
                <a:lnTo>
                  <a:pt x="744" y="1"/>
                </a:lnTo>
                <a:lnTo>
                  <a:pt x="747" y="1"/>
                </a:lnTo>
                <a:lnTo>
                  <a:pt x="751" y="1"/>
                </a:lnTo>
                <a:lnTo>
                  <a:pt x="755" y="1"/>
                </a:lnTo>
                <a:lnTo>
                  <a:pt x="758" y="1"/>
                </a:lnTo>
                <a:lnTo>
                  <a:pt x="762" y="1"/>
                </a:lnTo>
                <a:lnTo>
                  <a:pt x="765" y="1"/>
                </a:lnTo>
                <a:lnTo>
                  <a:pt x="769" y="1"/>
                </a:lnTo>
                <a:lnTo>
                  <a:pt x="772" y="1"/>
                </a:lnTo>
                <a:lnTo>
                  <a:pt x="776" y="1"/>
                </a:lnTo>
                <a:lnTo>
                  <a:pt x="780" y="1"/>
                </a:lnTo>
                <a:lnTo>
                  <a:pt x="783" y="1"/>
                </a:lnTo>
                <a:lnTo>
                  <a:pt x="787" y="1"/>
                </a:lnTo>
                <a:lnTo>
                  <a:pt x="790" y="1"/>
                </a:lnTo>
                <a:lnTo>
                  <a:pt x="794" y="1"/>
                </a:lnTo>
                <a:lnTo>
                  <a:pt x="797" y="1"/>
                </a:lnTo>
                <a:lnTo>
                  <a:pt x="801" y="1"/>
                </a:lnTo>
                <a:lnTo>
                  <a:pt x="805" y="1"/>
                </a:lnTo>
                <a:lnTo>
                  <a:pt x="808" y="1"/>
                </a:lnTo>
                <a:lnTo>
                  <a:pt x="812" y="1"/>
                </a:lnTo>
                <a:lnTo>
                  <a:pt x="815" y="1"/>
                </a:lnTo>
                <a:lnTo>
                  <a:pt x="819" y="1"/>
                </a:lnTo>
                <a:lnTo>
                  <a:pt x="822" y="1"/>
                </a:lnTo>
                <a:lnTo>
                  <a:pt x="826" y="1"/>
                </a:lnTo>
                <a:lnTo>
                  <a:pt x="830" y="0"/>
                </a:lnTo>
                <a:lnTo>
                  <a:pt x="833" y="0"/>
                </a:lnTo>
                <a:lnTo>
                  <a:pt x="837" y="0"/>
                </a:lnTo>
                <a:lnTo>
                  <a:pt x="840" y="0"/>
                </a:lnTo>
                <a:lnTo>
                  <a:pt x="844" y="0"/>
                </a:lnTo>
                <a:lnTo>
                  <a:pt x="847" y="0"/>
                </a:lnTo>
                <a:lnTo>
                  <a:pt x="851" y="0"/>
                </a:lnTo>
                <a:lnTo>
                  <a:pt x="855" y="0"/>
                </a:lnTo>
                <a:lnTo>
                  <a:pt x="858" y="0"/>
                </a:lnTo>
                <a:lnTo>
                  <a:pt x="862" y="0"/>
                </a:lnTo>
                <a:lnTo>
                  <a:pt x="865" y="0"/>
                </a:lnTo>
                <a:lnTo>
                  <a:pt x="869" y="0"/>
                </a:lnTo>
                <a:lnTo>
                  <a:pt x="873" y="0"/>
                </a:lnTo>
                <a:lnTo>
                  <a:pt x="876" y="0"/>
                </a:lnTo>
                <a:lnTo>
                  <a:pt x="880" y="0"/>
                </a:lnTo>
                <a:lnTo>
                  <a:pt x="883" y="0"/>
                </a:lnTo>
                <a:lnTo>
                  <a:pt x="887" y="0"/>
                </a:lnTo>
                <a:lnTo>
                  <a:pt x="890" y="0"/>
                </a:lnTo>
                <a:lnTo>
                  <a:pt x="894" y="0"/>
                </a:lnTo>
                <a:lnTo>
                  <a:pt x="898" y="0"/>
                </a:lnTo>
                <a:lnTo>
                  <a:pt x="901" y="0"/>
                </a:lnTo>
                <a:lnTo>
                  <a:pt x="905" y="0"/>
                </a:lnTo>
                <a:lnTo>
                  <a:pt x="908" y="0"/>
                </a:lnTo>
                <a:lnTo>
                  <a:pt x="912" y="0"/>
                </a:lnTo>
                <a:lnTo>
                  <a:pt x="915" y="0"/>
                </a:lnTo>
                <a:lnTo>
                  <a:pt x="919" y="0"/>
                </a:lnTo>
                <a:lnTo>
                  <a:pt x="923" y="0"/>
                </a:lnTo>
                <a:lnTo>
                  <a:pt x="926" y="0"/>
                </a:lnTo>
                <a:lnTo>
                  <a:pt x="930" y="0"/>
                </a:lnTo>
                <a:lnTo>
                  <a:pt x="933" y="0"/>
                </a:lnTo>
                <a:lnTo>
                  <a:pt x="937" y="0"/>
                </a:lnTo>
                <a:lnTo>
                  <a:pt x="940" y="0"/>
                </a:lnTo>
                <a:lnTo>
                  <a:pt x="944" y="0"/>
                </a:lnTo>
                <a:lnTo>
                  <a:pt x="948" y="0"/>
                </a:lnTo>
                <a:lnTo>
                  <a:pt x="951" y="0"/>
                </a:lnTo>
                <a:lnTo>
                  <a:pt x="955" y="0"/>
                </a:lnTo>
                <a:lnTo>
                  <a:pt x="958" y="0"/>
                </a:lnTo>
                <a:lnTo>
                  <a:pt x="962" y="0"/>
                </a:lnTo>
                <a:lnTo>
                  <a:pt x="965" y="0"/>
                </a:lnTo>
                <a:lnTo>
                  <a:pt x="969" y="0"/>
                </a:lnTo>
                <a:lnTo>
                  <a:pt x="973" y="0"/>
                </a:lnTo>
                <a:lnTo>
                  <a:pt x="976" y="0"/>
                </a:lnTo>
                <a:lnTo>
                  <a:pt x="980" y="0"/>
                </a:lnTo>
                <a:lnTo>
                  <a:pt x="983" y="0"/>
                </a:lnTo>
                <a:lnTo>
                  <a:pt x="987" y="0"/>
                </a:lnTo>
                <a:lnTo>
                  <a:pt x="990" y="0"/>
                </a:lnTo>
                <a:lnTo>
                  <a:pt x="994" y="0"/>
                </a:lnTo>
                <a:lnTo>
                  <a:pt x="998" y="0"/>
                </a:lnTo>
                <a:lnTo>
                  <a:pt x="1001" y="0"/>
                </a:lnTo>
                <a:lnTo>
                  <a:pt x="1005" y="0"/>
                </a:lnTo>
                <a:lnTo>
                  <a:pt x="1008" y="0"/>
                </a:lnTo>
                <a:lnTo>
                  <a:pt x="1012" y="0"/>
                </a:lnTo>
                <a:lnTo>
                  <a:pt x="1015" y="0"/>
                </a:lnTo>
                <a:lnTo>
                  <a:pt x="1019" y="0"/>
                </a:lnTo>
                <a:lnTo>
                  <a:pt x="1023" y="0"/>
                </a:lnTo>
                <a:lnTo>
                  <a:pt x="1026" y="0"/>
                </a:lnTo>
                <a:lnTo>
                  <a:pt x="1030" y="0"/>
                </a:lnTo>
                <a:lnTo>
                  <a:pt x="1033" y="0"/>
                </a:lnTo>
                <a:lnTo>
                  <a:pt x="1037" y="0"/>
                </a:lnTo>
                <a:lnTo>
                  <a:pt x="1040" y="0"/>
                </a:lnTo>
                <a:lnTo>
                  <a:pt x="1044" y="0"/>
                </a:lnTo>
                <a:lnTo>
                  <a:pt x="1048" y="0"/>
                </a:lnTo>
                <a:lnTo>
                  <a:pt x="1051" y="0"/>
                </a:lnTo>
                <a:lnTo>
                  <a:pt x="1055" y="0"/>
                </a:lnTo>
                <a:lnTo>
                  <a:pt x="1058" y="0"/>
                </a:lnTo>
                <a:lnTo>
                  <a:pt x="1062" y="0"/>
                </a:lnTo>
                <a:lnTo>
                  <a:pt x="1066" y="0"/>
                </a:lnTo>
                <a:lnTo>
                  <a:pt x="1069" y="0"/>
                </a:lnTo>
              </a:path>
            </a:pathLst>
          </a:cu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 flipV="1">
            <a:off x="903288" y="522288"/>
            <a:ext cx="0" cy="5176838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H="1">
            <a:off x="809625" y="5554663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 flipH="1">
            <a:off x="809625" y="4335463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 flipH="1">
            <a:off x="809625" y="3109913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 flipH="1">
            <a:off x="809625" y="1890713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41"/>
          <p:cNvSpPr>
            <a:spLocks noChangeShapeType="1"/>
          </p:cNvSpPr>
          <p:nvPr/>
        </p:nvSpPr>
        <p:spPr bwMode="auto">
          <a:xfrm flipH="1">
            <a:off x="809625" y="671513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44"/>
          <p:cNvSpPr>
            <a:spLocks noChangeShapeType="1"/>
          </p:cNvSpPr>
          <p:nvPr/>
        </p:nvSpPr>
        <p:spPr bwMode="auto">
          <a:xfrm>
            <a:off x="903288" y="5699126"/>
            <a:ext cx="8002588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45"/>
          <p:cNvSpPr>
            <a:spLocks noChangeShapeType="1"/>
          </p:cNvSpPr>
          <p:nvPr/>
        </p:nvSpPr>
        <p:spPr bwMode="auto">
          <a:xfrm>
            <a:off x="1047750" y="5699126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47"/>
          <p:cNvSpPr>
            <a:spLocks noChangeShapeType="1"/>
          </p:cNvSpPr>
          <p:nvPr/>
        </p:nvSpPr>
        <p:spPr bwMode="auto">
          <a:xfrm>
            <a:off x="2976563" y="5699126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>
            <a:off x="4903788" y="5699126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auto">
          <a:xfrm>
            <a:off x="6832600" y="5699126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8761413" y="5699126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Rectangle 36"/>
          <p:cNvSpPr>
            <a:spLocks noChangeArrowheads="1"/>
          </p:cNvSpPr>
          <p:nvPr/>
        </p:nvSpPr>
        <p:spPr bwMode="auto">
          <a:xfrm rot="16200000">
            <a:off x="460376" y="5394327"/>
            <a:ext cx="396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-0.1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38"/>
          <p:cNvSpPr>
            <a:spLocks noChangeArrowheads="1"/>
          </p:cNvSpPr>
          <p:nvPr/>
        </p:nvSpPr>
        <p:spPr bwMode="auto">
          <a:xfrm rot="16200000">
            <a:off x="395289" y="4202114"/>
            <a:ext cx="525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-0.05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40"/>
          <p:cNvSpPr>
            <a:spLocks noChangeArrowheads="1"/>
          </p:cNvSpPr>
          <p:nvPr/>
        </p:nvSpPr>
        <p:spPr bwMode="auto">
          <a:xfrm rot="16200000">
            <a:off x="539751" y="2886076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42"/>
          <p:cNvSpPr>
            <a:spLocks noChangeArrowheads="1"/>
          </p:cNvSpPr>
          <p:nvPr/>
        </p:nvSpPr>
        <p:spPr bwMode="auto">
          <a:xfrm rot="16200000">
            <a:off x="434976" y="1738314"/>
            <a:ext cx="449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0.05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44"/>
          <p:cNvSpPr>
            <a:spLocks noChangeArrowheads="1"/>
          </p:cNvSpPr>
          <p:nvPr/>
        </p:nvSpPr>
        <p:spPr bwMode="auto">
          <a:xfrm rot="16200000">
            <a:off x="500064" y="539751"/>
            <a:ext cx="320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48"/>
          <p:cNvSpPr>
            <a:spLocks noChangeArrowheads="1"/>
          </p:cNvSpPr>
          <p:nvPr/>
        </p:nvSpPr>
        <p:spPr bwMode="auto">
          <a:xfrm>
            <a:off x="858982" y="5837239"/>
            <a:ext cx="3975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-0.1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50"/>
          <p:cNvSpPr>
            <a:spLocks noChangeArrowheads="1"/>
          </p:cNvSpPr>
          <p:nvPr/>
        </p:nvSpPr>
        <p:spPr bwMode="auto">
          <a:xfrm>
            <a:off x="2712027" y="5837239"/>
            <a:ext cx="525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-0.05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52"/>
          <p:cNvSpPr>
            <a:spLocks noChangeArrowheads="1"/>
          </p:cNvSpPr>
          <p:nvPr/>
        </p:nvSpPr>
        <p:spPr bwMode="auto">
          <a:xfrm>
            <a:off x="4843464" y="5837239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54"/>
          <p:cNvSpPr>
            <a:spLocks noChangeArrowheads="1"/>
          </p:cNvSpPr>
          <p:nvPr/>
        </p:nvSpPr>
        <p:spPr bwMode="auto">
          <a:xfrm>
            <a:off x="6619009" y="5837239"/>
            <a:ext cx="4488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0.05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56"/>
          <p:cNvSpPr>
            <a:spLocks noChangeArrowheads="1"/>
          </p:cNvSpPr>
          <p:nvPr/>
        </p:nvSpPr>
        <p:spPr bwMode="auto">
          <a:xfrm>
            <a:off x="8600209" y="5837239"/>
            <a:ext cx="3206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56"/>
          <p:cNvSpPr>
            <a:spLocks noChangeArrowheads="1"/>
          </p:cNvSpPr>
          <p:nvPr/>
        </p:nvSpPr>
        <p:spPr bwMode="auto">
          <a:xfrm>
            <a:off x="7514003" y="3593327"/>
            <a:ext cx="10515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(0.005)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010400" y="3272394"/>
            <a:ext cx="1576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Coef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=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0.004</a:t>
            </a: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Oval 13"/>
          <p:cNvSpPr>
            <a:spLocks noChangeArrowheads="1"/>
          </p:cNvSpPr>
          <p:nvPr/>
        </p:nvSpPr>
        <p:spPr bwMode="auto">
          <a:xfrm>
            <a:off x="1308101" y="5211765"/>
            <a:ext cx="100013" cy="98425"/>
          </a:xfrm>
          <a:prstGeom prst="ellipse">
            <a:avLst/>
          </a:prstGeom>
          <a:solidFill>
            <a:schemeClr val="bg1">
              <a:lumMod val="75000"/>
            </a:schemeClr>
          </a:solidFill>
          <a:ln w="14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14"/>
          <p:cNvSpPr>
            <a:spLocks noChangeArrowheads="1"/>
          </p:cNvSpPr>
          <p:nvPr/>
        </p:nvSpPr>
        <p:spPr bwMode="auto">
          <a:xfrm>
            <a:off x="2998789" y="4440240"/>
            <a:ext cx="98425" cy="1000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4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Oval 15"/>
          <p:cNvSpPr>
            <a:spLocks noChangeArrowheads="1"/>
          </p:cNvSpPr>
          <p:nvPr/>
        </p:nvSpPr>
        <p:spPr bwMode="auto">
          <a:xfrm>
            <a:off x="3535364" y="3986215"/>
            <a:ext cx="100013" cy="1000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4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Oval 16"/>
          <p:cNvSpPr>
            <a:spLocks noChangeArrowheads="1"/>
          </p:cNvSpPr>
          <p:nvPr/>
        </p:nvSpPr>
        <p:spPr bwMode="auto">
          <a:xfrm>
            <a:off x="3862389" y="3875090"/>
            <a:ext cx="100013" cy="1000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4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Oval 17"/>
          <p:cNvSpPr>
            <a:spLocks noChangeArrowheads="1"/>
          </p:cNvSpPr>
          <p:nvPr/>
        </p:nvSpPr>
        <p:spPr bwMode="auto">
          <a:xfrm>
            <a:off x="4111626" y="3570290"/>
            <a:ext cx="100013" cy="1000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4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Oval 18"/>
          <p:cNvSpPr>
            <a:spLocks noChangeArrowheads="1"/>
          </p:cNvSpPr>
          <p:nvPr/>
        </p:nvSpPr>
        <p:spPr bwMode="auto">
          <a:xfrm>
            <a:off x="4300539" y="3421065"/>
            <a:ext cx="100013" cy="1000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4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Oval 19"/>
          <p:cNvSpPr>
            <a:spLocks noChangeArrowheads="1"/>
          </p:cNvSpPr>
          <p:nvPr/>
        </p:nvSpPr>
        <p:spPr bwMode="auto">
          <a:xfrm>
            <a:off x="4449764" y="3487740"/>
            <a:ext cx="100013" cy="1000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4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Oval 20"/>
          <p:cNvSpPr>
            <a:spLocks noChangeArrowheads="1"/>
          </p:cNvSpPr>
          <p:nvPr/>
        </p:nvSpPr>
        <p:spPr bwMode="auto">
          <a:xfrm>
            <a:off x="4576764" y="3205165"/>
            <a:ext cx="100013" cy="98425"/>
          </a:xfrm>
          <a:prstGeom prst="ellipse">
            <a:avLst/>
          </a:prstGeom>
          <a:solidFill>
            <a:schemeClr val="bg1">
              <a:lumMod val="75000"/>
            </a:schemeClr>
          </a:solidFill>
          <a:ln w="14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23"/>
          <p:cNvSpPr>
            <a:spLocks noChangeArrowheads="1"/>
          </p:cNvSpPr>
          <p:nvPr/>
        </p:nvSpPr>
        <p:spPr bwMode="auto">
          <a:xfrm>
            <a:off x="4899027" y="2905127"/>
            <a:ext cx="100013" cy="1000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4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Oval 24"/>
          <p:cNvSpPr>
            <a:spLocks noChangeArrowheads="1"/>
          </p:cNvSpPr>
          <p:nvPr/>
        </p:nvSpPr>
        <p:spPr bwMode="auto">
          <a:xfrm>
            <a:off x="5003802" y="2938465"/>
            <a:ext cx="100013" cy="1000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4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Oval 25"/>
          <p:cNvSpPr>
            <a:spLocks noChangeArrowheads="1"/>
          </p:cNvSpPr>
          <p:nvPr/>
        </p:nvSpPr>
        <p:spPr bwMode="auto">
          <a:xfrm>
            <a:off x="5110164" y="2944815"/>
            <a:ext cx="98425" cy="98425"/>
          </a:xfrm>
          <a:prstGeom prst="ellipse">
            <a:avLst/>
          </a:prstGeom>
          <a:solidFill>
            <a:schemeClr val="bg1">
              <a:lumMod val="75000"/>
            </a:schemeClr>
          </a:solidFill>
          <a:ln w="14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Oval 26"/>
          <p:cNvSpPr>
            <a:spLocks noChangeArrowheads="1"/>
          </p:cNvSpPr>
          <p:nvPr/>
        </p:nvSpPr>
        <p:spPr bwMode="auto">
          <a:xfrm>
            <a:off x="5237164" y="2727327"/>
            <a:ext cx="100013" cy="1000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4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Oval 27"/>
          <p:cNvSpPr>
            <a:spLocks noChangeArrowheads="1"/>
          </p:cNvSpPr>
          <p:nvPr/>
        </p:nvSpPr>
        <p:spPr bwMode="auto">
          <a:xfrm>
            <a:off x="5392739" y="2738440"/>
            <a:ext cx="98425" cy="1000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4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Oval 28"/>
          <p:cNvSpPr>
            <a:spLocks noChangeArrowheads="1"/>
          </p:cNvSpPr>
          <p:nvPr/>
        </p:nvSpPr>
        <p:spPr bwMode="auto">
          <a:xfrm>
            <a:off x="5580064" y="2566990"/>
            <a:ext cx="100013" cy="1000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4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Oval 29"/>
          <p:cNvSpPr>
            <a:spLocks noChangeArrowheads="1"/>
          </p:cNvSpPr>
          <p:nvPr/>
        </p:nvSpPr>
        <p:spPr bwMode="auto">
          <a:xfrm>
            <a:off x="5824539" y="2422527"/>
            <a:ext cx="100013" cy="1000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4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30"/>
          <p:cNvSpPr>
            <a:spLocks noChangeArrowheads="1"/>
          </p:cNvSpPr>
          <p:nvPr/>
        </p:nvSpPr>
        <p:spPr bwMode="auto">
          <a:xfrm>
            <a:off x="6167439" y="1930402"/>
            <a:ext cx="100013" cy="98425"/>
          </a:xfrm>
          <a:prstGeom prst="ellipse">
            <a:avLst/>
          </a:prstGeom>
          <a:solidFill>
            <a:schemeClr val="bg1">
              <a:lumMod val="75000"/>
            </a:schemeClr>
          </a:solidFill>
          <a:ln w="14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31"/>
          <p:cNvSpPr>
            <a:spLocks noChangeArrowheads="1"/>
          </p:cNvSpPr>
          <p:nvPr/>
        </p:nvSpPr>
        <p:spPr bwMode="auto">
          <a:xfrm>
            <a:off x="6716714" y="1924052"/>
            <a:ext cx="100013" cy="1000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4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32"/>
          <p:cNvSpPr>
            <a:spLocks noChangeArrowheads="1"/>
          </p:cNvSpPr>
          <p:nvPr/>
        </p:nvSpPr>
        <p:spPr bwMode="auto">
          <a:xfrm>
            <a:off x="8496302" y="898527"/>
            <a:ext cx="98425" cy="1000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4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Rectangle 55"/>
          <p:cNvSpPr>
            <a:spLocks noChangeArrowheads="1"/>
          </p:cNvSpPr>
          <p:nvPr/>
        </p:nvSpPr>
        <p:spPr bwMode="auto">
          <a:xfrm>
            <a:off x="3458214" y="6497637"/>
            <a:ext cx="1641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Predicted Score</a:t>
            </a:r>
          </a:p>
        </p:txBody>
      </p:sp>
      <p:grpSp>
        <p:nvGrpSpPr>
          <p:cNvPr id="94" name="Group 61"/>
          <p:cNvGrpSpPr>
            <a:grpSpLocks/>
          </p:cNvGrpSpPr>
          <p:nvPr/>
        </p:nvGrpSpPr>
        <p:grpSpPr bwMode="auto">
          <a:xfrm>
            <a:off x="2500952" y="6588125"/>
            <a:ext cx="865187" cy="101600"/>
            <a:chOff x="2701464" y="6643688"/>
            <a:chExt cx="865188" cy="101600"/>
          </a:xfrm>
        </p:grpSpPr>
        <p:sp>
          <p:nvSpPr>
            <p:cNvPr id="95" name="Oval 52"/>
            <p:cNvSpPr>
              <a:spLocks noChangeArrowheads="1"/>
            </p:cNvSpPr>
            <p:nvPr/>
          </p:nvSpPr>
          <p:spPr bwMode="auto">
            <a:xfrm>
              <a:off x="3122612" y="6643688"/>
              <a:ext cx="100013" cy="10160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96" name="Line 51"/>
            <p:cNvSpPr>
              <a:spLocks noChangeShapeType="1"/>
            </p:cNvSpPr>
            <p:nvPr/>
          </p:nvSpPr>
          <p:spPr bwMode="auto">
            <a:xfrm>
              <a:off x="2701464" y="6705600"/>
              <a:ext cx="865188" cy="1587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Rectangle 55"/>
          <p:cNvSpPr>
            <a:spLocks noChangeArrowheads="1"/>
          </p:cNvSpPr>
          <p:nvPr/>
        </p:nvSpPr>
        <p:spPr bwMode="auto">
          <a:xfrm>
            <a:off x="4558352" y="6477000"/>
            <a:ext cx="4648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1800"/>
              <a:t>Score</a:t>
            </a:r>
          </a:p>
          <a:p>
            <a:endParaRPr lang="en-US" sz="1800" b="1">
              <a:solidFill>
                <a:srgbClr val="000000"/>
              </a:solidFill>
            </a:endParaRPr>
          </a:p>
        </p:txBody>
      </p:sp>
      <p:grpSp>
        <p:nvGrpSpPr>
          <p:cNvPr id="98" name="Group 61"/>
          <p:cNvGrpSpPr>
            <a:grpSpLocks/>
          </p:cNvGrpSpPr>
          <p:nvPr/>
        </p:nvGrpSpPr>
        <p:grpSpPr bwMode="auto">
          <a:xfrm>
            <a:off x="5556889" y="6588125"/>
            <a:ext cx="865188" cy="101600"/>
            <a:chOff x="2701464" y="6643688"/>
            <a:chExt cx="865188" cy="101600"/>
          </a:xfrm>
        </p:grpSpPr>
        <p:sp>
          <p:nvSpPr>
            <p:cNvPr id="99" name="Oval 52"/>
            <p:cNvSpPr>
              <a:spLocks noChangeArrowheads="1"/>
            </p:cNvSpPr>
            <p:nvPr/>
          </p:nvSpPr>
          <p:spPr bwMode="auto">
            <a:xfrm>
              <a:off x="3122612" y="6643688"/>
              <a:ext cx="100013" cy="101600"/>
            </a:xfrm>
            <a:prstGeom prst="ellipse">
              <a:avLst/>
            </a:prstGeom>
            <a:solidFill>
              <a:schemeClr val="bg2"/>
            </a:solidFill>
            <a:ln w="222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0" name="Line 51"/>
            <p:cNvSpPr>
              <a:spLocks noChangeShapeType="1"/>
            </p:cNvSpPr>
            <p:nvPr/>
          </p:nvSpPr>
          <p:spPr bwMode="auto">
            <a:xfrm>
              <a:off x="2701464" y="6705600"/>
              <a:ext cx="865188" cy="1587"/>
            </a:xfrm>
            <a:prstGeom prst="line">
              <a:avLst/>
            </a:prstGeom>
            <a:noFill/>
            <a:ln w="222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1" name="Rectangle 5"/>
          <p:cNvSpPr>
            <a:spLocks noChangeArrowheads="1"/>
          </p:cNvSpPr>
          <p:nvPr/>
        </p:nvSpPr>
        <p:spPr bwMode="auto">
          <a:xfrm>
            <a:off x="1145343" y="182563"/>
            <a:ext cx="69549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dirty="0">
                <a:solidFill>
                  <a:srgbClr val="1E2D70"/>
                </a:solidFill>
              </a:rPr>
              <a:t>Changes in Predicted Scores vs. Changes in Mean Teacher VA</a:t>
            </a:r>
          </a:p>
        </p:txBody>
      </p:sp>
    </p:spTree>
    <p:extLst>
      <p:ext uri="{BB962C8B-B14F-4D97-AF65-F5344CB8AC3E}">
        <p14:creationId xmlns:p14="http://schemas.microsoft.com/office/powerpoint/2010/main" val="412108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3"/>
          <p:cNvSpPr>
            <a:spLocks noChangeArrowheads="1"/>
          </p:cNvSpPr>
          <p:nvPr/>
        </p:nvSpPr>
        <p:spPr bwMode="auto">
          <a:xfrm rot="16200000">
            <a:off x="-1536699" y="3089276"/>
            <a:ext cx="37131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Changes in Other-Subject Scores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5"/>
          <p:cNvSpPr>
            <a:spLocks noChangeArrowheads="1"/>
          </p:cNvSpPr>
          <p:nvPr/>
        </p:nvSpPr>
        <p:spPr bwMode="auto">
          <a:xfrm>
            <a:off x="2843213" y="6372225"/>
            <a:ext cx="44053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Changes in Mean Teacher Value-Added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2126" y="685800"/>
            <a:ext cx="8428684" cy="5650992"/>
            <a:chOff x="492126" y="908916"/>
            <a:chExt cx="8428684" cy="5414099"/>
          </a:xfrm>
        </p:grpSpPr>
        <p:sp>
          <p:nvSpPr>
            <p:cNvPr id="62" name="Line 8"/>
            <p:cNvSpPr>
              <a:spLocks noChangeShapeType="1"/>
            </p:cNvSpPr>
            <p:nvPr/>
          </p:nvSpPr>
          <p:spPr bwMode="auto">
            <a:xfrm>
              <a:off x="914400" y="5715000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903288" y="4548189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903288" y="3390901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903288" y="2232026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1928813" y="3379789"/>
              <a:ext cx="100013" cy="98425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3363913" y="3279776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3795713" y="3151189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4056063" y="3433764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4251326" y="3390901"/>
              <a:ext cx="98425" cy="98425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4389438" y="3644901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4511676" y="3656014"/>
              <a:ext cx="98425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4616451" y="3484564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4710113" y="3340101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4799013" y="2986089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4881563" y="3057526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4976813" y="3340101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5070476" y="3390901"/>
              <a:ext cx="100013" cy="98425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5176838" y="3678239"/>
              <a:ext cx="98425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5297488" y="3433764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5459413" y="3101976"/>
              <a:ext cx="98425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5646738" y="3106739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5913438" y="3444876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6362701" y="3368676"/>
              <a:ext cx="98425" cy="98425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7875588" y="3162301"/>
              <a:ext cx="98425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1978026" y="3324226"/>
              <a:ext cx="5946775" cy="131763"/>
            </a:xfrm>
            <a:custGeom>
              <a:avLst/>
              <a:gdLst>
                <a:gd name="T0" fmla="*/ 14 w 1073"/>
                <a:gd name="T1" fmla="*/ 24 h 24"/>
                <a:gd name="T2" fmla="*/ 32 w 1073"/>
                <a:gd name="T3" fmla="*/ 24 h 24"/>
                <a:gd name="T4" fmla="*/ 50 w 1073"/>
                <a:gd name="T5" fmla="*/ 23 h 24"/>
                <a:gd name="T6" fmla="*/ 68 w 1073"/>
                <a:gd name="T7" fmla="*/ 23 h 24"/>
                <a:gd name="T8" fmla="*/ 86 w 1073"/>
                <a:gd name="T9" fmla="*/ 22 h 24"/>
                <a:gd name="T10" fmla="*/ 104 w 1073"/>
                <a:gd name="T11" fmla="*/ 22 h 24"/>
                <a:gd name="T12" fmla="*/ 122 w 1073"/>
                <a:gd name="T13" fmla="*/ 22 h 24"/>
                <a:gd name="T14" fmla="*/ 140 w 1073"/>
                <a:gd name="T15" fmla="*/ 21 h 24"/>
                <a:gd name="T16" fmla="*/ 158 w 1073"/>
                <a:gd name="T17" fmla="*/ 21 h 24"/>
                <a:gd name="T18" fmla="*/ 176 w 1073"/>
                <a:gd name="T19" fmla="*/ 20 h 24"/>
                <a:gd name="T20" fmla="*/ 193 w 1073"/>
                <a:gd name="T21" fmla="*/ 20 h 24"/>
                <a:gd name="T22" fmla="*/ 211 w 1073"/>
                <a:gd name="T23" fmla="*/ 19 h 24"/>
                <a:gd name="T24" fmla="*/ 229 w 1073"/>
                <a:gd name="T25" fmla="*/ 19 h 24"/>
                <a:gd name="T26" fmla="*/ 247 w 1073"/>
                <a:gd name="T27" fmla="*/ 19 h 24"/>
                <a:gd name="T28" fmla="*/ 265 w 1073"/>
                <a:gd name="T29" fmla="*/ 18 h 24"/>
                <a:gd name="T30" fmla="*/ 283 w 1073"/>
                <a:gd name="T31" fmla="*/ 18 h 24"/>
                <a:gd name="T32" fmla="*/ 301 w 1073"/>
                <a:gd name="T33" fmla="*/ 17 h 24"/>
                <a:gd name="T34" fmla="*/ 319 w 1073"/>
                <a:gd name="T35" fmla="*/ 17 h 24"/>
                <a:gd name="T36" fmla="*/ 337 w 1073"/>
                <a:gd name="T37" fmla="*/ 17 h 24"/>
                <a:gd name="T38" fmla="*/ 355 w 1073"/>
                <a:gd name="T39" fmla="*/ 16 h 24"/>
                <a:gd name="T40" fmla="*/ 373 w 1073"/>
                <a:gd name="T41" fmla="*/ 16 h 24"/>
                <a:gd name="T42" fmla="*/ 391 w 1073"/>
                <a:gd name="T43" fmla="*/ 15 h 24"/>
                <a:gd name="T44" fmla="*/ 409 w 1073"/>
                <a:gd name="T45" fmla="*/ 15 h 24"/>
                <a:gd name="T46" fmla="*/ 427 w 1073"/>
                <a:gd name="T47" fmla="*/ 15 h 24"/>
                <a:gd name="T48" fmla="*/ 445 w 1073"/>
                <a:gd name="T49" fmla="*/ 14 h 24"/>
                <a:gd name="T50" fmla="*/ 463 w 1073"/>
                <a:gd name="T51" fmla="*/ 14 h 24"/>
                <a:gd name="T52" fmla="*/ 481 w 1073"/>
                <a:gd name="T53" fmla="*/ 13 h 24"/>
                <a:gd name="T54" fmla="*/ 499 w 1073"/>
                <a:gd name="T55" fmla="*/ 13 h 24"/>
                <a:gd name="T56" fmla="*/ 517 w 1073"/>
                <a:gd name="T57" fmla="*/ 12 h 24"/>
                <a:gd name="T58" fmla="*/ 535 w 1073"/>
                <a:gd name="T59" fmla="*/ 12 h 24"/>
                <a:gd name="T60" fmla="*/ 553 w 1073"/>
                <a:gd name="T61" fmla="*/ 12 h 24"/>
                <a:gd name="T62" fmla="*/ 571 w 1073"/>
                <a:gd name="T63" fmla="*/ 11 h 24"/>
                <a:gd name="T64" fmla="*/ 588 w 1073"/>
                <a:gd name="T65" fmla="*/ 11 h 24"/>
                <a:gd name="T66" fmla="*/ 606 w 1073"/>
                <a:gd name="T67" fmla="*/ 10 h 24"/>
                <a:gd name="T68" fmla="*/ 624 w 1073"/>
                <a:gd name="T69" fmla="*/ 10 h 24"/>
                <a:gd name="T70" fmla="*/ 642 w 1073"/>
                <a:gd name="T71" fmla="*/ 10 h 24"/>
                <a:gd name="T72" fmla="*/ 660 w 1073"/>
                <a:gd name="T73" fmla="*/ 9 h 24"/>
                <a:gd name="T74" fmla="*/ 678 w 1073"/>
                <a:gd name="T75" fmla="*/ 9 h 24"/>
                <a:gd name="T76" fmla="*/ 696 w 1073"/>
                <a:gd name="T77" fmla="*/ 8 h 24"/>
                <a:gd name="T78" fmla="*/ 714 w 1073"/>
                <a:gd name="T79" fmla="*/ 8 h 24"/>
                <a:gd name="T80" fmla="*/ 732 w 1073"/>
                <a:gd name="T81" fmla="*/ 7 h 24"/>
                <a:gd name="T82" fmla="*/ 750 w 1073"/>
                <a:gd name="T83" fmla="*/ 7 h 24"/>
                <a:gd name="T84" fmla="*/ 768 w 1073"/>
                <a:gd name="T85" fmla="*/ 7 h 24"/>
                <a:gd name="T86" fmla="*/ 786 w 1073"/>
                <a:gd name="T87" fmla="*/ 6 h 24"/>
                <a:gd name="T88" fmla="*/ 804 w 1073"/>
                <a:gd name="T89" fmla="*/ 6 h 24"/>
                <a:gd name="T90" fmla="*/ 822 w 1073"/>
                <a:gd name="T91" fmla="*/ 5 h 24"/>
                <a:gd name="T92" fmla="*/ 840 w 1073"/>
                <a:gd name="T93" fmla="*/ 5 h 24"/>
                <a:gd name="T94" fmla="*/ 858 w 1073"/>
                <a:gd name="T95" fmla="*/ 5 h 24"/>
                <a:gd name="T96" fmla="*/ 876 w 1073"/>
                <a:gd name="T97" fmla="*/ 4 h 24"/>
                <a:gd name="T98" fmla="*/ 894 w 1073"/>
                <a:gd name="T99" fmla="*/ 4 h 24"/>
                <a:gd name="T100" fmla="*/ 912 w 1073"/>
                <a:gd name="T101" fmla="*/ 3 h 24"/>
                <a:gd name="T102" fmla="*/ 930 w 1073"/>
                <a:gd name="T103" fmla="*/ 3 h 24"/>
                <a:gd name="T104" fmla="*/ 948 w 1073"/>
                <a:gd name="T105" fmla="*/ 2 h 24"/>
                <a:gd name="T106" fmla="*/ 966 w 1073"/>
                <a:gd name="T107" fmla="*/ 2 h 24"/>
                <a:gd name="T108" fmla="*/ 983 w 1073"/>
                <a:gd name="T109" fmla="*/ 2 h 24"/>
                <a:gd name="T110" fmla="*/ 1001 w 1073"/>
                <a:gd name="T111" fmla="*/ 1 h 24"/>
                <a:gd name="T112" fmla="*/ 1019 w 1073"/>
                <a:gd name="T113" fmla="*/ 1 h 24"/>
                <a:gd name="T114" fmla="*/ 1037 w 1073"/>
                <a:gd name="T115" fmla="*/ 0 h 24"/>
                <a:gd name="T116" fmla="*/ 1055 w 1073"/>
                <a:gd name="T117" fmla="*/ 0 h 24"/>
                <a:gd name="T118" fmla="*/ 1073 w 1073"/>
                <a:gd name="T1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73" h="24">
                  <a:moveTo>
                    <a:pt x="0" y="24"/>
                  </a:moveTo>
                  <a:lnTo>
                    <a:pt x="3" y="24"/>
                  </a:lnTo>
                  <a:lnTo>
                    <a:pt x="7" y="24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7" y="24"/>
                  </a:lnTo>
                  <a:lnTo>
                    <a:pt x="21" y="24"/>
                  </a:lnTo>
                  <a:lnTo>
                    <a:pt x="25" y="24"/>
                  </a:lnTo>
                  <a:lnTo>
                    <a:pt x="28" y="24"/>
                  </a:lnTo>
                  <a:lnTo>
                    <a:pt x="32" y="24"/>
                  </a:lnTo>
                  <a:lnTo>
                    <a:pt x="35" y="24"/>
                  </a:lnTo>
                  <a:lnTo>
                    <a:pt x="39" y="23"/>
                  </a:lnTo>
                  <a:lnTo>
                    <a:pt x="43" y="23"/>
                  </a:lnTo>
                  <a:lnTo>
                    <a:pt x="46" y="23"/>
                  </a:lnTo>
                  <a:lnTo>
                    <a:pt x="50" y="23"/>
                  </a:lnTo>
                  <a:lnTo>
                    <a:pt x="53" y="23"/>
                  </a:lnTo>
                  <a:lnTo>
                    <a:pt x="57" y="23"/>
                  </a:lnTo>
                  <a:lnTo>
                    <a:pt x="61" y="23"/>
                  </a:lnTo>
                  <a:lnTo>
                    <a:pt x="64" y="23"/>
                  </a:lnTo>
                  <a:lnTo>
                    <a:pt x="68" y="23"/>
                  </a:lnTo>
                  <a:lnTo>
                    <a:pt x="71" y="23"/>
                  </a:lnTo>
                  <a:lnTo>
                    <a:pt x="75" y="23"/>
                  </a:lnTo>
                  <a:lnTo>
                    <a:pt x="79" y="23"/>
                  </a:lnTo>
                  <a:lnTo>
                    <a:pt x="82" y="22"/>
                  </a:lnTo>
                  <a:lnTo>
                    <a:pt x="86" y="22"/>
                  </a:lnTo>
                  <a:lnTo>
                    <a:pt x="89" y="22"/>
                  </a:lnTo>
                  <a:lnTo>
                    <a:pt x="93" y="22"/>
                  </a:lnTo>
                  <a:lnTo>
                    <a:pt x="97" y="22"/>
                  </a:lnTo>
                  <a:lnTo>
                    <a:pt x="100" y="22"/>
                  </a:lnTo>
                  <a:lnTo>
                    <a:pt x="104" y="22"/>
                  </a:lnTo>
                  <a:lnTo>
                    <a:pt x="107" y="22"/>
                  </a:lnTo>
                  <a:lnTo>
                    <a:pt x="111" y="22"/>
                  </a:lnTo>
                  <a:lnTo>
                    <a:pt x="114" y="22"/>
                  </a:lnTo>
                  <a:lnTo>
                    <a:pt x="118" y="22"/>
                  </a:lnTo>
                  <a:lnTo>
                    <a:pt x="122" y="22"/>
                  </a:lnTo>
                  <a:lnTo>
                    <a:pt x="125" y="21"/>
                  </a:lnTo>
                  <a:lnTo>
                    <a:pt x="129" y="21"/>
                  </a:lnTo>
                  <a:lnTo>
                    <a:pt x="132" y="21"/>
                  </a:lnTo>
                  <a:lnTo>
                    <a:pt x="136" y="21"/>
                  </a:lnTo>
                  <a:lnTo>
                    <a:pt x="140" y="21"/>
                  </a:lnTo>
                  <a:lnTo>
                    <a:pt x="143" y="21"/>
                  </a:lnTo>
                  <a:lnTo>
                    <a:pt x="147" y="21"/>
                  </a:lnTo>
                  <a:lnTo>
                    <a:pt x="150" y="21"/>
                  </a:lnTo>
                  <a:lnTo>
                    <a:pt x="154" y="21"/>
                  </a:lnTo>
                  <a:lnTo>
                    <a:pt x="158" y="21"/>
                  </a:lnTo>
                  <a:lnTo>
                    <a:pt x="161" y="21"/>
                  </a:lnTo>
                  <a:lnTo>
                    <a:pt x="165" y="21"/>
                  </a:lnTo>
                  <a:lnTo>
                    <a:pt x="168" y="20"/>
                  </a:lnTo>
                  <a:lnTo>
                    <a:pt x="172" y="20"/>
                  </a:lnTo>
                  <a:lnTo>
                    <a:pt x="176" y="20"/>
                  </a:lnTo>
                  <a:lnTo>
                    <a:pt x="179" y="20"/>
                  </a:lnTo>
                  <a:lnTo>
                    <a:pt x="183" y="20"/>
                  </a:lnTo>
                  <a:lnTo>
                    <a:pt x="186" y="20"/>
                  </a:lnTo>
                  <a:lnTo>
                    <a:pt x="190" y="20"/>
                  </a:lnTo>
                  <a:lnTo>
                    <a:pt x="193" y="20"/>
                  </a:lnTo>
                  <a:lnTo>
                    <a:pt x="197" y="20"/>
                  </a:lnTo>
                  <a:lnTo>
                    <a:pt x="201" y="20"/>
                  </a:lnTo>
                  <a:lnTo>
                    <a:pt x="204" y="20"/>
                  </a:lnTo>
                  <a:lnTo>
                    <a:pt x="208" y="20"/>
                  </a:lnTo>
                  <a:lnTo>
                    <a:pt x="211" y="19"/>
                  </a:lnTo>
                  <a:lnTo>
                    <a:pt x="215" y="19"/>
                  </a:lnTo>
                  <a:lnTo>
                    <a:pt x="219" y="19"/>
                  </a:lnTo>
                  <a:lnTo>
                    <a:pt x="222" y="19"/>
                  </a:lnTo>
                  <a:lnTo>
                    <a:pt x="226" y="19"/>
                  </a:lnTo>
                  <a:lnTo>
                    <a:pt x="229" y="19"/>
                  </a:lnTo>
                  <a:lnTo>
                    <a:pt x="233" y="19"/>
                  </a:lnTo>
                  <a:lnTo>
                    <a:pt x="237" y="19"/>
                  </a:lnTo>
                  <a:lnTo>
                    <a:pt x="240" y="19"/>
                  </a:lnTo>
                  <a:lnTo>
                    <a:pt x="244" y="19"/>
                  </a:lnTo>
                  <a:lnTo>
                    <a:pt x="247" y="19"/>
                  </a:lnTo>
                  <a:lnTo>
                    <a:pt x="251" y="19"/>
                  </a:lnTo>
                  <a:lnTo>
                    <a:pt x="255" y="18"/>
                  </a:lnTo>
                  <a:lnTo>
                    <a:pt x="258" y="18"/>
                  </a:lnTo>
                  <a:lnTo>
                    <a:pt x="262" y="18"/>
                  </a:lnTo>
                  <a:lnTo>
                    <a:pt x="265" y="18"/>
                  </a:lnTo>
                  <a:lnTo>
                    <a:pt x="269" y="18"/>
                  </a:lnTo>
                  <a:lnTo>
                    <a:pt x="272" y="18"/>
                  </a:lnTo>
                  <a:lnTo>
                    <a:pt x="276" y="18"/>
                  </a:lnTo>
                  <a:lnTo>
                    <a:pt x="280" y="18"/>
                  </a:lnTo>
                  <a:lnTo>
                    <a:pt x="283" y="18"/>
                  </a:lnTo>
                  <a:lnTo>
                    <a:pt x="287" y="18"/>
                  </a:lnTo>
                  <a:lnTo>
                    <a:pt x="290" y="18"/>
                  </a:lnTo>
                  <a:lnTo>
                    <a:pt x="294" y="18"/>
                  </a:lnTo>
                  <a:lnTo>
                    <a:pt x="298" y="17"/>
                  </a:lnTo>
                  <a:lnTo>
                    <a:pt x="301" y="17"/>
                  </a:lnTo>
                  <a:lnTo>
                    <a:pt x="305" y="17"/>
                  </a:lnTo>
                  <a:lnTo>
                    <a:pt x="308" y="17"/>
                  </a:lnTo>
                  <a:lnTo>
                    <a:pt x="312" y="17"/>
                  </a:lnTo>
                  <a:lnTo>
                    <a:pt x="316" y="17"/>
                  </a:lnTo>
                  <a:lnTo>
                    <a:pt x="319" y="17"/>
                  </a:lnTo>
                  <a:lnTo>
                    <a:pt x="323" y="17"/>
                  </a:lnTo>
                  <a:lnTo>
                    <a:pt x="326" y="17"/>
                  </a:lnTo>
                  <a:lnTo>
                    <a:pt x="330" y="17"/>
                  </a:lnTo>
                  <a:lnTo>
                    <a:pt x="334" y="17"/>
                  </a:lnTo>
                  <a:lnTo>
                    <a:pt x="337" y="17"/>
                  </a:lnTo>
                  <a:lnTo>
                    <a:pt x="341" y="16"/>
                  </a:lnTo>
                  <a:lnTo>
                    <a:pt x="344" y="16"/>
                  </a:lnTo>
                  <a:lnTo>
                    <a:pt x="348" y="16"/>
                  </a:lnTo>
                  <a:lnTo>
                    <a:pt x="351" y="16"/>
                  </a:lnTo>
                  <a:lnTo>
                    <a:pt x="355" y="16"/>
                  </a:lnTo>
                  <a:lnTo>
                    <a:pt x="359" y="16"/>
                  </a:lnTo>
                  <a:lnTo>
                    <a:pt x="362" y="16"/>
                  </a:lnTo>
                  <a:lnTo>
                    <a:pt x="366" y="16"/>
                  </a:lnTo>
                  <a:lnTo>
                    <a:pt x="369" y="16"/>
                  </a:lnTo>
                  <a:lnTo>
                    <a:pt x="373" y="16"/>
                  </a:lnTo>
                  <a:lnTo>
                    <a:pt x="377" y="16"/>
                  </a:lnTo>
                  <a:lnTo>
                    <a:pt x="380" y="16"/>
                  </a:lnTo>
                  <a:lnTo>
                    <a:pt x="384" y="15"/>
                  </a:lnTo>
                  <a:lnTo>
                    <a:pt x="387" y="15"/>
                  </a:lnTo>
                  <a:lnTo>
                    <a:pt x="391" y="15"/>
                  </a:lnTo>
                  <a:lnTo>
                    <a:pt x="395" y="15"/>
                  </a:lnTo>
                  <a:lnTo>
                    <a:pt x="398" y="15"/>
                  </a:lnTo>
                  <a:lnTo>
                    <a:pt x="402" y="15"/>
                  </a:lnTo>
                  <a:lnTo>
                    <a:pt x="405" y="15"/>
                  </a:lnTo>
                  <a:lnTo>
                    <a:pt x="409" y="15"/>
                  </a:lnTo>
                  <a:lnTo>
                    <a:pt x="413" y="15"/>
                  </a:lnTo>
                  <a:lnTo>
                    <a:pt x="416" y="15"/>
                  </a:lnTo>
                  <a:lnTo>
                    <a:pt x="420" y="15"/>
                  </a:lnTo>
                  <a:lnTo>
                    <a:pt x="423" y="15"/>
                  </a:lnTo>
                  <a:lnTo>
                    <a:pt x="427" y="15"/>
                  </a:lnTo>
                  <a:lnTo>
                    <a:pt x="430" y="14"/>
                  </a:lnTo>
                  <a:lnTo>
                    <a:pt x="434" y="14"/>
                  </a:lnTo>
                  <a:lnTo>
                    <a:pt x="438" y="14"/>
                  </a:lnTo>
                  <a:lnTo>
                    <a:pt x="441" y="14"/>
                  </a:lnTo>
                  <a:lnTo>
                    <a:pt x="445" y="14"/>
                  </a:lnTo>
                  <a:lnTo>
                    <a:pt x="448" y="14"/>
                  </a:lnTo>
                  <a:lnTo>
                    <a:pt x="452" y="14"/>
                  </a:lnTo>
                  <a:lnTo>
                    <a:pt x="456" y="14"/>
                  </a:lnTo>
                  <a:lnTo>
                    <a:pt x="459" y="14"/>
                  </a:lnTo>
                  <a:lnTo>
                    <a:pt x="463" y="14"/>
                  </a:lnTo>
                  <a:lnTo>
                    <a:pt x="466" y="14"/>
                  </a:lnTo>
                  <a:lnTo>
                    <a:pt x="470" y="13"/>
                  </a:lnTo>
                  <a:lnTo>
                    <a:pt x="474" y="13"/>
                  </a:lnTo>
                  <a:lnTo>
                    <a:pt x="477" y="13"/>
                  </a:lnTo>
                  <a:lnTo>
                    <a:pt x="481" y="13"/>
                  </a:lnTo>
                  <a:lnTo>
                    <a:pt x="484" y="13"/>
                  </a:lnTo>
                  <a:lnTo>
                    <a:pt x="488" y="13"/>
                  </a:lnTo>
                  <a:lnTo>
                    <a:pt x="492" y="13"/>
                  </a:lnTo>
                  <a:lnTo>
                    <a:pt x="495" y="13"/>
                  </a:lnTo>
                  <a:lnTo>
                    <a:pt x="499" y="13"/>
                  </a:lnTo>
                  <a:lnTo>
                    <a:pt x="502" y="13"/>
                  </a:lnTo>
                  <a:lnTo>
                    <a:pt x="506" y="13"/>
                  </a:lnTo>
                  <a:lnTo>
                    <a:pt x="509" y="13"/>
                  </a:lnTo>
                  <a:lnTo>
                    <a:pt x="513" y="12"/>
                  </a:lnTo>
                  <a:lnTo>
                    <a:pt x="517" y="12"/>
                  </a:lnTo>
                  <a:lnTo>
                    <a:pt x="520" y="12"/>
                  </a:lnTo>
                  <a:lnTo>
                    <a:pt x="524" y="12"/>
                  </a:lnTo>
                  <a:lnTo>
                    <a:pt x="527" y="12"/>
                  </a:lnTo>
                  <a:lnTo>
                    <a:pt x="531" y="12"/>
                  </a:lnTo>
                  <a:lnTo>
                    <a:pt x="535" y="12"/>
                  </a:lnTo>
                  <a:lnTo>
                    <a:pt x="538" y="12"/>
                  </a:lnTo>
                  <a:lnTo>
                    <a:pt x="542" y="12"/>
                  </a:lnTo>
                  <a:lnTo>
                    <a:pt x="545" y="12"/>
                  </a:lnTo>
                  <a:lnTo>
                    <a:pt x="549" y="12"/>
                  </a:lnTo>
                  <a:lnTo>
                    <a:pt x="553" y="12"/>
                  </a:lnTo>
                  <a:lnTo>
                    <a:pt x="556" y="12"/>
                  </a:lnTo>
                  <a:lnTo>
                    <a:pt x="560" y="11"/>
                  </a:lnTo>
                  <a:lnTo>
                    <a:pt x="563" y="11"/>
                  </a:lnTo>
                  <a:lnTo>
                    <a:pt x="567" y="11"/>
                  </a:lnTo>
                  <a:lnTo>
                    <a:pt x="571" y="11"/>
                  </a:lnTo>
                  <a:lnTo>
                    <a:pt x="574" y="11"/>
                  </a:lnTo>
                  <a:lnTo>
                    <a:pt x="578" y="11"/>
                  </a:lnTo>
                  <a:lnTo>
                    <a:pt x="581" y="11"/>
                  </a:lnTo>
                  <a:lnTo>
                    <a:pt x="585" y="11"/>
                  </a:lnTo>
                  <a:lnTo>
                    <a:pt x="588" y="11"/>
                  </a:lnTo>
                  <a:lnTo>
                    <a:pt x="592" y="11"/>
                  </a:lnTo>
                  <a:lnTo>
                    <a:pt x="596" y="11"/>
                  </a:lnTo>
                  <a:lnTo>
                    <a:pt x="599" y="10"/>
                  </a:lnTo>
                  <a:lnTo>
                    <a:pt x="603" y="10"/>
                  </a:lnTo>
                  <a:lnTo>
                    <a:pt x="606" y="10"/>
                  </a:lnTo>
                  <a:lnTo>
                    <a:pt x="610" y="10"/>
                  </a:lnTo>
                  <a:lnTo>
                    <a:pt x="614" y="10"/>
                  </a:lnTo>
                  <a:lnTo>
                    <a:pt x="617" y="10"/>
                  </a:lnTo>
                  <a:lnTo>
                    <a:pt x="621" y="10"/>
                  </a:lnTo>
                  <a:lnTo>
                    <a:pt x="624" y="10"/>
                  </a:lnTo>
                  <a:lnTo>
                    <a:pt x="628" y="10"/>
                  </a:lnTo>
                  <a:lnTo>
                    <a:pt x="632" y="10"/>
                  </a:lnTo>
                  <a:lnTo>
                    <a:pt x="635" y="10"/>
                  </a:lnTo>
                  <a:lnTo>
                    <a:pt x="639" y="10"/>
                  </a:lnTo>
                  <a:lnTo>
                    <a:pt x="642" y="10"/>
                  </a:lnTo>
                  <a:lnTo>
                    <a:pt x="646" y="9"/>
                  </a:lnTo>
                  <a:lnTo>
                    <a:pt x="650" y="9"/>
                  </a:lnTo>
                  <a:lnTo>
                    <a:pt x="653" y="9"/>
                  </a:lnTo>
                  <a:lnTo>
                    <a:pt x="657" y="9"/>
                  </a:lnTo>
                  <a:lnTo>
                    <a:pt x="660" y="9"/>
                  </a:lnTo>
                  <a:lnTo>
                    <a:pt x="664" y="9"/>
                  </a:lnTo>
                  <a:lnTo>
                    <a:pt x="667" y="9"/>
                  </a:lnTo>
                  <a:lnTo>
                    <a:pt x="671" y="9"/>
                  </a:lnTo>
                  <a:lnTo>
                    <a:pt x="675" y="9"/>
                  </a:lnTo>
                  <a:lnTo>
                    <a:pt x="678" y="9"/>
                  </a:lnTo>
                  <a:lnTo>
                    <a:pt x="682" y="9"/>
                  </a:lnTo>
                  <a:lnTo>
                    <a:pt x="685" y="9"/>
                  </a:lnTo>
                  <a:lnTo>
                    <a:pt x="689" y="8"/>
                  </a:lnTo>
                  <a:lnTo>
                    <a:pt x="693" y="8"/>
                  </a:lnTo>
                  <a:lnTo>
                    <a:pt x="696" y="8"/>
                  </a:lnTo>
                  <a:lnTo>
                    <a:pt x="700" y="8"/>
                  </a:lnTo>
                  <a:lnTo>
                    <a:pt x="703" y="8"/>
                  </a:lnTo>
                  <a:lnTo>
                    <a:pt x="707" y="8"/>
                  </a:lnTo>
                  <a:lnTo>
                    <a:pt x="711" y="8"/>
                  </a:lnTo>
                  <a:lnTo>
                    <a:pt x="714" y="8"/>
                  </a:lnTo>
                  <a:lnTo>
                    <a:pt x="718" y="8"/>
                  </a:lnTo>
                  <a:lnTo>
                    <a:pt x="721" y="8"/>
                  </a:lnTo>
                  <a:lnTo>
                    <a:pt x="725" y="8"/>
                  </a:lnTo>
                  <a:lnTo>
                    <a:pt x="729" y="7"/>
                  </a:lnTo>
                  <a:lnTo>
                    <a:pt x="732" y="7"/>
                  </a:lnTo>
                  <a:lnTo>
                    <a:pt x="736" y="7"/>
                  </a:lnTo>
                  <a:lnTo>
                    <a:pt x="739" y="7"/>
                  </a:lnTo>
                  <a:lnTo>
                    <a:pt x="743" y="7"/>
                  </a:lnTo>
                  <a:lnTo>
                    <a:pt x="746" y="7"/>
                  </a:lnTo>
                  <a:lnTo>
                    <a:pt x="750" y="7"/>
                  </a:lnTo>
                  <a:lnTo>
                    <a:pt x="754" y="7"/>
                  </a:lnTo>
                  <a:lnTo>
                    <a:pt x="757" y="7"/>
                  </a:lnTo>
                  <a:lnTo>
                    <a:pt x="761" y="7"/>
                  </a:lnTo>
                  <a:lnTo>
                    <a:pt x="764" y="7"/>
                  </a:lnTo>
                  <a:lnTo>
                    <a:pt x="768" y="7"/>
                  </a:lnTo>
                  <a:lnTo>
                    <a:pt x="772" y="7"/>
                  </a:lnTo>
                  <a:lnTo>
                    <a:pt x="775" y="6"/>
                  </a:lnTo>
                  <a:lnTo>
                    <a:pt x="779" y="6"/>
                  </a:lnTo>
                  <a:lnTo>
                    <a:pt x="782" y="6"/>
                  </a:lnTo>
                  <a:lnTo>
                    <a:pt x="786" y="6"/>
                  </a:lnTo>
                  <a:lnTo>
                    <a:pt x="790" y="6"/>
                  </a:lnTo>
                  <a:lnTo>
                    <a:pt x="793" y="6"/>
                  </a:lnTo>
                  <a:lnTo>
                    <a:pt x="797" y="6"/>
                  </a:lnTo>
                  <a:lnTo>
                    <a:pt x="800" y="6"/>
                  </a:lnTo>
                  <a:lnTo>
                    <a:pt x="804" y="6"/>
                  </a:lnTo>
                  <a:lnTo>
                    <a:pt x="808" y="6"/>
                  </a:lnTo>
                  <a:lnTo>
                    <a:pt x="811" y="6"/>
                  </a:lnTo>
                  <a:lnTo>
                    <a:pt x="815" y="6"/>
                  </a:lnTo>
                  <a:lnTo>
                    <a:pt x="818" y="5"/>
                  </a:lnTo>
                  <a:lnTo>
                    <a:pt x="822" y="5"/>
                  </a:lnTo>
                  <a:lnTo>
                    <a:pt x="825" y="5"/>
                  </a:lnTo>
                  <a:lnTo>
                    <a:pt x="829" y="5"/>
                  </a:lnTo>
                  <a:lnTo>
                    <a:pt x="833" y="5"/>
                  </a:lnTo>
                  <a:lnTo>
                    <a:pt x="836" y="5"/>
                  </a:lnTo>
                  <a:lnTo>
                    <a:pt x="840" y="5"/>
                  </a:lnTo>
                  <a:lnTo>
                    <a:pt x="843" y="5"/>
                  </a:lnTo>
                  <a:lnTo>
                    <a:pt x="847" y="5"/>
                  </a:lnTo>
                  <a:lnTo>
                    <a:pt x="851" y="5"/>
                  </a:lnTo>
                  <a:lnTo>
                    <a:pt x="854" y="5"/>
                  </a:lnTo>
                  <a:lnTo>
                    <a:pt x="858" y="5"/>
                  </a:lnTo>
                  <a:lnTo>
                    <a:pt x="861" y="4"/>
                  </a:lnTo>
                  <a:lnTo>
                    <a:pt x="865" y="4"/>
                  </a:lnTo>
                  <a:lnTo>
                    <a:pt x="869" y="4"/>
                  </a:lnTo>
                  <a:lnTo>
                    <a:pt x="872" y="4"/>
                  </a:lnTo>
                  <a:lnTo>
                    <a:pt x="876" y="4"/>
                  </a:lnTo>
                  <a:lnTo>
                    <a:pt x="879" y="4"/>
                  </a:lnTo>
                  <a:lnTo>
                    <a:pt x="883" y="4"/>
                  </a:lnTo>
                  <a:lnTo>
                    <a:pt x="887" y="4"/>
                  </a:lnTo>
                  <a:lnTo>
                    <a:pt x="890" y="4"/>
                  </a:lnTo>
                  <a:lnTo>
                    <a:pt x="894" y="4"/>
                  </a:lnTo>
                  <a:lnTo>
                    <a:pt x="897" y="4"/>
                  </a:lnTo>
                  <a:lnTo>
                    <a:pt x="901" y="4"/>
                  </a:lnTo>
                  <a:lnTo>
                    <a:pt x="904" y="3"/>
                  </a:lnTo>
                  <a:lnTo>
                    <a:pt x="908" y="3"/>
                  </a:lnTo>
                  <a:lnTo>
                    <a:pt x="912" y="3"/>
                  </a:lnTo>
                  <a:lnTo>
                    <a:pt x="915" y="3"/>
                  </a:lnTo>
                  <a:lnTo>
                    <a:pt x="919" y="3"/>
                  </a:lnTo>
                  <a:lnTo>
                    <a:pt x="922" y="3"/>
                  </a:lnTo>
                  <a:lnTo>
                    <a:pt x="926" y="3"/>
                  </a:lnTo>
                  <a:lnTo>
                    <a:pt x="930" y="3"/>
                  </a:lnTo>
                  <a:lnTo>
                    <a:pt x="933" y="3"/>
                  </a:lnTo>
                  <a:lnTo>
                    <a:pt x="937" y="3"/>
                  </a:lnTo>
                  <a:lnTo>
                    <a:pt x="940" y="3"/>
                  </a:lnTo>
                  <a:lnTo>
                    <a:pt x="944" y="3"/>
                  </a:lnTo>
                  <a:lnTo>
                    <a:pt x="948" y="2"/>
                  </a:lnTo>
                  <a:lnTo>
                    <a:pt x="951" y="2"/>
                  </a:lnTo>
                  <a:lnTo>
                    <a:pt x="955" y="2"/>
                  </a:lnTo>
                  <a:lnTo>
                    <a:pt x="958" y="2"/>
                  </a:lnTo>
                  <a:lnTo>
                    <a:pt x="962" y="2"/>
                  </a:lnTo>
                  <a:lnTo>
                    <a:pt x="966" y="2"/>
                  </a:lnTo>
                  <a:lnTo>
                    <a:pt x="969" y="2"/>
                  </a:lnTo>
                  <a:lnTo>
                    <a:pt x="973" y="2"/>
                  </a:lnTo>
                  <a:lnTo>
                    <a:pt x="976" y="2"/>
                  </a:lnTo>
                  <a:lnTo>
                    <a:pt x="980" y="2"/>
                  </a:lnTo>
                  <a:lnTo>
                    <a:pt x="983" y="2"/>
                  </a:lnTo>
                  <a:lnTo>
                    <a:pt x="987" y="2"/>
                  </a:lnTo>
                  <a:lnTo>
                    <a:pt x="991" y="1"/>
                  </a:lnTo>
                  <a:lnTo>
                    <a:pt x="994" y="1"/>
                  </a:lnTo>
                  <a:lnTo>
                    <a:pt x="998" y="1"/>
                  </a:lnTo>
                  <a:lnTo>
                    <a:pt x="1001" y="1"/>
                  </a:lnTo>
                  <a:lnTo>
                    <a:pt x="1005" y="1"/>
                  </a:lnTo>
                  <a:lnTo>
                    <a:pt x="1009" y="1"/>
                  </a:lnTo>
                  <a:lnTo>
                    <a:pt x="1012" y="1"/>
                  </a:lnTo>
                  <a:lnTo>
                    <a:pt x="1016" y="1"/>
                  </a:lnTo>
                  <a:lnTo>
                    <a:pt x="1019" y="1"/>
                  </a:lnTo>
                  <a:lnTo>
                    <a:pt x="1023" y="1"/>
                  </a:lnTo>
                  <a:lnTo>
                    <a:pt x="1027" y="1"/>
                  </a:lnTo>
                  <a:lnTo>
                    <a:pt x="1030" y="1"/>
                  </a:lnTo>
                  <a:lnTo>
                    <a:pt x="1034" y="0"/>
                  </a:lnTo>
                  <a:lnTo>
                    <a:pt x="1037" y="0"/>
                  </a:lnTo>
                  <a:lnTo>
                    <a:pt x="1041" y="0"/>
                  </a:lnTo>
                  <a:lnTo>
                    <a:pt x="1045" y="0"/>
                  </a:lnTo>
                  <a:lnTo>
                    <a:pt x="1048" y="0"/>
                  </a:lnTo>
                  <a:lnTo>
                    <a:pt x="1052" y="0"/>
                  </a:lnTo>
                  <a:lnTo>
                    <a:pt x="1055" y="0"/>
                  </a:lnTo>
                  <a:lnTo>
                    <a:pt x="1059" y="0"/>
                  </a:lnTo>
                  <a:lnTo>
                    <a:pt x="1062" y="0"/>
                  </a:lnTo>
                  <a:lnTo>
                    <a:pt x="1066" y="0"/>
                  </a:lnTo>
                  <a:lnTo>
                    <a:pt x="1070" y="0"/>
                  </a:lnTo>
                  <a:lnTo>
                    <a:pt x="1073" y="0"/>
                  </a:lnTo>
                </a:path>
              </a:pathLst>
            </a:cu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 flipV="1">
              <a:off x="903288" y="928689"/>
              <a:ext cx="0" cy="4922838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 flipH="1">
              <a:off x="809626" y="5707064"/>
              <a:ext cx="93663" cy="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 flipH="1">
              <a:off x="809626" y="4548189"/>
              <a:ext cx="93663" cy="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 flipH="1">
              <a:off x="809626" y="3390901"/>
              <a:ext cx="93663" cy="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 flipH="1">
              <a:off x="809626" y="2232026"/>
              <a:ext cx="93663" cy="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 flipH="1">
              <a:off x="809626" y="1073151"/>
              <a:ext cx="93663" cy="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>
              <a:off x="903288" y="5851526"/>
              <a:ext cx="8002588" cy="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45"/>
            <p:cNvSpPr>
              <a:spLocks noChangeShapeType="1"/>
            </p:cNvSpPr>
            <p:nvPr/>
          </p:nvSpPr>
          <p:spPr bwMode="auto">
            <a:xfrm>
              <a:off x="1047751" y="5851526"/>
              <a:ext cx="0" cy="9366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7"/>
            <p:cNvSpPr>
              <a:spLocks noChangeShapeType="1"/>
            </p:cNvSpPr>
            <p:nvPr/>
          </p:nvSpPr>
          <p:spPr bwMode="auto">
            <a:xfrm>
              <a:off x="2976563" y="5851526"/>
              <a:ext cx="0" cy="9366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49"/>
            <p:cNvSpPr>
              <a:spLocks noChangeShapeType="1"/>
            </p:cNvSpPr>
            <p:nvPr/>
          </p:nvSpPr>
          <p:spPr bwMode="auto">
            <a:xfrm>
              <a:off x="4903788" y="5851526"/>
              <a:ext cx="0" cy="9366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51"/>
            <p:cNvSpPr>
              <a:spLocks noChangeShapeType="1"/>
            </p:cNvSpPr>
            <p:nvPr/>
          </p:nvSpPr>
          <p:spPr bwMode="auto">
            <a:xfrm>
              <a:off x="6832601" y="5851526"/>
              <a:ext cx="0" cy="9366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53"/>
            <p:cNvSpPr>
              <a:spLocks noChangeShapeType="1"/>
            </p:cNvSpPr>
            <p:nvPr/>
          </p:nvSpPr>
          <p:spPr bwMode="auto">
            <a:xfrm>
              <a:off x="8761413" y="5851526"/>
              <a:ext cx="0" cy="9366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10"/>
            <p:cNvSpPr>
              <a:spLocks noChangeShapeType="1"/>
            </p:cNvSpPr>
            <p:nvPr/>
          </p:nvSpPr>
          <p:spPr bwMode="auto">
            <a:xfrm>
              <a:off x="914400" y="1066800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36"/>
            <p:cNvSpPr>
              <a:spLocks noChangeArrowheads="1"/>
            </p:cNvSpPr>
            <p:nvPr/>
          </p:nvSpPr>
          <p:spPr bwMode="auto">
            <a:xfrm rot="16200000">
              <a:off x="460376" y="5546728"/>
              <a:ext cx="3968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-0.1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38"/>
            <p:cNvSpPr>
              <a:spLocks noChangeArrowheads="1"/>
            </p:cNvSpPr>
            <p:nvPr/>
          </p:nvSpPr>
          <p:spPr bwMode="auto">
            <a:xfrm rot="16200000">
              <a:off x="395289" y="4399756"/>
              <a:ext cx="5254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-0.05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40"/>
            <p:cNvSpPr>
              <a:spLocks noChangeArrowheads="1"/>
            </p:cNvSpPr>
            <p:nvPr/>
          </p:nvSpPr>
          <p:spPr bwMode="auto">
            <a:xfrm rot="16200000">
              <a:off x="539751" y="3188277"/>
              <a:ext cx="2381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42"/>
            <p:cNvSpPr>
              <a:spLocks noChangeArrowheads="1"/>
            </p:cNvSpPr>
            <p:nvPr/>
          </p:nvSpPr>
          <p:spPr bwMode="auto">
            <a:xfrm rot="16200000">
              <a:off x="434976" y="2075656"/>
              <a:ext cx="4492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0.05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Rectangle 44"/>
            <p:cNvSpPr>
              <a:spLocks noChangeArrowheads="1"/>
            </p:cNvSpPr>
            <p:nvPr/>
          </p:nvSpPr>
          <p:spPr bwMode="auto">
            <a:xfrm rot="16200000">
              <a:off x="500064" y="931141"/>
              <a:ext cx="3206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Rectangle 48"/>
            <p:cNvSpPr>
              <a:spLocks noChangeArrowheads="1"/>
            </p:cNvSpPr>
            <p:nvPr/>
          </p:nvSpPr>
          <p:spPr bwMode="auto">
            <a:xfrm>
              <a:off x="858982" y="5989640"/>
              <a:ext cx="39754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-0.1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Rectangle 50"/>
            <p:cNvSpPr>
              <a:spLocks noChangeArrowheads="1"/>
            </p:cNvSpPr>
            <p:nvPr/>
          </p:nvSpPr>
          <p:spPr bwMode="auto">
            <a:xfrm>
              <a:off x="2712027" y="5989640"/>
              <a:ext cx="52578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-0.05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ectangle 52"/>
            <p:cNvSpPr>
              <a:spLocks noChangeArrowheads="1"/>
            </p:cNvSpPr>
            <p:nvPr/>
          </p:nvSpPr>
          <p:spPr bwMode="auto">
            <a:xfrm>
              <a:off x="4843464" y="5989640"/>
              <a:ext cx="2381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Rectangle 54"/>
            <p:cNvSpPr>
              <a:spLocks noChangeArrowheads="1"/>
            </p:cNvSpPr>
            <p:nvPr/>
          </p:nvSpPr>
          <p:spPr bwMode="auto">
            <a:xfrm>
              <a:off x="6619009" y="5989640"/>
              <a:ext cx="44884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0.05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Rectangle 56"/>
            <p:cNvSpPr>
              <a:spLocks noChangeArrowheads="1"/>
            </p:cNvSpPr>
            <p:nvPr/>
          </p:nvSpPr>
          <p:spPr bwMode="auto">
            <a:xfrm>
              <a:off x="8600209" y="5989640"/>
              <a:ext cx="32060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Rectangle 56"/>
            <p:cNvSpPr>
              <a:spLocks noChangeArrowheads="1"/>
            </p:cNvSpPr>
            <p:nvPr/>
          </p:nvSpPr>
          <p:spPr bwMode="auto">
            <a:xfrm>
              <a:off x="7514003" y="4980801"/>
              <a:ext cx="105157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   (0.083)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010400" y="4659868"/>
              <a:ext cx="15760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Coef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. = </a:t>
              </a: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0.038</a:t>
              </a:r>
              <a:endPara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0" name="Rectangle 5"/>
          <p:cNvSpPr>
            <a:spLocks noChangeArrowheads="1"/>
          </p:cNvSpPr>
          <p:nvPr/>
        </p:nvSpPr>
        <p:spPr bwMode="auto">
          <a:xfrm>
            <a:off x="965200" y="60325"/>
            <a:ext cx="7315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dirty="0">
                <a:solidFill>
                  <a:srgbClr val="1E2D70"/>
                </a:solidFill>
              </a:rPr>
              <a:t>Changes in Other-Subject Scores vs. Changes in Mean Teacher VA</a:t>
            </a:r>
          </a:p>
          <a:p>
            <a:pPr algn="ctr"/>
            <a:r>
              <a:rPr lang="en-US" sz="1800" b="1" dirty="0">
                <a:solidFill>
                  <a:srgbClr val="1E2D70"/>
                </a:solidFill>
              </a:rPr>
              <a:t>Middle Schools Only</a:t>
            </a:r>
          </a:p>
        </p:txBody>
      </p:sp>
    </p:spTree>
    <p:extLst>
      <p:ext uri="{BB962C8B-B14F-4D97-AF65-F5344CB8AC3E}">
        <p14:creationId xmlns:p14="http://schemas.microsoft.com/office/powerpoint/2010/main" val="258984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3"/>
          <p:cNvSpPr>
            <a:spLocks noChangeArrowheads="1"/>
          </p:cNvSpPr>
          <p:nvPr/>
        </p:nvSpPr>
        <p:spPr bwMode="auto">
          <a:xfrm rot="16200000">
            <a:off x="-1536699" y="3089276"/>
            <a:ext cx="37131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Changes in Other-Subject Scores</a:t>
            </a:r>
          </a:p>
        </p:txBody>
      </p:sp>
      <p:sp>
        <p:nvSpPr>
          <p:cNvPr id="55" name="Rectangle 55"/>
          <p:cNvSpPr>
            <a:spLocks noChangeArrowheads="1"/>
          </p:cNvSpPr>
          <p:nvPr/>
        </p:nvSpPr>
        <p:spPr bwMode="auto">
          <a:xfrm>
            <a:off x="2843213" y="6372225"/>
            <a:ext cx="44053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Changes in Mean Teacher Value-Added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92126" y="685800"/>
            <a:ext cx="8428684" cy="5650992"/>
            <a:chOff x="492126" y="908916"/>
            <a:chExt cx="8428684" cy="5414099"/>
          </a:xfrm>
        </p:grpSpPr>
        <p:sp>
          <p:nvSpPr>
            <p:cNvPr id="62" name="Line 8"/>
            <p:cNvSpPr>
              <a:spLocks noChangeShapeType="1"/>
            </p:cNvSpPr>
            <p:nvPr/>
          </p:nvSpPr>
          <p:spPr bwMode="auto">
            <a:xfrm>
              <a:off x="914400" y="5715000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903288" y="4548189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903288" y="3390901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903288" y="2232026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1646238" y="3956051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3097213" y="3595689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3590926" y="3595689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3895726" y="3455989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4129088" y="3478214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4300538" y="3240089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4449763" y="3302001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4576763" y="3317876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4687888" y="3379789"/>
              <a:ext cx="100013" cy="98425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4794251" y="3384551"/>
              <a:ext cx="98425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4899026" y="3224214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5003801" y="3113089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5114926" y="3279776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5241926" y="3251201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5392738" y="3313114"/>
              <a:ext cx="98425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5568951" y="3346451"/>
              <a:ext cx="100013" cy="98425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5802313" y="3001964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6122988" y="3262314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6623051" y="3351214"/>
              <a:ext cx="98425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8135938" y="2957514"/>
              <a:ext cx="98425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1695451" y="2924176"/>
              <a:ext cx="6489700" cy="920750"/>
            </a:xfrm>
            <a:custGeom>
              <a:avLst/>
              <a:gdLst>
                <a:gd name="T0" fmla="*/ 16 w 1171"/>
                <a:gd name="T1" fmla="*/ 164 h 166"/>
                <a:gd name="T2" fmla="*/ 35 w 1171"/>
                <a:gd name="T3" fmla="*/ 161 h 166"/>
                <a:gd name="T4" fmla="*/ 55 w 1171"/>
                <a:gd name="T5" fmla="*/ 159 h 166"/>
                <a:gd name="T6" fmla="*/ 75 w 1171"/>
                <a:gd name="T7" fmla="*/ 156 h 166"/>
                <a:gd name="T8" fmla="*/ 94 w 1171"/>
                <a:gd name="T9" fmla="*/ 153 h 166"/>
                <a:gd name="T10" fmla="*/ 114 w 1171"/>
                <a:gd name="T11" fmla="*/ 150 h 166"/>
                <a:gd name="T12" fmla="*/ 133 w 1171"/>
                <a:gd name="T13" fmla="*/ 148 h 166"/>
                <a:gd name="T14" fmla="*/ 153 w 1171"/>
                <a:gd name="T15" fmla="*/ 145 h 166"/>
                <a:gd name="T16" fmla="*/ 172 w 1171"/>
                <a:gd name="T17" fmla="*/ 142 h 166"/>
                <a:gd name="T18" fmla="*/ 192 w 1171"/>
                <a:gd name="T19" fmla="*/ 139 h 166"/>
                <a:gd name="T20" fmla="*/ 212 w 1171"/>
                <a:gd name="T21" fmla="*/ 136 h 166"/>
                <a:gd name="T22" fmla="*/ 231 w 1171"/>
                <a:gd name="T23" fmla="*/ 134 h 166"/>
                <a:gd name="T24" fmla="*/ 251 w 1171"/>
                <a:gd name="T25" fmla="*/ 131 h 166"/>
                <a:gd name="T26" fmla="*/ 270 w 1171"/>
                <a:gd name="T27" fmla="*/ 128 h 166"/>
                <a:gd name="T28" fmla="*/ 290 w 1171"/>
                <a:gd name="T29" fmla="*/ 125 h 166"/>
                <a:gd name="T30" fmla="*/ 310 w 1171"/>
                <a:gd name="T31" fmla="*/ 122 h 166"/>
                <a:gd name="T32" fmla="*/ 329 w 1171"/>
                <a:gd name="T33" fmla="*/ 120 h 166"/>
                <a:gd name="T34" fmla="*/ 349 w 1171"/>
                <a:gd name="T35" fmla="*/ 117 h 166"/>
                <a:gd name="T36" fmla="*/ 368 w 1171"/>
                <a:gd name="T37" fmla="*/ 114 h 166"/>
                <a:gd name="T38" fmla="*/ 388 w 1171"/>
                <a:gd name="T39" fmla="*/ 111 h 166"/>
                <a:gd name="T40" fmla="*/ 407 w 1171"/>
                <a:gd name="T41" fmla="*/ 109 h 166"/>
                <a:gd name="T42" fmla="*/ 427 w 1171"/>
                <a:gd name="T43" fmla="*/ 106 h 166"/>
                <a:gd name="T44" fmla="*/ 447 w 1171"/>
                <a:gd name="T45" fmla="*/ 103 h 166"/>
                <a:gd name="T46" fmla="*/ 466 w 1171"/>
                <a:gd name="T47" fmla="*/ 100 h 166"/>
                <a:gd name="T48" fmla="*/ 486 w 1171"/>
                <a:gd name="T49" fmla="*/ 97 h 166"/>
                <a:gd name="T50" fmla="*/ 505 w 1171"/>
                <a:gd name="T51" fmla="*/ 95 h 166"/>
                <a:gd name="T52" fmla="*/ 525 w 1171"/>
                <a:gd name="T53" fmla="*/ 92 h 166"/>
                <a:gd name="T54" fmla="*/ 545 w 1171"/>
                <a:gd name="T55" fmla="*/ 89 h 166"/>
                <a:gd name="T56" fmla="*/ 564 w 1171"/>
                <a:gd name="T57" fmla="*/ 86 h 166"/>
                <a:gd name="T58" fmla="*/ 584 w 1171"/>
                <a:gd name="T59" fmla="*/ 83 h 166"/>
                <a:gd name="T60" fmla="*/ 603 w 1171"/>
                <a:gd name="T61" fmla="*/ 81 h 166"/>
                <a:gd name="T62" fmla="*/ 623 w 1171"/>
                <a:gd name="T63" fmla="*/ 78 h 166"/>
                <a:gd name="T64" fmla="*/ 642 w 1171"/>
                <a:gd name="T65" fmla="*/ 75 h 166"/>
                <a:gd name="T66" fmla="*/ 662 w 1171"/>
                <a:gd name="T67" fmla="*/ 72 h 166"/>
                <a:gd name="T68" fmla="*/ 682 w 1171"/>
                <a:gd name="T69" fmla="*/ 70 h 166"/>
                <a:gd name="T70" fmla="*/ 701 w 1171"/>
                <a:gd name="T71" fmla="*/ 67 h 166"/>
                <a:gd name="T72" fmla="*/ 721 w 1171"/>
                <a:gd name="T73" fmla="*/ 64 h 166"/>
                <a:gd name="T74" fmla="*/ 740 w 1171"/>
                <a:gd name="T75" fmla="*/ 61 h 166"/>
                <a:gd name="T76" fmla="*/ 760 w 1171"/>
                <a:gd name="T77" fmla="*/ 58 h 166"/>
                <a:gd name="T78" fmla="*/ 780 w 1171"/>
                <a:gd name="T79" fmla="*/ 56 h 166"/>
                <a:gd name="T80" fmla="*/ 799 w 1171"/>
                <a:gd name="T81" fmla="*/ 53 h 166"/>
                <a:gd name="T82" fmla="*/ 819 w 1171"/>
                <a:gd name="T83" fmla="*/ 50 h 166"/>
                <a:gd name="T84" fmla="*/ 838 w 1171"/>
                <a:gd name="T85" fmla="*/ 47 h 166"/>
                <a:gd name="T86" fmla="*/ 858 w 1171"/>
                <a:gd name="T87" fmla="*/ 44 h 166"/>
                <a:gd name="T88" fmla="*/ 877 w 1171"/>
                <a:gd name="T89" fmla="*/ 42 h 166"/>
                <a:gd name="T90" fmla="*/ 897 w 1171"/>
                <a:gd name="T91" fmla="*/ 39 h 166"/>
                <a:gd name="T92" fmla="*/ 917 w 1171"/>
                <a:gd name="T93" fmla="*/ 36 h 166"/>
                <a:gd name="T94" fmla="*/ 936 w 1171"/>
                <a:gd name="T95" fmla="*/ 33 h 166"/>
                <a:gd name="T96" fmla="*/ 956 w 1171"/>
                <a:gd name="T97" fmla="*/ 31 h 166"/>
                <a:gd name="T98" fmla="*/ 975 w 1171"/>
                <a:gd name="T99" fmla="*/ 28 h 166"/>
                <a:gd name="T100" fmla="*/ 995 w 1171"/>
                <a:gd name="T101" fmla="*/ 25 h 166"/>
                <a:gd name="T102" fmla="*/ 1014 w 1171"/>
                <a:gd name="T103" fmla="*/ 22 h 166"/>
                <a:gd name="T104" fmla="*/ 1034 w 1171"/>
                <a:gd name="T105" fmla="*/ 19 h 166"/>
                <a:gd name="T106" fmla="*/ 1054 w 1171"/>
                <a:gd name="T107" fmla="*/ 17 h 166"/>
                <a:gd name="T108" fmla="*/ 1073 w 1171"/>
                <a:gd name="T109" fmla="*/ 14 h 166"/>
                <a:gd name="T110" fmla="*/ 1093 w 1171"/>
                <a:gd name="T111" fmla="*/ 11 h 166"/>
                <a:gd name="T112" fmla="*/ 1112 w 1171"/>
                <a:gd name="T113" fmla="*/ 8 h 166"/>
                <a:gd name="T114" fmla="*/ 1132 w 1171"/>
                <a:gd name="T115" fmla="*/ 5 h 166"/>
                <a:gd name="T116" fmla="*/ 1152 w 1171"/>
                <a:gd name="T117" fmla="*/ 3 h 166"/>
                <a:gd name="T118" fmla="*/ 1171 w 1171"/>
                <a:gd name="T11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71" h="166">
                  <a:moveTo>
                    <a:pt x="0" y="166"/>
                  </a:moveTo>
                  <a:lnTo>
                    <a:pt x="4" y="166"/>
                  </a:lnTo>
                  <a:lnTo>
                    <a:pt x="8" y="165"/>
                  </a:lnTo>
                  <a:lnTo>
                    <a:pt x="12" y="165"/>
                  </a:lnTo>
                  <a:lnTo>
                    <a:pt x="16" y="164"/>
                  </a:lnTo>
                  <a:lnTo>
                    <a:pt x="20" y="164"/>
                  </a:lnTo>
                  <a:lnTo>
                    <a:pt x="24" y="163"/>
                  </a:lnTo>
                  <a:lnTo>
                    <a:pt x="28" y="163"/>
                  </a:lnTo>
                  <a:lnTo>
                    <a:pt x="31" y="162"/>
                  </a:lnTo>
                  <a:lnTo>
                    <a:pt x="35" y="161"/>
                  </a:lnTo>
                  <a:lnTo>
                    <a:pt x="39" y="161"/>
                  </a:lnTo>
                  <a:lnTo>
                    <a:pt x="43" y="160"/>
                  </a:lnTo>
                  <a:lnTo>
                    <a:pt x="47" y="160"/>
                  </a:lnTo>
                  <a:lnTo>
                    <a:pt x="51" y="159"/>
                  </a:lnTo>
                  <a:lnTo>
                    <a:pt x="55" y="159"/>
                  </a:lnTo>
                  <a:lnTo>
                    <a:pt x="59" y="158"/>
                  </a:lnTo>
                  <a:lnTo>
                    <a:pt x="63" y="158"/>
                  </a:lnTo>
                  <a:lnTo>
                    <a:pt x="67" y="157"/>
                  </a:lnTo>
                  <a:lnTo>
                    <a:pt x="71" y="156"/>
                  </a:lnTo>
                  <a:lnTo>
                    <a:pt x="75" y="156"/>
                  </a:lnTo>
                  <a:lnTo>
                    <a:pt x="78" y="155"/>
                  </a:lnTo>
                  <a:lnTo>
                    <a:pt x="82" y="155"/>
                  </a:lnTo>
                  <a:lnTo>
                    <a:pt x="86" y="154"/>
                  </a:lnTo>
                  <a:lnTo>
                    <a:pt x="90" y="154"/>
                  </a:lnTo>
                  <a:lnTo>
                    <a:pt x="94" y="153"/>
                  </a:lnTo>
                  <a:lnTo>
                    <a:pt x="98" y="153"/>
                  </a:lnTo>
                  <a:lnTo>
                    <a:pt x="102" y="152"/>
                  </a:lnTo>
                  <a:lnTo>
                    <a:pt x="106" y="151"/>
                  </a:lnTo>
                  <a:lnTo>
                    <a:pt x="110" y="151"/>
                  </a:lnTo>
                  <a:lnTo>
                    <a:pt x="114" y="150"/>
                  </a:lnTo>
                  <a:lnTo>
                    <a:pt x="118" y="150"/>
                  </a:lnTo>
                  <a:lnTo>
                    <a:pt x="122" y="149"/>
                  </a:lnTo>
                  <a:lnTo>
                    <a:pt x="125" y="149"/>
                  </a:lnTo>
                  <a:lnTo>
                    <a:pt x="129" y="148"/>
                  </a:lnTo>
                  <a:lnTo>
                    <a:pt x="133" y="148"/>
                  </a:lnTo>
                  <a:lnTo>
                    <a:pt x="137" y="147"/>
                  </a:lnTo>
                  <a:lnTo>
                    <a:pt x="141" y="146"/>
                  </a:lnTo>
                  <a:lnTo>
                    <a:pt x="145" y="146"/>
                  </a:lnTo>
                  <a:lnTo>
                    <a:pt x="149" y="145"/>
                  </a:lnTo>
                  <a:lnTo>
                    <a:pt x="153" y="145"/>
                  </a:lnTo>
                  <a:lnTo>
                    <a:pt x="157" y="144"/>
                  </a:lnTo>
                  <a:lnTo>
                    <a:pt x="161" y="144"/>
                  </a:lnTo>
                  <a:lnTo>
                    <a:pt x="165" y="143"/>
                  </a:lnTo>
                  <a:lnTo>
                    <a:pt x="169" y="143"/>
                  </a:lnTo>
                  <a:lnTo>
                    <a:pt x="172" y="142"/>
                  </a:lnTo>
                  <a:lnTo>
                    <a:pt x="176" y="141"/>
                  </a:lnTo>
                  <a:lnTo>
                    <a:pt x="180" y="141"/>
                  </a:lnTo>
                  <a:lnTo>
                    <a:pt x="184" y="140"/>
                  </a:lnTo>
                  <a:lnTo>
                    <a:pt x="188" y="140"/>
                  </a:lnTo>
                  <a:lnTo>
                    <a:pt x="192" y="139"/>
                  </a:lnTo>
                  <a:lnTo>
                    <a:pt x="196" y="139"/>
                  </a:lnTo>
                  <a:lnTo>
                    <a:pt x="200" y="138"/>
                  </a:lnTo>
                  <a:lnTo>
                    <a:pt x="204" y="138"/>
                  </a:lnTo>
                  <a:lnTo>
                    <a:pt x="208" y="137"/>
                  </a:lnTo>
                  <a:lnTo>
                    <a:pt x="212" y="136"/>
                  </a:lnTo>
                  <a:lnTo>
                    <a:pt x="216" y="136"/>
                  </a:lnTo>
                  <a:lnTo>
                    <a:pt x="219" y="135"/>
                  </a:lnTo>
                  <a:lnTo>
                    <a:pt x="223" y="135"/>
                  </a:lnTo>
                  <a:lnTo>
                    <a:pt x="227" y="134"/>
                  </a:lnTo>
                  <a:lnTo>
                    <a:pt x="231" y="134"/>
                  </a:lnTo>
                  <a:lnTo>
                    <a:pt x="235" y="133"/>
                  </a:lnTo>
                  <a:lnTo>
                    <a:pt x="239" y="132"/>
                  </a:lnTo>
                  <a:lnTo>
                    <a:pt x="243" y="132"/>
                  </a:lnTo>
                  <a:lnTo>
                    <a:pt x="247" y="131"/>
                  </a:lnTo>
                  <a:lnTo>
                    <a:pt x="251" y="131"/>
                  </a:lnTo>
                  <a:lnTo>
                    <a:pt x="255" y="130"/>
                  </a:lnTo>
                  <a:lnTo>
                    <a:pt x="259" y="130"/>
                  </a:lnTo>
                  <a:lnTo>
                    <a:pt x="263" y="129"/>
                  </a:lnTo>
                  <a:lnTo>
                    <a:pt x="266" y="129"/>
                  </a:lnTo>
                  <a:lnTo>
                    <a:pt x="270" y="128"/>
                  </a:lnTo>
                  <a:lnTo>
                    <a:pt x="274" y="127"/>
                  </a:lnTo>
                  <a:lnTo>
                    <a:pt x="278" y="127"/>
                  </a:lnTo>
                  <a:lnTo>
                    <a:pt x="282" y="126"/>
                  </a:lnTo>
                  <a:lnTo>
                    <a:pt x="286" y="126"/>
                  </a:lnTo>
                  <a:lnTo>
                    <a:pt x="290" y="125"/>
                  </a:lnTo>
                  <a:lnTo>
                    <a:pt x="294" y="125"/>
                  </a:lnTo>
                  <a:lnTo>
                    <a:pt x="298" y="124"/>
                  </a:lnTo>
                  <a:lnTo>
                    <a:pt x="302" y="124"/>
                  </a:lnTo>
                  <a:lnTo>
                    <a:pt x="306" y="123"/>
                  </a:lnTo>
                  <a:lnTo>
                    <a:pt x="310" y="122"/>
                  </a:lnTo>
                  <a:lnTo>
                    <a:pt x="313" y="122"/>
                  </a:lnTo>
                  <a:lnTo>
                    <a:pt x="317" y="121"/>
                  </a:lnTo>
                  <a:lnTo>
                    <a:pt x="321" y="121"/>
                  </a:lnTo>
                  <a:lnTo>
                    <a:pt x="325" y="120"/>
                  </a:lnTo>
                  <a:lnTo>
                    <a:pt x="329" y="120"/>
                  </a:lnTo>
                  <a:lnTo>
                    <a:pt x="333" y="119"/>
                  </a:lnTo>
                  <a:lnTo>
                    <a:pt x="337" y="119"/>
                  </a:lnTo>
                  <a:lnTo>
                    <a:pt x="341" y="118"/>
                  </a:lnTo>
                  <a:lnTo>
                    <a:pt x="345" y="117"/>
                  </a:lnTo>
                  <a:lnTo>
                    <a:pt x="349" y="117"/>
                  </a:lnTo>
                  <a:lnTo>
                    <a:pt x="353" y="116"/>
                  </a:lnTo>
                  <a:lnTo>
                    <a:pt x="357" y="116"/>
                  </a:lnTo>
                  <a:lnTo>
                    <a:pt x="360" y="115"/>
                  </a:lnTo>
                  <a:lnTo>
                    <a:pt x="364" y="115"/>
                  </a:lnTo>
                  <a:lnTo>
                    <a:pt x="368" y="114"/>
                  </a:lnTo>
                  <a:lnTo>
                    <a:pt x="372" y="114"/>
                  </a:lnTo>
                  <a:lnTo>
                    <a:pt x="376" y="113"/>
                  </a:lnTo>
                  <a:lnTo>
                    <a:pt x="380" y="112"/>
                  </a:lnTo>
                  <a:lnTo>
                    <a:pt x="384" y="112"/>
                  </a:lnTo>
                  <a:lnTo>
                    <a:pt x="388" y="111"/>
                  </a:lnTo>
                  <a:lnTo>
                    <a:pt x="392" y="111"/>
                  </a:lnTo>
                  <a:lnTo>
                    <a:pt x="396" y="110"/>
                  </a:lnTo>
                  <a:lnTo>
                    <a:pt x="400" y="110"/>
                  </a:lnTo>
                  <a:lnTo>
                    <a:pt x="404" y="109"/>
                  </a:lnTo>
                  <a:lnTo>
                    <a:pt x="407" y="109"/>
                  </a:lnTo>
                  <a:lnTo>
                    <a:pt x="411" y="108"/>
                  </a:lnTo>
                  <a:lnTo>
                    <a:pt x="415" y="107"/>
                  </a:lnTo>
                  <a:lnTo>
                    <a:pt x="419" y="107"/>
                  </a:lnTo>
                  <a:lnTo>
                    <a:pt x="423" y="106"/>
                  </a:lnTo>
                  <a:lnTo>
                    <a:pt x="427" y="106"/>
                  </a:lnTo>
                  <a:lnTo>
                    <a:pt x="431" y="105"/>
                  </a:lnTo>
                  <a:lnTo>
                    <a:pt x="435" y="105"/>
                  </a:lnTo>
                  <a:lnTo>
                    <a:pt x="439" y="104"/>
                  </a:lnTo>
                  <a:lnTo>
                    <a:pt x="443" y="104"/>
                  </a:lnTo>
                  <a:lnTo>
                    <a:pt x="447" y="103"/>
                  </a:lnTo>
                  <a:lnTo>
                    <a:pt x="451" y="102"/>
                  </a:lnTo>
                  <a:lnTo>
                    <a:pt x="454" y="102"/>
                  </a:lnTo>
                  <a:lnTo>
                    <a:pt x="458" y="101"/>
                  </a:lnTo>
                  <a:lnTo>
                    <a:pt x="462" y="101"/>
                  </a:lnTo>
                  <a:lnTo>
                    <a:pt x="466" y="100"/>
                  </a:lnTo>
                  <a:lnTo>
                    <a:pt x="470" y="100"/>
                  </a:lnTo>
                  <a:lnTo>
                    <a:pt x="474" y="99"/>
                  </a:lnTo>
                  <a:lnTo>
                    <a:pt x="478" y="99"/>
                  </a:lnTo>
                  <a:lnTo>
                    <a:pt x="482" y="98"/>
                  </a:lnTo>
                  <a:lnTo>
                    <a:pt x="486" y="97"/>
                  </a:lnTo>
                  <a:lnTo>
                    <a:pt x="490" y="97"/>
                  </a:lnTo>
                  <a:lnTo>
                    <a:pt x="494" y="96"/>
                  </a:lnTo>
                  <a:lnTo>
                    <a:pt x="498" y="96"/>
                  </a:lnTo>
                  <a:lnTo>
                    <a:pt x="501" y="95"/>
                  </a:lnTo>
                  <a:lnTo>
                    <a:pt x="505" y="95"/>
                  </a:lnTo>
                  <a:lnTo>
                    <a:pt x="509" y="94"/>
                  </a:lnTo>
                  <a:lnTo>
                    <a:pt x="513" y="94"/>
                  </a:lnTo>
                  <a:lnTo>
                    <a:pt x="517" y="93"/>
                  </a:lnTo>
                  <a:lnTo>
                    <a:pt x="521" y="92"/>
                  </a:lnTo>
                  <a:lnTo>
                    <a:pt x="525" y="92"/>
                  </a:lnTo>
                  <a:lnTo>
                    <a:pt x="529" y="91"/>
                  </a:lnTo>
                  <a:lnTo>
                    <a:pt x="533" y="91"/>
                  </a:lnTo>
                  <a:lnTo>
                    <a:pt x="537" y="90"/>
                  </a:lnTo>
                  <a:lnTo>
                    <a:pt x="541" y="90"/>
                  </a:lnTo>
                  <a:lnTo>
                    <a:pt x="545" y="89"/>
                  </a:lnTo>
                  <a:lnTo>
                    <a:pt x="548" y="88"/>
                  </a:lnTo>
                  <a:lnTo>
                    <a:pt x="552" y="88"/>
                  </a:lnTo>
                  <a:lnTo>
                    <a:pt x="556" y="87"/>
                  </a:lnTo>
                  <a:lnTo>
                    <a:pt x="560" y="87"/>
                  </a:lnTo>
                  <a:lnTo>
                    <a:pt x="564" y="86"/>
                  </a:lnTo>
                  <a:lnTo>
                    <a:pt x="568" y="86"/>
                  </a:lnTo>
                  <a:lnTo>
                    <a:pt x="572" y="85"/>
                  </a:lnTo>
                  <a:lnTo>
                    <a:pt x="576" y="85"/>
                  </a:lnTo>
                  <a:lnTo>
                    <a:pt x="580" y="84"/>
                  </a:lnTo>
                  <a:lnTo>
                    <a:pt x="584" y="83"/>
                  </a:lnTo>
                  <a:lnTo>
                    <a:pt x="588" y="83"/>
                  </a:lnTo>
                  <a:lnTo>
                    <a:pt x="592" y="82"/>
                  </a:lnTo>
                  <a:lnTo>
                    <a:pt x="595" y="82"/>
                  </a:lnTo>
                  <a:lnTo>
                    <a:pt x="599" y="81"/>
                  </a:lnTo>
                  <a:lnTo>
                    <a:pt x="603" y="81"/>
                  </a:lnTo>
                  <a:lnTo>
                    <a:pt x="607" y="80"/>
                  </a:lnTo>
                  <a:lnTo>
                    <a:pt x="611" y="80"/>
                  </a:lnTo>
                  <a:lnTo>
                    <a:pt x="615" y="79"/>
                  </a:lnTo>
                  <a:lnTo>
                    <a:pt x="619" y="78"/>
                  </a:lnTo>
                  <a:lnTo>
                    <a:pt x="623" y="78"/>
                  </a:lnTo>
                  <a:lnTo>
                    <a:pt x="627" y="77"/>
                  </a:lnTo>
                  <a:lnTo>
                    <a:pt x="631" y="77"/>
                  </a:lnTo>
                  <a:lnTo>
                    <a:pt x="635" y="76"/>
                  </a:lnTo>
                  <a:lnTo>
                    <a:pt x="639" y="76"/>
                  </a:lnTo>
                  <a:lnTo>
                    <a:pt x="642" y="75"/>
                  </a:lnTo>
                  <a:lnTo>
                    <a:pt x="646" y="75"/>
                  </a:lnTo>
                  <a:lnTo>
                    <a:pt x="650" y="74"/>
                  </a:lnTo>
                  <a:lnTo>
                    <a:pt x="654" y="73"/>
                  </a:lnTo>
                  <a:lnTo>
                    <a:pt x="658" y="73"/>
                  </a:lnTo>
                  <a:lnTo>
                    <a:pt x="662" y="72"/>
                  </a:lnTo>
                  <a:lnTo>
                    <a:pt x="666" y="72"/>
                  </a:lnTo>
                  <a:lnTo>
                    <a:pt x="670" y="71"/>
                  </a:lnTo>
                  <a:lnTo>
                    <a:pt x="674" y="71"/>
                  </a:lnTo>
                  <a:lnTo>
                    <a:pt x="678" y="70"/>
                  </a:lnTo>
                  <a:lnTo>
                    <a:pt x="682" y="70"/>
                  </a:lnTo>
                  <a:lnTo>
                    <a:pt x="686" y="69"/>
                  </a:lnTo>
                  <a:lnTo>
                    <a:pt x="689" y="68"/>
                  </a:lnTo>
                  <a:lnTo>
                    <a:pt x="693" y="68"/>
                  </a:lnTo>
                  <a:lnTo>
                    <a:pt x="697" y="67"/>
                  </a:lnTo>
                  <a:lnTo>
                    <a:pt x="701" y="67"/>
                  </a:lnTo>
                  <a:lnTo>
                    <a:pt x="705" y="66"/>
                  </a:lnTo>
                  <a:lnTo>
                    <a:pt x="709" y="66"/>
                  </a:lnTo>
                  <a:lnTo>
                    <a:pt x="713" y="65"/>
                  </a:lnTo>
                  <a:lnTo>
                    <a:pt x="717" y="65"/>
                  </a:lnTo>
                  <a:lnTo>
                    <a:pt x="721" y="64"/>
                  </a:lnTo>
                  <a:lnTo>
                    <a:pt x="725" y="63"/>
                  </a:lnTo>
                  <a:lnTo>
                    <a:pt x="729" y="63"/>
                  </a:lnTo>
                  <a:lnTo>
                    <a:pt x="733" y="62"/>
                  </a:lnTo>
                  <a:lnTo>
                    <a:pt x="736" y="62"/>
                  </a:lnTo>
                  <a:lnTo>
                    <a:pt x="740" y="61"/>
                  </a:lnTo>
                  <a:lnTo>
                    <a:pt x="744" y="61"/>
                  </a:lnTo>
                  <a:lnTo>
                    <a:pt x="748" y="60"/>
                  </a:lnTo>
                  <a:lnTo>
                    <a:pt x="752" y="60"/>
                  </a:lnTo>
                  <a:lnTo>
                    <a:pt x="756" y="59"/>
                  </a:lnTo>
                  <a:lnTo>
                    <a:pt x="760" y="58"/>
                  </a:lnTo>
                  <a:lnTo>
                    <a:pt x="764" y="58"/>
                  </a:lnTo>
                  <a:lnTo>
                    <a:pt x="768" y="57"/>
                  </a:lnTo>
                  <a:lnTo>
                    <a:pt x="772" y="57"/>
                  </a:lnTo>
                  <a:lnTo>
                    <a:pt x="776" y="56"/>
                  </a:lnTo>
                  <a:lnTo>
                    <a:pt x="780" y="56"/>
                  </a:lnTo>
                  <a:lnTo>
                    <a:pt x="783" y="55"/>
                  </a:lnTo>
                  <a:lnTo>
                    <a:pt x="787" y="55"/>
                  </a:lnTo>
                  <a:lnTo>
                    <a:pt x="791" y="54"/>
                  </a:lnTo>
                  <a:lnTo>
                    <a:pt x="795" y="53"/>
                  </a:lnTo>
                  <a:lnTo>
                    <a:pt x="799" y="53"/>
                  </a:lnTo>
                  <a:lnTo>
                    <a:pt x="803" y="52"/>
                  </a:lnTo>
                  <a:lnTo>
                    <a:pt x="807" y="52"/>
                  </a:lnTo>
                  <a:lnTo>
                    <a:pt x="811" y="51"/>
                  </a:lnTo>
                  <a:lnTo>
                    <a:pt x="815" y="51"/>
                  </a:lnTo>
                  <a:lnTo>
                    <a:pt x="819" y="50"/>
                  </a:lnTo>
                  <a:lnTo>
                    <a:pt x="823" y="49"/>
                  </a:lnTo>
                  <a:lnTo>
                    <a:pt x="827" y="49"/>
                  </a:lnTo>
                  <a:lnTo>
                    <a:pt x="830" y="48"/>
                  </a:lnTo>
                  <a:lnTo>
                    <a:pt x="834" y="48"/>
                  </a:lnTo>
                  <a:lnTo>
                    <a:pt x="838" y="47"/>
                  </a:lnTo>
                  <a:lnTo>
                    <a:pt x="842" y="47"/>
                  </a:lnTo>
                  <a:lnTo>
                    <a:pt x="846" y="46"/>
                  </a:lnTo>
                  <a:lnTo>
                    <a:pt x="850" y="46"/>
                  </a:lnTo>
                  <a:lnTo>
                    <a:pt x="854" y="45"/>
                  </a:lnTo>
                  <a:lnTo>
                    <a:pt x="858" y="44"/>
                  </a:lnTo>
                  <a:lnTo>
                    <a:pt x="862" y="44"/>
                  </a:lnTo>
                  <a:lnTo>
                    <a:pt x="866" y="43"/>
                  </a:lnTo>
                  <a:lnTo>
                    <a:pt x="870" y="43"/>
                  </a:lnTo>
                  <a:lnTo>
                    <a:pt x="873" y="42"/>
                  </a:lnTo>
                  <a:lnTo>
                    <a:pt x="877" y="42"/>
                  </a:lnTo>
                  <a:lnTo>
                    <a:pt x="881" y="41"/>
                  </a:lnTo>
                  <a:lnTo>
                    <a:pt x="885" y="41"/>
                  </a:lnTo>
                  <a:lnTo>
                    <a:pt x="889" y="40"/>
                  </a:lnTo>
                  <a:lnTo>
                    <a:pt x="893" y="39"/>
                  </a:lnTo>
                  <a:lnTo>
                    <a:pt x="897" y="39"/>
                  </a:lnTo>
                  <a:lnTo>
                    <a:pt x="901" y="38"/>
                  </a:lnTo>
                  <a:lnTo>
                    <a:pt x="905" y="38"/>
                  </a:lnTo>
                  <a:lnTo>
                    <a:pt x="909" y="37"/>
                  </a:lnTo>
                  <a:lnTo>
                    <a:pt x="913" y="37"/>
                  </a:lnTo>
                  <a:lnTo>
                    <a:pt x="917" y="36"/>
                  </a:lnTo>
                  <a:lnTo>
                    <a:pt x="920" y="36"/>
                  </a:lnTo>
                  <a:lnTo>
                    <a:pt x="924" y="35"/>
                  </a:lnTo>
                  <a:lnTo>
                    <a:pt x="928" y="34"/>
                  </a:lnTo>
                  <a:lnTo>
                    <a:pt x="932" y="34"/>
                  </a:lnTo>
                  <a:lnTo>
                    <a:pt x="936" y="33"/>
                  </a:lnTo>
                  <a:lnTo>
                    <a:pt x="940" y="33"/>
                  </a:lnTo>
                  <a:lnTo>
                    <a:pt x="944" y="32"/>
                  </a:lnTo>
                  <a:lnTo>
                    <a:pt x="948" y="32"/>
                  </a:lnTo>
                  <a:lnTo>
                    <a:pt x="952" y="31"/>
                  </a:lnTo>
                  <a:lnTo>
                    <a:pt x="956" y="31"/>
                  </a:lnTo>
                  <a:lnTo>
                    <a:pt x="960" y="30"/>
                  </a:lnTo>
                  <a:lnTo>
                    <a:pt x="964" y="29"/>
                  </a:lnTo>
                  <a:lnTo>
                    <a:pt x="967" y="29"/>
                  </a:lnTo>
                  <a:lnTo>
                    <a:pt x="971" y="28"/>
                  </a:lnTo>
                  <a:lnTo>
                    <a:pt x="975" y="28"/>
                  </a:lnTo>
                  <a:lnTo>
                    <a:pt x="979" y="27"/>
                  </a:lnTo>
                  <a:lnTo>
                    <a:pt x="983" y="27"/>
                  </a:lnTo>
                  <a:lnTo>
                    <a:pt x="987" y="26"/>
                  </a:lnTo>
                  <a:lnTo>
                    <a:pt x="991" y="26"/>
                  </a:lnTo>
                  <a:lnTo>
                    <a:pt x="995" y="25"/>
                  </a:lnTo>
                  <a:lnTo>
                    <a:pt x="999" y="24"/>
                  </a:lnTo>
                  <a:lnTo>
                    <a:pt x="1003" y="24"/>
                  </a:lnTo>
                  <a:lnTo>
                    <a:pt x="1007" y="23"/>
                  </a:lnTo>
                  <a:lnTo>
                    <a:pt x="1011" y="23"/>
                  </a:lnTo>
                  <a:lnTo>
                    <a:pt x="1014" y="22"/>
                  </a:lnTo>
                  <a:lnTo>
                    <a:pt x="1018" y="22"/>
                  </a:lnTo>
                  <a:lnTo>
                    <a:pt x="1022" y="21"/>
                  </a:lnTo>
                  <a:lnTo>
                    <a:pt x="1026" y="21"/>
                  </a:lnTo>
                  <a:lnTo>
                    <a:pt x="1030" y="20"/>
                  </a:lnTo>
                  <a:lnTo>
                    <a:pt x="1034" y="19"/>
                  </a:lnTo>
                  <a:lnTo>
                    <a:pt x="1038" y="19"/>
                  </a:lnTo>
                  <a:lnTo>
                    <a:pt x="1042" y="18"/>
                  </a:lnTo>
                  <a:lnTo>
                    <a:pt x="1046" y="18"/>
                  </a:lnTo>
                  <a:lnTo>
                    <a:pt x="1050" y="17"/>
                  </a:lnTo>
                  <a:lnTo>
                    <a:pt x="1054" y="17"/>
                  </a:lnTo>
                  <a:lnTo>
                    <a:pt x="1058" y="16"/>
                  </a:lnTo>
                  <a:lnTo>
                    <a:pt x="1061" y="16"/>
                  </a:lnTo>
                  <a:lnTo>
                    <a:pt x="1065" y="15"/>
                  </a:lnTo>
                  <a:lnTo>
                    <a:pt x="1069" y="14"/>
                  </a:lnTo>
                  <a:lnTo>
                    <a:pt x="1073" y="14"/>
                  </a:lnTo>
                  <a:lnTo>
                    <a:pt x="1077" y="13"/>
                  </a:lnTo>
                  <a:lnTo>
                    <a:pt x="1081" y="13"/>
                  </a:lnTo>
                  <a:lnTo>
                    <a:pt x="1085" y="12"/>
                  </a:lnTo>
                  <a:lnTo>
                    <a:pt x="1089" y="12"/>
                  </a:lnTo>
                  <a:lnTo>
                    <a:pt x="1093" y="11"/>
                  </a:lnTo>
                  <a:lnTo>
                    <a:pt x="1097" y="11"/>
                  </a:lnTo>
                  <a:lnTo>
                    <a:pt x="1101" y="10"/>
                  </a:lnTo>
                  <a:lnTo>
                    <a:pt x="1105" y="9"/>
                  </a:lnTo>
                  <a:lnTo>
                    <a:pt x="1108" y="9"/>
                  </a:lnTo>
                  <a:lnTo>
                    <a:pt x="1112" y="8"/>
                  </a:lnTo>
                  <a:lnTo>
                    <a:pt x="1116" y="8"/>
                  </a:lnTo>
                  <a:lnTo>
                    <a:pt x="1120" y="7"/>
                  </a:lnTo>
                  <a:lnTo>
                    <a:pt x="1124" y="7"/>
                  </a:lnTo>
                  <a:lnTo>
                    <a:pt x="1128" y="6"/>
                  </a:lnTo>
                  <a:lnTo>
                    <a:pt x="1132" y="5"/>
                  </a:lnTo>
                  <a:lnTo>
                    <a:pt x="1136" y="5"/>
                  </a:lnTo>
                  <a:lnTo>
                    <a:pt x="1140" y="4"/>
                  </a:lnTo>
                  <a:lnTo>
                    <a:pt x="1144" y="4"/>
                  </a:lnTo>
                  <a:lnTo>
                    <a:pt x="1148" y="3"/>
                  </a:lnTo>
                  <a:lnTo>
                    <a:pt x="1152" y="3"/>
                  </a:lnTo>
                  <a:lnTo>
                    <a:pt x="1155" y="2"/>
                  </a:lnTo>
                  <a:lnTo>
                    <a:pt x="1159" y="2"/>
                  </a:lnTo>
                  <a:lnTo>
                    <a:pt x="1163" y="1"/>
                  </a:lnTo>
                  <a:lnTo>
                    <a:pt x="1167" y="0"/>
                  </a:lnTo>
                  <a:lnTo>
                    <a:pt x="1171" y="0"/>
                  </a:lnTo>
                </a:path>
              </a:pathLst>
            </a:cu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 flipV="1">
              <a:off x="903288" y="928689"/>
              <a:ext cx="0" cy="4922838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 flipH="1">
              <a:off x="809626" y="5707064"/>
              <a:ext cx="93663" cy="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 flipH="1">
              <a:off x="809626" y="4548189"/>
              <a:ext cx="93663" cy="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 flipH="1">
              <a:off x="809626" y="3390901"/>
              <a:ext cx="93663" cy="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 flipH="1">
              <a:off x="809626" y="2232026"/>
              <a:ext cx="93663" cy="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 flipH="1">
              <a:off x="809626" y="1073151"/>
              <a:ext cx="93663" cy="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>
              <a:off x="903288" y="5851526"/>
              <a:ext cx="8002588" cy="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" name="Line 45"/>
            <p:cNvSpPr>
              <a:spLocks noChangeShapeType="1"/>
            </p:cNvSpPr>
            <p:nvPr/>
          </p:nvSpPr>
          <p:spPr bwMode="auto">
            <a:xfrm>
              <a:off x="1047751" y="5851526"/>
              <a:ext cx="0" cy="9366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" name="Line 47"/>
            <p:cNvSpPr>
              <a:spLocks noChangeShapeType="1"/>
            </p:cNvSpPr>
            <p:nvPr/>
          </p:nvSpPr>
          <p:spPr bwMode="auto">
            <a:xfrm>
              <a:off x="2976563" y="5851526"/>
              <a:ext cx="0" cy="9366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" name="Line 49"/>
            <p:cNvSpPr>
              <a:spLocks noChangeShapeType="1"/>
            </p:cNvSpPr>
            <p:nvPr/>
          </p:nvSpPr>
          <p:spPr bwMode="auto">
            <a:xfrm>
              <a:off x="4903788" y="5851526"/>
              <a:ext cx="0" cy="9366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" name="Line 51"/>
            <p:cNvSpPr>
              <a:spLocks noChangeShapeType="1"/>
            </p:cNvSpPr>
            <p:nvPr/>
          </p:nvSpPr>
          <p:spPr bwMode="auto">
            <a:xfrm>
              <a:off x="6832601" y="5851526"/>
              <a:ext cx="0" cy="9366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" name="Line 53"/>
            <p:cNvSpPr>
              <a:spLocks noChangeShapeType="1"/>
            </p:cNvSpPr>
            <p:nvPr/>
          </p:nvSpPr>
          <p:spPr bwMode="auto">
            <a:xfrm>
              <a:off x="8761413" y="5851526"/>
              <a:ext cx="0" cy="9366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" name="Line 10"/>
            <p:cNvSpPr>
              <a:spLocks noChangeShapeType="1"/>
            </p:cNvSpPr>
            <p:nvPr/>
          </p:nvSpPr>
          <p:spPr bwMode="auto">
            <a:xfrm>
              <a:off x="914400" y="1066800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" name="Rectangle 36"/>
            <p:cNvSpPr>
              <a:spLocks noChangeArrowheads="1"/>
            </p:cNvSpPr>
            <p:nvPr/>
          </p:nvSpPr>
          <p:spPr bwMode="auto">
            <a:xfrm rot="16200000">
              <a:off x="460376" y="5546728"/>
              <a:ext cx="3968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</a:rPr>
                <a:t>-0.1</a:t>
              </a:r>
            </a:p>
          </p:txBody>
        </p:sp>
        <p:sp>
          <p:nvSpPr>
            <p:cNvPr id="57" name="Rectangle 38"/>
            <p:cNvSpPr>
              <a:spLocks noChangeArrowheads="1"/>
            </p:cNvSpPr>
            <p:nvPr/>
          </p:nvSpPr>
          <p:spPr bwMode="auto">
            <a:xfrm rot="16200000">
              <a:off x="395289" y="4399756"/>
              <a:ext cx="5254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</a:rPr>
                <a:t>-0.05</a:t>
              </a:r>
            </a:p>
          </p:txBody>
        </p:sp>
        <p:sp>
          <p:nvSpPr>
            <p:cNvPr id="58" name="Rectangle 40"/>
            <p:cNvSpPr>
              <a:spLocks noChangeArrowheads="1"/>
            </p:cNvSpPr>
            <p:nvPr/>
          </p:nvSpPr>
          <p:spPr bwMode="auto">
            <a:xfrm rot="16200000">
              <a:off x="539751" y="3188277"/>
              <a:ext cx="2381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59" name="Rectangle 42"/>
            <p:cNvSpPr>
              <a:spLocks noChangeArrowheads="1"/>
            </p:cNvSpPr>
            <p:nvPr/>
          </p:nvSpPr>
          <p:spPr bwMode="auto">
            <a:xfrm rot="16200000">
              <a:off x="434976" y="2075656"/>
              <a:ext cx="4492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</a:rPr>
                <a:t>0.05</a:t>
              </a:r>
            </a:p>
          </p:txBody>
        </p:sp>
        <p:sp>
          <p:nvSpPr>
            <p:cNvPr id="63" name="Rectangle 44"/>
            <p:cNvSpPr>
              <a:spLocks noChangeArrowheads="1"/>
            </p:cNvSpPr>
            <p:nvPr/>
          </p:nvSpPr>
          <p:spPr bwMode="auto">
            <a:xfrm rot="16200000">
              <a:off x="500064" y="931141"/>
              <a:ext cx="3206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</a:rPr>
                <a:t>0.1</a:t>
              </a:r>
            </a:p>
          </p:txBody>
        </p:sp>
        <p:sp>
          <p:nvSpPr>
            <p:cNvPr id="65" name="Rectangle 48"/>
            <p:cNvSpPr>
              <a:spLocks noChangeArrowheads="1"/>
            </p:cNvSpPr>
            <p:nvPr/>
          </p:nvSpPr>
          <p:spPr bwMode="auto">
            <a:xfrm>
              <a:off x="858982" y="5989640"/>
              <a:ext cx="39754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</a:rPr>
                <a:t>-0.1</a:t>
              </a:r>
            </a:p>
          </p:txBody>
        </p:sp>
        <p:sp>
          <p:nvSpPr>
            <p:cNvPr id="66" name="Rectangle 50"/>
            <p:cNvSpPr>
              <a:spLocks noChangeArrowheads="1"/>
            </p:cNvSpPr>
            <p:nvPr/>
          </p:nvSpPr>
          <p:spPr bwMode="auto">
            <a:xfrm>
              <a:off x="2712027" y="5989640"/>
              <a:ext cx="52578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</a:rPr>
                <a:t>-0.05</a:t>
              </a:r>
            </a:p>
          </p:txBody>
        </p:sp>
        <p:sp>
          <p:nvSpPr>
            <p:cNvPr id="67" name="Rectangle 52"/>
            <p:cNvSpPr>
              <a:spLocks noChangeArrowheads="1"/>
            </p:cNvSpPr>
            <p:nvPr/>
          </p:nvSpPr>
          <p:spPr bwMode="auto">
            <a:xfrm>
              <a:off x="4843464" y="5989640"/>
              <a:ext cx="2381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smtClean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68" name="Rectangle 54"/>
            <p:cNvSpPr>
              <a:spLocks noChangeArrowheads="1"/>
            </p:cNvSpPr>
            <p:nvPr/>
          </p:nvSpPr>
          <p:spPr bwMode="auto">
            <a:xfrm>
              <a:off x="6619009" y="5989640"/>
              <a:ext cx="44884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</a:rPr>
                <a:t>0.05</a:t>
              </a:r>
            </a:p>
          </p:txBody>
        </p:sp>
        <p:sp>
          <p:nvSpPr>
            <p:cNvPr id="69" name="Rectangle 56"/>
            <p:cNvSpPr>
              <a:spLocks noChangeArrowheads="1"/>
            </p:cNvSpPr>
            <p:nvPr/>
          </p:nvSpPr>
          <p:spPr bwMode="auto">
            <a:xfrm>
              <a:off x="8600209" y="5989640"/>
              <a:ext cx="32060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</a:rPr>
                <a:t>0.1</a:t>
              </a:r>
            </a:p>
          </p:txBody>
        </p:sp>
        <p:sp>
          <p:nvSpPr>
            <p:cNvPr id="70" name="Rectangle 56"/>
            <p:cNvSpPr>
              <a:spLocks noChangeArrowheads="1"/>
            </p:cNvSpPr>
            <p:nvPr/>
          </p:nvSpPr>
          <p:spPr bwMode="auto">
            <a:xfrm>
              <a:off x="7514003" y="4980801"/>
              <a:ext cx="105157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     </a:t>
              </a:r>
              <a:r>
                <a:rPr lang="en-US" smtClean="0">
                  <a:solidFill>
                    <a:srgbClr val="000000"/>
                  </a:solidFill>
                </a:rPr>
                <a:t>(0.028)</a:t>
              </a:r>
              <a:endParaRPr lang="en-US" sz="18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010400" y="4659868"/>
              <a:ext cx="15760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solidFill>
                    <a:srgbClr val="000000"/>
                  </a:solidFill>
                </a:rPr>
                <a:t>Coef</a:t>
              </a:r>
              <a:r>
                <a:rPr lang="en-US" dirty="0">
                  <a:solidFill>
                    <a:srgbClr val="000000"/>
                  </a:solidFill>
                </a:rPr>
                <a:t>. = </a:t>
              </a:r>
              <a:r>
                <a:rPr lang="en-US" dirty="0" smtClean="0">
                  <a:solidFill>
                    <a:srgbClr val="000000"/>
                  </a:solidFill>
                </a:rPr>
                <a:t>0.237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60" name="Rectangle 5"/>
          <p:cNvSpPr>
            <a:spLocks noChangeArrowheads="1"/>
          </p:cNvSpPr>
          <p:nvPr/>
        </p:nvSpPr>
        <p:spPr bwMode="auto">
          <a:xfrm>
            <a:off x="965200" y="60325"/>
            <a:ext cx="7315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dirty="0">
                <a:solidFill>
                  <a:srgbClr val="1E2D70"/>
                </a:solidFill>
              </a:rPr>
              <a:t>Changes in Other-Subject Scores vs. Changes in Mean Teacher VA</a:t>
            </a:r>
          </a:p>
          <a:p>
            <a:pPr algn="ctr"/>
            <a:r>
              <a:rPr lang="en-US" sz="1800" b="1" dirty="0">
                <a:solidFill>
                  <a:srgbClr val="1E2D70"/>
                </a:solidFill>
              </a:rPr>
              <a:t>Elementary Schools Only</a:t>
            </a:r>
          </a:p>
        </p:txBody>
      </p:sp>
    </p:spTree>
    <p:extLst>
      <p:ext uri="{BB962C8B-B14F-4D97-AF65-F5344CB8AC3E}">
        <p14:creationId xmlns:p14="http://schemas.microsoft.com/office/powerpoint/2010/main" val="39977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59" name="Rectangle 5"/>
          <p:cNvSpPr>
            <a:spLocks noChangeArrowheads="1"/>
          </p:cNvSpPr>
          <p:nvPr/>
        </p:nvSpPr>
        <p:spPr bwMode="auto">
          <a:xfrm>
            <a:off x="1369774" y="182563"/>
            <a:ext cx="6506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1E2D70"/>
                </a:solidFill>
              </a:rPr>
              <a:t>Estimates of Forecast Bias with Alternative Control Vectors</a:t>
            </a:r>
            <a:endParaRPr lang="en-US" sz="1800" b="1" dirty="0">
              <a:solidFill>
                <a:srgbClr val="1E2D70"/>
              </a:solidFill>
            </a:endParaRPr>
          </a:p>
        </p:txBody>
      </p:sp>
      <p:grpSp>
        <p:nvGrpSpPr>
          <p:cNvPr id="236660" name="Group 10"/>
          <p:cNvGrpSpPr>
            <a:grpSpLocks/>
          </p:cNvGrpSpPr>
          <p:nvPr/>
        </p:nvGrpSpPr>
        <p:grpSpPr bwMode="auto">
          <a:xfrm>
            <a:off x="1100535" y="868362"/>
            <a:ext cx="6942931" cy="46038"/>
            <a:chOff x="2103393" y="685800"/>
            <a:chExt cx="6354807" cy="46038"/>
          </a:xfrm>
        </p:grpSpPr>
        <p:cxnSp>
          <p:nvCxnSpPr>
            <p:cNvPr id="4" name="Straight Connector 3"/>
            <p:cNvCxnSpPr/>
            <p:nvPr/>
          </p:nvCxnSpPr>
          <p:spPr bwMode="auto">
            <a:xfrm>
              <a:off x="2103393" y="685800"/>
              <a:ext cx="635480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 bwMode="auto">
            <a:xfrm>
              <a:off x="2103393" y="731838"/>
              <a:ext cx="635480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429117"/>
              </p:ext>
            </p:extLst>
          </p:nvPr>
        </p:nvGraphicFramePr>
        <p:xfrm>
          <a:off x="1654542" y="1178105"/>
          <a:ext cx="5834916" cy="424095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659894"/>
                <a:gridCol w="2175022"/>
              </a:tblGrid>
              <a:tr h="570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Control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Vector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33" marR="8033" marT="80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Quasi-Experimental Estimate of Bias (%)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8033" marR="8033" marT="8033" marB="0" anchor="ctr"/>
                </a:tc>
              </a:tr>
              <a:tr h="15263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33" marR="8033" marT="803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8033" marR="8033" marT="8033" marB="0" anchor="b"/>
                </a:tc>
              </a:tr>
              <a:tr h="149419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33" marR="8033" marT="80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8033" marR="8033" marT="8033" marB="0" anchor="b"/>
                </a:tc>
              </a:tr>
              <a:tr h="1526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Baseline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33" marR="8033" marT="8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2.58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33" marR="8033" marT="8033" marB="0" anchor="b"/>
                </a:tc>
              </a:tr>
              <a:tr h="15263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33" marR="8033" marT="8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(3.34)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33" marR="8033" marT="8033" marB="0" anchor="b"/>
                </a:tc>
              </a:tr>
              <a:tr h="15263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33" marR="8033" marT="803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33" marR="8033" marT="8033" marB="0" anchor="b"/>
                </a:tc>
              </a:tr>
              <a:tr h="152633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Student-level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lagged scores</a:t>
                      </a:r>
                      <a:r>
                        <a:rPr lang="en-US" sz="1800" u="none" strike="noStrike" dirty="0">
                          <a:effectLst/>
                        </a:rPr>
                        <a:t/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>
                          <a:effectLst/>
                        </a:rPr>
                        <a:t>     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8033" marR="8033" marT="8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4.83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33" marR="8033" marT="8033" marB="0" anchor="b"/>
                </a:tc>
              </a:tr>
              <a:tr h="1526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(3.29)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33" marR="8033" marT="8033" marB="0" anchor="b"/>
                </a:tc>
              </a:tr>
              <a:tr h="15263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8033" marR="8033" marT="803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33" marR="8033" marT="8033" marB="0" anchor="b"/>
                </a:tc>
              </a:tr>
              <a:tr h="1526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Non-score </a:t>
                      </a:r>
                      <a:r>
                        <a:rPr lang="en-US" sz="1800" u="none" strike="noStrike" dirty="0" smtClean="0">
                          <a:effectLst/>
                        </a:rPr>
                        <a:t>controls only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8033" marR="8033" marT="8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45.39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33" marR="8033" marT="8033" marB="0" anchor="b"/>
                </a:tc>
              </a:tr>
              <a:tr h="15263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8033" marR="8033" marT="8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(2.26)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33" marR="8033" marT="8033" marB="0" anchor="b"/>
                </a:tc>
              </a:tr>
              <a:tr h="15263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8033" marR="8033" marT="803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33" marR="8033" marT="8033" marB="0" anchor="b"/>
                </a:tc>
              </a:tr>
              <a:tr h="1526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No controls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33" marR="8033" marT="8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65.58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33" marR="8033" marT="8033" marB="0" anchor="b"/>
                </a:tc>
              </a:tr>
              <a:tr h="160666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8033" marR="8033" marT="8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(3.73)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33" marR="8033" marT="8033" marB="0" anchor="b"/>
                </a:tc>
              </a:tr>
            </a:tbl>
          </a:graphicData>
        </a:graphic>
      </p:graphicFrame>
      <p:grpSp>
        <p:nvGrpSpPr>
          <p:cNvPr id="21" name="Group 10"/>
          <p:cNvGrpSpPr>
            <a:grpSpLocks/>
          </p:cNvGrpSpPr>
          <p:nvPr/>
        </p:nvGrpSpPr>
        <p:grpSpPr bwMode="auto">
          <a:xfrm>
            <a:off x="1100535" y="5715000"/>
            <a:ext cx="6942931" cy="46038"/>
            <a:chOff x="2103393" y="685800"/>
            <a:chExt cx="6354807" cy="46038"/>
          </a:xfrm>
        </p:grpSpPr>
        <p:cxnSp>
          <p:nvCxnSpPr>
            <p:cNvPr id="22" name="Straight Connector 21"/>
            <p:cNvCxnSpPr/>
            <p:nvPr/>
          </p:nvCxnSpPr>
          <p:spPr bwMode="auto">
            <a:xfrm>
              <a:off x="2103393" y="685800"/>
              <a:ext cx="635480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auto">
            <a:xfrm>
              <a:off x="2103393" y="731838"/>
              <a:ext cx="635480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/>
          <p:cNvCxnSpPr/>
          <p:nvPr/>
        </p:nvCxnSpPr>
        <p:spPr bwMode="auto">
          <a:xfrm>
            <a:off x="1096169" y="2057400"/>
            <a:ext cx="69429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228600" y="228600"/>
            <a:ext cx="8686800" cy="6556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609600" indent="-376238" eaLnBrk="0" hangingPunct="0">
              <a:defRPr/>
            </a:pPr>
            <a:r>
              <a:rPr lang="en-US" u="sng" dirty="0">
                <a:solidFill>
                  <a:srgbClr val="000000"/>
                </a:solidFill>
                <a:latin typeface="cmss10" pitchFamily="34" charset="0"/>
              </a:rPr>
              <a:t> </a:t>
            </a:r>
          </a:p>
          <a:p>
            <a:pPr marL="609600" indent="-376238" eaLnBrk="0" hangingPunct="0">
              <a:defRPr/>
            </a:pPr>
            <a:endParaRPr lang="en-US" u="sng" dirty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sz="1000" dirty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rgbClr val="000000"/>
                </a:solidFill>
                <a:latin typeface="cmss10" pitchFamily="34" charset="0"/>
              </a:rPr>
              <a:t>Rothstein result 1: Students are sorted into classrooms based on pre-determined variables such as grade </a:t>
            </a:r>
            <a:r>
              <a:rPr lang="en-US" i="1" dirty="0">
                <a:solidFill>
                  <a:srgbClr val="000000"/>
                </a:solidFill>
                <a:latin typeface="cmss10" pitchFamily="34" charset="0"/>
              </a:rPr>
              <a:t>g-2</a:t>
            </a:r>
            <a:r>
              <a:rPr lang="en-US" dirty="0">
                <a:solidFill>
                  <a:srgbClr val="000000"/>
                </a:solidFill>
                <a:latin typeface="cmss10" pitchFamily="34" charset="0"/>
              </a:rPr>
              <a:t> test scores</a:t>
            </a: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1066800" lvl="1" indent="-376238" eaLnBrk="0" hangingPunct="0">
              <a:buSzPct val="80000"/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rgbClr val="000000"/>
                </a:solidFill>
                <a:latin typeface="cmss10" pitchFamily="34" charset="0"/>
              </a:rPr>
              <a:t>We confirm this result in our data</a:t>
            </a: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rgbClr val="000000"/>
                </a:solidFill>
                <a:latin typeface="cmss10" pitchFamily="34" charset="0"/>
              </a:rPr>
              <a:t>Rothstein result 2: Selection on observables is minimal conditional on grade </a:t>
            </a:r>
            <a:r>
              <a:rPr lang="en-US" i="1" dirty="0">
                <a:solidFill>
                  <a:srgbClr val="000000"/>
                </a:solidFill>
                <a:latin typeface="cmss10" pitchFamily="34" charset="0"/>
              </a:rPr>
              <a:t>g-1</a:t>
            </a:r>
            <a:r>
              <a:rPr lang="en-US" dirty="0">
                <a:solidFill>
                  <a:srgbClr val="000000"/>
                </a:solidFill>
                <a:latin typeface="cmss10" pitchFamily="34" charset="0"/>
              </a:rPr>
              <a:t> controls</a:t>
            </a: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1066800" lvl="1" indent="-376238" eaLnBrk="0" hangingPunct="0">
              <a:buSzPct val="80000"/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rgbClr val="000000"/>
                </a:solidFill>
                <a:latin typeface="cmss10" pitchFamily="34" charset="0"/>
              </a:rPr>
              <a:t>Controlling for grade </a:t>
            </a:r>
            <a:r>
              <a:rPr lang="en-US" i="1" dirty="0">
                <a:solidFill>
                  <a:srgbClr val="000000"/>
                </a:solidFill>
                <a:latin typeface="cmss10" pitchFamily="34" charset="0"/>
              </a:rPr>
              <a:t>g-2</a:t>
            </a:r>
            <a:r>
              <a:rPr lang="en-US" dirty="0">
                <a:solidFill>
                  <a:srgbClr val="000000"/>
                </a:solidFill>
                <a:latin typeface="cmss10" pitchFamily="34" charset="0"/>
              </a:rPr>
              <a:t> score does not affect VA estimates</a:t>
            </a:r>
          </a:p>
          <a:p>
            <a:pPr marL="1066800" lvl="1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1066800" lvl="1" indent="-376238" eaLnBrk="0" hangingPunct="0">
              <a:buSzPct val="80000"/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rgbClr val="000000"/>
                </a:solidFill>
                <a:latin typeface="cmss10" pitchFamily="34" charset="0"/>
              </a:rPr>
              <a:t>Consistent with our findings that VA does not predict </a:t>
            </a:r>
            <a:r>
              <a:rPr lang="en-US" i="1" dirty="0">
                <a:solidFill>
                  <a:srgbClr val="000000"/>
                </a:solidFill>
                <a:latin typeface="cmss10" pitchFamily="34" charset="0"/>
              </a:rPr>
              <a:t>g-2</a:t>
            </a:r>
            <a:r>
              <a:rPr lang="en-US" dirty="0">
                <a:solidFill>
                  <a:srgbClr val="000000"/>
                </a:solidFill>
                <a:latin typeface="cmss10" pitchFamily="34" charset="0"/>
              </a:rPr>
              <a:t> score</a:t>
            </a:r>
          </a:p>
          <a:p>
            <a:pPr marL="1147762" lvl="2" eaLnBrk="0" hangingPunct="0">
              <a:buSzPct val="80000"/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233362" eaLnBrk="0" hangingPunct="0">
              <a:buSzPct val="80000"/>
              <a:defRPr/>
            </a:pPr>
            <a:r>
              <a:rPr lang="en-US" dirty="0">
                <a:solidFill>
                  <a:srgbClr val="000000"/>
                </a:solidFill>
                <a:latin typeface="cmss10" pitchFamily="34" charset="0"/>
                <a:sym typeface="Wingdings" pitchFamily="2" charset="2"/>
              </a:rPr>
              <a:t>  </a:t>
            </a:r>
            <a:r>
              <a:rPr lang="en-US" dirty="0">
                <a:solidFill>
                  <a:srgbClr val="000000"/>
                </a:solidFill>
                <a:latin typeface="cmss10" pitchFamily="34" charset="0"/>
              </a:rPr>
              <a:t>Rothstein notes that his findings do not imply bias in VA estimates</a:t>
            </a: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1066800" lvl="1" indent="-376238" eaLnBrk="0" hangingPunct="0">
              <a:buSzPct val="80000"/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rgbClr val="000000"/>
                </a:solidFill>
                <a:latin typeface="cmss10" pitchFamily="34" charset="0"/>
              </a:rPr>
              <a:t>But they raise concerns about potential selection on </a:t>
            </a:r>
            <a:r>
              <a:rPr lang="en-US" dirty="0" err="1">
                <a:solidFill>
                  <a:srgbClr val="000000"/>
                </a:solidFill>
                <a:latin typeface="cmss10" pitchFamily="34" charset="0"/>
              </a:rPr>
              <a:t>unobservables</a:t>
            </a: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1066800" lvl="1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1066800" lvl="1" indent="-376238" eaLnBrk="0" hangingPunct="0">
              <a:buSzPct val="80000"/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rgbClr val="000000"/>
                </a:solidFill>
                <a:latin typeface="cmss10" pitchFamily="34" charset="0"/>
              </a:rPr>
              <a:t>Our quasi-experimental teacher switcher tests indicate that selection on </a:t>
            </a:r>
            <a:r>
              <a:rPr lang="en-US" dirty="0" err="1">
                <a:solidFill>
                  <a:srgbClr val="000000"/>
                </a:solidFill>
                <a:latin typeface="cmss10" pitchFamily="34" charset="0"/>
              </a:rPr>
              <a:t>unobservables</a:t>
            </a:r>
            <a:r>
              <a:rPr lang="en-US" dirty="0">
                <a:solidFill>
                  <a:srgbClr val="000000"/>
                </a:solidFill>
                <a:latin typeface="cmss10" pitchFamily="34" charset="0"/>
              </a:rPr>
              <a:t> turns out to be modest in practice</a:t>
            </a:r>
          </a:p>
        </p:txBody>
      </p:sp>
      <p:sp>
        <p:nvSpPr>
          <p:cNvPr id="248835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FFFF"/>
                </a:solidFill>
                <a:latin typeface="cmss10" pitchFamily="34" charset="0"/>
              </a:rPr>
              <a:t>Relation to Rothstein (2010) Findings on Sorting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ounded Rectangle 3"/>
          <p:cNvSpPr>
            <a:spLocks noChangeArrowheads="1"/>
          </p:cNvSpPr>
          <p:nvPr/>
        </p:nvSpPr>
        <p:spPr bwMode="auto">
          <a:xfrm>
            <a:off x="457200" y="1106488"/>
            <a:ext cx="8305800" cy="1103312"/>
          </a:xfrm>
          <a:prstGeom prst="roundRect">
            <a:avLst>
              <a:gd name="adj" fmla="val 16667"/>
            </a:avLst>
          </a:prstGeom>
          <a:solidFill>
            <a:srgbClr val="2E24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212995" name="Text Box 2"/>
          <p:cNvSpPr txBox="1">
            <a:spLocks noChangeArrowheads="1"/>
          </p:cNvSpPr>
          <p:nvPr/>
        </p:nvSpPr>
        <p:spPr bwMode="auto">
          <a:xfrm>
            <a:off x="457200" y="808038"/>
            <a:ext cx="838200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en-US" sz="2600" b="1" dirty="0">
              <a:solidFill>
                <a:srgbClr val="FFFFFF"/>
              </a:solidFill>
              <a:latin typeface="cmss10" pitchFamily="34" charset="0"/>
            </a:endParaRPr>
          </a:p>
          <a:p>
            <a:pPr algn="ctr" eaLnBrk="1" hangingPunct="1"/>
            <a:endParaRPr lang="en-US" sz="1000" dirty="0" smtClean="0">
              <a:solidFill>
                <a:srgbClr val="FFFFFF"/>
              </a:solidFill>
              <a:latin typeface="cmss10" pitchFamily="34" charset="0"/>
            </a:endParaRPr>
          </a:p>
          <a:p>
            <a:pPr algn="ctr" eaLnBrk="1" hangingPunct="1"/>
            <a:r>
              <a:rPr lang="en-US" sz="2800" dirty="0" smtClean="0">
                <a:solidFill>
                  <a:srgbClr val="FFFFFF"/>
                </a:solidFill>
                <a:latin typeface="cmss10" pitchFamily="34" charset="0"/>
              </a:rPr>
              <a:t>Part II: Long-Term Impacts</a:t>
            </a:r>
            <a:endParaRPr lang="en-US" sz="2400" dirty="0">
              <a:solidFill>
                <a:srgbClr val="FFFFFF"/>
              </a:solidFill>
              <a:latin typeface="cmss10" pitchFamily="34" charset="0"/>
            </a:endParaRPr>
          </a:p>
          <a:p>
            <a:pPr algn="ctr"/>
            <a:endParaRPr lang="en-US" dirty="0">
              <a:solidFill>
                <a:srgbClr val="FFFFFF"/>
              </a:solidFill>
              <a:latin typeface="cmss10" pitchFamily="34" charset="0"/>
            </a:endParaRPr>
          </a:p>
          <a:p>
            <a:pPr algn="ctr"/>
            <a:endParaRPr lang="en-US" dirty="0">
              <a:solidFill>
                <a:srgbClr val="FFFFFF"/>
              </a:solidFill>
              <a:latin typeface="cmss10" pitchFamily="34" charset="0"/>
            </a:endParaRPr>
          </a:p>
          <a:p>
            <a:pPr algn="ctr"/>
            <a:endParaRPr lang="en-US" dirty="0">
              <a:solidFill>
                <a:srgbClr val="000000"/>
              </a:solidFill>
              <a:latin typeface="cmss1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399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7" name="Rectangle 2"/>
          <p:cNvSpPr>
            <a:spLocks noChangeArrowheads="1"/>
          </p:cNvSpPr>
          <p:nvPr/>
        </p:nvSpPr>
        <p:spPr bwMode="auto">
          <a:xfrm>
            <a:off x="228600" y="76200"/>
            <a:ext cx="8458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hangingPunct="0">
              <a:defRPr/>
            </a:pPr>
            <a:r>
              <a:rPr lang="en-US" u="sng" dirty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 </a:t>
            </a:r>
            <a:endParaRPr lang="en-US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609600" indent="-376238" eaLnBrk="0" hangingPunct="0">
              <a:buSzPct val="80000"/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609600" indent="-376238" eaLnBrk="0" hangingPunct="0">
              <a:buSzPct val="80000"/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This study answers </a:t>
            </a:r>
            <a:r>
              <a:rPr lang="en-US" dirty="0" smtClean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these two </a:t>
            </a:r>
            <a:r>
              <a:rPr lang="en-US" dirty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questions by tracking one million children from childhood to early adulthood</a:t>
            </a: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1066800" lvl="1" indent="-376238" eaLnBrk="0" hangingPunct="0">
              <a:buSzPct val="80000"/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Develop new quasi-experimental tests for bias in VA estimates</a:t>
            </a:r>
          </a:p>
          <a:p>
            <a:pPr marL="1066800" lvl="1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1066800" lvl="1" indent="-376238" eaLnBrk="0" hangingPunct="0">
              <a:buSzPct val="80000"/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Test whether children who get high VA teachers have better outcomes in </a:t>
            </a:r>
            <a:r>
              <a:rPr lang="en-US" dirty="0" smtClean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adulthood</a:t>
            </a:r>
          </a:p>
          <a:p>
            <a:pPr marL="690562" lvl="1" eaLnBrk="0" hangingPunct="0">
              <a:buSzPct val="80000"/>
              <a:defRPr/>
            </a:pPr>
            <a:endParaRPr lang="en-US" dirty="0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690562" lvl="1" eaLnBrk="0" hangingPunct="0">
              <a:buSzPct val="80000"/>
              <a:defRPr/>
            </a:pPr>
            <a:endParaRPr lang="en-US" dirty="0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1066800" lvl="1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609600" indent="-376238">
              <a:buSzPct val="80000"/>
              <a:buFontTx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Results also shed light on broader issues in the economics of education</a:t>
            </a: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1066800" lvl="1" indent="-376238" eaLnBrk="0" hangingPunct="0">
              <a:buSzPct val="80000"/>
              <a:buFontTx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What are the long-run returns to investments in better teaching?</a:t>
            </a: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1066800" lvl="1" indent="-376238" eaLnBrk="0" hangingPunct="0">
              <a:buSzPct val="80000"/>
              <a:buFontTx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Are impacts on scores a good proxy for long-term impacts of educational interventions?</a:t>
            </a:r>
            <a:endParaRPr lang="en-US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</p:txBody>
      </p:sp>
      <p:sp>
        <p:nvSpPr>
          <p:cNvPr id="216067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FFFF"/>
                </a:solidFill>
                <a:latin typeface="cmss10" pitchFamily="34" charset="0"/>
              </a:rPr>
              <a:t>Objectives of This </a:t>
            </a:r>
            <a:r>
              <a:rPr lang="en-US" sz="3200" dirty="0" smtClean="0">
                <a:solidFill>
                  <a:srgbClr val="FFFFFF"/>
                </a:solidFill>
                <a:latin typeface="cmss10" pitchFamily="34" charset="0"/>
              </a:rPr>
              <a:t>Project</a:t>
            </a:r>
            <a:endParaRPr lang="en-US" sz="3200" dirty="0">
              <a:solidFill>
                <a:srgbClr val="FFFFFF"/>
              </a:solidFill>
              <a:latin typeface="cmss1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24" name="Rectangle 5"/>
          <p:cNvSpPr>
            <a:spLocks noChangeArrowheads="1"/>
          </p:cNvSpPr>
          <p:nvPr/>
        </p:nvSpPr>
        <p:spPr bwMode="auto">
          <a:xfrm>
            <a:off x="900554" y="180201"/>
            <a:ext cx="75576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1E2D70"/>
                </a:solidFill>
              </a:rPr>
              <a:t>Fade-Out of Teachers’ Impacts on Test Scores in Subsequent Grades</a:t>
            </a:r>
            <a:endParaRPr lang="en-US" sz="1800" b="1" dirty="0">
              <a:solidFill>
                <a:srgbClr val="1E2D70"/>
              </a:solidFill>
            </a:endParaRPr>
          </a:p>
        </p:txBody>
      </p:sp>
      <p:sp>
        <p:nvSpPr>
          <p:cNvPr id="99" name="Line 8"/>
          <p:cNvSpPr>
            <a:spLocks noChangeShapeType="1"/>
          </p:cNvSpPr>
          <p:nvPr/>
        </p:nvSpPr>
        <p:spPr bwMode="auto">
          <a:xfrm>
            <a:off x="869951" y="4276726"/>
            <a:ext cx="8035925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0" name="Line 9"/>
          <p:cNvSpPr>
            <a:spLocks noChangeShapeType="1"/>
          </p:cNvSpPr>
          <p:nvPr/>
        </p:nvSpPr>
        <p:spPr bwMode="auto">
          <a:xfrm>
            <a:off x="869951" y="3433764"/>
            <a:ext cx="8035925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1" name="Line 10"/>
          <p:cNvSpPr>
            <a:spLocks noChangeShapeType="1"/>
          </p:cNvSpPr>
          <p:nvPr/>
        </p:nvSpPr>
        <p:spPr bwMode="auto">
          <a:xfrm>
            <a:off x="869951" y="2592389"/>
            <a:ext cx="8035925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" name="Line 11"/>
          <p:cNvSpPr>
            <a:spLocks noChangeShapeType="1"/>
          </p:cNvSpPr>
          <p:nvPr/>
        </p:nvSpPr>
        <p:spPr bwMode="auto">
          <a:xfrm>
            <a:off x="869951" y="1749426"/>
            <a:ext cx="8035925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" name="Line 12"/>
          <p:cNvSpPr>
            <a:spLocks noChangeShapeType="1"/>
          </p:cNvSpPr>
          <p:nvPr/>
        </p:nvSpPr>
        <p:spPr bwMode="auto">
          <a:xfrm>
            <a:off x="869951" y="912814"/>
            <a:ext cx="8035925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4" name="Freeform 13"/>
          <p:cNvSpPr>
            <a:spLocks/>
          </p:cNvSpPr>
          <p:nvPr/>
        </p:nvSpPr>
        <p:spPr bwMode="auto">
          <a:xfrm>
            <a:off x="1019176" y="939801"/>
            <a:ext cx="7742238" cy="3248025"/>
          </a:xfrm>
          <a:custGeom>
            <a:avLst/>
            <a:gdLst>
              <a:gd name="T0" fmla="*/ 0 w 1397"/>
              <a:gd name="T1" fmla="*/ 0 h 586"/>
              <a:gd name="T2" fmla="*/ 349 w 1397"/>
              <a:gd name="T3" fmla="*/ 349 h 586"/>
              <a:gd name="T4" fmla="*/ 698 w 1397"/>
              <a:gd name="T5" fmla="*/ 479 h 586"/>
              <a:gd name="T6" fmla="*/ 1047 w 1397"/>
              <a:gd name="T7" fmla="*/ 560 h 586"/>
              <a:gd name="T8" fmla="*/ 1397 w 1397"/>
              <a:gd name="T9" fmla="*/ 586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7" h="586">
                <a:moveTo>
                  <a:pt x="0" y="0"/>
                </a:moveTo>
                <a:lnTo>
                  <a:pt x="349" y="349"/>
                </a:lnTo>
                <a:lnTo>
                  <a:pt x="698" y="479"/>
                </a:lnTo>
                <a:lnTo>
                  <a:pt x="1047" y="560"/>
                </a:lnTo>
                <a:lnTo>
                  <a:pt x="1397" y="586"/>
                </a:lnTo>
              </a:path>
            </a:pathLst>
          </a:custGeom>
          <a:noFill/>
          <a:ln w="190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5" name="Oval 14"/>
          <p:cNvSpPr>
            <a:spLocks noChangeArrowheads="1"/>
          </p:cNvSpPr>
          <p:nvPr/>
        </p:nvSpPr>
        <p:spPr bwMode="auto">
          <a:xfrm>
            <a:off x="969963" y="890589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" name="Oval 15"/>
          <p:cNvSpPr>
            <a:spLocks noChangeArrowheads="1"/>
          </p:cNvSpPr>
          <p:nvPr/>
        </p:nvSpPr>
        <p:spPr bwMode="auto">
          <a:xfrm>
            <a:off x="2903538" y="2824164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7" name="Oval 16"/>
          <p:cNvSpPr>
            <a:spLocks noChangeArrowheads="1"/>
          </p:cNvSpPr>
          <p:nvPr/>
        </p:nvSpPr>
        <p:spPr bwMode="auto">
          <a:xfrm>
            <a:off x="4838701" y="3544889"/>
            <a:ext cx="98425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8" name="Oval 17"/>
          <p:cNvSpPr>
            <a:spLocks noChangeArrowheads="1"/>
          </p:cNvSpPr>
          <p:nvPr/>
        </p:nvSpPr>
        <p:spPr bwMode="auto">
          <a:xfrm>
            <a:off x="6772276" y="3994151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9" name="Oval 18"/>
          <p:cNvSpPr>
            <a:spLocks noChangeArrowheads="1"/>
          </p:cNvSpPr>
          <p:nvPr/>
        </p:nvSpPr>
        <p:spPr bwMode="auto">
          <a:xfrm>
            <a:off x="8712201" y="4138614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0" name="Freeform 19"/>
          <p:cNvSpPr>
            <a:spLocks/>
          </p:cNvSpPr>
          <p:nvPr/>
        </p:nvSpPr>
        <p:spPr bwMode="auto">
          <a:xfrm>
            <a:off x="1019176" y="890589"/>
            <a:ext cx="7742238" cy="3198813"/>
          </a:xfrm>
          <a:custGeom>
            <a:avLst/>
            <a:gdLst>
              <a:gd name="T0" fmla="*/ 0 w 1397"/>
              <a:gd name="T1" fmla="*/ 0 h 577"/>
              <a:gd name="T2" fmla="*/ 349 w 1397"/>
              <a:gd name="T3" fmla="*/ 348 h 577"/>
              <a:gd name="T4" fmla="*/ 698 w 1397"/>
              <a:gd name="T5" fmla="*/ 477 h 577"/>
              <a:gd name="T6" fmla="*/ 1047 w 1397"/>
              <a:gd name="T7" fmla="*/ 557 h 577"/>
              <a:gd name="T8" fmla="*/ 1397 w 1397"/>
              <a:gd name="T9" fmla="*/ 577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7" h="577">
                <a:moveTo>
                  <a:pt x="0" y="0"/>
                </a:moveTo>
                <a:lnTo>
                  <a:pt x="349" y="348"/>
                </a:lnTo>
                <a:lnTo>
                  <a:pt x="698" y="477"/>
                </a:lnTo>
                <a:lnTo>
                  <a:pt x="1047" y="557"/>
                </a:lnTo>
                <a:lnTo>
                  <a:pt x="1397" y="577"/>
                </a:lnTo>
              </a:path>
            </a:pathLst>
          </a:custGeom>
          <a:noFill/>
          <a:ln w="19050">
            <a:solidFill>
              <a:srgbClr val="80808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1" name="Freeform 20"/>
          <p:cNvSpPr>
            <a:spLocks/>
          </p:cNvSpPr>
          <p:nvPr/>
        </p:nvSpPr>
        <p:spPr bwMode="auto">
          <a:xfrm>
            <a:off x="1019176" y="984251"/>
            <a:ext cx="7742238" cy="3298825"/>
          </a:xfrm>
          <a:custGeom>
            <a:avLst/>
            <a:gdLst>
              <a:gd name="T0" fmla="*/ 0 w 1397"/>
              <a:gd name="T1" fmla="*/ 0 h 595"/>
              <a:gd name="T2" fmla="*/ 349 w 1397"/>
              <a:gd name="T3" fmla="*/ 351 h 595"/>
              <a:gd name="T4" fmla="*/ 698 w 1397"/>
              <a:gd name="T5" fmla="*/ 482 h 595"/>
              <a:gd name="T6" fmla="*/ 1047 w 1397"/>
              <a:gd name="T7" fmla="*/ 564 h 595"/>
              <a:gd name="T8" fmla="*/ 1397 w 1397"/>
              <a:gd name="T9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7" h="595">
                <a:moveTo>
                  <a:pt x="0" y="0"/>
                </a:moveTo>
                <a:lnTo>
                  <a:pt x="349" y="351"/>
                </a:lnTo>
                <a:lnTo>
                  <a:pt x="698" y="482"/>
                </a:lnTo>
                <a:lnTo>
                  <a:pt x="1047" y="564"/>
                </a:lnTo>
                <a:lnTo>
                  <a:pt x="1397" y="595"/>
                </a:lnTo>
              </a:path>
            </a:pathLst>
          </a:custGeom>
          <a:noFill/>
          <a:ln w="19050">
            <a:solidFill>
              <a:srgbClr val="80808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" name="Line 21"/>
          <p:cNvSpPr>
            <a:spLocks noChangeShapeType="1"/>
          </p:cNvSpPr>
          <p:nvPr/>
        </p:nvSpPr>
        <p:spPr bwMode="auto">
          <a:xfrm flipV="1">
            <a:off x="869951" y="746126"/>
            <a:ext cx="0" cy="4518025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3" name="Line 22"/>
          <p:cNvSpPr>
            <a:spLocks noChangeShapeType="1"/>
          </p:cNvSpPr>
          <p:nvPr/>
        </p:nvSpPr>
        <p:spPr bwMode="auto">
          <a:xfrm flipH="1">
            <a:off x="781051" y="5119689"/>
            <a:ext cx="88900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4" name="Rectangle 23"/>
          <p:cNvSpPr>
            <a:spLocks noChangeArrowheads="1"/>
          </p:cNvSpPr>
          <p:nvPr/>
        </p:nvSpPr>
        <p:spPr bwMode="auto">
          <a:xfrm rot="16200000">
            <a:off x="506413" y="4894264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smtClean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15" name="Line 24"/>
          <p:cNvSpPr>
            <a:spLocks noChangeShapeType="1"/>
          </p:cNvSpPr>
          <p:nvPr/>
        </p:nvSpPr>
        <p:spPr bwMode="auto">
          <a:xfrm flipH="1">
            <a:off x="781051" y="4276726"/>
            <a:ext cx="88900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6" name="Rectangle 25"/>
          <p:cNvSpPr>
            <a:spLocks noChangeArrowheads="1"/>
          </p:cNvSpPr>
          <p:nvPr/>
        </p:nvSpPr>
        <p:spPr bwMode="auto">
          <a:xfrm rot="16200000">
            <a:off x="465176" y="4152604"/>
            <a:ext cx="3206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0.2</a:t>
            </a:r>
          </a:p>
        </p:txBody>
      </p:sp>
      <p:sp>
        <p:nvSpPr>
          <p:cNvPr id="117" name="Line 26"/>
          <p:cNvSpPr>
            <a:spLocks noChangeShapeType="1"/>
          </p:cNvSpPr>
          <p:nvPr/>
        </p:nvSpPr>
        <p:spPr bwMode="auto">
          <a:xfrm flipH="1">
            <a:off x="781051" y="3433764"/>
            <a:ext cx="88900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8" name="Rectangle 27"/>
          <p:cNvSpPr>
            <a:spLocks noChangeArrowheads="1"/>
          </p:cNvSpPr>
          <p:nvPr/>
        </p:nvSpPr>
        <p:spPr bwMode="auto">
          <a:xfrm rot="16200000">
            <a:off x="465176" y="3301722"/>
            <a:ext cx="3206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0.4</a:t>
            </a:r>
          </a:p>
        </p:txBody>
      </p:sp>
      <p:sp>
        <p:nvSpPr>
          <p:cNvPr id="119" name="Line 28"/>
          <p:cNvSpPr>
            <a:spLocks noChangeShapeType="1"/>
          </p:cNvSpPr>
          <p:nvPr/>
        </p:nvSpPr>
        <p:spPr bwMode="auto">
          <a:xfrm flipH="1">
            <a:off x="781051" y="2592389"/>
            <a:ext cx="88900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0" name="Rectangle 29"/>
          <p:cNvSpPr>
            <a:spLocks noChangeArrowheads="1"/>
          </p:cNvSpPr>
          <p:nvPr/>
        </p:nvSpPr>
        <p:spPr bwMode="auto">
          <a:xfrm rot="16200000">
            <a:off x="465176" y="2458760"/>
            <a:ext cx="3206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0.6</a:t>
            </a:r>
          </a:p>
        </p:txBody>
      </p:sp>
      <p:sp>
        <p:nvSpPr>
          <p:cNvPr id="121" name="Line 30"/>
          <p:cNvSpPr>
            <a:spLocks noChangeShapeType="1"/>
          </p:cNvSpPr>
          <p:nvPr/>
        </p:nvSpPr>
        <p:spPr bwMode="auto">
          <a:xfrm flipH="1">
            <a:off x="781051" y="1749426"/>
            <a:ext cx="88900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2" name="Rectangle 31"/>
          <p:cNvSpPr>
            <a:spLocks noChangeArrowheads="1"/>
          </p:cNvSpPr>
          <p:nvPr/>
        </p:nvSpPr>
        <p:spPr bwMode="auto">
          <a:xfrm rot="16200000">
            <a:off x="465176" y="1614150"/>
            <a:ext cx="3206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0.8</a:t>
            </a:r>
          </a:p>
        </p:txBody>
      </p:sp>
      <p:sp>
        <p:nvSpPr>
          <p:cNvPr id="123" name="Line 32"/>
          <p:cNvSpPr>
            <a:spLocks noChangeShapeType="1"/>
          </p:cNvSpPr>
          <p:nvPr/>
        </p:nvSpPr>
        <p:spPr bwMode="auto">
          <a:xfrm flipH="1">
            <a:off x="781051" y="912814"/>
            <a:ext cx="88900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4" name="Rectangle 33"/>
          <p:cNvSpPr>
            <a:spLocks noChangeArrowheads="1"/>
          </p:cNvSpPr>
          <p:nvPr/>
        </p:nvSpPr>
        <p:spPr bwMode="auto">
          <a:xfrm rot="16200000">
            <a:off x="508001" y="685801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25" name="Rectangle 34"/>
          <p:cNvSpPr>
            <a:spLocks noChangeArrowheads="1"/>
          </p:cNvSpPr>
          <p:nvPr/>
        </p:nvSpPr>
        <p:spPr bwMode="auto">
          <a:xfrm rot="16200000">
            <a:off x="-2052011" y="2899808"/>
            <a:ext cx="45913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Impact of Current Teacher VA on Test Scores</a:t>
            </a:r>
          </a:p>
        </p:txBody>
      </p:sp>
      <p:sp>
        <p:nvSpPr>
          <p:cNvPr id="126" name="Line 35"/>
          <p:cNvSpPr>
            <a:spLocks noChangeShapeType="1"/>
          </p:cNvSpPr>
          <p:nvPr/>
        </p:nvSpPr>
        <p:spPr bwMode="auto">
          <a:xfrm>
            <a:off x="869951" y="5264151"/>
            <a:ext cx="8035925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7" name="Line 36"/>
          <p:cNvSpPr>
            <a:spLocks noChangeShapeType="1"/>
          </p:cNvSpPr>
          <p:nvPr/>
        </p:nvSpPr>
        <p:spPr bwMode="auto">
          <a:xfrm>
            <a:off x="1019176" y="5264151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8" name="Rectangle 37"/>
          <p:cNvSpPr>
            <a:spLocks noChangeArrowheads="1"/>
          </p:cNvSpPr>
          <p:nvPr/>
        </p:nvSpPr>
        <p:spPr bwMode="auto">
          <a:xfrm>
            <a:off x="958851" y="5402264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smtClean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9" name="Line 38"/>
          <p:cNvSpPr>
            <a:spLocks noChangeShapeType="1"/>
          </p:cNvSpPr>
          <p:nvPr/>
        </p:nvSpPr>
        <p:spPr bwMode="auto">
          <a:xfrm>
            <a:off x="2954338" y="5264151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0" name="Rectangle 39"/>
          <p:cNvSpPr>
            <a:spLocks noChangeArrowheads="1"/>
          </p:cNvSpPr>
          <p:nvPr/>
        </p:nvSpPr>
        <p:spPr bwMode="auto">
          <a:xfrm>
            <a:off x="2892426" y="5402264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31" name="Line 40"/>
          <p:cNvSpPr>
            <a:spLocks noChangeShapeType="1"/>
          </p:cNvSpPr>
          <p:nvPr/>
        </p:nvSpPr>
        <p:spPr bwMode="auto">
          <a:xfrm>
            <a:off x="4887913" y="5264151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2" name="Rectangle 41"/>
          <p:cNvSpPr>
            <a:spLocks noChangeArrowheads="1"/>
          </p:cNvSpPr>
          <p:nvPr/>
        </p:nvSpPr>
        <p:spPr bwMode="auto">
          <a:xfrm>
            <a:off x="4827588" y="5402264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33" name="Line 42"/>
          <p:cNvSpPr>
            <a:spLocks noChangeShapeType="1"/>
          </p:cNvSpPr>
          <p:nvPr/>
        </p:nvSpPr>
        <p:spPr bwMode="auto">
          <a:xfrm>
            <a:off x="6821488" y="5264151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4" name="Rectangle 43"/>
          <p:cNvSpPr>
            <a:spLocks noChangeArrowheads="1"/>
          </p:cNvSpPr>
          <p:nvPr/>
        </p:nvSpPr>
        <p:spPr bwMode="auto">
          <a:xfrm>
            <a:off x="6761163" y="5402264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35" name="Line 44"/>
          <p:cNvSpPr>
            <a:spLocks noChangeShapeType="1"/>
          </p:cNvSpPr>
          <p:nvPr/>
        </p:nvSpPr>
        <p:spPr bwMode="auto">
          <a:xfrm>
            <a:off x="8761413" y="5264151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6" name="Rectangle 45"/>
          <p:cNvSpPr>
            <a:spLocks noChangeArrowheads="1"/>
          </p:cNvSpPr>
          <p:nvPr/>
        </p:nvSpPr>
        <p:spPr bwMode="auto">
          <a:xfrm>
            <a:off x="8701088" y="5402264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smtClea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37" name="Rectangle 46"/>
          <p:cNvSpPr>
            <a:spLocks noChangeArrowheads="1"/>
          </p:cNvSpPr>
          <p:nvPr/>
        </p:nvSpPr>
        <p:spPr bwMode="auto">
          <a:xfrm>
            <a:off x="3276600" y="5715001"/>
            <a:ext cx="32493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Years After Current School Year</a:t>
            </a:r>
          </a:p>
        </p:txBody>
      </p:sp>
      <p:sp>
        <p:nvSpPr>
          <p:cNvPr id="138" name="Line 8"/>
          <p:cNvSpPr>
            <a:spLocks noChangeShapeType="1"/>
          </p:cNvSpPr>
          <p:nvPr/>
        </p:nvSpPr>
        <p:spPr bwMode="auto">
          <a:xfrm>
            <a:off x="869950" y="5119689"/>
            <a:ext cx="8035925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39" name="Group 138"/>
          <p:cNvGrpSpPr/>
          <p:nvPr/>
        </p:nvGrpSpPr>
        <p:grpSpPr>
          <a:xfrm>
            <a:off x="2743200" y="6257926"/>
            <a:ext cx="4057650" cy="295274"/>
            <a:chOff x="2362200" y="6105526"/>
            <a:chExt cx="4057650" cy="246221"/>
          </a:xfrm>
        </p:grpSpPr>
        <p:sp>
          <p:nvSpPr>
            <p:cNvPr id="140" name="Line 57"/>
            <p:cNvSpPr>
              <a:spLocks noChangeShapeType="1"/>
            </p:cNvSpPr>
            <p:nvPr/>
          </p:nvSpPr>
          <p:spPr bwMode="auto">
            <a:xfrm>
              <a:off x="2362200" y="6227763"/>
              <a:ext cx="747713" cy="0"/>
            </a:xfrm>
            <a:prstGeom prst="line">
              <a:avLst/>
            </a:prstGeom>
            <a:noFill/>
            <a:ln w="190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1" name="Oval 58"/>
            <p:cNvSpPr>
              <a:spLocks noChangeArrowheads="1"/>
            </p:cNvSpPr>
            <p:nvPr/>
          </p:nvSpPr>
          <p:spPr bwMode="auto">
            <a:xfrm>
              <a:off x="2689225" y="6178551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2" name="Line 59"/>
            <p:cNvSpPr>
              <a:spLocks noChangeShapeType="1"/>
            </p:cNvSpPr>
            <p:nvPr/>
          </p:nvSpPr>
          <p:spPr bwMode="auto">
            <a:xfrm>
              <a:off x="4876800" y="6227763"/>
              <a:ext cx="747713" cy="0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" name="Rectangle 60"/>
            <p:cNvSpPr>
              <a:spLocks noChangeArrowheads="1"/>
            </p:cNvSpPr>
            <p:nvPr/>
          </p:nvSpPr>
          <p:spPr bwMode="auto">
            <a:xfrm>
              <a:off x="3232150" y="6105526"/>
              <a:ext cx="132247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</a:rPr>
                <a:t>Point Estimate</a:t>
              </a:r>
            </a:p>
          </p:txBody>
        </p:sp>
        <p:sp>
          <p:nvSpPr>
            <p:cNvPr id="144" name="Rectangle 61"/>
            <p:cNvSpPr>
              <a:spLocks noChangeArrowheads="1"/>
            </p:cNvSpPr>
            <p:nvPr/>
          </p:nvSpPr>
          <p:spPr bwMode="auto">
            <a:xfrm>
              <a:off x="5746750" y="6105526"/>
              <a:ext cx="6731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</a:rPr>
                <a:t>95% CI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918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1" name="Rectangle 2"/>
          <p:cNvSpPr>
            <a:spLocks noChangeArrowheads="1"/>
          </p:cNvSpPr>
          <p:nvPr/>
        </p:nvSpPr>
        <p:spPr bwMode="auto">
          <a:xfrm>
            <a:off x="228600" y="228600"/>
            <a:ext cx="8534400" cy="624786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609600" indent="-376238" eaLnBrk="0" hangingPunct="0">
              <a:defRPr/>
            </a:pPr>
            <a:r>
              <a:rPr lang="en-US" u="sng" dirty="0">
                <a:solidFill>
                  <a:srgbClr val="000000"/>
                </a:solidFill>
                <a:latin typeface="cmss10" pitchFamily="34" charset="0"/>
              </a:rPr>
              <a:t> </a:t>
            </a:r>
          </a:p>
          <a:p>
            <a:pPr marL="609600" indent="-376238" eaLnBrk="0" hangingPunct="0">
              <a:defRPr/>
            </a:pPr>
            <a:endParaRPr lang="en-US" u="sng" dirty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000000"/>
                </a:solidFill>
                <a:latin typeface="cmss10" pitchFamily="34" charset="0"/>
              </a:rPr>
              <a:t>Do teachers </a:t>
            </a:r>
            <a:r>
              <a:rPr lang="en-US" dirty="0">
                <a:solidFill>
                  <a:srgbClr val="000000"/>
                </a:solidFill>
                <a:latin typeface="cmss10" pitchFamily="34" charset="0"/>
              </a:rPr>
              <a:t>who raise test scores also </a:t>
            </a:r>
            <a:r>
              <a:rPr lang="en-US" dirty="0" smtClean="0">
                <a:solidFill>
                  <a:srgbClr val="000000"/>
                </a:solidFill>
                <a:latin typeface="cmss10" pitchFamily="34" charset="0"/>
              </a:rPr>
              <a:t>improve long-term outcomes?</a:t>
            </a: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690562" lvl="1" eaLnBrk="0" hangingPunct="0">
              <a:buSzPct val="80000"/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000000"/>
                </a:solidFill>
                <a:latin typeface="cmss10" pitchFamily="34" charset="0"/>
              </a:rPr>
              <a:t>Regress </a:t>
            </a:r>
            <a:r>
              <a:rPr lang="en-US" dirty="0" err="1" smtClean="0">
                <a:solidFill>
                  <a:srgbClr val="000000"/>
                </a:solidFill>
                <a:latin typeface="cmss10" pitchFamily="34" charset="0"/>
              </a:rPr>
              <a:t>residualized</a:t>
            </a:r>
            <a:r>
              <a:rPr lang="en-US" dirty="0" smtClean="0">
                <a:solidFill>
                  <a:srgbClr val="000000"/>
                </a:solidFill>
                <a:latin typeface="cmss10" pitchFamily="34" charset="0"/>
              </a:rPr>
              <a:t> long-term outcomes </a:t>
            </a:r>
            <a:r>
              <a:rPr lang="en-US" dirty="0">
                <a:solidFill>
                  <a:srgbClr val="000000"/>
                </a:solidFill>
                <a:latin typeface="cmss10" pitchFamily="34" charset="0"/>
              </a:rPr>
              <a:t>on </a:t>
            </a:r>
            <a:r>
              <a:rPr lang="en-US" dirty="0" smtClean="0">
                <a:solidFill>
                  <a:srgbClr val="000000"/>
                </a:solidFill>
                <a:latin typeface="cmss10" pitchFamily="34" charset="0"/>
              </a:rPr>
              <a:t>teacher-level VA estimates</a:t>
            </a: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233362" eaLnBrk="0" hangingPunct="0">
              <a:buSzPct val="80000"/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1066800" lvl="1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 smtClean="0">
              <a:solidFill>
                <a:srgbClr val="000000"/>
              </a:solidFill>
              <a:latin typeface="cmss10" pitchFamily="34" charset="0"/>
            </a:endParaRPr>
          </a:p>
          <a:p>
            <a:pPr marL="1066800" lvl="1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000000"/>
                </a:solidFill>
                <a:latin typeface="cmss10" pitchFamily="34" charset="0"/>
              </a:rPr>
              <a:t>Then validate OLS estimates </a:t>
            </a:r>
            <a:r>
              <a:rPr lang="en-US" dirty="0">
                <a:solidFill>
                  <a:srgbClr val="000000"/>
                </a:solidFill>
                <a:latin typeface="cmss10" pitchFamily="34" charset="0"/>
              </a:rPr>
              <a:t>using cross-cohort </a:t>
            </a:r>
            <a:r>
              <a:rPr lang="en-US" dirty="0" smtClean="0">
                <a:solidFill>
                  <a:srgbClr val="000000"/>
                </a:solidFill>
                <a:latin typeface="cmss10" pitchFamily="34" charset="0"/>
              </a:rPr>
              <a:t>switchers design</a:t>
            </a: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1066800" lvl="1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1066800" lvl="1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rgbClr val="000000"/>
                </a:solidFill>
                <a:latin typeface="cmss10" pitchFamily="34" charset="0"/>
              </a:rPr>
              <a:t>Interpretation of these reduced-form coefficients </a:t>
            </a:r>
            <a:r>
              <a:rPr lang="en-US" sz="1600" dirty="0">
                <a:solidFill>
                  <a:srgbClr val="000000"/>
                </a:solidFill>
                <a:latin typeface="cmss10" pitchFamily="34" charset="0"/>
              </a:rPr>
              <a:t>[Todd and </a:t>
            </a:r>
            <a:r>
              <a:rPr lang="en-US" sz="1600" dirty="0" err="1">
                <a:solidFill>
                  <a:srgbClr val="000000"/>
                </a:solidFill>
                <a:latin typeface="cmss10" pitchFamily="34" charset="0"/>
              </a:rPr>
              <a:t>Wolpin</a:t>
            </a:r>
            <a:r>
              <a:rPr lang="en-US" sz="1600" dirty="0">
                <a:solidFill>
                  <a:srgbClr val="000000"/>
                </a:solidFill>
                <a:latin typeface="cmss10" pitchFamily="34" charset="0"/>
              </a:rPr>
              <a:t> 2003]</a:t>
            </a:r>
          </a:p>
          <a:p>
            <a:pPr marL="233362" eaLnBrk="0" hangingPunct="0">
              <a:buSzPct val="80000"/>
              <a:defRPr/>
            </a:pPr>
            <a:endParaRPr lang="en-US" i="1" dirty="0">
              <a:solidFill>
                <a:srgbClr val="000000"/>
              </a:solidFill>
              <a:latin typeface="Symbol" pitchFamily="18" charset="2"/>
            </a:endParaRPr>
          </a:p>
          <a:p>
            <a:pPr marL="1066800" lvl="1" indent="-376238" eaLnBrk="0" hangingPunct="0">
              <a:buSzPct val="80000"/>
              <a:buFontTx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000000"/>
                </a:solidFill>
                <a:latin typeface="cmss10" pitchFamily="34" charset="0"/>
              </a:rPr>
              <a:t>Impact </a:t>
            </a:r>
            <a:r>
              <a:rPr lang="en-US" dirty="0">
                <a:solidFill>
                  <a:srgbClr val="000000"/>
                </a:solidFill>
                <a:latin typeface="cmss10" pitchFamily="34" charset="0"/>
              </a:rPr>
              <a:t>of having better teacher, as measured by VA, for a </a:t>
            </a:r>
            <a:r>
              <a:rPr lang="en-US" b="1" dirty="0">
                <a:solidFill>
                  <a:srgbClr val="000000"/>
                </a:solidFill>
                <a:latin typeface="cmss10" pitchFamily="34" charset="0"/>
              </a:rPr>
              <a:t>single year</a:t>
            </a:r>
            <a:r>
              <a:rPr lang="en-US" dirty="0">
                <a:solidFill>
                  <a:srgbClr val="000000"/>
                </a:solidFill>
                <a:latin typeface="cmss10" pitchFamily="34" charset="0"/>
              </a:rPr>
              <a:t> during grades 4-8 on earnings</a:t>
            </a: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1066800" lvl="1" indent="-376238" eaLnBrk="0" hangingPunct="0">
              <a:buSzPct val="80000"/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rgbClr val="000000"/>
                </a:solidFill>
                <a:latin typeface="cmss10" pitchFamily="34" charset="0"/>
              </a:rPr>
              <a:t>Includes benefit of better teachers, peers, etc. in later grades via tracking, as well as any complementarity with future teacher </a:t>
            </a:r>
            <a:r>
              <a:rPr lang="en-US" dirty="0" smtClean="0">
                <a:solidFill>
                  <a:srgbClr val="000000"/>
                </a:solidFill>
                <a:latin typeface="cmss10" pitchFamily="34" charset="0"/>
              </a:rPr>
              <a:t>quality</a:t>
            </a:r>
            <a:endParaRPr lang="en-US" dirty="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249859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FFFFFF"/>
                </a:solidFill>
                <a:latin typeface="cmss10" pitchFamily="34" charset="0"/>
              </a:rPr>
              <a:t>Impacts </a:t>
            </a:r>
            <a:r>
              <a:rPr lang="en-US" sz="3200" dirty="0">
                <a:solidFill>
                  <a:srgbClr val="FFFFFF"/>
                </a:solidFill>
                <a:latin typeface="cmss10" pitchFamily="34" charset="0"/>
              </a:rPr>
              <a:t>on Outcomes in Adulthood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2622947"/>
                <a:ext cx="8382000" cy="425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33362" eaLnBrk="0" hangingPunct="0">
                  <a:buSzPct val="800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𝑖𝑡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+ </m:t>
                      </m:r>
                      <m:r>
                        <m:rPr>
                          <m:sty m:val="p"/>
                        </m:rPr>
                        <a:rPr lang="el-GR" b="0" i="1" smtClean="0">
                          <a:solidFill>
                            <a:srgbClr val="000000"/>
                          </a:solidFill>
                          <a:latin typeface="Cambria Math"/>
                          <a:cs typeface="Arial" charset="0"/>
                        </a:rPr>
                        <m:t>κ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Arial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Arial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𝑗𝑡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 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+ 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𝜂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𝑖𝑡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b="0" dirty="0" smtClean="0">
                  <a:solidFill>
                    <a:srgbClr val="000000"/>
                  </a:solidFill>
                  <a:latin typeface="cmss10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622947"/>
                <a:ext cx="8382000" cy="425053"/>
              </a:xfrm>
              <a:prstGeom prst="rect">
                <a:avLst/>
              </a:prstGeom>
              <a:blipFill rotWithShape="1">
                <a:blip r:embed="rId4"/>
                <a:stretch>
                  <a:fillRect t="-4286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7854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903288" y="5707064"/>
            <a:ext cx="8002589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903288" y="4621214"/>
            <a:ext cx="8002589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903288" y="3529014"/>
            <a:ext cx="8002589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903288" y="2441576"/>
            <a:ext cx="8002589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903288" y="1355726"/>
            <a:ext cx="8002589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824038" y="5568951"/>
            <a:ext cx="98425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2859088" y="4398964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3308351" y="4637089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3619501" y="4327526"/>
            <a:ext cx="98425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3873501" y="4276726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4089401" y="3933826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4289426" y="3944939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4467226" y="2852739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4632326" y="3302001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4799014" y="3173414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4965701" y="2841626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5137151" y="2857501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5314951" y="2530476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5508626" y="2420939"/>
            <a:ext cx="100013" cy="984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5719764" y="2065339"/>
            <a:ext cx="98425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5951539" y="2038351"/>
            <a:ext cx="100013" cy="984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6240464" y="2303464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" name="Oval 31"/>
          <p:cNvSpPr>
            <a:spLocks noChangeArrowheads="1"/>
          </p:cNvSpPr>
          <p:nvPr/>
        </p:nvSpPr>
        <p:spPr bwMode="auto">
          <a:xfrm>
            <a:off x="6600826" y="1943101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" name="Oval 32"/>
          <p:cNvSpPr>
            <a:spLocks noChangeArrowheads="1"/>
          </p:cNvSpPr>
          <p:nvPr/>
        </p:nvSpPr>
        <p:spPr bwMode="auto">
          <a:xfrm>
            <a:off x="7121527" y="1538289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" name="Oval 33"/>
          <p:cNvSpPr>
            <a:spLocks noChangeArrowheads="1"/>
          </p:cNvSpPr>
          <p:nvPr/>
        </p:nvSpPr>
        <p:spPr bwMode="auto">
          <a:xfrm>
            <a:off x="8245477" y="1827214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Freeform 34"/>
          <p:cNvSpPr>
            <a:spLocks/>
          </p:cNvSpPr>
          <p:nvPr/>
        </p:nvSpPr>
        <p:spPr bwMode="auto">
          <a:xfrm>
            <a:off x="1873250" y="890589"/>
            <a:ext cx="6423026" cy="4451350"/>
          </a:xfrm>
          <a:custGeom>
            <a:avLst/>
            <a:gdLst>
              <a:gd name="T0" fmla="*/ 16 w 1159"/>
              <a:gd name="T1" fmla="*/ 792 h 803"/>
              <a:gd name="T2" fmla="*/ 35 w 1159"/>
              <a:gd name="T3" fmla="*/ 779 h 803"/>
              <a:gd name="T4" fmla="*/ 54 w 1159"/>
              <a:gd name="T5" fmla="*/ 765 h 803"/>
              <a:gd name="T6" fmla="*/ 74 w 1159"/>
              <a:gd name="T7" fmla="*/ 752 h 803"/>
              <a:gd name="T8" fmla="*/ 93 w 1159"/>
              <a:gd name="T9" fmla="*/ 739 h 803"/>
              <a:gd name="T10" fmla="*/ 113 w 1159"/>
              <a:gd name="T11" fmla="*/ 725 h 803"/>
              <a:gd name="T12" fmla="*/ 132 w 1159"/>
              <a:gd name="T13" fmla="*/ 712 h 803"/>
              <a:gd name="T14" fmla="*/ 151 w 1159"/>
              <a:gd name="T15" fmla="*/ 698 h 803"/>
              <a:gd name="T16" fmla="*/ 171 w 1159"/>
              <a:gd name="T17" fmla="*/ 685 h 803"/>
              <a:gd name="T18" fmla="*/ 190 w 1159"/>
              <a:gd name="T19" fmla="*/ 671 h 803"/>
              <a:gd name="T20" fmla="*/ 209 w 1159"/>
              <a:gd name="T21" fmla="*/ 658 h 803"/>
              <a:gd name="T22" fmla="*/ 229 w 1159"/>
              <a:gd name="T23" fmla="*/ 645 h 803"/>
              <a:gd name="T24" fmla="*/ 248 w 1159"/>
              <a:gd name="T25" fmla="*/ 631 h 803"/>
              <a:gd name="T26" fmla="*/ 268 w 1159"/>
              <a:gd name="T27" fmla="*/ 618 h 803"/>
              <a:gd name="T28" fmla="*/ 287 w 1159"/>
              <a:gd name="T29" fmla="*/ 604 h 803"/>
              <a:gd name="T30" fmla="*/ 306 w 1159"/>
              <a:gd name="T31" fmla="*/ 591 h 803"/>
              <a:gd name="T32" fmla="*/ 326 w 1159"/>
              <a:gd name="T33" fmla="*/ 577 h 803"/>
              <a:gd name="T34" fmla="*/ 345 w 1159"/>
              <a:gd name="T35" fmla="*/ 564 h 803"/>
              <a:gd name="T36" fmla="*/ 364 w 1159"/>
              <a:gd name="T37" fmla="*/ 551 h 803"/>
              <a:gd name="T38" fmla="*/ 384 w 1159"/>
              <a:gd name="T39" fmla="*/ 537 h 803"/>
              <a:gd name="T40" fmla="*/ 403 w 1159"/>
              <a:gd name="T41" fmla="*/ 524 h 803"/>
              <a:gd name="T42" fmla="*/ 422 w 1159"/>
              <a:gd name="T43" fmla="*/ 510 h 803"/>
              <a:gd name="T44" fmla="*/ 442 w 1159"/>
              <a:gd name="T45" fmla="*/ 497 h 803"/>
              <a:gd name="T46" fmla="*/ 461 w 1159"/>
              <a:gd name="T47" fmla="*/ 483 h 803"/>
              <a:gd name="T48" fmla="*/ 481 w 1159"/>
              <a:gd name="T49" fmla="*/ 470 h 803"/>
              <a:gd name="T50" fmla="*/ 500 w 1159"/>
              <a:gd name="T51" fmla="*/ 457 h 803"/>
              <a:gd name="T52" fmla="*/ 519 w 1159"/>
              <a:gd name="T53" fmla="*/ 443 h 803"/>
              <a:gd name="T54" fmla="*/ 539 w 1159"/>
              <a:gd name="T55" fmla="*/ 430 h 803"/>
              <a:gd name="T56" fmla="*/ 558 w 1159"/>
              <a:gd name="T57" fmla="*/ 416 h 803"/>
              <a:gd name="T58" fmla="*/ 577 w 1159"/>
              <a:gd name="T59" fmla="*/ 403 h 803"/>
              <a:gd name="T60" fmla="*/ 597 w 1159"/>
              <a:gd name="T61" fmla="*/ 389 h 803"/>
              <a:gd name="T62" fmla="*/ 616 w 1159"/>
              <a:gd name="T63" fmla="*/ 376 h 803"/>
              <a:gd name="T64" fmla="*/ 636 w 1159"/>
              <a:gd name="T65" fmla="*/ 363 h 803"/>
              <a:gd name="T66" fmla="*/ 655 w 1159"/>
              <a:gd name="T67" fmla="*/ 349 h 803"/>
              <a:gd name="T68" fmla="*/ 674 w 1159"/>
              <a:gd name="T69" fmla="*/ 336 h 803"/>
              <a:gd name="T70" fmla="*/ 694 w 1159"/>
              <a:gd name="T71" fmla="*/ 322 h 803"/>
              <a:gd name="T72" fmla="*/ 713 w 1159"/>
              <a:gd name="T73" fmla="*/ 309 h 803"/>
              <a:gd name="T74" fmla="*/ 732 w 1159"/>
              <a:gd name="T75" fmla="*/ 295 h 803"/>
              <a:gd name="T76" fmla="*/ 752 w 1159"/>
              <a:gd name="T77" fmla="*/ 282 h 803"/>
              <a:gd name="T78" fmla="*/ 771 w 1159"/>
              <a:gd name="T79" fmla="*/ 269 h 803"/>
              <a:gd name="T80" fmla="*/ 791 w 1159"/>
              <a:gd name="T81" fmla="*/ 255 h 803"/>
              <a:gd name="T82" fmla="*/ 810 w 1159"/>
              <a:gd name="T83" fmla="*/ 242 h 803"/>
              <a:gd name="T84" fmla="*/ 829 w 1159"/>
              <a:gd name="T85" fmla="*/ 228 h 803"/>
              <a:gd name="T86" fmla="*/ 849 w 1159"/>
              <a:gd name="T87" fmla="*/ 215 h 803"/>
              <a:gd name="T88" fmla="*/ 868 w 1159"/>
              <a:gd name="T89" fmla="*/ 201 h 803"/>
              <a:gd name="T90" fmla="*/ 887 w 1159"/>
              <a:gd name="T91" fmla="*/ 188 h 803"/>
              <a:gd name="T92" fmla="*/ 907 w 1159"/>
              <a:gd name="T93" fmla="*/ 175 h 803"/>
              <a:gd name="T94" fmla="*/ 926 w 1159"/>
              <a:gd name="T95" fmla="*/ 161 h 803"/>
              <a:gd name="T96" fmla="*/ 945 w 1159"/>
              <a:gd name="T97" fmla="*/ 148 h 803"/>
              <a:gd name="T98" fmla="*/ 965 w 1159"/>
              <a:gd name="T99" fmla="*/ 134 h 803"/>
              <a:gd name="T100" fmla="*/ 984 w 1159"/>
              <a:gd name="T101" fmla="*/ 121 h 803"/>
              <a:gd name="T102" fmla="*/ 1004 w 1159"/>
              <a:gd name="T103" fmla="*/ 107 h 803"/>
              <a:gd name="T104" fmla="*/ 1023 w 1159"/>
              <a:gd name="T105" fmla="*/ 94 h 803"/>
              <a:gd name="T106" fmla="*/ 1042 w 1159"/>
              <a:gd name="T107" fmla="*/ 81 h 803"/>
              <a:gd name="T108" fmla="*/ 1062 w 1159"/>
              <a:gd name="T109" fmla="*/ 67 h 803"/>
              <a:gd name="T110" fmla="*/ 1081 w 1159"/>
              <a:gd name="T111" fmla="*/ 54 h 803"/>
              <a:gd name="T112" fmla="*/ 1100 w 1159"/>
              <a:gd name="T113" fmla="*/ 40 h 803"/>
              <a:gd name="T114" fmla="*/ 1120 w 1159"/>
              <a:gd name="T115" fmla="*/ 27 h 803"/>
              <a:gd name="T116" fmla="*/ 1139 w 1159"/>
              <a:gd name="T117" fmla="*/ 13 h 803"/>
              <a:gd name="T118" fmla="*/ 1159 w 1159"/>
              <a:gd name="T119" fmla="*/ 0 h 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59" h="803">
                <a:moveTo>
                  <a:pt x="0" y="803"/>
                </a:moveTo>
                <a:lnTo>
                  <a:pt x="4" y="800"/>
                </a:lnTo>
                <a:lnTo>
                  <a:pt x="8" y="798"/>
                </a:lnTo>
                <a:lnTo>
                  <a:pt x="12" y="795"/>
                </a:lnTo>
                <a:lnTo>
                  <a:pt x="16" y="792"/>
                </a:lnTo>
                <a:lnTo>
                  <a:pt x="20" y="790"/>
                </a:lnTo>
                <a:lnTo>
                  <a:pt x="23" y="787"/>
                </a:lnTo>
                <a:lnTo>
                  <a:pt x="27" y="784"/>
                </a:lnTo>
                <a:lnTo>
                  <a:pt x="31" y="781"/>
                </a:lnTo>
                <a:lnTo>
                  <a:pt x="35" y="779"/>
                </a:lnTo>
                <a:lnTo>
                  <a:pt x="39" y="776"/>
                </a:lnTo>
                <a:lnTo>
                  <a:pt x="43" y="773"/>
                </a:lnTo>
                <a:lnTo>
                  <a:pt x="47" y="771"/>
                </a:lnTo>
                <a:lnTo>
                  <a:pt x="51" y="768"/>
                </a:lnTo>
                <a:lnTo>
                  <a:pt x="54" y="765"/>
                </a:lnTo>
                <a:lnTo>
                  <a:pt x="58" y="763"/>
                </a:lnTo>
                <a:lnTo>
                  <a:pt x="62" y="760"/>
                </a:lnTo>
                <a:lnTo>
                  <a:pt x="66" y="757"/>
                </a:lnTo>
                <a:lnTo>
                  <a:pt x="70" y="755"/>
                </a:lnTo>
                <a:lnTo>
                  <a:pt x="74" y="752"/>
                </a:lnTo>
                <a:lnTo>
                  <a:pt x="78" y="749"/>
                </a:lnTo>
                <a:lnTo>
                  <a:pt x="82" y="747"/>
                </a:lnTo>
                <a:lnTo>
                  <a:pt x="85" y="744"/>
                </a:lnTo>
                <a:lnTo>
                  <a:pt x="89" y="741"/>
                </a:lnTo>
                <a:lnTo>
                  <a:pt x="93" y="739"/>
                </a:lnTo>
                <a:lnTo>
                  <a:pt x="97" y="736"/>
                </a:lnTo>
                <a:lnTo>
                  <a:pt x="101" y="733"/>
                </a:lnTo>
                <a:lnTo>
                  <a:pt x="105" y="730"/>
                </a:lnTo>
                <a:lnTo>
                  <a:pt x="109" y="728"/>
                </a:lnTo>
                <a:lnTo>
                  <a:pt x="113" y="725"/>
                </a:lnTo>
                <a:lnTo>
                  <a:pt x="116" y="722"/>
                </a:lnTo>
                <a:lnTo>
                  <a:pt x="120" y="720"/>
                </a:lnTo>
                <a:lnTo>
                  <a:pt x="124" y="717"/>
                </a:lnTo>
                <a:lnTo>
                  <a:pt x="128" y="714"/>
                </a:lnTo>
                <a:lnTo>
                  <a:pt x="132" y="712"/>
                </a:lnTo>
                <a:lnTo>
                  <a:pt x="136" y="709"/>
                </a:lnTo>
                <a:lnTo>
                  <a:pt x="140" y="706"/>
                </a:lnTo>
                <a:lnTo>
                  <a:pt x="144" y="704"/>
                </a:lnTo>
                <a:lnTo>
                  <a:pt x="147" y="701"/>
                </a:lnTo>
                <a:lnTo>
                  <a:pt x="151" y="698"/>
                </a:lnTo>
                <a:lnTo>
                  <a:pt x="155" y="696"/>
                </a:lnTo>
                <a:lnTo>
                  <a:pt x="159" y="693"/>
                </a:lnTo>
                <a:lnTo>
                  <a:pt x="163" y="690"/>
                </a:lnTo>
                <a:lnTo>
                  <a:pt x="167" y="688"/>
                </a:lnTo>
                <a:lnTo>
                  <a:pt x="171" y="685"/>
                </a:lnTo>
                <a:lnTo>
                  <a:pt x="175" y="682"/>
                </a:lnTo>
                <a:lnTo>
                  <a:pt x="178" y="679"/>
                </a:lnTo>
                <a:lnTo>
                  <a:pt x="182" y="677"/>
                </a:lnTo>
                <a:lnTo>
                  <a:pt x="186" y="674"/>
                </a:lnTo>
                <a:lnTo>
                  <a:pt x="190" y="671"/>
                </a:lnTo>
                <a:lnTo>
                  <a:pt x="194" y="669"/>
                </a:lnTo>
                <a:lnTo>
                  <a:pt x="198" y="666"/>
                </a:lnTo>
                <a:lnTo>
                  <a:pt x="202" y="663"/>
                </a:lnTo>
                <a:lnTo>
                  <a:pt x="206" y="661"/>
                </a:lnTo>
                <a:lnTo>
                  <a:pt x="209" y="658"/>
                </a:lnTo>
                <a:lnTo>
                  <a:pt x="213" y="655"/>
                </a:lnTo>
                <a:lnTo>
                  <a:pt x="217" y="653"/>
                </a:lnTo>
                <a:lnTo>
                  <a:pt x="221" y="650"/>
                </a:lnTo>
                <a:lnTo>
                  <a:pt x="225" y="647"/>
                </a:lnTo>
                <a:lnTo>
                  <a:pt x="229" y="645"/>
                </a:lnTo>
                <a:lnTo>
                  <a:pt x="233" y="642"/>
                </a:lnTo>
                <a:lnTo>
                  <a:pt x="237" y="639"/>
                </a:lnTo>
                <a:lnTo>
                  <a:pt x="240" y="637"/>
                </a:lnTo>
                <a:lnTo>
                  <a:pt x="244" y="634"/>
                </a:lnTo>
                <a:lnTo>
                  <a:pt x="248" y="631"/>
                </a:lnTo>
                <a:lnTo>
                  <a:pt x="252" y="628"/>
                </a:lnTo>
                <a:lnTo>
                  <a:pt x="256" y="626"/>
                </a:lnTo>
                <a:lnTo>
                  <a:pt x="260" y="623"/>
                </a:lnTo>
                <a:lnTo>
                  <a:pt x="264" y="620"/>
                </a:lnTo>
                <a:lnTo>
                  <a:pt x="268" y="618"/>
                </a:lnTo>
                <a:lnTo>
                  <a:pt x="271" y="615"/>
                </a:lnTo>
                <a:lnTo>
                  <a:pt x="275" y="612"/>
                </a:lnTo>
                <a:lnTo>
                  <a:pt x="279" y="610"/>
                </a:lnTo>
                <a:lnTo>
                  <a:pt x="283" y="607"/>
                </a:lnTo>
                <a:lnTo>
                  <a:pt x="287" y="604"/>
                </a:lnTo>
                <a:lnTo>
                  <a:pt x="291" y="602"/>
                </a:lnTo>
                <a:lnTo>
                  <a:pt x="295" y="599"/>
                </a:lnTo>
                <a:lnTo>
                  <a:pt x="299" y="596"/>
                </a:lnTo>
                <a:lnTo>
                  <a:pt x="302" y="594"/>
                </a:lnTo>
                <a:lnTo>
                  <a:pt x="306" y="591"/>
                </a:lnTo>
                <a:lnTo>
                  <a:pt x="310" y="588"/>
                </a:lnTo>
                <a:lnTo>
                  <a:pt x="314" y="585"/>
                </a:lnTo>
                <a:lnTo>
                  <a:pt x="318" y="583"/>
                </a:lnTo>
                <a:lnTo>
                  <a:pt x="322" y="580"/>
                </a:lnTo>
                <a:lnTo>
                  <a:pt x="326" y="577"/>
                </a:lnTo>
                <a:lnTo>
                  <a:pt x="330" y="575"/>
                </a:lnTo>
                <a:lnTo>
                  <a:pt x="333" y="572"/>
                </a:lnTo>
                <a:lnTo>
                  <a:pt x="337" y="569"/>
                </a:lnTo>
                <a:lnTo>
                  <a:pt x="341" y="567"/>
                </a:lnTo>
                <a:lnTo>
                  <a:pt x="345" y="564"/>
                </a:lnTo>
                <a:lnTo>
                  <a:pt x="349" y="561"/>
                </a:lnTo>
                <a:lnTo>
                  <a:pt x="353" y="559"/>
                </a:lnTo>
                <a:lnTo>
                  <a:pt x="357" y="556"/>
                </a:lnTo>
                <a:lnTo>
                  <a:pt x="361" y="553"/>
                </a:lnTo>
                <a:lnTo>
                  <a:pt x="364" y="551"/>
                </a:lnTo>
                <a:lnTo>
                  <a:pt x="368" y="548"/>
                </a:lnTo>
                <a:lnTo>
                  <a:pt x="372" y="545"/>
                </a:lnTo>
                <a:lnTo>
                  <a:pt x="376" y="542"/>
                </a:lnTo>
                <a:lnTo>
                  <a:pt x="380" y="540"/>
                </a:lnTo>
                <a:lnTo>
                  <a:pt x="384" y="537"/>
                </a:lnTo>
                <a:lnTo>
                  <a:pt x="388" y="534"/>
                </a:lnTo>
                <a:lnTo>
                  <a:pt x="392" y="532"/>
                </a:lnTo>
                <a:lnTo>
                  <a:pt x="395" y="529"/>
                </a:lnTo>
                <a:lnTo>
                  <a:pt x="399" y="526"/>
                </a:lnTo>
                <a:lnTo>
                  <a:pt x="403" y="524"/>
                </a:lnTo>
                <a:lnTo>
                  <a:pt x="407" y="521"/>
                </a:lnTo>
                <a:lnTo>
                  <a:pt x="411" y="518"/>
                </a:lnTo>
                <a:lnTo>
                  <a:pt x="415" y="516"/>
                </a:lnTo>
                <a:lnTo>
                  <a:pt x="419" y="513"/>
                </a:lnTo>
                <a:lnTo>
                  <a:pt x="422" y="510"/>
                </a:lnTo>
                <a:lnTo>
                  <a:pt x="426" y="508"/>
                </a:lnTo>
                <a:lnTo>
                  <a:pt x="430" y="505"/>
                </a:lnTo>
                <a:lnTo>
                  <a:pt x="434" y="502"/>
                </a:lnTo>
                <a:lnTo>
                  <a:pt x="438" y="500"/>
                </a:lnTo>
                <a:lnTo>
                  <a:pt x="442" y="497"/>
                </a:lnTo>
                <a:lnTo>
                  <a:pt x="446" y="494"/>
                </a:lnTo>
                <a:lnTo>
                  <a:pt x="450" y="491"/>
                </a:lnTo>
                <a:lnTo>
                  <a:pt x="453" y="489"/>
                </a:lnTo>
                <a:lnTo>
                  <a:pt x="457" y="486"/>
                </a:lnTo>
                <a:lnTo>
                  <a:pt x="461" y="483"/>
                </a:lnTo>
                <a:lnTo>
                  <a:pt x="465" y="481"/>
                </a:lnTo>
                <a:lnTo>
                  <a:pt x="469" y="478"/>
                </a:lnTo>
                <a:lnTo>
                  <a:pt x="473" y="475"/>
                </a:lnTo>
                <a:lnTo>
                  <a:pt x="477" y="473"/>
                </a:lnTo>
                <a:lnTo>
                  <a:pt x="481" y="470"/>
                </a:lnTo>
                <a:lnTo>
                  <a:pt x="484" y="467"/>
                </a:lnTo>
                <a:lnTo>
                  <a:pt x="488" y="465"/>
                </a:lnTo>
                <a:lnTo>
                  <a:pt x="492" y="462"/>
                </a:lnTo>
                <a:lnTo>
                  <a:pt x="496" y="459"/>
                </a:lnTo>
                <a:lnTo>
                  <a:pt x="500" y="457"/>
                </a:lnTo>
                <a:lnTo>
                  <a:pt x="504" y="454"/>
                </a:lnTo>
                <a:lnTo>
                  <a:pt x="508" y="451"/>
                </a:lnTo>
                <a:lnTo>
                  <a:pt x="512" y="449"/>
                </a:lnTo>
                <a:lnTo>
                  <a:pt x="515" y="446"/>
                </a:lnTo>
                <a:lnTo>
                  <a:pt x="519" y="443"/>
                </a:lnTo>
                <a:lnTo>
                  <a:pt x="523" y="440"/>
                </a:lnTo>
                <a:lnTo>
                  <a:pt x="527" y="438"/>
                </a:lnTo>
                <a:lnTo>
                  <a:pt x="531" y="435"/>
                </a:lnTo>
                <a:lnTo>
                  <a:pt x="535" y="432"/>
                </a:lnTo>
                <a:lnTo>
                  <a:pt x="539" y="430"/>
                </a:lnTo>
                <a:lnTo>
                  <a:pt x="543" y="427"/>
                </a:lnTo>
                <a:lnTo>
                  <a:pt x="546" y="424"/>
                </a:lnTo>
                <a:lnTo>
                  <a:pt x="550" y="422"/>
                </a:lnTo>
                <a:lnTo>
                  <a:pt x="554" y="419"/>
                </a:lnTo>
                <a:lnTo>
                  <a:pt x="558" y="416"/>
                </a:lnTo>
                <a:lnTo>
                  <a:pt x="562" y="414"/>
                </a:lnTo>
                <a:lnTo>
                  <a:pt x="566" y="411"/>
                </a:lnTo>
                <a:lnTo>
                  <a:pt x="570" y="408"/>
                </a:lnTo>
                <a:lnTo>
                  <a:pt x="574" y="406"/>
                </a:lnTo>
                <a:lnTo>
                  <a:pt x="577" y="403"/>
                </a:lnTo>
                <a:lnTo>
                  <a:pt x="581" y="400"/>
                </a:lnTo>
                <a:lnTo>
                  <a:pt x="585" y="397"/>
                </a:lnTo>
                <a:lnTo>
                  <a:pt x="589" y="395"/>
                </a:lnTo>
                <a:lnTo>
                  <a:pt x="593" y="392"/>
                </a:lnTo>
                <a:lnTo>
                  <a:pt x="597" y="389"/>
                </a:lnTo>
                <a:lnTo>
                  <a:pt x="601" y="387"/>
                </a:lnTo>
                <a:lnTo>
                  <a:pt x="605" y="384"/>
                </a:lnTo>
                <a:lnTo>
                  <a:pt x="608" y="381"/>
                </a:lnTo>
                <a:lnTo>
                  <a:pt x="612" y="379"/>
                </a:lnTo>
                <a:lnTo>
                  <a:pt x="616" y="376"/>
                </a:lnTo>
                <a:lnTo>
                  <a:pt x="620" y="373"/>
                </a:lnTo>
                <a:lnTo>
                  <a:pt x="624" y="371"/>
                </a:lnTo>
                <a:lnTo>
                  <a:pt x="628" y="368"/>
                </a:lnTo>
                <a:lnTo>
                  <a:pt x="632" y="365"/>
                </a:lnTo>
                <a:lnTo>
                  <a:pt x="636" y="363"/>
                </a:lnTo>
                <a:lnTo>
                  <a:pt x="639" y="360"/>
                </a:lnTo>
                <a:lnTo>
                  <a:pt x="643" y="357"/>
                </a:lnTo>
                <a:lnTo>
                  <a:pt x="647" y="355"/>
                </a:lnTo>
                <a:lnTo>
                  <a:pt x="651" y="352"/>
                </a:lnTo>
                <a:lnTo>
                  <a:pt x="655" y="349"/>
                </a:lnTo>
                <a:lnTo>
                  <a:pt x="659" y="346"/>
                </a:lnTo>
                <a:lnTo>
                  <a:pt x="663" y="344"/>
                </a:lnTo>
                <a:lnTo>
                  <a:pt x="667" y="341"/>
                </a:lnTo>
                <a:lnTo>
                  <a:pt x="670" y="338"/>
                </a:lnTo>
                <a:lnTo>
                  <a:pt x="674" y="336"/>
                </a:lnTo>
                <a:lnTo>
                  <a:pt x="678" y="333"/>
                </a:lnTo>
                <a:lnTo>
                  <a:pt x="682" y="330"/>
                </a:lnTo>
                <a:lnTo>
                  <a:pt x="686" y="328"/>
                </a:lnTo>
                <a:lnTo>
                  <a:pt x="690" y="325"/>
                </a:lnTo>
                <a:lnTo>
                  <a:pt x="694" y="322"/>
                </a:lnTo>
                <a:lnTo>
                  <a:pt x="698" y="320"/>
                </a:lnTo>
                <a:lnTo>
                  <a:pt x="701" y="317"/>
                </a:lnTo>
                <a:lnTo>
                  <a:pt x="705" y="314"/>
                </a:lnTo>
                <a:lnTo>
                  <a:pt x="709" y="312"/>
                </a:lnTo>
                <a:lnTo>
                  <a:pt x="713" y="309"/>
                </a:lnTo>
                <a:lnTo>
                  <a:pt x="717" y="306"/>
                </a:lnTo>
                <a:lnTo>
                  <a:pt x="721" y="303"/>
                </a:lnTo>
                <a:lnTo>
                  <a:pt x="725" y="301"/>
                </a:lnTo>
                <a:lnTo>
                  <a:pt x="729" y="298"/>
                </a:lnTo>
                <a:lnTo>
                  <a:pt x="732" y="295"/>
                </a:lnTo>
                <a:lnTo>
                  <a:pt x="736" y="293"/>
                </a:lnTo>
                <a:lnTo>
                  <a:pt x="740" y="290"/>
                </a:lnTo>
                <a:lnTo>
                  <a:pt x="744" y="287"/>
                </a:lnTo>
                <a:lnTo>
                  <a:pt x="748" y="285"/>
                </a:lnTo>
                <a:lnTo>
                  <a:pt x="752" y="282"/>
                </a:lnTo>
                <a:lnTo>
                  <a:pt x="756" y="279"/>
                </a:lnTo>
                <a:lnTo>
                  <a:pt x="760" y="277"/>
                </a:lnTo>
                <a:lnTo>
                  <a:pt x="763" y="274"/>
                </a:lnTo>
                <a:lnTo>
                  <a:pt x="767" y="271"/>
                </a:lnTo>
                <a:lnTo>
                  <a:pt x="771" y="269"/>
                </a:lnTo>
                <a:lnTo>
                  <a:pt x="775" y="266"/>
                </a:lnTo>
                <a:lnTo>
                  <a:pt x="779" y="263"/>
                </a:lnTo>
                <a:lnTo>
                  <a:pt x="783" y="261"/>
                </a:lnTo>
                <a:lnTo>
                  <a:pt x="787" y="258"/>
                </a:lnTo>
                <a:lnTo>
                  <a:pt x="791" y="255"/>
                </a:lnTo>
                <a:lnTo>
                  <a:pt x="794" y="252"/>
                </a:lnTo>
                <a:lnTo>
                  <a:pt x="798" y="250"/>
                </a:lnTo>
                <a:lnTo>
                  <a:pt x="802" y="247"/>
                </a:lnTo>
                <a:lnTo>
                  <a:pt x="806" y="244"/>
                </a:lnTo>
                <a:lnTo>
                  <a:pt x="810" y="242"/>
                </a:lnTo>
                <a:lnTo>
                  <a:pt x="814" y="239"/>
                </a:lnTo>
                <a:lnTo>
                  <a:pt x="818" y="236"/>
                </a:lnTo>
                <a:lnTo>
                  <a:pt x="822" y="234"/>
                </a:lnTo>
                <a:lnTo>
                  <a:pt x="825" y="231"/>
                </a:lnTo>
                <a:lnTo>
                  <a:pt x="829" y="228"/>
                </a:lnTo>
                <a:lnTo>
                  <a:pt x="833" y="226"/>
                </a:lnTo>
                <a:lnTo>
                  <a:pt x="837" y="223"/>
                </a:lnTo>
                <a:lnTo>
                  <a:pt x="841" y="220"/>
                </a:lnTo>
                <a:lnTo>
                  <a:pt x="845" y="218"/>
                </a:lnTo>
                <a:lnTo>
                  <a:pt x="849" y="215"/>
                </a:lnTo>
                <a:lnTo>
                  <a:pt x="853" y="212"/>
                </a:lnTo>
                <a:lnTo>
                  <a:pt x="856" y="209"/>
                </a:lnTo>
                <a:lnTo>
                  <a:pt x="860" y="207"/>
                </a:lnTo>
                <a:lnTo>
                  <a:pt x="864" y="204"/>
                </a:lnTo>
                <a:lnTo>
                  <a:pt x="868" y="201"/>
                </a:lnTo>
                <a:lnTo>
                  <a:pt x="872" y="199"/>
                </a:lnTo>
                <a:lnTo>
                  <a:pt x="876" y="196"/>
                </a:lnTo>
                <a:lnTo>
                  <a:pt x="880" y="193"/>
                </a:lnTo>
                <a:lnTo>
                  <a:pt x="883" y="191"/>
                </a:lnTo>
                <a:lnTo>
                  <a:pt x="887" y="188"/>
                </a:lnTo>
                <a:lnTo>
                  <a:pt x="891" y="185"/>
                </a:lnTo>
                <a:lnTo>
                  <a:pt x="895" y="183"/>
                </a:lnTo>
                <a:lnTo>
                  <a:pt x="899" y="180"/>
                </a:lnTo>
                <a:lnTo>
                  <a:pt x="903" y="177"/>
                </a:lnTo>
                <a:lnTo>
                  <a:pt x="907" y="175"/>
                </a:lnTo>
                <a:lnTo>
                  <a:pt x="911" y="172"/>
                </a:lnTo>
                <a:lnTo>
                  <a:pt x="915" y="169"/>
                </a:lnTo>
                <a:lnTo>
                  <a:pt x="918" y="167"/>
                </a:lnTo>
                <a:lnTo>
                  <a:pt x="922" y="164"/>
                </a:lnTo>
                <a:lnTo>
                  <a:pt x="926" y="161"/>
                </a:lnTo>
                <a:lnTo>
                  <a:pt x="930" y="158"/>
                </a:lnTo>
                <a:lnTo>
                  <a:pt x="934" y="156"/>
                </a:lnTo>
                <a:lnTo>
                  <a:pt x="938" y="153"/>
                </a:lnTo>
                <a:lnTo>
                  <a:pt x="942" y="150"/>
                </a:lnTo>
                <a:lnTo>
                  <a:pt x="945" y="148"/>
                </a:lnTo>
                <a:lnTo>
                  <a:pt x="949" y="145"/>
                </a:lnTo>
                <a:lnTo>
                  <a:pt x="953" y="142"/>
                </a:lnTo>
                <a:lnTo>
                  <a:pt x="957" y="140"/>
                </a:lnTo>
                <a:lnTo>
                  <a:pt x="961" y="137"/>
                </a:lnTo>
                <a:lnTo>
                  <a:pt x="965" y="134"/>
                </a:lnTo>
                <a:lnTo>
                  <a:pt x="969" y="132"/>
                </a:lnTo>
                <a:lnTo>
                  <a:pt x="973" y="129"/>
                </a:lnTo>
                <a:lnTo>
                  <a:pt x="977" y="126"/>
                </a:lnTo>
                <a:lnTo>
                  <a:pt x="980" y="124"/>
                </a:lnTo>
                <a:lnTo>
                  <a:pt x="984" y="121"/>
                </a:lnTo>
                <a:lnTo>
                  <a:pt x="988" y="118"/>
                </a:lnTo>
                <a:lnTo>
                  <a:pt x="992" y="116"/>
                </a:lnTo>
                <a:lnTo>
                  <a:pt x="996" y="113"/>
                </a:lnTo>
                <a:lnTo>
                  <a:pt x="1000" y="110"/>
                </a:lnTo>
                <a:lnTo>
                  <a:pt x="1004" y="107"/>
                </a:lnTo>
                <a:lnTo>
                  <a:pt x="1007" y="105"/>
                </a:lnTo>
                <a:lnTo>
                  <a:pt x="1011" y="102"/>
                </a:lnTo>
                <a:lnTo>
                  <a:pt x="1015" y="99"/>
                </a:lnTo>
                <a:lnTo>
                  <a:pt x="1019" y="97"/>
                </a:lnTo>
                <a:lnTo>
                  <a:pt x="1023" y="94"/>
                </a:lnTo>
                <a:lnTo>
                  <a:pt x="1027" y="91"/>
                </a:lnTo>
                <a:lnTo>
                  <a:pt x="1031" y="89"/>
                </a:lnTo>
                <a:lnTo>
                  <a:pt x="1035" y="86"/>
                </a:lnTo>
                <a:lnTo>
                  <a:pt x="1039" y="83"/>
                </a:lnTo>
                <a:lnTo>
                  <a:pt x="1042" y="81"/>
                </a:lnTo>
                <a:lnTo>
                  <a:pt x="1046" y="78"/>
                </a:lnTo>
                <a:lnTo>
                  <a:pt x="1050" y="75"/>
                </a:lnTo>
                <a:lnTo>
                  <a:pt x="1054" y="73"/>
                </a:lnTo>
                <a:lnTo>
                  <a:pt x="1058" y="70"/>
                </a:lnTo>
                <a:lnTo>
                  <a:pt x="1062" y="67"/>
                </a:lnTo>
                <a:lnTo>
                  <a:pt x="1066" y="64"/>
                </a:lnTo>
                <a:lnTo>
                  <a:pt x="1069" y="62"/>
                </a:lnTo>
                <a:lnTo>
                  <a:pt x="1073" y="59"/>
                </a:lnTo>
                <a:lnTo>
                  <a:pt x="1077" y="56"/>
                </a:lnTo>
                <a:lnTo>
                  <a:pt x="1081" y="54"/>
                </a:lnTo>
                <a:lnTo>
                  <a:pt x="1085" y="51"/>
                </a:lnTo>
                <a:lnTo>
                  <a:pt x="1089" y="48"/>
                </a:lnTo>
                <a:lnTo>
                  <a:pt x="1093" y="46"/>
                </a:lnTo>
                <a:lnTo>
                  <a:pt x="1097" y="43"/>
                </a:lnTo>
                <a:lnTo>
                  <a:pt x="1100" y="40"/>
                </a:lnTo>
                <a:lnTo>
                  <a:pt x="1104" y="38"/>
                </a:lnTo>
                <a:lnTo>
                  <a:pt x="1108" y="35"/>
                </a:lnTo>
                <a:lnTo>
                  <a:pt x="1112" y="32"/>
                </a:lnTo>
                <a:lnTo>
                  <a:pt x="1116" y="30"/>
                </a:lnTo>
                <a:lnTo>
                  <a:pt x="1120" y="27"/>
                </a:lnTo>
                <a:lnTo>
                  <a:pt x="1124" y="24"/>
                </a:lnTo>
                <a:lnTo>
                  <a:pt x="1128" y="22"/>
                </a:lnTo>
                <a:lnTo>
                  <a:pt x="1131" y="19"/>
                </a:lnTo>
                <a:lnTo>
                  <a:pt x="1135" y="16"/>
                </a:lnTo>
                <a:lnTo>
                  <a:pt x="1139" y="13"/>
                </a:lnTo>
                <a:lnTo>
                  <a:pt x="1143" y="11"/>
                </a:lnTo>
                <a:lnTo>
                  <a:pt x="1147" y="8"/>
                </a:lnTo>
                <a:lnTo>
                  <a:pt x="1151" y="5"/>
                </a:lnTo>
                <a:lnTo>
                  <a:pt x="1155" y="3"/>
                </a:lnTo>
                <a:lnTo>
                  <a:pt x="1159" y="0"/>
                </a:lnTo>
              </a:path>
            </a:pathLst>
          </a:cu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" name="Line 35"/>
          <p:cNvSpPr>
            <a:spLocks noChangeShapeType="1"/>
          </p:cNvSpPr>
          <p:nvPr/>
        </p:nvSpPr>
        <p:spPr bwMode="auto">
          <a:xfrm flipV="1">
            <a:off x="903288" y="746126"/>
            <a:ext cx="0" cy="510540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Line 36"/>
          <p:cNvSpPr>
            <a:spLocks noChangeShapeType="1"/>
          </p:cNvSpPr>
          <p:nvPr/>
        </p:nvSpPr>
        <p:spPr bwMode="auto">
          <a:xfrm flipH="1">
            <a:off x="809625" y="5707064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" name="Rectangle 37"/>
          <p:cNvSpPr>
            <a:spLocks noChangeArrowheads="1"/>
          </p:cNvSpPr>
          <p:nvPr/>
        </p:nvSpPr>
        <p:spPr bwMode="auto">
          <a:xfrm rot="16200000">
            <a:off x="473075" y="5481638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36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Line 38"/>
          <p:cNvSpPr>
            <a:spLocks noChangeShapeType="1"/>
          </p:cNvSpPr>
          <p:nvPr/>
        </p:nvSpPr>
        <p:spPr bwMode="auto">
          <a:xfrm flipH="1">
            <a:off x="809625" y="4621214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Rectangle 39"/>
          <p:cNvSpPr>
            <a:spLocks noChangeArrowheads="1"/>
          </p:cNvSpPr>
          <p:nvPr/>
        </p:nvSpPr>
        <p:spPr bwMode="auto">
          <a:xfrm rot="16200000">
            <a:off x="373063" y="4389438"/>
            <a:ext cx="5715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36.5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Line 40"/>
          <p:cNvSpPr>
            <a:spLocks noChangeShapeType="1"/>
          </p:cNvSpPr>
          <p:nvPr/>
        </p:nvSpPr>
        <p:spPr bwMode="auto">
          <a:xfrm flipH="1">
            <a:off x="809625" y="3529014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Rectangle 41"/>
          <p:cNvSpPr>
            <a:spLocks noChangeArrowheads="1"/>
          </p:cNvSpPr>
          <p:nvPr/>
        </p:nvSpPr>
        <p:spPr bwMode="auto">
          <a:xfrm rot="16200000">
            <a:off x="473075" y="3303588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37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Line 42"/>
          <p:cNvSpPr>
            <a:spLocks noChangeShapeType="1"/>
          </p:cNvSpPr>
          <p:nvPr/>
        </p:nvSpPr>
        <p:spPr bwMode="auto">
          <a:xfrm flipH="1">
            <a:off x="809625" y="2441576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Rectangle 43"/>
          <p:cNvSpPr>
            <a:spLocks noChangeArrowheads="1"/>
          </p:cNvSpPr>
          <p:nvPr/>
        </p:nvSpPr>
        <p:spPr bwMode="auto">
          <a:xfrm rot="16200000">
            <a:off x="373063" y="2211388"/>
            <a:ext cx="5715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37.5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Line 44"/>
          <p:cNvSpPr>
            <a:spLocks noChangeShapeType="1"/>
          </p:cNvSpPr>
          <p:nvPr/>
        </p:nvSpPr>
        <p:spPr bwMode="auto">
          <a:xfrm flipH="1">
            <a:off x="809625" y="1355726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Rectangle 45"/>
          <p:cNvSpPr>
            <a:spLocks noChangeArrowheads="1"/>
          </p:cNvSpPr>
          <p:nvPr/>
        </p:nvSpPr>
        <p:spPr bwMode="auto">
          <a:xfrm rot="16200000">
            <a:off x="474663" y="1130301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38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46"/>
          <p:cNvSpPr>
            <a:spLocks noChangeArrowheads="1"/>
          </p:cNvSpPr>
          <p:nvPr/>
        </p:nvSpPr>
        <p:spPr bwMode="auto">
          <a:xfrm rot="16200000">
            <a:off x="-1300162" y="3006726"/>
            <a:ext cx="31813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Percent in College at Age 20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Line 47"/>
          <p:cNvSpPr>
            <a:spLocks noChangeShapeType="1"/>
          </p:cNvSpPr>
          <p:nvPr/>
        </p:nvSpPr>
        <p:spPr bwMode="auto">
          <a:xfrm>
            <a:off x="903288" y="5851526"/>
            <a:ext cx="8002589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Line 48"/>
          <p:cNvSpPr>
            <a:spLocks noChangeShapeType="1"/>
          </p:cNvSpPr>
          <p:nvPr/>
        </p:nvSpPr>
        <p:spPr bwMode="auto">
          <a:xfrm>
            <a:off x="1047750" y="5851526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3" name="Rectangle 49"/>
          <p:cNvSpPr>
            <a:spLocks noChangeArrowheads="1"/>
          </p:cNvSpPr>
          <p:nvPr/>
        </p:nvSpPr>
        <p:spPr bwMode="auto">
          <a:xfrm>
            <a:off x="847725" y="5989639"/>
            <a:ext cx="5207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-1.5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Line 50"/>
          <p:cNvSpPr>
            <a:spLocks noChangeShapeType="1"/>
          </p:cNvSpPr>
          <p:nvPr/>
        </p:nvSpPr>
        <p:spPr bwMode="auto">
          <a:xfrm>
            <a:off x="2333625" y="5851526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Rectangle 51"/>
          <p:cNvSpPr>
            <a:spLocks noChangeArrowheads="1"/>
          </p:cNvSpPr>
          <p:nvPr/>
        </p:nvSpPr>
        <p:spPr bwMode="auto">
          <a:xfrm>
            <a:off x="2233613" y="5989639"/>
            <a:ext cx="3206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Line 52"/>
          <p:cNvSpPr>
            <a:spLocks noChangeShapeType="1"/>
          </p:cNvSpPr>
          <p:nvPr/>
        </p:nvSpPr>
        <p:spPr bwMode="auto">
          <a:xfrm>
            <a:off x="3619501" y="5851526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7" name="Rectangle 53"/>
          <p:cNvSpPr>
            <a:spLocks noChangeArrowheads="1"/>
          </p:cNvSpPr>
          <p:nvPr/>
        </p:nvSpPr>
        <p:spPr bwMode="auto">
          <a:xfrm>
            <a:off x="3429001" y="5989639"/>
            <a:ext cx="396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-0.5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8" name="Line 54"/>
          <p:cNvSpPr>
            <a:spLocks noChangeShapeType="1"/>
          </p:cNvSpPr>
          <p:nvPr/>
        </p:nvSpPr>
        <p:spPr bwMode="auto">
          <a:xfrm>
            <a:off x="4903789" y="5851526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9" name="Rectangle 55"/>
          <p:cNvSpPr>
            <a:spLocks noChangeArrowheads="1"/>
          </p:cNvSpPr>
          <p:nvPr/>
        </p:nvSpPr>
        <p:spPr bwMode="auto">
          <a:xfrm>
            <a:off x="4843464" y="5989639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Line 56"/>
          <p:cNvSpPr>
            <a:spLocks noChangeShapeType="1"/>
          </p:cNvSpPr>
          <p:nvPr/>
        </p:nvSpPr>
        <p:spPr bwMode="auto">
          <a:xfrm>
            <a:off x="6189664" y="5851526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1" name="Rectangle 57"/>
          <p:cNvSpPr>
            <a:spLocks noChangeArrowheads="1"/>
          </p:cNvSpPr>
          <p:nvPr/>
        </p:nvSpPr>
        <p:spPr bwMode="auto">
          <a:xfrm>
            <a:off x="6027739" y="5989639"/>
            <a:ext cx="320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Line 58"/>
          <p:cNvSpPr>
            <a:spLocks noChangeShapeType="1"/>
          </p:cNvSpPr>
          <p:nvPr/>
        </p:nvSpPr>
        <p:spPr bwMode="auto">
          <a:xfrm>
            <a:off x="7475539" y="5851526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3" name="Rectangle 59"/>
          <p:cNvSpPr>
            <a:spLocks noChangeArrowheads="1"/>
          </p:cNvSpPr>
          <p:nvPr/>
        </p:nvSpPr>
        <p:spPr bwMode="auto">
          <a:xfrm>
            <a:off x="7415214" y="5989639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4" name="Line 60"/>
          <p:cNvSpPr>
            <a:spLocks noChangeShapeType="1"/>
          </p:cNvSpPr>
          <p:nvPr/>
        </p:nvSpPr>
        <p:spPr bwMode="auto">
          <a:xfrm>
            <a:off x="8761414" y="5851526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5" name="Rectangle 61"/>
          <p:cNvSpPr>
            <a:spLocks noChangeArrowheads="1"/>
          </p:cNvSpPr>
          <p:nvPr/>
        </p:nvSpPr>
        <p:spPr bwMode="auto">
          <a:xfrm>
            <a:off x="8601077" y="5989639"/>
            <a:ext cx="4381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1.5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6" name="Rectangle 62"/>
              <p:cNvSpPr>
                <a:spLocks noChangeArrowheads="1"/>
              </p:cNvSpPr>
              <p:nvPr/>
            </p:nvSpPr>
            <p:spPr bwMode="auto">
              <a:xfrm>
                <a:off x="3048001" y="6372226"/>
                <a:ext cx="3911601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Normalized Teacher Value Added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18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 pitchFamily="18" charset="0"/>
                            <a:cs typeface="Arial" pitchFamily="34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kumimoji="0" lang="en-US" sz="1800" b="0" u="none" strike="noStrike" cap="none" normalizeH="0" baseline="-2500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jt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)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56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1" y="6372226"/>
                <a:ext cx="3911601" cy="276225"/>
              </a:xfrm>
              <a:prstGeom prst="rect">
                <a:avLst/>
              </a:prstGeom>
              <a:blipFill rotWithShape="1">
                <a:blip r:embed="rId3"/>
                <a:stretch>
                  <a:fillRect l="-3583" t="-26087" r="-6698" b="-5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7" name="Rectangle 63"/>
          <p:cNvSpPr>
            <a:spLocks noChangeArrowheads="1"/>
          </p:cNvSpPr>
          <p:nvPr/>
        </p:nvSpPr>
        <p:spPr bwMode="auto">
          <a:xfrm>
            <a:off x="7446964" y="5057776"/>
            <a:ext cx="1468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Coef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= 0.82%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8" name="Rectangle 64"/>
          <p:cNvSpPr>
            <a:spLocks noChangeArrowheads="1"/>
          </p:cNvSpPr>
          <p:nvPr/>
        </p:nvSpPr>
        <p:spPr bwMode="auto">
          <a:xfrm>
            <a:off x="8170864" y="5334001"/>
            <a:ext cx="603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(0.07)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auto">
          <a:xfrm>
            <a:off x="1619863" y="182563"/>
            <a:ext cx="60058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dirty="0">
                <a:solidFill>
                  <a:srgbClr val="1E2D70"/>
                </a:solidFill>
              </a:rPr>
              <a:t>College Attendance at Age 20 vs. Teacher Value-Added</a:t>
            </a:r>
          </a:p>
        </p:txBody>
      </p:sp>
    </p:spTree>
    <p:extLst>
      <p:ext uri="{BB962C8B-B14F-4D97-AF65-F5344CB8AC3E}">
        <p14:creationId xmlns:p14="http://schemas.microsoft.com/office/powerpoint/2010/main" val="306091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48"/>
          <p:cNvSpPr>
            <a:spLocks noChangeArrowheads="1"/>
          </p:cNvSpPr>
          <p:nvPr/>
        </p:nvSpPr>
        <p:spPr bwMode="auto">
          <a:xfrm rot="16200000">
            <a:off x="-2616932" y="3156875"/>
            <a:ext cx="57196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Change in College Attendance Rate Across Cohorts (%)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56"/>
          <p:cNvSpPr>
            <a:spLocks noChangeArrowheads="1"/>
          </p:cNvSpPr>
          <p:nvPr/>
        </p:nvSpPr>
        <p:spPr bwMode="auto">
          <a:xfrm>
            <a:off x="2133600" y="6296025"/>
            <a:ext cx="57753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Change in Mean Normalized Teacher VA Across Cohorts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63"/>
          <p:cNvSpPr>
            <a:spLocks noChangeArrowheads="1"/>
          </p:cNvSpPr>
          <p:nvPr/>
        </p:nvSpPr>
        <p:spPr bwMode="auto">
          <a:xfrm>
            <a:off x="7446964" y="5057776"/>
            <a:ext cx="14683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Coef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= 0.86%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64"/>
          <p:cNvSpPr>
            <a:spLocks noChangeArrowheads="1"/>
          </p:cNvSpPr>
          <p:nvPr/>
        </p:nvSpPr>
        <p:spPr bwMode="auto">
          <a:xfrm>
            <a:off x="8170864" y="5334001"/>
            <a:ext cx="6027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(0.23)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5"/>
          <p:cNvSpPr>
            <a:spLocks noChangeArrowheads="1"/>
          </p:cNvSpPr>
          <p:nvPr/>
        </p:nvSpPr>
        <p:spPr bwMode="auto">
          <a:xfrm>
            <a:off x="307594" y="182563"/>
            <a:ext cx="86304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1E2D70"/>
                </a:solidFill>
              </a:rPr>
              <a:t>Change in College Attendance Across Cohorts vs. Change in Mean Teacher VA</a:t>
            </a:r>
            <a:endParaRPr lang="en-US" sz="1800" b="1" dirty="0">
              <a:solidFill>
                <a:srgbClr val="1E2D70"/>
              </a:solidFill>
            </a:endParaRPr>
          </a:p>
        </p:txBody>
      </p:sp>
      <p:sp>
        <p:nvSpPr>
          <p:cNvPr id="64" name="Line 8"/>
          <p:cNvSpPr>
            <a:spLocks noChangeShapeType="1"/>
          </p:cNvSpPr>
          <p:nvPr/>
        </p:nvSpPr>
        <p:spPr bwMode="auto">
          <a:xfrm>
            <a:off x="905239" y="5702438"/>
            <a:ext cx="8000057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Line 9"/>
          <p:cNvSpPr>
            <a:spLocks noChangeShapeType="1"/>
          </p:cNvSpPr>
          <p:nvPr/>
        </p:nvSpPr>
        <p:spPr bwMode="auto">
          <a:xfrm>
            <a:off x="905239" y="4741675"/>
            <a:ext cx="8000057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Line 10"/>
          <p:cNvSpPr>
            <a:spLocks noChangeShapeType="1"/>
          </p:cNvSpPr>
          <p:nvPr/>
        </p:nvSpPr>
        <p:spPr bwMode="auto">
          <a:xfrm>
            <a:off x="905239" y="3774653"/>
            <a:ext cx="8000057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Line 11"/>
          <p:cNvSpPr>
            <a:spLocks noChangeShapeType="1"/>
          </p:cNvSpPr>
          <p:nvPr/>
        </p:nvSpPr>
        <p:spPr bwMode="auto">
          <a:xfrm>
            <a:off x="905239" y="2812325"/>
            <a:ext cx="8000057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Line 12"/>
          <p:cNvSpPr>
            <a:spLocks noChangeShapeType="1"/>
          </p:cNvSpPr>
          <p:nvPr/>
        </p:nvSpPr>
        <p:spPr bwMode="auto">
          <a:xfrm>
            <a:off x="905239" y="1849998"/>
            <a:ext cx="8000057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Line 13"/>
          <p:cNvSpPr>
            <a:spLocks noChangeShapeType="1"/>
          </p:cNvSpPr>
          <p:nvPr/>
        </p:nvSpPr>
        <p:spPr bwMode="auto">
          <a:xfrm>
            <a:off x="905239" y="889235"/>
            <a:ext cx="8000057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14"/>
          <p:cNvSpPr>
            <a:spLocks noChangeArrowheads="1"/>
          </p:cNvSpPr>
          <p:nvPr/>
        </p:nvSpPr>
        <p:spPr bwMode="auto">
          <a:xfrm>
            <a:off x="1004121" y="4981083"/>
            <a:ext cx="98883" cy="98580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Oval 15"/>
          <p:cNvSpPr>
            <a:spLocks noChangeArrowheads="1"/>
          </p:cNvSpPr>
          <p:nvPr/>
        </p:nvSpPr>
        <p:spPr bwMode="auto">
          <a:xfrm>
            <a:off x="2669426" y="3369380"/>
            <a:ext cx="98883" cy="98580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Oval 16"/>
          <p:cNvSpPr>
            <a:spLocks noChangeArrowheads="1"/>
          </p:cNvSpPr>
          <p:nvPr/>
        </p:nvSpPr>
        <p:spPr bwMode="auto">
          <a:xfrm>
            <a:off x="3239177" y="4391169"/>
            <a:ext cx="98883" cy="98580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Oval 17"/>
          <p:cNvSpPr>
            <a:spLocks noChangeArrowheads="1"/>
          </p:cNvSpPr>
          <p:nvPr/>
        </p:nvSpPr>
        <p:spPr bwMode="auto">
          <a:xfrm>
            <a:off x="3617442" y="5090616"/>
            <a:ext cx="98883" cy="98580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Oval 18"/>
          <p:cNvSpPr>
            <a:spLocks noChangeArrowheads="1"/>
          </p:cNvSpPr>
          <p:nvPr/>
        </p:nvSpPr>
        <p:spPr bwMode="auto">
          <a:xfrm>
            <a:off x="3892115" y="4375521"/>
            <a:ext cx="98883" cy="9701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Oval 19"/>
          <p:cNvSpPr>
            <a:spLocks noChangeArrowheads="1"/>
          </p:cNvSpPr>
          <p:nvPr/>
        </p:nvSpPr>
        <p:spPr bwMode="auto">
          <a:xfrm>
            <a:off x="4110284" y="3270800"/>
            <a:ext cx="98883" cy="98580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Oval 20"/>
          <p:cNvSpPr>
            <a:spLocks noChangeArrowheads="1"/>
          </p:cNvSpPr>
          <p:nvPr/>
        </p:nvSpPr>
        <p:spPr bwMode="auto">
          <a:xfrm>
            <a:off x="4303340" y="3604094"/>
            <a:ext cx="97313" cy="98580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Oval 21"/>
          <p:cNvSpPr>
            <a:spLocks noChangeArrowheads="1"/>
          </p:cNvSpPr>
          <p:nvPr/>
        </p:nvSpPr>
        <p:spPr bwMode="auto">
          <a:xfrm>
            <a:off x="4466574" y="4544515"/>
            <a:ext cx="98883" cy="98580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Oval 22"/>
          <p:cNvSpPr>
            <a:spLocks noChangeArrowheads="1"/>
          </p:cNvSpPr>
          <p:nvPr/>
        </p:nvSpPr>
        <p:spPr bwMode="auto">
          <a:xfrm>
            <a:off x="4609405" y="3244199"/>
            <a:ext cx="98883" cy="98580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Oval 23"/>
          <p:cNvSpPr>
            <a:spLocks noChangeArrowheads="1"/>
          </p:cNvSpPr>
          <p:nvPr/>
        </p:nvSpPr>
        <p:spPr bwMode="auto">
          <a:xfrm>
            <a:off x="4745956" y="4522609"/>
            <a:ext cx="98883" cy="98580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24"/>
          <p:cNvSpPr>
            <a:spLocks noChangeArrowheads="1"/>
          </p:cNvSpPr>
          <p:nvPr/>
        </p:nvSpPr>
        <p:spPr bwMode="auto">
          <a:xfrm>
            <a:off x="4866813" y="1659097"/>
            <a:ext cx="98883" cy="98580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Oval 25"/>
          <p:cNvSpPr>
            <a:spLocks noChangeArrowheads="1"/>
          </p:cNvSpPr>
          <p:nvPr/>
        </p:nvSpPr>
        <p:spPr bwMode="auto">
          <a:xfrm>
            <a:off x="4998656" y="4112642"/>
            <a:ext cx="98883" cy="98580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Oval 26"/>
          <p:cNvSpPr>
            <a:spLocks noChangeArrowheads="1"/>
          </p:cNvSpPr>
          <p:nvPr/>
        </p:nvSpPr>
        <p:spPr bwMode="auto">
          <a:xfrm>
            <a:off x="5146195" y="3899834"/>
            <a:ext cx="98883" cy="98580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Oval 27"/>
          <p:cNvSpPr>
            <a:spLocks noChangeArrowheads="1"/>
          </p:cNvSpPr>
          <p:nvPr/>
        </p:nvSpPr>
        <p:spPr bwMode="auto">
          <a:xfrm>
            <a:off x="5310998" y="3320873"/>
            <a:ext cx="98883" cy="98580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Oval 28"/>
          <p:cNvSpPr>
            <a:spLocks noChangeArrowheads="1"/>
          </p:cNvSpPr>
          <p:nvPr/>
        </p:nvSpPr>
        <p:spPr bwMode="auto">
          <a:xfrm>
            <a:off x="5497777" y="3992155"/>
            <a:ext cx="97313" cy="98580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Oval 29"/>
          <p:cNvSpPr>
            <a:spLocks noChangeArrowheads="1"/>
          </p:cNvSpPr>
          <p:nvPr/>
        </p:nvSpPr>
        <p:spPr bwMode="auto">
          <a:xfrm>
            <a:off x="5715945" y="2827973"/>
            <a:ext cx="98883" cy="98580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Oval 30"/>
          <p:cNvSpPr>
            <a:spLocks noChangeArrowheads="1"/>
          </p:cNvSpPr>
          <p:nvPr/>
        </p:nvSpPr>
        <p:spPr bwMode="auto">
          <a:xfrm>
            <a:off x="5990619" y="1785842"/>
            <a:ext cx="98883" cy="9701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31"/>
          <p:cNvSpPr>
            <a:spLocks noChangeArrowheads="1"/>
          </p:cNvSpPr>
          <p:nvPr/>
        </p:nvSpPr>
        <p:spPr bwMode="auto">
          <a:xfrm>
            <a:off x="6373592" y="2413312"/>
            <a:ext cx="98883" cy="98580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32"/>
          <p:cNvSpPr>
            <a:spLocks noChangeArrowheads="1"/>
          </p:cNvSpPr>
          <p:nvPr/>
        </p:nvSpPr>
        <p:spPr bwMode="auto">
          <a:xfrm>
            <a:off x="6982582" y="1380570"/>
            <a:ext cx="97313" cy="98580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33"/>
          <p:cNvSpPr>
            <a:spLocks noChangeArrowheads="1"/>
          </p:cNvSpPr>
          <p:nvPr/>
        </p:nvSpPr>
        <p:spPr bwMode="auto">
          <a:xfrm>
            <a:off x="8713808" y="1494797"/>
            <a:ext cx="98883" cy="98580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34"/>
          <p:cNvSpPr>
            <a:spLocks/>
          </p:cNvSpPr>
          <p:nvPr/>
        </p:nvSpPr>
        <p:spPr bwMode="auto">
          <a:xfrm>
            <a:off x="1052778" y="1271036"/>
            <a:ext cx="7709688" cy="4339082"/>
          </a:xfrm>
          <a:custGeom>
            <a:avLst/>
            <a:gdLst>
              <a:gd name="T0" fmla="*/ 18 w 1407"/>
              <a:gd name="T1" fmla="*/ 783 h 794"/>
              <a:gd name="T2" fmla="*/ 42 w 1407"/>
              <a:gd name="T3" fmla="*/ 770 h 794"/>
              <a:gd name="T4" fmla="*/ 65 w 1407"/>
              <a:gd name="T5" fmla="*/ 756 h 794"/>
              <a:gd name="T6" fmla="*/ 89 w 1407"/>
              <a:gd name="T7" fmla="*/ 743 h 794"/>
              <a:gd name="T8" fmla="*/ 113 w 1407"/>
              <a:gd name="T9" fmla="*/ 730 h 794"/>
              <a:gd name="T10" fmla="*/ 136 w 1407"/>
              <a:gd name="T11" fmla="*/ 717 h 794"/>
              <a:gd name="T12" fmla="*/ 160 w 1407"/>
              <a:gd name="T13" fmla="*/ 703 h 794"/>
              <a:gd name="T14" fmla="*/ 183 w 1407"/>
              <a:gd name="T15" fmla="*/ 690 h 794"/>
              <a:gd name="T16" fmla="*/ 207 w 1407"/>
              <a:gd name="T17" fmla="*/ 677 h 794"/>
              <a:gd name="T18" fmla="*/ 230 w 1407"/>
              <a:gd name="T19" fmla="*/ 663 h 794"/>
              <a:gd name="T20" fmla="*/ 254 w 1407"/>
              <a:gd name="T21" fmla="*/ 650 h 794"/>
              <a:gd name="T22" fmla="*/ 277 w 1407"/>
              <a:gd name="T23" fmla="*/ 637 h 794"/>
              <a:gd name="T24" fmla="*/ 301 w 1407"/>
              <a:gd name="T25" fmla="*/ 624 h 794"/>
              <a:gd name="T26" fmla="*/ 324 w 1407"/>
              <a:gd name="T27" fmla="*/ 610 h 794"/>
              <a:gd name="T28" fmla="*/ 348 w 1407"/>
              <a:gd name="T29" fmla="*/ 597 h 794"/>
              <a:gd name="T30" fmla="*/ 371 w 1407"/>
              <a:gd name="T31" fmla="*/ 584 h 794"/>
              <a:gd name="T32" fmla="*/ 395 w 1407"/>
              <a:gd name="T33" fmla="*/ 571 h 794"/>
              <a:gd name="T34" fmla="*/ 418 w 1407"/>
              <a:gd name="T35" fmla="*/ 557 h 794"/>
              <a:gd name="T36" fmla="*/ 442 w 1407"/>
              <a:gd name="T37" fmla="*/ 544 h 794"/>
              <a:gd name="T38" fmla="*/ 465 w 1407"/>
              <a:gd name="T39" fmla="*/ 531 h 794"/>
              <a:gd name="T40" fmla="*/ 489 w 1407"/>
              <a:gd name="T41" fmla="*/ 517 h 794"/>
              <a:gd name="T42" fmla="*/ 512 w 1407"/>
              <a:gd name="T43" fmla="*/ 504 h 794"/>
              <a:gd name="T44" fmla="*/ 536 w 1407"/>
              <a:gd name="T45" fmla="*/ 491 h 794"/>
              <a:gd name="T46" fmla="*/ 560 w 1407"/>
              <a:gd name="T47" fmla="*/ 478 h 794"/>
              <a:gd name="T48" fmla="*/ 583 w 1407"/>
              <a:gd name="T49" fmla="*/ 464 h 794"/>
              <a:gd name="T50" fmla="*/ 607 w 1407"/>
              <a:gd name="T51" fmla="*/ 451 h 794"/>
              <a:gd name="T52" fmla="*/ 630 w 1407"/>
              <a:gd name="T53" fmla="*/ 438 h 794"/>
              <a:gd name="T54" fmla="*/ 654 w 1407"/>
              <a:gd name="T55" fmla="*/ 425 h 794"/>
              <a:gd name="T56" fmla="*/ 677 w 1407"/>
              <a:gd name="T57" fmla="*/ 411 h 794"/>
              <a:gd name="T58" fmla="*/ 701 w 1407"/>
              <a:gd name="T59" fmla="*/ 398 h 794"/>
              <a:gd name="T60" fmla="*/ 724 w 1407"/>
              <a:gd name="T61" fmla="*/ 385 h 794"/>
              <a:gd name="T62" fmla="*/ 748 w 1407"/>
              <a:gd name="T63" fmla="*/ 371 h 794"/>
              <a:gd name="T64" fmla="*/ 771 w 1407"/>
              <a:gd name="T65" fmla="*/ 358 h 794"/>
              <a:gd name="T66" fmla="*/ 795 w 1407"/>
              <a:gd name="T67" fmla="*/ 345 h 794"/>
              <a:gd name="T68" fmla="*/ 818 w 1407"/>
              <a:gd name="T69" fmla="*/ 332 h 794"/>
              <a:gd name="T70" fmla="*/ 842 w 1407"/>
              <a:gd name="T71" fmla="*/ 318 h 794"/>
              <a:gd name="T72" fmla="*/ 865 w 1407"/>
              <a:gd name="T73" fmla="*/ 305 h 794"/>
              <a:gd name="T74" fmla="*/ 889 w 1407"/>
              <a:gd name="T75" fmla="*/ 292 h 794"/>
              <a:gd name="T76" fmla="*/ 912 w 1407"/>
              <a:gd name="T77" fmla="*/ 278 h 794"/>
              <a:gd name="T78" fmla="*/ 936 w 1407"/>
              <a:gd name="T79" fmla="*/ 265 h 794"/>
              <a:gd name="T80" fmla="*/ 960 w 1407"/>
              <a:gd name="T81" fmla="*/ 252 h 794"/>
              <a:gd name="T82" fmla="*/ 983 w 1407"/>
              <a:gd name="T83" fmla="*/ 239 h 794"/>
              <a:gd name="T84" fmla="*/ 1007 w 1407"/>
              <a:gd name="T85" fmla="*/ 225 h 794"/>
              <a:gd name="T86" fmla="*/ 1030 w 1407"/>
              <a:gd name="T87" fmla="*/ 212 h 794"/>
              <a:gd name="T88" fmla="*/ 1054 w 1407"/>
              <a:gd name="T89" fmla="*/ 199 h 794"/>
              <a:gd name="T90" fmla="*/ 1077 w 1407"/>
              <a:gd name="T91" fmla="*/ 186 h 794"/>
              <a:gd name="T92" fmla="*/ 1101 w 1407"/>
              <a:gd name="T93" fmla="*/ 172 h 794"/>
              <a:gd name="T94" fmla="*/ 1124 w 1407"/>
              <a:gd name="T95" fmla="*/ 159 h 794"/>
              <a:gd name="T96" fmla="*/ 1148 w 1407"/>
              <a:gd name="T97" fmla="*/ 146 h 794"/>
              <a:gd name="T98" fmla="*/ 1171 w 1407"/>
              <a:gd name="T99" fmla="*/ 132 h 794"/>
              <a:gd name="T100" fmla="*/ 1195 w 1407"/>
              <a:gd name="T101" fmla="*/ 119 h 794"/>
              <a:gd name="T102" fmla="*/ 1218 w 1407"/>
              <a:gd name="T103" fmla="*/ 106 h 794"/>
              <a:gd name="T104" fmla="*/ 1242 w 1407"/>
              <a:gd name="T105" fmla="*/ 93 h 794"/>
              <a:gd name="T106" fmla="*/ 1265 w 1407"/>
              <a:gd name="T107" fmla="*/ 79 h 794"/>
              <a:gd name="T108" fmla="*/ 1289 w 1407"/>
              <a:gd name="T109" fmla="*/ 66 h 794"/>
              <a:gd name="T110" fmla="*/ 1312 w 1407"/>
              <a:gd name="T111" fmla="*/ 53 h 794"/>
              <a:gd name="T112" fmla="*/ 1336 w 1407"/>
              <a:gd name="T113" fmla="*/ 40 h 794"/>
              <a:gd name="T114" fmla="*/ 1360 w 1407"/>
              <a:gd name="T115" fmla="*/ 26 h 794"/>
              <a:gd name="T116" fmla="*/ 1383 w 1407"/>
              <a:gd name="T117" fmla="*/ 13 h 794"/>
              <a:gd name="T118" fmla="*/ 1407 w 1407"/>
              <a:gd name="T119" fmla="*/ 0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07" h="794">
                <a:moveTo>
                  <a:pt x="0" y="794"/>
                </a:moveTo>
                <a:lnTo>
                  <a:pt x="4" y="791"/>
                </a:lnTo>
                <a:lnTo>
                  <a:pt x="9" y="788"/>
                </a:lnTo>
                <a:lnTo>
                  <a:pt x="14" y="786"/>
                </a:lnTo>
                <a:lnTo>
                  <a:pt x="18" y="783"/>
                </a:lnTo>
                <a:lnTo>
                  <a:pt x="23" y="780"/>
                </a:lnTo>
                <a:lnTo>
                  <a:pt x="28" y="778"/>
                </a:lnTo>
                <a:lnTo>
                  <a:pt x="32" y="775"/>
                </a:lnTo>
                <a:lnTo>
                  <a:pt x="37" y="772"/>
                </a:lnTo>
                <a:lnTo>
                  <a:pt x="42" y="770"/>
                </a:lnTo>
                <a:lnTo>
                  <a:pt x="47" y="767"/>
                </a:lnTo>
                <a:lnTo>
                  <a:pt x="51" y="764"/>
                </a:lnTo>
                <a:lnTo>
                  <a:pt x="56" y="762"/>
                </a:lnTo>
                <a:lnTo>
                  <a:pt x="61" y="759"/>
                </a:lnTo>
                <a:lnTo>
                  <a:pt x="65" y="756"/>
                </a:lnTo>
                <a:lnTo>
                  <a:pt x="70" y="754"/>
                </a:lnTo>
                <a:lnTo>
                  <a:pt x="75" y="751"/>
                </a:lnTo>
                <a:lnTo>
                  <a:pt x="80" y="748"/>
                </a:lnTo>
                <a:lnTo>
                  <a:pt x="84" y="746"/>
                </a:lnTo>
                <a:lnTo>
                  <a:pt x="89" y="743"/>
                </a:lnTo>
                <a:lnTo>
                  <a:pt x="94" y="740"/>
                </a:lnTo>
                <a:lnTo>
                  <a:pt x="98" y="738"/>
                </a:lnTo>
                <a:lnTo>
                  <a:pt x="103" y="735"/>
                </a:lnTo>
                <a:lnTo>
                  <a:pt x="108" y="733"/>
                </a:lnTo>
                <a:lnTo>
                  <a:pt x="113" y="730"/>
                </a:lnTo>
                <a:lnTo>
                  <a:pt x="117" y="727"/>
                </a:lnTo>
                <a:lnTo>
                  <a:pt x="122" y="725"/>
                </a:lnTo>
                <a:lnTo>
                  <a:pt x="127" y="722"/>
                </a:lnTo>
                <a:lnTo>
                  <a:pt x="131" y="719"/>
                </a:lnTo>
                <a:lnTo>
                  <a:pt x="136" y="717"/>
                </a:lnTo>
                <a:lnTo>
                  <a:pt x="141" y="714"/>
                </a:lnTo>
                <a:lnTo>
                  <a:pt x="145" y="711"/>
                </a:lnTo>
                <a:lnTo>
                  <a:pt x="150" y="709"/>
                </a:lnTo>
                <a:lnTo>
                  <a:pt x="155" y="706"/>
                </a:lnTo>
                <a:lnTo>
                  <a:pt x="160" y="703"/>
                </a:lnTo>
                <a:lnTo>
                  <a:pt x="164" y="701"/>
                </a:lnTo>
                <a:lnTo>
                  <a:pt x="169" y="698"/>
                </a:lnTo>
                <a:lnTo>
                  <a:pt x="174" y="695"/>
                </a:lnTo>
                <a:lnTo>
                  <a:pt x="178" y="693"/>
                </a:lnTo>
                <a:lnTo>
                  <a:pt x="183" y="690"/>
                </a:lnTo>
                <a:lnTo>
                  <a:pt x="188" y="687"/>
                </a:lnTo>
                <a:lnTo>
                  <a:pt x="192" y="685"/>
                </a:lnTo>
                <a:lnTo>
                  <a:pt x="197" y="682"/>
                </a:lnTo>
                <a:lnTo>
                  <a:pt x="202" y="679"/>
                </a:lnTo>
                <a:lnTo>
                  <a:pt x="207" y="677"/>
                </a:lnTo>
                <a:lnTo>
                  <a:pt x="211" y="674"/>
                </a:lnTo>
                <a:lnTo>
                  <a:pt x="216" y="671"/>
                </a:lnTo>
                <a:lnTo>
                  <a:pt x="221" y="669"/>
                </a:lnTo>
                <a:lnTo>
                  <a:pt x="225" y="666"/>
                </a:lnTo>
                <a:lnTo>
                  <a:pt x="230" y="663"/>
                </a:lnTo>
                <a:lnTo>
                  <a:pt x="235" y="661"/>
                </a:lnTo>
                <a:lnTo>
                  <a:pt x="240" y="658"/>
                </a:lnTo>
                <a:lnTo>
                  <a:pt x="244" y="655"/>
                </a:lnTo>
                <a:lnTo>
                  <a:pt x="249" y="653"/>
                </a:lnTo>
                <a:lnTo>
                  <a:pt x="254" y="650"/>
                </a:lnTo>
                <a:lnTo>
                  <a:pt x="258" y="648"/>
                </a:lnTo>
                <a:lnTo>
                  <a:pt x="263" y="645"/>
                </a:lnTo>
                <a:lnTo>
                  <a:pt x="268" y="642"/>
                </a:lnTo>
                <a:lnTo>
                  <a:pt x="273" y="640"/>
                </a:lnTo>
                <a:lnTo>
                  <a:pt x="277" y="637"/>
                </a:lnTo>
                <a:lnTo>
                  <a:pt x="282" y="634"/>
                </a:lnTo>
                <a:lnTo>
                  <a:pt x="287" y="632"/>
                </a:lnTo>
                <a:lnTo>
                  <a:pt x="291" y="629"/>
                </a:lnTo>
                <a:lnTo>
                  <a:pt x="296" y="626"/>
                </a:lnTo>
                <a:lnTo>
                  <a:pt x="301" y="624"/>
                </a:lnTo>
                <a:lnTo>
                  <a:pt x="305" y="621"/>
                </a:lnTo>
                <a:lnTo>
                  <a:pt x="310" y="618"/>
                </a:lnTo>
                <a:lnTo>
                  <a:pt x="315" y="616"/>
                </a:lnTo>
                <a:lnTo>
                  <a:pt x="320" y="613"/>
                </a:lnTo>
                <a:lnTo>
                  <a:pt x="324" y="610"/>
                </a:lnTo>
                <a:lnTo>
                  <a:pt x="329" y="608"/>
                </a:lnTo>
                <a:lnTo>
                  <a:pt x="334" y="605"/>
                </a:lnTo>
                <a:lnTo>
                  <a:pt x="338" y="602"/>
                </a:lnTo>
                <a:lnTo>
                  <a:pt x="343" y="600"/>
                </a:lnTo>
                <a:lnTo>
                  <a:pt x="348" y="597"/>
                </a:lnTo>
                <a:lnTo>
                  <a:pt x="352" y="594"/>
                </a:lnTo>
                <a:lnTo>
                  <a:pt x="357" y="592"/>
                </a:lnTo>
                <a:lnTo>
                  <a:pt x="362" y="589"/>
                </a:lnTo>
                <a:lnTo>
                  <a:pt x="367" y="586"/>
                </a:lnTo>
                <a:lnTo>
                  <a:pt x="371" y="584"/>
                </a:lnTo>
                <a:lnTo>
                  <a:pt x="376" y="581"/>
                </a:lnTo>
                <a:lnTo>
                  <a:pt x="381" y="579"/>
                </a:lnTo>
                <a:lnTo>
                  <a:pt x="385" y="576"/>
                </a:lnTo>
                <a:lnTo>
                  <a:pt x="390" y="573"/>
                </a:lnTo>
                <a:lnTo>
                  <a:pt x="395" y="571"/>
                </a:lnTo>
                <a:lnTo>
                  <a:pt x="400" y="568"/>
                </a:lnTo>
                <a:lnTo>
                  <a:pt x="404" y="565"/>
                </a:lnTo>
                <a:lnTo>
                  <a:pt x="409" y="563"/>
                </a:lnTo>
                <a:lnTo>
                  <a:pt x="414" y="560"/>
                </a:lnTo>
                <a:lnTo>
                  <a:pt x="418" y="557"/>
                </a:lnTo>
                <a:lnTo>
                  <a:pt x="423" y="555"/>
                </a:lnTo>
                <a:lnTo>
                  <a:pt x="428" y="552"/>
                </a:lnTo>
                <a:lnTo>
                  <a:pt x="432" y="549"/>
                </a:lnTo>
                <a:lnTo>
                  <a:pt x="437" y="547"/>
                </a:lnTo>
                <a:lnTo>
                  <a:pt x="442" y="544"/>
                </a:lnTo>
                <a:lnTo>
                  <a:pt x="447" y="541"/>
                </a:lnTo>
                <a:lnTo>
                  <a:pt x="451" y="539"/>
                </a:lnTo>
                <a:lnTo>
                  <a:pt x="456" y="536"/>
                </a:lnTo>
                <a:lnTo>
                  <a:pt x="461" y="533"/>
                </a:lnTo>
                <a:lnTo>
                  <a:pt x="465" y="531"/>
                </a:lnTo>
                <a:lnTo>
                  <a:pt x="470" y="528"/>
                </a:lnTo>
                <a:lnTo>
                  <a:pt x="475" y="525"/>
                </a:lnTo>
                <a:lnTo>
                  <a:pt x="480" y="523"/>
                </a:lnTo>
                <a:lnTo>
                  <a:pt x="484" y="520"/>
                </a:lnTo>
                <a:lnTo>
                  <a:pt x="489" y="517"/>
                </a:lnTo>
                <a:lnTo>
                  <a:pt x="494" y="515"/>
                </a:lnTo>
                <a:lnTo>
                  <a:pt x="498" y="512"/>
                </a:lnTo>
                <a:lnTo>
                  <a:pt x="503" y="509"/>
                </a:lnTo>
                <a:lnTo>
                  <a:pt x="508" y="507"/>
                </a:lnTo>
                <a:lnTo>
                  <a:pt x="512" y="504"/>
                </a:lnTo>
                <a:lnTo>
                  <a:pt x="517" y="501"/>
                </a:lnTo>
                <a:lnTo>
                  <a:pt x="522" y="499"/>
                </a:lnTo>
                <a:lnTo>
                  <a:pt x="527" y="496"/>
                </a:lnTo>
                <a:lnTo>
                  <a:pt x="531" y="494"/>
                </a:lnTo>
                <a:lnTo>
                  <a:pt x="536" y="491"/>
                </a:lnTo>
                <a:lnTo>
                  <a:pt x="541" y="488"/>
                </a:lnTo>
                <a:lnTo>
                  <a:pt x="545" y="486"/>
                </a:lnTo>
                <a:lnTo>
                  <a:pt x="550" y="483"/>
                </a:lnTo>
                <a:lnTo>
                  <a:pt x="555" y="480"/>
                </a:lnTo>
                <a:lnTo>
                  <a:pt x="560" y="478"/>
                </a:lnTo>
                <a:lnTo>
                  <a:pt x="564" y="475"/>
                </a:lnTo>
                <a:lnTo>
                  <a:pt x="569" y="472"/>
                </a:lnTo>
                <a:lnTo>
                  <a:pt x="574" y="470"/>
                </a:lnTo>
                <a:lnTo>
                  <a:pt x="578" y="467"/>
                </a:lnTo>
                <a:lnTo>
                  <a:pt x="583" y="464"/>
                </a:lnTo>
                <a:lnTo>
                  <a:pt x="588" y="462"/>
                </a:lnTo>
                <a:lnTo>
                  <a:pt x="592" y="459"/>
                </a:lnTo>
                <a:lnTo>
                  <a:pt x="597" y="456"/>
                </a:lnTo>
                <a:lnTo>
                  <a:pt x="602" y="454"/>
                </a:lnTo>
                <a:lnTo>
                  <a:pt x="607" y="451"/>
                </a:lnTo>
                <a:lnTo>
                  <a:pt x="611" y="448"/>
                </a:lnTo>
                <a:lnTo>
                  <a:pt x="616" y="446"/>
                </a:lnTo>
                <a:lnTo>
                  <a:pt x="621" y="443"/>
                </a:lnTo>
                <a:lnTo>
                  <a:pt x="625" y="440"/>
                </a:lnTo>
                <a:lnTo>
                  <a:pt x="630" y="438"/>
                </a:lnTo>
                <a:lnTo>
                  <a:pt x="635" y="435"/>
                </a:lnTo>
                <a:lnTo>
                  <a:pt x="640" y="432"/>
                </a:lnTo>
                <a:lnTo>
                  <a:pt x="644" y="430"/>
                </a:lnTo>
                <a:lnTo>
                  <a:pt x="649" y="427"/>
                </a:lnTo>
                <a:lnTo>
                  <a:pt x="654" y="425"/>
                </a:lnTo>
                <a:lnTo>
                  <a:pt x="658" y="422"/>
                </a:lnTo>
                <a:lnTo>
                  <a:pt x="663" y="419"/>
                </a:lnTo>
                <a:lnTo>
                  <a:pt x="668" y="417"/>
                </a:lnTo>
                <a:lnTo>
                  <a:pt x="673" y="414"/>
                </a:lnTo>
                <a:lnTo>
                  <a:pt x="677" y="411"/>
                </a:lnTo>
                <a:lnTo>
                  <a:pt x="682" y="409"/>
                </a:lnTo>
                <a:lnTo>
                  <a:pt x="687" y="406"/>
                </a:lnTo>
                <a:lnTo>
                  <a:pt x="691" y="403"/>
                </a:lnTo>
                <a:lnTo>
                  <a:pt x="696" y="401"/>
                </a:lnTo>
                <a:lnTo>
                  <a:pt x="701" y="398"/>
                </a:lnTo>
                <a:lnTo>
                  <a:pt x="705" y="395"/>
                </a:lnTo>
                <a:lnTo>
                  <a:pt x="710" y="393"/>
                </a:lnTo>
                <a:lnTo>
                  <a:pt x="715" y="390"/>
                </a:lnTo>
                <a:lnTo>
                  <a:pt x="720" y="387"/>
                </a:lnTo>
                <a:lnTo>
                  <a:pt x="724" y="385"/>
                </a:lnTo>
                <a:lnTo>
                  <a:pt x="729" y="382"/>
                </a:lnTo>
                <a:lnTo>
                  <a:pt x="734" y="379"/>
                </a:lnTo>
                <a:lnTo>
                  <a:pt x="738" y="377"/>
                </a:lnTo>
                <a:lnTo>
                  <a:pt x="743" y="374"/>
                </a:lnTo>
                <a:lnTo>
                  <a:pt x="748" y="371"/>
                </a:lnTo>
                <a:lnTo>
                  <a:pt x="752" y="369"/>
                </a:lnTo>
                <a:lnTo>
                  <a:pt x="757" y="366"/>
                </a:lnTo>
                <a:lnTo>
                  <a:pt x="762" y="363"/>
                </a:lnTo>
                <a:lnTo>
                  <a:pt x="767" y="361"/>
                </a:lnTo>
                <a:lnTo>
                  <a:pt x="771" y="358"/>
                </a:lnTo>
                <a:lnTo>
                  <a:pt x="776" y="355"/>
                </a:lnTo>
                <a:lnTo>
                  <a:pt x="781" y="353"/>
                </a:lnTo>
                <a:lnTo>
                  <a:pt x="785" y="350"/>
                </a:lnTo>
                <a:lnTo>
                  <a:pt x="790" y="347"/>
                </a:lnTo>
                <a:lnTo>
                  <a:pt x="795" y="345"/>
                </a:lnTo>
                <a:lnTo>
                  <a:pt x="800" y="342"/>
                </a:lnTo>
                <a:lnTo>
                  <a:pt x="804" y="340"/>
                </a:lnTo>
                <a:lnTo>
                  <a:pt x="809" y="337"/>
                </a:lnTo>
                <a:lnTo>
                  <a:pt x="814" y="334"/>
                </a:lnTo>
                <a:lnTo>
                  <a:pt x="818" y="332"/>
                </a:lnTo>
                <a:lnTo>
                  <a:pt x="823" y="329"/>
                </a:lnTo>
                <a:lnTo>
                  <a:pt x="828" y="326"/>
                </a:lnTo>
                <a:lnTo>
                  <a:pt x="832" y="324"/>
                </a:lnTo>
                <a:lnTo>
                  <a:pt x="837" y="321"/>
                </a:lnTo>
                <a:lnTo>
                  <a:pt x="842" y="318"/>
                </a:lnTo>
                <a:lnTo>
                  <a:pt x="847" y="316"/>
                </a:lnTo>
                <a:lnTo>
                  <a:pt x="851" y="313"/>
                </a:lnTo>
                <a:lnTo>
                  <a:pt x="856" y="310"/>
                </a:lnTo>
                <a:lnTo>
                  <a:pt x="861" y="308"/>
                </a:lnTo>
                <a:lnTo>
                  <a:pt x="865" y="305"/>
                </a:lnTo>
                <a:lnTo>
                  <a:pt x="870" y="302"/>
                </a:lnTo>
                <a:lnTo>
                  <a:pt x="875" y="300"/>
                </a:lnTo>
                <a:lnTo>
                  <a:pt x="880" y="297"/>
                </a:lnTo>
                <a:lnTo>
                  <a:pt x="884" y="294"/>
                </a:lnTo>
                <a:lnTo>
                  <a:pt x="889" y="292"/>
                </a:lnTo>
                <a:lnTo>
                  <a:pt x="894" y="289"/>
                </a:lnTo>
                <a:lnTo>
                  <a:pt x="898" y="286"/>
                </a:lnTo>
                <a:lnTo>
                  <a:pt x="903" y="284"/>
                </a:lnTo>
                <a:lnTo>
                  <a:pt x="908" y="281"/>
                </a:lnTo>
                <a:lnTo>
                  <a:pt x="912" y="278"/>
                </a:lnTo>
                <a:lnTo>
                  <a:pt x="917" y="276"/>
                </a:lnTo>
                <a:lnTo>
                  <a:pt x="922" y="273"/>
                </a:lnTo>
                <a:lnTo>
                  <a:pt x="927" y="271"/>
                </a:lnTo>
                <a:lnTo>
                  <a:pt x="931" y="268"/>
                </a:lnTo>
                <a:lnTo>
                  <a:pt x="936" y="265"/>
                </a:lnTo>
                <a:lnTo>
                  <a:pt x="941" y="263"/>
                </a:lnTo>
                <a:lnTo>
                  <a:pt x="945" y="260"/>
                </a:lnTo>
                <a:lnTo>
                  <a:pt x="950" y="257"/>
                </a:lnTo>
                <a:lnTo>
                  <a:pt x="955" y="255"/>
                </a:lnTo>
                <a:lnTo>
                  <a:pt x="960" y="252"/>
                </a:lnTo>
                <a:lnTo>
                  <a:pt x="964" y="249"/>
                </a:lnTo>
                <a:lnTo>
                  <a:pt x="969" y="247"/>
                </a:lnTo>
                <a:lnTo>
                  <a:pt x="974" y="244"/>
                </a:lnTo>
                <a:lnTo>
                  <a:pt x="978" y="241"/>
                </a:lnTo>
                <a:lnTo>
                  <a:pt x="983" y="239"/>
                </a:lnTo>
                <a:lnTo>
                  <a:pt x="988" y="236"/>
                </a:lnTo>
                <a:lnTo>
                  <a:pt x="992" y="233"/>
                </a:lnTo>
                <a:lnTo>
                  <a:pt x="997" y="231"/>
                </a:lnTo>
                <a:lnTo>
                  <a:pt x="1002" y="228"/>
                </a:lnTo>
                <a:lnTo>
                  <a:pt x="1007" y="225"/>
                </a:lnTo>
                <a:lnTo>
                  <a:pt x="1011" y="223"/>
                </a:lnTo>
                <a:lnTo>
                  <a:pt x="1016" y="220"/>
                </a:lnTo>
                <a:lnTo>
                  <a:pt x="1021" y="217"/>
                </a:lnTo>
                <a:lnTo>
                  <a:pt x="1025" y="215"/>
                </a:lnTo>
                <a:lnTo>
                  <a:pt x="1030" y="212"/>
                </a:lnTo>
                <a:lnTo>
                  <a:pt x="1035" y="209"/>
                </a:lnTo>
                <a:lnTo>
                  <a:pt x="1040" y="207"/>
                </a:lnTo>
                <a:lnTo>
                  <a:pt x="1044" y="204"/>
                </a:lnTo>
                <a:lnTo>
                  <a:pt x="1049" y="201"/>
                </a:lnTo>
                <a:lnTo>
                  <a:pt x="1054" y="199"/>
                </a:lnTo>
                <a:lnTo>
                  <a:pt x="1058" y="196"/>
                </a:lnTo>
                <a:lnTo>
                  <a:pt x="1063" y="194"/>
                </a:lnTo>
                <a:lnTo>
                  <a:pt x="1068" y="191"/>
                </a:lnTo>
                <a:lnTo>
                  <a:pt x="1072" y="188"/>
                </a:lnTo>
                <a:lnTo>
                  <a:pt x="1077" y="186"/>
                </a:lnTo>
                <a:lnTo>
                  <a:pt x="1082" y="183"/>
                </a:lnTo>
                <a:lnTo>
                  <a:pt x="1087" y="180"/>
                </a:lnTo>
                <a:lnTo>
                  <a:pt x="1091" y="178"/>
                </a:lnTo>
                <a:lnTo>
                  <a:pt x="1096" y="175"/>
                </a:lnTo>
                <a:lnTo>
                  <a:pt x="1101" y="172"/>
                </a:lnTo>
                <a:lnTo>
                  <a:pt x="1105" y="170"/>
                </a:lnTo>
                <a:lnTo>
                  <a:pt x="1110" y="167"/>
                </a:lnTo>
                <a:lnTo>
                  <a:pt x="1115" y="164"/>
                </a:lnTo>
                <a:lnTo>
                  <a:pt x="1120" y="162"/>
                </a:lnTo>
                <a:lnTo>
                  <a:pt x="1124" y="159"/>
                </a:lnTo>
                <a:lnTo>
                  <a:pt x="1129" y="156"/>
                </a:lnTo>
                <a:lnTo>
                  <a:pt x="1134" y="154"/>
                </a:lnTo>
                <a:lnTo>
                  <a:pt x="1138" y="151"/>
                </a:lnTo>
                <a:lnTo>
                  <a:pt x="1143" y="148"/>
                </a:lnTo>
                <a:lnTo>
                  <a:pt x="1148" y="146"/>
                </a:lnTo>
                <a:lnTo>
                  <a:pt x="1152" y="143"/>
                </a:lnTo>
                <a:lnTo>
                  <a:pt x="1157" y="140"/>
                </a:lnTo>
                <a:lnTo>
                  <a:pt x="1162" y="138"/>
                </a:lnTo>
                <a:lnTo>
                  <a:pt x="1167" y="135"/>
                </a:lnTo>
                <a:lnTo>
                  <a:pt x="1171" y="132"/>
                </a:lnTo>
                <a:lnTo>
                  <a:pt x="1176" y="130"/>
                </a:lnTo>
                <a:lnTo>
                  <a:pt x="1181" y="127"/>
                </a:lnTo>
                <a:lnTo>
                  <a:pt x="1185" y="125"/>
                </a:lnTo>
                <a:lnTo>
                  <a:pt x="1190" y="122"/>
                </a:lnTo>
                <a:lnTo>
                  <a:pt x="1195" y="119"/>
                </a:lnTo>
                <a:lnTo>
                  <a:pt x="1200" y="117"/>
                </a:lnTo>
                <a:lnTo>
                  <a:pt x="1204" y="114"/>
                </a:lnTo>
                <a:lnTo>
                  <a:pt x="1209" y="111"/>
                </a:lnTo>
                <a:lnTo>
                  <a:pt x="1214" y="109"/>
                </a:lnTo>
                <a:lnTo>
                  <a:pt x="1218" y="106"/>
                </a:lnTo>
                <a:lnTo>
                  <a:pt x="1223" y="103"/>
                </a:lnTo>
                <a:lnTo>
                  <a:pt x="1228" y="101"/>
                </a:lnTo>
                <a:lnTo>
                  <a:pt x="1232" y="98"/>
                </a:lnTo>
                <a:lnTo>
                  <a:pt x="1237" y="95"/>
                </a:lnTo>
                <a:lnTo>
                  <a:pt x="1242" y="93"/>
                </a:lnTo>
                <a:lnTo>
                  <a:pt x="1247" y="90"/>
                </a:lnTo>
                <a:lnTo>
                  <a:pt x="1251" y="87"/>
                </a:lnTo>
                <a:lnTo>
                  <a:pt x="1256" y="85"/>
                </a:lnTo>
                <a:lnTo>
                  <a:pt x="1261" y="82"/>
                </a:lnTo>
                <a:lnTo>
                  <a:pt x="1265" y="79"/>
                </a:lnTo>
                <a:lnTo>
                  <a:pt x="1270" y="77"/>
                </a:lnTo>
                <a:lnTo>
                  <a:pt x="1275" y="74"/>
                </a:lnTo>
                <a:lnTo>
                  <a:pt x="1279" y="71"/>
                </a:lnTo>
                <a:lnTo>
                  <a:pt x="1284" y="69"/>
                </a:lnTo>
                <a:lnTo>
                  <a:pt x="1289" y="66"/>
                </a:lnTo>
                <a:lnTo>
                  <a:pt x="1294" y="63"/>
                </a:lnTo>
                <a:lnTo>
                  <a:pt x="1298" y="61"/>
                </a:lnTo>
                <a:lnTo>
                  <a:pt x="1303" y="58"/>
                </a:lnTo>
                <a:lnTo>
                  <a:pt x="1308" y="55"/>
                </a:lnTo>
                <a:lnTo>
                  <a:pt x="1312" y="53"/>
                </a:lnTo>
                <a:lnTo>
                  <a:pt x="1317" y="50"/>
                </a:lnTo>
                <a:lnTo>
                  <a:pt x="1322" y="47"/>
                </a:lnTo>
                <a:lnTo>
                  <a:pt x="1327" y="45"/>
                </a:lnTo>
                <a:lnTo>
                  <a:pt x="1331" y="42"/>
                </a:lnTo>
                <a:lnTo>
                  <a:pt x="1336" y="40"/>
                </a:lnTo>
                <a:lnTo>
                  <a:pt x="1341" y="37"/>
                </a:lnTo>
                <a:lnTo>
                  <a:pt x="1345" y="34"/>
                </a:lnTo>
                <a:lnTo>
                  <a:pt x="1350" y="32"/>
                </a:lnTo>
                <a:lnTo>
                  <a:pt x="1355" y="29"/>
                </a:lnTo>
                <a:lnTo>
                  <a:pt x="1360" y="26"/>
                </a:lnTo>
                <a:lnTo>
                  <a:pt x="1364" y="24"/>
                </a:lnTo>
                <a:lnTo>
                  <a:pt x="1369" y="21"/>
                </a:lnTo>
                <a:lnTo>
                  <a:pt x="1374" y="18"/>
                </a:lnTo>
                <a:lnTo>
                  <a:pt x="1378" y="16"/>
                </a:lnTo>
                <a:lnTo>
                  <a:pt x="1383" y="13"/>
                </a:lnTo>
                <a:lnTo>
                  <a:pt x="1388" y="10"/>
                </a:lnTo>
                <a:lnTo>
                  <a:pt x="1392" y="8"/>
                </a:lnTo>
                <a:lnTo>
                  <a:pt x="1397" y="5"/>
                </a:lnTo>
                <a:lnTo>
                  <a:pt x="1402" y="2"/>
                </a:lnTo>
                <a:lnTo>
                  <a:pt x="1407" y="0"/>
                </a:lnTo>
              </a:path>
            </a:pathLst>
          </a:custGeom>
          <a:noFill/>
          <a:ln w="19050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Line 35"/>
          <p:cNvSpPr>
            <a:spLocks noChangeShapeType="1"/>
          </p:cNvSpPr>
          <p:nvPr/>
        </p:nvSpPr>
        <p:spPr bwMode="auto">
          <a:xfrm flipV="1">
            <a:off x="905239" y="742147"/>
            <a:ext cx="0" cy="5102685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Line 36"/>
          <p:cNvSpPr>
            <a:spLocks noChangeShapeType="1"/>
          </p:cNvSpPr>
          <p:nvPr/>
        </p:nvSpPr>
        <p:spPr bwMode="auto">
          <a:xfrm flipH="1">
            <a:off x="817344" y="5702438"/>
            <a:ext cx="87895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Rectangle 37"/>
          <p:cNvSpPr>
            <a:spLocks noChangeArrowheads="1"/>
          </p:cNvSpPr>
          <p:nvPr/>
        </p:nvSpPr>
        <p:spPr bwMode="auto">
          <a:xfrm rot="16200000">
            <a:off x="467600" y="5543926"/>
            <a:ext cx="391851" cy="27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-0.2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Line 38"/>
          <p:cNvSpPr>
            <a:spLocks noChangeShapeType="1"/>
          </p:cNvSpPr>
          <p:nvPr/>
        </p:nvSpPr>
        <p:spPr bwMode="auto">
          <a:xfrm flipH="1">
            <a:off x="817344" y="4741675"/>
            <a:ext cx="87895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Rectangle 39"/>
          <p:cNvSpPr>
            <a:spLocks noChangeArrowheads="1"/>
          </p:cNvSpPr>
          <p:nvPr/>
        </p:nvSpPr>
        <p:spPr bwMode="auto">
          <a:xfrm rot="16200000">
            <a:off x="567695" y="4518975"/>
            <a:ext cx="234714" cy="329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Line 40"/>
          <p:cNvSpPr>
            <a:spLocks noChangeShapeType="1"/>
          </p:cNvSpPr>
          <p:nvPr/>
        </p:nvSpPr>
        <p:spPr bwMode="auto">
          <a:xfrm flipH="1">
            <a:off x="817344" y="3774653"/>
            <a:ext cx="87895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Rectangle 41"/>
          <p:cNvSpPr>
            <a:spLocks noChangeArrowheads="1"/>
          </p:cNvSpPr>
          <p:nvPr/>
        </p:nvSpPr>
        <p:spPr bwMode="auto">
          <a:xfrm rot="16200000">
            <a:off x="505522" y="3648387"/>
            <a:ext cx="316009" cy="27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Line 42"/>
          <p:cNvSpPr>
            <a:spLocks noChangeShapeType="1"/>
          </p:cNvSpPr>
          <p:nvPr/>
        </p:nvSpPr>
        <p:spPr bwMode="auto">
          <a:xfrm flipH="1">
            <a:off x="817344" y="2812325"/>
            <a:ext cx="87895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Rectangle 43"/>
          <p:cNvSpPr>
            <a:spLocks noChangeArrowheads="1"/>
          </p:cNvSpPr>
          <p:nvPr/>
        </p:nvSpPr>
        <p:spPr bwMode="auto">
          <a:xfrm rot="16200000">
            <a:off x="505522" y="2679815"/>
            <a:ext cx="316009" cy="27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Line 44"/>
          <p:cNvSpPr>
            <a:spLocks noChangeShapeType="1"/>
          </p:cNvSpPr>
          <p:nvPr/>
        </p:nvSpPr>
        <p:spPr bwMode="auto">
          <a:xfrm flipH="1">
            <a:off x="817344" y="1849998"/>
            <a:ext cx="87895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Rectangle 45"/>
          <p:cNvSpPr>
            <a:spLocks noChangeArrowheads="1"/>
          </p:cNvSpPr>
          <p:nvPr/>
        </p:nvSpPr>
        <p:spPr bwMode="auto">
          <a:xfrm rot="16200000">
            <a:off x="505522" y="1719077"/>
            <a:ext cx="316009" cy="27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0.6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Line 46"/>
          <p:cNvSpPr>
            <a:spLocks noChangeShapeType="1"/>
          </p:cNvSpPr>
          <p:nvPr/>
        </p:nvSpPr>
        <p:spPr bwMode="auto">
          <a:xfrm flipH="1">
            <a:off x="817344" y="889235"/>
            <a:ext cx="87895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Rectangle 47"/>
          <p:cNvSpPr>
            <a:spLocks noChangeArrowheads="1"/>
          </p:cNvSpPr>
          <p:nvPr/>
        </p:nvSpPr>
        <p:spPr bwMode="auto">
          <a:xfrm rot="16200000">
            <a:off x="507092" y="761235"/>
            <a:ext cx="316009" cy="27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0.8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Line 49"/>
          <p:cNvSpPr>
            <a:spLocks noChangeShapeType="1"/>
          </p:cNvSpPr>
          <p:nvPr/>
        </p:nvSpPr>
        <p:spPr bwMode="auto">
          <a:xfrm>
            <a:off x="905239" y="5844831"/>
            <a:ext cx="8000057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Line 50"/>
          <p:cNvSpPr>
            <a:spLocks noChangeShapeType="1"/>
          </p:cNvSpPr>
          <p:nvPr/>
        </p:nvSpPr>
        <p:spPr bwMode="auto">
          <a:xfrm>
            <a:off x="1135964" y="5844831"/>
            <a:ext cx="0" cy="92321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Line 52"/>
          <p:cNvSpPr>
            <a:spLocks noChangeShapeType="1"/>
          </p:cNvSpPr>
          <p:nvPr/>
        </p:nvSpPr>
        <p:spPr bwMode="auto">
          <a:xfrm>
            <a:off x="4833852" y="5844831"/>
            <a:ext cx="0" cy="92321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Line 54"/>
          <p:cNvSpPr>
            <a:spLocks noChangeShapeType="1"/>
          </p:cNvSpPr>
          <p:nvPr/>
        </p:nvSpPr>
        <p:spPr bwMode="auto">
          <a:xfrm>
            <a:off x="8533309" y="5844831"/>
            <a:ext cx="0" cy="92321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Rectangle 55"/>
          <p:cNvSpPr>
            <a:spLocks noChangeArrowheads="1"/>
          </p:cNvSpPr>
          <p:nvPr/>
        </p:nvSpPr>
        <p:spPr bwMode="auto">
          <a:xfrm>
            <a:off x="8384108" y="5980966"/>
            <a:ext cx="316978" cy="27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Rectangle 51"/>
          <p:cNvSpPr>
            <a:spLocks noChangeArrowheads="1"/>
          </p:cNvSpPr>
          <p:nvPr/>
        </p:nvSpPr>
        <p:spPr bwMode="auto">
          <a:xfrm>
            <a:off x="895897" y="5978611"/>
            <a:ext cx="394448" cy="27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-0.5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Rectangle 53"/>
          <p:cNvSpPr>
            <a:spLocks noChangeArrowheads="1"/>
          </p:cNvSpPr>
          <p:nvPr/>
        </p:nvSpPr>
        <p:spPr bwMode="auto">
          <a:xfrm>
            <a:off x="4792930" y="5978611"/>
            <a:ext cx="236270" cy="3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53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57"/>
          <p:cNvSpPr>
            <a:spLocks noChangeArrowheads="1"/>
          </p:cNvSpPr>
          <p:nvPr/>
        </p:nvSpPr>
        <p:spPr bwMode="auto">
          <a:xfrm rot="16200000">
            <a:off x="-2671664" y="3136967"/>
            <a:ext cx="58306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Impact of 1 SD Change in Leads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or Lags of Mean VA (%)</a:t>
            </a:r>
            <a:endParaRPr kumimoji="0" lang="en-US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5"/>
          <p:cNvSpPr>
            <a:spLocks noChangeArrowheads="1"/>
          </p:cNvSpPr>
          <p:nvPr/>
        </p:nvSpPr>
        <p:spPr bwMode="auto">
          <a:xfrm>
            <a:off x="1844309" y="182563"/>
            <a:ext cx="55570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1E2D70"/>
                </a:solidFill>
              </a:rPr>
              <a:t>Event Study of Coefficients on College Attendance</a:t>
            </a:r>
            <a:endParaRPr lang="en-US" sz="1800" b="1" dirty="0">
              <a:solidFill>
                <a:srgbClr val="1E2D70"/>
              </a:solidFill>
            </a:endParaRPr>
          </a:p>
        </p:txBody>
      </p:sp>
      <p:sp>
        <p:nvSpPr>
          <p:cNvPr id="78" name="Rectangle 56"/>
          <p:cNvSpPr>
            <a:spLocks noChangeArrowheads="1"/>
          </p:cNvSpPr>
          <p:nvPr/>
        </p:nvSpPr>
        <p:spPr bwMode="auto">
          <a:xfrm>
            <a:off x="3111500" y="6296025"/>
            <a:ext cx="35992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Lead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or Lag of Change in Mean VA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Line 8"/>
          <p:cNvSpPr>
            <a:spLocks noChangeShapeType="1"/>
          </p:cNvSpPr>
          <p:nvPr/>
        </p:nvSpPr>
        <p:spPr bwMode="auto">
          <a:xfrm>
            <a:off x="903288" y="5694364"/>
            <a:ext cx="8002588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Line 9"/>
          <p:cNvSpPr>
            <a:spLocks noChangeShapeType="1"/>
          </p:cNvSpPr>
          <p:nvPr/>
        </p:nvSpPr>
        <p:spPr bwMode="auto">
          <a:xfrm>
            <a:off x="903288" y="4108451"/>
            <a:ext cx="8002588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Line 10"/>
          <p:cNvSpPr>
            <a:spLocks noChangeShapeType="1"/>
          </p:cNvSpPr>
          <p:nvPr/>
        </p:nvSpPr>
        <p:spPr bwMode="auto">
          <a:xfrm>
            <a:off x="903288" y="2517776"/>
            <a:ext cx="8002588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Line 11"/>
          <p:cNvSpPr>
            <a:spLocks noChangeShapeType="1"/>
          </p:cNvSpPr>
          <p:nvPr/>
        </p:nvSpPr>
        <p:spPr bwMode="auto">
          <a:xfrm>
            <a:off x="903288" y="933451"/>
            <a:ext cx="8002588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Line 12"/>
          <p:cNvSpPr>
            <a:spLocks noChangeShapeType="1"/>
          </p:cNvSpPr>
          <p:nvPr/>
        </p:nvSpPr>
        <p:spPr bwMode="auto">
          <a:xfrm flipV="1">
            <a:off x="4903788" y="5705476"/>
            <a:ext cx="0" cy="133350"/>
          </a:xfrm>
          <a:prstGeom prst="line">
            <a:avLst/>
          </a:prstGeom>
          <a:noFill/>
          <a:ln w="14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Line 13"/>
          <p:cNvSpPr>
            <a:spLocks noChangeShapeType="1"/>
          </p:cNvSpPr>
          <p:nvPr/>
        </p:nvSpPr>
        <p:spPr bwMode="auto">
          <a:xfrm flipV="1">
            <a:off x="4903788" y="5505451"/>
            <a:ext cx="0" cy="133350"/>
          </a:xfrm>
          <a:prstGeom prst="line">
            <a:avLst/>
          </a:prstGeom>
          <a:noFill/>
          <a:ln w="14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Line 14"/>
          <p:cNvSpPr>
            <a:spLocks noChangeShapeType="1"/>
          </p:cNvSpPr>
          <p:nvPr/>
        </p:nvSpPr>
        <p:spPr bwMode="auto">
          <a:xfrm flipV="1">
            <a:off x="4903788" y="5307014"/>
            <a:ext cx="0" cy="131763"/>
          </a:xfrm>
          <a:prstGeom prst="line">
            <a:avLst/>
          </a:prstGeom>
          <a:noFill/>
          <a:ln w="14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Line 15"/>
          <p:cNvSpPr>
            <a:spLocks noChangeShapeType="1"/>
          </p:cNvSpPr>
          <p:nvPr/>
        </p:nvSpPr>
        <p:spPr bwMode="auto">
          <a:xfrm flipV="1">
            <a:off x="4903788" y="5106989"/>
            <a:ext cx="0" cy="133350"/>
          </a:xfrm>
          <a:prstGeom prst="line">
            <a:avLst/>
          </a:prstGeom>
          <a:noFill/>
          <a:ln w="14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Line 16"/>
          <p:cNvSpPr>
            <a:spLocks noChangeShapeType="1"/>
          </p:cNvSpPr>
          <p:nvPr/>
        </p:nvSpPr>
        <p:spPr bwMode="auto">
          <a:xfrm flipV="1">
            <a:off x="4903788" y="4906964"/>
            <a:ext cx="0" cy="133350"/>
          </a:xfrm>
          <a:prstGeom prst="line">
            <a:avLst/>
          </a:prstGeom>
          <a:noFill/>
          <a:ln w="14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Line 17"/>
          <p:cNvSpPr>
            <a:spLocks noChangeShapeType="1"/>
          </p:cNvSpPr>
          <p:nvPr/>
        </p:nvSpPr>
        <p:spPr bwMode="auto">
          <a:xfrm flipV="1">
            <a:off x="4903788" y="4708526"/>
            <a:ext cx="0" cy="131763"/>
          </a:xfrm>
          <a:prstGeom prst="line">
            <a:avLst/>
          </a:prstGeom>
          <a:noFill/>
          <a:ln w="14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Line 18"/>
          <p:cNvSpPr>
            <a:spLocks noChangeShapeType="1"/>
          </p:cNvSpPr>
          <p:nvPr/>
        </p:nvSpPr>
        <p:spPr bwMode="auto">
          <a:xfrm flipV="1">
            <a:off x="4903788" y="4513264"/>
            <a:ext cx="0" cy="128588"/>
          </a:xfrm>
          <a:prstGeom prst="line">
            <a:avLst/>
          </a:prstGeom>
          <a:noFill/>
          <a:ln w="14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Line 19"/>
          <p:cNvSpPr>
            <a:spLocks noChangeShapeType="1"/>
          </p:cNvSpPr>
          <p:nvPr/>
        </p:nvSpPr>
        <p:spPr bwMode="auto">
          <a:xfrm flipV="1">
            <a:off x="4903788" y="4314826"/>
            <a:ext cx="0" cy="131763"/>
          </a:xfrm>
          <a:prstGeom prst="line">
            <a:avLst/>
          </a:prstGeom>
          <a:noFill/>
          <a:ln w="14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Line 20"/>
          <p:cNvSpPr>
            <a:spLocks noChangeShapeType="1"/>
          </p:cNvSpPr>
          <p:nvPr/>
        </p:nvSpPr>
        <p:spPr bwMode="auto">
          <a:xfrm flipV="1">
            <a:off x="4903788" y="4114801"/>
            <a:ext cx="0" cy="133350"/>
          </a:xfrm>
          <a:prstGeom prst="line">
            <a:avLst/>
          </a:prstGeom>
          <a:noFill/>
          <a:ln w="14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Line 21"/>
          <p:cNvSpPr>
            <a:spLocks noChangeShapeType="1"/>
          </p:cNvSpPr>
          <p:nvPr/>
        </p:nvSpPr>
        <p:spPr bwMode="auto">
          <a:xfrm flipV="1">
            <a:off x="4903788" y="3914776"/>
            <a:ext cx="0" cy="133350"/>
          </a:xfrm>
          <a:prstGeom prst="line">
            <a:avLst/>
          </a:prstGeom>
          <a:noFill/>
          <a:ln w="14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Line 22"/>
          <p:cNvSpPr>
            <a:spLocks noChangeShapeType="1"/>
          </p:cNvSpPr>
          <p:nvPr/>
        </p:nvSpPr>
        <p:spPr bwMode="auto">
          <a:xfrm flipV="1">
            <a:off x="4903788" y="3716339"/>
            <a:ext cx="0" cy="131763"/>
          </a:xfrm>
          <a:prstGeom prst="line">
            <a:avLst/>
          </a:prstGeom>
          <a:noFill/>
          <a:ln w="14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Line 23"/>
          <p:cNvSpPr>
            <a:spLocks noChangeShapeType="1"/>
          </p:cNvSpPr>
          <p:nvPr/>
        </p:nvSpPr>
        <p:spPr bwMode="auto">
          <a:xfrm flipV="1">
            <a:off x="4903788" y="3516314"/>
            <a:ext cx="0" cy="133350"/>
          </a:xfrm>
          <a:prstGeom prst="line">
            <a:avLst/>
          </a:prstGeom>
          <a:noFill/>
          <a:ln w="14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Line 24"/>
          <p:cNvSpPr>
            <a:spLocks noChangeShapeType="1"/>
          </p:cNvSpPr>
          <p:nvPr/>
        </p:nvSpPr>
        <p:spPr bwMode="auto">
          <a:xfrm flipV="1">
            <a:off x="4903788" y="3316289"/>
            <a:ext cx="0" cy="133350"/>
          </a:xfrm>
          <a:prstGeom prst="line">
            <a:avLst/>
          </a:prstGeom>
          <a:noFill/>
          <a:ln w="14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Line 25"/>
          <p:cNvSpPr>
            <a:spLocks noChangeShapeType="1"/>
          </p:cNvSpPr>
          <p:nvPr/>
        </p:nvSpPr>
        <p:spPr bwMode="auto">
          <a:xfrm flipV="1">
            <a:off x="4903788" y="3116264"/>
            <a:ext cx="0" cy="133350"/>
          </a:xfrm>
          <a:prstGeom prst="line">
            <a:avLst/>
          </a:prstGeom>
          <a:noFill/>
          <a:ln w="14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Line 26"/>
          <p:cNvSpPr>
            <a:spLocks noChangeShapeType="1"/>
          </p:cNvSpPr>
          <p:nvPr/>
        </p:nvSpPr>
        <p:spPr bwMode="auto">
          <a:xfrm flipV="1">
            <a:off x="4903788" y="2917826"/>
            <a:ext cx="0" cy="133350"/>
          </a:xfrm>
          <a:prstGeom prst="line">
            <a:avLst/>
          </a:prstGeom>
          <a:noFill/>
          <a:ln w="14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Line 27"/>
          <p:cNvSpPr>
            <a:spLocks noChangeShapeType="1"/>
          </p:cNvSpPr>
          <p:nvPr/>
        </p:nvSpPr>
        <p:spPr bwMode="auto">
          <a:xfrm flipV="1">
            <a:off x="4903788" y="2717801"/>
            <a:ext cx="0" cy="133350"/>
          </a:xfrm>
          <a:prstGeom prst="line">
            <a:avLst/>
          </a:prstGeom>
          <a:noFill/>
          <a:ln w="14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Line 28"/>
          <p:cNvSpPr>
            <a:spLocks noChangeShapeType="1"/>
          </p:cNvSpPr>
          <p:nvPr/>
        </p:nvSpPr>
        <p:spPr bwMode="auto">
          <a:xfrm flipV="1">
            <a:off x="4903788" y="2517776"/>
            <a:ext cx="0" cy="133350"/>
          </a:xfrm>
          <a:prstGeom prst="line">
            <a:avLst/>
          </a:prstGeom>
          <a:noFill/>
          <a:ln w="14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Line 29"/>
          <p:cNvSpPr>
            <a:spLocks noChangeShapeType="1"/>
          </p:cNvSpPr>
          <p:nvPr/>
        </p:nvSpPr>
        <p:spPr bwMode="auto">
          <a:xfrm flipV="1">
            <a:off x="4903788" y="2319339"/>
            <a:ext cx="0" cy="131763"/>
          </a:xfrm>
          <a:prstGeom prst="line">
            <a:avLst/>
          </a:prstGeom>
          <a:noFill/>
          <a:ln w="14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Line 30"/>
          <p:cNvSpPr>
            <a:spLocks noChangeShapeType="1"/>
          </p:cNvSpPr>
          <p:nvPr/>
        </p:nvSpPr>
        <p:spPr bwMode="auto">
          <a:xfrm flipV="1">
            <a:off x="4903788" y="2119314"/>
            <a:ext cx="0" cy="133350"/>
          </a:xfrm>
          <a:prstGeom prst="line">
            <a:avLst/>
          </a:prstGeom>
          <a:noFill/>
          <a:ln w="14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Line 31"/>
          <p:cNvSpPr>
            <a:spLocks noChangeShapeType="1"/>
          </p:cNvSpPr>
          <p:nvPr/>
        </p:nvSpPr>
        <p:spPr bwMode="auto">
          <a:xfrm flipV="1">
            <a:off x="4903788" y="1919289"/>
            <a:ext cx="0" cy="133350"/>
          </a:xfrm>
          <a:prstGeom prst="line">
            <a:avLst/>
          </a:prstGeom>
          <a:noFill/>
          <a:ln w="14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Line 32"/>
          <p:cNvSpPr>
            <a:spLocks noChangeShapeType="1"/>
          </p:cNvSpPr>
          <p:nvPr/>
        </p:nvSpPr>
        <p:spPr bwMode="auto">
          <a:xfrm flipV="1">
            <a:off x="4903788" y="1720851"/>
            <a:ext cx="0" cy="131763"/>
          </a:xfrm>
          <a:prstGeom prst="line">
            <a:avLst/>
          </a:prstGeom>
          <a:noFill/>
          <a:ln w="14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Line 33"/>
          <p:cNvSpPr>
            <a:spLocks noChangeShapeType="1"/>
          </p:cNvSpPr>
          <p:nvPr/>
        </p:nvSpPr>
        <p:spPr bwMode="auto">
          <a:xfrm flipV="1">
            <a:off x="4903788" y="1520826"/>
            <a:ext cx="0" cy="133350"/>
          </a:xfrm>
          <a:prstGeom prst="line">
            <a:avLst/>
          </a:prstGeom>
          <a:noFill/>
          <a:ln w="14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Line 34"/>
          <p:cNvSpPr>
            <a:spLocks noChangeShapeType="1"/>
          </p:cNvSpPr>
          <p:nvPr/>
        </p:nvSpPr>
        <p:spPr bwMode="auto">
          <a:xfrm flipV="1">
            <a:off x="4903788" y="1320801"/>
            <a:ext cx="0" cy="133350"/>
          </a:xfrm>
          <a:prstGeom prst="line">
            <a:avLst/>
          </a:prstGeom>
          <a:noFill/>
          <a:ln w="14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Line 35"/>
          <p:cNvSpPr>
            <a:spLocks noChangeShapeType="1"/>
          </p:cNvSpPr>
          <p:nvPr/>
        </p:nvSpPr>
        <p:spPr bwMode="auto">
          <a:xfrm flipV="1">
            <a:off x="4903788" y="1120776"/>
            <a:ext cx="0" cy="133350"/>
          </a:xfrm>
          <a:prstGeom prst="line">
            <a:avLst/>
          </a:prstGeom>
          <a:noFill/>
          <a:ln w="14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Line 36"/>
          <p:cNvSpPr>
            <a:spLocks noChangeShapeType="1"/>
          </p:cNvSpPr>
          <p:nvPr/>
        </p:nvSpPr>
        <p:spPr bwMode="auto">
          <a:xfrm flipV="1">
            <a:off x="4903788" y="922339"/>
            <a:ext cx="0" cy="133350"/>
          </a:xfrm>
          <a:prstGeom prst="line">
            <a:avLst/>
          </a:prstGeom>
          <a:noFill/>
          <a:ln w="14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Line 37"/>
          <p:cNvSpPr>
            <a:spLocks noChangeShapeType="1"/>
          </p:cNvSpPr>
          <p:nvPr/>
        </p:nvSpPr>
        <p:spPr bwMode="auto">
          <a:xfrm flipV="1">
            <a:off x="4903788" y="733426"/>
            <a:ext cx="0" cy="122238"/>
          </a:xfrm>
          <a:prstGeom prst="line">
            <a:avLst/>
          </a:prstGeom>
          <a:noFill/>
          <a:ln w="14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Freeform 38"/>
          <p:cNvSpPr>
            <a:spLocks/>
          </p:cNvSpPr>
          <p:nvPr/>
        </p:nvSpPr>
        <p:spPr bwMode="auto">
          <a:xfrm>
            <a:off x="1047750" y="877889"/>
            <a:ext cx="7713663" cy="4256088"/>
          </a:xfrm>
          <a:custGeom>
            <a:avLst/>
            <a:gdLst>
              <a:gd name="T0" fmla="*/ 0 w 1392"/>
              <a:gd name="T1" fmla="*/ 402 h 768"/>
              <a:gd name="T2" fmla="*/ 174 w 1392"/>
              <a:gd name="T3" fmla="*/ 449 h 768"/>
              <a:gd name="T4" fmla="*/ 348 w 1392"/>
              <a:gd name="T5" fmla="*/ 628 h 768"/>
              <a:gd name="T6" fmla="*/ 522 w 1392"/>
              <a:gd name="T7" fmla="*/ 470 h 768"/>
              <a:gd name="T8" fmla="*/ 696 w 1392"/>
              <a:gd name="T9" fmla="*/ 0 h 768"/>
              <a:gd name="T10" fmla="*/ 870 w 1392"/>
              <a:gd name="T11" fmla="*/ 618 h 768"/>
              <a:gd name="T12" fmla="*/ 1044 w 1392"/>
              <a:gd name="T13" fmla="*/ 703 h 768"/>
              <a:gd name="T14" fmla="*/ 1218 w 1392"/>
              <a:gd name="T15" fmla="*/ 768 h 768"/>
              <a:gd name="T16" fmla="*/ 1392 w 1392"/>
              <a:gd name="T17" fmla="*/ 551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92" h="768">
                <a:moveTo>
                  <a:pt x="0" y="402"/>
                </a:moveTo>
                <a:lnTo>
                  <a:pt x="174" y="449"/>
                </a:lnTo>
                <a:lnTo>
                  <a:pt x="348" y="628"/>
                </a:lnTo>
                <a:lnTo>
                  <a:pt x="522" y="470"/>
                </a:lnTo>
                <a:lnTo>
                  <a:pt x="696" y="0"/>
                </a:lnTo>
                <a:lnTo>
                  <a:pt x="870" y="618"/>
                </a:lnTo>
                <a:lnTo>
                  <a:pt x="1044" y="703"/>
                </a:lnTo>
                <a:lnTo>
                  <a:pt x="1218" y="768"/>
                </a:lnTo>
                <a:lnTo>
                  <a:pt x="1392" y="551"/>
                </a:lnTo>
              </a:path>
            </a:pathLst>
          </a:custGeom>
          <a:noFill/>
          <a:ln w="190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Oval 39"/>
          <p:cNvSpPr>
            <a:spLocks noChangeArrowheads="1"/>
          </p:cNvSpPr>
          <p:nvPr/>
        </p:nvSpPr>
        <p:spPr bwMode="auto">
          <a:xfrm>
            <a:off x="996950" y="3055939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Oval 40"/>
          <p:cNvSpPr>
            <a:spLocks noChangeArrowheads="1"/>
          </p:cNvSpPr>
          <p:nvPr/>
        </p:nvSpPr>
        <p:spPr bwMode="auto">
          <a:xfrm>
            <a:off x="1962150" y="3316289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Oval 41"/>
          <p:cNvSpPr>
            <a:spLocks noChangeArrowheads="1"/>
          </p:cNvSpPr>
          <p:nvPr/>
        </p:nvSpPr>
        <p:spPr bwMode="auto">
          <a:xfrm>
            <a:off x="2925763" y="4308476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Oval 42"/>
          <p:cNvSpPr>
            <a:spLocks noChangeArrowheads="1"/>
          </p:cNvSpPr>
          <p:nvPr/>
        </p:nvSpPr>
        <p:spPr bwMode="auto">
          <a:xfrm>
            <a:off x="3890963" y="3432176"/>
            <a:ext cx="98425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Oval 43"/>
          <p:cNvSpPr>
            <a:spLocks noChangeArrowheads="1"/>
          </p:cNvSpPr>
          <p:nvPr/>
        </p:nvSpPr>
        <p:spPr bwMode="auto">
          <a:xfrm>
            <a:off x="4854575" y="827089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Oval 44"/>
          <p:cNvSpPr>
            <a:spLocks noChangeArrowheads="1"/>
          </p:cNvSpPr>
          <p:nvPr/>
        </p:nvSpPr>
        <p:spPr bwMode="auto">
          <a:xfrm>
            <a:off x="5818188" y="4252914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Oval 45"/>
          <p:cNvSpPr>
            <a:spLocks noChangeArrowheads="1"/>
          </p:cNvSpPr>
          <p:nvPr/>
        </p:nvSpPr>
        <p:spPr bwMode="auto">
          <a:xfrm>
            <a:off x="6783388" y="4724401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Oval 46"/>
          <p:cNvSpPr>
            <a:spLocks noChangeArrowheads="1"/>
          </p:cNvSpPr>
          <p:nvPr/>
        </p:nvSpPr>
        <p:spPr bwMode="auto">
          <a:xfrm>
            <a:off x="7747000" y="5084764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Oval 47"/>
          <p:cNvSpPr>
            <a:spLocks noChangeArrowheads="1"/>
          </p:cNvSpPr>
          <p:nvPr/>
        </p:nvSpPr>
        <p:spPr bwMode="auto">
          <a:xfrm>
            <a:off x="8712200" y="3881439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Line 48"/>
          <p:cNvSpPr>
            <a:spLocks noChangeShapeType="1"/>
          </p:cNvSpPr>
          <p:nvPr/>
        </p:nvSpPr>
        <p:spPr bwMode="auto">
          <a:xfrm flipV="1">
            <a:off x="903288" y="733426"/>
            <a:ext cx="0" cy="510540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Line 49"/>
          <p:cNvSpPr>
            <a:spLocks noChangeShapeType="1"/>
          </p:cNvSpPr>
          <p:nvPr/>
        </p:nvSpPr>
        <p:spPr bwMode="auto">
          <a:xfrm flipH="1">
            <a:off x="809625" y="5694364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Rectangle 50"/>
          <p:cNvSpPr>
            <a:spLocks noChangeArrowheads="1"/>
          </p:cNvSpPr>
          <p:nvPr/>
        </p:nvSpPr>
        <p:spPr bwMode="auto">
          <a:xfrm rot="16200000">
            <a:off x="460039" y="5533973"/>
            <a:ext cx="3975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-0.5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Line 51"/>
          <p:cNvSpPr>
            <a:spLocks noChangeShapeType="1"/>
          </p:cNvSpPr>
          <p:nvPr/>
        </p:nvSpPr>
        <p:spPr bwMode="auto">
          <a:xfrm flipH="1">
            <a:off x="809625" y="4108451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Rectangle 52"/>
          <p:cNvSpPr>
            <a:spLocks noChangeArrowheads="1"/>
          </p:cNvSpPr>
          <p:nvPr/>
        </p:nvSpPr>
        <p:spPr bwMode="auto">
          <a:xfrm rot="16200000">
            <a:off x="539750" y="3884614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Line 53"/>
          <p:cNvSpPr>
            <a:spLocks noChangeShapeType="1"/>
          </p:cNvSpPr>
          <p:nvPr/>
        </p:nvSpPr>
        <p:spPr bwMode="auto">
          <a:xfrm flipH="1">
            <a:off x="809625" y="2517776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Rectangle 54"/>
          <p:cNvSpPr>
            <a:spLocks noChangeArrowheads="1"/>
          </p:cNvSpPr>
          <p:nvPr/>
        </p:nvSpPr>
        <p:spPr bwMode="auto">
          <a:xfrm rot="16200000">
            <a:off x="498511" y="2379385"/>
            <a:ext cx="3206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Line 55"/>
          <p:cNvSpPr>
            <a:spLocks noChangeShapeType="1"/>
          </p:cNvSpPr>
          <p:nvPr/>
        </p:nvSpPr>
        <p:spPr bwMode="auto">
          <a:xfrm flipH="1">
            <a:off x="809625" y="933451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Rectangle 56"/>
          <p:cNvSpPr>
            <a:spLocks noChangeArrowheads="1"/>
          </p:cNvSpPr>
          <p:nvPr/>
        </p:nvSpPr>
        <p:spPr bwMode="auto">
          <a:xfrm rot="16200000">
            <a:off x="596280" y="782333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Line 58"/>
          <p:cNvSpPr>
            <a:spLocks noChangeShapeType="1"/>
          </p:cNvSpPr>
          <p:nvPr/>
        </p:nvSpPr>
        <p:spPr bwMode="auto">
          <a:xfrm>
            <a:off x="903288" y="5838826"/>
            <a:ext cx="8002588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Line 59"/>
          <p:cNvSpPr>
            <a:spLocks noChangeShapeType="1"/>
          </p:cNvSpPr>
          <p:nvPr/>
        </p:nvSpPr>
        <p:spPr bwMode="auto">
          <a:xfrm>
            <a:off x="1047750" y="5838826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Rectangle 60"/>
          <p:cNvSpPr>
            <a:spLocks noChangeArrowheads="1"/>
          </p:cNvSpPr>
          <p:nvPr/>
        </p:nvSpPr>
        <p:spPr bwMode="auto">
          <a:xfrm>
            <a:off x="947738" y="5976939"/>
            <a:ext cx="3206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-4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Line 61"/>
          <p:cNvSpPr>
            <a:spLocks noChangeShapeType="1"/>
          </p:cNvSpPr>
          <p:nvPr/>
        </p:nvSpPr>
        <p:spPr bwMode="auto">
          <a:xfrm>
            <a:off x="2011363" y="5838826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Rectangle 62"/>
          <p:cNvSpPr>
            <a:spLocks noChangeArrowheads="1"/>
          </p:cNvSpPr>
          <p:nvPr/>
        </p:nvSpPr>
        <p:spPr bwMode="auto">
          <a:xfrm>
            <a:off x="1911350" y="5976939"/>
            <a:ext cx="3206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Line 63"/>
          <p:cNvSpPr>
            <a:spLocks noChangeShapeType="1"/>
          </p:cNvSpPr>
          <p:nvPr/>
        </p:nvSpPr>
        <p:spPr bwMode="auto">
          <a:xfrm>
            <a:off x="2976563" y="5838826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Rectangle 64"/>
          <p:cNvSpPr>
            <a:spLocks noChangeArrowheads="1"/>
          </p:cNvSpPr>
          <p:nvPr/>
        </p:nvSpPr>
        <p:spPr bwMode="auto">
          <a:xfrm>
            <a:off x="2876550" y="5976939"/>
            <a:ext cx="3206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Line 65"/>
          <p:cNvSpPr>
            <a:spLocks noChangeShapeType="1"/>
          </p:cNvSpPr>
          <p:nvPr/>
        </p:nvSpPr>
        <p:spPr bwMode="auto">
          <a:xfrm>
            <a:off x="3940175" y="5838826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Rectangle 66"/>
          <p:cNvSpPr>
            <a:spLocks noChangeArrowheads="1"/>
          </p:cNvSpPr>
          <p:nvPr/>
        </p:nvSpPr>
        <p:spPr bwMode="auto">
          <a:xfrm>
            <a:off x="3840163" y="5976939"/>
            <a:ext cx="3206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Line 67"/>
          <p:cNvSpPr>
            <a:spLocks noChangeShapeType="1"/>
          </p:cNvSpPr>
          <p:nvPr/>
        </p:nvSpPr>
        <p:spPr bwMode="auto">
          <a:xfrm>
            <a:off x="4903788" y="5838826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Rectangle 68"/>
          <p:cNvSpPr>
            <a:spLocks noChangeArrowheads="1"/>
          </p:cNvSpPr>
          <p:nvPr/>
        </p:nvSpPr>
        <p:spPr bwMode="auto">
          <a:xfrm>
            <a:off x="4843463" y="5976939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Line 69"/>
          <p:cNvSpPr>
            <a:spLocks noChangeShapeType="1"/>
          </p:cNvSpPr>
          <p:nvPr/>
        </p:nvSpPr>
        <p:spPr bwMode="auto">
          <a:xfrm>
            <a:off x="5868988" y="5838826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Rectangle 70"/>
          <p:cNvSpPr>
            <a:spLocks noChangeArrowheads="1"/>
          </p:cNvSpPr>
          <p:nvPr/>
        </p:nvSpPr>
        <p:spPr bwMode="auto">
          <a:xfrm>
            <a:off x="5807075" y="5976939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Line 71"/>
          <p:cNvSpPr>
            <a:spLocks noChangeShapeType="1"/>
          </p:cNvSpPr>
          <p:nvPr/>
        </p:nvSpPr>
        <p:spPr bwMode="auto">
          <a:xfrm>
            <a:off x="6832600" y="5838826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Rectangle 72"/>
          <p:cNvSpPr>
            <a:spLocks noChangeArrowheads="1"/>
          </p:cNvSpPr>
          <p:nvPr/>
        </p:nvSpPr>
        <p:spPr bwMode="auto">
          <a:xfrm>
            <a:off x="6772275" y="5976939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Line 73"/>
          <p:cNvSpPr>
            <a:spLocks noChangeShapeType="1"/>
          </p:cNvSpPr>
          <p:nvPr/>
        </p:nvSpPr>
        <p:spPr bwMode="auto">
          <a:xfrm>
            <a:off x="7797800" y="5838826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Rectangle 74"/>
          <p:cNvSpPr>
            <a:spLocks noChangeArrowheads="1"/>
          </p:cNvSpPr>
          <p:nvPr/>
        </p:nvSpPr>
        <p:spPr bwMode="auto">
          <a:xfrm>
            <a:off x="7735888" y="5976939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Line 75"/>
          <p:cNvSpPr>
            <a:spLocks noChangeShapeType="1"/>
          </p:cNvSpPr>
          <p:nvPr/>
        </p:nvSpPr>
        <p:spPr bwMode="auto">
          <a:xfrm>
            <a:off x="8761413" y="5838826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Rectangle 76"/>
          <p:cNvSpPr>
            <a:spLocks noChangeArrowheads="1"/>
          </p:cNvSpPr>
          <p:nvPr/>
        </p:nvSpPr>
        <p:spPr bwMode="auto">
          <a:xfrm>
            <a:off x="8701088" y="5976939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Rectangle 78"/>
          <p:cNvSpPr>
            <a:spLocks noChangeArrowheads="1"/>
          </p:cNvSpPr>
          <p:nvPr/>
        </p:nvSpPr>
        <p:spPr bwMode="auto">
          <a:xfrm>
            <a:off x="7633284" y="1158877"/>
            <a:ext cx="14122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Coef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at 0 = 1.0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Rectangle 79"/>
          <p:cNvSpPr>
            <a:spLocks noChangeArrowheads="1"/>
          </p:cNvSpPr>
          <p:nvPr/>
        </p:nvSpPr>
        <p:spPr bwMode="auto">
          <a:xfrm>
            <a:off x="8676411" y="1387477"/>
            <a:ext cx="42319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(0.3)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Rectangle 80"/>
          <p:cNvSpPr>
            <a:spLocks noChangeArrowheads="1"/>
          </p:cNvSpPr>
          <p:nvPr/>
        </p:nvSpPr>
        <p:spPr bwMode="auto">
          <a:xfrm>
            <a:off x="5587213" y="1844677"/>
            <a:ext cx="34833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Coef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at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+1 equals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Coef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at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0: p=0.009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Rectangle 81"/>
          <p:cNvSpPr>
            <a:spLocks noChangeArrowheads="1"/>
          </p:cNvSpPr>
          <p:nvPr/>
        </p:nvSpPr>
        <p:spPr bwMode="auto">
          <a:xfrm>
            <a:off x="5578062" y="2149477"/>
            <a:ext cx="34897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Coef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 at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 equals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Coef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at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0: p=0.050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0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677087"/>
              </p:ext>
            </p:extLst>
          </p:nvPr>
        </p:nvGraphicFramePr>
        <p:xfrm>
          <a:off x="0" y="638175"/>
          <a:ext cx="9175750" cy="5950119"/>
        </p:xfrm>
        <a:graphic>
          <a:graphicData uri="http://schemas.openxmlformats.org/drawingml/2006/table">
            <a:tbl>
              <a:tblPr/>
              <a:tblGrid>
                <a:gridCol w="1447800"/>
                <a:gridCol w="946494"/>
                <a:gridCol w="1065111"/>
                <a:gridCol w="1220773"/>
                <a:gridCol w="1066746"/>
                <a:gridCol w="1142942"/>
                <a:gridCol w="1219138"/>
                <a:gridCol w="1066746"/>
              </a:tblGrid>
              <a:tr h="251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 College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 College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 College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 High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184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Dependent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College at</a:t>
                      </a: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College at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College at</a:t>
                      </a: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Quality at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Quality at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Quality at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Quality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184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Variable: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69" marR="7969" marT="79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Age 20</a:t>
                      </a:r>
                    </a:p>
                  </a:txBody>
                  <a:tcPr marL="7969" marR="7969" marT="79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Age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20</a:t>
                      </a:r>
                    </a:p>
                  </a:txBody>
                  <a:tcPr marL="7969" marR="7969" marT="79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Age 20</a:t>
                      </a:r>
                    </a:p>
                  </a:txBody>
                  <a:tcPr marL="7969" marR="7969" marT="79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Age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20</a:t>
                      </a:r>
                    </a:p>
                  </a:txBody>
                  <a:tcPr marL="7969" marR="7969" marT="79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Age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20</a:t>
                      </a:r>
                    </a:p>
                  </a:txBody>
                  <a:tcPr marL="7969" marR="7969" marT="79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Age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20</a:t>
                      </a:r>
                    </a:p>
                  </a:txBody>
                  <a:tcPr marL="7969" marR="7969" marT="79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College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69" marR="7969" marT="79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5299">
                <a:tc>
                  <a:txBody>
                    <a:bodyPr/>
                    <a:lstStyle/>
                    <a:p>
                      <a:pPr algn="l" fontAlgn="ctr"/>
                      <a:endParaRPr lang="en-US" sz="4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69" marR="7969" marT="79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69" marR="7969" marT="797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69" marR="7969" marT="797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69" marR="7969" marT="797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1845"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69" marR="7969" marT="79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(%)</a:t>
                      </a:r>
                    </a:p>
                  </a:txBody>
                  <a:tcPr marL="7969" marR="7969" marT="79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(%)</a:t>
                      </a:r>
                    </a:p>
                  </a:txBody>
                  <a:tcPr marL="7969" marR="7969" marT="79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(%)</a:t>
                      </a:r>
                    </a:p>
                  </a:txBody>
                  <a:tcPr marL="7969" marR="7969" marT="79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($)</a:t>
                      </a:r>
                    </a:p>
                  </a:txBody>
                  <a:tcPr marL="7969" marR="7969" marT="79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($)</a:t>
                      </a:r>
                    </a:p>
                  </a:txBody>
                  <a:tcPr marL="7969" marR="7969" marT="79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($)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  <a:cs typeface="+mn-cs"/>
                      </a:endParaRPr>
                    </a:p>
                  </a:txBody>
                  <a:tcPr marL="7969" marR="7969" marT="79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(%)</a:t>
                      </a:r>
                    </a:p>
                  </a:txBody>
                  <a:tcPr marL="7969" marR="7969" marT="79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734">
                <a:tc>
                  <a:txBody>
                    <a:bodyPr/>
                    <a:lstStyle/>
                    <a:p>
                      <a:pPr algn="r" fontAlgn="b"/>
                      <a:endParaRPr lang="en-US" sz="4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845">
                <a:tc>
                  <a:txBody>
                    <a:bodyPr/>
                    <a:lstStyle/>
                    <a:p>
                      <a:pPr algn="l" fontAlgn="b"/>
                      <a:endParaRPr lang="en-US" sz="1600" b="0" i="1" u="none" strike="noStrik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(1)</a:t>
                      </a: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(2)</a:t>
                      </a: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(3)</a:t>
                      </a: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(4)</a:t>
                      </a: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(5)</a:t>
                      </a: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(6)</a:t>
                      </a: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(7)</a:t>
                      </a: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734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1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34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3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Value-Added</a:t>
                      </a: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0.82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0.71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0.74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298.63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265.82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266.17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0.72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340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(0.07)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(0.06)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(0.09)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(20.74)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(18.31)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(26.03)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(0.05)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0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5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Mean of</a:t>
                      </a:r>
                    </a:p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Dep.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Var.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37.22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37.22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37.09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26,837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26,837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26,798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13.41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01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Baseline</a:t>
                      </a:r>
                    </a:p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Controls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0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5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Parent Chars.</a:t>
                      </a:r>
                    </a:p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Controls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0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Lagged Score</a:t>
                      </a:r>
                    </a:p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Controls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0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Observations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4,170,905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4,170,905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3,130,855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4,167,571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4,167,571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3,128,478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4,167,571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6629400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447800" y="1447800"/>
            <a:ext cx="7696200" cy="63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2362200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570683" y="182563"/>
            <a:ext cx="61042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dirty="0">
                <a:solidFill>
                  <a:srgbClr val="1E2D70"/>
                </a:solidFill>
              </a:rPr>
              <a:t>Impacts of Teacher Value-Added on College Attendance</a:t>
            </a:r>
          </a:p>
        </p:txBody>
      </p:sp>
    </p:spTree>
    <p:extLst>
      <p:ext uri="{BB962C8B-B14F-4D97-AF65-F5344CB8AC3E}">
        <p14:creationId xmlns:p14="http://schemas.microsoft.com/office/powerpoint/2010/main" val="153830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903287" y="5707064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903287" y="4532314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903287" y="3362326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903287" y="2187576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903287" y="1017589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1824037" y="5180014"/>
            <a:ext cx="98425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2859087" y="4365626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5"/>
          <p:cNvSpPr>
            <a:spLocks noChangeArrowheads="1"/>
          </p:cNvSpPr>
          <p:nvPr/>
        </p:nvSpPr>
        <p:spPr bwMode="auto">
          <a:xfrm>
            <a:off x="3308349" y="4503739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16"/>
          <p:cNvSpPr>
            <a:spLocks noChangeArrowheads="1"/>
          </p:cNvSpPr>
          <p:nvPr/>
        </p:nvSpPr>
        <p:spPr bwMode="auto">
          <a:xfrm>
            <a:off x="3619499" y="4238626"/>
            <a:ext cx="98425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3873499" y="4260851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18"/>
          <p:cNvSpPr>
            <a:spLocks noChangeArrowheads="1"/>
          </p:cNvSpPr>
          <p:nvPr/>
        </p:nvSpPr>
        <p:spPr bwMode="auto">
          <a:xfrm>
            <a:off x="4089399" y="3883026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19"/>
          <p:cNvSpPr>
            <a:spLocks noChangeArrowheads="1"/>
          </p:cNvSpPr>
          <p:nvPr/>
        </p:nvSpPr>
        <p:spPr bwMode="auto">
          <a:xfrm>
            <a:off x="4289424" y="3844926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0"/>
          <p:cNvSpPr>
            <a:spLocks noChangeArrowheads="1"/>
          </p:cNvSpPr>
          <p:nvPr/>
        </p:nvSpPr>
        <p:spPr bwMode="auto">
          <a:xfrm>
            <a:off x="4467224" y="2979739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21"/>
          <p:cNvSpPr>
            <a:spLocks noChangeArrowheads="1"/>
          </p:cNvSpPr>
          <p:nvPr/>
        </p:nvSpPr>
        <p:spPr bwMode="auto">
          <a:xfrm>
            <a:off x="4632325" y="3373439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2"/>
          <p:cNvSpPr>
            <a:spLocks noChangeArrowheads="1"/>
          </p:cNvSpPr>
          <p:nvPr/>
        </p:nvSpPr>
        <p:spPr bwMode="auto">
          <a:xfrm>
            <a:off x="4799012" y="3035301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23"/>
          <p:cNvSpPr>
            <a:spLocks noChangeArrowheads="1"/>
          </p:cNvSpPr>
          <p:nvPr/>
        </p:nvSpPr>
        <p:spPr bwMode="auto">
          <a:xfrm>
            <a:off x="4965700" y="3008314"/>
            <a:ext cx="100013" cy="984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24"/>
          <p:cNvSpPr>
            <a:spLocks noChangeArrowheads="1"/>
          </p:cNvSpPr>
          <p:nvPr/>
        </p:nvSpPr>
        <p:spPr bwMode="auto">
          <a:xfrm>
            <a:off x="5137150" y="2979739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25"/>
          <p:cNvSpPr>
            <a:spLocks noChangeArrowheads="1"/>
          </p:cNvSpPr>
          <p:nvPr/>
        </p:nvSpPr>
        <p:spPr bwMode="auto">
          <a:xfrm>
            <a:off x="5314950" y="2647951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5508625" y="2325689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7"/>
          <p:cNvSpPr>
            <a:spLocks noChangeArrowheads="1"/>
          </p:cNvSpPr>
          <p:nvPr/>
        </p:nvSpPr>
        <p:spPr bwMode="auto">
          <a:xfrm>
            <a:off x="5719762" y="2187576"/>
            <a:ext cx="98425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5951537" y="2076451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29"/>
          <p:cNvSpPr>
            <a:spLocks noChangeArrowheads="1"/>
          </p:cNvSpPr>
          <p:nvPr/>
        </p:nvSpPr>
        <p:spPr bwMode="auto">
          <a:xfrm>
            <a:off x="6240462" y="2303464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6600825" y="1843089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31"/>
          <p:cNvSpPr>
            <a:spLocks noChangeArrowheads="1"/>
          </p:cNvSpPr>
          <p:nvPr/>
        </p:nvSpPr>
        <p:spPr bwMode="auto">
          <a:xfrm>
            <a:off x="7121525" y="1333501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32"/>
          <p:cNvSpPr>
            <a:spLocks noChangeArrowheads="1"/>
          </p:cNvSpPr>
          <p:nvPr/>
        </p:nvSpPr>
        <p:spPr bwMode="auto">
          <a:xfrm>
            <a:off x="8245475" y="1600201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33"/>
          <p:cNvSpPr>
            <a:spLocks/>
          </p:cNvSpPr>
          <p:nvPr/>
        </p:nvSpPr>
        <p:spPr bwMode="auto">
          <a:xfrm>
            <a:off x="1873249" y="890589"/>
            <a:ext cx="6423026" cy="4373563"/>
          </a:xfrm>
          <a:custGeom>
            <a:avLst/>
            <a:gdLst>
              <a:gd name="T0" fmla="*/ 16 w 1159"/>
              <a:gd name="T1" fmla="*/ 778 h 789"/>
              <a:gd name="T2" fmla="*/ 35 w 1159"/>
              <a:gd name="T3" fmla="*/ 765 h 789"/>
              <a:gd name="T4" fmla="*/ 54 w 1159"/>
              <a:gd name="T5" fmla="*/ 752 h 789"/>
              <a:gd name="T6" fmla="*/ 74 w 1159"/>
              <a:gd name="T7" fmla="*/ 739 h 789"/>
              <a:gd name="T8" fmla="*/ 93 w 1159"/>
              <a:gd name="T9" fmla="*/ 725 h 789"/>
              <a:gd name="T10" fmla="*/ 113 w 1159"/>
              <a:gd name="T11" fmla="*/ 712 h 789"/>
              <a:gd name="T12" fmla="*/ 132 w 1159"/>
              <a:gd name="T13" fmla="*/ 699 h 789"/>
              <a:gd name="T14" fmla="*/ 151 w 1159"/>
              <a:gd name="T15" fmla="*/ 686 h 789"/>
              <a:gd name="T16" fmla="*/ 171 w 1159"/>
              <a:gd name="T17" fmla="*/ 673 h 789"/>
              <a:gd name="T18" fmla="*/ 190 w 1159"/>
              <a:gd name="T19" fmla="*/ 659 h 789"/>
              <a:gd name="T20" fmla="*/ 209 w 1159"/>
              <a:gd name="T21" fmla="*/ 646 h 789"/>
              <a:gd name="T22" fmla="*/ 229 w 1159"/>
              <a:gd name="T23" fmla="*/ 633 h 789"/>
              <a:gd name="T24" fmla="*/ 248 w 1159"/>
              <a:gd name="T25" fmla="*/ 620 h 789"/>
              <a:gd name="T26" fmla="*/ 268 w 1159"/>
              <a:gd name="T27" fmla="*/ 607 h 789"/>
              <a:gd name="T28" fmla="*/ 287 w 1159"/>
              <a:gd name="T29" fmla="*/ 593 h 789"/>
              <a:gd name="T30" fmla="*/ 306 w 1159"/>
              <a:gd name="T31" fmla="*/ 580 h 789"/>
              <a:gd name="T32" fmla="*/ 326 w 1159"/>
              <a:gd name="T33" fmla="*/ 567 h 789"/>
              <a:gd name="T34" fmla="*/ 345 w 1159"/>
              <a:gd name="T35" fmla="*/ 554 h 789"/>
              <a:gd name="T36" fmla="*/ 364 w 1159"/>
              <a:gd name="T37" fmla="*/ 541 h 789"/>
              <a:gd name="T38" fmla="*/ 384 w 1159"/>
              <a:gd name="T39" fmla="*/ 528 h 789"/>
              <a:gd name="T40" fmla="*/ 403 w 1159"/>
              <a:gd name="T41" fmla="*/ 514 h 789"/>
              <a:gd name="T42" fmla="*/ 422 w 1159"/>
              <a:gd name="T43" fmla="*/ 501 h 789"/>
              <a:gd name="T44" fmla="*/ 442 w 1159"/>
              <a:gd name="T45" fmla="*/ 488 h 789"/>
              <a:gd name="T46" fmla="*/ 461 w 1159"/>
              <a:gd name="T47" fmla="*/ 475 h 789"/>
              <a:gd name="T48" fmla="*/ 481 w 1159"/>
              <a:gd name="T49" fmla="*/ 462 h 789"/>
              <a:gd name="T50" fmla="*/ 500 w 1159"/>
              <a:gd name="T51" fmla="*/ 448 h 789"/>
              <a:gd name="T52" fmla="*/ 519 w 1159"/>
              <a:gd name="T53" fmla="*/ 435 h 789"/>
              <a:gd name="T54" fmla="*/ 539 w 1159"/>
              <a:gd name="T55" fmla="*/ 422 h 789"/>
              <a:gd name="T56" fmla="*/ 558 w 1159"/>
              <a:gd name="T57" fmla="*/ 409 h 789"/>
              <a:gd name="T58" fmla="*/ 577 w 1159"/>
              <a:gd name="T59" fmla="*/ 396 h 789"/>
              <a:gd name="T60" fmla="*/ 597 w 1159"/>
              <a:gd name="T61" fmla="*/ 383 h 789"/>
              <a:gd name="T62" fmla="*/ 616 w 1159"/>
              <a:gd name="T63" fmla="*/ 369 h 789"/>
              <a:gd name="T64" fmla="*/ 636 w 1159"/>
              <a:gd name="T65" fmla="*/ 356 h 789"/>
              <a:gd name="T66" fmla="*/ 655 w 1159"/>
              <a:gd name="T67" fmla="*/ 343 h 789"/>
              <a:gd name="T68" fmla="*/ 674 w 1159"/>
              <a:gd name="T69" fmla="*/ 330 h 789"/>
              <a:gd name="T70" fmla="*/ 694 w 1159"/>
              <a:gd name="T71" fmla="*/ 317 h 789"/>
              <a:gd name="T72" fmla="*/ 713 w 1159"/>
              <a:gd name="T73" fmla="*/ 303 h 789"/>
              <a:gd name="T74" fmla="*/ 732 w 1159"/>
              <a:gd name="T75" fmla="*/ 290 h 789"/>
              <a:gd name="T76" fmla="*/ 752 w 1159"/>
              <a:gd name="T77" fmla="*/ 277 h 789"/>
              <a:gd name="T78" fmla="*/ 771 w 1159"/>
              <a:gd name="T79" fmla="*/ 264 h 789"/>
              <a:gd name="T80" fmla="*/ 791 w 1159"/>
              <a:gd name="T81" fmla="*/ 251 h 789"/>
              <a:gd name="T82" fmla="*/ 810 w 1159"/>
              <a:gd name="T83" fmla="*/ 237 h 789"/>
              <a:gd name="T84" fmla="*/ 829 w 1159"/>
              <a:gd name="T85" fmla="*/ 224 h 789"/>
              <a:gd name="T86" fmla="*/ 849 w 1159"/>
              <a:gd name="T87" fmla="*/ 211 h 789"/>
              <a:gd name="T88" fmla="*/ 868 w 1159"/>
              <a:gd name="T89" fmla="*/ 198 h 789"/>
              <a:gd name="T90" fmla="*/ 887 w 1159"/>
              <a:gd name="T91" fmla="*/ 185 h 789"/>
              <a:gd name="T92" fmla="*/ 907 w 1159"/>
              <a:gd name="T93" fmla="*/ 171 h 789"/>
              <a:gd name="T94" fmla="*/ 926 w 1159"/>
              <a:gd name="T95" fmla="*/ 158 h 789"/>
              <a:gd name="T96" fmla="*/ 945 w 1159"/>
              <a:gd name="T97" fmla="*/ 145 h 789"/>
              <a:gd name="T98" fmla="*/ 965 w 1159"/>
              <a:gd name="T99" fmla="*/ 132 h 789"/>
              <a:gd name="T100" fmla="*/ 984 w 1159"/>
              <a:gd name="T101" fmla="*/ 119 h 789"/>
              <a:gd name="T102" fmla="*/ 1004 w 1159"/>
              <a:gd name="T103" fmla="*/ 106 h 789"/>
              <a:gd name="T104" fmla="*/ 1023 w 1159"/>
              <a:gd name="T105" fmla="*/ 92 h 789"/>
              <a:gd name="T106" fmla="*/ 1042 w 1159"/>
              <a:gd name="T107" fmla="*/ 79 h 789"/>
              <a:gd name="T108" fmla="*/ 1062 w 1159"/>
              <a:gd name="T109" fmla="*/ 66 h 789"/>
              <a:gd name="T110" fmla="*/ 1081 w 1159"/>
              <a:gd name="T111" fmla="*/ 53 h 789"/>
              <a:gd name="T112" fmla="*/ 1100 w 1159"/>
              <a:gd name="T113" fmla="*/ 40 h 789"/>
              <a:gd name="T114" fmla="*/ 1120 w 1159"/>
              <a:gd name="T115" fmla="*/ 26 h 789"/>
              <a:gd name="T116" fmla="*/ 1139 w 1159"/>
              <a:gd name="T117" fmla="*/ 13 h 789"/>
              <a:gd name="T118" fmla="*/ 1159 w 1159"/>
              <a:gd name="T119" fmla="*/ 0 h 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59" h="789">
                <a:moveTo>
                  <a:pt x="0" y="789"/>
                </a:moveTo>
                <a:lnTo>
                  <a:pt x="4" y="786"/>
                </a:lnTo>
                <a:lnTo>
                  <a:pt x="8" y="783"/>
                </a:lnTo>
                <a:lnTo>
                  <a:pt x="12" y="781"/>
                </a:lnTo>
                <a:lnTo>
                  <a:pt x="16" y="778"/>
                </a:lnTo>
                <a:lnTo>
                  <a:pt x="20" y="776"/>
                </a:lnTo>
                <a:lnTo>
                  <a:pt x="23" y="773"/>
                </a:lnTo>
                <a:lnTo>
                  <a:pt x="27" y="770"/>
                </a:lnTo>
                <a:lnTo>
                  <a:pt x="31" y="768"/>
                </a:lnTo>
                <a:lnTo>
                  <a:pt x="35" y="765"/>
                </a:lnTo>
                <a:lnTo>
                  <a:pt x="39" y="762"/>
                </a:lnTo>
                <a:lnTo>
                  <a:pt x="43" y="760"/>
                </a:lnTo>
                <a:lnTo>
                  <a:pt x="47" y="757"/>
                </a:lnTo>
                <a:lnTo>
                  <a:pt x="51" y="754"/>
                </a:lnTo>
                <a:lnTo>
                  <a:pt x="54" y="752"/>
                </a:lnTo>
                <a:lnTo>
                  <a:pt x="58" y="749"/>
                </a:lnTo>
                <a:lnTo>
                  <a:pt x="62" y="747"/>
                </a:lnTo>
                <a:lnTo>
                  <a:pt x="66" y="744"/>
                </a:lnTo>
                <a:lnTo>
                  <a:pt x="70" y="741"/>
                </a:lnTo>
                <a:lnTo>
                  <a:pt x="74" y="739"/>
                </a:lnTo>
                <a:lnTo>
                  <a:pt x="78" y="736"/>
                </a:lnTo>
                <a:lnTo>
                  <a:pt x="82" y="733"/>
                </a:lnTo>
                <a:lnTo>
                  <a:pt x="85" y="731"/>
                </a:lnTo>
                <a:lnTo>
                  <a:pt x="89" y="728"/>
                </a:lnTo>
                <a:lnTo>
                  <a:pt x="93" y="725"/>
                </a:lnTo>
                <a:lnTo>
                  <a:pt x="97" y="723"/>
                </a:lnTo>
                <a:lnTo>
                  <a:pt x="101" y="720"/>
                </a:lnTo>
                <a:lnTo>
                  <a:pt x="105" y="717"/>
                </a:lnTo>
                <a:lnTo>
                  <a:pt x="109" y="715"/>
                </a:lnTo>
                <a:lnTo>
                  <a:pt x="113" y="712"/>
                </a:lnTo>
                <a:lnTo>
                  <a:pt x="116" y="710"/>
                </a:lnTo>
                <a:lnTo>
                  <a:pt x="120" y="707"/>
                </a:lnTo>
                <a:lnTo>
                  <a:pt x="124" y="704"/>
                </a:lnTo>
                <a:lnTo>
                  <a:pt x="128" y="702"/>
                </a:lnTo>
                <a:lnTo>
                  <a:pt x="132" y="699"/>
                </a:lnTo>
                <a:lnTo>
                  <a:pt x="136" y="696"/>
                </a:lnTo>
                <a:lnTo>
                  <a:pt x="140" y="694"/>
                </a:lnTo>
                <a:lnTo>
                  <a:pt x="144" y="691"/>
                </a:lnTo>
                <a:lnTo>
                  <a:pt x="147" y="688"/>
                </a:lnTo>
                <a:lnTo>
                  <a:pt x="151" y="686"/>
                </a:lnTo>
                <a:lnTo>
                  <a:pt x="155" y="683"/>
                </a:lnTo>
                <a:lnTo>
                  <a:pt x="159" y="681"/>
                </a:lnTo>
                <a:lnTo>
                  <a:pt x="163" y="678"/>
                </a:lnTo>
                <a:lnTo>
                  <a:pt x="167" y="675"/>
                </a:lnTo>
                <a:lnTo>
                  <a:pt x="171" y="673"/>
                </a:lnTo>
                <a:lnTo>
                  <a:pt x="175" y="670"/>
                </a:lnTo>
                <a:lnTo>
                  <a:pt x="178" y="667"/>
                </a:lnTo>
                <a:lnTo>
                  <a:pt x="182" y="665"/>
                </a:lnTo>
                <a:lnTo>
                  <a:pt x="186" y="662"/>
                </a:lnTo>
                <a:lnTo>
                  <a:pt x="190" y="659"/>
                </a:lnTo>
                <a:lnTo>
                  <a:pt x="194" y="657"/>
                </a:lnTo>
                <a:lnTo>
                  <a:pt x="198" y="654"/>
                </a:lnTo>
                <a:lnTo>
                  <a:pt x="202" y="652"/>
                </a:lnTo>
                <a:lnTo>
                  <a:pt x="206" y="649"/>
                </a:lnTo>
                <a:lnTo>
                  <a:pt x="209" y="646"/>
                </a:lnTo>
                <a:lnTo>
                  <a:pt x="213" y="644"/>
                </a:lnTo>
                <a:lnTo>
                  <a:pt x="217" y="641"/>
                </a:lnTo>
                <a:lnTo>
                  <a:pt x="221" y="638"/>
                </a:lnTo>
                <a:lnTo>
                  <a:pt x="225" y="636"/>
                </a:lnTo>
                <a:lnTo>
                  <a:pt x="229" y="633"/>
                </a:lnTo>
                <a:lnTo>
                  <a:pt x="233" y="630"/>
                </a:lnTo>
                <a:lnTo>
                  <a:pt x="237" y="628"/>
                </a:lnTo>
                <a:lnTo>
                  <a:pt x="240" y="625"/>
                </a:lnTo>
                <a:lnTo>
                  <a:pt x="244" y="623"/>
                </a:lnTo>
                <a:lnTo>
                  <a:pt x="248" y="620"/>
                </a:lnTo>
                <a:lnTo>
                  <a:pt x="252" y="617"/>
                </a:lnTo>
                <a:lnTo>
                  <a:pt x="256" y="615"/>
                </a:lnTo>
                <a:lnTo>
                  <a:pt x="260" y="612"/>
                </a:lnTo>
                <a:lnTo>
                  <a:pt x="264" y="609"/>
                </a:lnTo>
                <a:lnTo>
                  <a:pt x="268" y="607"/>
                </a:lnTo>
                <a:lnTo>
                  <a:pt x="271" y="604"/>
                </a:lnTo>
                <a:lnTo>
                  <a:pt x="275" y="601"/>
                </a:lnTo>
                <a:lnTo>
                  <a:pt x="279" y="599"/>
                </a:lnTo>
                <a:lnTo>
                  <a:pt x="283" y="596"/>
                </a:lnTo>
                <a:lnTo>
                  <a:pt x="287" y="593"/>
                </a:lnTo>
                <a:lnTo>
                  <a:pt x="291" y="591"/>
                </a:lnTo>
                <a:lnTo>
                  <a:pt x="295" y="588"/>
                </a:lnTo>
                <a:lnTo>
                  <a:pt x="299" y="586"/>
                </a:lnTo>
                <a:lnTo>
                  <a:pt x="302" y="583"/>
                </a:lnTo>
                <a:lnTo>
                  <a:pt x="306" y="580"/>
                </a:lnTo>
                <a:lnTo>
                  <a:pt x="310" y="578"/>
                </a:lnTo>
                <a:lnTo>
                  <a:pt x="314" y="575"/>
                </a:lnTo>
                <a:lnTo>
                  <a:pt x="318" y="572"/>
                </a:lnTo>
                <a:lnTo>
                  <a:pt x="322" y="570"/>
                </a:lnTo>
                <a:lnTo>
                  <a:pt x="326" y="567"/>
                </a:lnTo>
                <a:lnTo>
                  <a:pt x="330" y="564"/>
                </a:lnTo>
                <a:lnTo>
                  <a:pt x="333" y="562"/>
                </a:lnTo>
                <a:lnTo>
                  <a:pt x="337" y="559"/>
                </a:lnTo>
                <a:lnTo>
                  <a:pt x="341" y="557"/>
                </a:lnTo>
                <a:lnTo>
                  <a:pt x="345" y="554"/>
                </a:lnTo>
                <a:lnTo>
                  <a:pt x="349" y="551"/>
                </a:lnTo>
                <a:lnTo>
                  <a:pt x="353" y="549"/>
                </a:lnTo>
                <a:lnTo>
                  <a:pt x="357" y="546"/>
                </a:lnTo>
                <a:lnTo>
                  <a:pt x="361" y="543"/>
                </a:lnTo>
                <a:lnTo>
                  <a:pt x="364" y="541"/>
                </a:lnTo>
                <a:lnTo>
                  <a:pt x="368" y="538"/>
                </a:lnTo>
                <a:lnTo>
                  <a:pt x="372" y="535"/>
                </a:lnTo>
                <a:lnTo>
                  <a:pt x="376" y="533"/>
                </a:lnTo>
                <a:lnTo>
                  <a:pt x="380" y="530"/>
                </a:lnTo>
                <a:lnTo>
                  <a:pt x="384" y="528"/>
                </a:lnTo>
                <a:lnTo>
                  <a:pt x="388" y="525"/>
                </a:lnTo>
                <a:lnTo>
                  <a:pt x="392" y="522"/>
                </a:lnTo>
                <a:lnTo>
                  <a:pt x="395" y="520"/>
                </a:lnTo>
                <a:lnTo>
                  <a:pt x="399" y="517"/>
                </a:lnTo>
                <a:lnTo>
                  <a:pt x="403" y="514"/>
                </a:lnTo>
                <a:lnTo>
                  <a:pt x="407" y="512"/>
                </a:lnTo>
                <a:lnTo>
                  <a:pt x="411" y="509"/>
                </a:lnTo>
                <a:lnTo>
                  <a:pt x="415" y="506"/>
                </a:lnTo>
                <a:lnTo>
                  <a:pt x="419" y="504"/>
                </a:lnTo>
                <a:lnTo>
                  <a:pt x="422" y="501"/>
                </a:lnTo>
                <a:lnTo>
                  <a:pt x="426" y="499"/>
                </a:lnTo>
                <a:lnTo>
                  <a:pt x="430" y="496"/>
                </a:lnTo>
                <a:lnTo>
                  <a:pt x="434" y="493"/>
                </a:lnTo>
                <a:lnTo>
                  <a:pt x="438" y="491"/>
                </a:lnTo>
                <a:lnTo>
                  <a:pt x="442" y="488"/>
                </a:lnTo>
                <a:lnTo>
                  <a:pt x="446" y="485"/>
                </a:lnTo>
                <a:lnTo>
                  <a:pt x="450" y="483"/>
                </a:lnTo>
                <a:lnTo>
                  <a:pt x="454" y="480"/>
                </a:lnTo>
                <a:lnTo>
                  <a:pt x="457" y="477"/>
                </a:lnTo>
                <a:lnTo>
                  <a:pt x="461" y="475"/>
                </a:lnTo>
                <a:lnTo>
                  <a:pt x="465" y="472"/>
                </a:lnTo>
                <a:lnTo>
                  <a:pt x="469" y="470"/>
                </a:lnTo>
                <a:lnTo>
                  <a:pt x="473" y="467"/>
                </a:lnTo>
                <a:lnTo>
                  <a:pt x="477" y="464"/>
                </a:lnTo>
                <a:lnTo>
                  <a:pt x="481" y="462"/>
                </a:lnTo>
                <a:lnTo>
                  <a:pt x="484" y="459"/>
                </a:lnTo>
                <a:lnTo>
                  <a:pt x="488" y="456"/>
                </a:lnTo>
                <a:lnTo>
                  <a:pt x="492" y="454"/>
                </a:lnTo>
                <a:lnTo>
                  <a:pt x="496" y="451"/>
                </a:lnTo>
                <a:lnTo>
                  <a:pt x="500" y="448"/>
                </a:lnTo>
                <a:lnTo>
                  <a:pt x="504" y="446"/>
                </a:lnTo>
                <a:lnTo>
                  <a:pt x="508" y="443"/>
                </a:lnTo>
                <a:lnTo>
                  <a:pt x="512" y="441"/>
                </a:lnTo>
                <a:lnTo>
                  <a:pt x="515" y="438"/>
                </a:lnTo>
                <a:lnTo>
                  <a:pt x="519" y="435"/>
                </a:lnTo>
                <a:lnTo>
                  <a:pt x="523" y="433"/>
                </a:lnTo>
                <a:lnTo>
                  <a:pt x="527" y="430"/>
                </a:lnTo>
                <a:lnTo>
                  <a:pt x="531" y="427"/>
                </a:lnTo>
                <a:lnTo>
                  <a:pt x="535" y="425"/>
                </a:lnTo>
                <a:lnTo>
                  <a:pt x="539" y="422"/>
                </a:lnTo>
                <a:lnTo>
                  <a:pt x="543" y="419"/>
                </a:lnTo>
                <a:lnTo>
                  <a:pt x="546" y="417"/>
                </a:lnTo>
                <a:lnTo>
                  <a:pt x="550" y="414"/>
                </a:lnTo>
                <a:lnTo>
                  <a:pt x="554" y="412"/>
                </a:lnTo>
                <a:lnTo>
                  <a:pt x="558" y="409"/>
                </a:lnTo>
                <a:lnTo>
                  <a:pt x="562" y="406"/>
                </a:lnTo>
                <a:lnTo>
                  <a:pt x="566" y="404"/>
                </a:lnTo>
                <a:lnTo>
                  <a:pt x="570" y="401"/>
                </a:lnTo>
                <a:lnTo>
                  <a:pt x="574" y="398"/>
                </a:lnTo>
                <a:lnTo>
                  <a:pt x="577" y="396"/>
                </a:lnTo>
                <a:lnTo>
                  <a:pt x="581" y="393"/>
                </a:lnTo>
                <a:lnTo>
                  <a:pt x="585" y="390"/>
                </a:lnTo>
                <a:lnTo>
                  <a:pt x="589" y="388"/>
                </a:lnTo>
                <a:lnTo>
                  <a:pt x="593" y="385"/>
                </a:lnTo>
                <a:lnTo>
                  <a:pt x="597" y="383"/>
                </a:lnTo>
                <a:lnTo>
                  <a:pt x="601" y="380"/>
                </a:lnTo>
                <a:lnTo>
                  <a:pt x="605" y="377"/>
                </a:lnTo>
                <a:lnTo>
                  <a:pt x="608" y="375"/>
                </a:lnTo>
                <a:lnTo>
                  <a:pt x="612" y="372"/>
                </a:lnTo>
                <a:lnTo>
                  <a:pt x="616" y="369"/>
                </a:lnTo>
                <a:lnTo>
                  <a:pt x="620" y="367"/>
                </a:lnTo>
                <a:lnTo>
                  <a:pt x="624" y="364"/>
                </a:lnTo>
                <a:lnTo>
                  <a:pt x="628" y="361"/>
                </a:lnTo>
                <a:lnTo>
                  <a:pt x="632" y="359"/>
                </a:lnTo>
                <a:lnTo>
                  <a:pt x="636" y="356"/>
                </a:lnTo>
                <a:lnTo>
                  <a:pt x="639" y="353"/>
                </a:lnTo>
                <a:lnTo>
                  <a:pt x="643" y="351"/>
                </a:lnTo>
                <a:lnTo>
                  <a:pt x="647" y="348"/>
                </a:lnTo>
                <a:lnTo>
                  <a:pt x="651" y="346"/>
                </a:lnTo>
                <a:lnTo>
                  <a:pt x="655" y="343"/>
                </a:lnTo>
                <a:lnTo>
                  <a:pt x="659" y="340"/>
                </a:lnTo>
                <a:lnTo>
                  <a:pt x="663" y="338"/>
                </a:lnTo>
                <a:lnTo>
                  <a:pt x="667" y="335"/>
                </a:lnTo>
                <a:lnTo>
                  <a:pt x="670" y="332"/>
                </a:lnTo>
                <a:lnTo>
                  <a:pt x="674" y="330"/>
                </a:lnTo>
                <a:lnTo>
                  <a:pt x="678" y="327"/>
                </a:lnTo>
                <a:lnTo>
                  <a:pt x="682" y="324"/>
                </a:lnTo>
                <a:lnTo>
                  <a:pt x="686" y="322"/>
                </a:lnTo>
                <a:lnTo>
                  <a:pt x="690" y="319"/>
                </a:lnTo>
                <a:lnTo>
                  <a:pt x="694" y="317"/>
                </a:lnTo>
                <a:lnTo>
                  <a:pt x="698" y="314"/>
                </a:lnTo>
                <a:lnTo>
                  <a:pt x="701" y="311"/>
                </a:lnTo>
                <a:lnTo>
                  <a:pt x="705" y="309"/>
                </a:lnTo>
                <a:lnTo>
                  <a:pt x="709" y="306"/>
                </a:lnTo>
                <a:lnTo>
                  <a:pt x="713" y="303"/>
                </a:lnTo>
                <a:lnTo>
                  <a:pt x="717" y="301"/>
                </a:lnTo>
                <a:lnTo>
                  <a:pt x="721" y="298"/>
                </a:lnTo>
                <a:lnTo>
                  <a:pt x="725" y="295"/>
                </a:lnTo>
                <a:lnTo>
                  <a:pt x="729" y="293"/>
                </a:lnTo>
                <a:lnTo>
                  <a:pt x="732" y="290"/>
                </a:lnTo>
                <a:lnTo>
                  <a:pt x="736" y="288"/>
                </a:lnTo>
                <a:lnTo>
                  <a:pt x="740" y="285"/>
                </a:lnTo>
                <a:lnTo>
                  <a:pt x="744" y="282"/>
                </a:lnTo>
                <a:lnTo>
                  <a:pt x="748" y="280"/>
                </a:lnTo>
                <a:lnTo>
                  <a:pt x="752" y="277"/>
                </a:lnTo>
                <a:lnTo>
                  <a:pt x="756" y="274"/>
                </a:lnTo>
                <a:lnTo>
                  <a:pt x="760" y="272"/>
                </a:lnTo>
                <a:lnTo>
                  <a:pt x="763" y="269"/>
                </a:lnTo>
                <a:lnTo>
                  <a:pt x="767" y="266"/>
                </a:lnTo>
                <a:lnTo>
                  <a:pt x="771" y="264"/>
                </a:lnTo>
                <a:lnTo>
                  <a:pt x="775" y="261"/>
                </a:lnTo>
                <a:lnTo>
                  <a:pt x="779" y="259"/>
                </a:lnTo>
                <a:lnTo>
                  <a:pt x="783" y="256"/>
                </a:lnTo>
                <a:lnTo>
                  <a:pt x="787" y="253"/>
                </a:lnTo>
                <a:lnTo>
                  <a:pt x="791" y="251"/>
                </a:lnTo>
                <a:lnTo>
                  <a:pt x="794" y="248"/>
                </a:lnTo>
                <a:lnTo>
                  <a:pt x="798" y="245"/>
                </a:lnTo>
                <a:lnTo>
                  <a:pt x="802" y="243"/>
                </a:lnTo>
                <a:lnTo>
                  <a:pt x="806" y="240"/>
                </a:lnTo>
                <a:lnTo>
                  <a:pt x="810" y="237"/>
                </a:lnTo>
                <a:lnTo>
                  <a:pt x="814" y="235"/>
                </a:lnTo>
                <a:lnTo>
                  <a:pt x="818" y="232"/>
                </a:lnTo>
                <a:lnTo>
                  <a:pt x="822" y="230"/>
                </a:lnTo>
                <a:lnTo>
                  <a:pt x="825" y="227"/>
                </a:lnTo>
                <a:lnTo>
                  <a:pt x="829" y="224"/>
                </a:lnTo>
                <a:lnTo>
                  <a:pt x="833" y="222"/>
                </a:lnTo>
                <a:lnTo>
                  <a:pt x="837" y="219"/>
                </a:lnTo>
                <a:lnTo>
                  <a:pt x="841" y="216"/>
                </a:lnTo>
                <a:lnTo>
                  <a:pt x="845" y="214"/>
                </a:lnTo>
                <a:lnTo>
                  <a:pt x="849" y="211"/>
                </a:lnTo>
                <a:lnTo>
                  <a:pt x="853" y="208"/>
                </a:lnTo>
                <a:lnTo>
                  <a:pt x="856" y="206"/>
                </a:lnTo>
                <a:lnTo>
                  <a:pt x="860" y="203"/>
                </a:lnTo>
                <a:lnTo>
                  <a:pt x="864" y="200"/>
                </a:lnTo>
                <a:lnTo>
                  <a:pt x="868" y="198"/>
                </a:lnTo>
                <a:lnTo>
                  <a:pt x="872" y="195"/>
                </a:lnTo>
                <a:lnTo>
                  <a:pt x="876" y="193"/>
                </a:lnTo>
                <a:lnTo>
                  <a:pt x="880" y="190"/>
                </a:lnTo>
                <a:lnTo>
                  <a:pt x="883" y="187"/>
                </a:lnTo>
                <a:lnTo>
                  <a:pt x="887" y="185"/>
                </a:lnTo>
                <a:lnTo>
                  <a:pt x="891" y="182"/>
                </a:lnTo>
                <a:lnTo>
                  <a:pt x="895" y="179"/>
                </a:lnTo>
                <a:lnTo>
                  <a:pt x="899" y="177"/>
                </a:lnTo>
                <a:lnTo>
                  <a:pt x="903" y="174"/>
                </a:lnTo>
                <a:lnTo>
                  <a:pt x="907" y="171"/>
                </a:lnTo>
                <a:lnTo>
                  <a:pt x="911" y="169"/>
                </a:lnTo>
                <a:lnTo>
                  <a:pt x="915" y="166"/>
                </a:lnTo>
                <a:lnTo>
                  <a:pt x="918" y="164"/>
                </a:lnTo>
                <a:lnTo>
                  <a:pt x="922" y="161"/>
                </a:lnTo>
                <a:lnTo>
                  <a:pt x="926" y="158"/>
                </a:lnTo>
                <a:lnTo>
                  <a:pt x="930" y="156"/>
                </a:lnTo>
                <a:lnTo>
                  <a:pt x="934" y="153"/>
                </a:lnTo>
                <a:lnTo>
                  <a:pt x="938" y="150"/>
                </a:lnTo>
                <a:lnTo>
                  <a:pt x="942" y="148"/>
                </a:lnTo>
                <a:lnTo>
                  <a:pt x="945" y="145"/>
                </a:lnTo>
                <a:lnTo>
                  <a:pt x="949" y="142"/>
                </a:lnTo>
                <a:lnTo>
                  <a:pt x="953" y="140"/>
                </a:lnTo>
                <a:lnTo>
                  <a:pt x="957" y="137"/>
                </a:lnTo>
                <a:lnTo>
                  <a:pt x="961" y="135"/>
                </a:lnTo>
                <a:lnTo>
                  <a:pt x="965" y="132"/>
                </a:lnTo>
                <a:lnTo>
                  <a:pt x="969" y="129"/>
                </a:lnTo>
                <a:lnTo>
                  <a:pt x="973" y="127"/>
                </a:lnTo>
                <a:lnTo>
                  <a:pt x="977" y="124"/>
                </a:lnTo>
                <a:lnTo>
                  <a:pt x="980" y="121"/>
                </a:lnTo>
                <a:lnTo>
                  <a:pt x="984" y="119"/>
                </a:lnTo>
                <a:lnTo>
                  <a:pt x="988" y="116"/>
                </a:lnTo>
                <a:lnTo>
                  <a:pt x="992" y="113"/>
                </a:lnTo>
                <a:lnTo>
                  <a:pt x="996" y="111"/>
                </a:lnTo>
                <a:lnTo>
                  <a:pt x="1000" y="108"/>
                </a:lnTo>
                <a:lnTo>
                  <a:pt x="1004" y="106"/>
                </a:lnTo>
                <a:lnTo>
                  <a:pt x="1007" y="103"/>
                </a:lnTo>
                <a:lnTo>
                  <a:pt x="1011" y="100"/>
                </a:lnTo>
                <a:lnTo>
                  <a:pt x="1015" y="98"/>
                </a:lnTo>
                <a:lnTo>
                  <a:pt x="1019" y="95"/>
                </a:lnTo>
                <a:lnTo>
                  <a:pt x="1023" y="92"/>
                </a:lnTo>
                <a:lnTo>
                  <a:pt x="1027" y="90"/>
                </a:lnTo>
                <a:lnTo>
                  <a:pt x="1031" y="87"/>
                </a:lnTo>
                <a:lnTo>
                  <a:pt x="1035" y="84"/>
                </a:lnTo>
                <a:lnTo>
                  <a:pt x="1039" y="82"/>
                </a:lnTo>
                <a:lnTo>
                  <a:pt x="1042" y="79"/>
                </a:lnTo>
                <a:lnTo>
                  <a:pt x="1046" y="77"/>
                </a:lnTo>
                <a:lnTo>
                  <a:pt x="1050" y="74"/>
                </a:lnTo>
                <a:lnTo>
                  <a:pt x="1054" y="71"/>
                </a:lnTo>
                <a:lnTo>
                  <a:pt x="1058" y="69"/>
                </a:lnTo>
                <a:lnTo>
                  <a:pt x="1062" y="66"/>
                </a:lnTo>
                <a:lnTo>
                  <a:pt x="1066" y="63"/>
                </a:lnTo>
                <a:lnTo>
                  <a:pt x="1069" y="61"/>
                </a:lnTo>
                <a:lnTo>
                  <a:pt x="1073" y="58"/>
                </a:lnTo>
                <a:lnTo>
                  <a:pt x="1077" y="55"/>
                </a:lnTo>
                <a:lnTo>
                  <a:pt x="1081" y="53"/>
                </a:lnTo>
                <a:lnTo>
                  <a:pt x="1085" y="50"/>
                </a:lnTo>
                <a:lnTo>
                  <a:pt x="1089" y="48"/>
                </a:lnTo>
                <a:lnTo>
                  <a:pt x="1093" y="45"/>
                </a:lnTo>
                <a:lnTo>
                  <a:pt x="1097" y="42"/>
                </a:lnTo>
                <a:lnTo>
                  <a:pt x="1100" y="40"/>
                </a:lnTo>
                <a:lnTo>
                  <a:pt x="1104" y="37"/>
                </a:lnTo>
                <a:lnTo>
                  <a:pt x="1108" y="34"/>
                </a:lnTo>
                <a:lnTo>
                  <a:pt x="1112" y="32"/>
                </a:lnTo>
                <a:lnTo>
                  <a:pt x="1116" y="29"/>
                </a:lnTo>
                <a:lnTo>
                  <a:pt x="1120" y="26"/>
                </a:lnTo>
                <a:lnTo>
                  <a:pt x="1124" y="24"/>
                </a:lnTo>
                <a:lnTo>
                  <a:pt x="1128" y="21"/>
                </a:lnTo>
                <a:lnTo>
                  <a:pt x="1131" y="19"/>
                </a:lnTo>
                <a:lnTo>
                  <a:pt x="1135" y="16"/>
                </a:lnTo>
                <a:lnTo>
                  <a:pt x="1139" y="13"/>
                </a:lnTo>
                <a:lnTo>
                  <a:pt x="1143" y="11"/>
                </a:lnTo>
                <a:lnTo>
                  <a:pt x="1147" y="8"/>
                </a:lnTo>
                <a:lnTo>
                  <a:pt x="1151" y="5"/>
                </a:lnTo>
                <a:lnTo>
                  <a:pt x="1155" y="3"/>
                </a:lnTo>
                <a:lnTo>
                  <a:pt x="1159" y="0"/>
                </a:lnTo>
              </a:path>
            </a:pathLst>
          </a:cu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90353B"/>
              </a:solidFill>
            </a:endParaRPr>
          </a:p>
        </p:txBody>
      </p:sp>
      <p:sp>
        <p:nvSpPr>
          <p:cNvPr id="39" name="Line 34"/>
          <p:cNvSpPr>
            <a:spLocks noChangeShapeType="1"/>
          </p:cNvSpPr>
          <p:nvPr/>
        </p:nvSpPr>
        <p:spPr bwMode="auto">
          <a:xfrm flipV="1">
            <a:off x="903287" y="746126"/>
            <a:ext cx="0" cy="510540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35"/>
          <p:cNvSpPr>
            <a:spLocks noChangeShapeType="1"/>
          </p:cNvSpPr>
          <p:nvPr/>
        </p:nvSpPr>
        <p:spPr bwMode="auto">
          <a:xfrm flipH="1">
            <a:off x="809624" y="5707064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36"/>
          <p:cNvSpPr>
            <a:spLocks noChangeArrowheads="1"/>
          </p:cNvSpPr>
          <p:nvPr/>
        </p:nvSpPr>
        <p:spPr bwMode="auto">
          <a:xfrm rot="16200000">
            <a:off x="273049" y="5470526"/>
            <a:ext cx="7699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26400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Line 37"/>
          <p:cNvSpPr>
            <a:spLocks noChangeShapeType="1"/>
          </p:cNvSpPr>
          <p:nvPr/>
        </p:nvSpPr>
        <p:spPr bwMode="auto">
          <a:xfrm flipH="1">
            <a:off x="809624" y="4532314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Rectangle 38"/>
          <p:cNvSpPr>
            <a:spLocks noChangeArrowheads="1"/>
          </p:cNvSpPr>
          <p:nvPr/>
        </p:nvSpPr>
        <p:spPr bwMode="auto">
          <a:xfrm rot="16200000">
            <a:off x="273049" y="4295776"/>
            <a:ext cx="7699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26600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Line 39"/>
          <p:cNvSpPr>
            <a:spLocks noChangeShapeType="1"/>
          </p:cNvSpPr>
          <p:nvPr/>
        </p:nvSpPr>
        <p:spPr bwMode="auto">
          <a:xfrm flipH="1">
            <a:off x="809624" y="3362326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40"/>
          <p:cNvSpPr>
            <a:spLocks noChangeArrowheads="1"/>
          </p:cNvSpPr>
          <p:nvPr/>
        </p:nvSpPr>
        <p:spPr bwMode="auto">
          <a:xfrm rot="16200000">
            <a:off x="273049" y="3125789"/>
            <a:ext cx="7699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26800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Line 41"/>
          <p:cNvSpPr>
            <a:spLocks noChangeShapeType="1"/>
          </p:cNvSpPr>
          <p:nvPr/>
        </p:nvSpPr>
        <p:spPr bwMode="auto">
          <a:xfrm flipH="1">
            <a:off x="809624" y="2187576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ectangle 42"/>
          <p:cNvSpPr>
            <a:spLocks noChangeArrowheads="1"/>
          </p:cNvSpPr>
          <p:nvPr/>
        </p:nvSpPr>
        <p:spPr bwMode="auto">
          <a:xfrm rot="16200000">
            <a:off x="273049" y="1951039"/>
            <a:ext cx="7699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27000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Line 43"/>
          <p:cNvSpPr>
            <a:spLocks noChangeShapeType="1"/>
          </p:cNvSpPr>
          <p:nvPr/>
        </p:nvSpPr>
        <p:spPr bwMode="auto">
          <a:xfrm flipH="1">
            <a:off x="809624" y="1017589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44"/>
          <p:cNvSpPr>
            <a:spLocks noChangeArrowheads="1"/>
          </p:cNvSpPr>
          <p:nvPr/>
        </p:nvSpPr>
        <p:spPr bwMode="auto">
          <a:xfrm rot="16200000">
            <a:off x="274637" y="781051"/>
            <a:ext cx="7699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27200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5"/>
          <p:cNvSpPr>
            <a:spLocks noChangeArrowheads="1"/>
          </p:cNvSpPr>
          <p:nvPr/>
        </p:nvSpPr>
        <p:spPr bwMode="auto">
          <a:xfrm rot="16200000">
            <a:off x="-1222376" y="3052764"/>
            <a:ext cx="2949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College Quality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at Age 20 ($)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Line 46"/>
          <p:cNvSpPr>
            <a:spLocks noChangeShapeType="1"/>
          </p:cNvSpPr>
          <p:nvPr/>
        </p:nvSpPr>
        <p:spPr bwMode="auto">
          <a:xfrm>
            <a:off x="903287" y="5851526"/>
            <a:ext cx="8002588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47"/>
          <p:cNvSpPr>
            <a:spLocks noChangeShapeType="1"/>
          </p:cNvSpPr>
          <p:nvPr/>
        </p:nvSpPr>
        <p:spPr bwMode="auto">
          <a:xfrm>
            <a:off x="1047749" y="5851526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/>
        </p:nvSpPr>
        <p:spPr bwMode="auto">
          <a:xfrm>
            <a:off x="2333624" y="5851526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Line 51"/>
          <p:cNvSpPr>
            <a:spLocks noChangeShapeType="1"/>
          </p:cNvSpPr>
          <p:nvPr/>
        </p:nvSpPr>
        <p:spPr bwMode="auto">
          <a:xfrm>
            <a:off x="3619499" y="5851526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53"/>
          <p:cNvSpPr>
            <a:spLocks noChangeShapeType="1"/>
          </p:cNvSpPr>
          <p:nvPr/>
        </p:nvSpPr>
        <p:spPr bwMode="auto">
          <a:xfrm>
            <a:off x="4903787" y="5851526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55"/>
          <p:cNvSpPr>
            <a:spLocks noChangeShapeType="1"/>
          </p:cNvSpPr>
          <p:nvPr/>
        </p:nvSpPr>
        <p:spPr bwMode="auto">
          <a:xfrm>
            <a:off x="6189662" y="5851526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Line 57"/>
          <p:cNvSpPr>
            <a:spLocks noChangeShapeType="1"/>
          </p:cNvSpPr>
          <p:nvPr/>
        </p:nvSpPr>
        <p:spPr bwMode="auto">
          <a:xfrm>
            <a:off x="7475537" y="5851526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Line 59"/>
          <p:cNvSpPr>
            <a:spLocks noChangeShapeType="1"/>
          </p:cNvSpPr>
          <p:nvPr/>
        </p:nvSpPr>
        <p:spPr bwMode="auto">
          <a:xfrm>
            <a:off x="8761412" y="5851526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2"/>
              <p:cNvSpPr>
                <a:spLocks noChangeArrowheads="1"/>
              </p:cNvSpPr>
              <p:nvPr/>
            </p:nvSpPr>
            <p:spPr bwMode="auto">
              <a:xfrm>
                <a:off x="3048001" y="6372226"/>
                <a:ext cx="3876676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Normalized Teacher Value Added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 pitchFamily="18" charset="0"/>
                            <a:cs typeface="Arial" pitchFamily="34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baseline="-25000" dirty="0" err="1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jt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)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9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1" y="6372226"/>
                <a:ext cx="3876676" cy="276225"/>
              </a:xfrm>
              <a:prstGeom prst="rect">
                <a:avLst/>
              </a:prstGeom>
              <a:blipFill rotWithShape="1">
                <a:blip r:embed="rId3"/>
                <a:stretch>
                  <a:fillRect l="-3616" t="-26087" r="-7704" b="-5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63"/>
          <p:cNvSpPr>
            <a:spLocks noChangeArrowheads="1"/>
          </p:cNvSpPr>
          <p:nvPr/>
        </p:nvSpPr>
        <p:spPr bwMode="auto">
          <a:xfrm>
            <a:off x="7446964" y="5057776"/>
            <a:ext cx="13272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Coef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= $299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64"/>
          <p:cNvSpPr>
            <a:spLocks noChangeArrowheads="1"/>
          </p:cNvSpPr>
          <p:nvPr/>
        </p:nvSpPr>
        <p:spPr bwMode="auto">
          <a:xfrm>
            <a:off x="8425296" y="5334001"/>
            <a:ext cx="4103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(21)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49"/>
          <p:cNvSpPr>
            <a:spLocks noChangeArrowheads="1"/>
          </p:cNvSpPr>
          <p:nvPr/>
        </p:nvSpPr>
        <p:spPr bwMode="auto">
          <a:xfrm>
            <a:off x="847725" y="5989639"/>
            <a:ext cx="5207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-1.5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51"/>
          <p:cNvSpPr>
            <a:spLocks noChangeArrowheads="1"/>
          </p:cNvSpPr>
          <p:nvPr/>
        </p:nvSpPr>
        <p:spPr bwMode="auto">
          <a:xfrm>
            <a:off x="2233613" y="5989639"/>
            <a:ext cx="3206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ectangle 53"/>
          <p:cNvSpPr>
            <a:spLocks noChangeArrowheads="1"/>
          </p:cNvSpPr>
          <p:nvPr/>
        </p:nvSpPr>
        <p:spPr bwMode="auto">
          <a:xfrm>
            <a:off x="3429001" y="5989639"/>
            <a:ext cx="396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-0.5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55"/>
          <p:cNvSpPr>
            <a:spLocks noChangeArrowheads="1"/>
          </p:cNvSpPr>
          <p:nvPr/>
        </p:nvSpPr>
        <p:spPr bwMode="auto">
          <a:xfrm>
            <a:off x="4843464" y="5989639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57"/>
          <p:cNvSpPr>
            <a:spLocks noChangeArrowheads="1"/>
          </p:cNvSpPr>
          <p:nvPr/>
        </p:nvSpPr>
        <p:spPr bwMode="auto">
          <a:xfrm>
            <a:off x="6027739" y="5989639"/>
            <a:ext cx="320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ectangle 59"/>
          <p:cNvSpPr>
            <a:spLocks noChangeArrowheads="1"/>
          </p:cNvSpPr>
          <p:nvPr/>
        </p:nvSpPr>
        <p:spPr bwMode="auto">
          <a:xfrm>
            <a:off x="7415214" y="5989639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61"/>
          <p:cNvSpPr>
            <a:spLocks noChangeArrowheads="1"/>
          </p:cNvSpPr>
          <p:nvPr/>
        </p:nvSpPr>
        <p:spPr bwMode="auto">
          <a:xfrm>
            <a:off x="8601077" y="5989639"/>
            <a:ext cx="4381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1.5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"/>
          <p:cNvSpPr>
            <a:spLocks noChangeArrowheads="1"/>
          </p:cNvSpPr>
          <p:nvPr/>
        </p:nvSpPr>
        <p:spPr bwMode="auto">
          <a:xfrm>
            <a:off x="692238" y="182563"/>
            <a:ext cx="7861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dirty="0">
                <a:solidFill>
                  <a:srgbClr val="1E2D70"/>
                </a:solidFill>
              </a:rPr>
              <a:t>College Quality (Projected Earnings) at Age 20 vs. Teacher Value-Added</a:t>
            </a:r>
          </a:p>
        </p:txBody>
      </p:sp>
    </p:spTree>
    <p:extLst>
      <p:ext uri="{BB962C8B-B14F-4D97-AF65-F5344CB8AC3E}">
        <p14:creationId xmlns:p14="http://schemas.microsoft.com/office/powerpoint/2010/main" val="35927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898526" y="5707064"/>
            <a:ext cx="8007351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898526" y="4098927"/>
            <a:ext cx="8007351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898526" y="2497139"/>
            <a:ext cx="8007351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898526" y="890589"/>
            <a:ext cx="8007351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1701801" y="4305302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2738439" y="5346702"/>
            <a:ext cx="98425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3208339" y="3949702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3524251" y="3740152"/>
            <a:ext cx="100013" cy="984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3784601" y="2990852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4000501" y="4487864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4211639" y="4432302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4389439" y="3856039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4556126" y="3246439"/>
            <a:ext cx="98425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4727577" y="3778252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4899027" y="2176464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81589" y="2436814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5264152" y="3206752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5470527" y="2979739"/>
            <a:ext cx="98425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5697539" y="1971677"/>
            <a:ext cx="98425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5940427" y="1960564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6240464" y="1771652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627814" y="2236789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7210427" y="2692402"/>
            <a:ext cx="100013" cy="984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8396289" y="3024189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32"/>
          <p:cNvSpPr>
            <a:spLocks/>
          </p:cNvSpPr>
          <p:nvPr/>
        </p:nvSpPr>
        <p:spPr bwMode="auto">
          <a:xfrm>
            <a:off x="1751014" y="1744664"/>
            <a:ext cx="6694488" cy="2925763"/>
          </a:xfrm>
          <a:custGeom>
            <a:avLst/>
            <a:gdLst>
              <a:gd name="T0" fmla="*/ 16 w 1208"/>
              <a:gd name="T1" fmla="*/ 521 h 528"/>
              <a:gd name="T2" fmla="*/ 36 w 1208"/>
              <a:gd name="T3" fmla="*/ 512 h 528"/>
              <a:gd name="T4" fmla="*/ 56 w 1208"/>
              <a:gd name="T5" fmla="*/ 503 h 528"/>
              <a:gd name="T6" fmla="*/ 76 w 1208"/>
              <a:gd name="T7" fmla="*/ 494 h 528"/>
              <a:gd name="T8" fmla="*/ 97 w 1208"/>
              <a:gd name="T9" fmla="*/ 485 h 528"/>
              <a:gd name="T10" fmla="*/ 117 w 1208"/>
              <a:gd name="T11" fmla="*/ 477 h 528"/>
              <a:gd name="T12" fmla="*/ 137 w 1208"/>
              <a:gd name="T13" fmla="*/ 468 h 528"/>
              <a:gd name="T14" fmla="*/ 157 w 1208"/>
              <a:gd name="T15" fmla="*/ 459 h 528"/>
              <a:gd name="T16" fmla="*/ 177 w 1208"/>
              <a:gd name="T17" fmla="*/ 450 h 528"/>
              <a:gd name="T18" fmla="*/ 198 w 1208"/>
              <a:gd name="T19" fmla="*/ 441 h 528"/>
              <a:gd name="T20" fmla="*/ 218 w 1208"/>
              <a:gd name="T21" fmla="*/ 433 h 528"/>
              <a:gd name="T22" fmla="*/ 238 w 1208"/>
              <a:gd name="T23" fmla="*/ 424 h 528"/>
              <a:gd name="T24" fmla="*/ 258 w 1208"/>
              <a:gd name="T25" fmla="*/ 415 h 528"/>
              <a:gd name="T26" fmla="*/ 278 w 1208"/>
              <a:gd name="T27" fmla="*/ 406 h 528"/>
              <a:gd name="T28" fmla="*/ 299 w 1208"/>
              <a:gd name="T29" fmla="*/ 397 h 528"/>
              <a:gd name="T30" fmla="*/ 319 w 1208"/>
              <a:gd name="T31" fmla="*/ 388 h 528"/>
              <a:gd name="T32" fmla="*/ 339 w 1208"/>
              <a:gd name="T33" fmla="*/ 380 h 528"/>
              <a:gd name="T34" fmla="*/ 359 w 1208"/>
              <a:gd name="T35" fmla="*/ 371 h 528"/>
              <a:gd name="T36" fmla="*/ 379 w 1208"/>
              <a:gd name="T37" fmla="*/ 362 h 528"/>
              <a:gd name="T38" fmla="*/ 400 w 1208"/>
              <a:gd name="T39" fmla="*/ 353 h 528"/>
              <a:gd name="T40" fmla="*/ 420 w 1208"/>
              <a:gd name="T41" fmla="*/ 344 h 528"/>
              <a:gd name="T42" fmla="*/ 440 w 1208"/>
              <a:gd name="T43" fmla="*/ 336 h 528"/>
              <a:gd name="T44" fmla="*/ 460 w 1208"/>
              <a:gd name="T45" fmla="*/ 327 h 528"/>
              <a:gd name="T46" fmla="*/ 480 w 1208"/>
              <a:gd name="T47" fmla="*/ 318 h 528"/>
              <a:gd name="T48" fmla="*/ 501 w 1208"/>
              <a:gd name="T49" fmla="*/ 309 h 528"/>
              <a:gd name="T50" fmla="*/ 521 w 1208"/>
              <a:gd name="T51" fmla="*/ 300 h 528"/>
              <a:gd name="T52" fmla="*/ 541 w 1208"/>
              <a:gd name="T53" fmla="*/ 291 h 528"/>
              <a:gd name="T54" fmla="*/ 561 w 1208"/>
              <a:gd name="T55" fmla="*/ 283 h 528"/>
              <a:gd name="T56" fmla="*/ 582 w 1208"/>
              <a:gd name="T57" fmla="*/ 274 h 528"/>
              <a:gd name="T58" fmla="*/ 602 w 1208"/>
              <a:gd name="T59" fmla="*/ 265 h 528"/>
              <a:gd name="T60" fmla="*/ 622 w 1208"/>
              <a:gd name="T61" fmla="*/ 256 h 528"/>
              <a:gd name="T62" fmla="*/ 642 w 1208"/>
              <a:gd name="T63" fmla="*/ 247 h 528"/>
              <a:gd name="T64" fmla="*/ 662 w 1208"/>
              <a:gd name="T65" fmla="*/ 238 h 528"/>
              <a:gd name="T66" fmla="*/ 683 w 1208"/>
              <a:gd name="T67" fmla="*/ 230 h 528"/>
              <a:gd name="T68" fmla="*/ 703 w 1208"/>
              <a:gd name="T69" fmla="*/ 221 h 528"/>
              <a:gd name="T70" fmla="*/ 723 w 1208"/>
              <a:gd name="T71" fmla="*/ 212 h 528"/>
              <a:gd name="T72" fmla="*/ 743 w 1208"/>
              <a:gd name="T73" fmla="*/ 203 h 528"/>
              <a:gd name="T74" fmla="*/ 763 w 1208"/>
              <a:gd name="T75" fmla="*/ 194 h 528"/>
              <a:gd name="T76" fmla="*/ 784 w 1208"/>
              <a:gd name="T77" fmla="*/ 185 h 528"/>
              <a:gd name="T78" fmla="*/ 804 w 1208"/>
              <a:gd name="T79" fmla="*/ 177 h 528"/>
              <a:gd name="T80" fmla="*/ 824 w 1208"/>
              <a:gd name="T81" fmla="*/ 168 h 528"/>
              <a:gd name="T82" fmla="*/ 844 w 1208"/>
              <a:gd name="T83" fmla="*/ 159 h 528"/>
              <a:gd name="T84" fmla="*/ 864 w 1208"/>
              <a:gd name="T85" fmla="*/ 150 h 528"/>
              <a:gd name="T86" fmla="*/ 885 w 1208"/>
              <a:gd name="T87" fmla="*/ 141 h 528"/>
              <a:gd name="T88" fmla="*/ 905 w 1208"/>
              <a:gd name="T89" fmla="*/ 133 h 528"/>
              <a:gd name="T90" fmla="*/ 925 w 1208"/>
              <a:gd name="T91" fmla="*/ 124 h 528"/>
              <a:gd name="T92" fmla="*/ 945 w 1208"/>
              <a:gd name="T93" fmla="*/ 115 h 528"/>
              <a:gd name="T94" fmla="*/ 965 w 1208"/>
              <a:gd name="T95" fmla="*/ 106 h 528"/>
              <a:gd name="T96" fmla="*/ 986 w 1208"/>
              <a:gd name="T97" fmla="*/ 97 h 528"/>
              <a:gd name="T98" fmla="*/ 1006 w 1208"/>
              <a:gd name="T99" fmla="*/ 88 h 528"/>
              <a:gd name="T100" fmla="*/ 1026 w 1208"/>
              <a:gd name="T101" fmla="*/ 80 h 528"/>
              <a:gd name="T102" fmla="*/ 1046 w 1208"/>
              <a:gd name="T103" fmla="*/ 71 h 528"/>
              <a:gd name="T104" fmla="*/ 1066 w 1208"/>
              <a:gd name="T105" fmla="*/ 62 h 528"/>
              <a:gd name="T106" fmla="*/ 1087 w 1208"/>
              <a:gd name="T107" fmla="*/ 53 h 528"/>
              <a:gd name="T108" fmla="*/ 1107 w 1208"/>
              <a:gd name="T109" fmla="*/ 44 h 528"/>
              <a:gd name="T110" fmla="*/ 1127 w 1208"/>
              <a:gd name="T111" fmla="*/ 36 h 528"/>
              <a:gd name="T112" fmla="*/ 1147 w 1208"/>
              <a:gd name="T113" fmla="*/ 27 h 528"/>
              <a:gd name="T114" fmla="*/ 1168 w 1208"/>
              <a:gd name="T115" fmla="*/ 18 h 528"/>
              <a:gd name="T116" fmla="*/ 1188 w 1208"/>
              <a:gd name="T117" fmla="*/ 9 h 528"/>
              <a:gd name="T118" fmla="*/ 1208 w 1208"/>
              <a:gd name="T11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08" h="528">
                <a:moveTo>
                  <a:pt x="0" y="528"/>
                </a:moveTo>
                <a:lnTo>
                  <a:pt x="4" y="526"/>
                </a:lnTo>
                <a:lnTo>
                  <a:pt x="8" y="524"/>
                </a:lnTo>
                <a:lnTo>
                  <a:pt x="12" y="523"/>
                </a:lnTo>
                <a:lnTo>
                  <a:pt x="16" y="521"/>
                </a:lnTo>
                <a:lnTo>
                  <a:pt x="20" y="519"/>
                </a:lnTo>
                <a:lnTo>
                  <a:pt x="24" y="517"/>
                </a:lnTo>
                <a:lnTo>
                  <a:pt x="28" y="515"/>
                </a:lnTo>
                <a:lnTo>
                  <a:pt x="32" y="514"/>
                </a:lnTo>
                <a:lnTo>
                  <a:pt x="36" y="512"/>
                </a:lnTo>
                <a:lnTo>
                  <a:pt x="40" y="510"/>
                </a:lnTo>
                <a:lnTo>
                  <a:pt x="44" y="508"/>
                </a:lnTo>
                <a:lnTo>
                  <a:pt x="48" y="507"/>
                </a:lnTo>
                <a:lnTo>
                  <a:pt x="52" y="505"/>
                </a:lnTo>
                <a:lnTo>
                  <a:pt x="56" y="503"/>
                </a:lnTo>
                <a:lnTo>
                  <a:pt x="60" y="501"/>
                </a:lnTo>
                <a:lnTo>
                  <a:pt x="64" y="500"/>
                </a:lnTo>
                <a:lnTo>
                  <a:pt x="68" y="498"/>
                </a:lnTo>
                <a:lnTo>
                  <a:pt x="72" y="496"/>
                </a:lnTo>
                <a:lnTo>
                  <a:pt x="76" y="494"/>
                </a:lnTo>
                <a:lnTo>
                  <a:pt x="80" y="493"/>
                </a:lnTo>
                <a:lnTo>
                  <a:pt x="84" y="491"/>
                </a:lnTo>
                <a:lnTo>
                  <a:pt x="88" y="489"/>
                </a:lnTo>
                <a:lnTo>
                  <a:pt x="92" y="487"/>
                </a:lnTo>
                <a:lnTo>
                  <a:pt x="97" y="485"/>
                </a:lnTo>
                <a:lnTo>
                  <a:pt x="101" y="484"/>
                </a:lnTo>
                <a:lnTo>
                  <a:pt x="105" y="482"/>
                </a:lnTo>
                <a:lnTo>
                  <a:pt x="109" y="480"/>
                </a:lnTo>
                <a:lnTo>
                  <a:pt x="113" y="478"/>
                </a:lnTo>
                <a:lnTo>
                  <a:pt x="117" y="477"/>
                </a:lnTo>
                <a:lnTo>
                  <a:pt x="121" y="475"/>
                </a:lnTo>
                <a:lnTo>
                  <a:pt x="125" y="473"/>
                </a:lnTo>
                <a:lnTo>
                  <a:pt x="129" y="471"/>
                </a:lnTo>
                <a:lnTo>
                  <a:pt x="133" y="470"/>
                </a:lnTo>
                <a:lnTo>
                  <a:pt x="137" y="468"/>
                </a:lnTo>
                <a:lnTo>
                  <a:pt x="141" y="466"/>
                </a:lnTo>
                <a:lnTo>
                  <a:pt x="145" y="464"/>
                </a:lnTo>
                <a:lnTo>
                  <a:pt x="149" y="463"/>
                </a:lnTo>
                <a:lnTo>
                  <a:pt x="153" y="461"/>
                </a:lnTo>
                <a:lnTo>
                  <a:pt x="157" y="459"/>
                </a:lnTo>
                <a:lnTo>
                  <a:pt x="161" y="457"/>
                </a:lnTo>
                <a:lnTo>
                  <a:pt x="165" y="456"/>
                </a:lnTo>
                <a:lnTo>
                  <a:pt x="169" y="454"/>
                </a:lnTo>
                <a:lnTo>
                  <a:pt x="173" y="452"/>
                </a:lnTo>
                <a:lnTo>
                  <a:pt x="177" y="450"/>
                </a:lnTo>
                <a:lnTo>
                  <a:pt x="181" y="448"/>
                </a:lnTo>
                <a:lnTo>
                  <a:pt x="185" y="447"/>
                </a:lnTo>
                <a:lnTo>
                  <a:pt x="190" y="445"/>
                </a:lnTo>
                <a:lnTo>
                  <a:pt x="194" y="443"/>
                </a:lnTo>
                <a:lnTo>
                  <a:pt x="198" y="441"/>
                </a:lnTo>
                <a:lnTo>
                  <a:pt x="202" y="440"/>
                </a:lnTo>
                <a:lnTo>
                  <a:pt x="206" y="438"/>
                </a:lnTo>
                <a:lnTo>
                  <a:pt x="210" y="436"/>
                </a:lnTo>
                <a:lnTo>
                  <a:pt x="214" y="434"/>
                </a:lnTo>
                <a:lnTo>
                  <a:pt x="218" y="433"/>
                </a:lnTo>
                <a:lnTo>
                  <a:pt x="222" y="431"/>
                </a:lnTo>
                <a:lnTo>
                  <a:pt x="226" y="429"/>
                </a:lnTo>
                <a:lnTo>
                  <a:pt x="230" y="427"/>
                </a:lnTo>
                <a:lnTo>
                  <a:pt x="234" y="425"/>
                </a:lnTo>
                <a:lnTo>
                  <a:pt x="238" y="424"/>
                </a:lnTo>
                <a:lnTo>
                  <a:pt x="242" y="422"/>
                </a:lnTo>
                <a:lnTo>
                  <a:pt x="246" y="420"/>
                </a:lnTo>
                <a:lnTo>
                  <a:pt x="250" y="418"/>
                </a:lnTo>
                <a:lnTo>
                  <a:pt x="254" y="417"/>
                </a:lnTo>
                <a:lnTo>
                  <a:pt x="258" y="415"/>
                </a:lnTo>
                <a:lnTo>
                  <a:pt x="262" y="413"/>
                </a:lnTo>
                <a:lnTo>
                  <a:pt x="266" y="411"/>
                </a:lnTo>
                <a:lnTo>
                  <a:pt x="270" y="410"/>
                </a:lnTo>
                <a:lnTo>
                  <a:pt x="274" y="408"/>
                </a:lnTo>
                <a:lnTo>
                  <a:pt x="278" y="406"/>
                </a:lnTo>
                <a:lnTo>
                  <a:pt x="282" y="404"/>
                </a:lnTo>
                <a:lnTo>
                  <a:pt x="287" y="403"/>
                </a:lnTo>
                <a:lnTo>
                  <a:pt x="291" y="401"/>
                </a:lnTo>
                <a:lnTo>
                  <a:pt x="295" y="399"/>
                </a:lnTo>
                <a:lnTo>
                  <a:pt x="299" y="397"/>
                </a:lnTo>
                <a:lnTo>
                  <a:pt x="303" y="395"/>
                </a:lnTo>
                <a:lnTo>
                  <a:pt x="307" y="394"/>
                </a:lnTo>
                <a:lnTo>
                  <a:pt x="311" y="392"/>
                </a:lnTo>
                <a:lnTo>
                  <a:pt x="315" y="390"/>
                </a:lnTo>
                <a:lnTo>
                  <a:pt x="319" y="388"/>
                </a:lnTo>
                <a:lnTo>
                  <a:pt x="323" y="387"/>
                </a:lnTo>
                <a:lnTo>
                  <a:pt x="327" y="385"/>
                </a:lnTo>
                <a:lnTo>
                  <a:pt x="331" y="383"/>
                </a:lnTo>
                <a:lnTo>
                  <a:pt x="335" y="381"/>
                </a:lnTo>
                <a:lnTo>
                  <a:pt x="339" y="380"/>
                </a:lnTo>
                <a:lnTo>
                  <a:pt x="343" y="378"/>
                </a:lnTo>
                <a:lnTo>
                  <a:pt x="347" y="376"/>
                </a:lnTo>
                <a:lnTo>
                  <a:pt x="351" y="374"/>
                </a:lnTo>
                <a:lnTo>
                  <a:pt x="355" y="373"/>
                </a:lnTo>
                <a:lnTo>
                  <a:pt x="359" y="371"/>
                </a:lnTo>
                <a:lnTo>
                  <a:pt x="363" y="369"/>
                </a:lnTo>
                <a:lnTo>
                  <a:pt x="367" y="367"/>
                </a:lnTo>
                <a:lnTo>
                  <a:pt x="371" y="366"/>
                </a:lnTo>
                <a:lnTo>
                  <a:pt x="375" y="364"/>
                </a:lnTo>
                <a:lnTo>
                  <a:pt x="379" y="362"/>
                </a:lnTo>
                <a:lnTo>
                  <a:pt x="383" y="360"/>
                </a:lnTo>
                <a:lnTo>
                  <a:pt x="388" y="358"/>
                </a:lnTo>
                <a:lnTo>
                  <a:pt x="392" y="357"/>
                </a:lnTo>
                <a:lnTo>
                  <a:pt x="396" y="355"/>
                </a:lnTo>
                <a:lnTo>
                  <a:pt x="400" y="353"/>
                </a:lnTo>
                <a:lnTo>
                  <a:pt x="404" y="351"/>
                </a:lnTo>
                <a:lnTo>
                  <a:pt x="408" y="350"/>
                </a:lnTo>
                <a:lnTo>
                  <a:pt x="412" y="348"/>
                </a:lnTo>
                <a:lnTo>
                  <a:pt x="416" y="346"/>
                </a:lnTo>
                <a:lnTo>
                  <a:pt x="420" y="344"/>
                </a:lnTo>
                <a:lnTo>
                  <a:pt x="424" y="343"/>
                </a:lnTo>
                <a:lnTo>
                  <a:pt x="428" y="341"/>
                </a:lnTo>
                <a:lnTo>
                  <a:pt x="432" y="339"/>
                </a:lnTo>
                <a:lnTo>
                  <a:pt x="436" y="337"/>
                </a:lnTo>
                <a:lnTo>
                  <a:pt x="440" y="336"/>
                </a:lnTo>
                <a:lnTo>
                  <a:pt x="444" y="334"/>
                </a:lnTo>
                <a:lnTo>
                  <a:pt x="448" y="332"/>
                </a:lnTo>
                <a:lnTo>
                  <a:pt x="452" y="330"/>
                </a:lnTo>
                <a:lnTo>
                  <a:pt x="456" y="328"/>
                </a:lnTo>
                <a:lnTo>
                  <a:pt x="460" y="327"/>
                </a:lnTo>
                <a:lnTo>
                  <a:pt x="464" y="325"/>
                </a:lnTo>
                <a:lnTo>
                  <a:pt x="468" y="323"/>
                </a:lnTo>
                <a:lnTo>
                  <a:pt x="472" y="321"/>
                </a:lnTo>
                <a:lnTo>
                  <a:pt x="476" y="320"/>
                </a:lnTo>
                <a:lnTo>
                  <a:pt x="480" y="318"/>
                </a:lnTo>
                <a:lnTo>
                  <a:pt x="485" y="316"/>
                </a:lnTo>
                <a:lnTo>
                  <a:pt x="489" y="314"/>
                </a:lnTo>
                <a:lnTo>
                  <a:pt x="493" y="313"/>
                </a:lnTo>
                <a:lnTo>
                  <a:pt x="497" y="311"/>
                </a:lnTo>
                <a:lnTo>
                  <a:pt x="501" y="309"/>
                </a:lnTo>
                <a:lnTo>
                  <a:pt x="505" y="307"/>
                </a:lnTo>
                <a:lnTo>
                  <a:pt x="509" y="305"/>
                </a:lnTo>
                <a:lnTo>
                  <a:pt x="513" y="304"/>
                </a:lnTo>
                <a:lnTo>
                  <a:pt x="517" y="302"/>
                </a:lnTo>
                <a:lnTo>
                  <a:pt x="521" y="300"/>
                </a:lnTo>
                <a:lnTo>
                  <a:pt x="525" y="298"/>
                </a:lnTo>
                <a:lnTo>
                  <a:pt x="529" y="297"/>
                </a:lnTo>
                <a:lnTo>
                  <a:pt x="533" y="295"/>
                </a:lnTo>
                <a:lnTo>
                  <a:pt x="537" y="293"/>
                </a:lnTo>
                <a:lnTo>
                  <a:pt x="541" y="291"/>
                </a:lnTo>
                <a:lnTo>
                  <a:pt x="545" y="290"/>
                </a:lnTo>
                <a:lnTo>
                  <a:pt x="549" y="288"/>
                </a:lnTo>
                <a:lnTo>
                  <a:pt x="553" y="286"/>
                </a:lnTo>
                <a:lnTo>
                  <a:pt x="557" y="284"/>
                </a:lnTo>
                <a:lnTo>
                  <a:pt x="561" y="283"/>
                </a:lnTo>
                <a:lnTo>
                  <a:pt x="565" y="281"/>
                </a:lnTo>
                <a:lnTo>
                  <a:pt x="569" y="279"/>
                </a:lnTo>
                <a:lnTo>
                  <a:pt x="573" y="277"/>
                </a:lnTo>
                <a:lnTo>
                  <a:pt x="578" y="275"/>
                </a:lnTo>
                <a:lnTo>
                  <a:pt x="582" y="274"/>
                </a:lnTo>
                <a:lnTo>
                  <a:pt x="586" y="272"/>
                </a:lnTo>
                <a:lnTo>
                  <a:pt x="590" y="270"/>
                </a:lnTo>
                <a:lnTo>
                  <a:pt x="594" y="268"/>
                </a:lnTo>
                <a:lnTo>
                  <a:pt x="598" y="267"/>
                </a:lnTo>
                <a:lnTo>
                  <a:pt x="602" y="265"/>
                </a:lnTo>
                <a:lnTo>
                  <a:pt x="606" y="263"/>
                </a:lnTo>
                <a:lnTo>
                  <a:pt x="610" y="261"/>
                </a:lnTo>
                <a:lnTo>
                  <a:pt x="614" y="260"/>
                </a:lnTo>
                <a:lnTo>
                  <a:pt x="618" y="258"/>
                </a:lnTo>
                <a:lnTo>
                  <a:pt x="622" y="256"/>
                </a:lnTo>
                <a:lnTo>
                  <a:pt x="626" y="254"/>
                </a:lnTo>
                <a:lnTo>
                  <a:pt x="630" y="253"/>
                </a:lnTo>
                <a:lnTo>
                  <a:pt x="634" y="251"/>
                </a:lnTo>
                <a:lnTo>
                  <a:pt x="638" y="249"/>
                </a:lnTo>
                <a:lnTo>
                  <a:pt x="642" y="247"/>
                </a:lnTo>
                <a:lnTo>
                  <a:pt x="646" y="246"/>
                </a:lnTo>
                <a:lnTo>
                  <a:pt x="650" y="244"/>
                </a:lnTo>
                <a:lnTo>
                  <a:pt x="654" y="242"/>
                </a:lnTo>
                <a:lnTo>
                  <a:pt x="658" y="240"/>
                </a:lnTo>
                <a:lnTo>
                  <a:pt x="662" y="238"/>
                </a:lnTo>
                <a:lnTo>
                  <a:pt x="666" y="237"/>
                </a:lnTo>
                <a:lnTo>
                  <a:pt x="670" y="235"/>
                </a:lnTo>
                <a:lnTo>
                  <a:pt x="674" y="233"/>
                </a:lnTo>
                <a:lnTo>
                  <a:pt x="679" y="231"/>
                </a:lnTo>
                <a:lnTo>
                  <a:pt x="683" y="230"/>
                </a:lnTo>
                <a:lnTo>
                  <a:pt x="687" y="228"/>
                </a:lnTo>
                <a:lnTo>
                  <a:pt x="691" y="226"/>
                </a:lnTo>
                <a:lnTo>
                  <a:pt x="695" y="224"/>
                </a:lnTo>
                <a:lnTo>
                  <a:pt x="699" y="223"/>
                </a:lnTo>
                <a:lnTo>
                  <a:pt x="703" y="221"/>
                </a:lnTo>
                <a:lnTo>
                  <a:pt x="707" y="219"/>
                </a:lnTo>
                <a:lnTo>
                  <a:pt x="711" y="217"/>
                </a:lnTo>
                <a:lnTo>
                  <a:pt x="715" y="216"/>
                </a:lnTo>
                <a:lnTo>
                  <a:pt x="719" y="214"/>
                </a:lnTo>
                <a:lnTo>
                  <a:pt x="723" y="212"/>
                </a:lnTo>
                <a:lnTo>
                  <a:pt x="727" y="210"/>
                </a:lnTo>
                <a:lnTo>
                  <a:pt x="731" y="208"/>
                </a:lnTo>
                <a:lnTo>
                  <a:pt x="735" y="207"/>
                </a:lnTo>
                <a:lnTo>
                  <a:pt x="739" y="205"/>
                </a:lnTo>
                <a:lnTo>
                  <a:pt x="743" y="203"/>
                </a:lnTo>
                <a:lnTo>
                  <a:pt x="747" y="201"/>
                </a:lnTo>
                <a:lnTo>
                  <a:pt x="751" y="200"/>
                </a:lnTo>
                <a:lnTo>
                  <a:pt x="755" y="198"/>
                </a:lnTo>
                <a:lnTo>
                  <a:pt x="759" y="196"/>
                </a:lnTo>
                <a:lnTo>
                  <a:pt x="763" y="194"/>
                </a:lnTo>
                <a:lnTo>
                  <a:pt x="767" y="193"/>
                </a:lnTo>
                <a:lnTo>
                  <a:pt x="771" y="191"/>
                </a:lnTo>
                <a:lnTo>
                  <a:pt x="775" y="189"/>
                </a:lnTo>
                <a:lnTo>
                  <a:pt x="780" y="187"/>
                </a:lnTo>
                <a:lnTo>
                  <a:pt x="784" y="185"/>
                </a:lnTo>
                <a:lnTo>
                  <a:pt x="788" y="184"/>
                </a:lnTo>
                <a:lnTo>
                  <a:pt x="792" y="182"/>
                </a:lnTo>
                <a:lnTo>
                  <a:pt x="796" y="180"/>
                </a:lnTo>
                <a:lnTo>
                  <a:pt x="800" y="178"/>
                </a:lnTo>
                <a:lnTo>
                  <a:pt x="804" y="177"/>
                </a:lnTo>
                <a:lnTo>
                  <a:pt x="808" y="175"/>
                </a:lnTo>
                <a:lnTo>
                  <a:pt x="812" y="173"/>
                </a:lnTo>
                <a:lnTo>
                  <a:pt x="816" y="171"/>
                </a:lnTo>
                <a:lnTo>
                  <a:pt x="820" y="170"/>
                </a:lnTo>
                <a:lnTo>
                  <a:pt x="824" y="168"/>
                </a:lnTo>
                <a:lnTo>
                  <a:pt x="828" y="166"/>
                </a:lnTo>
                <a:lnTo>
                  <a:pt x="832" y="164"/>
                </a:lnTo>
                <a:lnTo>
                  <a:pt x="836" y="163"/>
                </a:lnTo>
                <a:lnTo>
                  <a:pt x="840" y="161"/>
                </a:lnTo>
                <a:lnTo>
                  <a:pt x="844" y="159"/>
                </a:lnTo>
                <a:lnTo>
                  <a:pt x="848" y="157"/>
                </a:lnTo>
                <a:lnTo>
                  <a:pt x="852" y="156"/>
                </a:lnTo>
                <a:lnTo>
                  <a:pt x="856" y="154"/>
                </a:lnTo>
                <a:lnTo>
                  <a:pt x="860" y="152"/>
                </a:lnTo>
                <a:lnTo>
                  <a:pt x="864" y="150"/>
                </a:lnTo>
                <a:lnTo>
                  <a:pt x="868" y="148"/>
                </a:lnTo>
                <a:lnTo>
                  <a:pt x="873" y="147"/>
                </a:lnTo>
                <a:lnTo>
                  <a:pt x="877" y="145"/>
                </a:lnTo>
                <a:lnTo>
                  <a:pt x="881" y="143"/>
                </a:lnTo>
                <a:lnTo>
                  <a:pt x="885" y="141"/>
                </a:lnTo>
                <a:lnTo>
                  <a:pt x="889" y="140"/>
                </a:lnTo>
                <a:lnTo>
                  <a:pt x="893" y="138"/>
                </a:lnTo>
                <a:lnTo>
                  <a:pt x="897" y="136"/>
                </a:lnTo>
                <a:lnTo>
                  <a:pt x="901" y="134"/>
                </a:lnTo>
                <a:lnTo>
                  <a:pt x="905" y="133"/>
                </a:lnTo>
                <a:lnTo>
                  <a:pt x="909" y="131"/>
                </a:lnTo>
                <a:lnTo>
                  <a:pt x="913" y="129"/>
                </a:lnTo>
                <a:lnTo>
                  <a:pt x="917" y="127"/>
                </a:lnTo>
                <a:lnTo>
                  <a:pt x="921" y="126"/>
                </a:lnTo>
                <a:lnTo>
                  <a:pt x="925" y="124"/>
                </a:lnTo>
                <a:lnTo>
                  <a:pt x="929" y="122"/>
                </a:lnTo>
                <a:lnTo>
                  <a:pt x="933" y="120"/>
                </a:lnTo>
                <a:lnTo>
                  <a:pt x="937" y="118"/>
                </a:lnTo>
                <a:lnTo>
                  <a:pt x="941" y="117"/>
                </a:lnTo>
                <a:lnTo>
                  <a:pt x="945" y="115"/>
                </a:lnTo>
                <a:lnTo>
                  <a:pt x="949" y="113"/>
                </a:lnTo>
                <a:lnTo>
                  <a:pt x="953" y="111"/>
                </a:lnTo>
                <a:lnTo>
                  <a:pt x="957" y="110"/>
                </a:lnTo>
                <a:lnTo>
                  <a:pt x="961" y="108"/>
                </a:lnTo>
                <a:lnTo>
                  <a:pt x="965" y="106"/>
                </a:lnTo>
                <a:lnTo>
                  <a:pt x="969" y="104"/>
                </a:lnTo>
                <a:lnTo>
                  <a:pt x="974" y="103"/>
                </a:lnTo>
                <a:lnTo>
                  <a:pt x="978" y="101"/>
                </a:lnTo>
                <a:lnTo>
                  <a:pt x="982" y="99"/>
                </a:lnTo>
                <a:lnTo>
                  <a:pt x="986" y="97"/>
                </a:lnTo>
                <a:lnTo>
                  <a:pt x="990" y="96"/>
                </a:lnTo>
                <a:lnTo>
                  <a:pt x="994" y="94"/>
                </a:lnTo>
                <a:lnTo>
                  <a:pt x="998" y="92"/>
                </a:lnTo>
                <a:lnTo>
                  <a:pt x="1002" y="90"/>
                </a:lnTo>
                <a:lnTo>
                  <a:pt x="1006" y="88"/>
                </a:lnTo>
                <a:lnTo>
                  <a:pt x="1010" y="87"/>
                </a:lnTo>
                <a:lnTo>
                  <a:pt x="1014" y="85"/>
                </a:lnTo>
                <a:lnTo>
                  <a:pt x="1018" y="83"/>
                </a:lnTo>
                <a:lnTo>
                  <a:pt x="1022" y="81"/>
                </a:lnTo>
                <a:lnTo>
                  <a:pt x="1026" y="80"/>
                </a:lnTo>
                <a:lnTo>
                  <a:pt x="1030" y="78"/>
                </a:lnTo>
                <a:lnTo>
                  <a:pt x="1034" y="76"/>
                </a:lnTo>
                <a:lnTo>
                  <a:pt x="1038" y="74"/>
                </a:lnTo>
                <a:lnTo>
                  <a:pt x="1042" y="73"/>
                </a:lnTo>
                <a:lnTo>
                  <a:pt x="1046" y="71"/>
                </a:lnTo>
                <a:lnTo>
                  <a:pt x="1050" y="69"/>
                </a:lnTo>
                <a:lnTo>
                  <a:pt x="1054" y="67"/>
                </a:lnTo>
                <a:lnTo>
                  <a:pt x="1058" y="65"/>
                </a:lnTo>
                <a:lnTo>
                  <a:pt x="1062" y="64"/>
                </a:lnTo>
                <a:lnTo>
                  <a:pt x="1066" y="62"/>
                </a:lnTo>
                <a:lnTo>
                  <a:pt x="1071" y="60"/>
                </a:lnTo>
                <a:lnTo>
                  <a:pt x="1075" y="58"/>
                </a:lnTo>
                <a:lnTo>
                  <a:pt x="1079" y="57"/>
                </a:lnTo>
                <a:lnTo>
                  <a:pt x="1083" y="55"/>
                </a:lnTo>
                <a:lnTo>
                  <a:pt x="1087" y="53"/>
                </a:lnTo>
                <a:lnTo>
                  <a:pt x="1091" y="51"/>
                </a:lnTo>
                <a:lnTo>
                  <a:pt x="1095" y="50"/>
                </a:lnTo>
                <a:lnTo>
                  <a:pt x="1099" y="48"/>
                </a:lnTo>
                <a:lnTo>
                  <a:pt x="1103" y="46"/>
                </a:lnTo>
                <a:lnTo>
                  <a:pt x="1107" y="44"/>
                </a:lnTo>
                <a:lnTo>
                  <a:pt x="1111" y="43"/>
                </a:lnTo>
                <a:lnTo>
                  <a:pt x="1115" y="41"/>
                </a:lnTo>
                <a:lnTo>
                  <a:pt x="1119" y="39"/>
                </a:lnTo>
                <a:lnTo>
                  <a:pt x="1123" y="37"/>
                </a:lnTo>
                <a:lnTo>
                  <a:pt x="1127" y="36"/>
                </a:lnTo>
                <a:lnTo>
                  <a:pt x="1131" y="34"/>
                </a:lnTo>
                <a:lnTo>
                  <a:pt x="1135" y="32"/>
                </a:lnTo>
                <a:lnTo>
                  <a:pt x="1139" y="30"/>
                </a:lnTo>
                <a:lnTo>
                  <a:pt x="1143" y="28"/>
                </a:lnTo>
                <a:lnTo>
                  <a:pt x="1147" y="27"/>
                </a:lnTo>
                <a:lnTo>
                  <a:pt x="1151" y="25"/>
                </a:lnTo>
                <a:lnTo>
                  <a:pt x="1155" y="23"/>
                </a:lnTo>
                <a:lnTo>
                  <a:pt x="1159" y="21"/>
                </a:lnTo>
                <a:lnTo>
                  <a:pt x="1163" y="20"/>
                </a:lnTo>
                <a:lnTo>
                  <a:pt x="1168" y="18"/>
                </a:lnTo>
                <a:lnTo>
                  <a:pt x="1172" y="16"/>
                </a:lnTo>
                <a:lnTo>
                  <a:pt x="1176" y="14"/>
                </a:lnTo>
                <a:lnTo>
                  <a:pt x="1180" y="13"/>
                </a:lnTo>
                <a:lnTo>
                  <a:pt x="1184" y="11"/>
                </a:lnTo>
                <a:lnTo>
                  <a:pt x="1188" y="9"/>
                </a:lnTo>
                <a:lnTo>
                  <a:pt x="1192" y="7"/>
                </a:lnTo>
                <a:lnTo>
                  <a:pt x="1196" y="6"/>
                </a:lnTo>
                <a:lnTo>
                  <a:pt x="1200" y="4"/>
                </a:lnTo>
                <a:lnTo>
                  <a:pt x="1204" y="2"/>
                </a:lnTo>
                <a:lnTo>
                  <a:pt x="1208" y="0"/>
                </a:lnTo>
              </a:path>
            </a:pathLst>
          </a:cu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V="1">
            <a:off x="898526" y="746127"/>
            <a:ext cx="0" cy="510540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 flipH="1">
            <a:off x="803276" y="5707064"/>
            <a:ext cx="95250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35"/>
          <p:cNvSpPr>
            <a:spLocks noChangeArrowheads="1"/>
          </p:cNvSpPr>
          <p:nvPr/>
        </p:nvSpPr>
        <p:spPr bwMode="auto">
          <a:xfrm rot="16200000">
            <a:off x="266701" y="5470527"/>
            <a:ext cx="7699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20500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 flipH="1">
            <a:off x="803276" y="4098927"/>
            <a:ext cx="95250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37"/>
          <p:cNvSpPr>
            <a:spLocks noChangeArrowheads="1"/>
          </p:cNvSpPr>
          <p:nvPr/>
        </p:nvSpPr>
        <p:spPr bwMode="auto">
          <a:xfrm rot="16200000">
            <a:off x="266701" y="3863977"/>
            <a:ext cx="7699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21000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 flipH="1">
            <a:off x="803276" y="2497139"/>
            <a:ext cx="95250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 rot="16200000">
            <a:off x="266701" y="2260602"/>
            <a:ext cx="7699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21500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Line 40"/>
          <p:cNvSpPr>
            <a:spLocks noChangeShapeType="1"/>
          </p:cNvSpPr>
          <p:nvPr/>
        </p:nvSpPr>
        <p:spPr bwMode="auto">
          <a:xfrm flipH="1">
            <a:off x="803276" y="890589"/>
            <a:ext cx="95250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41"/>
          <p:cNvSpPr>
            <a:spLocks noChangeArrowheads="1"/>
          </p:cNvSpPr>
          <p:nvPr/>
        </p:nvSpPr>
        <p:spPr bwMode="auto">
          <a:xfrm rot="16200000">
            <a:off x="268289" y="652464"/>
            <a:ext cx="7699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22000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2"/>
          <p:cNvSpPr>
            <a:spLocks noChangeArrowheads="1"/>
          </p:cNvSpPr>
          <p:nvPr/>
        </p:nvSpPr>
        <p:spPr bwMode="auto">
          <a:xfrm rot="16200000">
            <a:off x="-910038" y="3057328"/>
            <a:ext cx="22955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Earnings at Age 28 ($)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Line 43"/>
          <p:cNvSpPr>
            <a:spLocks noChangeShapeType="1"/>
          </p:cNvSpPr>
          <p:nvPr/>
        </p:nvSpPr>
        <p:spPr bwMode="auto">
          <a:xfrm>
            <a:off x="898526" y="5851527"/>
            <a:ext cx="8007351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44"/>
          <p:cNvSpPr>
            <a:spLocks noChangeShapeType="1"/>
          </p:cNvSpPr>
          <p:nvPr/>
        </p:nvSpPr>
        <p:spPr bwMode="auto">
          <a:xfrm>
            <a:off x="1041401" y="5851527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46"/>
          <p:cNvSpPr>
            <a:spLocks noChangeShapeType="1"/>
          </p:cNvSpPr>
          <p:nvPr/>
        </p:nvSpPr>
        <p:spPr bwMode="auto">
          <a:xfrm>
            <a:off x="2327276" y="5851527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48"/>
          <p:cNvSpPr>
            <a:spLocks noChangeShapeType="1"/>
          </p:cNvSpPr>
          <p:nvPr/>
        </p:nvSpPr>
        <p:spPr bwMode="auto">
          <a:xfrm>
            <a:off x="3613151" y="5851527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50"/>
          <p:cNvSpPr>
            <a:spLocks noChangeShapeType="1"/>
          </p:cNvSpPr>
          <p:nvPr/>
        </p:nvSpPr>
        <p:spPr bwMode="auto">
          <a:xfrm>
            <a:off x="4899027" y="5851527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52"/>
          <p:cNvSpPr>
            <a:spLocks noChangeShapeType="1"/>
          </p:cNvSpPr>
          <p:nvPr/>
        </p:nvSpPr>
        <p:spPr bwMode="auto">
          <a:xfrm>
            <a:off x="6184902" y="5851527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>
            <a:off x="7475539" y="5851527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>
            <a:off x="8761414" y="5851527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59"/>
          <p:cNvSpPr>
            <a:spLocks noChangeArrowheads="1"/>
          </p:cNvSpPr>
          <p:nvPr/>
        </p:nvSpPr>
        <p:spPr bwMode="auto">
          <a:xfrm>
            <a:off x="7562088" y="5029202"/>
            <a:ext cx="13272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Coef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= $350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60"/>
          <p:cNvSpPr>
            <a:spLocks noChangeArrowheads="1"/>
          </p:cNvSpPr>
          <p:nvPr/>
        </p:nvSpPr>
        <p:spPr bwMode="auto">
          <a:xfrm>
            <a:off x="8529637" y="5305425"/>
            <a:ext cx="5381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(92)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2"/>
              <p:cNvSpPr>
                <a:spLocks noChangeArrowheads="1"/>
              </p:cNvSpPr>
              <p:nvPr/>
            </p:nvSpPr>
            <p:spPr bwMode="auto">
              <a:xfrm>
                <a:off x="3048001" y="6372226"/>
                <a:ext cx="3876676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Normalized Teacher Value Added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 pitchFamily="18" charset="0"/>
                            <a:cs typeface="Arial" pitchFamily="34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baseline="-25000" dirty="0" err="1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jt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)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2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1" y="6372226"/>
                <a:ext cx="3876676" cy="276225"/>
              </a:xfrm>
              <a:prstGeom prst="rect">
                <a:avLst/>
              </a:prstGeom>
              <a:blipFill rotWithShape="1">
                <a:blip r:embed="rId3"/>
                <a:stretch>
                  <a:fillRect l="-3616" t="-26087" r="-7704" b="-5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49"/>
          <p:cNvSpPr>
            <a:spLocks noChangeArrowheads="1"/>
          </p:cNvSpPr>
          <p:nvPr/>
        </p:nvSpPr>
        <p:spPr bwMode="auto">
          <a:xfrm>
            <a:off x="847725" y="5989639"/>
            <a:ext cx="5207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-1.5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51"/>
          <p:cNvSpPr>
            <a:spLocks noChangeArrowheads="1"/>
          </p:cNvSpPr>
          <p:nvPr/>
        </p:nvSpPr>
        <p:spPr bwMode="auto">
          <a:xfrm>
            <a:off x="2233613" y="5989639"/>
            <a:ext cx="3206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53"/>
          <p:cNvSpPr>
            <a:spLocks noChangeArrowheads="1"/>
          </p:cNvSpPr>
          <p:nvPr/>
        </p:nvSpPr>
        <p:spPr bwMode="auto">
          <a:xfrm>
            <a:off x="3429001" y="5989639"/>
            <a:ext cx="396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-0.5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55"/>
          <p:cNvSpPr>
            <a:spLocks noChangeArrowheads="1"/>
          </p:cNvSpPr>
          <p:nvPr/>
        </p:nvSpPr>
        <p:spPr bwMode="auto">
          <a:xfrm>
            <a:off x="4843464" y="5989639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57"/>
          <p:cNvSpPr>
            <a:spLocks noChangeArrowheads="1"/>
          </p:cNvSpPr>
          <p:nvPr/>
        </p:nvSpPr>
        <p:spPr bwMode="auto">
          <a:xfrm>
            <a:off x="6027739" y="5989639"/>
            <a:ext cx="320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7415214" y="5989639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61"/>
          <p:cNvSpPr>
            <a:spLocks noChangeArrowheads="1"/>
          </p:cNvSpPr>
          <p:nvPr/>
        </p:nvSpPr>
        <p:spPr bwMode="auto">
          <a:xfrm>
            <a:off x="8601077" y="5989639"/>
            <a:ext cx="4381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1.5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"/>
          <p:cNvSpPr>
            <a:spLocks noChangeArrowheads="1"/>
          </p:cNvSpPr>
          <p:nvPr/>
        </p:nvSpPr>
        <p:spPr bwMode="auto">
          <a:xfrm>
            <a:off x="2199060" y="182563"/>
            <a:ext cx="48474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dirty="0">
                <a:solidFill>
                  <a:srgbClr val="1E2D70"/>
                </a:solidFill>
              </a:rPr>
              <a:t>Earnings at Age 28 vs. Teacher Value-Added</a:t>
            </a:r>
          </a:p>
        </p:txBody>
      </p:sp>
    </p:spTree>
    <p:extLst>
      <p:ext uri="{BB962C8B-B14F-4D97-AF65-F5344CB8AC3E}">
        <p14:creationId xmlns:p14="http://schemas.microsoft.com/office/powerpoint/2010/main" val="369044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6"/>
          <p:cNvSpPr>
            <a:spLocks noChangeArrowheads="1"/>
          </p:cNvSpPr>
          <p:nvPr/>
        </p:nvSpPr>
        <p:spPr bwMode="auto">
          <a:xfrm rot="16200000">
            <a:off x="-1677806" y="2978556"/>
            <a:ext cx="38429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Impact of 1 SD of VA on Earnings (%)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5"/>
          <p:cNvSpPr>
            <a:spLocks noChangeArrowheads="1"/>
          </p:cNvSpPr>
          <p:nvPr/>
        </p:nvSpPr>
        <p:spPr bwMode="auto">
          <a:xfrm>
            <a:off x="1801515" y="182563"/>
            <a:ext cx="56425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dirty="0">
                <a:solidFill>
                  <a:srgbClr val="1E2D70"/>
                </a:solidFill>
              </a:rPr>
              <a:t>Impact of Teacher Value-Added on Earnings by Age</a:t>
            </a:r>
          </a:p>
        </p:txBody>
      </p:sp>
      <p:sp>
        <p:nvSpPr>
          <p:cNvPr id="104" name="Rectangle 55"/>
          <p:cNvSpPr>
            <a:spLocks noChangeArrowheads="1"/>
          </p:cNvSpPr>
          <p:nvPr/>
        </p:nvSpPr>
        <p:spPr bwMode="auto">
          <a:xfrm>
            <a:off x="3467100" y="6067425"/>
            <a:ext cx="3116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Age of Earnings Measurement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2945215" y="6410325"/>
            <a:ext cx="4141167" cy="276999"/>
            <a:chOff x="2362200" y="6105526"/>
            <a:chExt cx="4141167" cy="230982"/>
          </a:xfrm>
        </p:grpSpPr>
        <p:sp>
          <p:nvSpPr>
            <p:cNvPr id="106" name="Line 57"/>
            <p:cNvSpPr>
              <a:spLocks noChangeShapeType="1"/>
            </p:cNvSpPr>
            <p:nvPr/>
          </p:nvSpPr>
          <p:spPr bwMode="auto">
            <a:xfrm>
              <a:off x="2362200" y="6227763"/>
              <a:ext cx="747713" cy="0"/>
            </a:xfrm>
            <a:prstGeom prst="line">
              <a:avLst/>
            </a:pr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Oval 58"/>
            <p:cNvSpPr>
              <a:spLocks noChangeArrowheads="1"/>
            </p:cNvSpPr>
            <p:nvPr/>
          </p:nvSpPr>
          <p:spPr bwMode="auto">
            <a:xfrm>
              <a:off x="2689225" y="6178551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Line 59"/>
            <p:cNvSpPr>
              <a:spLocks noChangeShapeType="1"/>
            </p:cNvSpPr>
            <p:nvPr/>
          </p:nvSpPr>
          <p:spPr bwMode="auto">
            <a:xfrm>
              <a:off x="4876800" y="6227763"/>
              <a:ext cx="747713" cy="0"/>
            </a:xfrm>
            <a:prstGeom prst="line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60"/>
            <p:cNvSpPr>
              <a:spLocks noChangeArrowheads="1"/>
            </p:cNvSpPr>
            <p:nvPr/>
          </p:nvSpPr>
          <p:spPr bwMode="auto">
            <a:xfrm>
              <a:off x="3232150" y="6105526"/>
              <a:ext cx="1487587" cy="230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Point Estimate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Rectangle 61"/>
            <p:cNvSpPr>
              <a:spLocks noChangeArrowheads="1"/>
            </p:cNvSpPr>
            <p:nvPr/>
          </p:nvSpPr>
          <p:spPr bwMode="auto">
            <a:xfrm>
              <a:off x="5746750" y="6105526"/>
              <a:ext cx="756617" cy="230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95% CI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90538" y="838200"/>
            <a:ext cx="8604504" cy="5239512"/>
            <a:chOff x="481013" y="949326"/>
            <a:chExt cx="8524876" cy="5091113"/>
          </a:xfrm>
        </p:grpSpPr>
        <p:sp>
          <p:nvSpPr>
            <p:cNvPr id="112" name="Line 8"/>
            <p:cNvSpPr>
              <a:spLocks noChangeShapeType="1"/>
            </p:cNvSpPr>
            <p:nvPr/>
          </p:nvSpPr>
          <p:spPr bwMode="auto">
            <a:xfrm>
              <a:off x="892176" y="5424489"/>
              <a:ext cx="801370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Line 9"/>
            <p:cNvSpPr>
              <a:spLocks noChangeShapeType="1"/>
            </p:cNvSpPr>
            <p:nvPr/>
          </p:nvSpPr>
          <p:spPr bwMode="auto">
            <a:xfrm>
              <a:off x="892176" y="4349751"/>
              <a:ext cx="801370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Line 10"/>
            <p:cNvSpPr>
              <a:spLocks noChangeShapeType="1"/>
            </p:cNvSpPr>
            <p:nvPr/>
          </p:nvSpPr>
          <p:spPr bwMode="auto">
            <a:xfrm>
              <a:off x="892176" y="3273426"/>
              <a:ext cx="801370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Line 11"/>
            <p:cNvSpPr>
              <a:spLocks noChangeShapeType="1"/>
            </p:cNvSpPr>
            <p:nvPr/>
          </p:nvSpPr>
          <p:spPr bwMode="auto">
            <a:xfrm>
              <a:off x="892176" y="2198689"/>
              <a:ext cx="801370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12"/>
            <p:cNvSpPr>
              <a:spLocks noChangeShapeType="1"/>
            </p:cNvSpPr>
            <p:nvPr/>
          </p:nvSpPr>
          <p:spPr bwMode="auto">
            <a:xfrm>
              <a:off x="892176" y="1128714"/>
              <a:ext cx="801370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3"/>
            <p:cNvSpPr>
              <a:spLocks/>
            </p:cNvSpPr>
            <p:nvPr/>
          </p:nvSpPr>
          <p:spPr bwMode="auto">
            <a:xfrm>
              <a:off x="1036638" y="2581276"/>
              <a:ext cx="7724776" cy="2366963"/>
            </a:xfrm>
            <a:custGeom>
              <a:avLst/>
              <a:gdLst>
                <a:gd name="T0" fmla="*/ 0 w 1394"/>
                <a:gd name="T1" fmla="*/ 427 h 427"/>
                <a:gd name="T2" fmla="*/ 174 w 1394"/>
                <a:gd name="T3" fmla="*/ 412 h 427"/>
                <a:gd name="T4" fmla="*/ 348 w 1394"/>
                <a:gd name="T5" fmla="*/ 355 h 427"/>
                <a:gd name="T6" fmla="*/ 523 w 1394"/>
                <a:gd name="T7" fmla="*/ 251 h 427"/>
                <a:gd name="T8" fmla="*/ 697 w 1394"/>
                <a:gd name="T9" fmla="*/ 223 h 427"/>
                <a:gd name="T10" fmla="*/ 871 w 1394"/>
                <a:gd name="T11" fmla="*/ 163 h 427"/>
                <a:gd name="T12" fmla="*/ 1045 w 1394"/>
                <a:gd name="T13" fmla="*/ 83 h 427"/>
                <a:gd name="T14" fmla="*/ 1219 w 1394"/>
                <a:gd name="T15" fmla="*/ 75 h 427"/>
                <a:gd name="T16" fmla="*/ 1394 w 1394"/>
                <a:gd name="T17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4" h="427">
                  <a:moveTo>
                    <a:pt x="0" y="427"/>
                  </a:moveTo>
                  <a:lnTo>
                    <a:pt x="174" y="412"/>
                  </a:lnTo>
                  <a:lnTo>
                    <a:pt x="348" y="355"/>
                  </a:lnTo>
                  <a:lnTo>
                    <a:pt x="523" y="251"/>
                  </a:lnTo>
                  <a:lnTo>
                    <a:pt x="697" y="223"/>
                  </a:lnTo>
                  <a:lnTo>
                    <a:pt x="871" y="163"/>
                  </a:lnTo>
                  <a:lnTo>
                    <a:pt x="1045" y="83"/>
                  </a:lnTo>
                  <a:lnTo>
                    <a:pt x="1219" y="75"/>
                  </a:lnTo>
                  <a:lnTo>
                    <a:pt x="1394" y="0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Oval 14"/>
            <p:cNvSpPr>
              <a:spLocks noChangeArrowheads="1"/>
            </p:cNvSpPr>
            <p:nvPr/>
          </p:nvSpPr>
          <p:spPr bwMode="auto">
            <a:xfrm>
              <a:off x="985838" y="4897439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Oval 15"/>
            <p:cNvSpPr>
              <a:spLocks noChangeArrowheads="1"/>
            </p:cNvSpPr>
            <p:nvPr/>
          </p:nvSpPr>
          <p:spPr bwMode="auto">
            <a:xfrm>
              <a:off x="1951038" y="4814889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Oval 16"/>
            <p:cNvSpPr>
              <a:spLocks noChangeArrowheads="1"/>
            </p:cNvSpPr>
            <p:nvPr/>
          </p:nvSpPr>
          <p:spPr bwMode="auto">
            <a:xfrm>
              <a:off x="2914651" y="4498976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Oval 17"/>
            <p:cNvSpPr>
              <a:spLocks noChangeArrowheads="1"/>
            </p:cNvSpPr>
            <p:nvPr/>
          </p:nvSpPr>
          <p:spPr bwMode="auto">
            <a:xfrm>
              <a:off x="3884613" y="3922714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Oval 18"/>
            <p:cNvSpPr>
              <a:spLocks noChangeArrowheads="1"/>
            </p:cNvSpPr>
            <p:nvPr/>
          </p:nvSpPr>
          <p:spPr bwMode="auto">
            <a:xfrm>
              <a:off x="4849814" y="3767139"/>
              <a:ext cx="98425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Oval 19"/>
            <p:cNvSpPr>
              <a:spLocks noChangeArrowheads="1"/>
            </p:cNvSpPr>
            <p:nvPr/>
          </p:nvSpPr>
          <p:spPr bwMode="auto">
            <a:xfrm>
              <a:off x="5813426" y="3433764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Oval 20"/>
            <p:cNvSpPr>
              <a:spLocks noChangeArrowheads="1"/>
            </p:cNvSpPr>
            <p:nvPr/>
          </p:nvSpPr>
          <p:spPr bwMode="auto">
            <a:xfrm>
              <a:off x="6777039" y="2990851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Oval 21"/>
            <p:cNvSpPr>
              <a:spLocks noChangeArrowheads="1"/>
            </p:cNvSpPr>
            <p:nvPr/>
          </p:nvSpPr>
          <p:spPr bwMode="auto">
            <a:xfrm>
              <a:off x="7742239" y="2946401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Oval 22"/>
            <p:cNvSpPr>
              <a:spLocks noChangeArrowheads="1"/>
            </p:cNvSpPr>
            <p:nvPr/>
          </p:nvSpPr>
          <p:spPr bwMode="auto">
            <a:xfrm>
              <a:off x="8712201" y="2530476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23"/>
            <p:cNvSpPr>
              <a:spLocks/>
            </p:cNvSpPr>
            <p:nvPr/>
          </p:nvSpPr>
          <p:spPr bwMode="auto">
            <a:xfrm>
              <a:off x="1036638" y="1671639"/>
              <a:ext cx="7724776" cy="2876550"/>
            </a:xfrm>
            <a:custGeom>
              <a:avLst/>
              <a:gdLst>
                <a:gd name="T0" fmla="*/ 0 w 1394"/>
                <a:gd name="T1" fmla="*/ 519 h 519"/>
                <a:gd name="T2" fmla="*/ 174 w 1394"/>
                <a:gd name="T3" fmla="*/ 501 h 519"/>
                <a:gd name="T4" fmla="*/ 348 w 1394"/>
                <a:gd name="T5" fmla="*/ 445 h 519"/>
                <a:gd name="T6" fmla="*/ 523 w 1394"/>
                <a:gd name="T7" fmla="*/ 339 h 519"/>
                <a:gd name="T8" fmla="*/ 697 w 1394"/>
                <a:gd name="T9" fmla="*/ 306 h 519"/>
                <a:gd name="T10" fmla="*/ 871 w 1394"/>
                <a:gd name="T11" fmla="*/ 232 h 519"/>
                <a:gd name="T12" fmla="*/ 1045 w 1394"/>
                <a:gd name="T13" fmla="*/ 151 h 519"/>
                <a:gd name="T14" fmla="*/ 1219 w 1394"/>
                <a:gd name="T15" fmla="*/ 121 h 519"/>
                <a:gd name="T16" fmla="*/ 1394 w 1394"/>
                <a:gd name="T1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4" h="519">
                  <a:moveTo>
                    <a:pt x="0" y="519"/>
                  </a:moveTo>
                  <a:lnTo>
                    <a:pt x="174" y="501"/>
                  </a:lnTo>
                  <a:lnTo>
                    <a:pt x="348" y="445"/>
                  </a:lnTo>
                  <a:lnTo>
                    <a:pt x="523" y="339"/>
                  </a:lnTo>
                  <a:lnTo>
                    <a:pt x="697" y="306"/>
                  </a:lnTo>
                  <a:lnTo>
                    <a:pt x="871" y="232"/>
                  </a:lnTo>
                  <a:lnTo>
                    <a:pt x="1045" y="151"/>
                  </a:lnTo>
                  <a:lnTo>
                    <a:pt x="1219" y="121"/>
                  </a:lnTo>
                  <a:lnTo>
                    <a:pt x="1394" y="0"/>
                  </a:lnTo>
                </a:path>
              </a:pathLst>
            </a:custGeom>
            <a:noFill/>
            <a:ln w="22225">
              <a:solidFill>
                <a:schemeClr val="bg1">
                  <a:lumMod val="50000"/>
                </a:schemeClr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24"/>
            <p:cNvSpPr>
              <a:spLocks/>
            </p:cNvSpPr>
            <p:nvPr/>
          </p:nvSpPr>
          <p:spPr bwMode="auto">
            <a:xfrm>
              <a:off x="1036638" y="3489326"/>
              <a:ext cx="7724776" cy="1852613"/>
            </a:xfrm>
            <a:custGeom>
              <a:avLst/>
              <a:gdLst>
                <a:gd name="T0" fmla="*/ 0 w 1394"/>
                <a:gd name="T1" fmla="*/ 334 h 334"/>
                <a:gd name="T2" fmla="*/ 174 w 1394"/>
                <a:gd name="T3" fmla="*/ 323 h 334"/>
                <a:gd name="T4" fmla="*/ 348 w 1394"/>
                <a:gd name="T5" fmla="*/ 265 h 334"/>
                <a:gd name="T6" fmla="*/ 523 w 1394"/>
                <a:gd name="T7" fmla="*/ 163 h 334"/>
                <a:gd name="T8" fmla="*/ 697 w 1394"/>
                <a:gd name="T9" fmla="*/ 141 h 334"/>
                <a:gd name="T10" fmla="*/ 871 w 1394"/>
                <a:gd name="T11" fmla="*/ 95 h 334"/>
                <a:gd name="T12" fmla="*/ 1045 w 1394"/>
                <a:gd name="T13" fmla="*/ 14 h 334"/>
                <a:gd name="T14" fmla="*/ 1219 w 1394"/>
                <a:gd name="T15" fmla="*/ 29 h 334"/>
                <a:gd name="T16" fmla="*/ 1394 w 1394"/>
                <a:gd name="T1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4" h="334">
                  <a:moveTo>
                    <a:pt x="0" y="334"/>
                  </a:moveTo>
                  <a:lnTo>
                    <a:pt x="174" y="323"/>
                  </a:lnTo>
                  <a:lnTo>
                    <a:pt x="348" y="265"/>
                  </a:lnTo>
                  <a:lnTo>
                    <a:pt x="523" y="163"/>
                  </a:lnTo>
                  <a:lnTo>
                    <a:pt x="697" y="141"/>
                  </a:lnTo>
                  <a:lnTo>
                    <a:pt x="871" y="95"/>
                  </a:lnTo>
                  <a:lnTo>
                    <a:pt x="1045" y="14"/>
                  </a:lnTo>
                  <a:lnTo>
                    <a:pt x="1219" y="29"/>
                  </a:lnTo>
                  <a:lnTo>
                    <a:pt x="1394" y="0"/>
                  </a:lnTo>
                </a:path>
              </a:pathLst>
            </a:custGeom>
            <a:noFill/>
            <a:ln w="22225">
              <a:solidFill>
                <a:schemeClr val="bg1">
                  <a:lumMod val="50000"/>
                </a:schemeClr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Line 25"/>
            <p:cNvSpPr>
              <a:spLocks noChangeShapeType="1"/>
            </p:cNvSpPr>
            <p:nvPr/>
          </p:nvSpPr>
          <p:spPr bwMode="auto">
            <a:xfrm flipV="1">
              <a:off x="892176" y="979489"/>
              <a:ext cx="0" cy="458946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Line 26"/>
            <p:cNvSpPr>
              <a:spLocks noChangeShapeType="1"/>
            </p:cNvSpPr>
            <p:nvPr/>
          </p:nvSpPr>
          <p:spPr bwMode="auto">
            <a:xfrm flipH="1">
              <a:off x="798513" y="5424489"/>
              <a:ext cx="93663" cy="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27"/>
            <p:cNvSpPr>
              <a:spLocks noChangeArrowheads="1"/>
            </p:cNvSpPr>
            <p:nvPr/>
          </p:nvSpPr>
          <p:spPr bwMode="auto">
            <a:xfrm rot="16200000">
              <a:off x="487363" y="5197476"/>
              <a:ext cx="3206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" name="Line 28"/>
            <p:cNvSpPr>
              <a:spLocks noChangeShapeType="1"/>
            </p:cNvSpPr>
            <p:nvPr/>
          </p:nvSpPr>
          <p:spPr bwMode="auto">
            <a:xfrm flipH="1">
              <a:off x="798513" y="4349751"/>
              <a:ext cx="93663" cy="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29"/>
            <p:cNvSpPr>
              <a:spLocks noChangeArrowheads="1"/>
            </p:cNvSpPr>
            <p:nvPr/>
          </p:nvSpPr>
          <p:spPr bwMode="auto">
            <a:xfrm rot="16200000">
              <a:off x="528638" y="4124326"/>
              <a:ext cx="2381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" name="Line 30"/>
            <p:cNvSpPr>
              <a:spLocks noChangeShapeType="1"/>
            </p:cNvSpPr>
            <p:nvPr/>
          </p:nvSpPr>
          <p:spPr bwMode="auto">
            <a:xfrm flipH="1">
              <a:off x="798513" y="3273426"/>
              <a:ext cx="93663" cy="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31"/>
            <p:cNvSpPr>
              <a:spLocks noChangeArrowheads="1"/>
            </p:cNvSpPr>
            <p:nvPr/>
          </p:nvSpPr>
          <p:spPr bwMode="auto">
            <a:xfrm rot="16200000">
              <a:off x="528638" y="3049589"/>
              <a:ext cx="2381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" name="Line 32"/>
            <p:cNvSpPr>
              <a:spLocks noChangeShapeType="1"/>
            </p:cNvSpPr>
            <p:nvPr/>
          </p:nvSpPr>
          <p:spPr bwMode="auto">
            <a:xfrm flipH="1">
              <a:off x="798513" y="2198689"/>
              <a:ext cx="93663" cy="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33"/>
            <p:cNvSpPr>
              <a:spLocks noChangeArrowheads="1"/>
            </p:cNvSpPr>
            <p:nvPr/>
          </p:nvSpPr>
          <p:spPr bwMode="auto">
            <a:xfrm rot="16200000">
              <a:off x="528638" y="1973264"/>
              <a:ext cx="2381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" name="Line 34"/>
            <p:cNvSpPr>
              <a:spLocks noChangeShapeType="1"/>
            </p:cNvSpPr>
            <p:nvPr/>
          </p:nvSpPr>
          <p:spPr bwMode="auto">
            <a:xfrm flipH="1">
              <a:off x="798513" y="1128714"/>
              <a:ext cx="93663" cy="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35"/>
            <p:cNvSpPr>
              <a:spLocks noChangeArrowheads="1"/>
            </p:cNvSpPr>
            <p:nvPr/>
          </p:nvSpPr>
          <p:spPr bwMode="auto">
            <a:xfrm rot="16200000">
              <a:off x="530226" y="901701"/>
              <a:ext cx="2381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Line 37"/>
            <p:cNvSpPr>
              <a:spLocks noChangeShapeType="1"/>
            </p:cNvSpPr>
            <p:nvPr/>
          </p:nvSpPr>
          <p:spPr bwMode="auto">
            <a:xfrm>
              <a:off x="892176" y="5568951"/>
              <a:ext cx="8013701" cy="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Line 38"/>
            <p:cNvSpPr>
              <a:spLocks noChangeShapeType="1"/>
            </p:cNvSpPr>
            <p:nvPr/>
          </p:nvSpPr>
          <p:spPr bwMode="auto">
            <a:xfrm>
              <a:off x="1036638" y="5568951"/>
              <a:ext cx="0" cy="9366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39"/>
            <p:cNvSpPr>
              <a:spLocks noChangeArrowheads="1"/>
            </p:cNvSpPr>
            <p:nvPr/>
          </p:nvSpPr>
          <p:spPr bwMode="auto">
            <a:xfrm>
              <a:off x="909638" y="5707064"/>
              <a:ext cx="3714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Line 40"/>
            <p:cNvSpPr>
              <a:spLocks noChangeShapeType="1"/>
            </p:cNvSpPr>
            <p:nvPr/>
          </p:nvSpPr>
          <p:spPr bwMode="auto">
            <a:xfrm>
              <a:off x="2965451" y="5568951"/>
              <a:ext cx="0" cy="9366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41"/>
            <p:cNvSpPr>
              <a:spLocks noChangeArrowheads="1"/>
            </p:cNvSpPr>
            <p:nvPr/>
          </p:nvSpPr>
          <p:spPr bwMode="auto">
            <a:xfrm>
              <a:off x="2836863" y="5707064"/>
              <a:ext cx="3714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" name="Line 42"/>
            <p:cNvSpPr>
              <a:spLocks noChangeShapeType="1"/>
            </p:cNvSpPr>
            <p:nvPr/>
          </p:nvSpPr>
          <p:spPr bwMode="auto">
            <a:xfrm>
              <a:off x="4899026" y="5568951"/>
              <a:ext cx="0" cy="9366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43"/>
            <p:cNvSpPr>
              <a:spLocks noChangeArrowheads="1"/>
            </p:cNvSpPr>
            <p:nvPr/>
          </p:nvSpPr>
          <p:spPr bwMode="auto">
            <a:xfrm>
              <a:off x="4772026" y="5707064"/>
              <a:ext cx="3714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" name="Line 44"/>
            <p:cNvSpPr>
              <a:spLocks noChangeShapeType="1"/>
            </p:cNvSpPr>
            <p:nvPr/>
          </p:nvSpPr>
          <p:spPr bwMode="auto">
            <a:xfrm>
              <a:off x="6827839" y="5568951"/>
              <a:ext cx="0" cy="9366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45"/>
            <p:cNvSpPr>
              <a:spLocks noChangeArrowheads="1"/>
            </p:cNvSpPr>
            <p:nvPr/>
          </p:nvSpPr>
          <p:spPr bwMode="auto">
            <a:xfrm>
              <a:off x="6700839" y="5707064"/>
              <a:ext cx="3714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" name="Line 46"/>
            <p:cNvSpPr>
              <a:spLocks noChangeShapeType="1"/>
            </p:cNvSpPr>
            <p:nvPr/>
          </p:nvSpPr>
          <p:spPr bwMode="auto">
            <a:xfrm>
              <a:off x="8761414" y="5568951"/>
              <a:ext cx="0" cy="9366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47"/>
            <p:cNvSpPr>
              <a:spLocks noChangeArrowheads="1"/>
            </p:cNvSpPr>
            <p:nvPr/>
          </p:nvSpPr>
          <p:spPr bwMode="auto">
            <a:xfrm>
              <a:off x="8634414" y="5707064"/>
              <a:ext cx="3714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055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68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507587"/>
              </p:ext>
            </p:extLst>
          </p:nvPr>
        </p:nvGraphicFramePr>
        <p:xfrm>
          <a:off x="152400" y="620079"/>
          <a:ext cx="8915401" cy="6009321"/>
        </p:xfrm>
        <a:graphic>
          <a:graphicData uri="http://schemas.openxmlformats.org/drawingml/2006/table">
            <a:tbl>
              <a:tblPr/>
              <a:tblGrid>
                <a:gridCol w="1447800"/>
                <a:gridCol w="1345499"/>
                <a:gridCol w="1197847"/>
                <a:gridCol w="1324381"/>
                <a:gridCol w="1199958"/>
                <a:gridCol w="1199958"/>
                <a:gridCol w="1199958"/>
              </a:tblGrid>
              <a:tr h="55812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Dependent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Earnings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Earnings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Earnings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Working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Total Income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Wage growth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82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Variable: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69" marR="7969" marT="79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Age 28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Age 28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Age 28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Age 28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at Age 28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Ages 22-28</a:t>
                      </a:r>
                    </a:p>
                  </a:txBody>
                  <a:tcPr marL="9525" marR="9525" marT="95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822"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($)</a:t>
                      </a: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($)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($)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($)</a:t>
                      </a: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($)</a:t>
                      </a: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822">
                <a:tc>
                  <a:txBody>
                    <a:bodyPr/>
                    <a:lstStyle/>
                    <a:p>
                      <a:pPr algn="l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(1)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(2)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(3)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(4)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(5)</a:t>
                      </a: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(6)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822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Teacher VA</a:t>
                      </a: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349.84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285.55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308.98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0.38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353.83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286.20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822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(91.92)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(87.64)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(110.17)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(0.16)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(88.62)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(81.86)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822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Mean of </a:t>
                      </a:r>
                      <a:endParaRPr lang="en-US" sz="1800" b="0" i="0" u="none" strike="noStrike" dirty="0" smtClean="0">
                        <a:effectLst/>
                        <a:latin typeface="Arial"/>
                      </a:endParaRPr>
                    </a:p>
                    <a:p>
                      <a:pPr algn="l" fontAlgn="b"/>
                      <a:r>
                        <a:rPr lang="en-US" sz="1800" b="0" i="0" u="none" strike="noStrike" dirty="0" smtClean="0">
                          <a:effectLst/>
                          <a:latin typeface="Arial"/>
                        </a:rPr>
                        <a:t>Dep</a:t>
                      </a:r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. Var.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21,256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21,256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21,468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68.09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22,108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11,454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822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Baseline</a:t>
                      </a:r>
                    </a:p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Controls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82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Parent Chars.</a:t>
                      </a:r>
                    </a:p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Controls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82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Lagged Score</a:t>
                      </a:r>
                    </a:p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Controls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525" marR="9525" marT="95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82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7969" marR="7969" marT="79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Observations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650,965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650,965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510,309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650,965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650,965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650,943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58132" name="Group 3"/>
          <p:cNvGrpSpPr>
            <a:grpSpLocks/>
          </p:cNvGrpSpPr>
          <p:nvPr/>
        </p:nvGrpSpPr>
        <p:grpSpPr bwMode="auto">
          <a:xfrm>
            <a:off x="152400" y="457200"/>
            <a:ext cx="8869363" cy="26987"/>
            <a:chOff x="0" y="1295400"/>
            <a:chExt cx="9144000" cy="2698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1295400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1322388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8133" name="Group 3"/>
          <p:cNvGrpSpPr>
            <a:grpSpLocks/>
          </p:cNvGrpSpPr>
          <p:nvPr/>
        </p:nvGrpSpPr>
        <p:grpSpPr bwMode="auto">
          <a:xfrm>
            <a:off x="152400" y="6629400"/>
            <a:ext cx="8869363" cy="26987"/>
            <a:chOff x="0" y="1295400"/>
            <a:chExt cx="9144000" cy="26988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295400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322388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149880" y="182563"/>
            <a:ext cx="49458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dirty="0">
                <a:solidFill>
                  <a:srgbClr val="1E2D70"/>
                </a:solidFill>
              </a:rPr>
              <a:t>Impacts of Teacher Value-Added on Earnings</a:t>
            </a:r>
          </a:p>
        </p:txBody>
      </p:sp>
    </p:spTree>
    <p:extLst>
      <p:ext uri="{BB962C8B-B14F-4D97-AF65-F5344CB8AC3E}">
        <p14:creationId xmlns:p14="http://schemas.microsoft.com/office/powerpoint/2010/main" val="60398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7" name="Rectangle 2"/>
          <p:cNvSpPr>
            <a:spLocks noChangeArrowheads="1"/>
          </p:cNvSpPr>
          <p:nvPr/>
        </p:nvSpPr>
        <p:spPr bwMode="auto">
          <a:xfrm>
            <a:off x="228600" y="76200"/>
            <a:ext cx="79248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hangingPunct="0">
              <a:defRPr/>
            </a:pPr>
            <a:r>
              <a:rPr lang="en-US" u="sng" dirty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 </a:t>
            </a:r>
            <a:endParaRPr lang="en-US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609600" indent="-376238" eaLnBrk="0" hangingPunct="0">
              <a:buSzPct val="80000"/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609600" indent="-376238" eaLnBrk="0" hangingPunct="0">
              <a:buSzPct val="80000"/>
              <a:defRPr/>
            </a:pPr>
            <a:endParaRPr lang="en-US" dirty="0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609600" indent="-376238" eaLnBrk="0" hangingPunct="0">
              <a:buSzPct val="80000"/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690562" indent="-457200" eaLnBrk="0" hangingPunct="0">
              <a:buSzPct val="80000"/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Data</a:t>
            </a:r>
          </a:p>
          <a:p>
            <a:pPr marL="690562" indent="-457200" eaLnBrk="0" hangingPunct="0">
              <a:buSzPct val="80000"/>
              <a:buFont typeface="+mj-lt"/>
              <a:buAutoNum type="arabicPeriod"/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690562" indent="-457200" eaLnBrk="0" hangingPunct="0">
              <a:buSzPct val="80000"/>
              <a:buFont typeface="+mj-lt"/>
              <a:buAutoNum type="arabicPeriod"/>
              <a:defRPr/>
            </a:pPr>
            <a:endParaRPr lang="en-US" dirty="0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690562" indent="-457200" eaLnBrk="0" hangingPunct="0">
              <a:buSzPct val="80000"/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Construction of Value-Added Estimates with Drift</a:t>
            </a:r>
          </a:p>
          <a:p>
            <a:pPr marL="690562" indent="-457200" eaLnBrk="0" hangingPunct="0">
              <a:buSzPct val="80000"/>
              <a:buFont typeface="+mj-lt"/>
              <a:buAutoNum type="arabicPeriod"/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690562" indent="-457200" eaLnBrk="0" hangingPunct="0">
              <a:buSzPct val="80000"/>
              <a:buFont typeface="+mj-lt"/>
              <a:buAutoNum type="arabicPeriod"/>
              <a:defRPr/>
            </a:pPr>
            <a:endParaRPr lang="en-US" dirty="0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690562" indent="-457200" eaLnBrk="0" hangingPunct="0">
              <a:buSzPct val="80000"/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Evaluating Bias in Value-Added Estimates</a:t>
            </a:r>
          </a:p>
          <a:p>
            <a:pPr marL="690562" indent="-457200" eaLnBrk="0" hangingPunct="0">
              <a:buSzPct val="80000"/>
              <a:buFont typeface="+mj-lt"/>
              <a:buAutoNum type="arabicPeriod"/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690562" indent="-457200" eaLnBrk="0" hangingPunct="0">
              <a:buSzPct val="80000"/>
              <a:buFont typeface="+mj-lt"/>
              <a:buAutoNum type="arabicPeriod"/>
              <a:defRPr/>
            </a:pPr>
            <a:endParaRPr lang="en-US" dirty="0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690562" indent="-457200" eaLnBrk="0" hangingPunct="0">
              <a:buSzPct val="80000"/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Long-Term Impacts</a:t>
            </a:r>
          </a:p>
          <a:p>
            <a:pPr marL="690562" indent="-457200" eaLnBrk="0" hangingPunct="0">
              <a:buSzPct val="80000"/>
              <a:buFont typeface="+mj-lt"/>
              <a:buAutoNum type="arabicPeriod"/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690562" indent="-457200" eaLnBrk="0" hangingPunct="0">
              <a:buSzPct val="80000"/>
              <a:buFont typeface="+mj-lt"/>
              <a:buAutoNum type="arabicPeriod"/>
              <a:defRPr/>
            </a:pPr>
            <a:endParaRPr lang="en-US" dirty="0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690562" indent="-457200" eaLnBrk="0" hangingPunct="0">
              <a:buSzPct val="80000"/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Policy Implications</a:t>
            </a:r>
          </a:p>
          <a:p>
            <a:pPr marL="690562" indent="-457200" eaLnBrk="0" hangingPunct="0">
              <a:buSzPct val="80000"/>
              <a:buFont typeface="+mj-lt"/>
              <a:buAutoNum type="arabicPeriod"/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</p:txBody>
      </p:sp>
      <p:sp>
        <p:nvSpPr>
          <p:cNvPr id="216067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FFFFFF"/>
                </a:solidFill>
                <a:latin typeface="cmss10" pitchFamily="34" charset="0"/>
              </a:rPr>
              <a:t>Outline</a:t>
            </a:r>
            <a:endParaRPr lang="en-US" sz="3200" dirty="0">
              <a:solidFill>
                <a:srgbClr val="FFFFFF"/>
              </a:solidFill>
              <a:latin typeface="cmss1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780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5"/>
          <p:cNvSpPr>
            <a:spLocks noChangeArrowheads="1"/>
          </p:cNvSpPr>
          <p:nvPr/>
        </p:nvSpPr>
        <p:spPr bwMode="auto">
          <a:xfrm rot="16200000">
            <a:off x="-1924049" y="2978151"/>
            <a:ext cx="43338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Percent of Women with Teenage Births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2"/>
              <p:cNvSpPr>
                <a:spLocks noChangeArrowheads="1"/>
              </p:cNvSpPr>
              <p:nvPr/>
            </p:nvSpPr>
            <p:spPr bwMode="auto">
              <a:xfrm>
                <a:off x="3048001" y="6372226"/>
                <a:ext cx="3876676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Normalized Teacher Value Added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 pitchFamily="18" charset="0"/>
                            <a:cs typeface="Arial" pitchFamily="34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baseline="-25000" dirty="0" err="1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jt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)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5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1" y="6372226"/>
                <a:ext cx="3876676" cy="276225"/>
              </a:xfrm>
              <a:prstGeom prst="rect">
                <a:avLst/>
              </a:prstGeom>
              <a:blipFill rotWithShape="1">
                <a:blip r:embed="rId3"/>
                <a:stretch>
                  <a:fillRect l="-3616" t="-26087" r="-7704" b="-5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5"/>
          <p:cNvSpPr>
            <a:spLocks noChangeArrowheads="1"/>
          </p:cNvSpPr>
          <p:nvPr/>
        </p:nvSpPr>
        <p:spPr bwMode="auto">
          <a:xfrm>
            <a:off x="1698859" y="182563"/>
            <a:ext cx="58478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dirty="0">
                <a:solidFill>
                  <a:srgbClr val="1E2D70"/>
                </a:solidFill>
              </a:rPr>
              <a:t>Women with Teenage Births vs. Teacher Value-Added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492126" y="563564"/>
            <a:ext cx="8547101" cy="5784850"/>
            <a:chOff x="492126" y="538164"/>
            <a:chExt cx="8547101" cy="5784850"/>
          </a:xfrm>
        </p:grpSpPr>
        <p:sp>
          <p:nvSpPr>
            <p:cNvPr id="64" name="Line 8"/>
            <p:cNvSpPr>
              <a:spLocks noChangeShapeType="1"/>
            </p:cNvSpPr>
            <p:nvPr/>
          </p:nvSpPr>
          <p:spPr bwMode="auto">
            <a:xfrm>
              <a:off x="903289" y="5591176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9"/>
            <p:cNvSpPr>
              <a:spLocks noChangeShapeType="1"/>
            </p:cNvSpPr>
            <p:nvPr/>
          </p:nvSpPr>
          <p:spPr bwMode="auto">
            <a:xfrm>
              <a:off x="903289" y="4416426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10"/>
            <p:cNvSpPr>
              <a:spLocks noChangeShapeType="1"/>
            </p:cNvSpPr>
            <p:nvPr/>
          </p:nvSpPr>
          <p:spPr bwMode="auto">
            <a:xfrm>
              <a:off x="903289" y="3240088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11"/>
            <p:cNvSpPr>
              <a:spLocks noChangeShapeType="1"/>
            </p:cNvSpPr>
            <p:nvPr/>
          </p:nvSpPr>
          <p:spPr bwMode="auto">
            <a:xfrm>
              <a:off x="903289" y="2065338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12"/>
            <p:cNvSpPr>
              <a:spLocks noChangeShapeType="1"/>
            </p:cNvSpPr>
            <p:nvPr/>
          </p:nvSpPr>
          <p:spPr bwMode="auto">
            <a:xfrm>
              <a:off x="903289" y="890588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13"/>
            <p:cNvSpPr>
              <a:spLocks noChangeArrowheads="1"/>
            </p:cNvSpPr>
            <p:nvPr/>
          </p:nvSpPr>
          <p:spPr bwMode="auto">
            <a:xfrm>
              <a:off x="1824039" y="1377951"/>
              <a:ext cx="98425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14"/>
            <p:cNvSpPr>
              <a:spLocks noChangeArrowheads="1"/>
            </p:cNvSpPr>
            <p:nvPr/>
          </p:nvSpPr>
          <p:spPr bwMode="auto">
            <a:xfrm>
              <a:off x="2865439" y="2636838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15"/>
            <p:cNvSpPr>
              <a:spLocks noChangeArrowheads="1"/>
            </p:cNvSpPr>
            <p:nvPr/>
          </p:nvSpPr>
          <p:spPr bwMode="auto">
            <a:xfrm>
              <a:off x="3308351" y="2432051"/>
              <a:ext cx="100013" cy="98425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16"/>
            <p:cNvSpPr>
              <a:spLocks noChangeArrowheads="1"/>
            </p:cNvSpPr>
            <p:nvPr/>
          </p:nvSpPr>
          <p:spPr bwMode="auto">
            <a:xfrm>
              <a:off x="3624264" y="3113088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17"/>
            <p:cNvSpPr>
              <a:spLocks noChangeArrowheads="1"/>
            </p:cNvSpPr>
            <p:nvPr/>
          </p:nvSpPr>
          <p:spPr bwMode="auto">
            <a:xfrm>
              <a:off x="3873501" y="2924176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Oval 18"/>
            <p:cNvSpPr>
              <a:spLocks noChangeArrowheads="1"/>
            </p:cNvSpPr>
            <p:nvPr/>
          </p:nvSpPr>
          <p:spPr bwMode="auto">
            <a:xfrm>
              <a:off x="4095751" y="3606801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Oval 19"/>
            <p:cNvSpPr>
              <a:spLocks noChangeArrowheads="1"/>
            </p:cNvSpPr>
            <p:nvPr/>
          </p:nvSpPr>
          <p:spPr bwMode="auto">
            <a:xfrm>
              <a:off x="4294189" y="3522663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20"/>
            <p:cNvSpPr>
              <a:spLocks noChangeArrowheads="1"/>
            </p:cNvSpPr>
            <p:nvPr/>
          </p:nvSpPr>
          <p:spPr bwMode="auto">
            <a:xfrm>
              <a:off x="4471989" y="3916363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Oval 21"/>
            <p:cNvSpPr>
              <a:spLocks noChangeArrowheads="1"/>
            </p:cNvSpPr>
            <p:nvPr/>
          </p:nvSpPr>
          <p:spPr bwMode="auto">
            <a:xfrm>
              <a:off x="4643439" y="3478213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22"/>
            <p:cNvSpPr>
              <a:spLocks noChangeArrowheads="1"/>
            </p:cNvSpPr>
            <p:nvPr/>
          </p:nvSpPr>
          <p:spPr bwMode="auto">
            <a:xfrm>
              <a:off x="4805364" y="3673476"/>
              <a:ext cx="98425" cy="98425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Oval 23"/>
            <p:cNvSpPr>
              <a:spLocks noChangeArrowheads="1"/>
            </p:cNvSpPr>
            <p:nvPr/>
          </p:nvSpPr>
          <p:spPr bwMode="auto">
            <a:xfrm>
              <a:off x="4976814" y="3733801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Oval 24"/>
            <p:cNvSpPr>
              <a:spLocks noChangeArrowheads="1"/>
            </p:cNvSpPr>
            <p:nvPr/>
          </p:nvSpPr>
          <p:spPr bwMode="auto">
            <a:xfrm>
              <a:off x="5143502" y="4016376"/>
              <a:ext cx="98425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Oval 25"/>
            <p:cNvSpPr>
              <a:spLocks noChangeArrowheads="1"/>
            </p:cNvSpPr>
            <p:nvPr/>
          </p:nvSpPr>
          <p:spPr bwMode="auto">
            <a:xfrm>
              <a:off x="5326064" y="4587876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Oval 26"/>
            <p:cNvSpPr>
              <a:spLocks noChangeArrowheads="1"/>
            </p:cNvSpPr>
            <p:nvPr/>
          </p:nvSpPr>
          <p:spPr bwMode="auto">
            <a:xfrm>
              <a:off x="5513389" y="4830763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Oval 27"/>
            <p:cNvSpPr>
              <a:spLocks noChangeArrowheads="1"/>
            </p:cNvSpPr>
            <p:nvPr/>
          </p:nvSpPr>
          <p:spPr bwMode="auto">
            <a:xfrm>
              <a:off x="5724527" y="4548188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Oval 28"/>
            <p:cNvSpPr>
              <a:spLocks noChangeArrowheads="1"/>
            </p:cNvSpPr>
            <p:nvPr/>
          </p:nvSpPr>
          <p:spPr bwMode="auto">
            <a:xfrm>
              <a:off x="5962652" y="4687888"/>
              <a:ext cx="100013" cy="98425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Oval 29"/>
            <p:cNvSpPr>
              <a:spLocks noChangeArrowheads="1"/>
            </p:cNvSpPr>
            <p:nvPr/>
          </p:nvSpPr>
          <p:spPr bwMode="auto">
            <a:xfrm>
              <a:off x="6245227" y="4687888"/>
              <a:ext cx="100013" cy="98425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Oval 30"/>
            <p:cNvSpPr>
              <a:spLocks noChangeArrowheads="1"/>
            </p:cNvSpPr>
            <p:nvPr/>
          </p:nvSpPr>
          <p:spPr bwMode="auto">
            <a:xfrm>
              <a:off x="6611939" y="4665663"/>
              <a:ext cx="98425" cy="98425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Oval 31"/>
            <p:cNvSpPr>
              <a:spLocks noChangeArrowheads="1"/>
            </p:cNvSpPr>
            <p:nvPr/>
          </p:nvSpPr>
          <p:spPr bwMode="auto">
            <a:xfrm>
              <a:off x="7132639" y="4864101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Oval 32"/>
            <p:cNvSpPr>
              <a:spLocks noChangeArrowheads="1"/>
            </p:cNvSpPr>
            <p:nvPr/>
          </p:nvSpPr>
          <p:spPr bwMode="auto">
            <a:xfrm>
              <a:off x="8251827" y="4681538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33"/>
            <p:cNvSpPr>
              <a:spLocks/>
            </p:cNvSpPr>
            <p:nvPr/>
          </p:nvSpPr>
          <p:spPr bwMode="auto">
            <a:xfrm>
              <a:off x="1873251" y="2103438"/>
              <a:ext cx="6427788" cy="3603625"/>
            </a:xfrm>
            <a:custGeom>
              <a:avLst/>
              <a:gdLst>
                <a:gd name="T0" fmla="*/ 16 w 1160"/>
                <a:gd name="T1" fmla="*/ 9 h 650"/>
                <a:gd name="T2" fmla="*/ 35 w 1160"/>
                <a:gd name="T3" fmla="*/ 20 h 650"/>
                <a:gd name="T4" fmla="*/ 55 w 1160"/>
                <a:gd name="T5" fmla="*/ 31 h 650"/>
                <a:gd name="T6" fmla="*/ 74 w 1160"/>
                <a:gd name="T7" fmla="*/ 42 h 650"/>
                <a:gd name="T8" fmla="*/ 93 w 1160"/>
                <a:gd name="T9" fmla="*/ 53 h 650"/>
                <a:gd name="T10" fmla="*/ 113 w 1160"/>
                <a:gd name="T11" fmla="*/ 63 h 650"/>
                <a:gd name="T12" fmla="*/ 132 w 1160"/>
                <a:gd name="T13" fmla="*/ 74 h 650"/>
                <a:gd name="T14" fmla="*/ 152 w 1160"/>
                <a:gd name="T15" fmla="*/ 85 h 650"/>
                <a:gd name="T16" fmla="*/ 171 w 1160"/>
                <a:gd name="T17" fmla="*/ 96 h 650"/>
                <a:gd name="T18" fmla="*/ 190 w 1160"/>
                <a:gd name="T19" fmla="*/ 107 h 650"/>
                <a:gd name="T20" fmla="*/ 210 w 1160"/>
                <a:gd name="T21" fmla="*/ 118 h 650"/>
                <a:gd name="T22" fmla="*/ 229 w 1160"/>
                <a:gd name="T23" fmla="*/ 129 h 650"/>
                <a:gd name="T24" fmla="*/ 249 w 1160"/>
                <a:gd name="T25" fmla="*/ 139 h 650"/>
                <a:gd name="T26" fmla="*/ 268 w 1160"/>
                <a:gd name="T27" fmla="*/ 150 h 650"/>
                <a:gd name="T28" fmla="*/ 287 w 1160"/>
                <a:gd name="T29" fmla="*/ 161 h 650"/>
                <a:gd name="T30" fmla="*/ 307 w 1160"/>
                <a:gd name="T31" fmla="*/ 172 h 650"/>
                <a:gd name="T32" fmla="*/ 326 w 1160"/>
                <a:gd name="T33" fmla="*/ 183 h 650"/>
                <a:gd name="T34" fmla="*/ 345 w 1160"/>
                <a:gd name="T35" fmla="*/ 194 h 650"/>
                <a:gd name="T36" fmla="*/ 365 w 1160"/>
                <a:gd name="T37" fmla="*/ 205 h 650"/>
                <a:gd name="T38" fmla="*/ 384 w 1160"/>
                <a:gd name="T39" fmla="*/ 215 h 650"/>
                <a:gd name="T40" fmla="*/ 404 w 1160"/>
                <a:gd name="T41" fmla="*/ 226 h 650"/>
                <a:gd name="T42" fmla="*/ 423 w 1160"/>
                <a:gd name="T43" fmla="*/ 237 h 650"/>
                <a:gd name="T44" fmla="*/ 442 w 1160"/>
                <a:gd name="T45" fmla="*/ 248 h 650"/>
                <a:gd name="T46" fmla="*/ 462 w 1160"/>
                <a:gd name="T47" fmla="*/ 259 h 650"/>
                <a:gd name="T48" fmla="*/ 481 w 1160"/>
                <a:gd name="T49" fmla="*/ 270 h 650"/>
                <a:gd name="T50" fmla="*/ 501 w 1160"/>
                <a:gd name="T51" fmla="*/ 281 h 650"/>
                <a:gd name="T52" fmla="*/ 520 w 1160"/>
                <a:gd name="T53" fmla="*/ 292 h 650"/>
                <a:gd name="T54" fmla="*/ 539 w 1160"/>
                <a:gd name="T55" fmla="*/ 302 h 650"/>
                <a:gd name="T56" fmla="*/ 559 w 1160"/>
                <a:gd name="T57" fmla="*/ 313 h 650"/>
                <a:gd name="T58" fmla="*/ 578 w 1160"/>
                <a:gd name="T59" fmla="*/ 324 h 650"/>
                <a:gd name="T60" fmla="*/ 598 w 1160"/>
                <a:gd name="T61" fmla="*/ 335 h 650"/>
                <a:gd name="T62" fmla="*/ 617 w 1160"/>
                <a:gd name="T63" fmla="*/ 346 h 650"/>
                <a:gd name="T64" fmla="*/ 636 w 1160"/>
                <a:gd name="T65" fmla="*/ 357 h 650"/>
                <a:gd name="T66" fmla="*/ 656 w 1160"/>
                <a:gd name="T67" fmla="*/ 368 h 650"/>
                <a:gd name="T68" fmla="*/ 675 w 1160"/>
                <a:gd name="T69" fmla="*/ 378 h 650"/>
                <a:gd name="T70" fmla="*/ 694 w 1160"/>
                <a:gd name="T71" fmla="*/ 389 h 650"/>
                <a:gd name="T72" fmla="*/ 714 w 1160"/>
                <a:gd name="T73" fmla="*/ 400 h 650"/>
                <a:gd name="T74" fmla="*/ 733 w 1160"/>
                <a:gd name="T75" fmla="*/ 411 h 650"/>
                <a:gd name="T76" fmla="*/ 753 w 1160"/>
                <a:gd name="T77" fmla="*/ 422 h 650"/>
                <a:gd name="T78" fmla="*/ 772 w 1160"/>
                <a:gd name="T79" fmla="*/ 433 h 650"/>
                <a:gd name="T80" fmla="*/ 791 w 1160"/>
                <a:gd name="T81" fmla="*/ 444 h 650"/>
                <a:gd name="T82" fmla="*/ 811 w 1160"/>
                <a:gd name="T83" fmla="*/ 454 h 650"/>
                <a:gd name="T84" fmla="*/ 830 w 1160"/>
                <a:gd name="T85" fmla="*/ 465 h 650"/>
                <a:gd name="T86" fmla="*/ 850 w 1160"/>
                <a:gd name="T87" fmla="*/ 476 h 650"/>
                <a:gd name="T88" fmla="*/ 869 w 1160"/>
                <a:gd name="T89" fmla="*/ 487 h 650"/>
                <a:gd name="T90" fmla="*/ 888 w 1160"/>
                <a:gd name="T91" fmla="*/ 498 h 650"/>
                <a:gd name="T92" fmla="*/ 908 w 1160"/>
                <a:gd name="T93" fmla="*/ 509 h 650"/>
                <a:gd name="T94" fmla="*/ 927 w 1160"/>
                <a:gd name="T95" fmla="*/ 520 h 650"/>
                <a:gd name="T96" fmla="*/ 947 w 1160"/>
                <a:gd name="T97" fmla="*/ 530 h 650"/>
                <a:gd name="T98" fmla="*/ 966 w 1160"/>
                <a:gd name="T99" fmla="*/ 541 h 650"/>
                <a:gd name="T100" fmla="*/ 985 w 1160"/>
                <a:gd name="T101" fmla="*/ 552 h 650"/>
                <a:gd name="T102" fmla="*/ 1005 w 1160"/>
                <a:gd name="T103" fmla="*/ 563 h 650"/>
                <a:gd name="T104" fmla="*/ 1024 w 1160"/>
                <a:gd name="T105" fmla="*/ 574 h 650"/>
                <a:gd name="T106" fmla="*/ 1044 w 1160"/>
                <a:gd name="T107" fmla="*/ 585 h 650"/>
                <a:gd name="T108" fmla="*/ 1063 w 1160"/>
                <a:gd name="T109" fmla="*/ 596 h 650"/>
                <a:gd name="T110" fmla="*/ 1082 w 1160"/>
                <a:gd name="T111" fmla="*/ 606 h 650"/>
                <a:gd name="T112" fmla="*/ 1102 w 1160"/>
                <a:gd name="T113" fmla="*/ 617 h 650"/>
                <a:gd name="T114" fmla="*/ 1121 w 1160"/>
                <a:gd name="T115" fmla="*/ 628 h 650"/>
                <a:gd name="T116" fmla="*/ 1140 w 1160"/>
                <a:gd name="T117" fmla="*/ 639 h 650"/>
                <a:gd name="T118" fmla="*/ 1160 w 1160"/>
                <a:gd name="T119" fmla="*/ 65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60" h="650">
                  <a:moveTo>
                    <a:pt x="0" y="0"/>
                  </a:moveTo>
                  <a:lnTo>
                    <a:pt x="4" y="3"/>
                  </a:lnTo>
                  <a:lnTo>
                    <a:pt x="8" y="5"/>
                  </a:lnTo>
                  <a:lnTo>
                    <a:pt x="12" y="7"/>
                  </a:lnTo>
                  <a:lnTo>
                    <a:pt x="16" y="9"/>
                  </a:lnTo>
                  <a:lnTo>
                    <a:pt x="20" y="11"/>
                  </a:lnTo>
                  <a:lnTo>
                    <a:pt x="24" y="13"/>
                  </a:lnTo>
                  <a:lnTo>
                    <a:pt x="28" y="16"/>
                  </a:lnTo>
                  <a:lnTo>
                    <a:pt x="31" y="18"/>
                  </a:lnTo>
                  <a:lnTo>
                    <a:pt x="35" y="20"/>
                  </a:lnTo>
                  <a:lnTo>
                    <a:pt x="39" y="22"/>
                  </a:lnTo>
                  <a:lnTo>
                    <a:pt x="43" y="24"/>
                  </a:lnTo>
                  <a:lnTo>
                    <a:pt x="47" y="27"/>
                  </a:lnTo>
                  <a:lnTo>
                    <a:pt x="51" y="29"/>
                  </a:lnTo>
                  <a:lnTo>
                    <a:pt x="55" y="31"/>
                  </a:lnTo>
                  <a:lnTo>
                    <a:pt x="59" y="33"/>
                  </a:lnTo>
                  <a:lnTo>
                    <a:pt x="62" y="35"/>
                  </a:lnTo>
                  <a:lnTo>
                    <a:pt x="66" y="37"/>
                  </a:lnTo>
                  <a:lnTo>
                    <a:pt x="70" y="40"/>
                  </a:lnTo>
                  <a:lnTo>
                    <a:pt x="74" y="42"/>
                  </a:lnTo>
                  <a:lnTo>
                    <a:pt x="78" y="44"/>
                  </a:lnTo>
                  <a:lnTo>
                    <a:pt x="82" y="46"/>
                  </a:lnTo>
                  <a:lnTo>
                    <a:pt x="86" y="48"/>
                  </a:lnTo>
                  <a:lnTo>
                    <a:pt x="90" y="50"/>
                  </a:lnTo>
                  <a:lnTo>
                    <a:pt x="93" y="53"/>
                  </a:lnTo>
                  <a:lnTo>
                    <a:pt x="97" y="55"/>
                  </a:lnTo>
                  <a:lnTo>
                    <a:pt x="101" y="57"/>
                  </a:lnTo>
                  <a:lnTo>
                    <a:pt x="105" y="59"/>
                  </a:lnTo>
                  <a:lnTo>
                    <a:pt x="109" y="61"/>
                  </a:lnTo>
                  <a:lnTo>
                    <a:pt x="113" y="63"/>
                  </a:lnTo>
                  <a:lnTo>
                    <a:pt x="117" y="66"/>
                  </a:lnTo>
                  <a:lnTo>
                    <a:pt x="121" y="68"/>
                  </a:lnTo>
                  <a:lnTo>
                    <a:pt x="124" y="70"/>
                  </a:lnTo>
                  <a:lnTo>
                    <a:pt x="128" y="72"/>
                  </a:lnTo>
                  <a:lnTo>
                    <a:pt x="132" y="74"/>
                  </a:lnTo>
                  <a:lnTo>
                    <a:pt x="136" y="76"/>
                  </a:lnTo>
                  <a:lnTo>
                    <a:pt x="140" y="79"/>
                  </a:lnTo>
                  <a:lnTo>
                    <a:pt x="144" y="81"/>
                  </a:lnTo>
                  <a:lnTo>
                    <a:pt x="148" y="83"/>
                  </a:lnTo>
                  <a:lnTo>
                    <a:pt x="152" y="85"/>
                  </a:lnTo>
                  <a:lnTo>
                    <a:pt x="155" y="87"/>
                  </a:lnTo>
                  <a:lnTo>
                    <a:pt x="159" y="89"/>
                  </a:lnTo>
                  <a:lnTo>
                    <a:pt x="163" y="92"/>
                  </a:lnTo>
                  <a:lnTo>
                    <a:pt x="167" y="94"/>
                  </a:lnTo>
                  <a:lnTo>
                    <a:pt x="171" y="96"/>
                  </a:lnTo>
                  <a:lnTo>
                    <a:pt x="175" y="98"/>
                  </a:lnTo>
                  <a:lnTo>
                    <a:pt x="179" y="100"/>
                  </a:lnTo>
                  <a:lnTo>
                    <a:pt x="183" y="103"/>
                  </a:lnTo>
                  <a:lnTo>
                    <a:pt x="186" y="105"/>
                  </a:lnTo>
                  <a:lnTo>
                    <a:pt x="190" y="107"/>
                  </a:lnTo>
                  <a:lnTo>
                    <a:pt x="194" y="109"/>
                  </a:lnTo>
                  <a:lnTo>
                    <a:pt x="198" y="111"/>
                  </a:lnTo>
                  <a:lnTo>
                    <a:pt x="202" y="113"/>
                  </a:lnTo>
                  <a:lnTo>
                    <a:pt x="206" y="116"/>
                  </a:lnTo>
                  <a:lnTo>
                    <a:pt x="210" y="118"/>
                  </a:lnTo>
                  <a:lnTo>
                    <a:pt x="214" y="120"/>
                  </a:lnTo>
                  <a:lnTo>
                    <a:pt x="218" y="122"/>
                  </a:lnTo>
                  <a:lnTo>
                    <a:pt x="221" y="124"/>
                  </a:lnTo>
                  <a:lnTo>
                    <a:pt x="225" y="126"/>
                  </a:lnTo>
                  <a:lnTo>
                    <a:pt x="229" y="129"/>
                  </a:lnTo>
                  <a:lnTo>
                    <a:pt x="233" y="131"/>
                  </a:lnTo>
                  <a:lnTo>
                    <a:pt x="237" y="133"/>
                  </a:lnTo>
                  <a:lnTo>
                    <a:pt x="241" y="135"/>
                  </a:lnTo>
                  <a:lnTo>
                    <a:pt x="245" y="137"/>
                  </a:lnTo>
                  <a:lnTo>
                    <a:pt x="249" y="139"/>
                  </a:lnTo>
                  <a:lnTo>
                    <a:pt x="252" y="142"/>
                  </a:lnTo>
                  <a:lnTo>
                    <a:pt x="256" y="144"/>
                  </a:lnTo>
                  <a:lnTo>
                    <a:pt x="260" y="146"/>
                  </a:lnTo>
                  <a:lnTo>
                    <a:pt x="264" y="148"/>
                  </a:lnTo>
                  <a:lnTo>
                    <a:pt x="268" y="150"/>
                  </a:lnTo>
                  <a:lnTo>
                    <a:pt x="272" y="152"/>
                  </a:lnTo>
                  <a:lnTo>
                    <a:pt x="276" y="155"/>
                  </a:lnTo>
                  <a:lnTo>
                    <a:pt x="280" y="157"/>
                  </a:lnTo>
                  <a:lnTo>
                    <a:pt x="283" y="159"/>
                  </a:lnTo>
                  <a:lnTo>
                    <a:pt x="287" y="161"/>
                  </a:lnTo>
                  <a:lnTo>
                    <a:pt x="291" y="163"/>
                  </a:lnTo>
                  <a:lnTo>
                    <a:pt x="295" y="166"/>
                  </a:lnTo>
                  <a:lnTo>
                    <a:pt x="299" y="168"/>
                  </a:lnTo>
                  <a:lnTo>
                    <a:pt x="303" y="170"/>
                  </a:lnTo>
                  <a:lnTo>
                    <a:pt x="307" y="172"/>
                  </a:lnTo>
                  <a:lnTo>
                    <a:pt x="311" y="174"/>
                  </a:lnTo>
                  <a:lnTo>
                    <a:pt x="314" y="176"/>
                  </a:lnTo>
                  <a:lnTo>
                    <a:pt x="318" y="179"/>
                  </a:lnTo>
                  <a:lnTo>
                    <a:pt x="322" y="181"/>
                  </a:lnTo>
                  <a:lnTo>
                    <a:pt x="326" y="183"/>
                  </a:lnTo>
                  <a:lnTo>
                    <a:pt x="330" y="185"/>
                  </a:lnTo>
                  <a:lnTo>
                    <a:pt x="334" y="187"/>
                  </a:lnTo>
                  <a:lnTo>
                    <a:pt x="338" y="189"/>
                  </a:lnTo>
                  <a:lnTo>
                    <a:pt x="342" y="192"/>
                  </a:lnTo>
                  <a:lnTo>
                    <a:pt x="345" y="194"/>
                  </a:lnTo>
                  <a:lnTo>
                    <a:pt x="349" y="196"/>
                  </a:lnTo>
                  <a:lnTo>
                    <a:pt x="353" y="198"/>
                  </a:lnTo>
                  <a:lnTo>
                    <a:pt x="357" y="200"/>
                  </a:lnTo>
                  <a:lnTo>
                    <a:pt x="361" y="202"/>
                  </a:lnTo>
                  <a:lnTo>
                    <a:pt x="365" y="205"/>
                  </a:lnTo>
                  <a:lnTo>
                    <a:pt x="369" y="207"/>
                  </a:lnTo>
                  <a:lnTo>
                    <a:pt x="373" y="209"/>
                  </a:lnTo>
                  <a:lnTo>
                    <a:pt x="376" y="211"/>
                  </a:lnTo>
                  <a:lnTo>
                    <a:pt x="380" y="213"/>
                  </a:lnTo>
                  <a:lnTo>
                    <a:pt x="384" y="215"/>
                  </a:lnTo>
                  <a:lnTo>
                    <a:pt x="388" y="218"/>
                  </a:lnTo>
                  <a:lnTo>
                    <a:pt x="392" y="220"/>
                  </a:lnTo>
                  <a:lnTo>
                    <a:pt x="396" y="222"/>
                  </a:lnTo>
                  <a:lnTo>
                    <a:pt x="400" y="224"/>
                  </a:lnTo>
                  <a:lnTo>
                    <a:pt x="404" y="226"/>
                  </a:lnTo>
                  <a:lnTo>
                    <a:pt x="408" y="229"/>
                  </a:lnTo>
                  <a:lnTo>
                    <a:pt x="411" y="231"/>
                  </a:lnTo>
                  <a:lnTo>
                    <a:pt x="415" y="233"/>
                  </a:lnTo>
                  <a:lnTo>
                    <a:pt x="419" y="235"/>
                  </a:lnTo>
                  <a:lnTo>
                    <a:pt x="423" y="237"/>
                  </a:lnTo>
                  <a:lnTo>
                    <a:pt x="427" y="239"/>
                  </a:lnTo>
                  <a:lnTo>
                    <a:pt x="431" y="242"/>
                  </a:lnTo>
                  <a:lnTo>
                    <a:pt x="435" y="244"/>
                  </a:lnTo>
                  <a:lnTo>
                    <a:pt x="439" y="246"/>
                  </a:lnTo>
                  <a:lnTo>
                    <a:pt x="442" y="248"/>
                  </a:lnTo>
                  <a:lnTo>
                    <a:pt x="446" y="250"/>
                  </a:lnTo>
                  <a:lnTo>
                    <a:pt x="450" y="252"/>
                  </a:lnTo>
                  <a:lnTo>
                    <a:pt x="454" y="255"/>
                  </a:lnTo>
                  <a:lnTo>
                    <a:pt x="458" y="257"/>
                  </a:lnTo>
                  <a:lnTo>
                    <a:pt x="462" y="259"/>
                  </a:lnTo>
                  <a:lnTo>
                    <a:pt x="466" y="261"/>
                  </a:lnTo>
                  <a:lnTo>
                    <a:pt x="470" y="263"/>
                  </a:lnTo>
                  <a:lnTo>
                    <a:pt x="473" y="265"/>
                  </a:lnTo>
                  <a:lnTo>
                    <a:pt x="477" y="268"/>
                  </a:lnTo>
                  <a:lnTo>
                    <a:pt x="481" y="270"/>
                  </a:lnTo>
                  <a:lnTo>
                    <a:pt x="485" y="272"/>
                  </a:lnTo>
                  <a:lnTo>
                    <a:pt x="489" y="274"/>
                  </a:lnTo>
                  <a:lnTo>
                    <a:pt x="493" y="276"/>
                  </a:lnTo>
                  <a:lnTo>
                    <a:pt x="497" y="279"/>
                  </a:lnTo>
                  <a:lnTo>
                    <a:pt x="501" y="281"/>
                  </a:lnTo>
                  <a:lnTo>
                    <a:pt x="504" y="283"/>
                  </a:lnTo>
                  <a:lnTo>
                    <a:pt x="508" y="285"/>
                  </a:lnTo>
                  <a:lnTo>
                    <a:pt x="512" y="287"/>
                  </a:lnTo>
                  <a:lnTo>
                    <a:pt x="516" y="289"/>
                  </a:lnTo>
                  <a:lnTo>
                    <a:pt x="520" y="292"/>
                  </a:lnTo>
                  <a:lnTo>
                    <a:pt x="524" y="294"/>
                  </a:lnTo>
                  <a:lnTo>
                    <a:pt x="528" y="296"/>
                  </a:lnTo>
                  <a:lnTo>
                    <a:pt x="532" y="298"/>
                  </a:lnTo>
                  <a:lnTo>
                    <a:pt x="536" y="300"/>
                  </a:lnTo>
                  <a:lnTo>
                    <a:pt x="539" y="302"/>
                  </a:lnTo>
                  <a:lnTo>
                    <a:pt x="543" y="305"/>
                  </a:lnTo>
                  <a:lnTo>
                    <a:pt x="547" y="307"/>
                  </a:lnTo>
                  <a:lnTo>
                    <a:pt x="551" y="309"/>
                  </a:lnTo>
                  <a:lnTo>
                    <a:pt x="555" y="311"/>
                  </a:lnTo>
                  <a:lnTo>
                    <a:pt x="559" y="313"/>
                  </a:lnTo>
                  <a:lnTo>
                    <a:pt x="563" y="315"/>
                  </a:lnTo>
                  <a:lnTo>
                    <a:pt x="567" y="318"/>
                  </a:lnTo>
                  <a:lnTo>
                    <a:pt x="570" y="320"/>
                  </a:lnTo>
                  <a:lnTo>
                    <a:pt x="574" y="322"/>
                  </a:lnTo>
                  <a:lnTo>
                    <a:pt x="578" y="324"/>
                  </a:lnTo>
                  <a:lnTo>
                    <a:pt x="582" y="326"/>
                  </a:lnTo>
                  <a:lnTo>
                    <a:pt x="586" y="328"/>
                  </a:lnTo>
                  <a:lnTo>
                    <a:pt x="590" y="331"/>
                  </a:lnTo>
                  <a:lnTo>
                    <a:pt x="594" y="333"/>
                  </a:lnTo>
                  <a:lnTo>
                    <a:pt x="598" y="335"/>
                  </a:lnTo>
                  <a:lnTo>
                    <a:pt x="601" y="337"/>
                  </a:lnTo>
                  <a:lnTo>
                    <a:pt x="605" y="339"/>
                  </a:lnTo>
                  <a:lnTo>
                    <a:pt x="609" y="341"/>
                  </a:lnTo>
                  <a:lnTo>
                    <a:pt x="613" y="344"/>
                  </a:lnTo>
                  <a:lnTo>
                    <a:pt x="617" y="346"/>
                  </a:lnTo>
                  <a:lnTo>
                    <a:pt x="621" y="348"/>
                  </a:lnTo>
                  <a:lnTo>
                    <a:pt x="625" y="350"/>
                  </a:lnTo>
                  <a:lnTo>
                    <a:pt x="629" y="352"/>
                  </a:lnTo>
                  <a:lnTo>
                    <a:pt x="632" y="354"/>
                  </a:lnTo>
                  <a:lnTo>
                    <a:pt x="636" y="357"/>
                  </a:lnTo>
                  <a:lnTo>
                    <a:pt x="640" y="359"/>
                  </a:lnTo>
                  <a:lnTo>
                    <a:pt x="644" y="361"/>
                  </a:lnTo>
                  <a:lnTo>
                    <a:pt x="648" y="363"/>
                  </a:lnTo>
                  <a:lnTo>
                    <a:pt x="652" y="365"/>
                  </a:lnTo>
                  <a:lnTo>
                    <a:pt x="656" y="368"/>
                  </a:lnTo>
                  <a:lnTo>
                    <a:pt x="660" y="370"/>
                  </a:lnTo>
                  <a:lnTo>
                    <a:pt x="663" y="372"/>
                  </a:lnTo>
                  <a:lnTo>
                    <a:pt x="667" y="374"/>
                  </a:lnTo>
                  <a:lnTo>
                    <a:pt x="671" y="376"/>
                  </a:lnTo>
                  <a:lnTo>
                    <a:pt x="675" y="378"/>
                  </a:lnTo>
                  <a:lnTo>
                    <a:pt x="679" y="381"/>
                  </a:lnTo>
                  <a:lnTo>
                    <a:pt x="683" y="383"/>
                  </a:lnTo>
                  <a:lnTo>
                    <a:pt x="687" y="385"/>
                  </a:lnTo>
                  <a:lnTo>
                    <a:pt x="691" y="387"/>
                  </a:lnTo>
                  <a:lnTo>
                    <a:pt x="694" y="389"/>
                  </a:lnTo>
                  <a:lnTo>
                    <a:pt x="698" y="391"/>
                  </a:lnTo>
                  <a:lnTo>
                    <a:pt x="702" y="394"/>
                  </a:lnTo>
                  <a:lnTo>
                    <a:pt x="706" y="396"/>
                  </a:lnTo>
                  <a:lnTo>
                    <a:pt x="710" y="398"/>
                  </a:lnTo>
                  <a:lnTo>
                    <a:pt x="714" y="400"/>
                  </a:lnTo>
                  <a:lnTo>
                    <a:pt x="718" y="402"/>
                  </a:lnTo>
                  <a:lnTo>
                    <a:pt x="722" y="404"/>
                  </a:lnTo>
                  <a:lnTo>
                    <a:pt x="726" y="407"/>
                  </a:lnTo>
                  <a:lnTo>
                    <a:pt x="729" y="409"/>
                  </a:lnTo>
                  <a:lnTo>
                    <a:pt x="733" y="411"/>
                  </a:lnTo>
                  <a:lnTo>
                    <a:pt x="737" y="413"/>
                  </a:lnTo>
                  <a:lnTo>
                    <a:pt x="741" y="415"/>
                  </a:lnTo>
                  <a:lnTo>
                    <a:pt x="745" y="418"/>
                  </a:lnTo>
                  <a:lnTo>
                    <a:pt x="749" y="420"/>
                  </a:lnTo>
                  <a:lnTo>
                    <a:pt x="753" y="422"/>
                  </a:lnTo>
                  <a:lnTo>
                    <a:pt x="757" y="424"/>
                  </a:lnTo>
                  <a:lnTo>
                    <a:pt x="760" y="426"/>
                  </a:lnTo>
                  <a:lnTo>
                    <a:pt x="764" y="428"/>
                  </a:lnTo>
                  <a:lnTo>
                    <a:pt x="768" y="431"/>
                  </a:lnTo>
                  <a:lnTo>
                    <a:pt x="772" y="433"/>
                  </a:lnTo>
                  <a:lnTo>
                    <a:pt x="776" y="435"/>
                  </a:lnTo>
                  <a:lnTo>
                    <a:pt x="780" y="437"/>
                  </a:lnTo>
                  <a:lnTo>
                    <a:pt x="784" y="439"/>
                  </a:lnTo>
                  <a:lnTo>
                    <a:pt x="788" y="441"/>
                  </a:lnTo>
                  <a:lnTo>
                    <a:pt x="791" y="444"/>
                  </a:lnTo>
                  <a:lnTo>
                    <a:pt x="795" y="446"/>
                  </a:lnTo>
                  <a:lnTo>
                    <a:pt x="799" y="448"/>
                  </a:lnTo>
                  <a:lnTo>
                    <a:pt x="803" y="450"/>
                  </a:lnTo>
                  <a:lnTo>
                    <a:pt x="807" y="452"/>
                  </a:lnTo>
                  <a:lnTo>
                    <a:pt x="811" y="454"/>
                  </a:lnTo>
                  <a:lnTo>
                    <a:pt x="815" y="457"/>
                  </a:lnTo>
                  <a:lnTo>
                    <a:pt x="819" y="459"/>
                  </a:lnTo>
                  <a:lnTo>
                    <a:pt x="822" y="461"/>
                  </a:lnTo>
                  <a:lnTo>
                    <a:pt x="826" y="463"/>
                  </a:lnTo>
                  <a:lnTo>
                    <a:pt x="830" y="465"/>
                  </a:lnTo>
                  <a:lnTo>
                    <a:pt x="834" y="467"/>
                  </a:lnTo>
                  <a:lnTo>
                    <a:pt x="838" y="470"/>
                  </a:lnTo>
                  <a:lnTo>
                    <a:pt x="842" y="472"/>
                  </a:lnTo>
                  <a:lnTo>
                    <a:pt x="846" y="474"/>
                  </a:lnTo>
                  <a:lnTo>
                    <a:pt x="850" y="476"/>
                  </a:lnTo>
                  <a:lnTo>
                    <a:pt x="854" y="478"/>
                  </a:lnTo>
                  <a:lnTo>
                    <a:pt x="857" y="481"/>
                  </a:lnTo>
                  <a:lnTo>
                    <a:pt x="861" y="483"/>
                  </a:lnTo>
                  <a:lnTo>
                    <a:pt x="865" y="485"/>
                  </a:lnTo>
                  <a:lnTo>
                    <a:pt x="869" y="487"/>
                  </a:lnTo>
                  <a:lnTo>
                    <a:pt x="873" y="489"/>
                  </a:lnTo>
                  <a:lnTo>
                    <a:pt x="877" y="491"/>
                  </a:lnTo>
                  <a:lnTo>
                    <a:pt x="881" y="494"/>
                  </a:lnTo>
                  <a:lnTo>
                    <a:pt x="885" y="496"/>
                  </a:lnTo>
                  <a:lnTo>
                    <a:pt x="888" y="498"/>
                  </a:lnTo>
                  <a:lnTo>
                    <a:pt x="892" y="500"/>
                  </a:lnTo>
                  <a:lnTo>
                    <a:pt x="896" y="502"/>
                  </a:lnTo>
                  <a:lnTo>
                    <a:pt x="900" y="504"/>
                  </a:lnTo>
                  <a:lnTo>
                    <a:pt x="904" y="507"/>
                  </a:lnTo>
                  <a:lnTo>
                    <a:pt x="908" y="509"/>
                  </a:lnTo>
                  <a:lnTo>
                    <a:pt x="912" y="511"/>
                  </a:lnTo>
                  <a:lnTo>
                    <a:pt x="916" y="513"/>
                  </a:lnTo>
                  <a:lnTo>
                    <a:pt x="919" y="515"/>
                  </a:lnTo>
                  <a:lnTo>
                    <a:pt x="923" y="517"/>
                  </a:lnTo>
                  <a:lnTo>
                    <a:pt x="927" y="520"/>
                  </a:lnTo>
                  <a:lnTo>
                    <a:pt x="931" y="522"/>
                  </a:lnTo>
                  <a:lnTo>
                    <a:pt x="935" y="524"/>
                  </a:lnTo>
                  <a:lnTo>
                    <a:pt x="939" y="526"/>
                  </a:lnTo>
                  <a:lnTo>
                    <a:pt x="943" y="528"/>
                  </a:lnTo>
                  <a:lnTo>
                    <a:pt x="947" y="530"/>
                  </a:lnTo>
                  <a:lnTo>
                    <a:pt x="950" y="533"/>
                  </a:lnTo>
                  <a:lnTo>
                    <a:pt x="954" y="535"/>
                  </a:lnTo>
                  <a:lnTo>
                    <a:pt x="958" y="537"/>
                  </a:lnTo>
                  <a:lnTo>
                    <a:pt x="962" y="539"/>
                  </a:lnTo>
                  <a:lnTo>
                    <a:pt x="966" y="541"/>
                  </a:lnTo>
                  <a:lnTo>
                    <a:pt x="970" y="544"/>
                  </a:lnTo>
                  <a:lnTo>
                    <a:pt x="974" y="546"/>
                  </a:lnTo>
                  <a:lnTo>
                    <a:pt x="978" y="548"/>
                  </a:lnTo>
                  <a:lnTo>
                    <a:pt x="981" y="550"/>
                  </a:lnTo>
                  <a:lnTo>
                    <a:pt x="985" y="552"/>
                  </a:lnTo>
                  <a:lnTo>
                    <a:pt x="989" y="554"/>
                  </a:lnTo>
                  <a:lnTo>
                    <a:pt x="993" y="557"/>
                  </a:lnTo>
                  <a:lnTo>
                    <a:pt x="997" y="559"/>
                  </a:lnTo>
                  <a:lnTo>
                    <a:pt x="1001" y="561"/>
                  </a:lnTo>
                  <a:lnTo>
                    <a:pt x="1005" y="563"/>
                  </a:lnTo>
                  <a:lnTo>
                    <a:pt x="1009" y="565"/>
                  </a:lnTo>
                  <a:lnTo>
                    <a:pt x="1012" y="567"/>
                  </a:lnTo>
                  <a:lnTo>
                    <a:pt x="1016" y="570"/>
                  </a:lnTo>
                  <a:lnTo>
                    <a:pt x="1020" y="572"/>
                  </a:lnTo>
                  <a:lnTo>
                    <a:pt x="1024" y="574"/>
                  </a:lnTo>
                  <a:lnTo>
                    <a:pt x="1028" y="576"/>
                  </a:lnTo>
                  <a:lnTo>
                    <a:pt x="1032" y="578"/>
                  </a:lnTo>
                  <a:lnTo>
                    <a:pt x="1036" y="580"/>
                  </a:lnTo>
                  <a:lnTo>
                    <a:pt x="1040" y="583"/>
                  </a:lnTo>
                  <a:lnTo>
                    <a:pt x="1044" y="585"/>
                  </a:lnTo>
                  <a:lnTo>
                    <a:pt x="1047" y="587"/>
                  </a:lnTo>
                  <a:lnTo>
                    <a:pt x="1051" y="589"/>
                  </a:lnTo>
                  <a:lnTo>
                    <a:pt x="1055" y="591"/>
                  </a:lnTo>
                  <a:lnTo>
                    <a:pt x="1059" y="593"/>
                  </a:lnTo>
                  <a:lnTo>
                    <a:pt x="1063" y="596"/>
                  </a:lnTo>
                  <a:lnTo>
                    <a:pt x="1067" y="598"/>
                  </a:lnTo>
                  <a:lnTo>
                    <a:pt x="1071" y="600"/>
                  </a:lnTo>
                  <a:lnTo>
                    <a:pt x="1075" y="602"/>
                  </a:lnTo>
                  <a:lnTo>
                    <a:pt x="1078" y="604"/>
                  </a:lnTo>
                  <a:lnTo>
                    <a:pt x="1082" y="606"/>
                  </a:lnTo>
                  <a:lnTo>
                    <a:pt x="1086" y="609"/>
                  </a:lnTo>
                  <a:lnTo>
                    <a:pt x="1090" y="611"/>
                  </a:lnTo>
                  <a:lnTo>
                    <a:pt x="1094" y="613"/>
                  </a:lnTo>
                  <a:lnTo>
                    <a:pt x="1098" y="615"/>
                  </a:lnTo>
                  <a:lnTo>
                    <a:pt x="1102" y="617"/>
                  </a:lnTo>
                  <a:lnTo>
                    <a:pt x="1106" y="620"/>
                  </a:lnTo>
                  <a:lnTo>
                    <a:pt x="1109" y="622"/>
                  </a:lnTo>
                  <a:lnTo>
                    <a:pt x="1113" y="624"/>
                  </a:lnTo>
                  <a:lnTo>
                    <a:pt x="1117" y="626"/>
                  </a:lnTo>
                  <a:lnTo>
                    <a:pt x="1121" y="628"/>
                  </a:lnTo>
                  <a:lnTo>
                    <a:pt x="1125" y="630"/>
                  </a:lnTo>
                  <a:lnTo>
                    <a:pt x="1129" y="633"/>
                  </a:lnTo>
                  <a:lnTo>
                    <a:pt x="1133" y="635"/>
                  </a:lnTo>
                  <a:lnTo>
                    <a:pt x="1137" y="637"/>
                  </a:lnTo>
                  <a:lnTo>
                    <a:pt x="1140" y="639"/>
                  </a:lnTo>
                  <a:lnTo>
                    <a:pt x="1144" y="641"/>
                  </a:lnTo>
                  <a:lnTo>
                    <a:pt x="1148" y="643"/>
                  </a:lnTo>
                  <a:lnTo>
                    <a:pt x="1152" y="646"/>
                  </a:lnTo>
                  <a:lnTo>
                    <a:pt x="1156" y="648"/>
                  </a:lnTo>
                  <a:lnTo>
                    <a:pt x="1160" y="650"/>
                  </a:lnTo>
                </a:path>
              </a:pathLst>
            </a:cu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34"/>
            <p:cNvSpPr>
              <a:spLocks noChangeShapeType="1"/>
            </p:cNvSpPr>
            <p:nvPr/>
          </p:nvSpPr>
          <p:spPr bwMode="auto">
            <a:xfrm flipV="1">
              <a:off x="903289" y="746126"/>
              <a:ext cx="0" cy="510540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35"/>
            <p:cNvSpPr>
              <a:spLocks noChangeShapeType="1"/>
            </p:cNvSpPr>
            <p:nvPr/>
          </p:nvSpPr>
          <p:spPr bwMode="auto">
            <a:xfrm flipH="1">
              <a:off x="809626" y="5591176"/>
              <a:ext cx="93663" cy="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36"/>
            <p:cNvSpPr>
              <a:spLocks noChangeArrowheads="1"/>
            </p:cNvSpPr>
            <p:nvPr/>
          </p:nvSpPr>
          <p:spPr bwMode="auto">
            <a:xfrm rot="16200000">
              <a:off x="373064" y="5359401"/>
              <a:ext cx="5715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12.5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Line 37"/>
            <p:cNvSpPr>
              <a:spLocks noChangeShapeType="1"/>
            </p:cNvSpPr>
            <p:nvPr/>
          </p:nvSpPr>
          <p:spPr bwMode="auto">
            <a:xfrm flipH="1">
              <a:off x="809626" y="4416426"/>
              <a:ext cx="93663" cy="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38"/>
            <p:cNvSpPr>
              <a:spLocks noChangeArrowheads="1"/>
            </p:cNvSpPr>
            <p:nvPr/>
          </p:nvSpPr>
          <p:spPr bwMode="auto">
            <a:xfrm rot="16200000">
              <a:off x="473076" y="4191001"/>
              <a:ext cx="3714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Line 39"/>
            <p:cNvSpPr>
              <a:spLocks noChangeShapeType="1"/>
            </p:cNvSpPr>
            <p:nvPr/>
          </p:nvSpPr>
          <p:spPr bwMode="auto">
            <a:xfrm flipH="1">
              <a:off x="809626" y="3240088"/>
              <a:ext cx="93663" cy="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40"/>
            <p:cNvSpPr>
              <a:spLocks noChangeArrowheads="1"/>
            </p:cNvSpPr>
            <p:nvPr/>
          </p:nvSpPr>
          <p:spPr bwMode="auto">
            <a:xfrm rot="16200000">
              <a:off x="373064" y="3009901"/>
              <a:ext cx="5715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13.5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Line 41"/>
            <p:cNvSpPr>
              <a:spLocks noChangeShapeType="1"/>
            </p:cNvSpPr>
            <p:nvPr/>
          </p:nvSpPr>
          <p:spPr bwMode="auto">
            <a:xfrm flipH="1">
              <a:off x="809626" y="2065338"/>
              <a:ext cx="93663" cy="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42"/>
            <p:cNvSpPr>
              <a:spLocks noChangeArrowheads="1"/>
            </p:cNvSpPr>
            <p:nvPr/>
          </p:nvSpPr>
          <p:spPr bwMode="auto">
            <a:xfrm rot="16200000">
              <a:off x="473076" y="1839913"/>
              <a:ext cx="3714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Line 43"/>
            <p:cNvSpPr>
              <a:spLocks noChangeShapeType="1"/>
            </p:cNvSpPr>
            <p:nvPr/>
          </p:nvSpPr>
          <p:spPr bwMode="auto">
            <a:xfrm flipH="1">
              <a:off x="809626" y="890588"/>
              <a:ext cx="93663" cy="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44"/>
            <p:cNvSpPr>
              <a:spLocks noChangeArrowheads="1"/>
            </p:cNvSpPr>
            <p:nvPr/>
          </p:nvSpPr>
          <p:spPr bwMode="auto">
            <a:xfrm rot="16200000">
              <a:off x="374651" y="657226"/>
              <a:ext cx="5715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14.5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Line 46"/>
            <p:cNvSpPr>
              <a:spLocks noChangeShapeType="1"/>
            </p:cNvSpPr>
            <p:nvPr/>
          </p:nvSpPr>
          <p:spPr bwMode="auto">
            <a:xfrm>
              <a:off x="903289" y="5851526"/>
              <a:ext cx="8002588" cy="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Line 47"/>
            <p:cNvSpPr>
              <a:spLocks noChangeShapeType="1"/>
            </p:cNvSpPr>
            <p:nvPr/>
          </p:nvSpPr>
          <p:spPr bwMode="auto">
            <a:xfrm>
              <a:off x="1047751" y="5851526"/>
              <a:ext cx="0" cy="9366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49"/>
            <p:cNvSpPr>
              <a:spLocks noChangeShapeType="1"/>
            </p:cNvSpPr>
            <p:nvPr/>
          </p:nvSpPr>
          <p:spPr bwMode="auto">
            <a:xfrm>
              <a:off x="2333626" y="5851526"/>
              <a:ext cx="0" cy="9366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51"/>
            <p:cNvSpPr>
              <a:spLocks noChangeShapeType="1"/>
            </p:cNvSpPr>
            <p:nvPr/>
          </p:nvSpPr>
          <p:spPr bwMode="auto">
            <a:xfrm>
              <a:off x="3619501" y="5851526"/>
              <a:ext cx="0" cy="9366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53"/>
            <p:cNvSpPr>
              <a:spLocks noChangeShapeType="1"/>
            </p:cNvSpPr>
            <p:nvPr/>
          </p:nvSpPr>
          <p:spPr bwMode="auto">
            <a:xfrm>
              <a:off x="4903789" y="5851526"/>
              <a:ext cx="0" cy="9366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Line 55"/>
            <p:cNvSpPr>
              <a:spLocks noChangeShapeType="1"/>
            </p:cNvSpPr>
            <p:nvPr/>
          </p:nvSpPr>
          <p:spPr bwMode="auto">
            <a:xfrm>
              <a:off x="6189664" y="5851526"/>
              <a:ext cx="0" cy="9366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Line 57"/>
            <p:cNvSpPr>
              <a:spLocks noChangeShapeType="1"/>
            </p:cNvSpPr>
            <p:nvPr/>
          </p:nvSpPr>
          <p:spPr bwMode="auto">
            <a:xfrm>
              <a:off x="7475539" y="5851526"/>
              <a:ext cx="0" cy="9366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Line 59"/>
            <p:cNvSpPr>
              <a:spLocks noChangeShapeType="1"/>
            </p:cNvSpPr>
            <p:nvPr/>
          </p:nvSpPr>
          <p:spPr bwMode="auto">
            <a:xfrm>
              <a:off x="8761414" y="5851526"/>
              <a:ext cx="0" cy="9366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62"/>
            <p:cNvSpPr>
              <a:spLocks noChangeArrowheads="1"/>
            </p:cNvSpPr>
            <p:nvPr/>
          </p:nvSpPr>
          <p:spPr bwMode="auto">
            <a:xfrm>
              <a:off x="7296912" y="1295401"/>
              <a:ext cx="154529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Coef</a:t>
              </a:r>
              <a:r>
                <a:rPr lang="en-US" sz="1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= -0.61%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Rectangle 63"/>
            <p:cNvSpPr>
              <a:spLocks noChangeArrowheads="1"/>
            </p:cNvSpPr>
            <p:nvPr/>
          </p:nvSpPr>
          <p:spPr bwMode="auto">
            <a:xfrm>
              <a:off x="8102602" y="1600200"/>
              <a:ext cx="7366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(0.06)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Rectangle 49"/>
            <p:cNvSpPr>
              <a:spLocks noChangeArrowheads="1"/>
            </p:cNvSpPr>
            <p:nvPr/>
          </p:nvSpPr>
          <p:spPr bwMode="auto">
            <a:xfrm>
              <a:off x="847725" y="5989639"/>
              <a:ext cx="5207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-1.5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Rectangle 51"/>
            <p:cNvSpPr>
              <a:spLocks noChangeArrowheads="1"/>
            </p:cNvSpPr>
            <p:nvPr/>
          </p:nvSpPr>
          <p:spPr bwMode="auto">
            <a:xfrm>
              <a:off x="2233613" y="5989639"/>
              <a:ext cx="3206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Rectangle 53"/>
            <p:cNvSpPr>
              <a:spLocks noChangeArrowheads="1"/>
            </p:cNvSpPr>
            <p:nvPr/>
          </p:nvSpPr>
          <p:spPr bwMode="auto">
            <a:xfrm>
              <a:off x="3429001" y="5989639"/>
              <a:ext cx="3968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-0.5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Rectangle 55"/>
            <p:cNvSpPr>
              <a:spLocks noChangeArrowheads="1"/>
            </p:cNvSpPr>
            <p:nvPr/>
          </p:nvSpPr>
          <p:spPr bwMode="auto">
            <a:xfrm>
              <a:off x="4843464" y="5989639"/>
              <a:ext cx="2381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Rectangle 57"/>
            <p:cNvSpPr>
              <a:spLocks noChangeArrowheads="1"/>
            </p:cNvSpPr>
            <p:nvPr/>
          </p:nvSpPr>
          <p:spPr bwMode="auto">
            <a:xfrm>
              <a:off x="6027739" y="5989639"/>
              <a:ext cx="3206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0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Rectangle 59"/>
            <p:cNvSpPr>
              <a:spLocks noChangeArrowheads="1"/>
            </p:cNvSpPr>
            <p:nvPr/>
          </p:nvSpPr>
          <p:spPr bwMode="auto">
            <a:xfrm>
              <a:off x="7415214" y="5989639"/>
              <a:ext cx="2381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Rectangle 61"/>
            <p:cNvSpPr>
              <a:spLocks noChangeArrowheads="1"/>
            </p:cNvSpPr>
            <p:nvPr/>
          </p:nvSpPr>
          <p:spPr bwMode="auto">
            <a:xfrm>
              <a:off x="8601077" y="5989639"/>
              <a:ext cx="43815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1.5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638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903287" y="5707063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903287" y="4521200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903287" y="3328988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903287" y="2138363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903287" y="946150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735137" y="5684838"/>
            <a:ext cx="98425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2765425" y="4421188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3230562" y="4332288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3546475" y="5186363"/>
            <a:ext cx="100013" cy="984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3802062" y="3833813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4022725" y="4165600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4229100" y="3097213"/>
            <a:ext cx="98425" cy="984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4405312" y="3302000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4572000" y="2808288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4743450" y="2930525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4914900" y="3711575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5092700" y="4000500"/>
            <a:ext cx="100013" cy="984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5275263" y="2398713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5481638" y="2454275"/>
            <a:ext cx="98425" cy="984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5708650" y="2209800"/>
            <a:ext cx="98425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5951538" y="1771650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6245225" y="868363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6638925" y="1922463"/>
            <a:ext cx="100013" cy="984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7215188" y="2205038"/>
            <a:ext cx="100013" cy="984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8401050" y="2886075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1784350" y="1250950"/>
            <a:ext cx="6667501" cy="3824288"/>
          </a:xfrm>
          <a:custGeom>
            <a:avLst/>
            <a:gdLst>
              <a:gd name="T0" fmla="*/ 16 w 1203"/>
              <a:gd name="T1" fmla="*/ 681 h 690"/>
              <a:gd name="T2" fmla="*/ 36 w 1203"/>
              <a:gd name="T3" fmla="*/ 669 h 690"/>
              <a:gd name="T4" fmla="*/ 56 w 1203"/>
              <a:gd name="T5" fmla="*/ 657 h 690"/>
              <a:gd name="T6" fmla="*/ 77 w 1203"/>
              <a:gd name="T7" fmla="*/ 646 h 690"/>
              <a:gd name="T8" fmla="*/ 97 w 1203"/>
              <a:gd name="T9" fmla="*/ 634 h 690"/>
              <a:gd name="T10" fmla="*/ 117 w 1203"/>
              <a:gd name="T11" fmla="*/ 623 h 690"/>
              <a:gd name="T12" fmla="*/ 137 w 1203"/>
              <a:gd name="T13" fmla="*/ 611 h 690"/>
              <a:gd name="T14" fmla="*/ 157 w 1203"/>
              <a:gd name="T15" fmla="*/ 600 h 690"/>
              <a:gd name="T16" fmla="*/ 177 w 1203"/>
              <a:gd name="T17" fmla="*/ 588 h 690"/>
              <a:gd name="T18" fmla="*/ 197 w 1203"/>
              <a:gd name="T19" fmla="*/ 577 h 690"/>
              <a:gd name="T20" fmla="*/ 217 w 1203"/>
              <a:gd name="T21" fmla="*/ 565 h 690"/>
              <a:gd name="T22" fmla="*/ 238 w 1203"/>
              <a:gd name="T23" fmla="*/ 554 h 690"/>
              <a:gd name="T24" fmla="*/ 258 w 1203"/>
              <a:gd name="T25" fmla="*/ 542 h 690"/>
              <a:gd name="T26" fmla="*/ 278 w 1203"/>
              <a:gd name="T27" fmla="*/ 531 h 690"/>
              <a:gd name="T28" fmla="*/ 298 w 1203"/>
              <a:gd name="T29" fmla="*/ 519 h 690"/>
              <a:gd name="T30" fmla="*/ 318 w 1203"/>
              <a:gd name="T31" fmla="*/ 508 h 690"/>
              <a:gd name="T32" fmla="*/ 338 w 1203"/>
              <a:gd name="T33" fmla="*/ 496 h 690"/>
              <a:gd name="T34" fmla="*/ 358 w 1203"/>
              <a:gd name="T35" fmla="*/ 484 h 690"/>
              <a:gd name="T36" fmla="*/ 378 w 1203"/>
              <a:gd name="T37" fmla="*/ 473 h 690"/>
              <a:gd name="T38" fmla="*/ 398 w 1203"/>
              <a:gd name="T39" fmla="*/ 461 h 690"/>
              <a:gd name="T40" fmla="*/ 419 w 1203"/>
              <a:gd name="T41" fmla="*/ 450 h 690"/>
              <a:gd name="T42" fmla="*/ 439 w 1203"/>
              <a:gd name="T43" fmla="*/ 438 h 690"/>
              <a:gd name="T44" fmla="*/ 459 w 1203"/>
              <a:gd name="T45" fmla="*/ 427 h 690"/>
              <a:gd name="T46" fmla="*/ 479 w 1203"/>
              <a:gd name="T47" fmla="*/ 415 h 690"/>
              <a:gd name="T48" fmla="*/ 499 w 1203"/>
              <a:gd name="T49" fmla="*/ 404 h 690"/>
              <a:gd name="T50" fmla="*/ 519 w 1203"/>
              <a:gd name="T51" fmla="*/ 392 h 690"/>
              <a:gd name="T52" fmla="*/ 539 w 1203"/>
              <a:gd name="T53" fmla="*/ 381 h 690"/>
              <a:gd name="T54" fmla="*/ 559 w 1203"/>
              <a:gd name="T55" fmla="*/ 369 h 690"/>
              <a:gd name="T56" fmla="*/ 579 w 1203"/>
              <a:gd name="T57" fmla="*/ 357 h 690"/>
              <a:gd name="T58" fmla="*/ 600 w 1203"/>
              <a:gd name="T59" fmla="*/ 346 h 690"/>
              <a:gd name="T60" fmla="*/ 620 w 1203"/>
              <a:gd name="T61" fmla="*/ 334 h 690"/>
              <a:gd name="T62" fmla="*/ 640 w 1203"/>
              <a:gd name="T63" fmla="*/ 323 h 690"/>
              <a:gd name="T64" fmla="*/ 660 w 1203"/>
              <a:gd name="T65" fmla="*/ 311 h 690"/>
              <a:gd name="T66" fmla="*/ 680 w 1203"/>
              <a:gd name="T67" fmla="*/ 300 h 690"/>
              <a:gd name="T68" fmla="*/ 700 w 1203"/>
              <a:gd name="T69" fmla="*/ 288 h 690"/>
              <a:gd name="T70" fmla="*/ 720 w 1203"/>
              <a:gd name="T71" fmla="*/ 277 h 690"/>
              <a:gd name="T72" fmla="*/ 740 w 1203"/>
              <a:gd name="T73" fmla="*/ 265 h 690"/>
              <a:gd name="T74" fmla="*/ 761 w 1203"/>
              <a:gd name="T75" fmla="*/ 254 h 690"/>
              <a:gd name="T76" fmla="*/ 781 w 1203"/>
              <a:gd name="T77" fmla="*/ 242 h 690"/>
              <a:gd name="T78" fmla="*/ 801 w 1203"/>
              <a:gd name="T79" fmla="*/ 231 h 690"/>
              <a:gd name="T80" fmla="*/ 821 w 1203"/>
              <a:gd name="T81" fmla="*/ 219 h 690"/>
              <a:gd name="T82" fmla="*/ 841 w 1203"/>
              <a:gd name="T83" fmla="*/ 208 h 690"/>
              <a:gd name="T84" fmla="*/ 861 w 1203"/>
              <a:gd name="T85" fmla="*/ 196 h 690"/>
              <a:gd name="T86" fmla="*/ 881 w 1203"/>
              <a:gd name="T87" fmla="*/ 184 h 690"/>
              <a:gd name="T88" fmla="*/ 901 w 1203"/>
              <a:gd name="T89" fmla="*/ 173 h 690"/>
              <a:gd name="T90" fmla="*/ 921 w 1203"/>
              <a:gd name="T91" fmla="*/ 161 h 690"/>
              <a:gd name="T92" fmla="*/ 941 w 1203"/>
              <a:gd name="T93" fmla="*/ 150 h 690"/>
              <a:gd name="T94" fmla="*/ 962 w 1203"/>
              <a:gd name="T95" fmla="*/ 138 h 690"/>
              <a:gd name="T96" fmla="*/ 982 w 1203"/>
              <a:gd name="T97" fmla="*/ 127 h 690"/>
              <a:gd name="T98" fmla="*/ 1002 w 1203"/>
              <a:gd name="T99" fmla="*/ 115 h 690"/>
              <a:gd name="T100" fmla="*/ 1022 w 1203"/>
              <a:gd name="T101" fmla="*/ 104 h 690"/>
              <a:gd name="T102" fmla="*/ 1042 w 1203"/>
              <a:gd name="T103" fmla="*/ 92 h 690"/>
              <a:gd name="T104" fmla="*/ 1062 w 1203"/>
              <a:gd name="T105" fmla="*/ 81 h 690"/>
              <a:gd name="T106" fmla="*/ 1082 w 1203"/>
              <a:gd name="T107" fmla="*/ 69 h 690"/>
              <a:gd name="T108" fmla="*/ 1102 w 1203"/>
              <a:gd name="T109" fmla="*/ 57 h 690"/>
              <a:gd name="T110" fmla="*/ 1123 w 1203"/>
              <a:gd name="T111" fmla="*/ 46 h 690"/>
              <a:gd name="T112" fmla="*/ 1143 w 1203"/>
              <a:gd name="T113" fmla="*/ 34 h 690"/>
              <a:gd name="T114" fmla="*/ 1163 w 1203"/>
              <a:gd name="T115" fmla="*/ 23 h 690"/>
              <a:gd name="T116" fmla="*/ 1183 w 1203"/>
              <a:gd name="T117" fmla="*/ 11 h 690"/>
              <a:gd name="T118" fmla="*/ 1203 w 1203"/>
              <a:gd name="T119" fmla="*/ 0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03" h="690">
                <a:moveTo>
                  <a:pt x="0" y="690"/>
                </a:moveTo>
                <a:lnTo>
                  <a:pt x="4" y="687"/>
                </a:lnTo>
                <a:lnTo>
                  <a:pt x="8" y="685"/>
                </a:lnTo>
                <a:lnTo>
                  <a:pt x="12" y="683"/>
                </a:lnTo>
                <a:lnTo>
                  <a:pt x="16" y="681"/>
                </a:lnTo>
                <a:lnTo>
                  <a:pt x="20" y="678"/>
                </a:lnTo>
                <a:lnTo>
                  <a:pt x="24" y="676"/>
                </a:lnTo>
                <a:lnTo>
                  <a:pt x="28" y="674"/>
                </a:lnTo>
                <a:lnTo>
                  <a:pt x="32" y="671"/>
                </a:lnTo>
                <a:lnTo>
                  <a:pt x="36" y="669"/>
                </a:lnTo>
                <a:lnTo>
                  <a:pt x="40" y="667"/>
                </a:lnTo>
                <a:lnTo>
                  <a:pt x="44" y="664"/>
                </a:lnTo>
                <a:lnTo>
                  <a:pt x="48" y="662"/>
                </a:lnTo>
                <a:lnTo>
                  <a:pt x="52" y="660"/>
                </a:lnTo>
                <a:lnTo>
                  <a:pt x="56" y="657"/>
                </a:lnTo>
                <a:lnTo>
                  <a:pt x="61" y="655"/>
                </a:lnTo>
                <a:lnTo>
                  <a:pt x="65" y="653"/>
                </a:lnTo>
                <a:lnTo>
                  <a:pt x="69" y="651"/>
                </a:lnTo>
                <a:lnTo>
                  <a:pt x="73" y="648"/>
                </a:lnTo>
                <a:lnTo>
                  <a:pt x="77" y="646"/>
                </a:lnTo>
                <a:lnTo>
                  <a:pt x="81" y="644"/>
                </a:lnTo>
                <a:lnTo>
                  <a:pt x="85" y="641"/>
                </a:lnTo>
                <a:lnTo>
                  <a:pt x="89" y="639"/>
                </a:lnTo>
                <a:lnTo>
                  <a:pt x="93" y="637"/>
                </a:lnTo>
                <a:lnTo>
                  <a:pt x="97" y="634"/>
                </a:lnTo>
                <a:lnTo>
                  <a:pt x="101" y="632"/>
                </a:lnTo>
                <a:lnTo>
                  <a:pt x="105" y="630"/>
                </a:lnTo>
                <a:lnTo>
                  <a:pt x="109" y="628"/>
                </a:lnTo>
                <a:lnTo>
                  <a:pt x="113" y="625"/>
                </a:lnTo>
                <a:lnTo>
                  <a:pt x="117" y="623"/>
                </a:lnTo>
                <a:lnTo>
                  <a:pt x="121" y="621"/>
                </a:lnTo>
                <a:lnTo>
                  <a:pt x="125" y="618"/>
                </a:lnTo>
                <a:lnTo>
                  <a:pt x="129" y="616"/>
                </a:lnTo>
                <a:lnTo>
                  <a:pt x="133" y="614"/>
                </a:lnTo>
                <a:lnTo>
                  <a:pt x="137" y="611"/>
                </a:lnTo>
                <a:lnTo>
                  <a:pt x="141" y="609"/>
                </a:lnTo>
                <a:lnTo>
                  <a:pt x="145" y="607"/>
                </a:lnTo>
                <a:lnTo>
                  <a:pt x="149" y="604"/>
                </a:lnTo>
                <a:lnTo>
                  <a:pt x="153" y="602"/>
                </a:lnTo>
                <a:lnTo>
                  <a:pt x="157" y="600"/>
                </a:lnTo>
                <a:lnTo>
                  <a:pt x="161" y="597"/>
                </a:lnTo>
                <a:lnTo>
                  <a:pt x="165" y="595"/>
                </a:lnTo>
                <a:lnTo>
                  <a:pt x="169" y="593"/>
                </a:lnTo>
                <a:lnTo>
                  <a:pt x="173" y="591"/>
                </a:lnTo>
                <a:lnTo>
                  <a:pt x="177" y="588"/>
                </a:lnTo>
                <a:lnTo>
                  <a:pt x="181" y="586"/>
                </a:lnTo>
                <a:lnTo>
                  <a:pt x="185" y="584"/>
                </a:lnTo>
                <a:lnTo>
                  <a:pt x="189" y="581"/>
                </a:lnTo>
                <a:lnTo>
                  <a:pt x="193" y="579"/>
                </a:lnTo>
                <a:lnTo>
                  <a:pt x="197" y="577"/>
                </a:lnTo>
                <a:lnTo>
                  <a:pt x="201" y="574"/>
                </a:lnTo>
                <a:lnTo>
                  <a:pt x="205" y="572"/>
                </a:lnTo>
                <a:lnTo>
                  <a:pt x="209" y="570"/>
                </a:lnTo>
                <a:lnTo>
                  <a:pt x="213" y="567"/>
                </a:lnTo>
                <a:lnTo>
                  <a:pt x="217" y="565"/>
                </a:lnTo>
                <a:lnTo>
                  <a:pt x="221" y="563"/>
                </a:lnTo>
                <a:lnTo>
                  <a:pt x="225" y="561"/>
                </a:lnTo>
                <a:lnTo>
                  <a:pt x="229" y="558"/>
                </a:lnTo>
                <a:lnTo>
                  <a:pt x="234" y="556"/>
                </a:lnTo>
                <a:lnTo>
                  <a:pt x="238" y="554"/>
                </a:lnTo>
                <a:lnTo>
                  <a:pt x="242" y="551"/>
                </a:lnTo>
                <a:lnTo>
                  <a:pt x="246" y="549"/>
                </a:lnTo>
                <a:lnTo>
                  <a:pt x="250" y="547"/>
                </a:lnTo>
                <a:lnTo>
                  <a:pt x="254" y="544"/>
                </a:lnTo>
                <a:lnTo>
                  <a:pt x="258" y="542"/>
                </a:lnTo>
                <a:lnTo>
                  <a:pt x="262" y="540"/>
                </a:lnTo>
                <a:lnTo>
                  <a:pt x="266" y="538"/>
                </a:lnTo>
                <a:lnTo>
                  <a:pt x="270" y="535"/>
                </a:lnTo>
                <a:lnTo>
                  <a:pt x="274" y="533"/>
                </a:lnTo>
                <a:lnTo>
                  <a:pt x="278" y="531"/>
                </a:lnTo>
                <a:lnTo>
                  <a:pt x="282" y="528"/>
                </a:lnTo>
                <a:lnTo>
                  <a:pt x="286" y="526"/>
                </a:lnTo>
                <a:lnTo>
                  <a:pt x="290" y="524"/>
                </a:lnTo>
                <a:lnTo>
                  <a:pt x="294" y="521"/>
                </a:lnTo>
                <a:lnTo>
                  <a:pt x="298" y="519"/>
                </a:lnTo>
                <a:lnTo>
                  <a:pt x="302" y="517"/>
                </a:lnTo>
                <a:lnTo>
                  <a:pt x="306" y="514"/>
                </a:lnTo>
                <a:lnTo>
                  <a:pt x="310" y="512"/>
                </a:lnTo>
                <a:lnTo>
                  <a:pt x="314" y="510"/>
                </a:lnTo>
                <a:lnTo>
                  <a:pt x="318" y="508"/>
                </a:lnTo>
                <a:lnTo>
                  <a:pt x="322" y="505"/>
                </a:lnTo>
                <a:lnTo>
                  <a:pt x="326" y="503"/>
                </a:lnTo>
                <a:lnTo>
                  <a:pt x="330" y="501"/>
                </a:lnTo>
                <a:lnTo>
                  <a:pt x="334" y="498"/>
                </a:lnTo>
                <a:lnTo>
                  <a:pt x="338" y="496"/>
                </a:lnTo>
                <a:lnTo>
                  <a:pt x="342" y="494"/>
                </a:lnTo>
                <a:lnTo>
                  <a:pt x="346" y="491"/>
                </a:lnTo>
                <a:lnTo>
                  <a:pt x="350" y="489"/>
                </a:lnTo>
                <a:lnTo>
                  <a:pt x="354" y="487"/>
                </a:lnTo>
                <a:lnTo>
                  <a:pt x="358" y="484"/>
                </a:lnTo>
                <a:lnTo>
                  <a:pt x="362" y="482"/>
                </a:lnTo>
                <a:lnTo>
                  <a:pt x="366" y="480"/>
                </a:lnTo>
                <a:lnTo>
                  <a:pt x="370" y="477"/>
                </a:lnTo>
                <a:lnTo>
                  <a:pt x="374" y="475"/>
                </a:lnTo>
                <a:lnTo>
                  <a:pt x="378" y="473"/>
                </a:lnTo>
                <a:lnTo>
                  <a:pt x="382" y="471"/>
                </a:lnTo>
                <a:lnTo>
                  <a:pt x="386" y="468"/>
                </a:lnTo>
                <a:lnTo>
                  <a:pt x="390" y="466"/>
                </a:lnTo>
                <a:lnTo>
                  <a:pt x="394" y="464"/>
                </a:lnTo>
                <a:lnTo>
                  <a:pt x="398" y="461"/>
                </a:lnTo>
                <a:lnTo>
                  <a:pt x="402" y="459"/>
                </a:lnTo>
                <a:lnTo>
                  <a:pt x="406" y="457"/>
                </a:lnTo>
                <a:lnTo>
                  <a:pt x="411" y="454"/>
                </a:lnTo>
                <a:lnTo>
                  <a:pt x="415" y="452"/>
                </a:lnTo>
                <a:lnTo>
                  <a:pt x="419" y="450"/>
                </a:lnTo>
                <a:lnTo>
                  <a:pt x="423" y="447"/>
                </a:lnTo>
                <a:lnTo>
                  <a:pt x="427" y="445"/>
                </a:lnTo>
                <a:lnTo>
                  <a:pt x="431" y="443"/>
                </a:lnTo>
                <a:lnTo>
                  <a:pt x="435" y="441"/>
                </a:lnTo>
                <a:lnTo>
                  <a:pt x="439" y="438"/>
                </a:lnTo>
                <a:lnTo>
                  <a:pt x="443" y="436"/>
                </a:lnTo>
                <a:lnTo>
                  <a:pt x="447" y="434"/>
                </a:lnTo>
                <a:lnTo>
                  <a:pt x="451" y="431"/>
                </a:lnTo>
                <a:lnTo>
                  <a:pt x="455" y="429"/>
                </a:lnTo>
                <a:lnTo>
                  <a:pt x="459" y="427"/>
                </a:lnTo>
                <a:lnTo>
                  <a:pt x="463" y="424"/>
                </a:lnTo>
                <a:lnTo>
                  <a:pt x="467" y="422"/>
                </a:lnTo>
                <a:lnTo>
                  <a:pt x="471" y="420"/>
                </a:lnTo>
                <a:lnTo>
                  <a:pt x="475" y="418"/>
                </a:lnTo>
                <a:lnTo>
                  <a:pt x="479" y="415"/>
                </a:lnTo>
                <a:lnTo>
                  <a:pt x="483" y="413"/>
                </a:lnTo>
                <a:lnTo>
                  <a:pt x="487" y="411"/>
                </a:lnTo>
                <a:lnTo>
                  <a:pt x="491" y="408"/>
                </a:lnTo>
                <a:lnTo>
                  <a:pt x="495" y="406"/>
                </a:lnTo>
                <a:lnTo>
                  <a:pt x="499" y="404"/>
                </a:lnTo>
                <a:lnTo>
                  <a:pt x="503" y="401"/>
                </a:lnTo>
                <a:lnTo>
                  <a:pt x="507" y="399"/>
                </a:lnTo>
                <a:lnTo>
                  <a:pt x="511" y="397"/>
                </a:lnTo>
                <a:lnTo>
                  <a:pt x="515" y="394"/>
                </a:lnTo>
                <a:lnTo>
                  <a:pt x="519" y="392"/>
                </a:lnTo>
                <a:lnTo>
                  <a:pt x="523" y="390"/>
                </a:lnTo>
                <a:lnTo>
                  <a:pt x="527" y="388"/>
                </a:lnTo>
                <a:lnTo>
                  <a:pt x="531" y="385"/>
                </a:lnTo>
                <a:lnTo>
                  <a:pt x="535" y="383"/>
                </a:lnTo>
                <a:lnTo>
                  <a:pt x="539" y="381"/>
                </a:lnTo>
                <a:lnTo>
                  <a:pt x="543" y="378"/>
                </a:lnTo>
                <a:lnTo>
                  <a:pt x="547" y="376"/>
                </a:lnTo>
                <a:lnTo>
                  <a:pt x="551" y="374"/>
                </a:lnTo>
                <a:lnTo>
                  <a:pt x="555" y="371"/>
                </a:lnTo>
                <a:lnTo>
                  <a:pt x="559" y="369"/>
                </a:lnTo>
                <a:lnTo>
                  <a:pt x="563" y="367"/>
                </a:lnTo>
                <a:lnTo>
                  <a:pt x="567" y="364"/>
                </a:lnTo>
                <a:lnTo>
                  <a:pt x="571" y="362"/>
                </a:lnTo>
                <a:lnTo>
                  <a:pt x="575" y="360"/>
                </a:lnTo>
                <a:lnTo>
                  <a:pt x="579" y="357"/>
                </a:lnTo>
                <a:lnTo>
                  <a:pt x="584" y="355"/>
                </a:lnTo>
                <a:lnTo>
                  <a:pt x="588" y="353"/>
                </a:lnTo>
                <a:lnTo>
                  <a:pt x="592" y="351"/>
                </a:lnTo>
                <a:lnTo>
                  <a:pt x="596" y="348"/>
                </a:lnTo>
                <a:lnTo>
                  <a:pt x="600" y="346"/>
                </a:lnTo>
                <a:lnTo>
                  <a:pt x="604" y="344"/>
                </a:lnTo>
                <a:lnTo>
                  <a:pt x="608" y="341"/>
                </a:lnTo>
                <a:lnTo>
                  <a:pt x="612" y="339"/>
                </a:lnTo>
                <a:lnTo>
                  <a:pt x="616" y="337"/>
                </a:lnTo>
                <a:lnTo>
                  <a:pt x="620" y="334"/>
                </a:lnTo>
                <a:lnTo>
                  <a:pt x="624" y="332"/>
                </a:lnTo>
                <a:lnTo>
                  <a:pt x="628" y="330"/>
                </a:lnTo>
                <a:lnTo>
                  <a:pt x="632" y="328"/>
                </a:lnTo>
                <a:lnTo>
                  <a:pt x="636" y="325"/>
                </a:lnTo>
                <a:lnTo>
                  <a:pt x="640" y="323"/>
                </a:lnTo>
                <a:lnTo>
                  <a:pt x="644" y="321"/>
                </a:lnTo>
                <a:lnTo>
                  <a:pt x="648" y="318"/>
                </a:lnTo>
                <a:lnTo>
                  <a:pt x="652" y="316"/>
                </a:lnTo>
                <a:lnTo>
                  <a:pt x="656" y="314"/>
                </a:lnTo>
                <a:lnTo>
                  <a:pt x="660" y="311"/>
                </a:lnTo>
                <a:lnTo>
                  <a:pt x="664" y="309"/>
                </a:lnTo>
                <a:lnTo>
                  <a:pt x="668" y="307"/>
                </a:lnTo>
                <a:lnTo>
                  <a:pt x="672" y="304"/>
                </a:lnTo>
                <a:lnTo>
                  <a:pt x="676" y="302"/>
                </a:lnTo>
                <a:lnTo>
                  <a:pt x="680" y="300"/>
                </a:lnTo>
                <a:lnTo>
                  <a:pt x="684" y="298"/>
                </a:lnTo>
                <a:lnTo>
                  <a:pt x="688" y="295"/>
                </a:lnTo>
                <a:lnTo>
                  <a:pt x="692" y="293"/>
                </a:lnTo>
                <a:lnTo>
                  <a:pt x="696" y="291"/>
                </a:lnTo>
                <a:lnTo>
                  <a:pt x="700" y="288"/>
                </a:lnTo>
                <a:lnTo>
                  <a:pt x="704" y="286"/>
                </a:lnTo>
                <a:lnTo>
                  <a:pt x="708" y="284"/>
                </a:lnTo>
                <a:lnTo>
                  <a:pt x="712" y="281"/>
                </a:lnTo>
                <a:lnTo>
                  <a:pt x="716" y="279"/>
                </a:lnTo>
                <a:lnTo>
                  <a:pt x="720" y="277"/>
                </a:lnTo>
                <a:lnTo>
                  <a:pt x="724" y="274"/>
                </a:lnTo>
                <a:lnTo>
                  <a:pt x="728" y="272"/>
                </a:lnTo>
                <a:lnTo>
                  <a:pt x="732" y="270"/>
                </a:lnTo>
                <a:lnTo>
                  <a:pt x="736" y="267"/>
                </a:lnTo>
                <a:lnTo>
                  <a:pt x="740" y="265"/>
                </a:lnTo>
                <a:lnTo>
                  <a:pt x="744" y="263"/>
                </a:lnTo>
                <a:lnTo>
                  <a:pt x="748" y="261"/>
                </a:lnTo>
                <a:lnTo>
                  <a:pt x="752" y="258"/>
                </a:lnTo>
                <a:lnTo>
                  <a:pt x="756" y="256"/>
                </a:lnTo>
                <a:lnTo>
                  <a:pt x="761" y="254"/>
                </a:lnTo>
                <a:lnTo>
                  <a:pt x="765" y="251"/>
                </a:lnTo>
                <a:lnTo>
                  <a:pt x="769" y="249"/>
                </a:lnTo>
                <a:lnTo>
                  <a:pt x="773" y="247"/>
                </a:lnTo>
                <a:lnTo>
                  <a:pt x="777" y="244"/>
                </a:lnTo>
                <a:lnTo>
                  <a:pt x="781" y="242"/>
                </a:lnTo>
                <a:lnTo>
                  <a:pt x="785" y="240"/>
                </a:lnTo>
                <a:lnTo>
                  <a:pt x="789" y="237"/>
                </a:lnTo>
                <a:lnTo>
                  <a:pt x="793" y="235"/>
                </a:lnTo>
                <a:lnTo>
                  <a:pt x="797" y="233"/>
                </a:lnTo>
                <a:lnTo>
                  <a:pt x="801" y="231"/>
                </a:lnTo>
                <a:lnTo>
                  <a:pt x="805" y="228"/>
                </a:lnTo>
                <a:lnTo>
                  <a:pt x="809" y="226"/>
                </a:lnTo>
                <a:lnTo>
                  <a:pt x="813" y="224"/>
                </a:lnTo>
                <a:lnTo>
                  <a:pt x="817" y="221"/>
                </a:lnTo>
                <a:lnTo>
                  <a:pt x="821" y="219"/>
                </a:lnTo>
                <a:lnTo>
                  <a:pt x="825" y="217"/>
                </a:lnTo>
                <a:lnTo>
                  <a:pt x="829" y="214"/>
                </a:lnTo>
                <a:lnTo>
                  <a:pt x="833" y="212"/>
                </a:lnTo>
                <a:lnTo>
                  <a:pt x="837" y="210"/>
                </a:lnTo>
                <a:lnTo>
                  <a:pt x="841" y="208"/>
                </a:lnTo>
                <a:lnTo>
                  <a:pt x="845" y="205"/>
                </a:lnTo>
                <a:lnTo>
                  <a:pt x="849" y="203"/>
                </a:lnTo>
                <a:lnTo>
                  <a:pt x="853" y="201"/>
                </a:lnTo>
                <a:lnTo>
                  <a:pt x="857" y="198"/>
                </a:lnTo>
                <a:lnTo>
                  <a:pt x="861" y="196"/>
                </a:lnTo>
                <a:lnTo>
                  <a:pt x="865" y="194"/>
                </a:lnTo>
                <a:lnTo>
                  <a:pt x="869" y="191"/>
                </a:lnTo>
                <a:lnTo>
                  <a:pt x="873" y="189"/>
                </a:lnTo>
                <a:lnTo>
                  <a:pt x="877" y="187"/>
                </a:lnTo>
                <a:lnTo>
                  <a:pt x="881" y="184"/>
                </a:lnTo>
                <a:lnTo>
                  <a:pt x="885" y="182"/>
                </a:lnTo>
                <a:lnTo>
                  <a:pt x="889" y="180"/>
                </a:lnTo>
                <a:lnTo>
                  <a:pt x="893" y="178"/>
                </a:lnTo>
                <a:lnTo>
                  <a:pt x="897" y="175"/>
                </a:lnTo>
                <a:lnTo>
                  <a:pt x="901" y="173"/>
                </a:lnTo>
                <a:lnTo>
                  <a:pt x="905" y="171"/>
                </a:lnTo>
                <a:lnTo>
                  <a:pt x="909" y="168"/>
                </a:lnTo>
                <a:lnTo>
                  <a:pt x="913" y="166"/>
                </a:lnTo>
                <a:lnTo>
                  <a:pt x="917" y="164"/>
                </a:lnTo>
                <a:lnTo>
                  <a:pt x="921" y="161"/>
                </a:lnTo>
                <a:lnTo>
                  <a:pt x="925" y="159"/>
                </a:lnTo>
                <a:lnTo>
                  <a:pt x="929" y="157"/>
                </a:lnTo>
                <a:lnTo>
                  <a:pt x="933" y="154"/>
                </a:lnTo>
                <a:lnTo>
                  <a:pt x="937" y="152"/>
                </a:lnTo>
                <a:lnTo>
                  <a:pt x="941" y="150"/>
                </a:lnTo>
                <a:lnTo>
                  <a:pt x="946" y="147"/>
                </a:lnTo>
                <a:lnTo>
                  <a:pt x="950" y="145"/>
                </a:lnTo>
                <a:lnTo>
                  <a:pt x="954" y="143"/>
                </a:lnTo>
                <a:lnTo>
                  <a:pt x="958" y="141"/>
                </a:lnTo>
                <a:lnTo>
                  <a:pt x="962" y="138"/>
                </a:lnTo>
                <a:lnTo>
                  <a:pt x="966" y="136"/>
                </a:lnTo>
                <a:lnTo>
                  <a:pt x="970" y="134"/>
                </a:lnTo>
                <a:lnTo>
                  <a:pt x="974" y="131"/>
                </a:lnTo>
                <a:lnTo>
                  <a:pt x="978" y="129"/>
                </a:lnTo>
                <a:lnTo>
                  <a:pt x="982" y="127"/>
                </a:lnTo>
                <a:lnTo>
                  <a:pt x="986" y="124"/>
                </a:lnTo>
                <a:lnTo>
                  <a:pt x="990" y="122"/>
                </a:lnTo>
                <a:lnTo>
                  <a:pt x="994" y="120"/>
                </a:lnTo>
                <a:lnTo>
                  <a:pt x="998" y="118"/>
                </a:lnTo>
                <a:lnTo>
                  <a:pt x="1002" y="115"/>
                </a:lnTo>
                <a:lnTo>
                  <a:pt x="1006" y="113"/>
                </a:lnTo>
                <a:lnTo>
                  <a:pt x="1010" y="111"/>
                </a:lnTo>
                <a:lnTo>
                  <a:pt x="1014" y="108"/>
                </a:lnTo>
                <a:lnTo>
                  <a:pt x="1018" y="106"/>
                </a:lnTo>
                <a:lnTo>
                  <a:pt x="1022" y="104"/>
                </a:lnTo>
                <a:lnTo>
                  <a:pt x="1026" y="101"/>
                </a:lnTo>
                <a:lnTo>
                  <a:pt x="1030" y="99"/>
                </a:lnTo>
                <a:lnTo>
                  <a:pt x="1034" y="97"/>
                </a:lnTo>
                <a:lnTo>
                  <a:pt x="1038" y="94"/>
                </a:lnTo>
                <a:lnTo>
                  <a:pt x="1042" y="92"/>
                </a:lnTo>
                <a:lnTo>
                  <a:pt x="1046" y="90"/>
                </a:lnTo>
                <a:lnTo>
                  <a:pt x="1050" y="88"/>
                </a:lnTo>
                <a:lnTo>
                  <a:pt x="1054" y="85"/>
                </a:lnTo>
                <a:lnTo>
                  <a:pt x="1058" y="83"/>
                </a:lnTo>
                <a:lnTo>
                  <a:pt x="1062" y="81"/>
                </a:lnTo>
                <a:lnTo>
                  <a:pt x="1066" y="78"/>
                </a:lnTo>
                <a:lnTo>
                  <a:pt x="1070" y="76"/>
                </a:lnTo>
                <a:lnTo>
                  <a:pt x="1074" y="74"/>
                </a:lnTo>
                <a:lnTo>
                  <a:pt x="1078" y="71"/>
                </a:lnTo>
                <a:lnTo>
                  <a:pt x="1082" y="69"/>
                </a:lnTo>
                <a:lnTo>
                  <a:pt x="1086" y="67"/>
                </a:lnTo>
                <a:lnTo>
                  <a:pt x="1090" y="64"/>
                </a:lnTo>
                <a:lnTo>
                  <a:pt x="1094" y="62"/>
                </a:lnTo>
                <a:lnTo>
                  <a:pt x="1098" y="60"/>
                </a:lnTo>
                <a:lnTo>
                  <a:pt x="1102" y="57"/>
                </a:lnTo>
                <a:lnTo>
                  <a:pt x="1106" y="55"/>
                </a:lnTo>
                <a:lnTo>
                  <a:pt x="1110" y="53"/>
                </a:lnTo>
                <a:lnTo>
                  <a:pt x="1114" y="51"/>
                </a:lnTo>
                <a:lnTo>
                  <a:pt x="1119" y="48"/>
                </a:lnTo>
                <a:lnTo>
                  <a:pt x="1123" y="46"/>
                </a:lnTo>
                <a:lnTo>
                  <a:pt x="1127" y="44"/>
                </a:lnTo>
                <a:lnTo>
                  <a:pt x="1131" y="41"/>
                </a:lnTo>
                <a:lnTo>
                  <a:pt x="1135" y="39"/>
                </a:lnTo>
                <a:lnTo>
                  <a:pt x="1139" y="37"/>
                </a:lnTo>
                <a:lnTo>
                  <a:pt x="1143" y="34"/>
                </a:lnTo>
                <a:lnTo>
                  <a:pt x="1147" y="32"/>
                </a:lnTo>
                <a:lnTo>
                  <a:pt x="1151" y="30"/>
                </a:lnTo>
                <a:lnTo>
                  <a:pt x="1155" y="27"/>
                </a:lnTo>
                <a:lnTo>
                  <a:pt x="1159" y="25"/>
                </a:lnTo>
                <a:lnTo>
                  <a:pt x="1163" y="23"/>
                </a:lnTo>
                <a:lnTo>
                  <a:pt x="1167" y="21"/>
                </a:lnTo>
                <a:lnTo>
                  <a:pt x="1171" y="18"/>
                </a:lnTo>
                <a:lnTo>
                  <a:pt x="1175" y="16"/>
                </a:lnTo>
                <a:lnTo>
                  <a:pt x="1179" y="14"/>
                </a:lnTo>
                <a:lnTo>
                  <a:pt x="1183" y="11"/>
                </a:lnTo>
                <a:lnTo>
                  <a:pt x="1187" y="9"/>
                </a:lnTo>
                <a:lnTo>
                  <a:pt x="1191" y="7"/>
                </a:lnTo>
                <a:lnTo>
                  <a:pt x="1195" y="4"/>
                </a:lnTo>
                <a:lnTo>
                  <a:pt x="1199" y="2"/>
                </a:lnTo>
                <a:lnTo>
                  <a:pt x="1203" y="0"/>
                </a:lnTo>
              </a:path>
            </a:pathLst>
          </a:cu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 flipV="1">
            <a:off x="903287" y="774700"/>
            <a:ext cx="0" cy="510381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 flipH="1">
            <a:off x="809625" y="5707063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 rot="16200000">
            <a:off x="373062" y="5475288"/>
            <a:ext cx="5715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13.4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 flipH="1">
            <a:off x="809625" y="4521200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 rot="16200000">
            <a:off x="373062" y="4289425"/>
            <a:ext cx="5715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13.6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 flipH="1">
            <a:off x="809625" y="3328988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 rot="16200000">
            <a:off x="373062" y="3098800"/>
            <a:ext cx="5715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13.8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 flipH="1">
            <a:off x="809625" y="2138363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 rot="16200000">
            <a:off x="473075" y="1912938"/>
            <a:ext cx="37147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14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auto">
          <a:xfrm flipH="1">
            <a:off x="809625" y="946150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 rot="16200000">
            <a:off x="374650" y="714375"/>
            <a:ext cx="5715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14.2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 rot="16200000">
            <a:off x="-2166143" y="3008313"/>
            <a:ext cx="481647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Percent College Graduates in ZIP at Age 28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>
            <a:off x="903287" y="5878513"/>
            <a:ext cx="8002588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auto">
          <a:xfrm>
            <a:off x="1047750" y="5878513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>
            <a:off x="2333625" y="5878513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51"/>
          <p:cNvSpPr>
            <a:spLocks noChangeShapeType="1"/>
          </p:cNvSpPr>
          <p:nvPr/>
        </p:nvSpPr>
        <p:spPr bwMode="auto">
          <a:xfrm>
            <a:off x="3619500" y="5878513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ine 53"/>
          <p:cNvSpPr>
            <a:spLocks noChangeShapeType="1"/>
          </p:cNvSpPr>
          <p:nvPr/>
        </p:nvSpPr>
        <p:spPr bwMode="auto">
          <a:xfrm>
            <a:off x="4903788" y="5878513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Line 55"/>
          <p:cNvSpPr>
            <a:spLocks noChangeShapeType="1"/>
          </p:cNvSpPr>
          <p:nvPr/>
        </p:nvSpPr>
        <p:spPr bwMode="auto">
          <a:xfrm>
            <a:off x="6189663" y="5878513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57"/>
          <p:cNvSpPr>
            <a:spLocks noChangeShapeType="1"/>
          </p:cNvSpPr>
          <p:nvPr/>
        </p:nvSpPr>
        <p:spPr bwMode="auto">
          <a:xfrm>
            <a:off x="7475538" y="5878513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59"/>
          <p:cNvSpPr>
            <a:spLocks noChangeShapeType="1"/>
          </p:cNvSpPr>
          <p:nvPr/>
        </p:nvSpPr>
        <p:spPr bwMode="auto">
          <a:xfrm>
            <a:off x="8761413" y="5878513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7296912" y="4997449"/>
            <a:ext cx="14683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Coef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= 0.25%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8026400" y="5334000"/>
            <a:ext cx="7366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(0.04)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3048001" y="6372226"/>
                <a:ext cx="3876676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Normalized Teacher Value Added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 pitchFamily="18" charset="0"/>
                            <a:cs typeface="Arial" pitchFamily="34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baseline="-25000" dirty="0" err="1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jt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)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6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1" y="6372226"/>
                <a:ext cx="3876676" cy="276225"/>
              </a:xfrm>
              <a:prstGeom prst="rect">
                <a:avLst/>
              </a:prstGeom>
              <a:blipFill rotWithShape="1">
                <a:blip r:embed="rId3"/>
                <a:stretch>
                  <a:fillRect l="-3616" t="-26087" r="-7704" b="-5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49"/>
          <p:cNvSpPr>
            <a:spLocks noChangeArrowheads="1"/>
          </p:cNvSpPr>
          <p:nvPr/>
        </p:nvSpPr>
        <p:spPr bwMode="auto">
          <a:xfrm>
            <a:off x="847725" y="5989639"/>
            <a:ext cx="5207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-1.5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51"/>
          <p:cNvSpPr>
            <a:spLocks noChangeArrowheads="1"/>
          </p:cNvSpPr>
          <p:nvPr/>
        </p:nvSpPr>
        <p:spPr bwMode="auto">
          <a:xfrm>
            <a:off x="2233613" y="5989639"/>
            <a:ext cx="3206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53"/>
          <p:cNvSpPr>
            <a:spLocks noChangeArrowheads="1"/>
          </p:cNvSpPr>
          <p:nvPr/>
        </p:nvSpPr>
        <p:spPr bwMode="auto">
          <a:xfrm>
            <a:off x="3429001" y="5989639"/>
            <a:ext cx="396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-0.5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55"/>
          <p:cNvSpPr>
            <a:spLocks noChangeArrowheads="1"/>
          </p:cNvSpPr>
          <p:nvPr/>
        </p:nvSpPr>
        <p:spPr bwMode="auto">
          <a:xfrm>
            <a:off x="4843464" y="5989639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57"/>
          <p:cNvSpPr>
            <a:spLocks noChangeArrowheads="1"/>
          </p:cNvSpPr>
          <p:nvPr/>
        </p:nvSpPr>
        <p:spPr bwMode="auto">
          <a:xfrm>
            <a:off x="6027739" y="5989639"/>
            <a:ext cx="320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59"/>
          <p:cNvSpPr>
            <a:spLocks noChangeArrowheads="1"/>
          </p:cNvSpPr>
          <p:nvPr/>
        </p:nvSpPr>
        <p:spPr bwMode="auto">
          <a:xfrm>
            <a:off x="7415214" y="5989639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61"/>
          <p:cNvSpPr>
            <a:spLocks noChangeArrowheads="1"/>
          </p:cNvSpPr>
          <p:nvPr/>
        </p:nvSpPr>
        <p:spPr bwMode="auto">
          <a:xfrm>
            <a:off x="8601077" y="5989639"/>
            <a:ext cx="4381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1.5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"/>
          <p:cNvSpPr>
            <a:spLocks noChangeArrowheads="1"/>
          </p:cNvSpPr>
          <p:nvPr/>
        </p:nvSpPr>
        <p:spPr bwMode="auto">
          <a:xfrm>
            <a:off x="1480914" y="182563"/>
            <a:ext cx="62837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dirty="0">
                <a:solidFill>
                  <a:srgbClr val="1E2D70"/>
                </a:solidFill>
              </a:rPr>
              <a:t>Neighborhood Quality at Age </a:t>
            </a:r>
            <a:r>
              <a:rPr lang="en-US" sz="1800" b="1" dirty="0" smtClean="0">
                <a:solidFill>
                  <a:srgbClr val="1E2D70"/>
                </a:solidFill>
              </a:rPr>
              <a:t>28 </a:t>
            </a:r>
            <a:r>
              <a:rPr lang="en-US" sz="1800" b="1" dirty="0">
                <a:solidFill>
                  <a:srgbClr val="1E2D70"/>
                </a:solidFill>
              </a:rPr>
              <a:t>vs. Teacher Value-Added</a:t>
            </a:r>
          </a:p>
        </p:txBody>
      </p:sp>
    </p:spTree>
    <p:extLst>
      <p:ext uri="{BB962C8B-B14F-4D97-AF65-F5344CB8AC3E}">
        <p14:creationId xmlns:p14="http://schemas.microsoft.com/office/powerpoint/2010/main" val="111052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2"/>
          <p:cNvSpPr>
            <a:spLocks noChangeArrowheads="1"/>
          </p:cNvSpPr>
          <p:nvPr/>
        </p:nvSpPr>
        <p:spPr bwMode="auto">
          <a:xfrm rot="16200000">
            <a:off x="-1850000" y="3130800"/>
            <a:ext cx="4129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Percent Saving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for Retirement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at Age 28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2"/>
              <p:cNvSpPr>
                <a:spLocks noChangeArrowheads="1"/>
              </p:cNvSpPr>
              <p:nvPr/>
            </p:nvSpPr>
            <p:spPr bwMode="auto">
              <a:xfrm>
                <a:off x="3048001" y="6372226"/>
                <a:ext cx="3876676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Normalized Teacher Value Added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 pitchFamily="18" charset="0"/>
                            <a:cs typeface="Arial" pitchFamily="34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baseline="-25000" dirty="0" err="1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jt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)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2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1" y="6372226"/>
                <a:ext cx="3876676" cy="276225"/>
              </a:xfrm>
              <a:prstGeom prst="rect">
                <a:avLst/>
              </a:prstGeom>
              <a:blipFill rotWithShape="1">
                <a:blip r:embed="rId3"/>
                <a:stretch>
                  <a:fillRect l="-3616" t="-26087" r="-7704" b="-5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7296912" y="4997449"/>
            <a:ext cx="14683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Coef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= 0.55%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8026400" y="5334000"/>
            <a:ext cx="6027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(0.16)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Line 8"/>
          <p:cNvSpPr>
            <a:spLocks noChangeShapeType="1"/>
          </p:cNvSpPr>
          <p:nvPr/>
        </p:nvSpPr>
        <p:spPr bwMode="auto">
          <a:xfrm>
            <a:off x="903286" y="5241926"/>
            <a:ext cx="8002588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Line 9"/>
          <p:cNvSpPr>
            <a:spLocks noChangeShapeType="1"/>
          </p:cNvSpPr>
          <p:nvPr/>
        </p:nvSpPr>
        <p:spPr bwMode="auto">
          <a:xfrm>
            <a:off x="903286" y="3862389"/>
            <a:ext cx="8002588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Line 10"/>
          <p:cNvSpPr>
            <a:spLocks noChangeShapeType="1"/>
          </p:cNvSpPr>
          <p:nvPr/>
        </p:nvSpPr>
        <p:spPr bwMode="auto">
          <a:xfrm>
            <a:off x="903286" y="2476501"/>
            <a:ext cx="8002588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Line 11"/>
          <p:cNvSpPr>
            <a:spLocks noChangeShapeType="1"/>
          </p:cNvSpPr>
          <p:nvPr/>
        </p:nvSpPr>
        <p:spPr bwMode="auto">
          <a:xfrm>
            <a:off x="903286" y="1090614"/>
            <a:ext cx="8002588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Oval 12"/>
          <p:cNvSpPr>
            <a:spLocks noChangeArrowheads="1"/>
          </p:cNvSpPr>
          <p:nvPr/>
        </p:nvSpPr>
        <p:spPr bwMode="auto">
          <a:xfrm>
            <a:off x="1701798" y="4427539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Oval 13"/>
          <p:cNvSpPr>
            <a:spLocks noChangeArrowheads="1"/>
          </p:cNvSpPr>
          <p:nvPr/>
        </p:nvSpPr>
        <p:spPr bwMode="auto">
          <a:xfrm>
            <a:off x="2743198" y="4510089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Oval 14"/>
          <p:cNvSpPr>
            <a:spLocks noChangeArrowheads="1"/>
          </p:cNvSpPr>
          <p:nvPr/>
        </p:nvSpPr>
        <p:spPr bwMode="auto">
          <a:xfrm>
            <a:off x="3214686" y="3584576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Oval 15"/>
          <p:cNvSpPr>
            <a:spLocks noChangeArrowheads="1"/>
          </p:cNvSpPr>
          <p:nvPr/>
        </p:nvSpPr>
        <p:spPr bwMode="auto">
          <a:xfrm>
            <a:off x="3530598" y="4367214"/>
            <a:ext cx="100013" cy="984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Oval 16"/>
          <p:cNvSpPr>
            <a:spLocks noChangeArrowheads="1"/>
          </p:cNvSpPr>
          <p:nvPr/>
        </p:nvSpPr>
        <p:spPr bwMode="auto">
          <a:xfrm>
            <a:off x="3784598" y="3379789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Oval 17"/>
          <p:cNvSpPr>
            <a:spLocks noChangeArrowheads="1"/>
          </p:cNvSpPr>
          <p:nvPr/>
        </p:nvSpPr>
        <p:spPr bwMode="auto">
          <a:xfrm>
            <a:off x="4006848" y="5686426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Oval 18"/>
          <p:cNvSpPr>
            <a:spLocks noChangeArrowheads="1"/>
          </p:cNvSpPr>
          <p:nvPr/>
        </p:nvSpPr>
        <p:spPr bwMode="auto">
          <a:xfrm>
            <a:off x="4211636" y="4456114"/>
            <a:ext cx="100013" cy="984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19"/>
          <p:cNvSpPr>
            <a:spLocks noChangeArrowheads="1"/>
          </p:cNvSpPr>
          <p:nvPr/>
        </p:nvSpPr>
        <p:spPr bwMode="auto">
          <a:xfrm>
            <a:off x="4389436" y="2265364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Oval 20"/>
          <p:cNvSpPr>
            <a:spLocks noChangeArrowheads="1"/>
          </p:cNvSpPr>
          <p:nvPr/>
        </p:nvSpPr>
        <p:spPr bwMode="auto">
          <a:xfrm>
            <a:off x="4556123" y="2997201"/>
            <a:ext cx="98425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Oval 21"/>
          <p:cNvSpPr>
            <a:spLocks noChangeArrowheads="1"/>
          </p:cNvSpPr>
          <p:nvPr/>
        </p:nvSpPr>
        <p:spPr bwMode="auto">
          <a:xfrm>
            <a:off x="4727574" y="4772026"/>
            <a:ext cx="100013" cy="984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Oval 22"/>
          <p:cNvSpPr>
            <a:spLocks noChangeArrowheads="1"/>
          </p:cNvSpPr>
          <p:nvPr/>
        </p:nvSpPr>
        <p:spPr bwMode="auto">
          <a:xfrm>
            <a:off x="4899024" y="874714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Oval 23"/>
          <p:cNvSpPr>
            <a:spLocks noChangeArrowheads="1"/>
          </p:cNvSpPr>
          <p:nvPr/>
        </p:nvSpPr>
        <p:spPr bwMode="auto">
          <a:xfrm>
            <a:off x="5081586" y="2044701"/>
            <a:ext cx="100013" cy="984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Oval 24"/>
          <p:cNvSpPr>
            <a:spLocks noChangeArrowheads="1"/>
          </p:cNvSpPr>
          <p:nvPr/>
        </p:nvSpPr>
        <p:spPr bwMode="auto">
          <a:xfrm>
            <a:off x="5264149" y="3602039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Oval 25"/>
          <p:cNvSpPr>
            <a:spLocks noChangeArrowheads="1"/>
          </p:cNvSpPr>
          <p:nvPr/>
        </p:nvSpPr>
        <p:spPr bwMode="auto">
          <a:xfrm>
            <a:off x="5475286" y="2398714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26"/>
          <p:cNvSpPr>
            <a:spLocks noChangeArrowheads="1"/>
          </p:cNvSpPr>
          <p:nvPr/>
        </p:nvSpPr>
        <p:spPr bwMode="auto">
          <a:xfrm>
            <a:off x="5697536" y="1617664"/>
            <a:ext cx="98425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27"/>
          <p:cNvSpPr>
            <a:spLocks noChangeArrowheads="1"/>
          </p:cNvSpPr>
          <p:nvPr/>
        </p:nvSpPr>
        <p:spPr bwMode="auto">
          <a:xfrm>
            <a:off x="5946774" y="923926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28"/>
          <p:cNvSpPr>
            <a:spLocks noChangeArrowheads="1"/>
          </p:cNvSpPr>
          <p:nvPr/>
        </p:nvSpPr>
        <p:spPr bwMode="auto">
          <a:xfrm>
            <a:off x="6240461" y="1511301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29"/>
          <p:cNvSpPr>
            <a:spLocks noChangeArrowheads="1"/>
          </p:cNvSpPr>
          <p:nvPr/>
        </p:nvSpPr>
        <p:spPr bwMode="auto">
          <a:xfrm>
            <a:off x="6634161" y="2249489"/>
            <a:ext cx="98425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30"/>
          <p:cNvSpPr>
            <a:spLocks noChangeArrowheads="1"/>
          </p:cNvSpPr>
          <p:nvPr/>
        </p:nvSpPr>
        <p:spPr bwMode="auto">
          <a:xfrm>
            <a:off x="7210424" y="1993901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31"/>
          <p:cNvSpPr>
            <a:spLocks noChangeArrowheads="1"/>
          </p:cNvSpPr>
          <p:nvPr/>
        </p:nvSpPr>
        <p:spPr bwMode="auto">
          <a:xfrm>
            <a:off x="8396286" y="1439864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32"/>
          <p:cNvSpPr>
            <a:spLocks/>
          </p:cNvSpPr>
          <p:nvPr/>
        </p:nvSpPr>
        <p:spPr bwMode="auto">
          <a:xfrm>
            <a:off x="1751011" y="919164"/>
            <a:ext cx="6694488" cy="3973513"/>
          </a:xfrm>
          <a:custGeom>
            <a:avLst/>
            <a:gdLst>
              <a:gd name="T0" fmla="*/ 17 w 1208"/>
              <a:gd name="T1" fmla="*/ 708 h 717"/>
              <a:gd name="T2" fmla="*/ 37 w 1208"/>
              <a:gd name="T3" fmla="*/ 696 h 717"/>
              <a:gd name="T4" fmla="*/ 57 w 1208"/>
              <a:gd name="T5" fmla="*/ 684 h 717"/>
              <a:gd name="T6" fmla="*/ 77 w 1208"/>
              <a:gd name="T7" fmla="*/ 672 h 717"/>
              <a:gd name="T8" fmla="*/ 97 w 1208"/>
              <a:gd name="T9" fmla="*/ 660 h 717"/>
              <a:gd name="T10" fmla="*/ 118 w 1208"/>
              <a:gd name="T11" fmla="*/ 648 h 717"/>
              <a:gd name="T12" fmla="*/ 138 w 1208"/>
              <a:gd name="T13" fmla="*/ 636 h 717"/>
              <a:gd name="T14" fmla="*/ 158 w 1208"/>
              <a:gd name="T15" fmla="*/ 624 h 717"/>
              <a:gd name="T16" fmla="*/ 178 w 1208"/>
              <a:gd name="T17" fmla="*/ 612 h 717"/>
              <a:gd name="T18" fmla="*/ 198 w 1208"/>
              <a:gd name="T19" fmla="*/ 600 h 717"/>
              <a:gd name="T20" fmla="*/ 218 w 1208"/>
              <a:gd name="T21" fmla="*/ 588 h 717"/>
              <a:gd name="T22" fmla="*/ 239 w 1208"/>
              <a:gd name="T23" fmla="*/ 576 h 717"/>
              <a:gd name="T24" fmla="*/ 259 w 1208"/>
              <a:gd name="T25" fmla="*/ 564 h 717"/>
              <a:gd name="T26" fmla="*/ 279 w 1208"/>
              <a:gd name="T27" fmla="*/ 552 h 717"/>
              <a:gd name="T28" fmla="*/ 299 w 1208"/>
              <a:gd name="T29" fmla="*/ 540 h 717"/>
              <a:gd name="T30" fmla="*/ 319 w 1208"/>
              <a:gd name="T31" fmla="*/ 528 h 717"/>
              <a:gd name="T32" fmla="*/ 340 w 1208"/>
              <a:gd name="T33" fmla="*/ 516 h 717"/>
              <a:gd name="T34" fmla="*/ 360 w 1208"/>
              <a:gd name="T35" fmla="*/ 504 h 717"/>
              <a:gd name="T36" fmla="*/ 380 w 1208"/>
              <a:gd name="T37" fmla="*/ 492 h 717"/>
              <a:gd name="T38" fmla="*/ 400 w 1208"/>
              <a:gd name="T39" fmla="*/ 480 h 717"/>
              <a:gd name="T40" fmla="*/ 420 w 1208"/>
              <a:gd name="T41" fmla="*/ 468 h 717"/>
              <a:gd name="T42" fmla="*/ 441 w 1208"/>
              <a:gd name="T43" fmla="*/ 456 h 717"/>
              <a:gd name="T44" fmla="*/ 461 w 1208"/>
              <a:gd name="T45" fmla="*/ 444 h 717"/>
              <a:gd name="T46" fmla="*/ 481 w 1208"/>
              <a:gd name="T47" fmla="*/ 432 h 717"/>
              <a:gd name="T48" fmla="*/ 501 w 1208"/>
              <a:gd name="T49" fmla="*/ 420 h 717"/>
              <a:gd name="T50" fmla="*/ 521 w 1208"/>
              <a:gd name="T51" fmla="*/ 408 h 717"/>
              <a:gd name="T52" fmla="*/ 542 w 1208"/>
              <a:gd name="T53" fmla="*/ 396 h 717"/>
              <a:gd name="T54" fmla="*/ 562 w 1208"/>
              <a:gd name="T55" fmla="*/ 384 h 717"/>
              <a:gd name="T56" fmla="*/ 582 w 1208"/>
              <a:gd name="T57" fmla="*/ 372 h 717"/>
              <a:gd name="T58" fmla="*/ 602 w 1208"/>
              <a:gd name="T59" fmla="*/ 360 h 717"/>
              <a:gd name="T60" fmla="*/ 622 w 1208"/>
              <a:gd name="T61" fmla="*/ 348 h 717"/>
              <a:gd name="T62" fmla="*/ 643 w 1208"/>
              <a:gd name="T63" fmla="*/ 336 h 717"/>
              <a:gd name="T64" fmla="*/ 663 w 1208"/>
              <a:gd name="T65" fmla="*/ 324 h 717"/>
              <a:gd name="T66" fmla="*/ 683 w 1208"/>
              <a:gd name="T67" fmla="*/ 312 h 717"/>
              <a:gd name="T68" fmla="*/ 703 w 1208"/>
              <a:gd name="T69" fmla="*/ 300 h 717"/>
              <a:gd name="T70" fmla="*/ 723 w 1208"/>
              <a:gd name="T71" fmla="*/ 288 h 717"/>
              <a:gd name="T72" fmla="*/ 744 w 1208"/>
              <a:gd name="T73" fmla="*/ 276 h 717"/>
              <a:gd name="T74" fmla="*/ 764 w 1208"/>
              <a:gd name="T75" fmla="*/ 264 h 717"/>
              <a:gd name="T76" fmla="*/ 784 w 1208"/>
              <a:gd name="T77" fmla="*/ 252 h 717"/>
              <a:gd name="T78" fmla="*/ 804 w 1208"/>
              <a:gd name="T79" fmla="*/ 240 h 717"/>
              <a:gd name="T80" fmla="*/ 824 w 1208"/>
              <a:gd name="T81" fmla="*/ 228 h 717"/>
              <a:gd name="T82" fmla="*/ 844 w 1208"/>
              <a:gd name="T83" fmla="*/ 216 h 717"/>
              <a:gd name="T84" fmla="*/ 865 w 1208"/>
              <a:gd name="T85" fmla="*/ 204 h 717"/>
              <a:gd name="T86" fmla="*/ 885 w 1208"/>
              <a:gd name="T87" fmla="*/ 192 h 717"/>
              <a:gd name="T88" fmla="*/ 905 w 1208"/>
              <a:gd name="T89" fmla="*/ 180 h 717"/>
              <a:gd name="T90" fmla="*/ 925 w 1208"/>
              <a:gd name="T91" fmla="*/ 168 h 717"/>
              <a:gd name="T92" fmla="*/ 945 w 1208"/>
              <a:gd name="T93" fmla="*/ 156 h 717"/>
              <a:gd name="T94" fmla="*/ 966 w 1208"/>
              <a:gd name="T95" fmla="*/ 144 h 717"/>
              <a:gd name="T96" fmla="*/ 986 w 1208"/>
              <a:gd name="T97" fmla="*/ 132 h 717"/>
              <a:gd name="T98" fmla="*/ 1006 w 1208"/>
              <a:gd name="T99" fmla="*/ 120 h 717"/>
              <a:gd name="T100" fmla="*/ 1026 w 1208"/>
              <a:gd name="T101" fmla="*/ 108 h 717"/>
              <a:gd name="T102" fmla="*/ 1046 w 1208"/>
              <a:gd name="T103" fmla="*/ 96 h 717"/>
              <a:gd name="T104" fmla="*/ 1067 w 1208"/>
              <a:gd name="T105" fmla="*/ 84 h 717"/>
              <a:gd name="T106" fmla="*/ 1087 w 1208"/>
              <a:gd name="T107" fmla="*/ 72 h 717"/>
              <a:gd name="T108" fmla="*/ 1107 w 1208"/>
              <a:gd name="T109" fmla="*/ 60 h 717"/>
              <a:gd name="T110" fmla="*/ 1127 w 1208"/>
              <a:gd name="T111" fmla="*/ 48 h 717"/>
              <a:gd name="T112" fmla="*/ 1147 w 1208"/>
              <a:gd name="T113" fmla="*/ 36 h 717"/>
              <a:gd name="T114" fmla="*/ 1168 w 1208"/>
              <a:gd name="T115" fmla="*/ 24 h 717"/>
              <a:gd name="T116" fmla="*/ 1188 w 1208"/>
              <a:gd name="T117" fmla="*/ 12 h 717"/>
              <a:gd name="T118" fmla="*/ 1208 w 1208"/>
              <a:gd name="T119" fmla="*/ 0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08" h="717">
                <a:moveTo>
                  <a:pt x="0" y="717"/>
                </a:moveTo>
                <a:lnTo>
                  <a:pt x="4" y="715"/>
                </a:lnTo>
                <a:lnTo>
                  <a:pt x="8" y="713"/>
                </a:lnTo>
                <a:lnTo>
                  <a:pt x="13" y="710"/>
                </a:lnTo>
                <a:lnTo>
                  <a:pt x="17" y="708"/>
                </a:lnTo>
                <a:lnTo>
                  <a:pt x="21" y="705"/>
                </a:lnTo>
                <a:lnTo>
                  <a:pt x="25" y="703"/>
                </a:lnTo>
                <a:lnTo>
                  <a:pt x="29" y="701"/>
                </a:lnTo>
                <a:lnTo>
                  <a:pt x="33" y="698"/>
                </a:lnTo>
                <a:lnTo>
                  <a:pt x="37" y="696"/>
                </a:lnTo>
                <a:lnTo>
                  <a:pt x="41" y="694"/>
                </a:lnTo>
                <a:lnTo>
                  <a:pt x="45" y="691"/>
                </a:lnTo>
                <a:lnTo>
                  <a:pt x="49" y="689"/>
                </a:lnTo>
                <a:lnTo>
                  <a:pt x="53" y="686"/>
                </a:lnTo>
                <a:lnTo>
                  <a:pt x="57" y="684"/>
                </a:lnTo>
                <a:lnTo>
                  <a:pt x="61" y="682"/>
                </a:lnTo>
                <a:lnTo>
                  <a:pt x="65" y="679"/>
                </a:lnTo>
                <a:lnTo>
                  <a:pt x="69" y="677"/>
                </a:lnTo>
                <a:lnTo>
                  <a:pt x="73" y="674"/>
                </a:lnTo>
                <a:lnTo>
                  <a:pt x="77" y="672"/>
                </a:lnTo>
                <a:lnTo>
                  <a:pt x="81" y="670"/>
                </a:lnTo>
                <a:lnTo>
                  <a:pt x="85" y="667"/>
                </a:lnTo>
                <a:lnTo>
                  <a:pt x="89" y="665"/>
                </a:lnTo>
                <a:lnTo>
                  <a:pt x="93" y="662"/>
                </a:lnTo>
                <a:lnTo>
                  <a:pt x="97" y="660"/>
                </a:lnTo>
                <a:lnTo>
                  <a:pt x="101" y="658"/>
                </a:lnTo>
                <a:lnTo>
                  <a:pt x="105" y="655"/>
                </a:lnTo>
                <a:lnTo>
                  <a:pt x="109" y="653"/>
                </a:lnTo>
                <a:lnTo>
                  <a:pt x="113" y="650"/>
                </a:lnTo>
                <a:lnTo>
                  <a:pt x="118" y="648"/>
                </a:lnTo>
                <a:lnTo>
                  <a:pt x="122" y="646"/>
                </a:lnTo>
                <a:lnTo>
                  <a:pt x="126" y="643"/>
                </a:lnTo>
                <a:lnTo>
                  <a:pt x="130" y="641"/>
                </a:lnTo>
                <a:lnTo>
                  <a:pt x="134" y="638"/>
                </a:lnTo>
                <a:lnTo>
                  <a:pt x="138" y="636"/>
                </a:lnTo>
                <a:lnTo>
                  <a:pt x="142" y="634"/>
                </a:lnTo>
                <a:lnTo>
                  <a:pt x="146" y="631"/>
                </a:lnTo>
                <a:lnTo>
                  <a:pt x="150" y="629"/>
                </a:lnTo>
                <a:lnTo>
                  <a:pt x="154" y="626"/>
                </a:lnTo>
                <a:lnTo>
                  <a:pt x="158" y="624"/>
                </a:lnTo>
                <a:lnTo>
                  <a:pt x="162" y="622"/>
                </a:lnTo>
                <a:lnTo>
                  <a:pt x="166" y="619"/>
                </a:lnTo>
                <a:lnTo>
                  <a:pt x="170" y="617"/>
                </a:lnTo>
                <a:lnTo>
                  <a:pt x="174" y="614"/>
                </a:lnTo>
                <a:lnTo>
                  <a:pt x="178" y="612"/>
                </a:lnTo>
                <a:lnTo>
                  <a:pt x="182" y="610"/>
                </a:lnTo>
                <a:lnTo>
                  <a:pt x="186" y="607"/>
                </a:lnTo>
                <a:lnTo>
                  <a:pt x="190" y="605"/>
                </a:lnTo>
                <a:lnTo>
                  <a:pt x="194" y="602"/>
                </a:lnTo>
                <a:lnTo>
                  <a:pt x="198" y="600"/>
                </a:lnTo>
                <a:lnTo>
                  <a:pt x="202" y="598"/>
                </a:lnTo>
                <a:lnTo>
                  <a:pt x="206" y="595"/>
                </a:lnTo>
                <a:lnTo>
                  <a:pt x="210" y="593"/>
                </a:lnTo>
                <a:lnTo>
                  <a:pt x="214" y="590"/>
                </a:lnTo>
                <a:lnTo>
                  <a:pt x="218" y="588"/>
                </a:lnTo>
                <a:lnTo>
                  <a:pt x="223" y="586"/>
                </a:lnTo>
                <a:lnTo>
                  <a:pt x="227" y="583"/>
                </a:lnTo>
                <a:lnTo>
                  <a:pt x="231" y="581"/>
                </a:lnTo>
                <a:lnTo>
                  <a:pt x="235" y="578"/>
                </a:lnTo>
                <a:lnTo>
                  <a:pt x="239" y="576"/>
                </a:lnTo>
                <a:lnTo>
                  <a:pt x="243" y="574"/>
                </a:lnTo>
                <a:lnTo>
                  <a:pt x="247" y="571"/>
                </a:lnTo>
                <a:lnTo>
                  <a:pt x="251" y="569"/>
                </a:lnTo>
                <a:lnTo>
                  <a:pt x="255" y="566"/>
                </a:lnTo>
                <a:lnTo>
                  <a:pt x="259" y="564"/>
                </a:lnTo>
                <a:lnTo>
                  <a:pt x="263" y="562"/>
                </a:lnTo>
                <a:lnTo>
                  <a:pt x="267" y="559"/>
                </a:lnTo>
                <a:lnTo>
                  <a:pt x="271" y="557"/>
                </a:lnTo>
                <a:lnTo>
                  <a:pt x="275" y="554"/>
                </a:lnTo>
                <a:lnTo>
                  <a:pt x="279" y="552"/>
                </a:lnTo>
                <a:lnTo>
                  <a:pt x="283" y="550"/>
                </a:lnTo>
                <a:lnTo>
                  <a:pt x="287" y="547"/>
                </a:lnTo>
                <a:lnTo>
                  <a:pt x="291" y="545"/>
                </a:lnTo>
                <a:lnTo>
                  <a:pt x="295" y="542"/>
                </a:lnTo>
                <a:lnTo>
                  <a:pt x="299" y="540"/>
                </a:lnTo>
                <a:lnTo>
                  <a:pt x="303" y="538"/>
                </a:lnTo>
                <a:lnTo>
                  <a:pt x="307" y="535"/>
                </a:lnTo>
                <a:lnTo>
                  <a:pt x="311" y="533"/>
                </a:lnTo>
                <a:lnTo>
                  <a:pt x="315" y="530"/>
                </a:lnTo>
                <a:lnTo>
                  <a:pt x="319" y="528"/>
                </a:lnTo>
                <a:lnTo>
                  <a:pt x="324" y="526"/>
                </a:lnTo>
                <a:lnTo>
                  <a:pt x="328" y="523"/>
                </a:lnTo>
                <a:lnTo>
                  <a:pt x="332" y="521"/>
                </a:lnTo>
                <a:lnTo>
                  <a:pt x="336" y="518"/>
                </a:lnTo>
                <a:lnTo>
                  <a:pt x="340" y="516"/>
                </a:lnTo>
                <a:lnTo>
                  <a:pt x="344" y="514"/>
                </a:lnTo>
                <a:lnTo>
                  <a:pt x="348" y="511"/>
                </a:lnTo>
                <a:lnTo>
                  <a:pt x="352" y="509"/>
                </a:lnTo>
                <a:lnTo>
                  <a:pt x="356" y="506"/>
                </a:lnTo>
                <a:lnTo>
                  <a:pt x="360" y="504"/>
                </a:lnTo>
                <a:lnTo>
                  <a:pt x="364" y="502"/>
                </a:lnTo>
                <a:lnTo>
                  <a:pt x="368" y="499"/>
                </a:lnTo>
                <a:lnTo>
                  <a:pt x="372" y="497"/>
                </a:lnTo>
                <a:lnTo>
                  <a:pt x="376" y="494"/>
                </a:lnTo>
                <a:lnTo>
                  <a:pt x="380" y="492"/>
                </a:lnTo>
                <a:lnTo>
                  <a:pt x="384" y="490"/>
                </a:lnTo>
                <a:lnTo>
                  <a:pt x="388" y="487"/>
                </a:lnTo>
                <a:lnTo>
                  <a:pt x="392" y="485"/>
                </a:lnTo>
                <a:lnTo>
                  <a:pt x="396" y="482"/>
                </a:lnTo>
                <a:lnTo>
                  <a:pt x="400" y="480"/>
                </a:lnTo>
                <a:lnTo>
                  <a:pt x="404" y="478"/>
                </a:lnTo>
                <a:lnTo>
                  <a:pt x="408" y="475"/>
                </a:lnTo>
                <a:lnTo>
                  <a:pt x="412" y="473"/>
                </a:lnTo>
                <a:lnTo>
                  <a:pt x="416" y="470"/>
                </a:lnTo>
                <a:lnTo>
                  <a:pt x="420" y="468"/>
                </a:lnTo>
                <a:lnTo>
                  <a:pt x="424" y="466"/>
                </a:lnTo>
                <a:lnTo>
                  <a:pt x="428" y="463"/>
                </a:lnTo>
                <a:lnTo>
                  <a:pt x="433" y="461"/>
                </a:lnTo>
                <a:lnTo>
                  <a:pt x="437" y="458"/>
                </a:lnTo>
                <a:lnTo>
                  <a:pt x="441" y="456"/>
                </a:lnTo>
                <a:lnTo>
                  <a:pt x="445" y="454"/>
                </a:lnTo>
                <a:lnTo>
                  <a:pt x="449" y="451"/>
                </a:lnTo>
                <a:lnTo>
                  <a:pt x="453" y="449"/>
                </a:lnTo>
                <a:lnTo>
                  <a:pt x="457" y="446"/>
                </a:lnTo>
                <a:lnTo>
                  <a:pt x="461" y="444"/>
                </a:lnTo>
                <a:lnTo>
                  <a:pt x="465" y="442"/>
                </a:lnTo>
                <a:lnTo>
                  <a:pt x="469" y="439"/>
                </a:lnTo>
                <a:lnTo>
                  <a:pt x="473" y="437"/>
                </a:lnTo>
                <a:lnTo>
                  <a:pt x="477" y="434"/>
                </a:lnTo>
                <a:lnTo>
                  <a:pt x="481" y="432"/>
                </a:lnTo>
                <a:lnTo>
                  <a:pt x="485" y="430"/>
                </a:lnTo>
                <a:lnTo>
                  <a:pt x="489" y="427"/>
                </a:lnTo>
                <a:lnTo>
                  <a:pt x="493" y="425"/>
                </a:lnTo>
                <a:lnTo>
                  <a:pt x="497" y="422"/>
                </a:lnTo>
                <a:lnTo>
                  <a:pt x="501" y="420"/>
                </a:lnTo>
                <a:lnTo>
                  <a:pt x="505" y="418"/>
                </a:lnTo>
                <a:lnTo>
                  <a:pt x="509" y="415"/>
                </a:lnTo>
                <a:lnTo>
                  <a:pt x="513" y="413"/>
                </a:lnTo>
                <a:lnTo>
                  <a:pt x="517" y="410"/>
                </a:lnTo>
                <a:lnTo>
                  <a:pt x="521" y="408"/>
                </a:lnTo>
                <a:lnTo>
                  <a:pt x="525" y="406"/>
                </a:lnTo>
                <a:lnTo>
                  <a:pt x="529" y="403"/>
                </a:lnTo>
                <a:lnTo>
                  <a:pt x="533" y="401"/>
                </a:lnTo>
                <a:lnTo>
                  <a:pt x="538" y="398"/>
                </a:lnTo>
                <a:lnTo>
                  <a:pt x="542" y="396"/>
                </a:lnTo>
                <a:lnTo>
                  <a:pt x="546" y="394"/>
                </a:lnTo>
                <a:lnTo>
                  <a:pt x="550" y="391"/>
                </a:lnTo>
                <a:lnTo>
                  <a:pt x="554" y="389"/>
                </a:lnTo>
                <a:lnTo>
                  <a:pt x="558" y="386"/>
                </a:lnTo>
                <a:lnTo>
                  <a:pt x="562" y="384"/>
                </a:lnTo>
                <a:lnTo>
                  <a:pt x="566" y="382"/>
                </a:lnTo>
                <a:lnTo>
                  <a:pt x="570" y="379"/>
                </a:lnTo>
                <a:lnTo>
                  <a:pt x="574" y="377"/>
                </a:lnTo>
                <a:lnTo>
                  <a:pt x="578" y="374"/>
                </a:lnTo>
                <a:lnTo>
                  <a:pt x="582" y="372"/>
                </a:lnTo>
                <a:lnTo>
                  <a:pt x="586" y="370"/>
                </a:lnTo>
                <a:lnTo>
                  <a:pt x="590" y="367"/>
                </a:lnTo>
                <a:lnTo>
                  <a:pt x="594" y="365"/>
                </a:lnTo>
                <a:lnTo>
                  <a:pt x="598" y="362"/>
                </a:lnTo>
                <a:lnTo>
                  <a:pt x="602" y="360"/>
                </a:lnTo>
                <a:lnTo>
                  <a:pt x="606" y="358"/>
                </a:lnTo>
                <a:lnTo>
                  <a:pt x="610" y="355"/>
                </a:lnTo>
                <a:lnTo>
                  <a:pt x="614" y="353"/>
                </a:lnTo>
                <a:lnTo>
                  <a:pt x="618" y="350"/>
                </a:lnTo>
                <a:lnTo>
                  <a:pt x="622" y="348"/>
                </a:lnTo>
                <a:lnTo>
                  <a:pt x="626" y="346"/>
                </a:lnTo>
                <a:lnTo>
                  <a:pt x="630" y="343"/>
                </a:lnTo>
                <a:lnTo>
                  <a:pt x="634" y="341"/>
                </a:lnTo>
                <a:lnTo>
                  <a:pt x="639" y="338"/>
                </a:lnTo>
                <a:lnTo>
                  <a:pt x="643" y="336"/>
                </a:lnTo>
                <a:lnTo>
                  <a:pt x="647" y="334"/>
                </a:lnTo>
                <a:lnTo>
                  <a:pt x="651" y="331"/>
                </a:lnTo>
                <a:lnTo>
                  <a:pt x="655" y="329"/>
                </a:lnTo>
                <a:lnTo>
                  <a:pt x="659" y="326"/>
                </a:lnTo>
                <a:lnTo>
                  <a:pt x="663" y="324"/>
                </a:lnTo>
                <a:lnTo>
                  <a:pt x="667" y="322"/>
                </a:lnTo>
                <a:lnTo>
                  <a:pt x="671" y="319"/>
                </a:lnTo>
                <a:lnTo>
                  <a:pt x="675" y="317"/>
                </a:lnTo>
                <a:lnTo>
                  <a:pt x="679" y="314"/>
                </a:lnTo>
                <a:lnTo>
                  <a:pt x="683" y="312"/>
                </a:lnTo>
                <a:lnTo>
                  <a:pt x="687" y="310"/>
                </a:lnTo>
                <a:lnTo>
                  <a:pt x="691" y="307"/>
                </a:lnTo>
                <a:lnTo>
                  <a:pt x="695" y="305"/>
                </a:lnTo>
                <a:lnTo>
                  <a:pt x="699" y="302"/>
                </a:lnTo>
                <a:lnTo>
                  <a:pt x="703" y="300"/>
                </a:lnTo>
                <a:lnTo>
                  <a:pt x="707" y="298"/>
                </a:lnTo>
                <a:lnTo>
                  <a:pt x="711" y="295"/>
                </a:lnTo>
                <a:lnTo>
                  <a:pt x="715" y="293"/>
                </a:lnTo>
                <a:lnTo>
                  <a:pt x="719" y="290"/>
                </a:lnTo>
                <a:lnTo>
                  <a:pt x="723" y="288"/>
                </a:lnTo>
                <a:lnTo>
                  <a:pt x="727" y="286"/>
                </a:lnTo>
                <a:lnTo>
                  <a:pt x="731" y="283"/>
                </a:lnTo>
                <a:lnTo>
                  <a:pt x="735" y="281"/>
                </a:lnTo>
                <a:lnTo>
                  <a:pt x="739" y="278"/>
                </a:lnTo>
                <a:lnTo>
                  <a:pt x="744" y="276"/>
                </a:lnTo>
                <a:lnTo>
                  <a:pt x="748" y="274"/>
                </a:lnTo>
                <a:lnTo>
                  <a:pt x="752" y="271"/>
                </a:lnTo>
                <a:lnTo>
                  <a:pt x="756" y="269"/>
                </a:lnTo>
                <a:lnTo>
                  <a:pt x="760" y="266"/>
                </a:lnTo>
                <a:lnTo>
                  <a:pt x="764" y="264"/>
                </a:lnTo>
                <a:lnTo>
                  <a:pt x="768" y="262"/>
                </a:lnTo>
                <a:lnTo>
                  <a:pt x="772" y="259"/>
                </a:lnTo>
                <a:lnTo>
                  <a:pt x="776" y="257"/>
                </a:lnTo>
                <a:lnTo>
                  <a:pt x="780" y="254"/>
                </a:lnTo>
                <a:lnTo>
                  <a:pt x="784" y="252"/>
                </a:lnTo>
                <a:lnTo>
                  <a:pt x="788" y="250"/>
                </a:lnTo>
                <a:lnTo>
                  <a:pt x="792" y="247"/>
                </a:lnTo>
                <a:lnTo>
                  <a:pt x="796" y="245"/>
                </a:lnTo>
                <a:lnTo>
                  <a:pt x="800" y="242"/>
                </a:lnTo>
                <a:lnTo>
                  <a:pt x="804" y="240"/>
                </a:lnTo>
                <a:lnTo>
                  <a:pt x="808" y="238"/>
                </a:lnTo>
                <a:lnTo>
                  <a:pt x="812" y="235"/>
                </a:lnTo>
                <a:lnTo>
                  <a:pt x="816" y="233"/>
                </a:lnTo>
                <a:lnTo>
                  <a:pt x="820" y="230"/>
                </a:lnTo>
                <a:lnTo>
                  <a:pt x="824" y="228"/>
                </a:lnTo>
                <a:lnTo>
                  <a:pt x="828" y="226"/>
                </a:lnTo>
                <a:lnTo>
                  <a:pt x="832" y="223"/>
                </a:lnTo>
                <a:lnTo>
                  <a:pt x="836" y="221"/>
                </a:lnTo>
                <a:lnTo>
                  <a:pt x="840" y="218"/>
                </a:lnTo>
                <a:lnTo>
                  <a:pt x="844" y="216"/>
                </a:lnTo>
                <a:lnTo>
                  <a:pt x="849" y="214"/>
                </a:lnTo>
                <a:lnTo>
                  <a:pt x="853" y="211"/>
                </a:lnTo>
                <a:lnTo>
                  <a:pt x="857" y="209"/>
                </a:lnTo>
                <a:lnTo>
                  <a:pt x="861" y="206"/>
                </a:lnTo>
                <a:lnTo>
                  <a:pt x="865" y="204"/>
                </a:lnTo>
                <a:lnTo>
                  <a:pt x="869" y="202"/>
                </a:lnTo>
                <a:lnTo>
                  <a:pt x="873" y="199"/>
                </a:lnTo>
                <a:lnTo>
                  <a:pt x="877" y="197"/>
                </a:lnTo>
                <a:lnTo>
                  <a:pt x="881" y="194"/>
                </a:lnTo>
                <a:lnTo>
                  <a:pt x="885" y="192"/>
                </a:lnTo>
                <a:lnTo>
                  <a:pt x="889" y="190"/>
                </a:lnTo>
                <a:lnTo>
                  <a:pt x="893" y="187"/>
                </a:lnTo>
                <a:lnTo>
                  <a:pt x="897" y="185"/>
                </a:lnTo>
                <a:lnTo>
                  <a:pt x="901" y="182"/>
                </a:lnTo>
                <a:lnTo>
                  <a:pt x="905" y="180"/>
                </a:lnTo>
                <a:lnTo>
                  <a:pt x="909" y="178"/>
                </a:lnTo>
                <a:lnTo>
                  <a:pt x="913" y="175"/>
                </a:lnTo>
                <a:lnTo>
                  <a:pt x="917" y="173"/>
                </a:lnTo>
                <a:lnTo>
                  <a:pt x="921" y="170"/>
                </a:lnTo>
                <a:lnTo>
                  <a:pt x="925" y="168"/>
                </a:lnTo>
                <a:lnTo>
                  <a:pt x="929" y="166"/>
                </a:lnTo>
                <a:lnTo>
                  <a:pt x="933" y="163"/>
                </a:lnTo>
                <a:lnTo>
                  <a:pt x="937" y="161"/>
                </a:lnTo>
                <a:lnTo>
                  <a:pt x="941" y="158"/>
                </a:lnTo>
                <a:lnTo>
                  <a:pt x="945" y="156"/>
                </a:lnTo>
                <a:lnTo>
                  <a:pt x="950" y="154"/>
                </a:lnTo>
                <a:lnTo>
                  <a:pt x="954" y="151"/>
                </a:lnTo>
                <a:lnTo>
                  <a:pt x="958" y="149"/>
                </a:lnTo>
                <a:lnTo>
                  <a:pt x="962" y="146"/>
                </a:lnTo>
                <a:lnTo>
                  <a:pt x="966" y="144"/>
                </a:lnTo>
                <a:lnTo>
                  <a:pt x="970" y="142"/>
                </a:lnTo>
                <a:lnTo>
                  <a:pt x="974" y="139"/>
                </a:lnTo>
                <a:lnTo>
                  <a:pt x="978" y="137"/>
                </a:lnTo>
                <a:lnTo>
                  <a:pt x="982" y="134"/>
                </a:lnTo>
                <a:lnTo>
                  <a:pt x="986" y="132"/>
                </a:lnTo>
                <a:lnTo>
                  <a:pt x="990" y="130"/>
                </a:lnTo>
                <a:lnTo>
                  <a:pt x="994" y="127"/>
                </a:lnTo>
                <a:lnTo>
                  <a:pt x="998" y="125"/>
                </a:lnTo>
                <a:lnTo>
                  <a:pt x="1002" y="122"/>
                </a:lnTo>
                <a:lnTo>
                  <a:pt x="1006" y="120"/>
                </a:lnTo>
                <a:lnTo>
                  <a:pt x="1010" y="118"/>
                </a:lnTo>
                <a:lnTo>
                  <a:pt x="1014" y="115"/>
                </a:lnTo>
                <a:lnTo>
                  <a:pt x="1018" y="113"/>
                </a:lnTo>
                <a:lnTo>
                  <a:pt x="1022" y="110"/>
                </a:lnTo>
                <a:lnTo>
                  <a:pt x="1026" y="108"/>
                </a:lnTo>
                <a:lnTo>
                  <a:pt x="1030" y="106"/>
                </a:lnTo>
                <a:lnTo>
                  <a:pt x="1034" y="103"/>
                </a:lnTo>
                <a:lnTo>
                  <a:pt x="1038" y="101"/>
                </a:lnTo>
                <a:lnTo>
                  <a:pt x="1042" y="98"/>
                </a:lnTo>
                <a:lnTo>
                  <a:pt x="1046" y="96"/>
                </a:lnTo>
                <a:lnTo>
                  <a:pt x="1050" y="94"/>
                </a:lnTo>
                <a:lnTo>
                  <a:pt x="1055" y="91"/>
                </a:lnTo>
                <a:lnTo>
                  <a:pt x="1059" y="89"/>
                </a:lnTo>
                <a:lnTo>
                  <a:pt x="1063" y="86"/>
                </a:lnTo>
                <a:lnTo>
                  <a:pt x="1067" y="84"/>
                </a:lnTo>
                <a:lnTo>
                  <a:pt x="1071" y="82"/>
                </a:lnTo>
                <a:lnTo>
                  <a:pt x="1075" y="79"/>
                </a:lnTo>
                <a:lnTo>
                  <a:pt x="1079" y="77"/>
                </a:lnTo>
                <a:lnTo>
                  <a:pt x="1083" y="74"/>
                </a:lnTo>
                <a:lnTo>
                  <a:pt x="1087" y="72"/>
                </a:lnTo>
                <a:lnTo>
                  <a:pt x="1091" y="70"/>
                </a:lnTo>
                <a:lnTo>
                  <a:pt x="1095" y="67"/>
                </a:lnTo>
                <a:lnTo>
                  <a:pt x="1099" y="65"/>
                </a:lnTo>
                <a:lnTo>
                  <a:pt x="1103" y="62"/>
                </a:lnTo>
                <a:lnTo>
                  <a:pt x="1107" y="60"/>
                </a:lnTo>
                <a:lnTo>
                  <a:pt x="1111" y="58"/>
                </a:lnTo>
                <a:lnTo>
                  <a:pt x="1115" y="55"/>
                </a:lnTo>
                <a:lnTo>
                  <a:pt x="1119" y="53"/>
                </a:lnTo>
                <a:lnTo>
                  <a:pt x="1123" y="50"/>
                </a:lnTo>
                <a:lnTo>
                  <a:pt x="1127" y="48"/>
                </a:lnTo>
                <a:lnTo>
                  <a:pt x="1131" y="46"/>
                </a:lnTo>
                <a:lnTo>
                  <a:pt x="1135" y="43"/>
                </a:lnTo>
                <a:lnTo>
                  <a:pt x="1139" y="41"/>
                </a:lnTo>
                <a:lnTo>
                  <a:pt x="1143" y="38"/>
                </a:lnTo>
                <a:lnTo>
                  <a:pt x="1147" y="36"/>
                </a:lnTo>
                <a:lnTo>
                  <a:pt x="1151" y="34"/>
                </a:lnTo>
                <a:lnTo>
                  <a:pt x="1155" y="31"/>
                </a:lnTo>
                <a:lnTo>
                  <a:pt x="1159" y="29"/>
                </a:lnTo>
                <a:lnTo>
                  <a:pt x="1164" y="26"/>
                </a:lnTo>
                <a:lnTo>
                  <a:pt x="1168" y="24"/>
                </a:lnTo>
                <a:lnTo>
                  <a:pt x="1172" y="22"/>
                </a:lnTo>
                <a:lnTo>
                  <a:pt x="1176" y="19"/>
                </a:lnTo>
                <a:lnTo>
                  <a:pt x="1180" y="17"/>
                </a:lnTo>
                <a:lnTo>
                  <a:pt x="1184" y="14"/>
                </a:lnTo>
                <a:lnTo>
                  <a:pt x="1188" y="12"/>
                </a:lnTo>
                <a:lnTo>
                  <a:pt x="1192" y="10"/>
                </a:lnTo>
                <a:lnTo>
                  <a:pt x="1196" y="7"/>
                </a:lnTo>
                <a:lnTo>
                  <a:pt x="1200" y="5"/>
                </a:lnTo>
                <a:lnTo>
                  <a:pt x="1204" y="2"/>
                </a:lnTo>
                <a:lnTo>
                  <a:pt x="1208" y="0"/>
                </a:lnTo>
              </a:path>
            </a:pathLst>
          </a:custGeom>
          <a:noFill/>
          <a:ln w="19050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Line 33"/>
          <p:cNvSpPr>
            <a:spLocks noChangeShapeType="1"/>
          </p:cNvSpPr>
          <p:nvPr/>
        </p:nvSpPr>
        <p:spPr bwMode="auto">
          <a:xfrm flipV="1">
            <a:off x="903286" y="774701"/>
            <a:ext cx="0" cy="510540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Line 34"/>
          <p:cNvSpPr>
            <a:spLocks noChangeShapeType="1"/>
          </p:cNvSpPr>
          <p:nvPr/>
        </p:nvSpPr>
        <p:spPr bwMode="auto">
          <a:xfrm flipH="1">
            <a:off x="809623" y="5241926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Rectangle 35"/>
          <p:cNvSpPr>
            <a:spLocks noChangeArrowheads="1"/>
          </p:cNvSpPr>
          <p:nvPr/>
        </p:nvSpPr>
        <p:spPr bwMode="auto">
          <a:xfrm rot="16200000">
            <a:off x="473073" y="5018088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19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Line 36"/>
          <p:cNvSpPr>
            <a:spLocks noChangeShapeType="1"/>
          </p:cNvSpPr>
          <p:nvPr/>
        </p:nvSpPr>
        <p:spPr bwMode="auto">
          <a:xfrm flipH="1">
            <a:off x="809623" y="3862389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Rectangle 37"/>
          <p:cNvSpPr>
            <a:spLocks noChangeArrowheads="1"/>
          </p:cNvSpPr>
          <p:nvPr/>
        </p:nvSpPr>
        <p:spPr bwMode="auto">
          <a:xfrm rot="16200000">
            <a:off x="373061" y="3632201"/>
            <a:ext cx="5715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19.5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Line 38"/>
          <p:cNvSpPr>
            <a:spLocks noChangeShapeType="1"/>
          </p:cNvSpPr>
          <p:nvPr/>
        </p:nvSpPr>
        <p:spPr bwMode="auto">
          <a:xfrm flipH="1">
            <a:off x="809623" y="2476501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Rectangle 39"/>
          <p:cNvSpPr>
            <a:spLocks noChangeArrowheads="1"/>
          </p:cNvSpPr>
          <p:nvPr/>
        </p:nvSpPr>
        <p:spPr bwMode="auto">
          <a:xfrm rot="16200000">
            <a:off x="473073" y="2251076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Line 40"/>
          <p:cNvSpPr>
            <a:spLocks noChangeShapeType="1"/>
          </p:cNvSpPr>
          <p:nvPr/>
        </p:nvSpPr>
        <p:spPr bwMode="auto">
          <a:xfrm flipH="1">
            <a:off x="809623" y="1090614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Rectangle 41"/>
          <p:cNvSpPr>
            <a:spLocks noChangeArrowheads="1"/>
          </p:cNvSpPr>
          <p:nvPr/>
        </p:nvSpPr>
        <p:spPr bwMode="auto">
          <a:xfrm rot="16200000">
            <a:off x="374648" y="860426"/>
            <a:ext cx="5715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20.5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Line 43"/>
          <p:cNvSpPr>
            <a:spLocks noChangeShapeType="1"/>
          </p:cNvSpPr>
          <p:nvPr/>
        </p:nvSpPr>
        <p:spPr bwMode="auto">
          <a:xfrm>
            <a:off x="903286" y="5880101"/>
            <a:ext cx="8002588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Line 44"/>
          <p:cNvSpPr>
            <a:spLocks noChangeShapeType="1"/>
          </p:cNvSpPr>
          <p:nvPr/>
        </p:nvSpPr>
        <p:spPr bwMode="auto">
          <a:xfrm>
            <a:off x="1047748" y="5880101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Line 46"/>
          <p:cNvSpPr>
            <a:spLocks noChangeShapeType="1"/>
          </p:cNvSpPr>
          <p:nvPr/>
        </p:nvSpPr>
        <p:spPr bwMode="auto">
          <a:xfrm>
            <a:off x="2333623" y="5880101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Line 48"/>
          <p:cNvSpPr>
            <a:spLocks noChangeShapeType="1"/>
          </p:cNvSpPr>
          <p:nvPr/>
        </p:nvSpPr>
        <p:spPr bwMode="auto">
          <a:xfrm>
            <a:off x="3619498" y="5880101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Line 50"/>
          <p:cNvSpPr>
            <a:spLocks noChangeShapeType="1"/>
          </p:cNvSpPr>
          <p:nvPr/>
        </p:nvSpPr>
        <p:spPr bwMode="auto">
          <a:xfrm>
            <a:off x="4903786" y="5880101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Line 52"/>
          <p:cNvSpPr>
            <a:spLocks noChangeShapeType="1"/>
          </p:cNvSpPr>
          <p:nvPr/>
        </p:nvSpPr>
        <p:spPr bwMode="auto">
          <a:xfrm>
            <a:off x="6189661" y="5880101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Line 54"/>
          <p:cNvSpPr>
            <a:spLocks noChangeShapeType="1"/>
          </p:cNvSpPr>
          <p:nvPr/>
        </p:nvSpPr>
        <p:spPr bwMode="auto">
          <a:xfrm>
            <a:off x="7475536" y="5880101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Line 56"/>
          <p:cNvSpPr>
            <a:spLocks noChangeShapeType="1"/>
          </p:cNvSpPr>
          <p:nvPr/>
        </p:nvSpPr>
        <p:spPr bwMode="auto">
          <a:xfrm>
            <a:off x="8761411" y="5880101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Rectangle 49"/>
          <p:cNvSpPr>
            <a:spLocks noChangeArrowheads="1"/>
          </p:cNvSpPr>
          <p:nvPr/>
        </p:nvSpPr>
        <p:spPr bwMode="auto">
          <a:xfrm>
            <a:off x="847725" y="5989639"/>
            <a:ext cx="5207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-1.5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Rectangle 51"/>
          <p:cNvSpPr>
            <a:spLocks noChangeArrowheads="1"/>
          </p:cNvSpPr>
          <p:nvPr/>
        </p:nvSpPr>
        <p:spPr bwMode="auto">
          <a:xfrm>
            <a:off x="2233613" y="5989639"/>
            <a:ext cx="3206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ectangle 53"/>
          <p:cNvSpPr>
            <a:spLocks noChangeArrowheads="1"/>
          </p:cNvSpPr>
          <p:nvPr/>
        </p:nvSpPr>
        <p:spPr bwMode="auto">
          <a:xfrm>
            <a:off x="3429001" y="5989639"/>
            <a:ext cx="396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-0.5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Rectangle 55"/>
          <p:cNvSpPr>
            <a:spLocks noChangeArrowheads="1"/>
          </p:cNvSpPr>
          <p:nvPr/>
        </p:nvSpPr>
        <p:spPr bwMode="auto">
          <a:xfrm>
            <a:off x="4843464" y="5989639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Rectangle 57"/>
          <p:cNvSpPr>
            <a:spLocks noChangeArrowheads="1"/>
          </p:cNvSpPr>
          <p:nvPr/>
        </p:nvSpPr>
        <p:spPr bwMode="auto">
          <a:xfrm>
            <a:off x="6027739" y="5989639"/>
            <a:ext cx="320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Rectangle 59"/>
          <p:cNvSpPr>
            <a:spLocks noChangeArrowheads="1"/>
          </p:cNvSpPr>
          <p:nvPr/>
        </p:nvSpPr>
        <p:spPr bwMode="auto">
          <a:xfrm>
            <a:off x="7415214" y="5989639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Rectangle 61"/>
          <p:cNvSpPr>
            <a:spLocks noChangeArrowheads="1"/>
          </p:cNvSpPr>
          <p:nvPr/>
        </p:nvSpPr>
        <p:spPr bwMode="auto">
          <a:xfrm>
            <a:off x="8601077" y="5989639"/>
            <a:ext cx="4381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1.5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Rectangle 5"/>
          <p:cNvSpPr>
            <a:spLocks noChangeArrowheads="1"/>
          </p:cNvSpPr>
          <p:nvPr/>
        </p:nvSpPr>
        <p:spPr bwMode="auto">
          <a:xfrm>
            <a:off x="1615570" y="182563"/>
            <a:ext cx="60144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1E2D70"/>
                </a:solidFill>
              </a:rPr>
              <a:t>Retirement Savings at </a:t>
            </a:r>
            <a:r>
              <a:rPr lang="en-US" sz="1800" b="1" dirty="0">
                <a:solidFill>
                  <a:srgbClr val="1E2D70"/>
                </a:solidFill>
              </a:rPr>
              <a:t>Age </a:t>
            </a:r>
            <a:r>
              <a:rPr lang="en-US" sz="1800" b="1" dirty="0" smtClean="0">
                <a:solidFill>
                  <a:srgbClr val="1E2D70"/>
                </a:solidFill>
              </a:rPr>
              <a:t>28 </a:t>
            </a:r>
            <a:r>
              <a:rPr lang="en-US" sz="1800" b="1" dirty="0">
                <a:solidFill>
                  <a:srgbClr val="1E2D70"/>
                </a:solidFill>
              </a:rPr>
              <a:t>vs. Teacher Value-Added</a:t>
            </a:r>
          </a:p>
        </p:txBody>
      </p:sp>
    </p:spTree>
    <p:extLst>
      <p:ext uri="{BB962C8B-B14F-4D97-AF65-F5344CB8AC3E}">
        <p14:creationId xmlns:p14="http://schemas.microsoft.com/office/powerpoint/2010/main" val="371823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39716"/>
              </p:ext>
            </p:extLst>
          </p:nvPr>
        </p:nvGraphicFramePr>
        <p:xfrm>
          <a:off x="609600" y="457200"/>
          <a:ext cx="8153402" cy="4874892"/>
        </p:xfrm>
        <a:graphic>
          <a:graphicData uri="http://schemas.openxmlformats.org/drawingml/2006/table">
            <a:tbl>
              <a:tblPr/>
              <a:tblGrid>
                <a:gridCol w="1575260"/>
                <a:gridCol w="1091740"/>
                <a:gridCol w="1219200"/>
                <a:gridCol w="1180226"/>
                <a:gridCol w="1028992"/>
                <a:gridCol w="1028992"/>
                <a:gridCol w="1028992"/>
              </a:tblGrid>
              <a:tr h="380967">
                <a:tc gridSpan="7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1A476F"/>
                          </a:solidFill>
                          <a:latin typeface="Arial"/>
                        </a:rPr>
                        <a:t>Heterogeneity in Impacts of 1 SD of Teacher VA by Demographic</a:t>
                      </a:r>
                      <a:r>
                        <a:rPr lang="en-US" sz="1800" b="1" i="0" u="none" strike="noStrike" baseline="0" dirty="0" smtClean="0">
                          <a:solidFill>
                            <a:srgbClr val="1A476F"/>
                          </a:solidFill>
                          <a:latin typeface="Arial"/>
                        </a:rPr>
                        <a:t> Group</a:t>
                      </a:r>
                      <a:endParaRPr lang="en-US" sz="1800" b="1" i="0" u="none" strike="noStrike" dirty="0" smtClean="0">
                        <a:solidFill>
                          <a:srgbClr val="1A476F"/>
                        </a:solidFill>
                        <a:latin typeface="Arial"/>
                      </a:endParaRPr>
                    </a:p>
                  </a:txBody>
                  <a:tcPr marL="8588" marR="8588" marT="8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88" marR="8588" marT="8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88" marR="8588" marT="8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883">
                <a:tc gridSpan="5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1A476F"/>
                        </a:solidFill>
                        <a:latin typeface="Arial"/>
                      </a:endParaRPr>
                    </a:p>
                  </a:txBody>
                  <a:tcPr marL="8588" marR="8588" marT="8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1A476F"/>
                        </a:solidFill>
                        <a:latin typeface="Arial"/>
                      </a:endParaRPr>
                    </a:p>
                  </a:txBody>
                  <a:tcPr marL="8588" marR="8588" marT="8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1A476F"/>
                        </a:solidFill>
                        <a:latin typeface="Arial"/>
                      </a:endParaRPr>
                    </a:p>
                  </a:txBody>
                  <a:tcPr marL="8588" marR="8588" marT="8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717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Dependent Variable:</a:t>
                      </a:r>
                    </a:p>
                  </a:txBody>
                  <a:tcPr marL="8588" marR="8588" marT="858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College Quality at Age 20 ($)</a:t>
                      </a:r>
                    </a:p>
                  </a:txBody>
                  <a:tcPr marL="8588" marR="8588" marT="858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88" marR="8588" marT="85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88" marR="8588" marT="85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58116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88" marR="8588" marT="85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Girls</a:t>
                      </a:r>
                    </a:p>
                  </a:txBody>
                  <a:tcPr marL="8588" marR="8588" marT="8587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Boys</a:t>
                      </a:r>
                    </a:p>
                  </a:txBody>
                  <a:tcPr marL="8588" marR="8588" marT="8587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Low Income</a:t>
                      </a:r>
                    </a:p>
                  </a:txBody>
                  <a:tcPr marL="8588" marR="8588" marT="8587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High Income</a:t>
                      </a:r>
                    </a:p>
                  </a:txBody>
                  <a:tcPr marL="8588" marR="8588" marT="8587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Minority</a:t>
                      </a:r>
                    </a:p>
                  </a:txBody>
                  <a:tcPr marL="9525" marR="9525" marT="9524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Non-Minority</a:t>
                      </a:r>
                    </a:p>
                  </a:txBody>
                  <a:tcPr marL="9525" marR="9525" marT="9524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3820">
                <a:tc>
                  <a:txBody>
                    <a:bodyPr/>
                    <a:lstStyle/>
                    <a:p>
                      <a:pPr algn="l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88" marR="8588" marT="8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(1)</a:t>
                      </a:r>
                    </a:p>
                  </a:txBody>
                  <a:tcPr marL="8588" marR="8588" marT="8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(2)</a:t>
                      </a:r>
                    </a:p>
                  </a:txBody>
                  <a:tcPr marL="8588" marR="8588" marT="8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(3)</a:t>
                      </a:r>
                    </a:p>
                  </a:txBody>
                  <a:tcPr marL="8588" marR="8588" marT="8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(4)</a:t>
                      </a:r>
                    </a:p>
                  </a:txBody>
                  <a:tcPr marL="8588" marR="8588" marT="8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(5)</a:t>
                      </a: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(6)</a:t>
                      </a: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82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88" marR="8588" marT="85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88" marR="8588" marT="85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88" marR="8588" marT="85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88" marR="8588" marT="85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88" marR="8588" marT="85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38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Value-Added</a:t>
                      </a:r>
                    </a:p>
                  </a:txBody>
                  <a:tcPr marL="8588" marR="8588" marT="8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290.65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237.93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190.24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379.89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215.51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441.08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82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88" marR="8588" marT="8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(23.61)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(21.94)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(19.63)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(27.03)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(17.09)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(42.26)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82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88" marR="8588" marT="8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7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Mean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College Quality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88" marR="8588" marT="8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27,584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26,073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23,790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30,330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23,831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33,968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88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88" marR="8588" marT="8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88" marR="8588" marT="8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88" marR="8588" marT="8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88" marR="8588" marT="8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88" marR="8588" marT="8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88" marR="8588" marT="8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88" marR="8588" marT="8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10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Impact as % </a:t>
                      </a:r>
                      <a:endParaRPr lang="en-US" sz="1800" b="0" i="0" u="none" strike="noStrike" dirty="0" smtClean="0">
                        <a:effectLst/>
                        <a:latin typeface="Arial"/>
                      </a:endParaRPr>
                    </a:p>
                    <a:p>
                      <a:pPr algn="l" fontAlgn="b"/>
                      <a:r>
                        <a:rPr lang="en-US" sz="1800" b="0" i="0" u="none" strike="noStrike" dirty="0" smtClean="0">
                          <a:effectLst/>
                          <a:latin typeface="Arial"/>
                        </a:rPr>
                        <a:t>of </a:t>
                      </a:r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Mean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1.05%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0.91%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0.80%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1.25%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0.90%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1.30%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0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88" marR="8588" marT="8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88" marR="8588" marT="8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88" marR="8588" marT="8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88" marR="8588" marT="8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88" marR="8588" marT="8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88" marR="8588" marT="8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88" marR="8588" marT="8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416072"/>
              </p:ext>
            </p:extLst>
          </p:nvPr>
        </p:nvGraphicFramePr>
        <p:xfrm>
          <a:off x="381001" y="457200"/>
          <a:ext cx="8381999" cy="4589478"/>
        </p:xfrm>
        <a:graphic>
          <a:graphicData uri="http://schemas.openxmlformats.org/drawingml/2006/table">
            <a:tbl>
              <a:tblPr/>
              <a:tblGrid>
                <a:gridCol w="2431629"/>
                <a:gridCol w="1148516"/>
                <a:gridCol w="1074044"/>
                <a:gridCol w="984541"/>
                <a:gridCol w="537022"/>
                <a:gridCol w="1060323"/>
                <a:gridCol w="1145924"/>
              </a:tblGrid>
              <a:tr h="409323">
                <a:tc gridSpan="7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1A476F"/>
                          </a:solidFill>
                          <a:latin typeface="Arial"/>
                        </a:rPr>
                        <a:t>Heterogeneity in Impacts of 1 SD of Teacher VA by Subject</a:t>
                      </a:r>
                    </a:p>
                  </a:txBody>
                  <a:tcPr marL="8588" marR="8588" marT="8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88" marR="8588" marT="85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939">
                <a:tc gridSpan="6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1A476F"/>
                        </a:solidFill>
                        <a:latin typeface="Arial"/>
                      </a:endParaRPr>
                    </a:p>
                  </a:txBody>
                  <a:tcPr marL="8588" marR="8588" marT="8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1A476F"/>
                        </a:solidFill>
                        <a:latin typeface="Arial"/>
                      </a:endParaRPr>
                    </a:p>
                  </a:txBody>
                  <a:tcPr marL="8588" marR="8588" marT="8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865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Dependent Variable:</a:t>
                      </a:r>
                    </a:p>
                  </a:txBody>
                  <a:tcPr marL="8588" marR="8588" marT="858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College Quality at Age 20 ($)</a:t>
                      </a:r>
                    </a:p>
                  </a:txBody>
                  <a:tcPr marL="8588" marR="8588" marT="858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88" marR="8588" marT="85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3939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88" marR="8588" marT="85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Elementary School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7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8588" marR="8588" marT="8588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8588" marR="8588" marT="8588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588" marR="8588" marT="8587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Middle School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88" marR="8588" marT="8587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4946">
                <a:tc>
                  <a:txBody>
                    <a:bodyPr/>
                    <a:lstStyle/>
                    <a:p>
                      <a:pPr algn="l" fontAlgn="b"/>
                      <a:endParaRPr lang="en-US" sz="18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88" marR="8588" marT="8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(1)</a:t>
                      </a:r>
                    </a:p>
                  </a:txBody>
                  <a:tcPr marL="8588" marR="8588" marT="8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(2)</a:t>
                      </a:r>
                    </a:p>
                  </a:txBody>
                  <a:tcPr marL="8588" marR="8588" marT="8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(3)</a:t>
                      </a:r>
                    </a:p>
                  </a:txBody>
                  <a:tcPr marL="8588" marR="8588" marT="8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588" marR="8588" marT="8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(4)</a:t>
                      </a:r>
                    </a:p>
                  </a:txBody>
                  <a:tcPr marL="8588" marR="8588" marT="8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(5)</a:t>
                      </a: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946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88" marR="8588" marT="85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88" marR="8588" marT="85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88" marR="8588" marT="85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88" marR="8588" marT="85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88" marR="8588" marT="85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88" marR="8588" marT="85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Math Teacher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88" marR="8588" marT="8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207.81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106.34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265.59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94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Value-Added</a:t>
                      </a:r>
                    </a:p>
                  </a:txBody>
                  <a:tcPr marL="8588" marR="8588" marT="8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(21.77)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(28.50)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(43.03)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946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88" marR="8588" marT="8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English Teacher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88" marR="8588" marT="8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258.16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189.24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521.61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9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Value-Added</a:t>
                      </a:r>
                    </a:p>
                  </a:txBody>
                  <a:tcPr marL="8588" marR="8588" marT="8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(25.42)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(33.07)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(63.67)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80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88" marR="8588" marT="8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88" marR="8588" marT="8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0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Control for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Average</a:t>
                      </a:r>
                    </a:p>
                    <a:p>
                      <a:pPr algn="l" fontAlgn="b"/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VA in Other Subject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88" marR="8588" marT="8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588" marR="8588" marT="8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817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ChangeArrowheads="1"/>
          </p:cNvSpPr>
          <p:nvPr/>
        </p:nvSpPr>
        <p:spPr bwMode="auto">
          <a:xfrm>
            <a:off x="228600" y="-381000"/>
            <a:ext cx="85344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09600" indent="-376238" eaLnBrk="0" hangingPunct="0"/>
            <a:r>
              <a:rPr lang="en-US" u="sng">
                <a:solidFill>
                  <a:srgbClr val="000000"/>
                </a:solidFill>
                <a:latin typeface="cmss10" pitchFamily="34" charset="0"/>
              </a:rPr>
              <a:t> </a:t>
            </a:r>
          </a:p>
          <a:p>
            <a:pPr marL="609600" indent="-376238" eaLnBrk="0" hangingPunct="0"/>
            <a:endParaRPr lang="en-US" u="sng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</a:pPr>
            <a:endParaRPr lang="en-US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</a:pPr>
            <a:endParaRPr lang="en-US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</a:pPr>
            <a:endParaRPr lang="en-US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</a:pPr>
            <a:endParaRPr lang="en-US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</a:pPr>
            <a:r>
              <a:rPr lang="en-US">
                <a:solidFill>
                  <a:srgbClr val="000000"/>
                </a:solidFill>
                <a:latin typeface="cmss10" pitchFamily="34" charset="0"/>
              </a:rPr>
              <a:t>Reduced-form impacts of having better teachers in each grade include tracking to better teachers in future grades</a:t>
            </a: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</a:pPr>
            <a:endParaRPr lang="en-US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</a:pPr>
            <a:endParaRPr lang="en-US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</a:pPr>
            <a:r>
              <a:rPr lang="en-US">
                <a:solidFill>
                  <a:srgbClr val="000000"/>
                </a:solidFill>
                <a:latin typeface="cmss10" pitchFamily="34" charset="0"/>
              </a:rPr>
              <a:t>We can net-out the impact of tracking from the reduced-form coefficients by estimating tracking process</a:t>
            </a: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</a:pPr>
            <a:endParaRPr lang="en-US">
              <a:solidFill>
                <a:srgbClr val="000000"/>
              </a:solidFill>
              <a:latin typeface="cmss10" pitchFamily="34" charset="0"/>
            </a:endParaRPr>
          </a:p>
          <a:p>
            <a:pPr marL="1066800" lvl="1" indent="-376238" eaLnBrk="0" hangingPunct="0">
              <a:buSzPct val="80000"/>
              <a:buFontTx/>
              <a:buBlip>
                <a:blip r:embed="rId3"/>
              </a:buBlip>
            </a:pPr>
            <a:r>
              <a:rPr lang="en-US">
                <a:solidFill>
                  <a:srgbClr val="000000"/>
                </a:solidFill>
                <a:latin typeface="cmss10" pitchFamily="34" charset="0"/>
              </a:rPr>
              <a:t>Estimate impact of current teacher VA on VA of future teachers</a:t>
            </a:r>
          </a:p>
          <a:p>
            <a:pPr marL="1066800" lvl="1" indent="-376238" eaLnBrk="0" hangingPunct="0">
              <a:buSzPct val="80000"/>
              <a:buFontTx/>
              <a:buBlip>
                <a:blip r:embed="rId3"/>
              </a:buBlip>
            </a:pPr>
            <a:endParaRPr lang="en-US">
              <a:solidFill>
                <a:srgbClr val="000000"/>
              </a:solidFill>
              <a:latin typeface="cmss10" pitchFamily="34" charset="0"/>
            </a:endParaRPr>
          </a:p>
          <a:p>
            <a:pPr marL="1066800" lvl="1" indent="-376238" eaLnBrk="0" hangingPunct="0">
              <a:buSzPct val="80000"/>
              <a:buFontTx/>
              <a:buBlip>
                <a:blip r:embed="rId3"/>
              </a:buBlip>
            </a:pPr>
            <a:r>
              <a:rPr lang="en-US">
                <a:solidFill>
                  <a:srgbClr val="000000"/>
                </a:solidFill>
                <a:latin typeface="cmss10" pitchFamily="34" charset="0"/>
              </a:rPr>
              <a:t>Subtract out impacts of future teachers</a:t>
            </a:r>
          </a:p>
        </p:txBody>
      </p:sp>
      <p:sp>
        <p:nvSpPr>
          <p:cNvPr id="263171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FFFF"/>
                </a:solidFill>
                <a:latin typeface="cmss10" pitchFamily="34" charset="0"/>
              </a:rPr>
              <a:t>Teacher Impacts by Grade</a:t>
            </a:r>
          </a:p>
        </p:txBody>
      </p:sp>
    </p:spTree>
    <p:extLst>
      <p:ext uri="{BB962C8B-B14F-4D97-AF65-F5344CB8AC3E}">
        <p14:creationId xmlns:p14="http://schemas.microsoft.com/office/powerpoint/2010/main" val="42114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Line 11"/>
          <p:cNvSpPr>
            <a:spLocks noChangeShapeType="1"/>
          </p:cNvSpPr>
          <p:nvPr/>
        </p:nvSpPr>
        <p:spPr bwMode="auto">
          <a:xfrm>
            <a:off x="905256" y="1133371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903288" y="5428112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903288" y="4353374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903288" y="3277049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903288" y="2202312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1047751" y="2834137"/>
            <a:ext cx="7713663" cy="1524000"/>
          </a:xfrm>
          <a:custGeom>
            <a:avLst/>
            <a:gdLst>
              <a:gd name="T0" fmla="*/ 0 w 1392"/>
              <a:gd name="T1" fmla="*/ 248 h 275"/>
              <a:gd name="T2" fmla="*/ 348 w 1392"/>
              <a:gd name="T3" fmla="*/ 187 h 275"/>
              <a:gd name="T4" fmla="*/ 696 w 1392"/>
              <a:gd name="T5" fmla="*/ 185 h 275"/>
              <a:gd name="T6" fmla="*/ 1044 w 1392"/>
              <a:gd name="T7" fmla="*/ 0 h 275"/>
              <a:gd name="T8" fmla="*/ 1392 w 1392"/>
              <a:gd name="T9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2" h="275">
                <a:moveTo>
                  <a:pt x="0" y="248"/>
                </a:moveTo>
                <a:lnTo>
                  <a:pt x="348" y="187"/>
                </a:lnTo>
                <a:lnTo>
                  <a:pt x="696" y="185"/>
                </a:lnTo>
                <a:lnTo>
                  <a:pt x="1044" y="0"/>
                </a:lnTo>
                <a:lnTo>
                  <a:pt x="1392" y="275"/>
                </a:lnTo>
              </a:path>
            </a:pathLst>
          </a:cu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996951" y="4158112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2925763" y="3819974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4854576" y="3808862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6783389" y="2783337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8712201" y="4308924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1047751" y="2195962"/>
            <a:ext cx="7713663" cy="1685925"/>
          </a:xfrm>
          <a:custGeom>
            <a:avLst/>
            <a:gdLst>
              <a:gd name="T0" fmla="*/ 0 w 1392"/>
              <a:gd name="T1" fmla="*/ 304 h 304"/>
              <a:gd name="T2" fmla="*/ 348 w 1392"/>
              <a:gd name="T3" fmla="*/ 239 h 304"/>
              <a:gd name="T4" fmla="*/ 696 w 1392"/>
              <a:gd name="T5" fmla="*/ 209 h 304"/>
              <a:gd name="T6" fmla="*/ 1044 w 1392"/>
              <a:gd name="T7" fmla="*/ 0 h 304"/>
              <a:gd name="T8" fmla="*/ 1392 w 1392"/>
              <a:gd name="T9" fmla="*/ 299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2" h="304">
                <a:moveTo>
                  <a:pt x="0" y="304"/>
                </a:moveTo>
                <a:lnTo>
                  <a:pt x="348" y="239"/>
                </a:lnTo>
                <a:lnTo>
                  <a:pt x="696" y="209"/>
                </a:lnTo>
                <a:lnTo>
                  <a:pt x="1044" y="0"/>
                </a:lnTo>
                <a:lnTo>
                  <a:pt x="1392" y="299"/>
                </a:lnTo>
              </a:path>
            </a:pathLst>
          </a:custGeom>
          <a:noFill/>
          <a:ln w="22225">
            <a:solidFill>
              <a:srgbClr val="808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1047751" y="3470724"/>
            <a:ext cx="7713663" cy="1392238"/>
          </a:xfrm>
          <a:custGeom>
            <a:avLst/>
            <a:gdLst>
              <a:gd name="T0" fmla="*/ 0 w 1392"/>
              <a:gd name="T1" fmla="*/ 193 h 251"/>
              <a:gd name="T2" fmla="*/ 348 w 1392"/>
              <a:gd name="T3" fmla="*/ 135 h 251"/>
              <a:gd name="T4" fmla="*/ 696 w 1392"/>
              <a:gd name="T5" fmla="*/ 161 h 251"/>
              <a:gd name="T6" fmla="*/ 1044 w 1392"/>
              <a:gd name="T7" fmla="*/ 0 h 251"/>
              <a:gd name="T8" fmla="*/ 1392 w 1392"/>
              <a:gd name="T9" fmla="*/ 251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2" h="251">
                <a:moveTo>
                  <a:pt x="0" y="193"/>
                </a:moveTo>
                <a:lnTo>
                  <a:pt x="348" y="135"/>
                </a:lnTo>
                <a:lnTo>
                  <a:pt x="696" y="161"/>
                </a:lnTo>
                <a:lnTo>
                  <a:pt x="1044" y="0"/>
                </a:lnTo>
                <a:lnTo>
                  <a:pt x="1392" y="251"/>
                </a:lnTo>
              </a:path>
            </a:pathLst>
          </a:custGeom>
          <a:noFill/>
          <a:ln w="22225">
            <a:solidFill>
              <a:srgbClr val="808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1047751" y="3265937"/>
            <a:ext cx="7713663" cy="1230313"/>
          </a:xfrm>
          <a:custGeom>
            <a:avLst/>
            <a:gdLst>
              <a:gd name="T0" fmla="*/ 0 w 1392"/>
              <a:gd name="T1" fmla="*/ 202 h 222"/>
              <a:gd name="T2" fmla="*/ 348 w 1392"/>
              <a:gd name="T3" fmla="*/ 128 h 222"/>
              <a:gd name="T4" fmla="*/ 696 w 1392"/>
              <a:gd name="T5" fmla="*/ 222 h 222"/>
              <a:gd name="T6" fmla="*/ 1044 w 1392"/>
              <a:gd name="T7" fmla="*/ 0 h 222"/>
              <a:gd name="T8" fmla="*/ 1392 w 1392"/>
              <a:gd name="T9" fmla="*/ 197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2" h="222">
                <a:moveTo>
                  <a:pt x="0" y="202"/>
                </a:moveTo>
                <a:lnTo>
                  <a:pt x="348" y="128"/>
                </a:lnTo>
                <a:lnTo>
                  <a:pt x="696" y="222"/>
                </a:lnTo>
                <a:lnTo>
                  <a:pt x="1044" y="0"/>
                </a:lnTo>
                <a:lnTo>
                  <a:pt x="1392" y="197"/>
                </a:lnTo>
              </a:path>
            </a:pathLst>
          </a:cu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985838" y="4320037"/>
            <a:ext cx="122238" cy="98425"/>
          </a:xfrm>
          <a:custGeom>
            <a:avLst/>
            <a:gdLst>
              <a:gd name="T0" fmla="*/ 39 w 77"/>
              <a:gd name="T1" fmla="*/ 0 h 62"/>
              <a:gd name="T2" fmla="*/ 0 w 77"/>
              <a:gd name="T3" fmla="*/ 62 h 62"/>
              <a:gd name="T4" fmla="*/ 77 w 77"/>
              <a:gd name="T5" fmla="*/ 62 h 62"/>
              <a:gd name="T6" fmla="*/ 39 w 77"/>
              <a:gd name="T7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" h="62">
                <a:moveTo>
                  <a:pt x="39" y="0"/>
                </a:moveTo>
                <a:lnTo>
                  <a:pt x="0" y="62"/>
                </a:lnTo>
                <a:lnTo>
                  <a:pt x="77" y="62"/>
                </a:lnTo>
                <a:lnTo>
                  <a:pt x="39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2914651" y="3908874"/>
            <a:ext cx="122238" cy="100013"/>
          </a:xfrm>
          <a:custGeom>
            <a:avLst/>
            <a:gdLst>
              <a:gd name="T0" fmla="*/ 39 w 77"/>
              <a:gd name="T1" fmla="*/ 0 h 63"/>
              <a:gd name="T2" fmla="*/ 0 w 77"/>
              <a:gd name="T3" fmla="*/ 63 h 63"/>
              <a:gd name="T4" fmla="*/ 77 w 77"/>
              <a:gd name="T5" fmla="*/ 63 h 63"/>
              <a:gd name="T6" fmla="*/ 39 w 77"/>
              <a:gd name="T7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" h="63">
                <a:moveTo>
                  <a:pt x="39" y="0"/>
                </a:moveTo>
                <a:lnTo>
                  <a:pt x="0" y="63"/>
                </a:lnTo>
                <a:lnTo>
                  <a:pt x="77" y="63"/>
                </a:lnTo>
                <a:lnTo>
                  <a:pt x="39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4843464" y="4424812"/>
            <a:ext cx="115888" cy="104775"/>
          </a:xfrm>
          <a:custGeom>
            <a:avLst/>
            <a:gdLst>
              <a:gd name="T0" fmla="*/ 38 w 73"/>
              <a:gd name="T1" fmla="*/ 0 h 66"/>
              <a:gd name="T2" fmla="*/ 0 w 73"/>
              <a:gd name="T3" fmla="*/ 66 h 66"/>
              <a:gd name="T4" fmla="*/ 73 w 73"/>
              <a:gd name="T5" fmla="*/ 66 h 66"/>
              <a:gd name="T6" fmla="*/ 38 w 73"/>
              <a:gd name="T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66">
                <a:moveTo>
                  <a:pt x="38" y="0"/>
                </a:moveTo>
                <a:lnTo>
                  <a:pt x="0" y="66"/>
                </a:lnTo>
                <a:lnTo>
                  <a:pt x="73" y="66"/>
                </a:lnTo>
                <a:lnTo>
                  <a:pt x="38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6772276" y="3199262"/>
            <a:ext cx="115888" cy="100013"/>
          </a:xfrm>
          <a:custGeom>
            <a:avLst/>
            <a:gdLst>
              <a:gd name="T0" fmla="*/ 38 w 73"/>
              <a:gd name="T1" fmla="*/ 0 h 63"/>
              <a:gd name="T2" fmla="*/ 0 w 73"/>
              <a:gd name="T3" fmla="*/ 63 h 63"/>
              <a:gd name="T4" fmla="*/ 73 w 73"/>
              <a:gd name="T5" fmla="*/ 63 h 63"/>
              <a:gd name="T6" fmla="*/ 38 w 73"/>
              <a:gd name="T7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63">
                <a:moveTo>
                  <a:pt x="38" y="0"/>
                </a:moveTo>
                <a:lnTo>
                  <a:pt x="0" y="63"/>
                </a:lnTo>
                <a:lnTo>
                  <a:pt x="73" y="63"/>
                </a:lnTo>
                <a:lnTo>
                  <a:pt x="38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8701089" y="4291462"/>
            <a:ext cx="115888" cy="100013"/>
          </a:xfrm>
          <a:custGeom>
            <a:avLst/>
            <a:gdLst>
              <a:gd name="T0" fmla="*/ 38 w 73"/>
              <a:gd name="T1" fmla="*/ 0 h 63"/>
              <a:gd name="T2" fmla="*/ 0 w 73"/>
              <a:gd name="T3" fmla="*/ 63 h 63"/>
              <a:gd name="T4" fmla="*/ 73 w 73"/>
              <a:gd name="T5" fmla="*/ 63 h 63"/>
              <a:gd name="T6" fmla="*/ 38 w 73"/>
              <a:gd name="T7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63">
                <a:moveTo>
                  <a:pt x="38" y="0"/>
                </a:moveTo>
                <a:lnTo>
                  <a:pt x="0" y="63"/>
                </a:lnTo>
                <a:lnTo>
                  <a:pt x="73" y="63"/>
                </a:lnTo>
                <a:lnTo>
                  <a:pt x="38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flipV="1">
            <a:off x="903288" y="983112"/>
            <a:ext cx="0" cy="45894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 flipH="1">
            <a:off x="809626" y="5428112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 rot="16200000">
            <a:off x="539751" y="5202687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0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 flipH="1">
            <a:off x="809626" y="4353374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 rot="16200000">
            <a:off x="406401" y="4121599"/>
            <a:ext cx="504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200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 flipH="1">
            <a:off x="809626" y="3277049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 rot="16200000">
            <a:off x="406401" y="3046862"/>
            <a:ext cx="504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400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H="1">
            <a:off x="809626" y="2202312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 rot="16200000">
            <a:off x="406401" y="1972124"/>
            <a:ext cx="504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600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 flipH="1">
            <a:off x="809626" y="1132337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 rot="16200000">
            <a:off x="407988" y="900562"/>
            <a:ext cx="504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800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>
            <a:off x="903288" y="5572574"/>
            <a:ext cx="80025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>
            <a:off x="1047751" y="5572574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Rectangle 40"/>
          <p:cNvSpPr>
            <a:spLocks noChangeArrowheads="1"/>
          </p:cNvSpPr>
          <p:nvPr/>
        </p:nvSpPr>
        <p:spPr bwMode="auto">
          <a:xfrm>
            <a:off x="985838" y="5710687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4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41" name="Line 41"/>
          <p:cNvSpPr>
            <a:spLocks noChangeShapeType="1"/>
          </p:cNvSpPr>
          <p:nvPr/>
        </p:nvSpPr>
        <p:spPr bwMode="auto">
          <a:xfrm>
            <a:off x="2976563" y="5572574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Rectangle 42"/>
          <p:cNvSpPr>
            <a:spLocks noChangeArrowheads="1"/>
          </p:cNvSpPr>
          <p:nvPr/>
        </p:nvSpPr>
        <p:spPr bwMode="auto">
          <a:xfrm>
            <a:off x="2914651" y="5710687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5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43" name="Line 43"/>
          <p:cNvSpPr>
            <a:spLocks noChangeShapeType="1"/>
          </p:cNvSpPr>
          <p:nvPr/>
        </p:nvSpPr>
        <p:spPr bwMode="auto">
          <a:xfrm>
            <a:off x="4903789" y="5572574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Rectangle 44"/>
          <p:cNvSpPr>
            <a:spLocks noChangeArrowheads="1"/>
          </p:cNvSpPr>
          <p:nvPr/>
        </p:nvSpPr>
        <p:spPr bwMode="auto">
          <a:xfrm>
            <a:off x="4843464" y="5710687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6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45" name="Line 45"/>
          <p:cNvSpPr>
            <a:spLocks noChangeShapeType="1"/>
          </p:cNvSpPr>
          <p:nvPr/>
        </p:nvSpPr>
        <p:spPr bwMode="auto">
          <a:xfrm>
            <a:off x="6832601" y="5572574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6772276" y="5710687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7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47" name="Line 47"/>
          <p:cNvSpPr>
            <a:spLocks noChangeShapeType="1"/>
          </p:cNvSpPr>
          <p:nvPr/>
        </p:nvSpPr>
        <p:spPr bwMode="auto">
          <a:xfrm>
            <a:off x="8761414" y="5572574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Rectangle 48"/>
          <p:cNvSpPr>
            <a:spLocks noChangeArrowheads="1"/>
          </p:cNvSpPr>
          <p:nvPr/>
        </p:nvSpPr>
        <p:spPr bwMode="auto">
          <a:xfrm>
            <a:off x="8701089" y="5710687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smtClean="0">
                <a:solidFill>
                  <a:srgbClr val="000000"/>
                </a:solidFill>
              </a:rPr>
              <a:t>8</a:t>
            </a:r>
            <a:endParaRPr lang="en-US" altLang="en-US" sz="1800" smtClean="0">
              <a:solidFill>
                <a:prstClr val="black"/>
              </a:solidFill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 rot="16200000">
            <a:off x="-2205427" y="2846450"/>
            <a:ext cx="48958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Impact of 1 SD of VA on College Quality ($)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61" name="Rectangle 111"/>
          <p:cNvSpPr>
            <a:spLocks noChangeArrowheads="1"/>
          </p:cNvSpPr>
          <p:nvPr/>
        </p:nvSpPr>
        <p:spPr bwMode="auto">
          <a:xfrm>
            <a:off x="4549776" y="5994855"/>
            <a:ext cx="7762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Grade</a:t>
            </a:r>
            <a:endParaRPr lang="en-US" sz="1800" dirty="0">
              <a:solidFill>
                <a:prstClr val="black"/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52347" y="6486981"/>
            <a:ext cx="787400" cy="100013"/>
            <a:chOff x="76200" y="6178558"/>
            <a:chExt cx="787400" cy="100013"/>
          </a:xfrm>
        </p:grpSpPr>
        <p:sp>
          <p:nvSpPr>
            <p:cNvPr id="63" name="Line 113"/>
            <p:cNvSpPr>
              <a:spLocks noChangeShapeType="1"/>
            </p:cNvSpPr>
            <p:nvPr/>
          </p:nvSpPr>
          <p:spPr bwMode="auto">
            <a:xfrm>
              <a:off x="76200" y="6227770"/>
              <a:ext cx="787400" cy="0"/>
            </a:xfrm>
            <a:prstGeom prst="line">
              <a:avLst/>
            </a:prstGeom>
            <a:noFill/>
            <a:ln w="190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Oval 114"/>
            <p:cNvSpPr>
              <a:spLocks noChangeArrowheads="1"/>
            </p:cNvSpPr>
            <p:nvPr/>
          </p:nvSpPr>
          <p:spPr bwMode="auto">
            <a:xfrm>
              <a:off x="420688" y="6178558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5" name="Rectangle 118"/>
          <p:cNvSpPr>
            <a:spLocks noChangeArrowheads="1"/>
          </p:cNvSpPr>
          <p:nvPr/>
        </p:nvSpPr>
        <p:spPr bwMode="auto">
          <a:xfrm>
            <a:off x="961985" y="6413956"/>
            <a:ext cx="21752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Reduced-Form Coefficients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6" name="Line 115"/>
          <p:cNvSpPr>
            <a:spLocks noChangeShapeType="1"/>
          </p:cNvSpPr>
          <p:nvPr/>
        </p:nvSpPr>
        <p:spPr bwMode="auto">
          <a:xfrm>
            <a:off x="6148347" y="6536193"/>
            <a:ext cx="7810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Rectangle 119"/>
          <p:cNvSpPr>
            <a:spLocks noChangeArrowheads="1"/>
          </p:cNvSpPr>
          <p:nvPr/>
        </p:nvSpPr>
        <p:spPr bwMode="auto">
          <a:xfrm>
            <a:off x="7056398" y="6413956"/>
            <a:ext cx="208871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95% CI for Reduced-Form</a:t>
            </a:r>
            <a:endParaRPr lang="en-US" sz="1400" dirty="0">
              <a:solidFill>
                <a:prstClr val="black"/>
              </a:solidFill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3260698" y="6469518"/>
            <a:ext cx="781050" cy="100013"/>
            <a:chOff x="3935411" y="6161095"/>
            <a:chExt cx="781050" cy="100013"/>
          </a:xfrm>
        </p:grpSpPr>
        <p:sp>
          <p:nvSpPr>
            <p:cNvPr id="69" name="Line 116"/>
            <p:cNvSpPr>
              <a:spLocks noChangeShapeType="1"/>
            </p:cNvSpPr>
            <p:nvPr/>
          </p:nvSpPr>
          <p:spPr bwMode="auto">
            <a:xfrm>
              <a:off x="3935411" y="6227770"/>
              <a:ext cx="781050" cy="0"/>
            </a:xfrm>
            <a:prstGeom prst="line">
              <a:avLst/>
            </a:prstGeom>
            <a:noFill/>
            <a:ln w="19050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Freeform 117"/>
            <p:cNvSpPr>
              <a:spLocks/>
            </p:cNvSpPr>
            <p:nvPr/>
          </p:nvSpPr>
          <p:spPr bwMode="auto">
            <a:xfrm>
              <a:off x="4267199" y="6161095"/>
              <a:ext cx="117475" cy="100013"/>
            </a:xfrm>
            <a:custGeom>
              <a:avLst/>
              <a:gdLst>
                <a:gd name="T0" fmla="*/ 35 w 74"/>
                <a:gd name="T1" fmla="*/ 0 h 63"/>
                <a:gd name="T2" fmla="*/ 0 w 74"/>
                <a:gd name="T3" fmla="*/ 63 h 63"/>
                <a:gd name="T4" fmla="*/ 74 w 74"/>
                <a:gd name="T5" fmla="*/ 63 h 63"/>
                <a:gd name="T6" fmla="*/ 35 w 74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3">
                  <a:moveTo>
                    <a:pt x="35" y="0"/>
                  </a:moveTo>
                  <a:lnTo>
                    <a:pt x="0" y="63"/>
                  </a:lnTo>
                  <a:lnTo>
                    <a:pt x="74" y="6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90353B"/>
            </a:solidFill>
            <a:ln w="14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1" name="Rectangle 120"/>
          <p:cNvSpPr>
            <a:spLocks noChangeArrowheads="1"/>
          </p:cNvSpPr>
          <p:nvPr/>
        </p:nvSpPr>
        <p:spPr bwMode="auto">
          <a:xfrm>
            <a:off x="4170336" y="6413956"/>
            <a:ext cx="188570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Net of Teacher Tracking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2199027" y="182563"/>
            <a:ext cx="48475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dirty="0">
                <a:solidFill>
                  <a:srgbClr val="1E2D70"/>
                </a:solidFill>
              </a:rPr>
              <a:t>Effect of Value-Added on Earnings by Grade</a:t>
            </a:r>
          </a:p>
        </p:txBody>
      </p:sp>
    </p:spTree>
    <p:extLst>
      <p:ext uri="{BB962C8B-B14F-4D97-AF65-F5344CB8AC3E}">
        <p14:creationId xmlns:p14="http://schemas.microsoft.com/office/powerpoint/2010/main" val="173465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ChangeArrowheads="1"/>
          </p:cNvSpPr>
          <p:nvPr/>
        </p:nvSpPr>
        <p:spPr bwMode="auto">
          <a:xfrm>
            <a:off x="228600" y="228600"/>
            <a:ext cx="845820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09600" indent="-376238" eaLnBrk="0" hangingPunct="0"/>
            <a:r>
              <a:rPr lang="en-US" u="sng" dirty="0">
                <a:solidFill>
                  <a:srgbClr val="000000"/>
                </a:solidFill>
                <a:latin typeface="cmss10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algn="ctr" eaLnBrk="0" hangingPunct="0">
              <a:buSzPct val="80000"/>
            </a:pPr>
            <a:endParaRPr lang="en-US" b="1" dirty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algn="ctr" eaLnBrk="0" hangingPunct="0">
              <a:buSzPct val="80000"/>
            </a:pPr>
            <a:endParaRPr lang="en-US" b="1" dirty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algn="ctr" eaLnBrk="0" hangingPunct="0">
              <a:buSzPct val="80000"/>
            </a:pPr>
            <a:r>
              <a:rPr lang="en-US" b="1" dirty="0">
                <a:solidFill>
                  <a:srgbClr val="000000"/>
                </a:solidFill>
                <a:latin typeface="cmss10" pitchFamily="34" charset="0"/>
              </a:rPr>
              <a:t>Policy Proposal 1: </a:t>
            </a:r>
            <a:r>
              <a:rPr lang="en-US" b="1" dirty="0" err="1">
                <a:solidFill>
                  <a:srgbClr val="000000"/>
                </a:solidFill>
                <a:latin typeface="cmss10" pitchFamily="34" charset="0"/>
              </a:rPr>
              <a:t>Deselection</a:t>
            </a:r>
            <a:r>
              <a:rPr lang="en-US" b="1" dirty="0">
                <a:solidFill>
                  <a:srgbClr val="000000"/>
                </a:solidFill>
                <a:latin typeface="cmss10" pitchFamily="34" charset="0"/>
              </a:rPr>
              <a:t> of Low VA Teachers</a:t>
            </a:r>
          </a:p>
          <a:p>
            <a:pPr marL="609600" indent="-376238" algn="ctr" eaLnBrk="0" hangingPunct="0">
              <a:buSzPct val="80000"/>
            </a:pPr>
            <a:endParaRPr lang="en-US" b="1" dirty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algn="ctr" eaLnBrk="0" hangingPunct="0">
              <a:buSzPct val="80000"/>
            </a:pPr>
            <a:r>
              <a:rPr lang="en-US" sz="2400" dirty="0">
                <a:solidFill>
                  <a:srgbClr val="000000"/>
                </a:solidFill>
                <a:latin typeface="cmss10" pitchFamily="34" charset="0"/>
              </a:rPr>
              <a:t>What are the gains from replacing teachers with VA in bottom </a:t>
            </a:r>
          </a:p>
          <a:p>
            <a:pPr marL="609600" indent="-376238" algn="ctr" eaLnBrk="0" hangingPunct="0">
              <a:buSzPct val="80000"/>
            </a:pPr>
            <a:r>
              <a:rPr lang="en-US" sz="2400" dirty="0">
                <a:solidFill>
                  <a:srgbClr val="000000"/>
                </a:solidFill>
                <a:latin typeface="cmss10" pitchFamily="34" charset="0"/>
              </a:rPr>
              <a:t>5% with teachers of median quality (</a:t>
            </a:r>
            <a:r>
              <a:rPr lang="en-US" sz="2400" dirty="0" err="1">
                <a:solidFill>
                  <a:srgbClr val="000000"/>
                </a:solidFill>
                <a:latin typeface="cmss10" pitchFamily="34" charset="0"/>
              </a:rPr>
              <a:t>Hanushek</a:t>
            </a:r>
            <a:r>
              <a:rPr lang="en-US" sz="2400" dirty="0">
                <a:solidFill>
                  <a:srgbClr val="000000"/>
                </a:solidFill>
                <a:latin typeface="cmss10" pitchFamily="34" charset="0"/>
              </a:rPr>
              <a:t> 2009)?</a:t>
            </a:r>
          </a:p>
        </p:txBody>
      </p:sp>
      <p:sp>
        <p:nvSpPr>
          <p:cNvPr id="265219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FFFF"/>
                </a:solidFill>
                <a:latin typeface="cmss10" pitchFamily="34" charset="0"/>
              </a:rPr>
              <a:t>Policy Implications</a:t>
            </a:r>
          </a:p>
        </p:txBody>
      </p:sp>
    </p:spTree>
    <p:extLst>
      <p:ext uri="{BB962C8B-B14F-4D97-AF65-F5344CB8AC3E}">
        <p14:creationId xmlns:p14="http://schemas.microsoft.com/office/powerpoint/2010/main" val="1836090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228600" y="-228600"/>
            <a:ext cx="84582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376238" eaLnBrk="0" hangingPunct="0">
              <a:defRPr/>
            </a:pPr>
            <a:r>
              <a:rPr lang="en-US" u="sng" dirty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 </a:t>
            </a:r>
            <a:endParaRPr lang="en-US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609600" indent="-376238" eaLnBrk="0" hangingPunct="0">
              <a:buSzPct val="80000"/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609600" indent="-376238" eaLnBrk="0" hangingPunct="0">
              <a:buSzPct val="80000"/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Use </a:t>
            </a:r>
            <a:r>
              <a:rPr lang="en-US" dirty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estimates to evaluate gains from improving teacher </a:t>
            </a:r>
            <a:r>
              <a:rPr lang="en-US" dirty="0" smtClean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quality</a:t>
            </a:r>
            <a:endParaRPr lang="en-US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Measure impact of teacher </a:t>
            </a:r>
            <a:r>
              <a:rPr lang="en-US" dirty="0" smtClean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VA on </a:t>
            </a:r>
            <a:r>
              <a:rPr lang="en-US" dirty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present value of lifetime </a:t>
            </a:r>
            <a:r>
              <a:rPr lang="en-US" dirty="0" smtClean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earnings</a:t>
            </a: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Assumptions</a:t>
            </a:r>
          </a:p>
          <a:p>
            <a:pPr marL="690562" lvl="1" eaLnBrk="0" hangingPunct="0">
              <a:buSzPct val="80000"/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1066800" lvl="1" indent="-376238" eaLnBrk="0" hangingPunct="0">
              <a:buSzPct val="80000"/>
              <a:buFontTx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Ignore </a:t>
            </a:r>
            <a:r>
              <a:rPr lang="en-US" dirty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general equilibrium effects and non-monetary gains </a:t>
            </a:r>
          </a:p>
          <a:p>
            <a:pPr marL="690562" lvl="1" eaLnBrk="0" hangingPunct="0">
              <a:buSzPct val="80000"/>
              <a:defRPr/>
            </a:pPr>
            <a:r>
              <a:rPr lang="en-US" dirty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	  </a:t>
            </a:r>
            <a:r>
              <a:rPr lang="en-US" sz="1600" dirty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mss10" pitchFamily="34" charset="0"/>
                <a:cs typeface="Arial" charset="0"/>
              </a:rPr>
              <a:t>Oreopoulos</a:t>
            </a:r>
            <a:r>
              <a:rPr lang="en-US" sz="1600" dirty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  and </a:t>
            </a:r>
            <a:r>
              <a:rPr lang="en-US" sz="1600" dirty="0" err="1">
                <a:solidFill>
                  <a:srgbClr val="000000"/>
                </a:solidFill>
                <a:latin typeface="cmss10" pitchFamily="34" charset="0"/>
                <a:cs typeface="Arial" charset="0"/>
              </a:rPr>
              <a:t>Salvanes</a:t>
            </a:r>
            <a:r>
              <a:rPr lang="en-US" sz="1600" dirty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 2011, Heckman 2000]</a:t>
            </a:r>
            <a:endParaRPr lang="en-US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1066800" lvl="1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1066800" lvl="1" indent="-376238" eaLnBrk="0" hangingPunct="0">
              <a:buSzPct val="80000"/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Constant percentage impact on earnings over life</a:t>
            </a:r>
          </a:p>
          <a:p>
            <a:pPr marL="1066800" lvl="1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1066800" lvl="1" indent="-376238" eaLnBrk="0" hangingPunct="0">
              <a:buSzPct val="80000"/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Life-cycle earnings follows cross-sectional life-cycle path in 2010</a:t>
            </a:r>
          </a:p>
          <a:p>
            <a:pPr marL="1066800" lvl="1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1066800" lvl="1" indent="-376238" eaLnBrk="0" hangingPunct="0">
              <a:buSzPct val="80000"/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2% wage growth with 5% discount rate back to age 12</a:t>
            </a:r>
          </a:p>
          <a:p>
            <a:pPr marL="1066800" lvl="1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1524000" lvl="2" indent="-376238" eaLnBrk="0" hangingPunct="0">
              <a:buSzPct val="80000"/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Undiscounted lifetime earnings gains are roughly 5 times larger</a:t>
            </a:r>
          </a:p>
        </p:txBody>
      </p:sp>
      <p:sp>
        <p:nvSpPr>
          <p:cNvPr id="266243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FFFF"/>
                </a:solidFill>
                <a:latin typeface="cmss10" pitchFamily="34" charset="0"/>
              </a:rPr>
              <a:t>Policy </a:t>
            </a:r>
            <a:r>
              <a:rPr lang="en-US" sz="3200" dirty="0" smtClean="0">
                <a:solidFill>
                  <a:srgbClr val="FFFFFF"/>
                </a:solidFill>
                <a:latin typeface="cmss10" pitchFamily="34" charset="0"/>
              </a:rPr>
              <a:t>Calculations</a:t>
            </a:r>
            <a:endParaRPr lang="en-US" sz="3200" dirty="0">
              <a:solidFill>
                <a:srgbClr val="FFFFFF"/>
              </a:solidFill>
              <a:latin typeface="cmss1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228600" y="-228600"/>
            <a:ext cx="84582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376238" eaLnBrk="0" hangingPunct="0">
              <a:defRPr/>
            </a:pPr>
            <a:r>
              <a:rPr lang="en-US" u="sng" dirty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 </a:t>
            </a:r>
            <a:endParaRPr lang="en-US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609600" indent="-376238" eaLnBrk="0" hangingPunct="0">
              <a:buSzPct val="80000"/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609600" indent="-376238" eaLnBrk="0" hangingPunct="0">
              <a:buSzPct val="80000"/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Consider replacing teachers in the bottom 5% of VA distribution with teachers of average quality (</a:t>
            </a:r>
            <a:r>
              <a:rPr lang="en-US" dirty="0" err="1" smtClean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Hanushek</a:t>
            </a:r>
            <a:r>
              <a:rPr lang="en-US" dirty="0" smtClean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 2009)</a:t>
            </a: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Select on </a:t>
            </a:r>
            <a:r>
              <a:rPr lang="en-US" i="1" dirty="0" smtClean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true </a:t>
            </a:r>
            <a:r>
              <a:rPr lang="en-US" dirty="0" smtClean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VA </a:t>
            </a:r>
            <a:r>
              <a:rPr lang="en-US" dirty="0" smtClean="0">
                <a:solidFill>
                  <a:srgbClr val="000000"/>
                </a:solidFill>
                <a:latin typeface="cmss10" pitchFamily="34" charset="0"/>
                <a:cs typeface="Arial" charset="0"/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NPV gain for a class of average size: $407,000</a:t>
            </a: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 smtClean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In practice, gains are reduced by two factors</a:t>
            </a: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1066800" lvl="1" indent="-376238" eaLnBrk="0" hangingPunct="0">
              <a:buSzPct val="80000"/>
              <a:buFontTx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Estimation error in VA</a:t>
            </a:r>
          </a:p>
          <a:p>
            <a:pPr marL="1066800" lvl="1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1066800" lvl="1" indent="-376238" eaLnBrk="0" hangingPunct="0">
              <a:buSzPct val="80000"/>
              <a:buFontTx/>
              <a:buBlip>
                <a:blip r:embed="rId3"/>
              </a:buBlip>
              <a:defRPr/>
            </a:pPr>
            <a:r>
              <a:rPr lang="en-US" dirty="0" smtClean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Drift in VA over time</a:t>
            </a:r>
            <a:endParaRPr lang="en-US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</p:txBody>
      </p:sp>
      <p:sp>
        <p:nvSpPr>
          <p:cNvPr id="266243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FFFF"/>
                </a:solidFill>
                <a:latin typeface="cmss10" pitchFamily="34" charset="0"/>
              </a:rPr>
              <a:t>Policy </a:t>
            </a:r>
            <a:r>
              <a:rPr lang="en-US" sz="3200" dirty="0" smtClean="0">
                <a:solidFill>
                  <a:srgbClr val="FFFFFF"/>
                </a:solidFill>
                <a:latin typeface="cmss10" pitchFamily="34" charset="0"/>
              </a:rPr>
              <a:t>Calculations</a:t>
            </a:r>
            <a:endParaRPr lang="en-US" sz="3200" dirty="0">
              <a:solidFill>
                <a:srgbClr val="FFFFFF"/>
              </a:solidFill>
              <a:latin typeface="cmss1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522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ChangeArrowheads="1"/>
          </p:cNvSpPr>
          <p:nvPr/>
        </p:nvSpPr>
        <p:spPr bwMode="auto">
          <a:xfrm>
            <a:off x="228600" y="365125"/>
            <a:ext cx="89154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09600" indent="-376238" eaLnBrk="0" hangingPunct="0"/>
            <a:r>
              <a:rPr lang="en-US" u="sng">
                <a:solidFill>
                  <a:srgbClr val="000000"/>
                </a:solidFill>
                <a:latin typeface="cmss10" pitchFamily="34" charset="0"/>
              </a:rPr>
              <a:t> </a:t>
            </a:r>
            <a:endParaRPr lang="en-US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FontTx/>
              <a:buChar char="•"/>
            </a:pPr>
            <a:endParaRPr lang="en-US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</a:pPr>
            <a:endParaRPr lang="en-US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</a:pPr>
            <a:r>
              <a:rPr lang="en-US">
                <a:solidFill>
                  <a:srgbClr val="000000"/>
                </a:solidFill>
                <a:latin typeface="cmss10" pitchFamily="34" charset="0"/>
              </a:rPr>
              <a:t>Teacher and class assignments from 1991-2009 for 2.5 million children</a:t>
            </a:r>
          </a:p>
          <a:p>
            <a:pPr marL="1066800" lvl="1" indent="-376238" eaLnBrk="0" hangingPunct="0">
              <a:buSzPct val="80000"/>
              <a:buFontTx/>
              <a:buBlip>
                <a:blip r:embed="rId3"/>
              </a:buBlip>
            </a:pPr>
            <a:endParaRPr lang="en-US">
              <a:solidFill>
                <a:srgbClr val="000000"/>
              </a:solidFill>
              <a:latin typeface="cmss10" pitchFamily="34" charset="0"/>
            </a:endParaRPr>
          </a:p>
          <a:p>
            <a:pPr marL="1066800" lvl="1" indent="-376238" eaLnBrk="0" hangingPunct="0">
              <a:buSzPct val="80000"/>
              <a:buFontTx/>
              <a:buBlip>
                <a:blip r:embed="rId3"/>
              </a:buBlip>
            </a:pPr>
            <a:endParaRPr lang="en-US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</a:pPr>
            <a:r>
              <a:rPr lang="en-US">
                <a:solidFill>
                  <a:srgbClr val="000000"/>
                </a:solidFill>
                <a:latin typeface="cmss10" pitchFamily="34" charset="0"/>
              </a:rPr>
              <a:t>Test scores from 1989-2009</a:t>
            </a: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</a:pPr>
            <a:endParaRPr lang="en-US">
              <a:solidFill>
                <a:srgbClr val="000000"/>
              </a:solidFill>
              <a:latin typeface="cmss10" pitchFamily="34" charset="0"/>
            </a:endParaRPr>
          </a:p>
          <a:p>
            <a:pPr marL="1066800" lvl="1" indent="-376238" eaLnBrk="0" hangingPunct="0">
              <a:buSzPct val="80000"/>
              <a:buFontTx/>
              <a:buBlip>
                <a:blip r:embed="rId3"/>
              </a:buBlip>
            </a:pPr>
            <a:r>
              <a:rPr lang="en-US">
                <a:solidFill>
                  <a:srgbClr val="000000"/>
                </a:solidFill>
                <a:latin typeface="cmss10" pitchFamily="34" charset="0"/>
              </a:rPr>
              <a:t>Scaled scores standardized by grade and subject (math/reading)</a:t>
            </a: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</a:pPr>
            <a:endParaRPr lang="en-US">
              <a:solidFill>
                <a:srgbClr val="000000"/>
              </a:solidFill>
              <a:latin typeface="cmss10" pitchFamily="34" charset="0"/>
            </a:endParaRPr>
          </a:p>
          <a:p>
            <a:pPr marL="1066800" lvl="1" indent="-376238" eaLnBrk="0" hangingPunct="0">
              <a:buSzPct val="80000"/>
              <a:buFontTx/>
              <a:buBlip>
                <a:blip r:embed="rId3"/>
              </a:buBlip>
            </a:pPr>
            <a:r>
              <a:rPr lang="en-US">
                <a:solidFill>
                  <a:srgbClr val="000000"/>
                </a:solidFill>
                <a:latin typeface="cmss10" pitchFamily="34" charset="0"/>
              </a:rPr>
              <a:t>18 million test scores, grades 3-8</a:t>
            </a: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</a:pPr>
            <a:endParaRPr lang="en-US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</a:pPr>
            <a:endParaRPr lang="en-US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</a:pPr>
            <a:r>
              <a:rPr lang="en-US">
                <a:solidFill>
                  <a:srgbClr val="000000"/>
                </a:solidFill>
                <a:latin typeface="cmss10" pitchFamily="34" charset="0"/>
              </a:rPr>
              <a:t>Exclude students in special ed. schools and classrooms (6% of obs.)</a:t>
            </a:r>
          </a:p>
        </p:txBody>
      </p:sp>
      <p:sp>
        <p:nvSpPr>
          <p:cNvPr id="217091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092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FFFF"/>
                </a:solidFill>
                <a:latin typeface="cmss10" pitchFamily="34" charset="0"/>
              </a:rPr>
              <a:t>Dataset 1: School District 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 74"/>
          <p:cNvSpPr/>
          <p:nvPr/>
        </p:nvSpPr>
        <p:spPr>
          <a:xfrm>
            <a:off x="1346200" y="4130675"/>
            <a:ext cx="1563688" cy="1189038"/>
          </a:xfrm>
          <a:custGeom>
            <a:avLst/>
            <a:gdLst>
              <a:gd name="connsiteX0" fmla="*/ 1554480 w 1562793"/>
              <a:gd name="connsiteY0" fmla="*/ 0 h 1188720"/>
              <a:gd name="connsiteX1" fmla="*/ 1562793 w 1562793"/>
              <a:gd name="connsiteY1" fmla="*/ 1188720 h 1188720"/>
              <a:gd name="connsiteX2" fmla="*/ 0 w 1562793"/>
              <a:gd name="connsiteY2" fmla="*/ 1188720 h 1188720"/>
              <a:gd name="connsiteX3" fmla="*/ 0 w 1562793"/>
              <a:gd name="connsiteY3" fmla="*/ 1113906 h 1188720"/>
              <a:gd name="connsiteX4" fmla="*/ 241069 w 1562793"/>
              <a:gd name="connsiteY4" fmla="*/ 1055717 h 1188720"/>
              <a:gd name="connsiteX5" fmla="*/ 681643 w 1562793"/>
              <a:gd name="connsiteY5" fmla="*/ 914400 h 1188720"/>
              <a:gd name="connsiteX6" fmla="*/ 931025 w 1562793"/>
              <a:gd name="connsiteY6" fmla="*/ 756459 h 1188720"/>
              <a:gd name="connsiteX7" fmla="*/ 1105593 w 1562793"/>
              <a:gd name="connsiteY7" fmla="*/ 565266 h 1188720"/>
              <a:gd name="connsiteX8" fmla="*/ 1454727 w 1562793"/>
              <a:gd name="connsiteY8" fmla="*/ 174568 h 1188720"/>
              <a:gd name="connsiteX9" fmla="*/ 1554480 w 1562793"/>
              <a:gd name="connsiteY9" fmla="*/ 0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2793" h="1188720">
                <a:moveTo>
                  <a:pt x="1554480" y="0"/>
                </a:moveTo>
                <a:lnTo>
                  <a:pt x="1562793" y="1188720"/>
                </a:lnTo>
                <a:lnTo>
                  <a:pt x="0" y="1188720"/>
                </a:lnTo>
                <a:lnTo>
                  <a:pt x="0" y="1113906"/>
                </a:lnTo>
                <a:lnTo>
                  <a:pt x="241069" y="1055717"/>
                </a:lnTo>
                <a:lnTo>
                  <a:pt x="681643" y="914400"/>
                </a:lnTo>
                <a:lnTo>
                  <a:pt x="931025" y="756459"/>
                </a:lnTo>
                <a:lnTo>
                  <a:pt x="1105593" y="565266"/>
                </a:lnTo>
                <a:lnTo>
                  <a:pt x="1454727" y="174568"/>
                </a:lnTo>
                <a:lnTo>
                  <a:pt x="1554480" y="0"/>
                </a:lnTo>
                <a:close/>
              </a:path>
            </a:pathLst>
          </a:cu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7267" name="Line 9"/>
          <p:cNvSpPr>
            <a:spLocks noChangeShapeType="1"/>
          </p:cNvSpPr>
          <p:nvPr/>
        </p:nvSpPr>
        <p:spPr bwMode="auto">
          <a:xfrm>
            <a:off x="1052513" y="4232275"/>
            <a:ext cx="7853362" cy="1588"/>
          </a:xfrm>
          <a:prstGeom prst="line">
            <a:avLst/>
          </a:prstGeom>
          <a:noFill/>
          <a:ln w="22225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7268" name="Line 8"/>
          <p:cNvSpPr>
            <a:spLocks noChangeShapeType="1"/>
          </p:cNvSpPr>
          <p:nvPr/>
        </p:nvSpPr>
        <p:spPr bwMode="auto">
          <a:xfrm>
            <a:off x="1052513" y="5324475"/>
            <a:ext cx="7853362" cy="1588"/>
          </a:xfrm>
          <a:prstGeom prst="line">
            <a:avLst/>
          </a:prstGeom>
          <a:noFill/>
          <a:ln w="22225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7269" name="Line 10"/>
          <p:cNvSpPr>
            <a:spLocks noChangeShapeType="1"/>
          </p:cNvSpPr>
          <p:nvPr/>
        </p:nvSpPr>
        <p:spPr bwMode="auto">
          <a:xfrm>
            <a:off x="1052513" y="3141663"/>
            <a:ext cx="7853362" cy="1587"/>
          </a:xfrm>
          <a:prstGeom prst="line">
            <a:avLst/>
          </a:prstGeom>
          <a:noFill/>
          <a:ln w="22225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7270" name="Line 11"/>
          <p:cNvSpPr>
            <a:spLocks noChangeShapeType="1"/>
          </p:cNvSpPr>
          <p:nvPr/>
        </p:nvSpPr>
        <p:spPr bwMode="auto">
          <a:xfrm>
            <a:off x="1052513" y="2055813"/>
            <a:ext cx="7853362" cy="1587"/>
          </a:xfrm>
          <a:prstGeom prst="line">
            <a:avLst/>
          </a:prstGeom>
          <a:noFill/>
          <a:ln w="22225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7271" name="Line 12"/>
          <p:cNvSpPr>
            <a:spLocks noChangeShapeType="1"/>
          </p:cNvSpPr>
          <p:nvPr/>
        </p:nvSpPr>
        <p:spPr bwMode="auto">
          <a:xfrm>
            <a:off x="1052513" y="963613"/>
            <a:ext cx="7853362" cy="1587"/>
          </a:xfrm>
          <a:prstGeom prst="line">
            <a:avLst/>
          </a:prstGeom>
          <a:noFill/>
          <a:ln w="22225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7272" name="Line 13"/>
          <p:cNvSpPr>
            <a:spLocks noChangeShapeType="1"/>
          </p:cNvSpPr>
          <p:nvPr/>
        </p:nvSpPr>
        <p:spPr bwMode="auto">
          <a:xfrm flipV="1">
            <a:off x="2909888" y="4130675"/>
            <a:ext cx="0" cy="1190625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7273" name="Line 16"/>
          <p:cNvSpPr>
            <a:spLocks noChangeShapeType="1"/>
          </p:cNvSpPr>
          <p:nvPr/>
        </p:nvSpPr>
        <p:spPr bwMode="auto">
          <a:xfrm flipV="1">
            <a:off x="1052513" y="663575"/>
            <a:ext cx="1587" cy="46577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7274" name="Line 17"/>
          <p:cNvSpPr>
            <a:spLocks noChangeShapeType="1"/>
          </p:cNvSpPr>
          <p:nvPr/>
        </p:nvSpPr>
        <p:spPr bwMode="auto">
          <a:xfrm flipH="1">
            <a:off x="958850" y="5321300"/>
            <a:ext cx="93663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7275" name="Rectangle 18"/>
          <p:cNvSpPr>
            <a:spLocks noChangeArrowheads="1"/>
          </p:cNvSpPr>
          <p:nvPr/>
        </p:nvSpPr>
        <p:spPr bwMode="auto">
          <a:xfrm>
            <a:off x="762000" y="5199063"/>
            <a:ext cx="114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67276" name="Line 19"/>
          <p:cNvSpPr>
            <a:spLocks noChangeShapeType="1"/>
          </p:cNvSpPr>
          <p:nvPr/>
        </p:nvSpPr>
        <p:spPr bwMode="auto">
          <a:xfrm flipH="1">
            <a:off x="958850" y="4232275"/>
            <a:ext cx="93663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7277" name="Rectangle 20"/>
          <p:cNvSpPr>
            <a:spLocks noChangeArrowheads="1"/>
          </p:cNvSpPr>
          <p:nvPr/>
        </p:nvSpPr>
        <p:spPr bwMode="auto">
          <a:xfrm>
            <a:off x="515938" y="4106863"/>
            <a:ext cx="3984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0.01</a:t>
            </a:r>
          </a:p>
        </p:txBody>
      </p:sp>
      <p:sp>
        <p:nvSpPr>
          <p:cNvPr id="267278" name="Line 21"/>
          <p:cNvSpPr>
            <a:spLocks noChangeShapeType="1"/>
          </p:cNvSpPr>
          <p:nvPr/>
        </p:nvSpPr>
        <p:spPr bwMode="auto">
          <a:xfrm flipH="1">
            <a:off x="958850" y="3141663"/>
            <a:ext cx="93663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7279" name="Rectangle 22"/>
          <p:cNvSpPr>
            <a:spLocks noChangeArrowheads="1"/>
          </p:cNvSpPr>
          <p:nvPr/>
        </p:nvSpPr>
        <p:spPr bwMode="auto">
          <a:xfrm>
            <a:off x="515938" y="3021013"/>
            <a:ext cx="3984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0.02</a:t>
            </a:r>
          </a:p>
        </p:txBody>
      </p:sp>
      <p:sp>
        <p:nvSpPr>
          <p:cNvPr id="267280" name="Line 23"/>
          <p:cNvSpPr>
            <a:spLocks noChangeShapeType="1"/>
          </p:cNvSpPr>
          <p:nvPr/>
        </p:nvSpPr>
        <p:spPr bwMode="auto">
          <a:xfrm flipH="1">
            <a:off x="958850" y="2055813"/>
            <a:ext cx="93663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7281" name="Rectangle 24"/>
          <p:cNvSpPr>
            <a:spLocks noChangeArrowheads="1"/>
          </p:cNvSpPr>
          <p:nvPr/>
        </p:nvSpPr>
        <p:spPr bwMode="auto">
          <a:xfrm>
            <a:off x="515938" y="1930400"/>
            <a:ext cx="3984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0.03</a:t>
            </a:r>
          </a:p>
        </p:txBody>
      </p:sp>
      <p:sp>
        <p:nvSpPr>
          <p:cNvPr id="267282" name="Line 25"/>
          <p:cNvSpPr>
            <a:spLocks noChangeShapeType="1"/>
          </p:cNvSpPr>
          <p:nvPr/>
        </p:nvSpPr>
        <p:spPr bwMode="auto">
          <a:xfrm flipH="1">
            <a:off x="958850" y="963613"/>
            <a:ext cx="93663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7283" name="Rectangle 26"/>
          <p:cNvSpPr>
            <a:spLocks noChangeArrowheads="1"/>
          </p:cNvSpPr>
          <p:nvPr/>
        </p:nvSpPr>
        <p:spPr bwMode="auto">
          <a:xfrm>
            <a:off x="515938" y="838200"/>
            <a:ext cx="3984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0.04</a:t>
            </a:r>
          </a:p>
        </p:txBody>
      </p:sp>
      <p:sp>
        <p:nvSpPr>
          <p:cNvPr id="267284" name="Line 28"/>
          <p:cNvSpPr>
            <a:spLocks noChangeShapeType="1"/>
          </p:cNvSpPr>
          <p:nvPr/>
        </p:nvSpPr>
        <p:spPr bwMode="auto">
          <a:xfrm>
            <a:off x="1052513" y="5321300"/>
            <a:ext cx="7853362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7285" name="Line 29"/>
          <p:cNvSpPr>
            <a:spLocks noChangeShapeType="1"/>
          </p:cNvSpPr>
          <p:nvPr/>
        </p:nvSpPr>
        <p:spPr bwMode="auto">
          <a:xfrm>
            <a:off x="1196975" y="5321300"/>
            <a:ext cx="1588" cy="968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7286" name="Rectangle 30"/>
          <p:cNvSpPr>
            <a:spLocks noChangeArrowheads="1"/>
          </p:cNvSpPr>
          <p:nvPr/>
        </p:nvSpPr>
        <p:spPr bwMode="auto">
          <a:xfrm>
            <a:off x="1019175" y="5464175"/>
            <a:ext cx="355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-0.3</a:t>
            </a:r>
          </a:p>
        </p:txBody>
      </p:sp>
      <p:sp>
        <p:nvSpPr>
          <p:cNvPr id="267287" name="Line 31"/>
          <p:cNvSpPr>
            <a:spLocks noChangeShapeType="1"/>
          </p:cNvSpPr>
          <p:nvPr/>
        </p:nvSpPr>
        <p:spPr bwMode="auto">
          <a:xfrm>
            <a:off x="2454275" y="5321300"/>
            <a:ext cx="1588" cy="968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7288" name="Rectangle 32"/>
          <p:cNvSpPr>
            <a:spLocks noChangeArrowheads="1"/>
          </p:cNvSpPr>
          <p:nvPr/>
        </p:nvSpPr>
        <p:spPr bwMode="auto">
          <a:xfrm>
            <a:off x="2276475" y="5464175"/>
            <a:ext cx="355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-0.2</a:t>
            </a:r>
          </a:p>
        </p:txBody>
      </p:sp>
      <p:sp>
        <p:nvSpPr>
          <p:cNvPr id="267289" name="Line 33"/>
          <p:cNvSpPr>
            <a:spLocks noChangeShapeType="1"/>
          </p:cNvSpPr>
          <p:nvPr/>
        </p:nvSpPr>
        <p:spPr bwMode="auto">
          <a:xfrm>
            <a:off x="3717925" y="5321300"/>
            <a:ext cx="1588" cy="968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7290" name="Rectangle 34"/>
          <p:cNvSpPr>
            <a:spLocks noChangeArrowheads="1"/>
          </p:cNvSpPr>
          <p:nvPr/>
        </p:nvSpPr>
        <p:spPr bwMode="auto">
          <a:xfrm>
            <a:off x="3540125" y="5464175"/>
            <a:ext cx="355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-0.1</a:t>
            </a:r>
          </a:p>
        </p:txBody>
      </p:sp>
      <p:sp>
        <p:nvSpPr>
          <p:cNvPr id="267291" name="Line 35"/>
          <p:cNvSpPr>
            <a:spLocks noChangeShapeType="1"/>
          </p:cNvSpPr>
          <p:nvPr/>
        </p:nvSpPr>
        <p:spPr bwMode="auto">
          <a:xfrm>
            <a:off x="4976813" y="5321300"/>
            <a:ext cx="1587" cy="968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7292" name="Rectangle 36"/>
          <p:cNvSpPr>
            <a:spLocks noChangeArrowheads="1"/>
          </p:cNvSpPr>
          <p:nvPr/>
        </p:nvSpPr>
        <p:spPr bwMode="auto">
          <a:xfrm>
            <a:off x="4919663" y="5464175"/>
            <a:ext cx="1143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67293" name="Line 37"/>
          <p:cNvSpPr>
            <a:spLocks noChangeShapeType="1"/>
          </p:cNvSpPr>
          <p:nvPr/>
        </p:nvSpPr>
        <p:spPr bwMode="auto">
          <a:xfrm>
            <a:off x="6240463" y="5321300"/>
            <a:ext cx="1587" cy="968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7294" name="Rectangle 38"/>
          <p:cNvSpPr>
            <a:spLocks noChangeArrowheads="1"/>
          </p:cNvSpPr>
          <p:nvPr/>
        </p:nvSpPr>
        <p:spPr bwMode="auto">
          <a:xfrm>
            <a:off x="6097588" y="5464175"/>
            <a:ext cx="285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0.1</a:t>
            </a:r>
          </a:p>
        </p:txBody>
      </p:sp>
      <p:sp>
        <p:nvSpPr>
          <p:cNvPr id="267295" name="Line 39"/>
          <p:cNvSpPr>
            <a:spLocks noChangeShapeType="1"/>
          </p:cNvSpPr>
          <p:nvPr/>
        </p:nvSpPr>
        <p:spPr bwMode="auto">
          <a:xfrm>
            <a:off x="7497763" y="5321300"/>
            <a:ext cx="1587" cy="968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7296" name="Rectangle 40"/>
          <p:cNvSpPr>
            <a:spLocks noChangeArrowheads="1"/>
          </p:cNvSpPr>
          <p:nvPr/>
        </p:nvSpPr>
        <p:spPr bwMode="auto">
          <a:xfrm>
            <a:off x="7354888" y="5464175"/>
            <a:ext cx="285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0.2</a:t>
            </a:r>
          </a:p>
        </p:txBody>
      </p:sp>
      <p:sp>
        <p:nvSpPr>
          <p:cNvPr id="267297" name="Line 41"/>
          <p:cNvSpPr>
            <a:spLocks noChangeShapeType="1"/>
          </p:cNvSpPr>
          <p:nvPr/>
        </p:nvSpPr>
        <p:spPr bwMode="auto">
          <a:xfrm>
            <a:off x="8761413" y="5321300"/>
            <a:ext cx="1587" cy="968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7298" name="Rectangle 42"/>
          <p:cNvSpPr>
            <a:spLocks noChangeArrowheads="1"/>
          </p:cNvSpPr>
          <p:nvPr/>
        </p:nvSpPr>
        <p:spPr bwMode="auto">
          <a:xfrm>
            <a:off x="8618538" y="5464175"/>
            <a:ext cx="285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0.3</a:t>
            </a:r>
          </a:p>
        </p:txBody>
      </p:sp>
      <p:sp>
        <p:nvSpPr>
          <p:cNvPr id="267299" name="Rectangle 49"/>
          <p:cNvSpPr>
            <a:spLocks noChangeArrowheads="1"/>
          </p:cNvSpPr>
          <p:nvPr/>
        </p:nvSpPr>
        <p:spPr bwMode="auto">
          <a:xfrm rot="-5400000">
            <a:off x="-167481" y="2837656"/>
            <a:ext cx="762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Density</a:t>
            </a:r>
            <a:endParaRPr lang="en-US" sz="18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267300" name="Rectangle 5"/>
          <p:cNvSpPr>
            <a:spLocks noChangeArrowheads="1"/>
          </p:cNvSpPr>
          <p:nvPr/>
        </p:nvSpPr>
        <p:spPr bwMode="auto">
          <a:xfrm>
            <a:off x="1865313" y="182563"/>
            <a:ext cx="5514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dirty="0">
                <a:solidFill>
                  <a:srgbClr val="1E2D70"/>
                </a:solidFill>
              </a:rPr>
              <a:t>Deselecting Teachers on the Basis of Value-Added</a:t>
            </a:r>
          </a:p>
        </p:txBody>
      </p:sp>
      <p:sp>
        <p:nvSpPr>
          <p:cNvPr id="267301" name="Rectangle 42"/>
          <p:cNvSpPr>
            <a:spLocks noChangeArrowheads="1"/>
          </p:cNvSpPr>
          <p:nvPr/>
        </p:nvSpPr>
        <p:spPr bwMode="auto">
          <a:xfrm>
            <a:off x="3576638" y="5843588"/>
            <a:ext cx="3086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Teacher Effect on Test Scores</a:t>
            </a:r>
            <a:endParaRPr lang="en-US" sz="18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267302" name="Freeform 69"/>
          <p:cNvSpPr>
            <a:spLocks/>
          </p:cNvSpPr>
          <p:nvPr/>
        </p:nvSpPr>
        <p:spPr bwMode="auto">
          <a:xfrm>
            <a:off x="1330325" y="914400"/>
            <a:ext cx="6018213" cy="4418013"/>
          </a:xfrm>
          <a:custGeom>
            <a:avLst/>
            <a:gdLst>
              <a:gd name="T0" fmla="*/ 0 w 6018415"/>
              <a:gd name="T1" fmla="*/ 3744399 h 4418214"/>
              <a:gd name="T2" fmla="*/ 407179 w 6018415"/>
              <a:gd name="T3" fmla="*/ 2921854 h 4418214"/>
              <a:gd name="T4" fmla="*/ 1163363 w 6018415"/>
              <a:gd name="T5" fmla="*/ 703459 h 4418214"/>
              <a:gd name="T6" fmla="*/ 1603773 w 6018415"/>
              <a:gd name="T7" fmla="*/ 63698 h 4418214"/>
              <a:gd name="T8" fmla="*/ 1977704 w 6018415"/>
              <a:gd name="T9" fmla="*/ 321270 h 4418214"/>
              <a:gd name="T10" fmla="*/ 2301788 w 6018415"/>
              <a:gd name="T11" fmla="*/ 1160438 h 4418214"/>
              <a:gd name="T12" fmla="*/ 2858540 w 6018415"/>
              <a:gd name="T13" fmla="*/ 2780604 h 4418214"/>
              <a:gd name="T14" fmla="*/ 3249086 w 6018415"/>
              <a:gd name="T15" fmla="*/ 3661314 h 4418214"/>
              <a:gd name="T16" fmla="*/ 3772593 w 6018415"/>
              <a:gd name="T17" fmla="*/ 4209670 h 4418214"/>
              <a:gd name="T18" fmla="*/ 4586949 w 6018415"/>
              <a:gd name="T19" fmla="*/ 4384151 h 4418214"/>
              <a:gd name="T20" fmla="*/ 6016209 w 6018415"/>
              <a:gd name="T21" fmla="*/ 4400774 h 44182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018415"/>
              <a:gd name="T34" fmla="*/ 0 h 4418214"/>
              <a:gd name="T35" fmla="*/ 6018415 w 6018415"/>
              <a:gd name="T36" fmla="*/ 4418214 h 441821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018415" h="4418214">
                <a:moveTo>
                  <a:pt x="0" y="3746269"/>
                </a:moveTo>
                <a:cubicBezTo>
                  <a:pt x="106680" y="3588327"/>
                  <a:pt x="213360" y="3430385"/>
                  <a:pt x="407324" y="2923309"/>
                </a:cubicBezTo>
                <a:cubicBezTo>
                  <a:pt x="601288" y="2416233"/>
                  <a:pt x="964277" y="1180407"/>
                  <a:pt x="1163782" y="703811"/>
                </a:cubicBezTo>
                <a:cubicBezTo>
                  <a:pt x="1363288" y="227215"/>
                  <a:pt x="1468583" y="127462"/>
                  <a:pt x="1604357" y="63731"/>
                </a:cubicBezTo>
                <a:cubicBezTo>
                  <a:pt x="1740131" y="0"/>
                  <a:pt x="1862051" y="138546"/>
                  <a:pt x="1978429" y="321426"/>
                </a:cubicBezTo>
                <a:cubicBezTo>
                  <a:pt x="2094807" y="504306"/>
                  <a:pt x="2155768" y="750916"/>
                  <a:pt x="2302626" y="1161011"/>
                </a:cubicBezTo>
                <a:cubicBezTo>
                  <a:pt x="2449484" y="1571106"/>
                  <a:pt x="2701637" y="2364971"/>
                  <a:pt x="2859579" y="2781993"/>
                </a:cubicBezTo>
                <a:cubicBezTo>
                  <a:pt x="3017521" y="3199015"/>
                  <a:pt x="3097877" y="3424844"/>
                  <a:pt x="3250277" y="3663142"/>
                </a:cubicBezTo>
                <a:cubicBezTo>
                  <a:pt x="3402677" y="3901440"/>
                  <a:pt x="3550921" y="4091248"/>
                  <a:pt x="3773979" y="4211782"/>
                </a:cubicBezTo>
                <a:cubicBezTo>
                  <a:pt x="3997037" y="4332317"/>
                  <a:pt x="4214553" y="4354484"/>
                  <a:pt x="4588626" y="4386349"/>
                </a:cubicBezTo>
                <a:cubicBezTo>
                  <a:pt x="4962699" y="4418214"/>
                  <a:pt x="5490557" y="4410594"/>
                  <a:pt x="6018415" y="4402975"/>
                </a:cubicBezTo>
              </a:path>
            </a:pathLst>
          </a:custGeom>
          <a:noFill/>
          <a:ln w="28575" algn="ctr">
            <a:solidFill>
              <a:srgbClr val="90353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7303" name="Freeform 71"/>
          <p:cNvSpPr>
            <a:spLocks/>
          </p:cNvSpPr>
          <p:nvPr/>
        </p:nvSpPr>
        <p:spPr bwMode="auto">
          <a:xfrm>
            <a:off x="1338263" y="890588"/>
            <a:ext cx="7515225" cy="4411662"/>
          </a:xfrm>
          <a:custGeom>
            <a:avLst/>
            <a:gdLst>
              <a:gd name="T0" fmla="*/ 0 w 7514705"/>
              <a:gd name="T1" fmla="*/ 4358573 h 4411287"/>
              <a:gd name="T2" fmla="*/ 748718 w 7514705"/>
              <a:gd name="T3" fmla="*/ 4108953 h 4411287"/>
              <a:gd name="T4" fmla="*/ 1172988 w 7514705"/>
              <a:gd name="T5" fmla="*/ 3742860 h 4411287"/>
              <a:gd name="T6" fmla="*/ 1796922 w 7514705"/>
              <a:gd name="T7" fmla="*/ 2835917 h 4411287"/>
              <a:gd name="T8" fmla="*/ 3044773 w 7514705"/>
              <a:gd name="T9" fmla="*/ 447920 h 4411287"/>
              <a:gd name="T10" fmla="*/ 3851719 w 7514705"/>
              <a:gd name="T11" fmla="*/ 148387 h 4411287"/>
              <a:gd name="T12" fmla="*/ 4508929 w 7514705"/>
              <a:gd name="T13" fmla="*/ 1113566 h 4411287"/>
              <a:gd name="T14" fmla="*/ 5548813 w 7514705"/>
              <a:gd name="T15" fmla="*/ 3210341 h 4411287"/>
              <a:gd name="T16" fmla="*/ 6538778 w 7514705"/>
              <a:gd name="T17" fmla="*/ 4167204 h 4411287"/>
              <a:gd name="T18" fmla="*/ 7412274 w 7514705"/>
              <a:gd name="T19" fmla="*/ 4316970 h 4411287"/>
              <a:gd name="T20" fmla="*/ 7187654 w 7514705"/>
              <a:gd name="T21" fmla="*/ 3576452 h 44112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514705"/>
              <a:gd name="T34" fmla="*/ 0 h 4411287"/>
              <a:gd name="T35" fmla="*/ 7514705 w 7514705"/>
              <a:gd name="T36" fmla="*/ 4411287 h 44112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514705" h="4411287">
                <a:moveTo>
                  <a:pt x="0" y="4354484"/>
                </a:moveTo>
                <a:cubicBezTo>
                  <a:pt x="276398" y="4281055"/>
                  <a:pt x="552797" y="4207626"/>
                  <a:pt x="748146" y="4105102"/>
                </a:cubicBezTo>
                <a:cubicBezTo>
                  <a:pt x="943495" y="4002578"/>
                  <a:pt x="997528" y="3951317"/>
                  <a:pt x="1172095" y="3739342"/>
                </a:cubicBezTo>
                <a:cubicBezTo>
                  <a:pt x="1346662" y="3527368"/>
                  <a:pt x="1483822" y="3381895"/>
                  <a:pt x="1795549" y="2833255"/>
                </a:cubicBezTo>
                <a:cubicBezTo>
                  <a:pt x="2107276" y="2284615"/>
                  <a:pt x="2700251" y="895004"/>
                  <a:pt x="3042458" y="447502"/>
                </a:cubicBezTo>
                <a:cubicBezTo>
                  <a:pt x="3384665" y="0"/>
                  <a:pt x="3604953" y="37408"/>
                  <a:pt x="3848793" y="148244"/>
                </a:cubicBezTo>
                <a:cubicBezTo>
                  <a:pt x="4092633" y="259080"/>
                  <a:pt x="4222865" y="602673"/>
                  <a:pt x="4505498" y="1112520"/>
                </a:cubicBezTo>
                <a:cubicBezTo>
                  <a:pt x="4788131" y="1622367"/>
                  <a:pt x="5206538" y="2698866"/>
                  <a:pt x="5544589" y="3207328"/>
                </a:cubicBezTo>
                <a:cubicBezTo>
                  <a:pt x="5882640" y="3715790"/>
                  <a:pt x="6223462" y="3979026"/>
                  <a:pt x="6533804" y="4163291"/>
                </a:cubicBezTo>
                <a:cubicBezTo>
                  <a:pt x="6844146" y="4347556"/>
                  <a:pt x="7298575" y="4411287"/>
                  <a:pt x="7406640" y="4312920"/>
                </a:cubicBezTo>
                <a:cubicBezTo>
                  <a:pt x="7514705" y="4214553"/>
                  <a:pt x="7348450" y="3893820"/>
                  <a:pt x="7182196" y="3573088"/>
                </a:cubicBezTo>
              </a:path>
            </a:pathLst>
          </a:custGeom>
          <a:noFill/>
          <a:ln w="2857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8458200" y="4362450"/>
            <a:ext cx="6858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67305" name="Line 44"/>
          <p:cNvSpPr>
            <a:spLocks noChangeShapeType="1"/>
          </p:cNvSpPr>
          <p:nvPr/>
        </p:nvSpPr>
        <p:spPr bwMode="auto">
          <a:xfrm>
            <a:off x="1074738" y="6465888"/>
            <a:ext cx="858837" cy="1587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7306" name="Line 45"/>
          <p:cNvSpPr>
            <a:spLocks noChangeShapeType="1"/>
          </p:cNvSpPr>
          <p:nvPr/>
        </p:nvSpPr>
        <p:spPr bwMode="auto">
          <a:xfrm>
            <a:off x="3500438" y="6465888"/>
            <a:ext cx="854075" cy="1587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7307" name="Rectangle 46"/>
          <p:cNvSpPr>
            <a:spLocks noChangeArrowheads="1"/>
          </p:cNvSpPr>
          <p:nvPr/>
        </p:nvSpPr>
        <p:spPr bwMode="auto">
          <a:xfrm>
            <a:off x="2071688" y="6340475"/>
            <a:ext cx="1079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Population</a:t>
            </a:r>
            <a:endParaRPr lang="en-US" sz="18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267308" name="Rectangle 47"/>
          <p:cNvSpPr>
            <a:spLocks noChangeArrowheads="1"/>
          </p:cNvSpPr>
          <p:nvPr/>
        </p:nvSpPr>
        <p:spPr bwMode="auto">
          <a:xfrm>
            <a:off x="4492625" y="6340475"/>
            <a:ext cx="4533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Observed Below 5th Percentile After 3 Years</a:t>
            </a:r>
            <a:endParaRPr lang="en-US" sz="1800">
              <a:solidFill>
                <a:srgbClr val="000000"/>
              </a:solidFill>
              <a:latin typeface="cmss1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53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 74"/>
          <p:cNvSpPr/>
          <p:nvPr/>
        </p:nvSpPr>
        <p:spPr>
          <a:xfrm>
            <a:off x="1346200" y="4130675"/>
            <a:ext cx="1563688" cy="1189038"/>
          </a:xfrm>
          <a:custGeom>
            <a:avLst/>
            <a:gdLst>
              <a:gd name="connsiteX0" fmla="*/ 1554480 w 1562793"/>
              <a:gd name="connsiteY0" fmla="*/ 0 h 1188720"/>
              <a:gd name="connsiteX1" fmla="*/ 1562793 w 1562793"/>
              <a:gd name="connsiteY1" fmla="*/ 1188720 h 1188720"/>
              <a:gd name="connsiteX2" fmla="*/ 0 w 1562793"/>
              <a:gd name="connsiteY2" fmla="*/ 1188720 h 1188720"/>
              <a:gd name="connsiteX3" fmla="*/ 0 w 1562793"/>
              <a:gd name="connsiteY3" fmla="*/ 1113906 h 1188720"/>
              <a:gd name="connsiteX4" fmla="*/ 241069 w 1562793"/>
              <a:gd name="connsiteY4" fmla="*/ 1055717 h 1188720"/>
              <a:gd name="connsiteX5" fmla="*/ 681643 w 1562793"/>
              <a:gd name="connsiteY5" fmla="*/ 914400 h 1188720"/>
              <a:gd name="connsiteX6" fmla="*/ 931025 w 1562793"/>
              <a:gd name="connsiteY6" fmla="*/ 756459 h 1188720"/>
              <a:gd name="connsiteX7" fmla="*/ 1105593 w 1562793"/>
              <a:gd name="connsiteY7" fmla="*/ 565266 h 1188720"/>
              <a:gd name="connsiteX8" fmla="*/ 1454727 w 1562793"/>
              <a:gd name="connsiteY8" fmla="*/ 174568 h 1188720"/>
              <a:gd name="connsiteX9" fmla="*/ 1554480 w 1562793"/>
              <a:gd name="connsiteY9" fmla="*/ 0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2793" h="1188720">
                <a:moveTo>
                  <a:pt x="1554480" y="0"/>
                </a:moveTo>
                <a:lnTo>
                  <a:pt x="1562793" y="1188720"/>
                </a:lnTo>
                <a:lnTo>
                  <a:pt x="0" y="1188720"/>
                </a:lnTo>
                <a:lnTo>
                  <a:pt x="0" y="1113906"/>
                </a:lnTo>
                <a:lnTo>
                  <a:pt x="241069" y="1055717"/>
                </a:lnTo>
                <a:lnTo>
                  <a:pt x="681643" y="914400"/>
                </a:lnTo>
                <a:lnTo>
                  <a:pt x="931025" y="756459"/>
                </a:lnTo>
                <a:lnTo>
                  <a:pt x="1105593" y="565266"/>
                </a:lnTo>
                <a:lnTo>
                  <a:pt x="1454727" y="174568"/>
                </a:lnTo>
                <a:lnTo>
                  <a:pt x="1554480" y="0"/>
                </a:lnTo>
                <a:close/>
              </a:path>
            </a:pathLst>
          </a:cu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7267" name="Line 9"/>
          <p:cNvSpPr>
            <a:spLocks noChangeShapeType="1"/>
          </p:cNvSpPr>
          <p:nvPr/>
        </p:nvSpPr>
        <p:spPr bwMode="auto">
          <a:xfrm>
            <a:off x="1052513" y="4232275"/>
            <a:ext cx="7853362" cy="1588"/>
          </a:xfrm>
          <a:prstGeom prst="line">
            <a:avLst/>
          </a:prstGeom>
          <a:noFill/>
          <a:ln w="22225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68" name="Line 8"/>
          <p:cNvSpPr>
            <a:spLocks noChangeShapeType="1"/>
          </p:cNvSpPr>
          <p:nvPr/>
        </p:nvSpPr>
        <p:spPr bwMode="auto">
          <a:xfrm>
            <a:off x="1052513" y="5324475"/>
            <a:ext cx="7853362" cy="1588"/>
          </a:xfrm>
          <a:prstGeom prst="line">
            <a:avLst/>
          </a:prstGeom>
          <a:noFill/>
          <a:ln w="22225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69" name="Line 10"/>
          <p:cNvSpPr>
            <a:spLocks noChangeShapeType="1"/>
          </p:cNvSpPr>
          <p:nvPr/>
        </p:nvSpPr>
        <p:spPr bwMode="auto">
          <a:xfrm>
            <a:off x="1052513" y="3141663"/>
            <a:ext cx="7853362" cy="1587"/>
          </a:xfrm>
          <a:prstGeom prst="line">
            <a:avLst/>
          </a:prstGeom>
          <a:noFill/>
          <a:ln w="22225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70" name="Line 11"/>
          <p:cNvSpPr>
            <a:spLocks noChangeShapeType="1"/>
          </p:cNvSpPr>
          <p:nvPr/>
        </p:nvSpPr>
        <p:spPr bwMode="auto">
          <a:xfrm>
            <a:off x="1052513" y="2055813"/>
            <a:ext cx="7853362" cy="1587"/>
          </a:xfrm>
          <a:prstGeom prst="line">
            <a:avLst/>
          </a:prstGeom>
          <a:noFill/>
          <a:ln w="22225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71" name="Line 12"/>
          <p:cNvSpPr>
            <a:spLocks noChangeShapeType="1"/>
          </p:cNvSpPr>
          <p:nvPr/>
        </p:nvSpPr>
        <p:spPr bwMode="auto">
          <a:xfrm>
            <a:off x="1052513" y="963613"/>
            <a:ext cx="7853362" cy="1587"/>
          </a:xfrm>
          <a:prstGeom prst="line">
            <a:avLst/>
          </a:prstGeom>
          <a:noFill/>
          <a:ln w="22225">
            <a:solidFill>
              <a:srgbClr val="EAF2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72" name="Line 13"/>
          <p:cNvSpPr>
            <a:spLocks noChangeShapeType="1"/>
          </p:cNvSpPr>
          <p:nvPr/>
        </p:nvSpPr>
        <p:spPr bwMode="auto">
          <a:xfrm flipV="1">
            <a:off x="2909888" y="4130675"/>
            <a:ext cx="0" cy="1190625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73" name="Line 16"/>
          <p:cNvSpPr>
            <a:spLocks noChangeShapeType="1"/>
          </p:cNvSpPr>
          <p:nvPr/>
        </p:nvSpPr>
        <p:spPr bwMode="auto">
          <a:xfrm flipV="1">
            <a:off x="1052513" y="663575"/>
            <a:ext cx="1587" cy="46577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74" name="Line 17"/>
          <p:cNvSpPr>
            <a:spLocks noChangeShapeType="1"/>
          </p:cNvSpPr>
          <p:nvPr/>
        </p:nvSpPr>
        <p:spPr bwMode="auto">
          <a:xfrm flipH="1">
            <a:off x="958850" y="5321300"/>
            <a:ext cx="93663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75" name="Rectangle 18"/>
          <p:cNvSpPr>
            <a:spLocks noChangeArrowheads="1"/>
          </p:cNvSpPr>
          <p:nvPr/>
        </p:nvSpPr>
        <p:spPr bwMode="auto">
          <a:xfrm>
            <a:off x="762000" y="5199063"/>
            <a:ext cx="114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0</a:t>
            </a:r>
            <a:endParaRPr lang="en-US" sz="1600"/>
          </a:p>
        </p:txBody>
      </p:sp>
      <p:sp>
        <p:nvSpPr>
          <p:cNvPr id="267276" name="Line 19"/>
          <p:cNvSpPr>
            <a:spLocks noChangeShapeType="1"/>
          </p:cNvSpPr>
          <p:nvPr/>
        </p:nvSpPr>
        <p:spPr bwMode="auto">
          <a:xfrm flipH="1">
            <a:off x="958850" y="4232275"/>
            <a:ext cx="93663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77" name="Rectangle 20"/>
          <p:cNvSpPr>
            <a:spLocks noChangeArrowheads="1"/>
          </p:cNvSpPr>
          <p:nvPr/>
        </p:nvSpPr>
        <p:spPr bwMode="auto">
          <a:xfrm>
            <a:off x="515938" y="4106863"/>
            <a:ext cx="3984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0.01</a:t>
            </a:r>
            <a:endParaRPr lang="en-US" sz="1600"/>
          </a:p>
        </p:txBody>
      </p:sp>
      <p:sp>
        <p:nvSpPr>
          <p:cNvPr id="267278" name="Line 21"/>
          <p:cNvSpPr>
            <a:spLocks noChangeShapeType="1"/>
          </p:cNvSpPr>
          <p:nvPr/>
        </p:nvSpPr>
        <p:spPr bwMode="auto">
          <a:xfrm flipH="1">
            <a:off x="958850" y="3141663"/>
            <a:ext cx="93663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79" name="Rectangle 22"/>
          <p:cNvSpPr>
            <a:spLocks noChangeArrowheads="1"/>
          </p:cNvSpPr>
          <p:nvPr/>
        </p:nvSpPr>
        <p:spPr bwMode="auto">
          <a:xfrm>
            <a:off x="515938" y="3021013"/>
            <a:ext cx="3984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0.02</a:t>
            </a:r>
            <a:endParaRPr lang="en-US" sz="1600"/>
          </a:p>
        </p:txBody>
      </p:sp>
      <p:sp>
        <p:nvSpPr>
          <p:cNvPr id="267280" name="Line 23"/>
          <p:cNvSpPr>
            <a:spLocks noChangeShapeType="1"/>
          </p:cNvSpPr>
          <p:nvPr/>
        </p:nvSpPr>
        <p:spPr bwMode="auto">
          <a:xfrm flipH="1">
            <a:off x="958850" y="2055813"/>
            <a:ext cx="93663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81" name="Rectangle 24"/>
          <p:cNvSpPr>
            <a:spLocks noChangeArrowheads="1"/>
          </p:cNvSpPr>
          <p:nvPr/>
        </p:nvSpPr>
        <p:spPr bwMode="auto">
          <a:xfrm>
            <a:off x="515938" y="1930400"/>
            <a:ext cx="3984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0.03</a:t>
            </a:r>
            <a:endParaRPr lang="en-US" sz="1600"/>
          </a:p>
        </p:txBody>
      </p:sp>
      <p:sp>
        <p:nvSpPr>
          <p:cNvPr id="267282" name="Line 25"/>
          <p:cNvSpPr>
            <a:spLocks noChangeShapeType="1"/>
          </p:cNvSpPr>
          <p:nvPr/>
        </p:nvSpPr>
        <p:spPr bwMode="auto">
          <a:xfrm flipH="1">
            <a:off x="958850" y="963613"/>
            <a:ext cx="93663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83" name="Rectangle 26"/>
          <p:cNvSpPr>
            <a:spLocks noChangeArrowheads="1"/>
          </p:cNvSpPr>
          <p:nvPr/>
        </p:nvSpPr>
        <p:spPr bwMode="auto">
          <a:xfrm>
            <a:off x="515938" y="838200"/>
            <a:ext cx="3984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0.04</a:t>
            </a:r>
            <a:endParaRPr lang="en-US" sz="1600"/>
          </a:p>
        </p:txBody>
      </p:sp>
      <p:sp>
        <p:nvSpPr>
          <p:cNvPr id="267284" name="Line 28"/>
          <p:cNvSpPr>
            <a:spLocks noChangeShapeType="1"/>
          </p:cNvSpPr>
          <p:nvPr/>
        </p:nvSpPr>
        <p:spPr bwMode="auto">
          <a:xfrm>
            <a:off x="1052513" y="5321300"/>
            <a:ext cx="7853362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85" name="Line 29"/>
          <p:cNvSpPr>
            <a:spLocks noChangeShapeType="1"/>
          </p:cNvSpPr>
          <p:nvPr/>
        </p:nvSpPr>
        <p:spPr bwMode="auto">
          <a:xfrm>
            <a:off x="1196975" y="5321300"/>
            <a:ext cx="1588" cy="968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86" name="Rectangle 30"/>
          <p:cNvSpPr>
            <a:spLocks noChangeArrowheads="1"/>
          </p:cNvSpPr>
          <p:nvPr/>
        </p:nvSpPr>
        <p:spPr bwMode="auto">
          <a:xfrm>
            <a:off x="1019175" y="5464175"/>
            <a:ext cx="355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-0.3</a:t>
            </a:r>
            <a:endParaRPr lang="en-US" sz="1600"/>
          </a:p>
        </p:txBody>
      </p:sp>
      <p:sp>
        <p:nvSpPr>
          <p:cNvPr id="267287" name="Line 31"/>
          <p:cNvSpPr>
            <a:spLocks noChangeShapeType="1"/>
          </p:cNvSpPr>
          <p:nvPr/>
        </p:nvSpPr>
        <p:spPr bwMode="auto">
          <a:xfrm>
            <a:off x="2454275" y="5321300"/>
            <a:ext cx="1588" cy="968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88" name="Rectangle 32"/>
          <p:cNvSpPr>
            <a:spLocks noChangeArrowheads="1"/>
          </p:cNvSpPr>
          <p:nvPr/>
        </p:nvSpPr>
        <p:spPr bwMode="auto">
          <a:xfrm>
            <a:off x="2276475" y="5464175"/>
            <a:ext cx="355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-0.2</a:t>
            </a:r>
            <a:endParaRPr lang="en-US" sz="1600"/>
          </a:p>
        </p:txBody>
      </p:sp>
      <p:sp>
        <p:nvSpPr>
          <p:cNvPr id="267289" name="Line 33"/>
          <p:cNvSpPr>
            <a:spLocks noChangeShapeType="1"/>
          </p:cNvSpPr>
          <p:nvPr/>
        </p:nvSpPr>
        <p:spPr bwMode="auto">
          <a:xfrm>
            <a:off x="3717925" y="5321300"/>
            <a:ext cx="1588" cy="968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90" name="Rectangle 34"/>
          <p:cNvSpPr>
            <a:spLocks noChangeArrowheads="1"/>
          </p:cNvSpPr>
          <p:nvPr/>
        </p:nvSpPr>
        <p:spPr bwMode="auto">
          <a:xfrm>
            <a:off x="3540125" y="5464175"/>
            <a:ext cx="355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-0.1</a:t>
            </a:r>
            <a:endParaRPr lang="en-US" sz="1600"/>
          </a:p>
        </p:txBody>
      </p:sp>
      <p:sp>
        <p:nvSpPr>
          <p:cNvPr id="267291" name="Line 35"/>
          <p:cNvSpPr>
            <a:spLocks noChangeShapeType="1"/>
          </p:cNvSpPr>
          <p:nvPr/>
        </p:nvSpPr>
        <p:spPr bwMode="auto">
          <a:xfrm>
            <a:off x="4976813" y="5321300"/>
            <a:ext cx="1587" cy="968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92" name="Rectangle 36"/>
          <p:cNvSpPr>
            <a:spLocks noChangeArrowheads="1"/>
          </p:cNvSpPr>
          <p:nvPr/>
        </p:nvSpPr>
        <p:spPr bwMode="auto">
          <a:xfrm>
            <a:off x="4919663" y="5464175"/>
            <a:ext cx="1143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0</a:t>
            </a:r>
            <a:endParaRPr lang="en-US" sz="1600"/>
          </a:p>
        </p:txBody>
      </p:sp>
      <p:sp>
        <p:nvSpPr>
          <p:cNvPr id="267293" name="Line 37"/>
          <p:cNvSpPr>
            <a:spLocks noChangeShapeType="1"/>
          </p:cNvSpPr>
          <p:nvPr/>
        </p:nvSpPr>
        <p:spPr bwMode="auto">
          <a:xfrm>
            <a:off x="6240463" y="5321300"/>
            <a:ext cx="1587" cy="968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94" name="Rectangle 38"/>
          <p:cNvSpPr>
            <a:spLocks noChangeArrowheads="1"/>
          </p:cNvSpPr>
          <p:nvPr/>
        </p:nvSpPr>
        <p:spPr bwMode="auto">
          <a:xfrm>
            <a:off x="6097588" y="5464175"/>
            <a:ext cx="285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0.1</a:t>
            </a:r>
            <a:endParaRPr lang="en-US" sz="1600"/>
          </a:p>
        </p:txBody>
      </p:sp>
      <p:sp>
        <p:nvSpPr>
          <p:cNvPr id="267295" name="Line 39"/>
          <p:cNvSpPr>
            <a:spLocks noChangeShapeType="1"/>
          </p:cNvSpPr>
          <p:nvPr/>
        </p:nvSpPr>
        <p:spPr bwMode="auto">
          <a:xfrm>
            <a:off x="7497763" y="5321300"/>
            <a:ext cx="1587" cy="968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96" name="Rectangle 40"/>
          <p:cNvSpPr>
            <a:spLocks noChangeArrowheads="1"/>
          </p:cNvSpPr>
          <p:nvPr/>
        </p:nvSpPr>
        <p:spPr bwMode="auto">
          <a:xfrm>
            <a:off x="7354888" y="5464175"/>
            <a:ext cx="285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0.2</a:t>
            </a:r>
            <a:endParaRPr lang="en-US" sz="1600"/>
          </a:p>
        </p:txBody>
      </p:sp>
      <p:sp>
        <p:nvSpPr>
          <p:cNvPr id="267297" name="Line 41"/>
          <p:cNvSpPr>
            <a:spLocks noChangeShapeType="1"/>
          </p:cNvSpPr>
          <p:nvPr/>
        </p:nvSpPr>
        <p:spPr bwMode="auto">
          <a:xfrm>
            <a:off x="8761413" y="5321300"/>
            <a:ext cx="1587" cy="968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98" name="Rectangle 42"/>
          <p:cNvSpPr>
            <a:spLocks noChangeArrowheads="1"/>
          </p:cNvSpPr>
          <p:nvPr/>
        </p:nvSpPr>
        <p:spPr bwMode="auto">
          <a:xfrm>
            <a:off x="8618538" y="5464175"/>
            <a:ext cx="285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0.3</a:t>
            </a:r>
            <a:endParaRPr lang="en-US" sz="1600"/>
          </a:p>
        </p:txBody>
      </p:sp>
      <p:sp>
        <p:nvSpPr>
          <p:cNvPr id="267299" name="Rectangle 49"/>
          <p:cNvSpPr>
            <a:spLocks noChangeArrowheads="1"/>
          </p:cNvSpPr>
          <p:nvPr/>
        </p:nvSpPr>
        <p:spPr bwMode="auto">
          <a:xfrm rot="-5400000">
            <a:off x="-167481" y="2837656"/>
            <a:ext cx="762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Density</a:t>
            </a:r>
            <a:endParaRPr lang="en-US" sz="18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267300" name="Rectangle 5"/>
          <p:cNvSpPr>
            <a:spLocks noChangeArrowheads="1"/>
          </p:cNvSpPr>
          <p:nvPr/>
        </p:nvSpPr>
        <p:spPr bwMode="auto">
          <a:xfrm>
            <a:off x="1865313" y="182563"/>
            <a:ext cx="5514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dirty="0">
                <a:solidFill>
                  <a:srgbClr val="1E2D70"/>
                </a:solidFill>
              </a:rPr>
              <a:t>Deselecting Teachers on the Basis of Value-Added</a:t>
            </a:r>
          </a:p>
        </p:txBody>
      </p:sp>
      <p:sp>
        <p:nvSpPr>
          <p:cNvPr id="267301" name="Rectangle 42"/>
          <p:cNvSpPr>
            <a:spLocks noChangeArrowheads="1"/>
          </p:cNvSpPr>
          <p:nvPr/>
        </p:nvSpPr>
        <p:spPr bwMode="auto">
          <a:xfrm>
            <a:off x="3576638" y="5843588"/>
            <a:ext cx="3086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Teacher Effect on Test Scores</a:t>
            </a:r>
            <a:endParaRPr lang="en-US" sz="18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267302" name="Freeform 69"/>
          <p:cNvSpPr>
            <a:spLocks/>
          </p:cNvSpPr>
          <p:nvPr/>
        </p:nvSpPr>
        <p:spPr bwMode="auto">
          <a:xfrm>
            <a:off x="1330325" y="914400"/>
            <a:ext cx="6018213" cy="4418013"/>
          </a:xfrm>
          <a:custGeom>
            <a:avLst/>
            <a:gdLst>
              <a:gd name="T0" fmla="*/ 0 w 6018415"/>
              <a:gd name="T1" fmla="*/ 3744399 h 4418214"/>
              <a:gd name="T2" fmla="*/ 407179 w 6018415"/>
              <a:gd name="T3" fmla="*/ 2921854 h 4418214"/>
              <a:gd name="T4" fmla="*/ 1163363 w 6018415"/>
              <a:gd name="T5" fmla="*/ 703459 h 4418214"/>
              <a:gd name="T6" fmla="*/ 1603773 w 6018415"/>
              <a:gd name="T7" fmla="*/ 63698 h 4418214"/>
              <a:gd name="T8" fmla="*/ 1977704 w 6018415"/>
              <a:gd name="T9" fmla="*/ 321270 h 4418214"/>
              <a:gd name="T10" fmla="*/ 2301788 w 6018415"/>
              <a:gd name="T11" fmla="*/ 1160438 h 4418214"/>
              <a:gd name="T12" fmla="*/ 2858540 w 6018415"/>
              <a:gd name="T13" fmla="*/ 2780604 h 4418214"/>
              <a:gd name="T14" fmla="*/ 3249086 w 6018415"/>
              <a:gd name="T15" fmla="*/ 3661314 h 4418214"/>
              <a:gd name="T16" fmla="*/ 3772593 w 6018415"/>
              <a:gd name="T17" fmla="*/ 4209670 h 4418214"/>
              <a:gd name="T18" fmla="*/ 4586949 w 6018415"/>
              <a:gd name="T19" fmla="*/ 4384151 h 4418214"/>
              <a:gd name="T20" fmla="*/ 6016209 w 6018415"/>
              <a:gd name="T21" fmla="*/ 4400774 h 44182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018415"/>
              <a:gd name="T34" fmla="*/ 0 h 4418214"/>
              <a:gd name="T35" fmla="*/ 6018415 w 6018415"/>
              <a:gd name="T36" fmla="*/ 4418214 h 441821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018415" h="4418214">
                <a:moveTo>
                  <a:pt x="0" y="3746269"/>
                </a:moveTo>
                <a:cubicBezTo>
                  <a:pt x="106680" y="3588327"/>
                  <a:pt x="213360" y="3430385"/>
                  <a:pt x="407324" y="2923309"/>
                </a:cubicBezTo>
                <a:cubicBezTo>
                  <a:pt x="601288" y="2416233"/>
                  <a:pt x="964277" y="1180407"/>
                  <a:pt x="1163782" y="703811"/>
                </a:cubicBezTo>
                <a:cubicBezTo>
                  <a:pt x="1363288" y="227215"/>
                  <a:pt x="1468583" y="127462"/>
                  <a:pt x="1604357" y="63731"/>
                </a:cubicBezTo>
                <a:cubicBezTo>
                  <a:pt x="1740131" y="0"/>
                  <a:pt x="1862051" y="138546"/>
                  <a:pt x="1978429" y="321426"/>
                </a:cubicBezTo>
                <a:cubicBezTo>
                  <a:pt x="2094807" y="504306"/>
                  <a:pt x="2155768" y="750916"/>
                  <a:pt x="2302626" y="1161011"/>
                </a:cubicBezTo>
                <a:cubicBezTo>
                  <a:pt x="2449484" y="1571106"/>
                  <a:pt x="2701637" y="2364971"/>
                  <a:pt x="2859579" y="2781993"/>
                </a:cubicBezTo>
                <a:cubicBezTo>
                  <a:pt x="3017521" y="3199015"/>
                  <a:pt x="3097877" y="3424844"/>
                  <a:pt x="3250277" y="3663142"/>
                </a:cubicBezTo>
                <a:cubicBezTo>
                  <a:pt x="3402677" y="3901440"/>
                  <a:pt x="3550921" y="4091248"/>
                  <a:pt x="3773979" y="4211782"/>
                </a:cubicBezTo>
                <a:cubicBezTo>
                  <a:pt x="3997037" y="4332317"/>
                  <a:pt x="4214553" y="4354484"/>
                  <a:pt x="4588626" y="4386349"/>
                </a:cubicBezTo>
                <a:cubicBezTo>
                  <a:pt x="4962699" y="4418214"/>
                  <a:pt x="5490557" y="4410594"/>
                  <a:pt x="6018415" y="4402975"/>
                </a:cubicBezTo>
              </a:path>
            </a:pathLst>
          </a:custGeom>
          <a:noFill/>
          <a:ln w="28575" algn="ctr">
            <a:solidFill>
              <a:srgbClr val="90353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303" name="Freeform 71"/>
          <p:cNvSpPr>
            <a:spLocks/>
          </p:cNvSpPr>
          <p:nvPr/>
        </p:nvSpPr>
        <p:spPr bwMode="auto">
          <a:xfrm>
            <a:off x="1338263" y="890588"/>
            <a:ext cx="7515225" cy="4411662"/>
          </a:xfrm>
          <a:custGeom>
            <a:avLst/>
            <a:gdLst>
              <a:gd name="T0" fmla="*/ 0 w 7514705"/>
              <a:gd name="T1" fmla="*/ 4358573 h 4411287"/>
              <a:gd name="T2" fmla="*/ 748718 w 7514705"/>
              <a:gd name="T3" fmla="*/ 4108953 h 4411287"/>
              <a:gd name="T4" fmla="*/ 1172988 w 7514705"/>
              <a:gd name="T5" fmla="*/ 3742860 h 4411287"/>
              <a:gd name="T6" fmla="*/ 1796922 w 7514705"/>
              <a:gd name="T7" fmla="*/ 2835917 h 4411287"/>
              <a:gd name="T8" fmla="*/ 3044773 w 7514705"/>
              <a:gd name="T9" fmla="*/ 447920 h 4411287"/>
              <a:gd name="T10" fmla="*/ 3851719 w 7514705"/>
              <a:gd name="T11" fmla="*/ 148387 h 4411287"/>
              <a:gd name="T12" fmla="*/ 4508929 w 7514705"/>
              <a:gd name="T13" fmla="*/ 1113566 h 4411287"/>
              <a:gd name="T14" fmla="*/ 5548813 w 7514705"/>
              <a:gd name="T15" fmla="*/ 3210341 h 4411287"/>
              <a:gd name="T16" fmla="*/ 6538778 w 7514705"/>
              <a:gd name="T17" fmla="*/ 4167204 h 4411287"/>
              <a:gd name="T18" fmla="*/ 7412274 w 7514705"/>
              <a:gd name="T19" fmla="*/ 4316970 h 4411287"/>
              <a:gd name="T20" fmla="*/ 7187654 w 7514705"/>
              <a:gd name="T21" fmla="*/ 3576452 h 44112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514705"/>
              <a:gd name="T34" fmla="*/ 0 h 4411287"/>
              <a:gd name="T35" fmla="*/ 7514705 w 7514705"/>
              <a:gd name="T36" fmla="*/ 4411287 h 44112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514705" h="4411287">
                <a:moveTo>
                  <a:pt x="0" y="4354484"/>
                </a:moveTo>
                <a:cubicBezTo>
                  <a:pt x="276398" y="4281055"/>
                  <a:pt x="552797" y="4207626"/>
                  <a:pt x="748146" y="4105102"/>
                </a:cubicBezTo>
                <a:cubicBezTo>
                  <a:pt x="943495" y="4002578"/>
                  <a:pt x="997528" y="3951317"/>
                  <a:pt x="1172095" y="3739342"/>
                </a:cubicBezTo>
                <a:cubicBezTo>
                  <a:pt x="1346662" y="3527368"/>
                  <a:pt x="1483822" y="3381895"/>
                  <a:pt x="1795549" y="2833255"/>
                </a:cubicBezTo>
                <a:cubicBezTo>
                  <a:pt x="2107276" y="2284615"/>
                  <a:pt x="2700251" y="895004"/>
                  <a:pt x="3042458" y="447502"/>
                </a:cubicBezTo>
                <a:cubicBezTo>
                  <a:pt x="3384665" y="0"/>
                  <a:pt x="3604953" y="37408"/>
                  <a:pt x="3848793" y="148244"/>
                </a:cubicBezTo>
                <a:cubicBezTo>
                  <a:pt x="4092633" y="259080"/>
                  <a:pt x="4222865" y="602673"/>
                  <a:pt x="4505498" y="1112520"/>
                </a:cubicBezTo>
                <a:cubicBezTo>
                  <a:pt x="4788131" y="1622367"/>
                  <a:pt x="5206538" y="2698866"/>
                  <a:pt x="5544589" y="3207328"/>
                </a:cubicBezTo>
                <a:cubicBezTo>
                  <a:pt x="5882640" y="3715790"/>
                  <a:pt x="6223462" y="3979026"/>
                  <a:pt x="6533804" y="4163291"/>
                </a:cubicBezTo>
                <a:cubicBezTo>
                  <a:pt x="6844146" y="4347556"/>
                  <a:pt x="7298575" y="4411287"/>
                  <a:pt x="7406640" y="4312920"/>
                </a:cubicBezTo>
                <a:cubicBezTo>
                  <a:pt x="7514705" y="4214553"/>
                  <a:pt x="7348450" y="3893820"/>
                  <a:pt x="7182196" y="3573088"/>
                </a:cubicBezTo>
              </a:path>
            </a:pathLst>
          </a:custGeom>
          <a:noFill/>
          <a:ln w="2857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8458200" y="4362450"/>
            <a:ext cx="6858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0</a:t>
            </a:r>
          </a:p>
        </p:txBody>
      </p:sp>
      <p:sp>
        <p:nvSpPr>
          <p:cNvPr id="267305" name="Line 44"/>
          <p:cNvSpPr>
            <a:spLocks noChangeShapeType="1"/>
          </p:cNvSpPr>
          <p:nvPr/>
        </p:nvSpPr>
        <p:spPr bwMode="auto">
          <a:xfrm>
            <a:off x="1074738" y="6465888"/>
            <a:ext cx="858837" cy="1587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306" name="Line 45"/>
          <p:cNvSpPr>
            <a:spLocks noChangeShapeType="1"/>
          </p:cNvSpPr>
          <p:nvPr/>
        </p:nvSpPr>
        <p:spPr bwMode="auto">
          <a:xfrm>
            <a:off x="3500438" y="6465888"/>
            <a:ext cx="854075" cy="1587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307" name="Rectangle 46"/>
          <p:cNvSpPr>
            <a:spLocks noChangeArrowheads="1"/>
          </p:cNvSpPr>
          <p:nvPr/>
        </p:nvSpPr>
        <p:spPr bwMode="auto">
          <a:xfrm>
            <a:off x="2071688" y="6340475"/>
            <a:ext cx="1079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Population</a:t>
            </a:r>
            <a:endParaRPr lang="en-US" sz="180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267308" name="Rectangle 47"/>
          <p:cNvSpPr>
            <a:spLocks noChangeArrowheads="1"/>
          </p:cNvSpPr>
          <p:nvPr/>
        </p:nvSpPr>
        <p:spPr bwMode="auto">
          <a:xfrm>
            <a:off x="4492625" y="6340475"/>
            <a:ext cx="4533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Observed Below 5th Percentile After 3 Years</a:t>
            </a:r>
            <a:endParaRPr lang="en-US" sz="1800">
              <a:solidFill>
                <a:srgbClr val="000000"/>
              </a:solidFill>
              <a:latin typeface="cmss10" pitchFamily="34" charset="0"/>
            </a:endParaRPr>
          </a:p>
        </p:txBody>
      </p:sp>
      <p:cxnSp>
        <p:nvCxnSpPr>
          <p:cNvPr id="3" name="Straight Arrow Connector 2"/>
          <p:cNvCxnSpPr>
            <a:stCxn id="6" idx="2"/>
          </p:cNvCxnSpPr>
          <p:nvPr/>
        </p:nvCxnSpPr>
        <p:spPr>
          <a:xfrm flipH="1">
            <a:off x="5181600" y="3087707"/>
            <a:ext cx="2522545" cy="218914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324600" y="2133600"/>
            <a:ext cx="27590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Only 3% of teachers deselected</a:t>
            </a:r>
          </a:p>
          <a:p>
            <a:r>
              <a:rPr lang="en-US" sz="1400" dirty="0" smtClean="0"/>
              <a:t>using </a:t>
            </a:r>
            <a:r>
              <a:rPr lang="en-US" sz="1400" i="1" dirty="0" smtClean="0"/>
              <a:t>estimated</a:t>
            </a:r>
            <a:r>
              <a:rPr lang="en-US" sz="1400" dirty="0" smtClean="0"/>
              <a:t> </a:t>
            </a:r>
            <a:r>
              <a:rPr lang="en-US" sz="1400" i="1" dirty="0" smtClean="0"/>
              <a:t>VA</a:t>
            </a:r>
            <a:r>
              <a:rPr lang="en-US" sz="1400" dirty="0" smtClean="0"/>
              <a:t> with three</a:t>
            </a:r>
          </a:p>
          <a:p>
            <a:r>
              <a:rPr lang="en-US" sz="1400" dirty="0" smtClean="0"/>
              <a:t>years of data are above average</a:t>
            </a:r>
          </a:p>
          <a:p>
            <a:r>
              <a:rPr lang="en-US" sz="1400" dirty="0" smtClean="0"/>
              <a:t>in </a:t>
            </a:r>
            <a:r>
              <a:rPr lang="en-US" sz="1400" i="1" dirty="0" smtClean="0"/>
              <a:t>true VA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903289" y="5707064"/>
            <a:ext cx="8002589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903289" y="4637089"/>
            <a:ext cx="8002589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903289" y="3567114"/>
            <a:ext cx="8002589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903289" y="2497139"/>
            <a:ext cx="8002589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903289" y="1428751"/>
            <a:ext cx="8002589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903289" y="1350964"/>
            <a:ext cx="8002589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1817689" y="2714626"/>
            <a:ext cx="6943726" cy="576263"/>
          </a:xfrm>
          <a:custGeom>
            <a:avLst/>
            <a:gdLst>
              <a:gd name="T0" fmla="*/ 0 w 1253"/>
              <a:gd name="T1" fmla="*/ 104 h 104"/>
              <a:gd name="T2" fmla="*/ 139 w 1253"/>
              <a:gd name="T3" fmla="*/ 44 h 104"/>
              <a:gd name="T4" fmla="*/ 279 w 1253"/>
              <a:gd name="T5" fmla="*/ 27 h 104"/>
              <a:gd name="T6" fmla="*/ 418 w 1253"/>
              <a:gd name="T7" fmla="*/ 20 h 104"/>
              <a:gd name="T8" fmla="*/ 557 w 1253"/>
              <a:gd name="T9" fmla="*/ 14 h 104"/>
              <a:gd name="T10" fmla="*/ 696 w 1253"/>
              <a:gd name="T11" fmla="*/ 11 h 104"/>
              <a:gd name="T12" fmla="*/ 835 w 1253"/>
              <a:gd name="T13" fmla="*/ 9 h 104"/>
              <a:gd name="T14" fmla="*/ 974 w 1253"/>
              <a:gd name="T15" fmla="*/ 6 h 104"/>
              <a:gd name="T16" fmla="*/ 1113 w 1253"/>
              <a:gd name="T17" fmla="*/ 3 h 104"/>
              <a:gd name="T18" fmla="*/ 1253 w 1253"/>
              <a:gd name="T19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3" h="104">
                <a:moveTo>
                  <a:pt x="0" y="104"/>
                </a:moveTo>
                <a:lnTo>
                  <a:pt x="139" y="44"/>
                </a:lnTo>
                <a:lnTo>
                  <a:pt x="279" y="27"/>
                </a:lnTo>
                <a:lnTo>
                  <a:pt x="418" y="20"/>
                </a:lnTo>
                <a:lnTo>
                  <a:pt x="557" y="14"/>
                </a:lnTo>
                <a:lnTo>
                  <a:pt x="696" y="11"/>
                </a:lnTo>
                <a:lnTo>
                  <a:pt x="835" y="9"/>
                </a:lnTo>
                <a:lnTo>
                  <a:pt x="974" y="6"/>
                </a:lnTo>
                <a:lnTo>
                  <a:pt x="1113" y="3"/>
                </a:lnTo>
                <a:lnTo>
                  <a:pt x="1253" y="0"/>
                </a:lnTo>
              </a:path>
            </a:pathLst>
          </a:cu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1768476" y="3240089"/>
            <a:ext cx="98425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2538414" y="2908301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3314702" y="2813051"/>
            <a:ext cx="98425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4084639" y="2774951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4854577" y="2741614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5624514" y="2725739"/>
            <a:ext cx="100013" cy="984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6396040" y="2714626"/>
            <a:ext cx="98425" cy="984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7165977" y="2697164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7935915" y="2681289"/>
            <a:ext cx="100013" cy="984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8712202" y="2663826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2799649" y="1039814"/>
            <a:ext cx="61919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Present Value Gain from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Deselection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on True VA = $406,988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flipV="1">
            <a:off x="903289" y="746126"/>
            <a:ext cx="0" cy="510540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 flipH="1">
            <a:off x="809626" y="5707064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 rot="16200000">
            <a:off x="539751" y="5481638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 flipH="1">
            <a:off x="809626" y="4637089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 rot="16200000">
            <a:off x="406401" y="4406901"/>
            <a:ext cx="504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 flipH="1">
            <a:off x="809626" y="3567114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 rot="16200000">
            <a:off x="406401" y="3336926"/>
            <a:ext cx="504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H="1">
            <a:off x="809626" y="2497139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 rot="16200000">
            <a:off x="406401" y="2266951"/>
            <a:ext cx="504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300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 flipH="1">
            <a:off x="809626" y="1428751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 rot="16200000">
            <a:off x="407989" y="1196976"/>
            <a:ext cx="504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400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7"/>
          <p:cNvSpPr>
            <a:spLocks noChangeArrowheads="1"/>
          </p:cNvSpPr>
          <p:nvPr/>
        </p:nvSpPr>
        <p:spPr bwMode="auto">
          <a:xfrm rot="16200000">
            <a:off x="-2033586" y="2963863"/>
            <a:ext cx="47053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Lifetime Earnings Gain Per Class ($1000s)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>
            <a:off x="903289" y="5851526"/>
            <a:ext cx="8002589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>
            <a:off x="1047751" y="5851526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40"/>
          <p:cNvSpPr>
            <a:spLocks noChangeArrowheads="1"/>
          </p:cNvSpPr>
          <p:nvPr/>
        </p:nvSpPr>
        <p:spPr bwMode="auto">
          <a:xfrm>
            <a:off x="985839" y="5989639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Line 41"/>
          <p:cNvSpPr>
            <a:spLocks noChangeShapeType="1"/>
          </p:cNvSpPr>
          <p:nvPr/>
        </p:nvSpPr>
        <p:spPr bwMode="auto">
          <a:xfrm>
            <a:off x="2587626" y="5851526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Rectangle 42"/>
          <p:cNvSpPr>
            <a:spLocks noChangeArrowheads="1"/>
          </p:cNvSpPr>
          <p:nvPr/>
        </p:nvSpPr>
        <p:spPr bwMode="auto">
          <a:xfrm>
            <a:off x="2527301" y="5989639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Line 43"/>
          <p:cNvSpPr>
            <a:spLocks noChangeShapeType="1"/>
          </p:cNvSpPr>
          <p:nvPr/>
        </p:nvSpPr>
        <p:spPr bwMode="auto">
          <a:xfrm>
            <a:off x="4133852" y="5851526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44"/>
          <p:cNvSpPr>
            <a:spLocks noChangeArrowheads="1"/>
          </p:cNvSpPr>
          <p:nvPr/>
        </p:nvSpPr>
        <p:spPr bwMode="auto">
          <a:xfrm>
            <a:off x="4073527" y="5989639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Line 45"/>
          <p:cNvSpPr>
            <a:spLocks noChangeShapeType="1"/>
          </p:cNvSpPr>
          <p:nvPr/>
        </p:nvSpPr>
        <p:spPr bwMode="auto">
          <a:xfrm>
            <a:off x="5675314" y="5851526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5613402" y="5989639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6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Line 47"/>
          <p:cNvSpPr>
            <a:spLocks noChangeShapeType="1"/>
          </p:cNvSpPr>
          <p:nvPr/>
        </p:nvSpPr>
        <p:spPr bwMode="auto">
          <a:xfrm>
            <a:off x="7215190" y="5851526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48"/>
          <p:cNvSpPr>
            <a:spLocks noChangeArrowheads="1"/>
          </p:cNvSpPr>
          <p:nvPr/>
        </p:nvSpPr>
        <p:spPr bwMode="auto">
          <a:xfrm>
            <a:off x="7154865" y="5989639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8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>
            <a:off x="8761415" y="5851526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Rectangle 50"/>
          <p:cNvSpPr>
            <a:spLocks noChangeArrowheads="1"/>
          </p:cNvSpPr>
          <p:nvPr/>
        </p:nvSpPr>
        <p:spPr bwMode="auto">
          <a:xfrm>
            <a:off x="8634415" y="5989639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1"/>
          <p:cNvSpPr>
            <a:spLocks noChangeArrowheads="1"/>
          </p:cNvSpPr>
          <p:nvPr/>
        </p:nvSpPr>
        <p:spPr bwMode="auto">
          <a:xfrm>
            <a:off x="2971801" y="6372226"/>
            <a:ext cx="3894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Number of Years Used to Estimate VA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"/>
          <p:cNvSpPr>
            <a:spLocks noChangeArrowheads="1"/>
          </p:cNvSpPr>
          <p:nvPr/>
        </p:nvSpPr>
        <p:spPr bwMode="auto">
          <a:xfrm>
            <a:off x="739217" y="182563"/>
            <a:ext cx="77671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1E2D70"/>
                </a:solidFill>
              </a:rPr>
              <a:t>Earnings Impact in First Year After </a:t>
            </a:r>
            <a:r>
              <a:rPr lang="en-US" sz="1800" b="1" dirty="0" err="1" smtClean="0">
                <a:solidFill>
                  <a:srgbClr val="1E2D70"/>
                </a:solidFill>
              </a:rPr>
              <a:t>Deselection</a:t>
            </a:r>
            <a:r>
              <a:rPr lang="en-US" sz="1800" b="1" dirty="0" smtClean="0">
                <a:solidFill>
                  <a:srgbClr val="1E2D70"/>
                </a:solidFill>
              </a:rPr>
              <a:t> Based on Estimated VA</a:t>
            </a:r>
            <a:endParaRPr lang="en-US" sz="1800" b="1" dirty="0">
              <a:solidFill>
                <a:srgbClr val="1E2D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36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52401" y="846133"/>
            <a:ext cx="8853492" cy="5554667"/>
            <a:chOff x="96" y="305"/>
            <a:chExt cx="5577" cy="3499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559" y="3225"/>
              <a:ext cx="5051" cy="0"/>
            </a:xfrm>
            <a:prstGeom prst="line">
              <a:avLst/>
            </a:prstGeom>
            <a:noFill/>
            <a:ln w="14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559" y="2631"/>
              <a:ext cx="5051" cy="0"/>
            </a:xfrm>
            <a:prstGeom prst="line">
              <a:avLst/>
            </a:prstGeom>
            <a:noFill/>
            <a:ln w="14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559" y="1448"/>
              <a:ext cx="5051" cy="0"/>
            </a:xfrm>
            <a:prstGeom prst="line">
              <a:avLst/>
            </a:prstGeom>
            <a:noFill/>
            <a:ln w="14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559" y="858"/>
              <a:ext cx="5051" cy="0"/>
            </a:xfrm>
            <a:prstGeom prst="line">
              <a:avLst/>
            </a:prstGeom>
            <a:noFill/>
            <a:ln w="14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V="1">
              <a:off x="1665" y="470"/>
              <a:ext cx="0" cy="28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1868" y="1654"/>
              <a:ext cx="3651" cy="649"/>
            </a:xfrm>
            <a:custGeom>
              <a:avLst/>
              <a:gdLst>
                <a:gd name="T0" fmla="*/ 0 w 1046"/>
                <a:gd name="T1" fmla="*/ 0 h 186"/>
                <a:gd name="T2" fmla="*/ 116 w 1046"/>
                <a:gd name="T3" fmla="*/ 60 h 186"/>
                <a:gd name="T4" fmla="*/ 232 w 1046"/>
                <a:gd name="T5" fmla="*/ 106 h 186"/>
                <a:gd name="T6" fmla="*/ 348 w 1046"/>
                <a:gd name="T7" fmla="*/ 139 h 186"/>
                <a:gd name="T8" fmla="*/ 465 w 1046"/>
                <a:gd name="T9" fmla="*/ 157 h 186"/>
                <a:gd name="T10" fmla="*/ 581 w 1046"/>
                <a:gd name="T11" fmla="*/ 176 h 186"/>
                <a:gd name="T12" fmla="*/ 697 w 1046"/>
                <a:gd name="T13" fmla="*/ 182 h 186"/>
                <a:gd name="T14" fmla="*/ 813 w 1046"/>
                <a:gd name="T15" fmla="*/ 186 h 186"/>
                <a:gd name="T16" fmla="*/ 929 w 1046"/>
                <a:gd name="T17" fmla="*/ 184 h 186"/>
                <a:gd name="T18" fmla="*/ 1046 w 1046"/>
                <a:gd name="T19" fmla="*/ 18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6" h="186">
                  <a:moveTo>
                    <a:pt x="0" y="0"/>
                  </a:moveTo>
                  <a:lnTo>
                    <a:pt x="116" y="60"/>
                  </a:lnTo>
                  <a:lnTo>
                    <a:pt x="232" y="106"/>
                  </a:lnTo>
                  <a:lnTo>
                    <a:pt x="348" y="139"/>
                  </a:lnTo>
                  <a:lnTo>
                    <a:pt x="465" y="157"/>
                  </a:lnTo>
                  <a:lnTo>
                    <a:pt x="581" y="176"/>
                  </a:lnTo>
                  <a:lnTo>
                    <a:pt x="697" y="182"/>
                  </a:lnTo>
                  <a:lnTo>
                    <a:pt x="813" y="186"/>
                  </a:lnTo>
                  <a:lnTo>
                    <a:pt x="929" y="184"/>
                  </a:lnTo>
                  <a:lnTo>
                    <a:pt x="1046" y="184"/>
                  </a:lnTo>
                </a:path>
              </a:pathLst>
            </a:custGeom>
            <a:noFill/>
            <a:ln w="190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1836" y="1622"/>
              <a:ext cx="63" cy="6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2241" y="1832"/>
              <a:ext cx="63" cy="6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2646" y="1992"/>
              <a:ext cx="63" cy="6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3051" y="2108"/>
              <a:ext cx="63" cy="62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3459" y="2170"/>
              <a:ext cx="63" cy="6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3864" y="2237"/>
              <a:ext cx="63" cy="6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4269" y="2258"/>
              <a:ext cx="63" cy="6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4674" y="2272"/>
              <a:ext cx="63" cy="6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5079" y="2265"/>
              <a:ext cx="63" cy="6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5488" y="2265"/>
              <a:ext cx="63" cy="6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3408" y="2898"/>
              <a:ext cx="219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Average 10 Year Gain = $184,234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 flipV="1">
              <a:off x="559" y="470"/>
              <a:ext cx="0" cy="2846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 flipH="1">
              <a:off x="499" y="3225"/>
              <a:ext cx="60" cy="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 rot="16200000">
              <a:off x="329" y="3083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 flipH="1">
              <a:off x="499" y="2631"/>
              <a:ext cx="60" cy="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 rot="16200000">
              <a:off x="245" y="2486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Line 43"/>
            <p:cNvSpPr>
              <a:spLocks noChangeShapeType="1"/>
            </p:cNvSpPr>
            <p:nvPr/>
          </p:nvSpPr>
          <p:spPr bwMode="auto">
            <a:xfrm flipH="1">
              <a:off x="499" y="2041"/>
              <a:ext cx="60" cy="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4"/>
            <p:cNvSpPr>
              <a:spLocks noChangeArrowheads="1"/>
            </p:cNvSpPr>
            <p:nvPr/>
          </p:nvSpPr>
          <p:spPr bwMode="auto">
            <a:xfrm rot="16200000">
              <a:off x="245" y="1896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Line 45"/>
            <p:cNvSpPr>
              <a:spLocks noChangeShapeType="1"/>
            </p:cNvSpPr>
            <p:nvPr/>
          </p:nvSpPr>
          <p:spPr bwMode="auto">
            <a:xfrm flipH="1">
              <a:off x="499" y="1448"/>
              <a:ext cx="60" cy="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6"/>
            <p:cNvSpPr>
              <a:spLocks noChangeArrowheads="1"/>
            </p:cNvSpPr>
            <p:nvPr/>
          </p:nvSpPr>
          <p:spPr bwMode="auto">
            <a:xfrm rot="16200000">
              <a:off x="245" y="1302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Line 47"/>
            <p:cNvSpPr>
              <a:spLocks noChangeShapeType="1"/>
            </p:cNvSpPr>
            <p:nvPr/>
          </p:nvSpPr>
          <p:spPr bwMode="auto">
            <a:xfrm flipH="1">
              <a:off x="499" y="858"/>
              <a:ext cx="60" cy="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8"/>
            <p:cNvSpPr>
              <a:spLocks noChangeArrowheads="1"/>
            </p:cNvSpPr>
            <p:nvPr/>
          </p:nvSpPr>
          <p:spPr bwMode="auto">
            <a:xfrm rot="16200000">
              <a:off x="246" y="712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49"/>
            <p:cNvSpPr>
              <a:spLocks noChangeArrowheads="1"/>
            </p:cNvSpPr>
            <p:nvPr/>
          </p:nvSpPr>
          <p:spPr bwMode="auto">
            <a:xfrm rot="16200000">
              <a:off x="-1281" y="1682"/>
              <a:ext cx="296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Lifetime Earnings Gain Per Class ($1000s)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Line 50"/>
            <p:cNvSpPr>
              <a:spLocks noChangeShapeType="1"/>
            </p:cNvSpPr>
            <p:nvPr/>
          </p:nvSpPr>
          <p:spPr bwMode="auto">
            <a:xfrm>
              <a:off x="559" y="3316"/>
              <a:ext cx="5051" cy="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51"/>
            <p:cNvSpPr>
              <a:spLocks noChangeShapeType="1"/>
            </p:cNvSpPr>
            <p:nvPr/>
          </p:nvSpPr>
          <p:spPr bwMode="auto">
            <a:xfrm>
              <a:off x="649" y="3316"/>
              <a:ext cx="0" cy="59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52"/>
            <p:cNvSpPr>
              <a:spLocks noChangeArrowheads="1"/>
            </p:cNvSpPr>
            <p:nvPr/>
          </p:nvSpPr>
          <p:spPr bwMode="auto">
            <a:xfrm>
              <a:off x="611" y="3403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Line 53"/>
            <p:cNvSpPr>
              <a:spLocks noChangeShapeType="1"/>
            </p:cNvSpPr>
            <p:nvPr/>
          </p:nvSpPr>
          <p:spPr bwMode="auto">
            <a:xfrm>
              <a:off x="1054" y="3316"/>
              <a:ext cx="0" cy="59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54"/>
            <p:cNvSpPr>
              <a:spLocks noChangeArrowheads="1"/>
            </p:cNvSpPr>
            <p:nvPr/>
          </p:nvSpPr>
          <p:spPr bwMode="auto">
            <a:xfrm>
              <a:off x="1016" y="3403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Line 55"/>
            <p:cNvSpPr>
              <a:spLocks noChangeShapeType="1"/>
            </p:cNvSpPr>
            <p:nvPr/>
          </p:nvSpPr>
          <p:spPr bwMode="auto">
            <a:xfrm>
              <a:off x="1463" y="3316"/>
              <a:ext cx="0" cy="59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56"/>
            <p:cNvSpPr>
              <a:spLocks noChangeArrowheads="1"/>
            </p:cNvSpPr>
            <p:nvPr/>
          </p:nvSpPr>
          <p:spPr bwMode="auto">
            <a:xfrm>
              <a:off x="1424" y="3403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Line 57"/>
            <p:cNvSpPr>
              <a:spLocks noChangeShapeType="1"/>
            </p:cNvSpPr>
            <p:nvPr/>
          </p:nvSpPr>
          <p:spPr bwMode="auto">
            <a:xfrm>
              <a:off x="1868" y="3316"/>
              <a:ext cx="0" cy="59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8"/>
            <p:cNvSpPr>
              <a:spLocks noChangeArrowheads="1"/>
            </p:cNvSpPr>
            <p:nvPr/>
          </p:nvSpPr>
          <p:spPr bwMode="auto">
            <a:xfrm>
              <a:off x="1829" y="3403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Line 59"/>
            <p:cNvSpPr>
              <a:spLocks noChangeShapeType="1"/>
            </p:cNvSpPr>
            <p:nvPr/>
          </p:nvSpPr>
          <p:spPr bwMode="auto">
            <a:xfrm>
              <a:off x="2273" y="3316"/>
              <a:ext cx="0" cy="59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60"/>
            <p:cNvSpPr>
              <a:spLocks noChangeArrowheads="1"/>
            </p:cNvSpPr>
            <p:nvPr/>
          </p:nvSpPr>
          <p:spPr bwMode="auto">
            <a:xfrm>
              <a:off x="2234" y="3403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Line 61"/>
            <p:cNvSpPr>
              <a:spLocks noChangeShapeType="1"/>
            </p:cNvSpPr>
            <p:nvPr/>
          </p:nvSpPr>
          <p:spPr bwMode="auto">
            <a:xfrm>
              <a:off x="2678" y="3316"/>
              <a:ext cx="0" cy="59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62"/>
            <p:cNvSpPr>
              <a:spLocks noChangeArrowheads="1"/>
            </p:cNvSpPr>
            <p:nvPr/>
          </p:nvSpPr>
          <p:spPr bwMode="auto">
            <a:xfrm>
              <a:off x="2639" y="3403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Line 63"/>
            <p:cNvSpPr>
              <a:spLocks noChangeShapeType="1"/>
            </p:cNvSpPr>
            <p:nvPr/>
          </p:nvSpPr>
          <p:spPr bwMode="auto">
            <a:xfrm>
              <a:off x="3082" y="3316"/>
              <a:ext cx="0" cy="59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4"/>
            <p:cNvSpPr>
              <a:spLocks noChangeArrowheads="1"/>
            </p:cNvSpPr>
            <p:nvPr/>
          </p:nvSpPr>
          <p:spPr bwMode="auto">
            <a:xfrm>
              <a:off x="3044" y="3403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Line 65"/>
            <p:cNvSpPr>
              <a:spLocks noChangeShapeType="1"/>
            </p:cNvSpPr>
            <p:nvPr/>
          </p:nvSpPr>
          <p:spPr bwMode="auto">
            <a:xfrm>
              <a:off x="3491" y="3316"/>
              <a:ext cx="0" cy="59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66"/>
            <p:cNvSpPr>
              <a:spLocks noChangeArrowheads="1"/>
            </p:cNvSpPr>
            <p:nvPr/>
          </p:nvSpPr>
          <p:spPr bwMode="auto">
            <a:xfrm>
              <a:off x="3453" y="3403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Line 67"/>
            <p:cNvSpPr>
              <a:spLocks noChangeShapeType="1"/>
            </p:cNvSpPr>
            <p:nvPr/>
          </p:nvSpPr>
          <p:spPr bwMode="auto">
            <a:xfrm>
              <a:off x="3896" y="3316"/>
              <a:ext cx="0" cy="59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68"/>
            <p:cNvSpPr>
              <a:spLocks noChangeArrowheads="1"/>
            </p:cNvSpPr>
            <p:nvPr/>
          </p:nvSpPr>
          <p:spPr bwMode="auto">
            <a:xfrm>
              <a:off x="3857" y="3403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Line 69"/>
            <p:cNvSpPr>
              <a:spLocks noChangeShapeType="1"/>
            </p:cNvSpPr>
            <p:nvPr/>
          </p:nvSpPr>
          <p:spPr bwMode="auto">
            <a:xfrm>
              <a:off x="4301" y="3316"/>
              <a:ext cx="0" cy="59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70"/>
            <p:cNvSpPr>
              <a:spLocks noChangeArrowheads="1"/>
            </p:cNvSpPr>
            <p:nvPr/>
          </p:nvSpPr>
          <p:spPr bwMode="auto">
            <a:xfrm>
              <a:off x="4221" y="340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Line 71"/>
            <p:cNvSpPr>
              <a:spLocks noChangeShapeType="1"/>
            </p:cNvSpPr>
            <p:nvPr/>
          </p:nvSpPr>
          <p:spPr bwMode="auto">
            <a:xfrm>
              <a:off x="4706" y="3316"/>
              <a:ext cx="0" cy="59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72"/>
            <p:cNvSpPr>
              <a:spLocks noChangeArrowheads="1"/>
            </p:cNvSpPr>
            <p:nvPr/>
          </p:nvSpPr>
          <p:spPr bwMode="auto">
            <a:xfrm>
              <a:off x="4625" y="340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Line 73"/>
            <p:cNvSpPr>
              <a:spLocks noChangeShapeType="1"/>
            </p:cNvSpPr>
            <p:nvPr/>
          </p:nvSpPr>
          <p:spPr bwMode="auto">
            <a:xfrm>
              <a:off x="5111" y="3316"/>
              <a:ext cx="0" cy="59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74"/>
            <p:cNvSpPr>
              <a:spLocks noChangeArrowheads="1"/>
            </p:cNvSpPr>
            <p:nvPr/>
          </p:nvSpPr>
          <p:spPr bwMode="auto">
            <a:xfrm>
              <a:off x="5030" y="340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Line 75"/>
            <p:cNvSpPr>
              <a:spLocks noChangeShapeType="1"/>
            </p:cNvSpPr>
            <p:nvPr/>
          </p:nvSpPr>
          <p:spPr bwMode="auto">
            <a:xfrm>
              <a:off x="5519" y="3316"/>
              <a:ext cx="0" cy="59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76"/>
            <p:cNvSpPr>
              <a:spLocks noChangeArrowheads="1"/>
            </p:cNvSpPr>
            <p:nvPr/>
          </p:nvSpPr>
          <p:spPr bwMode="auto">
            <a:xfrm>
              <a:off x="5439" y="340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Rectangle 77"/>
            <p:cNvSpPr>
              <a:spLocks noChangeArrowheads="1"/>
            </p:cNvSpPr>
            <p:nvPr/>
          </p:nvSpPr>
          <p:spPr bwMode="auto">
            <a:xfrm>
              <a:off x="1776" y="3630"/>
              <a:ext cx="25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School Years Since Teacher Was</a:t>
              </a:r>
              <a:r>
                <a:rPr kumimoji="0" lang="en-US" sz="18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Hired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5" name="Rectangle 5"/>
          <p:cNvSpPr>
            <a:spLocks noChangeArrowheads="1"/>
          </p:cNvSpPr>
          <p:nvPr/>
        </p:nvSpPr>
        <p:spPr bwMode="auto">
          <a:xfrm>
            <a:off x="1859209" y="182563"/>
            <a:ext cx="552721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dirty="0" err="1" smtClean="0">
                <a:solidFill>
                  <a:srgbClr val="1E2D70"/>
                </a:solidFill>
              </a:rPr>
              <a:t>Deselection</a:t>
            </a:r>
            <a:r>
              <a:rPr lang="en-US" sz="1800" b="1" dirty="0" smtClean="0">
                <a:solidFill>
                  <a:srgbClr val="1E2D70"/>
                </a:solidFill>
              </a:rPr>
              <a:t> Based on Estimated VA After 3 Years: </a:t>
            </a:r>
          </a:p>
          <a:p>
            <a:pPr algn="ctr"/>
            <a:r>
              <a:rPr lang="en-US" sz="1800" b="1" dirty="0" smtClean="0">
                <a:solidFill>
                  <a:srgbClr val="1E2D70"/>
                </a:solidFill>
              </a:rPr>
              <a:t>Earnings Impacts in Subsequent Years</a:t>
            </a:r>
            <a:endParaRPr lang="en-US" sz="1800" b="1" dirty="0">
              <a:solidFill>
                <a:srgbClr val="1E2D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4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52401" y="484189"/>
            <a:ext cx="8853492" cy="5981706"/>
            <a:chOff x="96" y="305"/>
            <a:chExt cx="5577" cy="3768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559" y="3225"/>
              <a:ext cx="5051" cy="0"/>
            </a:xfrm>
            <a:prstGeom prst="line">
              <a:avLst/>
            </a:prstGeom>
            <a:noFill/>
            <a:ln w="14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559" y="2631"/>
              <a:ext cx="5051" cy="0"/>
            </a:xfrm>
            <a:prstGeom prst="line">
              <a:avLst/>
            </a:prstGeom>
            <a:noFill/>
            <a:ln w="14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559" y="2041"/>
              <a:ext cx="5051" cy="0"/>
            </a:xfrm>
            <a:prstGeom prst="line">
              <a:avLst/>
            </a:prstGeom>
            <a:noFill/>
            <a:ln w="14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559" y="1448"/>
              <a:ext cx="5051" cy="0"/>
            </a:xfrm>
            <a:prstGeom prst="line">
              <a:avLst/>
            </a:prstGeom>
            <a:noFill/>
            <a:ln w="14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559" y="858"/>
              <a:ext cx="5051" cy="0"/>
            </a:xfrm>
            <a:prstGeom prst="line">
              <a:avLst/>
            </a:prstGeom>
            <a:noFill/>
            <a:ln w="14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V="1">
              <a:off x="1665" y="470"/>
              <a:ext cx="0" cy="28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1868" y="1654"/>
              <a:ext cx="3651" cy="649"/>
            </a:xfrm>
            <a:custGeom>
              <a:avLst/>
              <a:gdLst>
                <a:gd name="T0" fmla="*/ 0 w 1046"/>
                <a:gd name="T1" fmla="*/ 0 h 186"/>
                <a:gd name="T2" fmla="*/ 116 w 1046"/>
                <a:gd name="T3" fmla="*/ 60 h 186"/>
                <a:gd name="T4" fmla="*/ 232 w 1046"/>
                <a:gd name="T5" fmla="*/ 106 h 186"/>
                <a:gd name="T6" fmla="*/ 348 w 1046"/>
                <a:gd name="T7" fmla="*/ 139 h 186"/>
                <a:gd name="T8" fmla="*/ 465 w 1046"/>
                <a:gd name="T9" fmla="*/ 157 h 186"/>
                <a:gd name="T10" fmla="*/ 581 w 1046"/>
                <a:gd name="T11" fmla="*/ 176 h 186"/>
                <a:gd name="T12" fmla="*/ 697 w 1046"/>
                <a:gd name="T13" fmla="*/ 182 h 186"/>
                <a:gd name="T14" fmla="*/ 813 w 1046"/>
                <a:gd name="T15" fmla="*/ 186 h 186"/>
                <a:gd name="T16" fmla="*/ 929 w 1046"/>
                <a:gd name="T17" fmla="*/ 184 h 186"/>
                <a:gd name="T18" fmla="*/ 1046 w 1046"/>
                <a:gd name="T19" fmla="*/ 18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6" h="186">
                  <a:moveTo>
                    <a:pt x="0" y="0"/>
                  </a:moveTo>
                  <a:lnTo>
                    <a:pt x="116" y="60"/>
                  </a:lnTo>
                  <a:lnTo>
                    <a:pt x="232" y="106"/>
                  </a:lnTo>
                  <a:lnTo>
                    <a:pt x="348" y="139"/>
                  </a:lnTo>
                  <a:lnTo>
                    <a:pt x="465" y="157"/>
                  </a:lnTo>
                  <a:lnTo>
                    <a:pt x="581" y="176"/>
                  </a:lnTo>
                  <a:lnTo>
                    <a:pt x="697" y="182"/>
                  </a:lnTo>
                  <a:lnTo>
                    <a:pt x="813" y="186"/>
                  </a:lnTo>
                  <a:lnTo>
                    <a:pt x="929" y="184"/>
                  </a:lnTo>
                  <a:lnTo>
                    <a:pt x="1046" y="184"/>
                  </a:lnTo>
                </a:path>
              </a:pathLst>
            </a:custGeom>
            <a:noFill/>
            <a:ln w="190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1836" y="1622"/>
              <a:ext cx="63" cy="6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2241" y="1832"/>
              <a:ext cx="63" cy="6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2646" y="1992"/>
              <a:ext cx="63" cy="6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3051" y="2108"/>
              <a:ext cx="63" cy="62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3459" y="2170"/>
              <a:ext cx="63" cy="6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3864" y="2237"/>
              <a:ext cx="63" cy="6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4269" y="2258"/>
              <a:ext cx="63" cy="6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4674" y="2272"/>
              <a:ext cx="63" cy="6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5079" y="2265"/>
              <a:ext cx="63" cy="6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5488" y="2265"/>
              <a:ext cx="63" cy="6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1868" y="816"/>
              <a:ext cx="3651" cy="1337"/>
            </a:xfrm>
            <a:custGeom>
              <a:avLst/>
              <a:gdLst>
                <a:gd name="T0" fmla="*/ 0 w 1046"/>
                <a:gd name="T1" fmla="*/ 0 h 383"/>
                <a:gd name="T2" fmla="*/ 116 w 1046"/>
                <a:gd name="T3" fmla="*/ 114 h 383"/>
                <a:gd name="T4" fmla="*/ 232 w 1046"/>
                <a:gd name="T5" fmla="*/ 185 h 383"/>
                <a:gd name="T6" fmla="*/ 348 w 1046"/>
                <a:gd name="T7" fmla="*/ 262 h 383"/>
                <a:gd name="T8" fmla="*/ 465 w 1046"/>
                <a:gd name="T9" fmla="*/ 313 h 383"/>
                <a:gd name="T10" fmla="*/ 581 w 1046"/>
                <a:gd name="T11" fmla="*/ 330 h 383"/>
                <a:gd name="T12" fmla="*/ 697 w 1046"/>
                <a:gd name="T13" fmla="*/ 362 h 383"/>
                <a:gd name="T14" fmla="*/ 813 w 1046"/>
                <a:gd name="T15" fmla="*/ 383 h 383"/>
                <a:gd name="T16" fmla="*/ 929 w 1046"/>
                <a:gd name="T17" fmla="*/ 383 h 383"/>
                <a:gd name="T18" fmla="*/ 1046 w 1046"/>
                <a:gd name="T19" fmla="*/ 38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6" h="383">
                  <a:moveTo>
                    <a:pt x="0" y="0"/>
                  </a:moveTo>
                  <a:lnTo>
                    <a:pt x="116" y="114"/>
                  </a:lnTo>
                  <a:lnTo>
                    <a:pt x="232" y="185"/>
                  </a:lnTo>
                  <a:lnTo>
                    <a:pt x="348" y="262"/>
                  </a:lnTo>
                  <a:lnTo>
                    <a:pt x="465" y="313"/>
                  </a:lnTo>
                  <a:lnTo>
                    <a:pt x="581" y="330"/>
                  </a:lnTo>
                  <a:lnTo>
                    <a:pt x="697" y="362"/>
                  </a:lnTo>
                  <a:lnTo>
                    <a:pt x="813" y="383"/>
                  </a:lnTo>
                  <a:lnTo>
                    <a:pt x="929" y="383"/>
                  </a:lnTo>
                  <a:lnTo>
                    <a:pt x="1046" y="383"/>
                  </a:lnTo>
                </a:path>
              </a:pathLst>
            </a:custGeom>
            <a:noFill/>
            <a:ln w="19050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1840" y="784"/>
              <a:ext cx="56" cy="49"/>
            </a:xfrm>
            <a:custGeom>
              <a:avLst/>
              <a:gdLst>
                <a:gd name="T0" fmla="*/ 28 w 56"/>
                <a:gd name="T1" fmla="*/ 0 h 49"/>
                <a:gd name="T2" fmla="*/ 0 w 56"/>
                <a:gd name="T3" fmla="*/ 49 h 49"/>
                <a:gd name="T4" fmla="*/ 56 w 56"/>
                <a:gd name="T5" fmla="*/ 49 h 49"/>
                <a:gd name="T6" fmla="*/ 28 w 56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28" y="0"/>
                  </a:moveTo>
                  <a:lnTo>
                    <a:pt x="0" y="49"/>
                  </a:lnTo>
                  <a:lnTo>
                    <a:pt x="56" y="4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14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2245" y="1182"/>
              <a:ext cx="56" cy="46"/>
            </a:xfrm>
            <a:custGeom>
              <a:avLst/>
              <a:gdLst>
                <a:gd name="T0" fmla="*/ 28 w 56"/>
                <a:gd name="T1" fmla="*/ 0 h 46"/>
                <a:gd name="T2" fmla="*/ 0 w 56"/>
                <a:gd name="T3" fmla="*/ 46 h 46"/>
                <a:gd name="T4" fmla="*/ 56 w 56"/>
                <a:gd name="T5" fmla="*/ 46 h 46"/>
                <a:gd name="T6" fmla="*/ 28 w 56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6">
                  <a:moveTo>
                    <a:pt x="28" y="0"/>
                  </a:moveTo>
                  <a:lnTo>
                    <a:pt x="0" y="46"/>
                  </a:lnTo>
                  <a:lnTo>
                    <a:pt x="56" y="4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14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2650" y="1430"/>
              <a:ext cx="55" cy="49"/>
            </a:xfrm>
            <a:custGeom>
              <a:avLst/>
              <a:gdLst>
                <a:gd name="T0" fmla="*/ 28 w 55"/>
                <a:gd name="T1" fmla="*/ 0 h 49"/>
                <a:gd name="T2" fmla="*/ 0 w 55"/>
                <a:gd name="T3" fmla="*/ 49 h 49"/>
                <a:gd name="T4" fmla="*/ 55 w 55"/>
                <a:gd name="T5" fmla="*/ 49 h 49"/>
                <a:gd name="T6" fmla="*/ 28 w 55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9">
                  <a:moveTo>
                    <a:pt x="28" y="0"/>
                  </a:moveTo>
                  <a:lnTo>
                    <a:pt x="0" y="49"/>
                  </a:lnTo>
                  <a:lnTo>
                    <a:pt x="55" y="4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14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3055" y="1699"/>
              <a:ext cx="55" cy="45"/>
            </a:xfrm>
            <a:custGeom>
              <a:avLst/>
              <a:gdLst>
                <a:gd name="T0" fmla="*/ 27 w 55"/>
                <a:gd name="T1" fmla="*/ 0 h 45"/>
                <a:gd name="T2" fmla="*/ 0 w 55"/>
                <a:gd name="T3" fmla="*/ 45 h 45"/>
                <a:gd name="T4" fmla="*/ 55 w 55"/>
                <a:gd name="T5" fmla="*/ 45 h 45"/>
                <a:gd name="T6" fmla="*/ 27 w 55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5">
                  <a:moveTo>
                    <a:pt x="27" y="0"/>
                  </a:moveTo>
                  <a:lnTo>
                    <a:pt x="0" y="45"/>
                  </a:lnTo>
                  <a:lnTo>
                    <a:pt x="55" y="4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0353B"/>
            </a:solidFill>
            <a:ln w="14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3463" y="1877"/>
              <a:ext cx="52" cy="46"/>
            </a:xfrm>
            <a:custGeom>
              <a:avLst/>
              <a:gdLst>
                <a:gd name="T0" fmla="*/ 28 w 52"/>
                <a:gd name="T1" fmla="*/ 0 h 46"/>
                <a:gd name="T2" fmla="*/ 0 w 52"/>
                <a:gd name="T3" fmla="*/ 46 h 46"/>
                <a:gd name="T4" fmla="*/ 52 w 52"/>
                <a:gd name="T5" fmla="*/ 46 h 46"/>
                <a:gd name="T6" fmla="*/ 28 w 52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46">
                  <a:moveTo>
                    <a:pt x="28" y="0"/>
                  </a:moveTo>
                  <a:lnTo>
                    <a:pt x="0" y="46"/>
                  </a:lnTo>
                  <a:lnTo>
                    <a:pt x="52" y="4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14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3868" y="1937"/>
              <a:ext cx="56" cy="48"/>
            </a:xfrm>
            <a:custGeom>
              <a:avLst/>
              <a:gdLst>
                <a:gd name="T0" fmla="*/ 28 w 56"/>
                <a:gd name="T1" fmla="*/ 0 h 48"/>
                <a:gd name="T2" fmla="*/ 0 w 56"/>
                <a:gd name="T3" fmla="*/ 48 h 48"/>
                <a:gd name="T4" fmla="*/ 56 w 56"/>
                <a:gd name="T5" fmla="*/ 48 h 48"/>
                <a:gd name="T6" fmla="*/ 28 w 56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8">
                  <a:moveTo>
                    <a:pt x="28" y="0"/>
                  </a:moveTo>
                  <a:lnTo>
                    <a:pt x="0" y="48"/>
                  </a:lnTo>
                  <a:lnTo>
                    <a:pt x="56" y="4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14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4273" y="2048"/>
              <a:ext cx="56" cy="49"/>
            </a:xfrm>
            <a:custGeom>
              <a:avLst/>
              <a:gdLst>
                <a:gd name="T0" fmla="*/ 28 w 56"/>
                <a:gd name="T1" fmla="*/ 0 h 49"/>
                <a:gd name="T2" fmla="*/ 0 w 56"/>
                <a:gd name="T3" fmla="*/ 49 h 49"/>
                <a:gd name="T4" fmla="*/ 56 w 56"/>
                <a:gd name="T5" fmla="*/ 49 h 49"/>
                <a:gd name="T6" fmla="*/ 28 w 56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28" y="0"/>
                  </a:moveTo>
                  <a:lnTo>
                    <a:pt x="0" y="49"/>
                  </a:lnTo>
                  <a:lnTo>
                    <a:pt x="56" y="4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14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4678" y="2122"/>
              <a:ext cx="56" cy="48"/>
            </a:xfrm>
            <a:custGeom>
              <a:avLst/>
              <a:gdLst>
                <a:gd name="T0" fmla="*/ 28 w 56"/>
                <a:gd name="T1" fmla="*/ 0 h 48"/>
                <a:gd name="T2" fmla="*/ 0 w 56"/>
                <a:gd name="T3" fmla="*/ 48 h 48"/>
                <a:gd name="T4" fmla="*/ 56 w 56"/>
                <a:gd name="T5" fmla="*/ 48 h 48"/>
                <a:gd name="T6" fmla="*/ 28 w 56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8">
                  <a:moveTo>
                    <a:pt x="28" y="0"/>
                  </a:moveTo>
                  <a:lnTo>
                    <a:pt x="0" y="48"/>
                  </a:lnTo>
                  <a:lnTo>
                    <a:pt x="56" y="4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14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5083" y="2122"/>
              <a:ext cx="56" cy="48"/>
            </a:xfrm>
            <a:custGeom>
              <a:avLst/>
              <a:gdLst>
                <a:gd name="T0" fmla="*/ 28 w 56"/>
                <a:gd name="T1" fmla="*/ 0 h 48"/>
                <a:gd name="T2" fmla="*/ 0 w 56"/>
                <a:gd name="T3" fmla="*/ 48 h 48"/>
                <a:gd name="T4" fmla="*/ 56 w 56"/>
                <a:gd name="T5" fmla="*/ 48 h 48"/>
                <a:gd name="T6" fmla="*/ 28 w 56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8">
                  <a:moveTo>
                    <a:pt x="28" y="0"/>
                  </a:moveTo>
                  <a:lnTo>
                    <a:pt x="0" y="48"/>
                  </a:lnTo>
                  <a:lnTo>
                    <a:pt x="56" y="4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14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5491" y="2122"/>
              <a:ext cx="56" cy="45"/>
            </a:xfrm>
            <a:custGeom>
              <a:avLst/>
              <a:gdLst>
                <a:gd name="T0" fmla="*/ 28 w 56"/>
                <a:gd name="T1" fmla="*/ 0 h 45"/>
                <a:gd name="T2" fmla="*/ 0 w 56"/>
                <a:gd name="T3" fmla="*/ 45 h 45"/>
                <a:gd name="T4" fmla="*/ 56 w 56"/>
                <a:gd name="T5" fmla="*/ 45 h 45"/>
                <a:gd name="T6" fmla="*/ 28 w 56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5">
                  <a:moveTo>
                    <a:pt x="28" y="0"/>
                  </a:moveTo>
                  <a:lnTo>
                    <a:pt x="0" y="45"/>
                  </a:lnTo>
                  <a:lnTo>
                    <a:pt x="56" y="4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14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3463" y="2466"/>
              <a:ext cx="219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</a:rPr>
                <a:t>Average 10 Year Gain = $184,234</a:t>
              </a:r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3456" y="1632"/>
              <a:ext cx="219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</a:rPr>
                <a:t>Average 10 Year Gain = $246,744</a:t>
              </a:r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 flipV="1">
              <a:off x="559" y="470"/>
              <a:ext cx="0" cy="2846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 flipH="1">
              <a:off x="499" y="3225"/>
              <a:ext cx="60" cy="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 rot="16200000">
              <a:off x="329" y="3083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smtClean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 flipH="1">
              <a:off x="499" y="2631"/>
              <a:ext cx="60" cy="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 rot="16200000">
              <a:off x="245" y="2486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smtClean="0">
                  <a:solidFill>
                    <a:srgbClr val="000000"/>
                  </a:solidFill>
                </a:rPr>
                <a:t>100</a:t>
              </a:r>
            </a:p>
          </p:txBody>
        </p:sp>
        <p:sp>
          <p:nvSpPr>
            <p:cNvPr id="43" name="Line 43"/>
            <p:cNvSpPr>
              <a:spLocks noChangeShapeType="1"/>
            </p:cNvSpPr>
            <p:nvPr/>
          </p:nvSpPr>
          <p:spPr bwMode="auto">
            <a:xfrm flipH="1">
              <a:off x="499" y="2041"/>
              <a:ext cx="60" cy="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" name="Rectangle 44"/>
            <p:cNvSpPr>
              <a:spLocks noChangeArrowheads="1"/>
            </p:cNvSpPr>
            <p:nvPr/>
          </p:nvSpPr>
          <p:spPr bwMode="auto">
            <a:xfrm rot="16200000">
              <a:off x="245" y="1896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smtClean="0">
                  <a:solidFill>
                    <a:srgbClr val="000000"/>
                  </a:solidFill>
                </a:rPr>
                <a:t>200</a:t>
              </a:r>
            </a:p>
          </p:txBody>
        </p:sp>
        <p:sp>
          <p:nvSpPr>
            <p:cNvPr id="45" name="Line 45"/>
            <p:cNvSpPr>
              <a:spLocks noChangeShapeType="1"/>
            </p:cNvSpPr>
            <p:nvPr/>
          </p:nvSpPr>
          <p:spPr bwMode="auto">
            <a:xfrm flipH="1">
              <a:off x="499" y="1448"/>
              <a:ext cx="60" cy="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" name="Rectangle 46"/>
            <p:cNvSpPr>
              <a:spLocks noChangeArrowheads="1"/>
            </p:cNvSpPr>
            <p:nvPr/>
          </p:nvSpPr>
          <p:spPr bwMode="auto">
            <a:xfrm rot="16200000">
              <a:off x="245" y="1302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smtClean="0">
                  <a:solidFill>
                    <a:srgbClr val="000000"/>
                  </a:solidFill>
                </a:rPr>
                <a:t>300</a:t>
              </a:r>
            </a:p>
          </p:txBody>
        </p:sp>
        <p:sp>
          <p:nvSpPr>
            <p:cNvPr id="47" name="Line 47"/>
            <p:cNvSpPr>
              <a:spLocks noChangeShapeType="1"/>
            </p:cNvSpPr>
            <p:nvPr/>
          </p:nvSpPr>
          <p:spPr bwMode="auto">
            <a:xfrm flipH="1">
              <a:off x="499" y="858"/>
              <a:ext cx="60" cy="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" name="Rectangle 48"/>
            <p:cNvSpPr>
              <a:spLocks noChangeArrowheads="1"/>
            </p:cNvSpPr>
            <p:nvPr/>
          </p:nvSpPr>
          <p:spPr bwMode="auto">
            <a:xfrm rot="16200000">
              <a:off x="246" y="712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smtClean="0">
                  <a:solidFill>
                    <a:srgbClr val="000000"/>
                  </a:solidFill>
                </a:rPr>
                <a:t>400</a:t>
              </a:r>
            </a:p>
          </p:txBody>
        </p:sp>
        <p:sp>
          <p:nvSpPr>
            <p:cNvPr id="49" name="Rectangle 49"/>
            <p:cNvSpPr>
              <a:spLocks noChangeArrowheads="1"/>
            </p:cNvSpPr>
            <p:nvPr/>
          </p:nvSpPr>
          <p:spPr bwMode="auto">
            <a:xfrm rot="16200000">
              <a:off x="-1281" y="1682"/>
              <a:ext cx="296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</a:rPr>
                <a:t>Lifetime Earnings Gain Per Class ($1000s)</a:t>
              </a:r>
            </a:p>
          </p:txBody>
        </p:sp>
        <p:sp>
          <p:nvSpPr>
            <p:cNvPr id="50" name="Line 50"/>
            <p:cNvSpPr>
              <a:spLocks noChangeShapeType="1"/>
            </p:cNvSpPr>
            <p:nvPr/>
          </p:nvSpPr>
          <p:spPr bwMode="auto">
            <a:xfrm>
              <a:off x="559" y="3316"/>
              <a:ext cx="5051" cy="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" name="Line 51"/>
            <p:cNvSpPr>
              <a:spLocks noChangeShapeType="1"/>
            </p:cNvSpPr>
            <p:nvPr/>
          </p:nvSpPr>
          <p:spPr bwMode="auto">
            <a:xfrm>
              <a:off x="649" y="3316"/>
              <a:ext cx="0" cy="59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" name="Rectangle 52"/>
            <p:cNvSpPr>
              <a:spLocks noChangeArrowheads="1"/>
            </p:cNvSpPr>
            <p:nvPr/>
          </p:nvSpPr>
          <p:spPr bwMode="auto">
            <a:xfrm>
              <a:off x="611" y="3403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smtClean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53" name="Line 53"/>
            <p:cNvSpPr>
              <a:spLocks noChangeShapeType="1"/>
            </p:cNvSpPr>
            <p:nvPr/>
          </p:nvSpPr>
          <p:spPr bwMode="auto">
            <a:xfrm>
              <a:off x="1054" y="3316"/>
              <a:ext cx="0" cy="59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" name="Rectangle 54"/>
            <p:cNvSpPr>
              <a:spLocks noChangeArrowheads="1"/>
            </p:cNvSpPr>
            <p:nvPr/>
          </p:nvSpPr>
          <p:spPr bwMode="auto">
            <a:xfrm>
              <a:off x="1016" y="3403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smtClean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55" name="Line 55"/>
            <p:cNvSpPr>
              <a:spLocks noChangeShapeType="1"/>
            </p:cNvSpPr>
            <p:nvPr/>
          </p:nvSpPr>
          <p:spPr bwMode="auto">
            <a:xfrm>
              <a:off x="1463" y="3316"/>
              <a:ext cx="0" cy="59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" name="Rectangle 56"/>
            <p:cNvSpPr>
              <a:spLocks noChangeArrowheads="1"/>
            </p:cNvSpPr>
            <p:nvPr/>
          </p:nvSpPr>
          <p:spPr bwMode="auto">
            <a:xfrm>
              <a:off x="1424" y="3403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smtClean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57" name="Line 57"/>
            <p:cNvSpPr>
              <a:spLocks noChangeShapeType="1"/>
            </p:cNvSpPr>
            <p:nvPr/>
          </p:nvSpPr>
          <p:spPr bwMode="auto">
            <a:xfrm>
              <a:off x="1868" y="3316"/>
              <a:ext cx="0" cy="59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8" name="Rectangle 58"/>
            <p:cNvSpPr>
              <a:spLocks noChangeArrowheads="1"/>
            </p:cNvSpPr>
            <p:nvPr/>
          </p:nvSpPr>
          <p:spPr bwMode="auto">
            <a:xfrm>
              <a:off x="1829" y="3403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smtClean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59" name="Line 59"/>
            <p:cNvSpPr>
              <a:spLocks noChangeShapeType="1"/>
            </p:cNvSpPr>
            <p:nvPr/>
          </p:nvSpPr>
          <p:spPr bwMode="auto">
            <a:xfrm>
              <a:off x="2273" y="3316"/>
              <a:ext cx="0" cy="59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" name="Rectangle 60"/>
            <p:cNvSpPr>
              <a:spLocks noChangeArrowheads="1"/>
            </p:cNvSpPr>
            <p:nvPr/>
          </p:nvSpPr>
          <p:spPr bwMode="auto">
            <a:xfrm>
              <a:off x="2234" y="3403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smtClean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61" name="Line 61"/>
            <p:cNvSpPr>
              <a:spLocks noChangeShapeType="1"/>
            </p:cNvSpPr>
            <p:nvPr/>
          </p:nvSpPr>
          <p:spPr bwMode="auto">
            <a:xfrm>
              <a:off x="2678" y="3316"/>
              <a:ext cx="0" cy="59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" name="Rectangle 62"/>
            <p:cNvSpPr>
              <a:spLocks noChangeArrowheads="1"/>
            </p:cNvSpPr>
            <p:nvPr/>
          </p:nvSpPr>
          <p:spPr bwMode="auto">
            <a:xfrm>
              <a:off x="2639" y="3403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smtClean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63" name="Line 63"/>
            <p:cNvSpPr>
              <a:spLocks noChangeShapeType="1"/>
            </p:cNvSpPr>
            <p:nvPr/>
          </p:nvSpPr>
          <p:spPr bwMode="auto">
            <a:xfrm>
              <a:off x="3082" y="3316"/>
              <a:ext cx="0" cy="59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4" name="Rectangle 64"/>
            <p:cNvSpPr>
              <a:spLocks noChangeArrowheads="1"/>
            </p:cNvSpPr>
            <p:nvPr/>
          </p:nvSpPr>
          <p:spPr bwMode="auto">
            <a:xfrm>
              <a:off x="3044" y="3403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smtClean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65" name="Line 65"/>
            <p:cNvSpPr>
              <a:spLocks noChangeShapeType="1"/>
            </p:cNvSpPr>
            <p:nvPr/>
          </p:nvSpPr>
          <p:spPr bwMode="auto">
            <a:xfrm>
              <a:off x="3491" y="3316"/>
              <a:ext cx="0" cy="59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6" name="Rectangle 66"/>
            <p:cNvSpPr>
              <a:spLocks noChangeArrowheads="1"/>
            </p:cNvSpPr>
            <p:nvPr/>
          </p:nvSpPr>
          <p:spPr bwMode="auto">
            <a:xfrm>
              <a:off x="3453" y="3403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smtClean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67" name="Line 67"/>
            <p:cNvSpPr>
              <a:spLocks noChangeShapeType="1"/>
            </p:cNvSpPr>
            <p:nvPr/>
          </p:nvSpPr>
          <p:spPr bwMode="auto">
            <a:xfrm>
              <a:off x="3896" y="3316"/>
              <a:ext cx="0" cy="59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" name="Rectangle 68"/>
            <p:cNvSpPr>
              <a:spLocks noChangeArrowheads="1"/>
            </p:cNvSpPr>
            <p:nvPr/>
          </p:nvSpPr>
          <p:spPr bwMode="auto">
            <a:xfrm>
              <a:off x="3857" y="3403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smtClean="0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69" name="Line 69"/>
            <p:cNvSpPr>
              <a:spLocks noChangeShapeType="1"/>
            </p:cNvSpPr>
            <p:nvPr/>
          </p:nvSpPr>
          <p:spPr bwMode="auto">
            <a:xfrm>
              <a:off x="4301" y="3316"/>
              <a:ext cx="0" cy="59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0" name="Rectangle 70"/>
            <p:cNvSpPr>
              <a:spLocks noChangeArrowheads="1"/>
            </p:cNvSpPr>
            <p:nvPr/>
          </p:nvSpPr>
          <p:spPr bwMode="auto">
            <a:xfrm>
              <a:off x="4221" y="340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smtClean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71" name="Line 71"/>
            <p:cNvSpPr>
              <a:spLocks noChangeShapeType="1"/>
            </p:cNvSpPr>
            <p:nvPr/>
          </p:nvSpPr>
          <p:spPr bwMode="auto">
            <a:xfrm>
              <a:off x="4706" y="3316"/>
              <a:ext cx="0" cy="59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" name="Rectangle 72"/>
            <p:cNvSpPr>
              <a:spLocks noChangeArrowheads="1"/>
            </p:cNvSpPr>
            <p:nvPr/>
          </p:nvSpPr>
          <p:spPr bwMode="auto">
            <a:xfrm>
              <a:off x="4625" y="340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smtClean="0">
                  <a:solidFill>
                    <a:srgbClr val="000000"/>
                  </a:solidFill>
                </a:rPr>
                <a:t>11</a:t>
              </a:r>
            </a:p>
          </p:txBody>
        </p:sp>
        <p:sp>
          <p:nvSpPr>
            <p:cNvPr id="73" name="Line 73"/>
            <p:cNvSpPr>
              <a:spLocks noChangeShapeType="1"/>
            </p:cNvSpPr>
            <p:nvPr/>
          </p:nvSpPr>
          <p:spPr bwMode="auto">
            <a:xfrm>
              <a:off x="5111" y="3316"/>
              <a:ext cx="0" cy="59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" name="Rectangle 74"/>
            <p:cNvSpPr>
              <a:spLocks noChangeArrowheads="1"/>
            </p:cNvSpPr>
            <p:nvPr/>
          </p:nvSpPr>
          <p:spPr bwMode="auto">
            <a:xfrm>
              <a:off x="5030" y="340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smtClean="0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75" name="Line 75"/>
            <p:cNvSpPr>
              <a:spLocks noChangeShapeType="1"/>
            </p:cNvSpPr>
            <p:nvPr/>
          </p:nvSpPr>
          <p:spPr bwMode="auto">
            <a:xfrm>
              <a:off x="5519" y="3316"/>
              <a:ext cx="0" cy="59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6" name="Rectangle 76"/>
            <p:cNvSpPr>
              <a:spLocks noChangeArrowheads="1"/>
            </p:cNvSpPr>
            <p:nvPr/>
          </p:nvSpPr>
          <p:spPr bwMode="auto">
            <a:xfrm>
              <a:off x="5439" y="340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smtClean="0">
                  <a:solidFill>
                    <a:srgbClr val="000000"/>
                  </a:solidFill>
                </a:rPr>
                <a:t>13</a:t>
              </a:r>
            </a:p>
          </p:txBody>
        </p:sp>
        <p:sp>
          <p:nvSpPr>
            <p:cNvPr id="77" name="Rectangle 77"/>
            <p:cNvSpPr>
              <a:spLocks noChangeArrowheads="1"/>
            </p:cNvSpPr>
            <p:nvPr/>
          </p:nvSpPr>
          <p:spPr bwMode="auto">
            <a:xfrm>
              <a:off x="1776" y="3630"/>
              <a:ext cx="25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</a:rPr>
                <a:t>School Years Since Teacher Was Hired</a:t>
              </a:r>
            </a:p>
          </p:txBody>
        </p:sp>
        <p:sp>
          <p:nvSpPr>
            <p:cNvPr id="79" name="Line 79"/>
            <p:cNvSpPr>
              <a:spLocks noChangeShapeType="1"/>
            </p:cNvSpPr>
            <p:nvPr/>
          </p:nvSpPr>
          <p:spPr bwMode="auto">
            <a:xfrm>
              <a:off x="195" y="3995"/>
              <a:ext cx="531" cy="0"/>
            </a:xfrm>
            <a:prstGeom prst="line">
              <a:avLst/>
            </a:prstGeom>
            <a:noFill/>
            <a:ln w="190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" name="Oval 80"/>
            <p:cNvSpPr>
              <a:spLocks noChangeArrowheads="1"/>
            </p:cNvSpPr>
            <p:nvPr/>
          </p:nvSpPr>
          <p:spPr bwMode="auto">
            <a:xfrm>
              <a:off x="429" y="3964"/>
              <a:ext cx="63" cy="6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" name="Line 81"/>
            <p:cNvSpPr>
              <a:spLocks noChangeShapeType="1"/>
            </p:cNvSpPr>
            <p:nvPr/>
          </p:nvSpPr>
          <p:spPr bwMode="auto">
            <a:xfrm>
              <a:off x="3103" y="3995"/>
              <a:ext cx="531" cy="0"/>
            </a:xfrm>
            <a:prstGeom prst="line">
              <a:avLst/>
            </a:prstGeom>
            <a:noFill/>
            <a:ln w="19050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3341" y="3969"/>
              <a:ext cx="55" cy="45"/>
            </a:xfrm>
            <a:custGeom>
              <a:avLst/>
              <a:gdLst>
                <a:gd name="T0" fmla="*/ 28 w 55"/>
                <a:gd name="T1" fmla="*/ 0 h 45"/>
                <a:gd name="T2" fmla="*/ 0 w 55"/>
                <a:gd name="T3" fmla="*/ 45 h 45"/>
                <a:gd name="T4" fmla="*/ 55 w 55"/>
                <a:gd name="T5" fmla="*/ 45 h 45"/>
                <a:gd name="T6" fmla="*/ 28 w 55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5">
                  <a:moveTo>
                    <a:pt x="28" y="0"/>
                  </a:moveTo>
                  <a:lnTo>
                    <a:pt x="0" y="45"/>
                  </a:lnTo>
                  <a:lnTo>
                    <a:pt x="55" y="4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14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" name="Rectangle 83"/>
            <p:cNvSpPr>
              <a:spLocks noChangeArrowheads="1"/>
            </p:cNvSpPr>
            <p:nvPr/>
          </p:nvSpPr>
          <p:spPr bwMode="auto">
            <a:xfrm>
              <a:off x="810" y="3918"/>
              <a:ext cx="21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</a:rPr>
                <a:t>Deselected on Estimated VA in Year 4</a:t>
              </a:r>
            </a:p>
          </p:txBody>
        </p:sp>
        <p:sp>
          <p:nvSpPr>
            <p:cNvPr id="84" name="Rectangle 84"/>
            <p:cNvSpPr>
              <a:spLocks noChangeArrowheads="1"/>
            </p:cNvSpPr>
            <p:nvPr/>
          </p:nvSpPr>
          <p:spPr bwMode="auto">
            <a:xfrm>
              <a:off x="3718" y="3918"/>
              <a:ext cx="185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</a:rPr>
                <a:t>Deselected on True VA in Year 4</a:t>
              </a:r>
            </a:p>
          </p:txBody>
        </p:sp>
      </p:grpSp>
      <p:cxnSp>
        <p:nvCxnSpPr>
          <p:cNvPr id="4" name="Straight Arrow Connector 3"/>
          <p:cNvCxnSpPr/>
          <p:nvPr/>
        </p:nvCxnSpPr>
        <p:spPr>
          <a:xfrm>
            <a:off x="6629400" y="2867029"/>
            <a:ext cx="0" cy="3452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5785250" y="3595692"/>
            <a:ext cx="1" cy="3667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5"/>
          <p:cNvSpPr>
            <a:spLocks noChangeArrowheads="1"/>
          </p:cNvSpPr>
          <p:nvPr/>
        </p:nvSpPr>
        <p:spPr bwMode="auto">
          <a:xfrm>
            <a:off x="3130888" y="182563"/>
            <a:ext cx="29838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1E2D70"/>
                </a:solidFill>
              </a:rPr>
              <a:t>Earnings Impact Over Time</a:t>
            </a:r>
            <a:endParaRPr lang="en-US" sz="1800" b="1" dirty="0">
              <a:solidFill>
                <a:srgbClr val="1E2D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70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271363" name="Rectangle 2"/>
          <p:cNvSpPr>
            <a:spLocks noChangeArrowheads="1"/>
          </p:cNvSpPr>
          <p:nvPr/>
        </p:nvSpPr>
        <p:spPr bwMode="auto">
          <a:xfrm>
            <a:off x="228600" y="228600"/>
            <a:ext cx="8610600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09600" indent="-376238" eaLnBrk="0" hangingPunct="0"/>
            <a:r>
              <a:rPr lang="en-US" u="sng" dirty="0">
                <a:solidFill>
                  <a:srgbClr val="000000"/>
                </a:solidFill>
                <a:latin typeface="cmss10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4"/>
              </a:buBlip>
            </a:pPr>
            <a:r>
              <a:rPr lang="en-US" dirty="0" smtClean="0">
                <a:solidFill>
                  <a:srgbClr val="000000"/>
                </a:solidFill>
                <a:latin typeface="cmss10" pitchFamily="34" charset="0"/>
                <a:sym typeface="Wingdings" pitchFamily="2" charset="2"/>
              </a:rPr>
              <a:t>Rothstein (2013) estimates that deselecting bottom 5% of teachers based on VA would require a salary increase of $700 for all teachers</a:t>
            </a:r>
            <a:endParaRPr lang="en-US" dirty="0">
              <a:solidFill>
                <a:srgbClr val="000000"/>
              </a:solidFill>
              <a:latin typeface="cmss10" pitchFamily="34" charset="0"/>
              <a:sym typeface="Wingdings" pitchFamily="2" charset="2"/>
            </a:endParaRPr>
          </a:p>
          <a:p>
            <a:pPr marL="609600" indent="-376238" eaLnBrk="0" hangingPunct="0">
              <a:buSzPct val="80000"/>
              <a:buFontTx/>
              <a:buBlip>
                <a:blip r:embed="rId4"/>
              </a:buBlip>
            </a:pPr>
            <a:endParaRPr lang="en-US" dirty="0" smtClean="0">
              <a:solidFill>
                <a:srgbClr val="000000"/>
              </a:solidFill>
              <a:latin typeface="cmss10" pitchFamily="34" charset="0"/>
              <a:sym typeface="Wingdings" pitchFamily="2" charset="2"/>
            </a:endParaRPr>
          </a:p>
          <a:p>
            <a:pPr marL="609600" indent="-376238" eaLnBrk="0" hangingPunct="0">
              <a:buSzPct val="80000"/>
              <a:buFontTx/>
              <a:buBlip>
                <a:blip r:embed="rId4"/>
              </a:buBlip>
            </a:pPr>
            <a:endParaRPr lang="en-US" dirty="0">
              <a:solidFill>
                <a:srgbClr val="000000"/>
              </a:solidFill>
              <a:latin typeface="cmss10" pitchFamily="34" charset="0"/>
              <a:sym typeface="Wingdings" pitchFamily="2" charset="2"/>
            </a:endParaRPr>
          </a:p>
          <a:p>
            <a:pPr marL="609600" indent="-376238" eaLnBrk="0" hangingPunct="0">
              <a:buSzPct val="80000"/>
              <a:buFontTx/>
              <a:buBlip>
                <a:blip r:embed="rId4"/>
              </a:buBlip>
            </a:pPr>
            <a:r>
              <a:rPr lang="en-US" dirty="0" smtClean="0">
                <a:solidFill>
                  <a:srgbClr val="000000"/>
                </a:solidFill>
                <a:latin typeface="cmss10" pitchFamily="34" charset="0"/>
                <a:sym typeface="Wingdings" pitchFamily="2" charset="2"/>
              </a:rPr>
              <a:t>Avg. gain from </a:t>
            </a:r>
            <a:r>
              <a:rPr lang="en-US" dirty="0" err="1" smtClean="0">
                <a:solidFill>
                  <a:srgbClr val="000000"/>
                </a:solidFill>
                <a:latin typeface="cmss10" pitchFamily="34" charset="0"/>
                <a:sym typeface="Wingdings" pitchFamily="2" charset="2"/>
              </a:rPr>
              <a:t>deselection</a:t>
            </a:r>
            <a:r>
              <a:rPr lang="en-US" dirty="0" smtClean="0">
                <a:solidFill>
                  <a:srgbClr val="000000"/>
                </a:solidFill>
                <a:latin typeface="cmss10" pitchFamily="34" charset="0"/>
                <a:sym typeface="Wingdings" pitchFamily="2" charset="2"/>
              </a:rPr>
              <a:t> policy is $184,000 x 5% = $9,250</a:t>
            </a:r>
          </a:p>
          <a:p>
            <a:pPr marL="609600" indent="-376238" eaLnBrk="0" hangingPunct="0">
              <a:buSzPct val="80000"/>
              <a:buFontTx/>
              <a:buBlip>
                <a:blip r:embed="rId4"/>
              </a:buBlip>
            </a:pPr>
            <a:endParaRPr lang="en-US" dirty="0">
              <a:solidFill>
                <a:srgbClr val="000000"/>
              </a:solidFill>
              <a:latin typeface="cmss10" pitchFamily="34" charset="0"/>
              <a:sym typeface="Wingdings" pitchFamily="2" charset="2"/>
            </a:endParaRPr>
          </a:p>
          <a:p>
            <a:pPr marL="609600" indent="-376238" eaLnBrk="0" hangingPunct="0">
              <a:buSzPct val="80000"/>
              <a:buFontTx/>
              <a:buBlip>
                <a:blip r:embed="rId4"/>
              </a:buBlip>
            </a:pPr>
            <a:endParaRPr lang="en-US" dirty="0">
              <a:solidFill>
                <a:srgbClr val="000000"/>
              </a:solidFill>
              <a:latin typeface="cmss10" pitchFamily="34" charset="0"/>
              <a:sym typeface="Wingdings" pitchFamily="2" charset="2"/>
            </a:endParaRPr>
          </a:p>
          <a:p>
            <a:pPr marL="609600" indent="-376238" eaLnBrk="0" hangingPunct="0">
              <a:buSzPct val="80000"/>
              <a:buFontTx/>
              <a:buBlip>
                <a:blip r:embed="rId4"/>
              </a:buBlip>
            </a:pPr>
            <a:r>
              <a:rPr lang="en-US" dirty="0" smtClean="0">
                <a:solidFill>
                  <a:srgbClr val="000000"/>
                </a:solidFill>
                <a:latin typeface="cmss10" pitchFamily="34" charset="0"/>
                <a:sym typeface="Wingdings" pitchFamily="2" charset="2"/>
              </a:rPr>
              <a:t>Gain 10 times as large as cost  VA could be a useful policy tool</a:t>
            </a:r>
          </a:p>
          <a:p>
            <a:pPr marL="609600" indent="-376238" eaLnBrk="0" hangingPunct="0">
              <a:buSzPct val="80000"/>
              <a:buFontTx/>
              <a:buBlip>
                <a:blip r:embed="rId4"/>
              </a:buBlip>
            </a:pPr>
            <a:endParaRPr lang="en-US" dirty="0">
              <a:solidFill>
                <a:srgbClr val="000000"/>
              </a:solidFill>
              <a:latin typeface="cmss10" pitchFamily="34" charset="0"/>
              <a:sym typeface="Wingdings" pitchFamily="2" charset="2"/>
            </a:endParaRPr>
          </a:p>
          <a:p>
            <a:pPr marL="609600" indent="-376238" eaLnBrk="0" hangingPunct="0">
              <a:buSzPct val="80000"/>
              <a:buFontTx/>
              <a:buBlip>
                <a:blip r:embed="rId4"/>
              </a:buBlip>
            </a:pPr>
            <a:endParaRPr lang="en-US" dirty="0" smtClean="0">
              <a:solidFill>
                <a:srgbClr val="000000"/>
              </a:solidFill>
              <a:latin typeface="cmss10" pitchFamily="34" charset="0"/>
              <a:sym typeface="Wingdings" pitchFamily="2" charset="2"/>
            </a:endParaRPr>
          </a:p>
          <a:p>
            <a:pPr marL="609600" indent="-376238" eaLnBrk="0" hangingPunct="0">
              <a:buSzPct val="80000"/>
              <a:buFontTx/>
              <a:buBlip>
                <a:blip r:embed="rId4"/>
              </a:buBlip>
            </a:pPr>
            <a:r>
              <a:rPr lang="en-US" dirty="0" smtClean="0">
                <a:solidFill>
                  <a:srgbClr val="000000"/>
                </a:solidFill>
                <a:latin typeface="cmss10" pitchFamily="34" charset="0"/>
                <a:sym typeface="Wingdings" pitchFamily="2" charset="2"/>
              </a:rPr>
              <a:t>Key concern: gains may be eroded when VA is actually used</a:t>
            </a:r>
          </a:p>
          <a:p>
            <a:pPr marL="609600" indent="-376238" eaLnBrk="0" hangingPunct="0">
              <a:buSzPct val="80000"/>
              <a:buFontTx/>
              <a:buBlip>
                <a:blip r:embed="rId4"/>
              </a:buBlip>
            </a:pPr>
            <a:endParaRPr lang="en-US" dirty="0">
              <a:solidFill>
                <a:srgbClr val="000000"/>
              </a:solidFill>
              <a:latin typeface="cmss10" pitchFamily="34" charset="0"/>
              <a:sym typeface="Wingdings" pitchFamily="2" charset="2"/>
            </a:endParaRPr>
          </a:p>
          <a:p>
            <a:pPr marL="1066800" lvl="1" indent="-376238" eaLnBrk="0" hangingPunct="0">
              <a:buSzPct val="80000"/>
              <a:buFontTx/>
              <a:buBlip>
                <a:blip r:embed="rId4"/>
              </a:buBlip>
            </a:pPr>
            <a:r>
              <a:rPr lang="en-US" dirty="0" smtClean="0">
                <a:solidFill>
                  <a:srgbClr val="000000"/>
                </a:solidFill>
                <a:latin typeface="cmss10" pitchFamily="34" charset="0"/>
                <a:sym typeface="Wingdings" pitchFamily="2" charset="2"/>
              </a:rPr>
              <a:t>Using </a:t>
            </a:r>
            <a:r>
              <a:rPr lang="en-US" dirty="0">
                <a:solidFill>
                  <a:srgbClr val="000000"/>
                </a:solidFill>
                <a:latin typeface="cmss10" pitchFamily="34" charset="0"/>
                <a:sym typeface="Wingdings" pitchFamily="2" charset="2"/>
              </a:rPr>
              <a:t>VA </a:t>
            </a:r>
            <a:r>
              <a:rPr lang="en-US" dirty="0" smtClean="0">
                <a:solidFill>
                  <a:srgbClr val="000000"/>
                </a:solidFill>
                <a:latin typeface="cmss10" pitchFamily="34" charset="0"/>
                <a:sym typeface="Wingdings" pitchFamily="2" charset="2"/>
              </a:rPr>
              <a:t>in </a:t>
            </a:r>
            <a:r>
              <a:rPr lang="en-US" dirty="0">
                <a:solidFill>
                  <a:srgbClr val="000000"/>
                </a:solidFill>
                <a:latin typeface="cmss10" pitchFamily="34" charset="0"/>
                <a:sym typeface="Wingdings" pitchFamily="2" charset="2"/>
              </a:rPr>
              <a:t>high-stakes evaluation could </a:t>
            </a:r>
            <a:r>
              <a:rPr lang="en-US" dirty="0" smtClean="0">
                <a:solidFill>
                  <a:srgbClr val="000000"/>
                </a:solidFill>
                <a:latin typeface="cmss10" pitchFamily="34" charset="0"/>
                <a:sym typeface="Wingdings" pitchFamily="2" charset="2"/>
              </a:rPr>
              <a:t>lead to teaching </a:t>
            </a:r>
            <a:r>
              <a:rPr lang="en-US" dirty="0">
                <a:solidFill>
                  <a:srgbClr val="000000"/>
                </a:solidFill>
                <a:latin typeface="cmss10" pitchFamily="34" charset="0"/>
                <a:sym typeface="Wingdings" pitchFamily="2" charset="2"/>
              </a:rPr>
              <a:t>to the test or </a:t>
            </a:r>
            <a:r>
              <a:rPr lang="en-US" dirty="0" smtClean="0">
                <a:solidFill>
                  <a:srgbClr val="000000"/>
                </a:solidFill>
                <a:latin typeface="cmss10" pitchFamily="34" charset="0"/>
                <a:sym typeface="Wingdings" pitchFamily="2" charset="2"/>
              </a:rPr>
              <a:t>cheating </a:t>
            </a:r>
            <a:r>
              <a:rPr lang="en-US" sz="1600" dirty="0" smtClean="0">
                <a:solidFill>
                  <a:srgbClr val="000000"/>
                </a:solidFill>
                <a:latin typeface="cmss10" pitchFamily="34" charset="0"/>
                <a:sym typeface="Wingdings" pitchFamily="2" charset="2"/>
              </a:rPr>
              <a:t>[Jacob 2005, Neal and </a:t>
            </a:r>
            <a:r>
              <a:rPr lang="en-US" sz="1600" dirty="0" err="1" smtClean="0">
                <a:solidFill>
                  <a:srgbClr val="000000"/>
                </a:solidFill>
                <a:latin typeface="cmss10" pitchFamily="34" charset="0"/>
                <a:sym typeface="Wingdings" pitchFamily="2" charset="2"/>
              </a:rPr>
              <a:t>Schanzenbach</a:t>
            </a:r>
            <a:r>
              <a:rPr lang="en-US" sz="1600" dirty="0" smtClean="0">
                <a:solidFill>
                  <a:srgbClr val="000000"/>
                </a:solidFill>
                <a:latin typeface="cmss10" pitchFamily="34" charset="0"/>
                <a:sym typeface="Wingdings" pitchFamily="2" charset="2"/>
              </a:rPr>
              <a:t> 2010, </a:t>
            </a:r>
            <a:r>
              <a:rPr lang="en-US" sz="1600" dirty="0" err="1" smtClean="0">
                <a:solidFill>
                  <a:srgbClr val="000000"/>
                </a:solidFill>
                <a:latin typeface="cmss10" pitchFamily="34" charset="0"/>
                <a:sym typeface="Wingdings" pitchFamily="2" charset="2"/>
              </a:rPr>
              <a:t>Barlevy</a:t>
            </a:r>
            <a:r>
              <a:rPr lang="en-US" sz="1600" dirty="0" smtClean="0">
                <a:solidFill>
                  <a:srgbClr val="000000"/>
                </a:solidFill>
                <a:latin typeface="cmss10" pitchFamily="34" charset="0"/>
                <a:sym typeface="Wingdings" pitchFamily="2" charset="2"/>
              </a:rPr>
              <a:t> and Neal 2012]</a:t>
            </a:r>
            <a:endParaRPr lang="en-US" sz="1600" dirty="0">
              <a:solidFill>
                <a:srgbClr val="000000"/>
              </a:solidFill>
              <a:latin typeface="cmss10" pitchFamily="34" charset="0"/>
              <a:sym typeface="Wingdings" pitchFamily="2" charset="2"/>
            </a:endParaRPr>
          </a:p>
          <a:p>
            <a:pPr marL="742950" lvl="1" indent="-285750" eaLnBrk="0" hangingPunct="0">
              <a:buSzPct val="80000"/>
              <a:buFontTx/>
              <a:buBlip>
                <a:blip r:embed="rId4"/>
              </a:buBlip>
            </a:pPr>
            <a:endParaRPr lang="en-US" dirty="0">
              <a:solidFill>
                <a:srgbClr val="000000"/>
              </a:solidFill>
              <a:latin typeface="cmss10" pitchFamily="34" charset="0"/>
              <a:sym typeface="Wingdings" pitchFamily="2" charset="2"/>
            </a:endParaRPr>
          </a:p>
          <a:p>
            <a:pPr marL="742950" lvl="1" indent="-285750" eaLnBrk="0" hangingPunct="0">
              <a:buSzPct val="80000"/>
              <a:buFontTx/>
              <a:buBlip>
                <a:blip r:embed="rId4"/>
              </a:buBlip>
            </a:pPr>
            <a:endParaRPr lang="en-US" dirty="0">
              <a:solidFill>
                <a:srgbClr val="000000"/>
              </a:solidFill>
              <a:latin typeface="cmss10" pitchFamily="34" charset="0"/>
              <a:sym typeface="Wingdings" pitchFamily="2" charset="2"/>
            </a:endParaRPr>
          </a:p>
          <a:p>
            <a:pPr marL="609600" indent="-376238" eaLnBrk="0" hangingPunct="0">
              <a:buSzPct val="80000"/>
              <a:buFontTx/>
              <a:buBlip>
                <a:blip r:embed="rId4"/>
              </a:buBlip>
            </a:pPr>
            <a:r>
              <a:rPr lang="en-US" dirty="0" smtClean="0">
                <a:solidFill>
                  <a:srgbClr val="000000"/>
                </a:solidFill>
                <a:latin typeface="cmss10" pitchFamily="34" charset="0"/>
                <a:sym typeface="Wingdings" pitchFamily="2" charset="2"/>
              </a:rPr>
              <a:t>Broader policy lesson: improving teacher quality, whether through VA or other metrics, likely to have very large returns</a:t>
            </a:r>
            <a:endParaRPr lang="en-US" dirty="0">
              <a:solidFill>
                <a:srgbClr val="000000"/>
              </a:solidFill>
              <a:latin typeface="cmss10" pitchFamily="34" charset="0"/>
              <a:sym typeface="Wingdings" pitchFamily="2" charset="2"/>
            </a:endParaRPr>
          </a:p>
        </p:txBody>
      </p:sp>
      <p:sp>
        <p:nvSpPr>
          <p:cNvPr id="271364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FFFFFF"/>
                </a:solidFill>
                <a:latin typeface="cmss10" pitchFamily="34" charset="0"/>
              </a:rPr>
              <a:t>Costs vs. Benefits of VA-Based Evaluation</a:t>
            </a:r>
            <a:endParaRPr lang="en-US" sz="3200" dirty="0">
              <a:solidFill>
                <a:srgbClr val="FFFFFF"/>
              </a:solidFill>
              <a:latin typeface="cmss10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269315" name="Rectangle 2"/>
          <p:cNvSpPr>
            <a:spLocks noChangeArrowheads="1"/>
          </p:cNvSpPr>
          <p:nvPr/>
        </p:nvSpPr>
        <p:spPr bwMode="auto">
          <a:xfrm>
            <a:off x="228600" y="228600"/>
            <a:ext cx="845820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09600" indent="-376238" eaLnBrk="0" hangingPunct="0"/>
            <a:r>
              <a:rPr lang="en-US" u="sng">
                <a:solidFill>
                  <a:srgbClr val="000000"/>
                </a:solidFill>
                <a:latin typeface="cmss10" pitchFamily="34" charset="0"/>
              </a:rPr>
              <a:t> </a:t>
            </a:r>
            <a:endParaRPr lang="en-US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</a:pPr>
            <a:endParaRPr lang="en-US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</a:pPr>
            <a:endParaRPr lang="en-US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4"/>
              </a:buBlip>
            </a:pPr>
            <a:endParaRPr lang="en-US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algn="ctr" eaLnBrk="0" hangingPunct="0">
              <a:buSzPct val="80000"/>
            </a:pPr>
            <a:endParaRPr lang="en-US" b="1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algn="ctr" eaLnBrk="0" hangingPunct="0">
              <a:buSzPct val="80000"/>
            </a:pPr>
            <a:endParaRPr lang="en-US" b="1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algn="ctr" eaLnBrk="0" hangingPunct="0">
              <a:buSzPct val="80000"/>
            </a:pPr>
            <a:r>
              <a:rPr lang="en-US" b="1">
                <a:solidFill>
                  <a:srgbClr val="000000"/>
                </a:solidFill>
                <a:latin typeface="cmss10" pitchFamily="34" charset="0"/>
              </a:rPr>
              <a:t>Policy Proposal 2: Retention of High VA Teachers</a:t>
            </a:r>
          </a:p>
          <a:p>
            <a:pPr marL="609600" indent="-376238" algn="ctr" eaLnBrk="0" hangingPunct="0">
              <a:buSzPct val="80000"/>
            </a:pPr>
            <a:endParaRPr lang="en-US" b="1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algn="ctr" eaLnBrk="0" hangingPunct="0">
              <a:buSzPct val="80000"/>
            </a:pPr>
            <a:r>
              <a:rPr lang="en-US" sz="2400">
                <a:solidFill>
                  <a:srgbClr val="000000"/>
                </a:solidFill>
                <a:latin typeface="cmss10" pitchFamily="34" charset="0"/>
              </a:rPr>
              <a:t>What are the gains from increasing retention of high value-added teachers by paying salary bonuses?</a:t>
            </a:r>
          </a:p>
        </p:txBody>
      </p:sp>
      <p:sp>
        <p:nvSpPr>
          <p:cNvPr id="269316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FFFF"/>
                </a:solidFill>
                <a:latin typeface="cmss10" pitchFamily="34" charset="0"/>
              </a:rPr>
              <a:t>Policy Implications</a:t>
            </a:r>
          </a:p>
        </p:txBody>
      </p:sp>
    </p:spTree>
    <p:extLst>
      <p:ext uri="{BB962C8B-B14F-4D97-AF65-F5344CB8AC3E}">
        <p14:creationId xmlns:p14="http://schemas.microsoft.com/office/powerpoint/2010/main" val="2733417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270339" name="Rectangle 2"/>
          <p:cNvSpPr>
            <a:spLocks noChangeArrowheads="1"/>
          </p:cNvSpPr>
          <p:nvPr/>
        </p:nvSpPr>
        <p:spPr bwMode="auto">
          <a:xfrm>
            <a:off x="228600" y="228600"/>
            <a:ext cx="86106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09600" indent="-376238" eaLnBrk="0" hangingPunct="0"/>
            <a:r>
              <a:rPr lang="en-US" u="sng" dirty="0">
                <a:solidFill>
                  <a:srgbClr val="000000"/>
                </a:solidFill>
                <a:latin typeface="cmss10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</a:pPr>
            <a:r>
              <a:rPr lang="en-US" dirty="0">
                <a:solidFill>
                  <a:srgbClr val="000000"/>
                </a:solidFill>
                <a:latin typeface="cmss10" pitchFamily="34" charset="0"/>
                <a:sym typeface="Wingdings" pitchFamily="2" charset="2"/>
              </a:rPr>
              <a:t>Retaining a teacher whose VA is at the 95</a:t>
            </a:r>
            <a:r>
              <a:rPr lang="en-US" baseline="30000" dirty="0">
                <a:solidFill>
                  <a:srgbClr val="000000"/>
                </a:solidFill>
                <a:latin typeface="cmss10" pitchFamily="34" charset="0"/>
                <a:sym typeface="Wingdings" pitchFamily="2" charset="2"/>
              </a:rPr>
              <a:t>th</a:t>
            </a:r>
            <a:r>
              <a:rPr lang="en-US" dirty="0">
                <a:solidFill>
                  <a:srgbClr val="000000"/>
                </a:solidFill>
                <a:latin typeface="cmss10" pitchFamily="34" charset="0"/>
                <a:sym typeface="Wingdings" pitchFamily="2" charset="2"/>
              </a:rPr>
              <a:t> percentile (based on 3 years of data) for an extra year would generate PV earnings gain of </a:t>
            </a:r>
            <a:r>
              <a:rPr lang="en-US" b="1" dirty="0" smtClean="0">
                <a:solidFill>
                  <a:srgbClr val="000000"/>
                </a:solidFill>
                <a:latin typeface="cmss10" pitchFamily="34" charset="0"/>
                <a:sym typeface="Wingdings" pitchFamily="2" charset="2"/>
              </a:rPr>
              <a:t>$266K</a:t>
            </a:r>
            <a:endParaRPr lang="en-US" b="1" dirty="0">
              <a:solidFill>
                <a:srgbClr val="000000"/>
              </a:solidFill>
              <a:latin typeface="cmss10" pitchFamily="34" charset="0"/>
              <a:sym typeface="Wingdings" pitchFamily="2" charset="2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</a:pPr>
            <a:endParaRPr lang="en-US" b="1" dirty="0">
              <a:solidFill>
                <a:srgbClr val="000000"/>
              </a:solidFill>
              <a:latin typeface="cmss10" pitchFamily="34" charset="0"/>
              <a:sym typeface="Wingdings" pitchFamily="2" charset="2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</a:pPr>
            <a:endParaRPr lang="en-US" b="1" dirty="0">
              <a:solidFill>
                <a:srgbClr val="000000"/>
              </a:solidFill>
              <a:latin typeface="cmss10" pitchFamily="34" charset="0"/>
              <a:sym typeface="Wingdings" pitchFamily="2" charset="2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</a:pPr>
            <a:r>
              <a:rPr lang="en-US" dirty="0" err="1">
                <a:solidFill>
                  <a:srgbClr val="000000"/>
                </a:solidFill>
                <a:latin typeface="cmss10" pitchFamily="34" charset="0"/>
                <a:sym typeface="Wingdings" pitchFamily="2" charset="2"/>
              </a:rPr>
              <a:t>Clotfelter</a:t>
            </a:r>
            <a:r>
              <a:rPr lang="en-US" dirty="0">
                <a:solidFill>
                  <a:srgbClr val="000000"/>
                </a:solidFill>
                <a:latin typeface="cmss10" pitchFamily="34" charset="0"/>
                <a:sym typeface="Wingdings" pitchFamily="2" charset="2"/>
              </a:rPr>
              <a:t> et al. (2008) analyze impacts of bonus payments to teachers</a:t>
            </a: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</a:pPr>
            <a:endParaRPr lang="en-US" dirty="0">
              <a:solidFill>
                <a:srgbClr val="000000"/>
              </a:solidFill>
              <a:latin typeface="cmss10" pitchFamily="34" charset="0"/>
              <a:sym typeface="Wingdings" pitchFamily="2" charset="2"/>
            </a:endParaRPr>
          </a:p>
          <a:p>
            <a:pPr marL="742950" lvl="1" indent="-285750" eaLnBrk="0" hangingPunct="0">
              <a:buSzPct val="80000"/>
              <a:buFontTx/>
              <a:buBlip>
                <a:blip r:embed="rId3"/>
              </a:buBlip>
            </a:pPr>
            <a:r>
              <a:rPr lang="en-US" smtClean="0">
                <a:solidFill>
                  <a:srgbClr val="000000"/>
                </a:solidFill>
                <a:latin typeface="cmss10" pitchFamily="34" charset="0"/>
                <a:sym typeface="Wingdings" pitchFamily="2" charset="2"/>
              </a:rPr>
              <a:t>$1,800 </a:t>
            </a:r>
            <a:r>
              <a:rPr lang="en-US" dirty="0">
                <a:solidFill>
                  <a:srgbClr val="000000"/>
                </a:solidFill>
                <a:latin typeface="cmss10" pitchFamily="34" charset="0"/>
                <a:sym typeface="Wingdings" pitchFamily="2" charset="2"/>
              </a:rPr>
              <a:t>bonus would raise teacher retention by 1.5 percentage points  earnings gain of </a:t>
            </a:r>
            <a:r>
              <a:rPr lang="en-US" b="1" dirty="0">
                <a:solidFill>
                  <a:srgbClr val="000000"/>
                </a:solidFill>
                <a:latin typeface="cmss10" pitchFamily="34" charset="0"/>
                <a:sym typeface="Wingdings" pitchFamily="2" charset="2"/>
              </a:rPr>
              <a:t>$3,200</a:t>
            </a: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</a:pPr>
            <a:endParaRPr lang="en-US" dirty="0">
              <a:solidFill>
                <a:srgbClr val="000000"/>
              </a:solidFill>
              <a:latin typeface="cmss10" pitchFamily="34" charset="0"/>
              <a:sym typeface="Wingdings" pitchFamily="2" charset="2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</a:pPr>
            <a:endParaRPr lang="en-US" dirty="0">
              <a:solidFill>
                <a:srgbClr val="000000"/>
              </a:solidFill>
              <a:latin typeface="cmss10" pitchFamily="34" charset="0"/>
              <a:sym typeface="Wingdings" pitchFamily="2" charset="2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</a:pPr>
            <a:r>
              <a:rPr lang="en-US" dirty="0">
                <a:solidFill>
                  <a:srgbClr val="000000"/>
                </a:solidFill>
                <a:latin typeface="cmss10" pitchFamily="34" charset="0"/>
                <a:sym typeface="Wingdings" pitchFamily="2" charset="2"/>
              </a:rPr>
              <a:t>Net return relatively small because most of the bonus payments go to teachers who would not have left anyway</a:t>
            </a: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</a:pPr>
            <a:endParaRPr lang="en-US" dirty="0">
              <a:solidFill>
                <a:srgbClr val="000000"/>
              </a:solidFill>
              <a:latin typeface="cmss10" pitchFamily="34" charset="0"/>
              <a:sym typeface="Wingdings" pitchFamily="2" charset="2"/>
            </a:endParaRPr>
          </a:p>
          <a:p>
            <a:pPr marL="742950" lvl="1" indent="-285750" eaLnBrk="0" hangingPunct="0">
              <a:buSzPct val="80000"/>
              <a:buFontTx/>
              <a:buBlip>
                <a:blip r:embed="rId3"/>
              </a:buBlip>
            </a:pPr>
            <a:r>
              <a:rPr lang="en-US" dirty="0">
                <a:solidFill>
                  <a:srgbClr val="000000"/>
                </a:solidFill>
                <a:latin typeface="cmss10" pitchFamily="34" charset="0"/>
                <a:sym typeface="Wingdings" pitchFamily="2" charset="2"/>
              </a:rPr>
              <a:t>Have to pay bonuses to 60 teachers to </a:t>
            </a:r>
            <a:r>
              <a:rPr lang="en-US" dirty="0" smtClean="0">
                <a:solidFill>
                  <a:srgbClr val="000000"/>
                </a:solidFill>
                <a:latin typeface="cmss10" pitchFamily="34" charset="0"/>
                <a:sym typeface="Wingdings" pitchFamily="2" charset="2"/>
              </a:rPr>
              <a:t>retain </a:t>
            </a:r>
            <a:r>
              <a:rPr lang="en-US" dirty="0">
                <a:solidFill>
                  <a:srgbClr val="000000"/>
                </a:solidFill>
                <a:latin typeface="cmss10" pitchFamily="34" charset="0"/>
                <a:sym typeface="Wingdings" pitchFamily="2" charset="2"/>
              </a:rPr>
              <a:t>1 teacher on average  </a:t>
            </a:r>
          </a:p>
        </p:txBody>
      </p:sp>
      <p:sp>
        <p:nvSpPr>
          <p:cNvPr id="270340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FFFF"/>
                </a:solidFill>
                <a:latin typeface="cmss10" pitchFamily="34" charset="0"/>
              </a:rPr>
              <a:t>Gains from Retaining High VA Teachers</a:t>
            </a:r>
          </a:p>
        </p:txBody>
      </p:sp>
    </p:spTree>
    <p:extLst>
      <p:ext uri="{BB962C8B-B14F-4D97-AF65-F5344CB8AC3E}">
        <p14:creationId xmlns:p14="http://schemas.microsoft.com/office/powerpoint/2010/main" val="3291036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271363" name="Rectangle 2"/>
          <p:cNvSpPr>
            <a:spLocks noChangeArrowheads="1"/>
          </p:cNvSpPr>
          <p:nvPr/>
        </p:nvSpPr>
        <p:spPr bwMode="auto">
          <a:xfrm>
            <a:off x="228600" y="228600"/>
            <a:ext cx="86106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09600" indent="-376238" eaLnBrk="0" hangingPunct="0"/>
            <a:r>
              <a:rPr lang="en-US" u="sng" dirty="0">
                <a:solidFill>
                  <a:srgbClr val="000000"/>
                </a:solidFill>
                <a:latin typeface="cmss10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4"/>
              </a:buBlip>
            </a:pPr>
            <a:r>
              <a:rPr lang="en-US" dirty="0">
                <a:solidFill>
                  <a:srgbClr val="000000"/>
                </a:solidFill>
                <a:latin typeface="cmss10" pitchFamily="34" charset="0"/>
                <a:sym typeface="Wingdings" pitchFamily="2" charset="2"/>
              </a:rPr>
              <a:t>Further work needed to assess value-added as a policy tool </a:t>
            </a:r>
          </a:p>
          <a:p>
            <a:pPr marL="609600" indent="-376238" eaLnBrk="0" hangingPunct="0">
              <a:buSzPct val="80000"/>
              <a:buFontTx/>
              <a:buBlip>
                <a:blip r:embed="rId4"/>
              </a:buBlip>
            </a:pPr>
            <a:endParaRPr lang="en-US" dirty="0">
              <a:solidFill>
                <a:srgbClr val="000000"/>
              </a:solidFill>
              <a:latin typeface="cmss10" pitchFamily="34" charset="0"/>
              <a:sym typeface="Wingdings" pitchFamily="2" charset="2"/>
            </a:endParaRPr>
          </a:p>
          <a:p>
            <a:pPr marL="742950" lvl="1" indent="-285750" eaLnBrk="0" hangingPunct="0">
              <a:buSzPct val="80000"/>
              <a:buFontTx/>
              <a:buBlip>
                <a:blip r:embed="rId4"/>
              </a:buBlip>
            </a:pPr>
            <a:r>
              <a:rPr lang="en-US" dirty="0">
                <a:solidFill>
                  <a:srgbClr val="000000"/>
                </a:solidFill>
                <a:latin typeface="cmss10" pitchFamily="34" charset="0"/>
                <a:sym typeface="Wingdings" pitchFamily="2" charset="2"/>
              </a:rPr>
              <a:t>Using VA measures in high-stakes evaluation could induce negative behavioral responses such as teaching to the test or cheating</a:t>
            </a:r>
          </a:p>
          <a:p>
            <a:pPr marL="742950" lvl="1" indent="-285750" eaLnBrk="0" hangingPunct="0">
              <a:buSzPct val="80000"/>
              <a:buFontTx/>
              <a:buBlip>
                <a:blip r:embed="rId4"/>
              </a:buBlip>
            </a:pPr>
            <a:endParaRPr lang="en-US" dirty="0">
              <a:solidFill>
                <a:srgbClr val="000000"/>
              </a:solidFill>
              <a:latin typeface="cmss10" pitchFamily="34" charset="0"/>
              <a:sym typeface="Wingdings" pitchFamily="2" charset="2"/>
            </a:endParaRPr>
          </a:p>
          <a:p>
            <a:pPr marL="742950" lvl="1" indent="-285750" eaLnBrk="0" hangingPunct="0">
              <a:buSzPct val="80000"/>
              <a:buFontTx/>
              <a:buBlip>
                <a:blip r:embed="rId4"/>
              </a:buBlip>
            </a:pPr>
            <a:r>
              <a:rPr lang="en-US" dirty="0">
                <a:solidFill>
                  <a:srgbClr val="000000"/>
                </a:solidFill>
                <a:latin typeface="cmss10" pitchFamily="34" charset="0"/>
                <a:sym typeface="Wingdings" pitchFamily="2" charset="2"/>
              </a:rPr>
              <a:t>Errors in personnel decisions must be weighed against mean benefits</a:t>
            </a:r>
          </a:p>
          <a:p>
            <a:pPr marL="742950" lvl="1" indent="-285750" eaLnBrk="0" hangingPunct="0">
              <a:buSzPct val="80000"/>
              <a:buFontTx/>
              <a:buBlip>
                <a:blip r:embed="rId4"/>
              </a:buBlip>
            </a:pPr>
            <a:endParaRPr lang="en-US" dirty="0">
              <a:solidFill>
                <a:srgbClr val="000000"/>
              </a:solidFill>
              <a:latin typeface="cmss10" pitchFamily="34" charset="0"/>
              <a:sym typeface="Wingdings" pitchFamily="2" charset="2"/>
            </a:endParaRPr>
          </a:p>
          <a:p>
            <a:pPr marL="742950" lvl="1" indent="-285750" eaLnBrk="0" hangingPunct="0">
              <a:buSzPct val="80000"/>
              <a:buFontTx/>
              <a:buBlip>
                <a:blip r:embed="rId4"/>
              </a:buBlip>
            </a:pPr>
            <a:endParaRPr lang="en-US" dirty="0">
              <a:solidFill>
                <a:srgbClr val="000000"/>
              </a:solidFill>
              <a:latin typeface="cmss10" pitchFamily="34" charset="0"/>
              <a:sym typeface="Wingdings" pitchFamily="2" charset="2"/>
            </a:endParaRPr>
          </a:p>
          <a:p>
            <a:pPr marL="609600" indent="-376238" eaLnBrk="0" hangingPunct="0">
              <a:buSzPct val="80000"/>
              <a:buFontTx/>
              <a:buBlip>
                <a:blip r:embed="rId4"/>
              </a:buBlip>
            </a:pPr>
            <a:r>
              <a:rPr lang="en-US" dirty="0">
                <a:solidFill>
                  <a:srgbClr val="000000"/>
                </a:solidFill>
                <a:latin typeface="cmss10" pitchFamily="34" charset="0"/>
                <a:sym typeface="Wingdings" pitchFamily="2" charset="2"/>
              </a:rPr>
              <a:t>Results highlight large potential returns from developing policies to improve teacher quality</a:t>
            </a:r>
          </a:p>
          <a:p>
            <a:pPr marL="609600" indent="-376238" eaLnBrk="0" hangingPunct="0">
              <a:buSzPct val="80000"/>
              <a:buFontTx/>
              <a:buBlip>
                <a:blip r:embed="rId4"/>
              </a:buBlip>
            </a:pPr>
            <a:endParaRPr lang="en-US" dirty="0">
              <a:solidFill>
                <a:srgbClr val="000000"/>
              </a:solidFill>
              <a:latin typeface="cmss10" pitchFamily="34" charset="0"/>
              <a:sym typeface="Wingdings" pitchFamily="2" charset="2"/>
            </a:endParaRPr>
          </a:p>
          <a:p>
            <a:pPr marL="609600" indent="-376238" eaLnBrk="0" hangingPunct="0">
              <a:buSzPct val="80000"/>
              <a:buFontTx/>
              <a:buBlip>
                <a:blip r:embed="rId4"/>
              </a:buBlip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4"/>
              </a:buBlip>
            </a:pPr>
            <a:r>
              <a:rPr lang="en-US" dirty="0">
                <a:solidFill>
                  <a:srgbClr val="000000"/>
                </a:solidFill>
                <a:latin typeface="cmss10" pitchFamily="34" charset="0"/>
              </a:rPr>
              <a:t>From a purely financial perspective, </a:t>
            </a:r>
            <a:r>
              <a:rPr lang="en-US" dirty="0" smtClean="0">
                <a:solidFill>
                  <a:srgbClr val="000000"/>
                </a:solidFill>
                <a:latin typeface="cmss10" pitchFamily="34" charset="0"/>
              </a:rPr>
              <a:t>parents </a:t>
            </a:r>
            <a:r>
              <a:rPr lang="en-US" dirty="0">
                <a:solidFill>
                  <a:srgbClr val="000000"/>
                </a:solidFill>
                <a:latin typeface="cmss10" pitchFamily="34" charset="0"/>
              </a:rPr>
              <a:t>should be willing to pay about </a:t>
            </a:r>
            <a:r>
              <a:rPr lang="en-US" b="1" dirty="0" smtClean="0">
                <a:solidFill>
                  <a:srgbClr val="000000"/>
                </a:solidFill>
                <a:latin typeface="cmss10" pitchFamily="34" charset="0"/>
              </a:rPr>
              <a:t>$7,000/</a:t>
            </a:r>
            <a:r>
              <a:rPr lang="en-US" b="1" dirty="0" smtClean="0">
                <a:solidFill>
                  <a:srgbClr val="000000"/>
                </a:solidFill>
                <a:latin typeface="cmss10" pitchFamily="34" charset="0"/>
                <a:sym typeface="Wingdings" pitchFamily="2" charset="2"/>
              </a:rPr>
              <a:t>year</a:t>
            </a:r>
            <a:r>
              <a:rPr lang="en-US" dirty="0" smtClean="0">
                <a:solidFill>
                  <a:srgbClr val="000000"/>
                </a:solidFill>
                <a:latin typeface="cmss10" pitchFamily="34" charset="0"/>
                <a:sym typeface="Wingdings" pitchFamily="2" charset="2"/>
              </a:rPr>
              <a:t> </a:t>
            </a:r>
            <a:r>
              <a:rPr lang="en-US" dirty="0">
                <a:solidFill>
                  <a:srgbClr val="000000"/>
                </a:solidFill>
                <a:latin typeface="cmss10" pitchFamily="34" charset="0"/>
                <a:sym typeface="Wingdings" pitchFamily="2" charset="2"/>
              </a:rPr>
              <a:t>to get a 1 SD </a:t>
            </a:r>
            <a:r>
              <a:rPr lang="en-US" dirty="0" smtClean="0">
                <a:solidFill>
                  <a:srgbClr val="000000"/>
                </a:solidFill>
                <a:latin typeface="cmss10" pitchFamily="34" charset="0"/>
                <a:sym typeface="Wingdings" pitchFamily="2" charset="2"/>
              </a:rPr>
              <a:t>higher VA teacher for their child</a:t>
            </a:r>
            <a:endParaRPr lang="en-US" dirty="0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271364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FFFFFF"/>
                </a:solidFill>
                <a:latin typeface="cmss10" pitchFamily="34" charset="0"/>
              </a:rPr>
              <a:t>Conclusion</a:t>
            </a:r>
            <a:endParaRPr lang="en-US" sz="3200" dirty="0">
              <a:solidFill>
                <a:srgbClr val="FFFFFF"/>
              </a:solidFill>
              <a:latin typeface="cmss1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305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ounded Rectangle 3"/>
          <p:cNvSpPr>
            <a:spLocks noChangeArrowheads="1"/>
          </p:cNvSpPr>
          <p:nvPr/>
        </p:nvSpPr>
        <p:spPr bwMode="auto">
          <a:xfrm>
            <a:off x="457200" y="1106488"/>
            <a:ext cx="8305800" cy="1103312"/>
          </a:xfrm>
          <a:prstGeom prst="roundRect">
            <a:avLst>
              <a:gd name="adj" fmla="val 16667"/>
            </a:avLst>
          </a:prstGeom>
          <a:solidFill>
            <a:srgbClr val="2E24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212995" name="Text Box 2"/>
          <p:cNvSpPr txBox="1">
            <a:spLocks noChangeArrowheads="1"/>
          </p:cNvSpPr>
          <p:nvPr/>
        </p:nvSpPr>
        <p:spPr bwMode="auto">
          <a:xfrm>
            <a:off x="457200" y="808038"/>
            <a:ext cx="838200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en-US" sz="2600" b="1" dirty="0">
              <a:solidFill>
                <a:srgbClr val="FFFFFF"/>
              </a:solidFill>
              <a:latin typeface="cmss10" pitchFamily="34" charset="0"/>
            </a:endParaRPr>
          </a:p>
          <a:p>
            <a:pPr algn="ctr" eaLnBrk="1" hangingPunct="1"/>
            <a:endParaRPr lang="en-US" sz="1000" dirty="0" smtClean="0">
              <a:solidFill>
                <a:srgbClr val="FFFFFF"/>
              </a:solidFill>
              <a:latin typeface="cmss10" pitchFamily="34" charset="0"/>
            </a:endParaRPr>
          </a:p>
          <a:p>
            <a:pPr algn="ctr" eaLnBrk="1" hangingPunct="1"/>
            <a:r>
              <a:rPr lang="en-US" sz="2800" dirty="0" smtClean="0">
                <a:solidFill>
                  <a:srgbClr val="FFFFFF"/>
                </a:solidFill>
                <a:latin typeface="cmss10" pitchFamily="34" charset="0"/>
              </a:rPr>
              <a:t>Appendix Figures</a:t>
            </a:r>
            <a:endParaRPr lang="en-US" sz="2400" dirty="0">
              <a:solidFill>
                <a:srgbClr val="FFFFFF"/>
              </a:solidFill>
              <a:latin typeface="cmss10" pitchFamily="34" charset="0"/>
            </a:endParaRPr>
          </a:p>
          <a:p>
            <a:pPr algn="ctr"/>
            <a:endParaRPr lang="en-US" dirty="0">
              <a:solidFill>
                <a:srgbClr val="FFFFFF"/>
              </a:solidFill>
              <a:latin typeface="cmss10" pitchFamily="34" charset="0"/>
            </a:endParaRPr>
          </a:p>
          <a:p>
            <a:pPr algn="ctr"/>
            <a:endParaRPr lang="en-US" dirty="0">
              <a:solidFill>
                <a:srgbClr val="FFFFFF"/>
              </a:solidFill>
              <a:latin typeface="cmss10" pitchFamily="34" charset="0"/>
            </a:endParaRPr>
          </a:p>
          <a:p>
            <a:pPr algn="ctr"/>
            <a:endParaRPr lang="en-US" dirty="0">
              <a:solidFill>
                <a:srgbClr val="000000"/>
              </a:solidFill>
              <a:latin typeface="cmss1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204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228600" y="365125"/>
            <a:ext cx="8915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376238" eaLnBrk="0" hangingPunct="0">
              <a:defRPr/>
            </a:pPr>
            <a:r>
              <a:rPr lang="en-US" u="sng" dirty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 </a:t>
            </a:r>
            <a:endParaRPr lang="en-US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1524000" lvl="2" indent="-376238" eaLnBrk="0" hangingPunct="0">
              <a:buSzPct val="80000"/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Selected data from U.S. federal income tax returns from 1996-2010</a:t>
            </a: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1066800" lvl="1" indent="-376238" eaLnBrk="0" hangingPunct="0">
              <a:buSzPct val="80000"/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Includes non-filers via information forms (e.g. W-2’s)</a:t>
            </a:r>
          </a:p>
          <a:p>
            <a:pPr marL="233362" eaLnBrk="0" hangingPunct="0">
              <a:buSzPct val="80000"/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Student outcomes: earnings, college, teenage birth, neighborhood quality</a:t>
            </a:r>
          </a:p>
          <a:p>
            <a:pPr marL="690562" lvl="1" eaLnBrk="0" hangingPunct="0">
              <a:buSzPct val="80000"/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Parent characteristics: household income, 401k savings, home ownership, marital status, age at child birth</a:t>
            </a:r>
          </a:p>
          <a:p>
            <a:pPr marL="1066800" lvl="1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1066800" lvl="1" indent="-376238" eaLnBrk="0" hangingPunct="0">
              <a:buSzPct val="80000"/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Omitted variables from standard VA models</a:t>
            </a:r>
          </a:p>
          <a:p>
            <a:pPr marL="233362" eaLnBrk="0" hangingPunct="0">
              <a:buSzPct val="80000"/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Approximately 90% of student records matched to tax data</a:t>
            </a: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1066800" lvl="1" indent="-376238" eaLnBrk="0" hangingPunct="0">
              <a:buSzPct val="80000"/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Data were analyzed as part of a broader project on tax policy</a:t>
            </a:r>
          </a:p>
          <a:p>
            <a:pPr marL="1066800" lvl="1" indent="-376238" eaLnBrk="0" hangingPunct="0"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cmss10" pitchFamily="34" charset="0"/>
              <a:cs typeface="Arial" charset="0"/>
            </a:endParaRPr>
          </a:p>
          <a:p>
            <a:pPr marL="1066800" lvl="1" indent="-376238" eaLnBrk="0" hangingPunct="0">
              <a:buSzPct val="80000"/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rgbClr val="000000"/>
                </a:solidFill>
                <a:latin typeface="cmss10" pitchFamily="34" charset="0"/>
                <a:cs typeface="Arial" charset="0"/>
              </a:rPr>
              <a:t>Research based purely on statistics aggregating over thousands of individuals, not on individual data</a:t>
            </a: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FFFF"/>
                </a:solidFill>
                <a:latin typeface="cmss10" pitchFamily="34" charset="0"/>
              </a:rPr>
              <a:t>Dataset 2: United States Tax Data</a:t>
            </a:r>
          </a:p>
        </p:txBody>
      </p:sp>
    </p:spTree>
    <p:extLst>
      <p:ext uri="{BB962C8B-B14F-4D97-AF65-F5344CB8AC3E}">
        <p14:creationId xmlns:p14="http://schemas.microsoft.com/office/powerpoint/2010/main" val="3867052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439054" y="616397"/>
            <a:ext cx="8585202" cy="5229231"/>
            <a:chOff x="310" y="319"/>
            <a:chExt cx="5408" cy="3294"/>
          </a:xfrm>
        </p:grpSpPr>
        <p:grpSp>
          <p:nvGrpSpPr>
            <p:cNvPr id="5" name="Group 205"/>
            <p:cNvGrpSpPr>
              <a:grpSpLocks/>
            </p:cNvGrpSpPr>
            <p:nvPr/>
          </p:nvGrpSpPr>
          <p:grpSpPr bwMode="auto">
            <a:xfrm>
              <a:off x="569" y="519"/>
              <a:ext cx="5041" cy="2706"/>
              <a:chOff x="569" y="519"/>
              <a:chExt cx="5041" cy="2706"/>
            </a:xfrm>
          </p:grpSpPr>
          <p:sp>
            <p:nvSpPr>
              <p:cNvPr id="54" name="Line 8"/>
              <p:cNvSpPr>
                <a:spLocks noChangeShapeType="1"/>
              </p:cNvSpPr>
              <p:nvPr/>
            </p:nvSpPr>
            <p:spPr bwMode="auto">
              <a:xfrm>
                <a:off x="569" y="3225"/>
                <a:ext cx="5041" cy="0"/>
              </a:xfrm>
              <a:prstGeom prst="line">
                <a:avLst/>
              </a:prstGeom>
              <a:noFill/>
              <a:ln w="14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Line 9"/>
              <p:cNvSpPr>
                <a:spLocks noChangeShapeType="1"/>
              </p:cNvSpPr>
              <p:nvPr/>
            </p:nvSpPr>
            <p:spPr bwMode="auto">
              <a:xfrm>
                <a:off x="569" y="2684"/>
                <a:ext cx="5041" cy="0"/>
              </a:xfrm>
              <a:prstGeom prst="line">
                <a:avLst/>
              </a:prstGeom>
              <a:noFill/>
              <a:ln w="14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Line 10"/>
              <p:cNvSpPr>
                <a:spLocks noChangeShapeType="1"/>
              </p:cNvSpPr>
              <p:nvPr/>
            </p:nvSpPr>
            <p:spPr bwMode="auto">
              <a:xfrm>
                <a:off x="569" y="2143"/>
                <a:ext cx="5041" cy="0"/>
              </a:xfrm>
              <a:prstGeom prst="line">
                <a:avLst/>
              </a:prstGeom>
              <a:noFill/>
              <a:ln w="14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Line 11"/>
              <p:cNvSpPr>
                <a:spLocks noChangeShapeType="1"/>
              </p:cNvSpPr>
              <p:nvPr/>
            </p:nvSpPr>
            <p:spPr bwMode="auto">
              <a:xfrm>
                <a:off x="569" y="1601"/>
                <a:ext cx="5041" cy="0"/>
              </a:xfrm>
              <a:prstGeom prst="line">
                <a:avLst/>
              </a:prstGeom>
              <a:noFill/>
              <a:ln w="14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Line 12"/>
              <p:cNvSpPr>
                <a:spLocks noChangeShapeType="1"/>
              </p:cNvSpPr>
              <p:nvPr/>
            </p:nvSpPr>
            <p:spPr bwMode="auto">
              <a:xfrm>
                <a:off x="569" y="1060"/>
                <a:ext cx="5041" cy="0"/>
              </a:xfrm>
              <a:prstGeom prst="line">
                <a:avLst/>
              </a:prstGeom>
              <a:noFill/>
              <a:ln w="14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Line 13"/>
              <p:cNvSpPr>
                <a:spLocks noChangeShapeType="1"/>
              </p:cNvSpPr>
              <p:nvPr/>
            </p:nvSpPr>
            <p:spPr bwMode="auto">
              <a:xfrm>
                <a:off x="569" y="519"/>
                <a:ext cx="5041" cy="0"/>
              </a:xfrm>
              <a:prstGeom prst="line">
                <a:avLst/>
              </a:prstGeom>
              <a:noFill/>
              <a:ln w="14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14"/>
              <p:cNvSpPr>
                <a:spLocks noChangeArrowheads="1"/>
              </p:cNvSpPr>
              <p:nvPr/>
            </p:nvSpPr>
            <p:spPr bwMode="auto">
              <a:xfrm>
                <a:off x="684" y="2981"/>
                <a:ext cx="46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Oval 15"/>
              <p:cNvSpPr>
                <a:spLocks noChangeArrowheads="1"/>
              </p:cNvSpPr>
              <p:nvPr/>
            </p:nvSpPr>
            <p:spPr bwMode="auto">
              <a:xfrm>
                <a:off x="733" y="3057"/>
                <a:ext cx="45" cy="46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Oval 16"/>
              <p:cNvSpPr>
                <a:spLocks noChangeArrowheads="1"/>
              </p:cNvSpPr>
              <p:nvPr/>
            </p:nvSpPr>
            <p:spPr bwMode="auto">
              <a:xfrm>
                <a:off x="782" y="2785"/>
                <a:ext cx="45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Oval 17"/>
              <p:cNvSpPr>
                <a:spLocks noChangeArrowheads="1"/>
              </p:cNvSpPr>
              <p:nvPr/>
            </p:nvSpPr>
            <p:spPr bwMode="auto">
              <a:xfrm>
                <a:off x="831" y="2610"/>
                <a:ext cx="45" cy="46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18"/>
              <p:cNvSpPr>
                <a:spLocks noChangeArrowheads="1"/>
              </p:cNvSpPr>
              <p:nvPr/>
            </p:nvSpPr>
            <p:spPr bwMode="auto">
              <a:xfrm>
                <a:off x="880" y="2659"/>
                <a:ext cx="45" cy="46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Oval 19"/>
              <p:cNvSpPr>
                <a:spLocks noChangeArrowheads="1"/>
              </p:cNvSpPr>
              <p:nvPr/>
            </p:nvSpPr>
            <p:spPr bwMode="auto">
              <a:xfrm>
                <a:off x="929" y="2502"/>
                <a:ext cx="45" cy="46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Oval 20"/>
              <p:cNvSpPr>
                <a:spLocks noChangeArrowheads="1"/>
              </p:cNvSpPr>
              <p:nvPr/>
            </p:nvSpPr>
            <p:spPr bwMode="auto">
              <a:xfrm>
                <a:off x="977" y="2481"/>
                <a:ext cx="46" cy="46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Oval 21"/>
              <p:cNvSpPr>
                <a:spLocks noChangeArrowheads="1"/>
              </p:cNvSpPr>
              <p:nvPr/>
            </p:nvSpPr>
            <p:spPr bwMode="auto">
              <a:xfrm>
                <a:off x="1026" y="2401"/>
                <a:ext cx="46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Oval 22"/>
              <p:cNvSpPr>
                <a:spLocks noChangeArrowheads="1"/>
              </p:cNvSpPr>
              <p:nvPr/>
            </p:nvSpPr>
            <p:spPr bwMode="auto">
              <a:xfrm>
                <a:off x="1075" y="2603"/>
                <a:ext cx="46" cy="46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Oval 23"/>
              <p:cNvSpPr>
                <a:spLocks noChangeArrowheads="1"/>
              </p:cNvSpPr>
              <p:nvPr/>
            </p:nvSpPr>
            <p:spPr bwMode="auto">
              <a:xfrm>
                <a:off x="1124" y="2453"/>
                <a:ext cx="45" cy="46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Oval 24"/>
              <p:cNvSpPr>
                <a:spLocks noChangeArrowheads="1"/>
              </p:cNvSpPr>
              <p:nvPr/>
            </p:nvSpPr>
            <p:spPr bwMode="auto">
              <a:xfrm>
                <a:off x="1173" y="2195"/>
                <a:ext cx="45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Oval 25"/>
              <p:cNvSpPr>
                <a:spLocks noChangeArrowheads="1"/>
              </p:cNvSpPr>
              <p:nvPr/>
            </p:nvSpPr>
            <p:spPr bwMode="auto">
              <a:xfrm>
                <a:off x="1222" y="2624"/>
                <a:ext cx="45" cy="46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Oval 26"/>
              <p:cNvSpPr>
                <a:spLocks noChangeArrowheads="1"/>
              </p:cNvSpPr>
              <p:nvPr/>
            </p:nvSpPr>
            <p:spPr bwMode="auto">
              <a:xfrm>
                <a:off x="1271" y="2429"/>
                <a:ext cx="45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Oval 27"/>
              <p:cNvSpPr>
                <a:spLocks noChangeArrowheads="1"/>
              </p:cNvSpPr>
              <p:nvPr/>
            </p:nvSpPr>
            <p:spPr bwMode="auto">
              <a:xfrm>
                <a:off x="1316" y="2170"/>
                <a:ext cx="45" cy="46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Oval 28"/>
              <p:cNvSpPr>
                <a:spLocks noChangeArrowheads="1"/>
              </p:cNvSpPr>
              <p:nvPr/>
            </p:nvSpPr>
            <p:spPr bwMode="auto">
              <a:xfrm>
                <a:off x="1365" y="2230"/>
                <a:ext cx="45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Oval 29"/>
              <p:cNvSpPr>
                <a:spLocks noChangeArrowheads="1"/>
              </p:cNvSpPr>
              <p:nvPr/>
            </p:nvSpPr>
            <p:spPr bwMode="auto">
              <a:xfrm>
                <a:off x="1414" y="2366"/>
                <a:ext cx="45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Oval 30"/>
              <p:cNvSpPr>
                <a:spLocks noChangeArrowheads="1"/>
              </p:cNvSpPr>
              <p:nvPr/>
            </p:nvSpPr>
            <p:spPr bwMode="auto">
              <a:xfrm>
                <a:off x="1463" y="2415"/>
                <a:ext cx="45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Oval 31"/>
              <p:cNvSpPr>
                <a:spLocks noChangeArrowheads="1"/>
              </p:cNvSpPr>
              <p:nvPr/>
            </p:nvSpPr>
            <p:spPr bwMode="auto">
              <a:xfrm>
                <a:off x="1512" y="2286"/>
                <a:ext cx="45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Oval 32"/>
              <p:cNvSpPr>
                <a:spLocks noChangeArrowheads="1"/>
              </p:cNvSpPr>
              <p:nvPr/>
            </p:nvSpPr>
            <p:spPr bwMode="auto">
              <a:xfrm>
                <a:off x="1560" y="1783"/>
                <a:ext cx="46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Oval 33"/>
              <p:cNvSpPr>
                <a:spLocks noChangeArrowheads="1"/>
              </p:cNvSpPr>
              <p:nvPr/>
            </p:nvSpPr>
            <p:spPr bwMode="auto">
              <a:xfrm>
                <a:off x="1609" y="2338"/>
                <a:ext cx="46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Oval 34"/>
              <p:cNvSpPr>
                <a:spLocks noChangeArrowheads="1"/>
              </p:cNvSpPr>
              <p:nvPr/>
            </p:nvSpPr>
            <p:spPr bwMode="auto">
              <a:xfrm>
                <a:off x="1658" y="2045"/>
                <a:ext cx="46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Oval 35"/>
              <p:cNvSpPr>
                <a:spLocks noChangeArrowheads="1"/>
              </p:cNvSpPr>
              <p:nvPr/>
            </p:nvSpPr>
            <p:spPr bwMode="auto">
              <a:xfrm>
                <a:off x="1707" y="1912"/>
                <a:ext cx="45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Oval 36"/>
              <p:cNvSpPr>
                <a:spLocks noChangeArrowheads="1"/>
              </p:cNvSpPr>
              <p:nvPr/>
            </p:nvSpPr>
            <p:spPr bwMode="auto">
              <a:xfrm>
                <a:off x="1756" y="2216"/>
                <a:ext cx="45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Oval 37"/>
              <p:cNvSpPr>
                <a:spLocks noChangeArrowheads="1"/>
              </p:cNvSpPr>
              <p:nvPr/>
            </p:nvSpPr>
            <p:spPr bwMode="auto">
              <a:xfrm>
                <a:off x="1805" y="1954"/>
                <a:ext cx="45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Oval 38"/>
              <p:cNvSpPr>
                <a:spLocks noChangeArrowheads="1"/>
              </p:cNvSpPr>
              <p:nvPr/>
            </p:nvSpPr>
            <p:spPr bwMode="auto">
              <a:xfrm>
                <a:off x="1850" y="1731"/>
                <a:ext cx="46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Oval 39"/>
              <p:cNvSpPr>
                <a:spLocks noChangeArrowheads="1"/>
              </p:cNvSpPr>
              <p:nvPr/>
            </p:nvSpPr>
            <p:spPr bwMode="auto">
              <a:xfrm>
                <a:off x="1899" y="1912"/>
                <a:ext cx="45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Oval 40"/>
              <p:cNvSpPr>
                <a:spLocks noChangeArrowheads="1"/>
              </p:cNvSpPr>
              <p:nvPr/>
            </p:nvSpPr>
            <p:spPr bwMode="auto">
              <a:xfrm>
                <a:off x="1948" y="1811"/>
                <a:ext cx="45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Oval 41"/>
              <p:cNvSpPr>
                <a:spLocks noChangeArrowheads="1"/>
              </p:cNvSpPr>
              <p:nvPr/>
            </p:nvSpPr>
            <p:spPr bwMode="auto">
              <a:xfrm>
                <a:off x="1997" y="1860"/>
                <a:ext cx="45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Oval 42"/>
              <p:cNvSpPr>
                <a:spLocks noChangeArrowheads="1"/>
              </p:cNvSpPr>
              <p:nvPr/>
            </p:nvSpPr>
            <p:spPr bwMode="auto">
              <a:xfrm>
                <a:off x="2046" y="1877"/>
                <a:ext cx="45" cy="46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Oval 43"/>
              <p:cNvSpPr>
                <a:spLocks noChangeArrowheads="1"/>
              </p:cNvSpPr>
              <p:nvPr/>
            </p:nvSpPr>
            <p:spPr bwMode="auto">
              <a:xfrm>
                <a:off x="2095" y="1755"/>
                <a:ext cx="45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Oval 44"/>
              <p:cNvSpPr>
                <a:spLocks noChangeArrowheads="1"/>
              </p:cNvSpPr>
              <p:nvPr/>
            </p:nvSpPr>
            <p:spPr bwMode="auto">
              <a:xfrm>
                <a:off x="2143" y="1933"/>
                <a:ext cx="46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Oval 45"/>
              <p:cNvSpPr>
                <a:spLocks noChangeArrowheads="1"/>
              </p:cNvSpPr>
              <p:nvPr/>
            </p:nvSpPr>
            <p:spPr bwMode="auto">
              <a:xfrm>
                <a:off x="2192" y="1912"/>
                <a:ext cx="46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Oval 46"/>
              <p:cNvSpPr>
                <a:spLocks noChangeArrowheads="1"/>
              </p:cNvSpPr>
              <p:nvPr/>
            </p:nvSpPr>
            <p:spPr bwMode="auto">
              <a:xfrm>
                <a:off x="2241" y="1856"/>
                <a:ext cx="46" cy="46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Oval 47"/>
              <p:cNvSpPr>
                <a:spLocks noChangeArrowheads="1"/>
              </p:cNvSpPr>
              <p:nvPr/>
            </p:nvSpPr>
            <p:spPr bwMode="auto">
              <a:xfrm>
                <a:off x="2290" y="2017"/>
                <a:ext cx="45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Oval 48"/>
              <p:cNvSpPr>
                <a:spLocks noChangeArrowheads="1"/>
              </p:cNvSpPr>
              <p:nvPr/>
            </p:nvSpPr>
            <p:spPr bwMode="auto">
              <a:xfrm>
                <a:off x="2339" y="1909"/>
                <a:ext cx="45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Oval 49"/>
              <p:cNvSpPr>
                <a:spLocks noChangeArrowheads="1"/>
              </p:cNvSpPr>
              <p:nvPr/>
            </p:nvSpPr>
            <p:spPr bwMode="auto">
              <a:xfrm>
                <a:off x="2388" y="2087"/>
                <a:ext cx="45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Oval 50"/>
              <p:cNvSpPr>
                <a:spLocks noChangeArrowheads="1"/>
              </p:cNvSpPr>
              <p:nvPr/>
            </p:nvSpPr>
            <p:spPr bwMode="auto">
              <a:xfrm>
                <a:off x="2433" y="1720"/>
                <a:ext cx="46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Oval 51"/>
              <p:cNvSpPr>
                <a:spLocks noChangeArrowheads="1"/>
              </p:cNvSpPr>
              <p:nvPr/>
            </p:nvSpPr>
            <p:spPr bwMode="auto">
              <a:xfrm>
                <a:off x="2482" y="2146"/>
                <a:ext cx="45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Oval 52"/>
              <p:cNvSpPr>
                <a:spLocks noChangeArrowheads="1"/>
              </p:cNvSpPr>
              <p:nvPr/>
            </p:nvSpPr>
            <p:spPr bwMode="auto">
              <a:xfrm>
                <a:off x="2531" y="1951"/>
                <a:ext cx="45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Oval 53"/>
              <p:cNvSpPr>
                <a:spLocks noChangeArrowheads="1"/>
              </p:cNvSpPr>
              <p:nvPr/>
            </p:nvSpPr>
            <p:spPr bwMode="auto">
              <a:xfrm>
                <a:off x="2580" y="2055"/>
                <a:ext cx="45" cy="46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Oval 54"/>
              <p:cNvSpPr>
                <a:spLocks noChangeArrowheads="1"/>
              </p:cNvSpPr>
              <p:nvPr/>
            </p:nvSpPr>
            <p:spPr bwMode="auto">
              <a:xfrm>
                <a:off x="2629" y="1982"/>
                <a:ext cx="45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Oval 55"/>
              <p:cNvSpPr>
                <a:spLocks noChangeArrowheads="1"/>
              </p:cNvSpPr>
              <p:nvPr/>
            </p:nvSpPr>
            <p:spPr bwMode="auto">
              <a:xfrm>
                <a:off x="2678" y="2045"/>
                <a:ext cx="45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Oval 56"/>
              <p:cNvSpPr>
                <a:spLocks noChangeArrowheads="1"/>
              </p:cNvSpPr>
              <p:nvPr/>
            </p:nvSpPr>
            <p:spPr bwMode="auto">
              <a:xfrm>
                <a:off x="2726" y="1874"/>
                <a:ext cx="46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Oval 57"/>
              <p:cNvSpPr>
                <a:spLocks noChangeArrowheads="1"/>
              </p:cNvSpPr>
              <p:nvPr/>
            </p:nvSpPr>
            <p:spPr bwMode="auto">
              <a:xfrm>
                <a:off x="2775" y="1762"/>
                <a:ext cx="46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Oval 58"/>
              <p:cNvSpPr>
                <a:spLocks noChangeArrowheads="1"/>
              </p:cNvSpPr>
              <p:nvPr/>
            </p:nvSpPr>
            <p:spPr bwMode="auto">
              <a:xfrm>
                <a:off x="2824" y="1874"/>
                <a:ext cx="46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Oval 59"/>
              <p:cNvSpPr>
                <a:spLocks noChangeArrowheads="1"/>
              </p:cNvSpPr>
              <p:nvPr/>
            </p:nvSpPr>
            <p:spPr bwMode="auto">
              <a:xfrm>
                <a:off x="2873" y="1870"/>
                <a:ext cx="45" cy="46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Oval 60"/>
              <p:cNvSpPr>
                <a:spLocks noChangeArrowheads="1"/>
              </p:cNvSpPr>
              <p:nvPr/>
            </p:nvSpPr>
            <p:spPr bwMode="auto">
              <a:xfrm>
                <a:off x="2922" y="1731"/>
                <a:ext cx="45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Oval 61"/>
              <p:cNvSpPr>
                <a:spLocks noChangeArrowheads="1"/>
              </p:cNvSpPr>
              <p:nvPr/>
            </p:nvSpPr>
            <p:spPr bwMode="auto">
              <a:xfrm>
                <a:off x="2971" y="1751"/>
                <a:ext cx="45" cy="46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Oval 62"/>
              <p:cNvSpPr>
                <a:spLocks noChangeArrowheads="1"/>
              </p:cNvSpPr>
              <p:nvPr/>
            </p:nvSpPr>
            <p:spPr bwMode="auto">
              <a:xfrm>
                <a:off x="3016" y="1790"/>
                <a:ext cx="46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Oval 63"/>
              <p:cNvSpPr>
                <a:spLocks noChangeArrowheads="1"/>
              </p:cNvSpPr>
              <p:nvPr/>
            </p:nvSpPr>
            <p:spPr bwMode="auto">
              <a:xfrm>
                <a:off x="3065" y="1978"/>
                <a:ext cx="45" cy="46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Oval 64"/>
              <p:cNvSpPr>
                <a:spLocks noChangeArrowheads="1"/>
              </p:cNvSpPr>
              <p:nvPr/>
            </p:nvSpPr>
            <p:spPr bwMode="auto">
              <a:xfrm>
                <a:off x="3114" y="1807"/>
                <a:ext cx="45" cy="46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Oval 65"/>
              <p:cNvSpPr>
                <a:spLocks noChangeArrowheads="1"/>
              </p:cNvSpPr>
              <p:nvPr/>
            </p:nvSpPr>
            <p:spPr bwMode="auto">
              <a:xfrm>
                <a:off x="3163" y="1867"/>
                <a:ext cx="45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Oval 66"/>
              <p:cNvSpPr>
                <a:spLocks noChangeArrowheads="1"/>
              </p:cNvSpPr>
              <p:nvPr/>
            </p:nvSpPr>
            <p:spPr bwMode="auto">
              <a:xfrm>
                <a:off x="3212" y="1944"/>
                <a:ext cx="45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Oval 67"/>
              <p:cNvSpPr>
                <a:spLocks noChangeArrowheads="1"/>
              </p:cNvSpPr>
              <p:nvPr/>
            </p:nvSpPr>
            <p:spPr bwMode="auto">
              <a:xfrm>
                <a:off x="3261" y="2101"/>
                <a:ext cx="45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Oval 68"/>
              <p:cNvSpPr>
                <a:spLocks noChangeArrowheads="1"/>
              </p:cNvSpPr>
              <p:nvPr/>
            </p:nvSpPr>
            <p:spPr bwMode="auto">
              <a:xfrm>
                <a:off x="3309" y="1863"/>
                <a:ext cx="46" cy="46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Oval 69"/>
              <p:cNvSpPr>
                <a:spLocks noChangeArrowheads="1"/>
              </p:cNvSpPr>
              <p:nvPr/>
            </p:nvSpPr>
            <p:spPr bwMode="auto">
              <a:xfrm>
                <a:off x="3358" y="1835"/>
                <a:ext cx="46" cy="46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Oval 70"/>
              <p:cNvSpPr>
                <a:spLocks noChangeArrowheads="1"/>
              </p:cNvSpPr>
              <p:nvPr/>
            </p:nvSpPr>
            <p:spPr bwMode="auto">
              <a:xfrm>
                <a:off x="3407" y="1699"/>
                <a:ext cx="46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Oval 71"/>
              <p:cNvSpPr>
                <a:spLocks noChangeArrowheads="1"/>
              </p:cNvSpPr>
              <p:nvPr/>
            </p:nvSpPr>
            <p:spPr bwMode="auto">
              <a:xfrm>
                <a:off x="3456" y="1577"/>
                <a:ext cx="45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Oval 72"/>
              <p:cNvSpPr>
                <a:spLocks noChangeArrowheads="1"/>
              </p:cNvSpPr>
              <p:nvPr/>
            </p:nvSpPr>
            <p:spPr bwMode="auto">
              <a:xfrm>
                <a:off x="3505" y="1626"/>
                <a:ext cx="45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Oval 73"/>
              <p:cNvSpPr>
                <a:spLocks noChangeArrowheads="1"/>
              </p:cNvSpPr>
              <p:nvPr/>
            </p:nvSpPr>
            <p:spPr bwMode="auto">
              <a:xfrm>
                <a:off x="3550" y="1860"/>
                <a:ext cx="46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Oval 74"/>
              <p:cNvSpPr>
                <a:spLocks noChangeArrowheads="1"/>
              </p:cNvSpPr>
              <p:nvPr/>
            </p:nvSpPr>
            <p:spPr bwMode="auto">
              <a:xfrm>
                <a:off x="3599" y="1703"/>
                <a:ext cx="46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Oval 75"/>
              <p:cNvSpPr>
                <a:spLocks noChangeArrowheads="1"/>
              </p:cNvSpPr>
              <p:nvPr/>
            </p:nvSpPr>
            <p:spPr bwMode="auto">
              <a:xfrm>
                <a:off x="3648" y="1748"/>
                <a:ext cx="45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Oval 76"/>
              <p:cNvSpPr>
                <a:spLocks noChangeArrowheads="1"/>
              </p:cNvSpPr>
              <p:nvPr/>
            </p:nvSpPr>
            <p:spPr bwMode="auto">
              <a:xfrm>
                <a:off x="3697" y="1765"/>
                <a:ext cx="45" cy="46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Oval 77"/>
              <p:cNvSpPr>
                <a:spLocks noChangeArrowheads="1"/>
              </p:cNvSpPr>
              <p:nvPr/>
            </p:nvSpPr>
            <p:spPr bwMode="auto">
              <a:xfrm>
                <a:off x="3746" y="1849"/>
                <a:ext cx="45" cy="46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Oval 78"/>
              <p:cNvSpPr>
                <a:spLocks noChangeArrowheads="1"/>
              </p:cNvSpPr>
              <p:nvPr/>
            </p:nvSpPr>
            <p:spPr bwMode="auto">
              <a:xfrm>
                <a:off x="3795" y="1598"/>
                <a:ext cx="45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Oval 79"/>
              <p:cNvSpPr>
                <a:spLocks noChangeArrowheads="1"/>
              </p:cNvSpPr>
              <p:nvPr/>
            </p:nvSpPr>
            <p:spPr bwMode="auto">
              <a:xfrm>
                <a:off x="3843" y="1689"/>
                <a:ext cx="46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Oval 80"/>
              <p:cNvSpPr>
                <a:spLocks noChangeArrowheads="1"/>
              </p:cNvSpPr>
              <p:nvPr/>
            </p:nvSpPr>
            <p:spPr bwMode="auto">
              <a:xfrm>
                <a:off x="3892" y="1437"/>
                <a:ext cx="46" cy="46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Oval 81"/>
              <p:cNvSpPr>
                <a:spLocks noChangeArrowheads="1"/>
              </p:cNvSpPr>
              <p:nvPr/>
            </p:nvSpPr>
            <p:spPr bwMode="auto">
              <a:xfrm>
                <a:off x="3941" y="1706"/>
                <a:ext cx="46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Oval 82"/>
              <p:cNvSpPr>
                <a:spLocks noChangeArrowheads="1"/>
              </p:cNvSpPr>
              <p:nvPr/>
            </p:nvSpPr>
            <p:spPr bwMode="auto">
              <a:xfrm>
                <a:off x="3990" y="1671"/>
                <a:ext cx="45" cy="46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Oval 83"/>
              <p:cNvSpPr>
                <a:spLocks noChangeArrowheads="1"/>
              </p:cNvSpPr>
              <p:nvPr/>
            </p:nvSpPr>
            <p:spPr bwMode="auto">
              <a:xfrm>
                <a:off x="4039" y="1427"/>
                <a:ext cx="45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Oval 84"/>
              <p:cNvSpPr>
                <a:spLocks noChangeArrowheads="1"/>
              </p:cNvSpPr>
              <p:nvPr/>
            </p:nvSpPr>
            <p:spPr bwMode="auto">
              <a:xfrm>
                <a:off x="4088" y="1717"/>
                <a:ext cx="45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Oval 85"/>
              <p:cNvSpPr>
                <a:spLocks noChangeArrowheads="1"/>
              </p:cNvSpPr>
              <p:nvPr/>
            </p:nvSpPr>
            <p:spPr bwMode="auto">
              <a:xfrm>
                <a:off x="4133" y="1821"/>
                <a:ext cx="46" cy="46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Oval 86"/>
              <p:cNvSpPr>
                <a:spLocks noChangeArrowheads="1"/>
              </p:cNvSpPr>
              <p:nvPr/>
            </p:nvSpPr>
            <p:spPr bwMode="auto">
              <a:xfrm>
                <a:off x="4182" y="1584"/>
                <a:ext cx="45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Oval 87"/>
              <p:cNvSpPr>
                <a:spLocks noChangeArrowheads="1"/>
              </p:cNvSpPr>
              <p:nvPr/>
            </p:nvSpPr>
            <p:spPr bwMode="auto">
              <a:xfrm>
                <a:off x="4231" y="1535"/>
                <a:ext cx="45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Oval 88"/>
              <p:cNvSpPr>
                <a:spLocks noChangeArrowheads="1"/>
              </p:cNvSpPr>
              <p:nvPr/>
            </p:nvSpPr>
            <p:spPr bwMode="auto">
              <a:xfrm>
                <a:off x="4280" y="1490"/>
                <a:ext cx="45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Oval 89"/>
              <p:cNvSpPr>
                <a:spLocks noChangeArrowheads="1"/>
              </p:cNvSpPr>
              <p:nvPr/>
            </p:nvSpPr>
            <p:spPr bwMode="auto">
              <a:xfrm>
                <a:off x="4329" y="1713"/>
                <a:ext cx="45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Oval 90"/>
              <p:cNvSpPr>
                <a:spLocks noChangeArrowheads="1"/>
              </p:cNvSpPr>
              <p:nvPr/>
            </p:nvSpPr>
            <p:spPr bwMode="auto">
              <a:xfrm>
                <a:off x="4378" y="1566"/>
                <a:ext cx="45" cy="46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Oval 91"/>
              <p:cNvSpPr>
                <a:spLocks noChangeArrowheads="1"/>
              </p:cNvSpPr>
              <p:nvPr/>
            </p:nvSpPr>
            <p:spPr bwMode="auto">
              <a:xfrm>
                <a:off x="4426" y="1591"/>
                <a:ext cx="46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Oval 92"/>
              <p:cNvSpPr>
                <a:spLocks noChangeArrowheads="1"/>
              </p:cNvSpPr>
              <p:nvPr/>
            </p:nvSpPr>
            <p:spPr bwMode="auto">
              <a:xfrm>
                <a:off x="4475" y="1636"/>
                <a:ext cx="46" cy="46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Oval 93"/>
              <p:cNvSpPr>
                <a:spLocks noChangeArrowheads="1"/>
              </p:cNvSpPr>
              <p:nvPr/>
            </p:nvSpPr>
            <p:spPr bwMode="auto">
              <a:xfrm>
                <a:off x="4524" y="1381"/>
                <a:ext cx="46" cy="46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Oval 94"/>
              <p:cNvSpPr>
                <a:spLocks noChangeArrowheads="1"/>
              </p:cNvSpPr>
              <p:nvPr/>
            </p:nvSpPr>
            <p:spPr bwMode="auto">
              <a:xfrm>
                <a:off x="4573" y="1633"/>
                <a:ext cx="45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Oval 95"/>
              <p:cNvSpPr>
                <a:spLocks noChangeArrowheads="1"/>
              </p:cNvSpPr>
              <p:nvPr/>
            </p:nvSpPr>
            <p:spPr bwMode="auto">
              <a:xfrm>
                <a:off x="4622" y="1339"/>
                <a:ext cx="45" cy="46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Oval 96"/>
              <p:cNvSpPr>
                <a:spLocks noChangeArrowheads="1"/>
              </p:cNvSpPr>
              <p:nvPr/>
            </p:nvSpPr>
            <p:spPr bwMode="auto">
              <a:xfrm>
                <a:off x="4671" y="1563"/>
                <a:ext cx="45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Oval 97"/>
              <p:cNvSpPr>
                <a:spLocks noChangeArrowheads="1"/>
              </p:cNvSpPr>
              <p:nvPr/>
            </p:nvSpPr>
            <p:spPr bwMode="auto">
              <a:xfrm>
                <a:off x="4716" y="1476"/>
                <a:ext cx="46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Oval 98"/>
              <p:cNvSpPr>
                <a:spLocks noChangeArrowheads="1"/>
              </p:cNvSpPr>
              <p:nvPr/>
            </p:nvSpPr>
            <p:spPr bwMode="auto">
              <a:xfrm>
                <a:off x="4765" y="1570"/>
                <a:ext cx="45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Oval 99"/>
              <p:cNvSpPr>
                <a:spLocks noChangeArrowheads="1"/>
              </p:cNvSpPr>
              <p:nvPr/>
            </p:nvSpPr>
            <p:spPr bwMode="auto">
              <a:xfrm>
                <a:off x="4814" y="1563"/>
                <a:ext cx="45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Oval 100"/>
              <p:cNvSpPr>
                <a:spLocks noChangeArrowheads="1"/>
              </p:cNvSpPr>
              <p:nvPr/>
            </p:nvSpPr>
            <p:spPr bwMode="auto">
              <a:xfrm>
                <a:off x="4863" y="1427"/>
                <a:ext cx="45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Oval 101"/>
              <p:cNvSpPr>
                <a:spLocks noChangeArrowheads="1"/>
              </p:cNvSpPr>
              <p:nvPr/>
            </p:nvSpPr>
            <p:spPr bwMode="auto">
              <a:xfrm>
                <a:off x="4912" y="1409"/>
                <a:ext cx="45" cy="46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Oval 102"/>
              <p:cNvSpPr>
                <a:spLocks noChangeArrowheads="1"/>
              </p:cNvSpPr>
              <p:nvPr/>
            </p:nvSpPr>
            <p:spPr bwMode="auto">
              <a:xfrm>
                <a:off x="4961" y="1322"/>
                <a:ext cx="45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Oval 103"/>
              <p:cNvSpPr>
                <a:spLocks noChangeArrowheads="1"/>
              </p:cNvSpPr>
              <p:nvPr/>
            </p:nvSpPr>
            <p:spPr bwMode="auto">
              <a:xfrm>
                <a:off x="5009" y="1413"/>
                <a:ext cx="46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Oval 104"/>
              <p:cNvSpPr>
                <a:spLocks noChangeArrowheads="1"/>
              </p:cNvSpPr>
              <p:nvPr/>
            </p:nvSpPr>
            <p:spPr bwMode="auto">
              <a:xfrm>
                <a:off x="5058" y="1242"/>
                <a:ext cx="46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Oval 105"/>
              <p:cNvSpPr>
                <a:spLocks noChangeArrowheads="1"/>
              </p:cNvSpPr>
              <p:nvPr/>
            </p:nvSpPr>
            <p:spPr bwMode="auto">
              <a:xfrm>
                <a:off x="5107" y="1325"/>
                <a:ext cx="46" cy="46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Oval 106"/>
              <p:cNvSpPr>
                <a:spLocks noChangeArrowheads="1"/>
              </p:cNvSpPr>
              <p:nvPr/>
            </p:nvSpPr>
            <p:spPr bwMode="auto">
              <a:xfrm>
                <a:off x="5156" y="1259"/>
                <a:ext cx="45" cy="46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Oval 107"/>
              <p:cNvSpPr>
                <a:spLocks noChangeArrowheads="1"/>
              </p:cNvSpPr>
              <p:nvPr/>
            </p:nvSpPr>
            <p:spPr bwMode="auto">
              <a:xfrm>
                <a:off x="5205" y="1245"/>
                <a:ext cx="45" cy="46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Oval 108"/>
              <p:cNvSpPr>
                <a:spLocks noChangeArrowheads="1"/>
              </p:cNvSpPr>
              <p:nvPr/>
            </p:nvSpPr>
            <p:spPr bwMode="auto">
              <a:xfrm>
                <a:off x="5254" y="1172"/>
                <a:ext cx="45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Oval 109"/>
              <p:cNvSpPr>
                <a:spLocks noChangeArrowheads="1"/>
              </p:cNvSpPr>
              <p:nvPr/>
            </p:nvSpPr>
            <p:spPr bwMode="auto">
              <a:xfrm>
                <a:off x="5299" y="1119"/>
                <a:ext cx="46" cy="46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Oval 110"/>
              <p:cNvSpPr>
                <a:spLocks noChangeArrowheads="1"/>
              </p:cNvSpPr>
              <p:nvPr/>
            </p:nvSpPr>
            <p:spPr bwMode="auto">
              <a:xfrm>
                <a:off x="5348" y="1130"/>
                <a:ext cx="45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Oval 111"/>
              <p:cNvSpPr>
                <a:spLocks noChangeArrowheads="1"/>
              </p:cNvSpPr>
              <p:nvPr/>
            </p:nvSpPr>
            <p:spPr bwMode="auto">
              <a:xfrm>
                <a:off x="5397" y="1004"/>
                <a:ext cx="45" cy="46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Oval 112"/>
              <p:cNvSpPr>
                <a:spLocks noChangeArrowheads="1"/>
              </p:cNvSpPr>
              <p:nvPr/>
            </p:nvSpPr>
            <p:spPr bwMode="auto">
              <a:xfrm>
                <a:off x="5446" y="882"/>
                <a:ext cx="45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Oval 113"/>
              <p:cNvSpPr>
                <a:spLocks noChangeArrowheads="1"/>
              </p:cNvSpPr>
              <p:nvPr/>
            </p:nvSpPr>
            <p:spPr bwMode="auto">
              <a:xfrm>
                <a:off x="5495" y="900"/>
                <a:ext cx="45" cy="45"/>
              </a:xfrm>
              <a:prstGeom prst="ellipse">
                <a:avLst/>
              </a:prstGeom>
              <a:solidFill>
                <a:srgbClr val="1A476F"/>
              </a:solidFill>
              <a:ln w="14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114"/>
              <p:cNvSpPr>
                <a:spLocks/>
              </p:cNvSpPr>
              <p:nvPr/>
            </p:nvSpPr>
            <p:spPr bwMode="auto">
              <a:xfrm>
                <a:off x="681" y="3092"/>
                <a:ext cx="56" cy="49"/>
              </a:xfrm>
              <a:custGeom>
                <a:avLst/>
                <a:gdLst>
                  <a:gd name="T0" fmla="*/ 28 w 56"/>
                  <a:gd name="T1" fmla="*/ 0 h 49"/>
                  <a:gd name="T2" fmla="*/ 0 w 56"/>
                  <a:gd name="T3" fmla="*/ 49 h 49"/>
                  <a:gd name="T4" fmla="*/ 56 w 56"/>
                  <a:gd name="T5" fmla="*/ 49 h 49"/>
                  <a:gd name="T6" fmla="*/ 28 w 56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28" y="0"/>
                    </a:moveTo>
                    <a:lnTo>
                      <a:pt x="0" y="49"/>
                    </a:lnTo>
                    <a:lnTo>
                      <a:pt x="56" y="4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115"/>
              <p:cNvSpPr>
                <a:spLocks/>
              </p:cNvSpPr>
              <p:nvPr/>
            </p:nvSpPr>
            <p:spPr bwMode="auto">
              <a:xfrm>
                <a:off x="730" y="3110"/>
                <a:ext cx="55" cy="45"/>
              </a:xfrm>
              <a:custGeom>
                <a:avLst/>
                <a:gdLst>
                  <a:gd name="T0" fmla="*/ 28 w 55"/>
                  <a:gd name="T1" fmla="*/ 0 h 45"/>
                  <a:gd name="T2" fmla="*/ 0 w 55"/>
                  <a:gd name="T3" fmla="*/ 45 h 45"/>
                  <a:gd name="T4" fmla="*/ 55 w 55"/>
                  <a:gd name="T5" fmla="*/ 45 h 45"/>
                  <a:gd name="T6" fmla="*/ 28 w 55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45">
                    <a:moveTo>
                      <a:pt x="28" y="0"/>
                    </a:moveTo>
                    <a:lnTo>
                      <a:pt x="0" y="45"/>
                    </a:lnTo>
                    <a:lnTo>
                      <a:pt x="55" y="4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116"/>
              <p:cNvSpPr>
                <a:spLocks/>
              </p:cNvSpPr>
              <p:nvPr/>
            </p:nvSpPr>
            <p:spPr bwMode="auto">
              <a:xfrm>
                <a:off x="778" y="3057"/>
                <a:ext cx="56" cy="46"/>
              </a:xfrm>
              <a:custGeom>
                <a:avLst/>
                <a:gdLst>
                  <a:gd name="T0" fmla="*/ 28 w 56"/>
                  <a:gd name="T1" fmla="*/ 0 h 46"/>
                  <a:gd name="T2" fmla="*/ 0 w 56"/>
                  <a:gd name="T3" fmla="*/ 46 h 46"/>
                  <a:gd name="T4" fmla="*/ 56 w 56"/>
                  <a:gd name="T5" fmla="*/ 46 h 46"/>
                  <a:gd name="T6" fmla="*/ 28 w 56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6">
                    <a:moveTo>
                      <a:pt x="28" y="0"/>
                    </a:moveTo>
                    <a:lnTo>
                      <a:pt x="0" y="46"/>
                    </a:lnTo>
                    <a:lnTo>
                      <a:pt x="56" y="4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117"/>
              <p:cNvSpPr>
                <a:spLocks/>
              </p:cNvSpPr>
              <p:nvPr/>
            </p:nvSpPr>
            <p:spPr bwMode="auto">
              <a:xfrm>
                <a:off x="827" y="2981"/>
                <a:ext cx="56" cy="45"/>
              </a:xfrm>
              <a:custGeom>
                <a:avLst/>
                <a:gdLst>
                  <a:gd name="T0" fmla="*/ 28 w 56"/>
                  <a:gd name="T1" fmla="*/ 0 h 45"/>
                  <a:gd name="T2" fmla="*/ 0 w 56"/>
                  <a:gd name="T3" fmla="*/ 45 h 45"/>
                  <a:gd name="T4" fmla="*/ 56 w 56"/>
                  <a:gd name="T5" fmla="*/ 45 h 45"/>
                  <a:gd name="T6" fmla="*/ 28 w 56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5">
                    <a:moveTo>
                      <a:pt x="28" y="0"/>
                    </a:moveTo>
                    <a:lnTo>
                      <a:pt x="0" y="45"/>
                    </a:lnTo>
                    <a:lnTo>
                      <a:pt x="56" y="4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118"/>
              <p:cNvSpPr>
                <a:spLocks/>
              </p:cNvSpPr>
              <p:nvPr/>
            </p:nvSpPr>
            <p:spPr bwMode="auto">
              <a:xfrm>
                <a:off x="876" y="3001"/>
                <a:ext cx="56" cy="49"/>
              </a:xfrm>
              <a:custGeom>
                <a:avLst/>
                <a:gdLst>
                  <a:gd name="T0" fmla="*/ 28 w 56"/>
                  <a:gd name="T1" fmla="*/ 0 h 49"/>
                  <a:gd name="T2" fmla="*/ 0 w 56"/>
                  <a:gd name="T3" fmla="*/ 49 h 49"/>
                  <a:gd name="T4" fmla="*/ 56 w 56"/>
                  <a:gd name="T5" fmla="*/ 49 h 49"/>
                  <a:gd name="T6" fmla="*/ 28 w 56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28" y="0"/>
                    </a:moveTo>
                    <a:lnTo>
                      <a:pt x="0" y="49"/>
                    </a:lnTo>
                    <a:lnTo>
                      <a:pt x="56" y="4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119"/>
              <p:cNvSpPr>
                <a:spLocks/>
              </p:cNvSpPr>
              <p:nvPr/>
            </p:nvSpPr>
            <p:spPr bwMode="auto">
              <a:xfrm>
                <a:off x="925" y="2932"/>
                <a:ext cx="52" cy="49"/>
              </a:xfrm>
              <a:custGeom>
                <a:avLst/>
                <a:gdLst>
                  <a:gd name="T0" fmla="*/ 28 w 52"/>
                  <a:gd name="T1" fmla="*/ 0 h 49"/>
                  <a:gd name="T2" fmla="*/ 0 w 52"/>
                  <a:gd name="T3" fmla="*/ 49 h 49"/>
                  <a:gd name="T4" fmla="*/ 52 w 52"/>
                  <a:gd name="T5" fmla="*/ 49 h 49"/>
                  <a:gd name="T6" fmla="*/ 28 w 52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9">
                    <a:moveTo>
                      <a:pt x="28" y="0"/>
                    </a:moveTo>
                    <a:lnTo>
                      <a:pt x="0" y="49"/>
                    </a:lnTo>
                    <a:lnTo>
                      <a:pt x="52" y="4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120"/>
              <p:cNvSpPr>
                <a:spLocks/>
              </p:cNvSpPr>
              <p:nvPr/>
            </p:nvSpPr>
            <p:spPr bwMode="auto">
              <a:xfrm>
                <a:off x="974" y="2935"/>
                <a:ext cx="52" cy="49"/>
              </a:xfrm>
              <a:custGeom>
                <a:avLst/>
                <a:gdLst>
                  <a:gd name="T0" fmla="*/ 24 w 52"/>
                  <a:gd name="T1" fmla="*/ 0 h 49"/>
                  <a:gd name="T2" fmla="*/ 0 w 52"/>
                  <a:gd name="T3" fmla="*/ 49 h 49"/>
                  <a:gd name="T4" fmla="*/ 52 w 52"/>
                  <a:gd name="T5" fmla="*/ 49 h 49"/>
                  <a:gd name="T6" fmla="*/ 24 w 52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9">
                    <a:moveTo>
                      <a:pt x="24" y="0"/>
                    </a:moveTo>
                    <a:lnTo>
                      <a:pt x="0" y="49"/>
                    </a:lnTo>
                    <a:lnTo>
                      <a:pt x="52" y="4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121"/>
              <p:cNvSpPr>
                <a:spLocks/>
              </p:cNvSpPr>
              <p:nvPr/>
            </p:nvSpPr>
            <p:spPr bwMode="auto">
              <a:xfrm>
                <a:off x="1019" y="2841"/>
                <a:ext cx="56" cy="49"/>
              </a:xfrm>
              <a:custGeom>
                <a:avLst/>
                <a:gdLst>
                  <a:gd name="T0" fmla="*/ 28 w 56"/>
                  <a:gd name="T1" fmla="*/ 0 h 49"/>
                  <a:gd name="T2" fmla="*/ 0 w 56"/>
                  <a:gd name="T3" fmla="*/ 49 h 49"/>
                  <a:gd name="T4" fmla="*/ 56 w 56"/>
                  <a:gd name="T5" fmla="*/ 49 h 49"/>
                  <a:gd name="T6" fmla="*/ 28 w 56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28" y="0"/>
                    </a:moveTo>
                    <a:lnTo>
                      <a:pt x="0" y="49"/>
                    </a:lnTo>
                    <a:lnTo>
                      <a:pt x="56" y="4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122"/>
              <p:cNvSpPr>
                <a:spLocks/>
              </p:cNvSpPr>
              <p:nvPr/>
            </p:nvSpPr>
            <p:spPr bwMode="auto">
              <a:xfrm>
                <a:off x="1068" y="2897"/>
                <a:ext cx="56" cy="49"/>
              </a:xfrm>
              <a:custGeom>
                <a:avLst/>
                <a:gdLst>
                  <a:gd name="T0" fmla="*/ 28 w 56"/>
                  <a:gd name="T1" fmla="*/ 0 h 49"/>
                  <a:gd name="T2" fmla="*/ 0 w 56"/>
                  <a:gd name="T3" fmla="*/ 49 h 49"/>
                  <a:gd name="T4" fmla="*/ 56 w 56"/>
                  <a:gd name="T5" fmla="*/ 49 h 49"/>
                  <a:gd name="T6" fmla="*/ 28 w 56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28" y="0"/>
                    </a:moveTo>
                    <a:lnTo>
                      <a:pt x="0" y="49"/>
                    </a:lnTo>
                    <a:lnTo>
                      <a:pt x="56" y="4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123"/>
              <p:cNvSpPr>
                <a:spLocks/>
              </p:cNvSpPr>
              <p:nvPr/>
            </p:nvSpPr>
            <p:spPr bwMode="auto">
              <a:xfrm>
                <a:off x="1117" y="2816"/>
                <a:ext cx="56" cy="49"/>
              </a:xfrm>
              <a:custGeom>
                <a:avLst/>
                <a:gdLst>
                  <a:gd name="T0" fmla="*/ 28 w 56"/>
                  <a:gd name="T1" fmla="*/ 0 h 49"/>
                  <a:gd name="T2" fmla="*/ 0 w 56"/>
                  <a:gd name="T3" fmla="*/ 49 h 49"/>
                  <a:gd name="T4" fmla="*/ 56 w 56"/>
                  <a:gd name="T5" fmla="*/ 49 h 49"/>
                  <a:gd name="T6" fmla="*/ 28 w 56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28" y="0"/>
                    </a:moveTo>
                    <a:lnTo>
                      <a:pt x="0" y="49"/>
                    </a:lnTo>
                    <a:lnTo>
                      <a:pt x="56" y="4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124"/>
              <p:cNvSpPr>
                <a:spLocks/>
              </p:cNvSpPr>
              <p:nvPr/>
            </p:nvSpPr>
            <p:spPr bwMode="auto">
              <a:xfrm>
                <a:off x="1166" y="2778"/>
                <a:ext cx="56" cy="49"/>
              </a:xfrm>
              <a:custGeom>
                <a:avLst/>
                <a:gdLst>
                  <a:gd name="T0" fmla="*/ 28 w 56"/>
                  <a:gd name="T1" fmla="*/ 0 h 49"/>
                  <a:gd name="T2" fmla="*/ 0 w 56"/>
                  <a:gd name="T3" fmla="*/ 49 h 49"/>
                  <a:gd name="T4" fmla="*/ 56 w 56"/>
                  <a:gd name="T5" fmla="*/ 49 h 49"/>
                  <a:gd name="T6" fmla="*/ 28 w 56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28" y="0"/>
                    </a:moveTo>
                    <a:lnTo>
                      <a:pt x="0" y="49"/>
                    </a:lnTo>
                    <a:lnTo>
                      <a:pt x="56" y="4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25"/>
              <p:cNvSpPr>
                <a:spLocks/>
              </p:cNvSpPr>
              <p:nvPr/>
            </p:nvSpPr>
            <p:spPr bwMode="auto">
              <a:xfrm>
                <a:off x="1215" y="2893"/>
                <a:ext cx="56" cy="49"/>
              </a:xfrm>
              <a:custGeom>
                <a:avLst/>
                <a:gdLst>
                  <a:gd name="T0" fmla="*/ 28 w 56"/>
                  <a:gd name="T1" fmla="*/ 0 h 49"/>
                  <a:gd name="T2" fmla="*/ 0 w 56"/>
                  <a:gd name="T3" fmla="*/ 49 h 49"/>
                  <a:gd name="T4" fmla="*/ 56 w 56"/>
                  <a:gd name="T5" fmla="*/ 49 h 49"/>
                  <a:gd name="T6" fmla="*/ 28 w 56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28" y="0"/>
                    </a:moveTo>
                    <a:lnTo>
                      <a:pt x="0" y="49"/>
                    </a:lnTo>
                    <a:lnTo>
                      <a:pt x="56" y="4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126"/>
              <p:cNvSpPr>
                <a:spLocks/>
              </p:cNvSpPr>
              <p:nvPr/>
            </p:nvSpPr>
            <p:spPr bwMode="auto">
              <a:xfrm>
                <a:off x="1264" y="2778"/>
                <a:ext cx="56" cy="45"/>
              </a:xfrm>
              <a:custGeom>
                <a:avLst/>
                <a:gdLst>
                  <a:gd name="T0" fmla="*/ 28 w 56"/>
                  <a:gd name="T1" fmla="*/ 0 h 45"/>
                  <a:gd name="T2" fmla="*/ 0 w 56"/>
                  <a:gd name="T3" fmla="*/ 45 h 45"/>
                  <a:gd name="T4" fmla="*/ 56 w 56"/>
                  <a:gd name="T5" fmla="*/ 45 h 45"/>
                  <a:gd name="T6" fmla="*/ 28 w 56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5">
                    <a:moveTo>
                      <a:pt x="28" y="0"/>
                    </a:moveTo>
                    <a:lnTo>
                      <a:pt x="0" y="45"/>
                    </a:lnTo>
                    <a:lnTo>
                      <a:pt x="56" y="4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127"/>
              <p:cNvSpPr>
                <a:spLocks/>
              </p:cNvSpPr>
              <p:nvPr/>
            </p:nvSpPr>
            <p:spPr bwMode="auto">
              <a:xfrm>
                <a:off x="1313" y="2743"/>
                <a:ext cx="55" cy="49"/>
              </a:xfrm>
              <a:custGeom>
                <a:avLst/>
                <a:gdLst>
                  <a:gd name="T0" fmla="*/ 28 w 55"/>
                  <a:gd name="T1" fmla="*/ 0 h 49"/>
                  <a:gd name="T2" fmla="*/ 0 w 55"/>
                  <a:gd name="T3" fmla="*/ 49 h 49"/>
                  <a:gd name="T4" fmla="*/ 55 w 55"/>
                  <a:gd name="T5" fmla="*/ 49 h 49"/>
                  <a:gd name="T6" fmla="*/ 28 w 55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49">
                    <a:moveTo>
                      <a:pt x="28" y="0"/>
                    </a:moveTo>
                    <a:lnTo>
                      <a:pt x="0" y="49"/>
                    </a:lnTo>
                    <a:lnTo>
                      <a:pt x="55" y="4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128"/>
              <p:cNvSpPr>
                <a:spLocks/>
              </p:cNvSpPr>
              <p:nvPr/>
            </p:nvSpPr>
            <p:spPr bwMode="auto">
              <a:xfrm>
                <a:off x="1361" y="2687"/>
                <a:ext cx="56" cy="46"/>
              </a:xfrm>
              <a:custGeom>
                <a:avLst/>
                <a:gdLst>
                  <a:gd name="T0" fmla="*/ 28 w 56"/>
                  <a:gd name="T1" fmla="*/ 0 h 46"/>
                  <a:gd name="T2" fmla="*/ 0 w 56"/>
                  <a:gd name="T3" fmla="*/ 46 h 46"/>
                  <a:gd name="T4" fmla="*/ 56 w 56"/>
                  <a:gd name="T5" fmla="*/ 46 h 46"/>
                  <a:gd name="T6" fmla="*/ 28 w 56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6">
                    <a:moveTo>
                      <a:pt x="28" y="0"/>
                    </a:moveTo>
                    <a:lnTo>
                      <a:pt x="0" y="46"/>
                    </a:lnTo>
                    <a:lnTo>
                      <a:pt x="56" y="4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129"/>
              <p:cNvSpPr>
                <a:spLocks/>
              </p:cNvSpPr>
              <p:nvPr/>
            </p:nvSpPr>
            <p:spPr bwMode="auto">
              <a:xfrm>
                <a:off x="1410" y="2722"/>
                <a:ext cx="56" cy="49"/>
              </a:xfrm>
              <a:custGeom>
                <a:avLst/>
                <a:gdLst>
                  <a:gd name="T0" fmla="*/ 28 w 56"/>
                  <a:gd name="T1" fmla="*/ 0 h 49"/>
                  <a:gd name="T2" fmla="*/ 0 w 56"/>
                  <a:gd name="T3" fmla="*/ 49 h 49"/>
                  <a:gd name="T4" fmla="*/ 56 w 56"/>
                  <a:gd name="T5" fmla="*/ 49 h 49"/>
                  <a:gd name="T6" fmla="*/ 28 w 56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28" y="0"/>
                    </a:moveTo>
                    <a:lnTo>
                      <a:pt x="0" y="49"/>
                    </a:lnTo>
                    <a:lnTo>
                      <a:pt x="56" y="4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130"/>
              <p:cNvSpPr>
                <a:spLocks/>
              </p:cNvSpPr>
              <p:nvPr/>
            </p:nvSpPr>
            <p:spPr bwMode="auto">
              <a:xfrm>
                <a:off x="1459" y="2799"/>
                <a:ext cx="56" cy="49"/>
              </a:xfrm>
              <a:custGeom>
                <a:avLst/>
                <a:gdLst>
                  <a:gd name="T0" fmla="*/ 28 w 56"/>
                  <a:gd name="T1" fmla="*/ 0 h 49"/>
                  <a:gd name="T2" fmla="*/ 0 w 56"/>
                  <a:gd name="T3" fmla="*/ 49 h 49"/>
                  <a:gd name="T4" fmla="*/ 56 w 56"/>
                  <a:gd name="T5" fmla="*/ 49 h 49"/>
                  <a:gd name="T6" fmla="*/ 28 w 56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28" y="0"/>
                    </a:moveTo>
                    <a:lnTo>
                      <a:pt x="0" y="49"/>
                    </a:lnTo>
                    <a:lnTo>
                      <a:pt x="56" y="4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131"/>
              <p:cNvSpPr>
                <a:spLocks/>
              </p:cNvSpPr>
              <p:nvPr/>
            </p:nvSpPr>
            <p:spPr bwMode="auto">
              <a:xfrm>
                <a:off x="1508" y="2624"/>
                <a:ext cx="52" cy="46"/>
              </a:xfrm>
              <a:custGeom>
                <a:avLst/>
                <a:gdLst>
                  <a:gd name="T0" fmla="*/ 28 w 52"/>
                  <a:gd name="T1" fmla="*/ 0 h 46"/>
                  <a:gd name="T2" fmla="*/ 0 w 52"/>
                  <a:gd name="T3" fmla="*/ 46 h 46"/>
                  <a:gd name="T4" fmla="*/ 52 w 52"/>
                  <a:gd name="T5" fmla="*/ 46 h 46"/>
                  <a:gd name="T6" fmla="*/ 28 w 52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6">
                    <a:moveTo>
                      <a:pt x="28" y="0"/>
                    </a:moveTo>
                    <a:lnTo>
                      <a:pt x="0" y="46"/>
                    </a:lnTo>
                    <a:lnTo>
                      <a:pt x="52" y="4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132"/>
              <p:cNvSpPr>
                <a:spLocks/>
              </p:cNvSpPr>
              <p:nvPr/>
            </p:nvSpPr>
            <p:spPr bwMode="auto">
              <a:xfrm>
                <a:off x="1557" y="2537"/>
                <a:ext cx="52" cy="45"/>
              </a:xfrm>
              <a:custGeom>
                <a:avLst/>
                <a:gdLst>
                  <a:gd name="T0" fmla="*/ 24 w 52"/>
                  <a:gd name="T1" fmla="*/ 0 h 45"/>
                  <a:gd name="T2" fmla="*/ 0 w 52"/>
                  <a:gd name="T3" fmla="*/ 45 h 45"/>
                  <a:gd name="T4" fmla="*/ 52 w 52"/>
                  <a:gd name="T5" fmla="*/ 45 h 45"/>
                  <a:gd name="T6" fmla="*/ 24 w 52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5">
                    <a:moveTo>
                      <a:pt x="24" y="0"/>
                    </a:moveTo>
                    <a:lnTo>
                      <a:pt x="0" y="45"/>
                    </a:lnTo>
                    <a:lnTo>
                      <a:pt x="52" y="4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133"/>
              <p:cNvSpPr>
                <a:spLocks/>
              </p:cNvSpPr>
              <p:nvPr/>
            </p:nvSpPr>
            <p:spPr bwMode="auto">
              <a:xfrm>
                <a:off x="1602" y="2603"/>
                <a:ext cx="56" cy="49"/>
              </a:xfrm>
              <a:custGeom>
                <a:avLst/>
                <a:gdLst>
                  <a:gd name="T0" fmla="*/ 28 w 56"/>
                  <a:gd name="T1" fmla="*/ 0 h 49"/>
                  <a:gd name="T2" fmla="*/ 0 w 56"/>
                  <a:gd name="T3" fmla="*/ 49 h 49"/>
                  <a:gd name="T4" fmla="*/ 56 w 56"/>
                  <a:gd name="T5" fmla="*/ 49 h 49"/>
                  <a:gd name="T6" fmla="*/ 28 w 56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28" y="0"/>
                    </a:moveTo>
                    <a:lnTo>
                      <a:pt x="0" y="49"/>
                    </a:lnTo>
                    <a:lnTo>
                      <a:pt x="56" y="4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134"/>
              <p:cNvSpPr>
                <a:spLocks/>
              </p:cNvSpPr>
              <p:nvPr/>
            </p:nvSpPr>
            <p:spPr bwMode="auto">
              <a:xfrm>
                <a:off x="1651" y="2589"/>
                <a:ext cx="56" cy="49"/>
              </a:xfrm>
              <a:custGeom>
                <a:avLst/>
                <a:gdLst>
                  <a:gd name="T0" fmla="*/ 28 w 56"/>
                  <a:gd name="T1" fmla="*/ 0 h 49"/>
                  <a:gd name="T2" fmla="*/ 0 w 56"/>
                  <a:gd name="T3" fmla="*/ 49 h 49"/>
                  <a:gd name="T4" fmla="*/ 56 w 56"/>
                  <a:gd name="T5" fmla="*/ 49 h 49"/>
                  <a:gd name="T6" fmla="*/ 28 w 56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28" y="0"/>
                    </a:moveTo>
                    <a:lnTo>
                      <a:pt x="0" y="49"/>
                    </a:lnTo>
                    <a:lnTo>
                      <a:pt x="56" y="4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135"/>
              <p:cNvSpPr>
                <a:spLocks/>
              </p:cNvSpPr>
              <p:nvPr/>
            </p:nvSpPr>
            <p:spPr bwMode="auto">
              <a:xfrm>
                <a:off x="1700" y="2565"/>
                <a:ext cx="56" cy="49"/>
              </a:xfrm>
              <a:custGeom>
                <a:avLst/>
                <a:gdLst>
                  <a:gd name="T0" fmla="*/ 28 w 56"/>
                  <a:gd name="T1" fmla="*/ 0 h 49"/>
                  <a:gd name="T2" fmla="*/ 0 w 56"/>
                  <a:gd name="T3" fmla="*/ 49 h 49"/>
                  <a:gd name="T4" fmla="*/ 56 w 56"/>
                  <a:gd name="T5" fmla="*/ 49 h 49"/>
                  <a:gd name="T6" fmla="*/ 28 w 56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28" y="0"/>
                    </a:moveTo>
                    <a:lnTo>
                      <a:pt x="0" y="49"/>
                    </a:lnTo>
                    <a:lnTo>
                      <a:pt x="56" y="4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136"/>
              <p:cNvSpPr>
                <a:spLocks/>
              </p:cNvSpPr>
              <p:nvPr/>
            </p:nvSpPr>
            <p:spPr bwMode="auto">
              <a:xfrm>
                <a:off x="1749" y="2506"/>
                <a:ext cx="56" cy="49"/>
              </a:xfrm>
              <a:custGeom>
                <a:avLst/>
                <a:gdLst>
                  <a:gd name="T0" fmla="*/ 28 w 56"/>
                  <a:gd name="T1" fmla="*/ 0 h 49"/>
                  <a:gd name="T2" fmla="*/ 0 w 56"/>
                  <a:gd name="T3" fmla="*/ 49 h 49"/>
                  <a:gd name="T4" fmla="*/ 56 w 56"/>
                  <a:gd name="T5" fmla="*/ 49 h 49"/>
                  <a:gd name="T6" fmla="*/ 28 w 56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28" y="0"/>
                    </a:moveTo>
                    <a:lnTo>
                      <a:pt x="0" y="49"/>
                    </a:lnTo>
                    <a:lnTo>
                      <a:pt x="56" y="4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137"/>
              <p:cNvSpPr>
                <a:spLocks/>
              </p:cNvSpPr>
              <p:nvPr/>
            </p:nvSpPr>
            <p:spPr bwMode="auto">
              <a:xfrm>
                <a:off x="1798" y="2548"/>
                <a:ext cx="56" cy="48"/>
              </a:xfrm>
              <a:custGeom>
                <a:avLst/>
                <a:gdLst>
                  <a:gd name="T0" fmla="*/ 28 w 56"/>
                  <a:gd name="T1" fmla="*/ 0 h 48"/>
                  <a:gd name="T2" fmla="*/ 0 w 56"/>
                  <a:gd name="T3" fmla="*/ 48 h 48"/>
                  <a:gd name="T4" fmla="*/ 56 w 56"/>
                  <a:gd name="T5" fmla="*/ 48 h 48"/>
                  <a:gd name="T6" fmla="*/ 28 w 56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8">
                    <a:moveTo>
                      <a:pt x="28" y="0"/>
                    </a:moveTo>
                    <a:lnTo>
                      <a:pt x="0" y="48"/>
                    </a:lnTo>
                    <a:lnTo>
                      <a:pt x="56" y="4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138"/>
              <p:cNvSpPr>
                <a:spLocks/>
              </p:cNvSpPr>
              <p:nvPr/>
            </p:nvSpPr>
            <p:spPr bwMode="auto">
              <a:xfrm>
                <a:off x="1847" y="2411"/>
                <a:ext cx="56" cy="49"/>
              </a:xfrm>
              <a:custGeom>
                <a:avLst/>
                <a:gdLst>
                  <a:gd name="T0" fmla="*/ 28 w 56"/>
                  <a:gd name="T1" fmla="*/ 0 h 49"/>
                  <a:gd name="T2" fmla="*/ 0 w 56"/>
                  <a:gd name="T3" fmla="*/ 49 h 49"/>
                  <a:gd name="T4" fmla="*/ 56 w 56"/>
                  <a:gd name="T5" fmla="*/ 49 h 49"/>
                  <a:gd name="T6" fmla="*/ 28 w 56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28" y="0"/>
                    </a:moveTo>
                    <a:lnTo>
                      <a:pt x="0" y="49"/>
                    </a:lnTo>
                    <a:lnTo>
                      <a:pt x="56" y="4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139"/>
              <p:cNvSpPr>
                <a:spLocks/>
              </p:cNvSpPr>
              <p:nvPr/>
            </p:nvSpPr>
            <p:spPr bwMode="auto">
              <a:xfrm>
                <a:off x="1896" y="2404"/>
                <a:ext cx="55" cy="46"/>
              </a:xfrm>
              <a:custGeom>
                <a:avLst/>
                <a:gdLst>
                  <a:gd name="T0" fmla="*/ 27 w 55"/>
                  <a:gd name="T1" fmla="*/ 0 h 46"/>
                  <a:gd name="T2" fmla="*/ 0 w 55"/>
                  <a:gd name="T3" fmla="*/ 46 h 46"/>
                  <a:gd name="T4" fmla="*/ 55 w 55"/>
                  <a:gd name="T5" fmla="*/ 46 h 46"/>
                  <a:gd name="T6" fmla="*/ 27 w 55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46">
                    <a:moveTo>
                      <a:pt x="27" y="0"/>
                    </a:moveTo>
                    <a:lnTo>
                      <a:pt x="0" y="46"/>
                    </a:lnTo>
                    <a:lnTo>
                      <a:pt x="55" y="46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140"/>
              <p:cNvSpPr>
                <a:spLocks/>
              </p:cNvSpPr>
              <p:nvPr/>
            </p:nvSpPr>
            <p:spPr bwMode="auto">
              <a:xfrm>
                <a:off x="1944" y="2258"/>
                <a:ext cx="56" cy="45"/>
              </a:xfrm>
              <a:custGeom>
                <a:avLst/>
                <a:gdLst>
                  <a:gd name="T0" fmla="*/ 28 w 56"/>
                  <a:gd name="T1" fmla="*/ 0 h 45"/>
                  <a:gd name="T2" fmla="*/ 0 w 56"/>
                  <a:gd name="T3" fmla="*/ 45 h 45"/>
                  <a:gd name="T4" fmla="*/ 56 w 56"/>
                  <a:gd name="T5" fmla="*/ 45 h 45"/>
                  <a:gd name="T6" fmla="*/ 28 w 56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5">
                    <a:moveTo>
                      <a:pt x="28" y="0"/>
                    </a:moveTo>
                    <a:lnTo>
                      <a:pt x="0" y="45"/>
                    </a:lnTo>
                    <a:lnTo>
                      <a:pt x="56" y="4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141"/>
              <p:cNvSpPr>
                <a:spLocks/>
              </p:cNvSpPr>
              <p:nvPr/>
            </p:nvSpPr>
            <p:spPr bwMode="auto">
              <a:xfrm>
                <a:off x="1993" y="2352"/>
                <a:ext cx="56" cy="45"/>
              </a:xfrm>
              <a:custGeom>
                <a:avLst/>
                <a:gdLst>
                  <a:gd name="T0" fmla="*/ 28 w 56"/>
                  <a:gd name="T1" fmla="*/ 0 h 45"/>
                  <a:gd name="T2" fmla="*/ 0 w 56"/>
                  <a:gd name="T3" fmla="*/ 45 h 45"/>
                  <a:gd name="T4" fmla="*/ 56 w 56"/>
                  <a:gd name="T5" fmla="*/ 45 h 45"/>
                  <a:gd name="T6" fmla="*/ 28 w 56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5">
                    <a:moveTo>
                      <a:pt x="28" y="0"/>
                    </a:moveTo>
                    <a:lnTo>
                      <a:pt x="0" y="45"/>
                    </a:lnTo>
                    <a:lnTo>
                      <a:pt x="56" y="4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142"/>
              <p:cNvSpPr>
                <a:spLocks/>
              </p:cNvSpPr>
              <p:nvPr/>
            </p:nvSpPr>
            <p:spPr bwMode="auto">
              <a:xfrm>
                <a:off x="2042" y="2258"/>
                <a:ext cx="56" cy="49"/>
              </a:xfrm>
              <a:custGeom>
                <a:avLst/>
                <a:gdLst>
                  <a:gd name="T0" fmla="*/ 28 w 56"/>
                  <a:gd name="T1" fmla="*/ 0 h 49"/>
                  <a:gd name="T2" fmla="*/ 0 w 56"/>
                  <a:gd name="T3" fmla="*/ 49 h 49"/>
                  <a:gd name="T4" fmla="*/ 56 w 56"/>
                  <a:gd name="T5" fmla="*/ 49 h 49"/>
                  <a:gd name="T6" fmla="*/ 28 w 56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28" y="0"/>
                    </a:moveTo>
                    <a:lnTo>
                      <a:pt x="0" y="49"/>
                    </a:lnTo>
                    <a:lnTo>
                      <a:pt x="56" y="4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143"/>
              <p:cNvSpPr>
                <a:spLocks/>
              </p:cNvSpPr>
              <p:nvPr/>
            </p:nvSpPr>
            <p:spPr bwMode="auto">
              <a:xfrm>
                <a:off x="2091" y="2212"/>
                <a:ext cx="52" cy="49"/>
              </a:xfrm>
              <a:custGeom>
                <a:avLst/>
                <a:gdLst>
                  <a:gd name="T0" fmla="*/ 28 w 52"/>
                  <a:gd name="T1" fmla="*/ 0 h 49"/>
                  <a:gd name="T2" fmla="*/ 0 w 52"/>
                  <a:gd name="T3" fmla="*/ 49 h 49"/>
                  <a:gd name="T4" fmla="*/ 52 w 52"/>
                  <a:gd name="T5" fmla="*/ 49 h 49"/>
                  <a:gd name="T6" fmla="*/ 28 w 52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9">
                    <a:moveTo>
                      <a:pt x="28" y="0"/>
                    </a:moveTo>
                    <a:lnTo>
                      <a:pt x="0" y="49"/>
                    </a:lnTo>
                    <a:lnTo>
                      <a:pt x="52" y="4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144"/>
              <p:cNvSpPr>
                <a:spLocks/>
              </p:cNvSpPr>
              <p:nvPr/>
            </p:nvSpPr>
            <p:spPr bwMode="auto">
              <a:xfrm>
                <a:off x="2140" y="2380"/>
                <a:ext cx="52" cy="45"/>
              </a:xfrm>
              <a:custGeom>
                <a:avLst/>
                <a:gdLst>
                  <a:gd name="T0" fmla="*/ 24 w 52"/>
                  <a:gd name="T1" fmla="*/ 0 h 45"/>
                  <a:gd name="T2" fmla="*/ 0 w 52"/>
                  <a:gd name="T3" fmla="*/ 45 h 45"/>
                  <a:gd name="T4" fmla="*/ 52 w 52"/>
                  <a:gd name="T5" fmla="*/ 45 h 45"/>
                  <a:gd name="T6" fmla="*/ 24 w 52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5">
                    <a:moveTo>
                      <a:pt x="24" y="0"/>
                    </a:moveTo>
                    <a:lnTo>
                      <a:pt x="0" y="45"/>
                    </a:lnTo>
                    <a:lnTo>
                      <a:pt x="52" y="4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145"/>
              <p:cNvSpPr>
                <a:spLocks/>
              </p:cNvSpPr>
              <p:nvPr/>
            </p:nvSpPr>
            <p:spPr bwMode="auto">
              <a:xfrm>
                <a:off x="2185" y="2293"/>
                <a:ext cx="56" cy="49"/>
              </a:xfrm>
              <a:custGeom>
                <a:avLst/>
                <a:gdLst>
                  <a:gd name="T0" fmla="*/ 28 w 56"/>
                  <a:gd name="T1" fmla="*/ 0 h 49"/>
                  <a:gd name="T2" fmla="*/ 0 w 56"/>
                  <a:gd name="T3" fmla="*/ 49 h 49"/>
                  <a:gd name="T4" fmla="*/ 56 w 56"/>
                  <a:gd name="T5" fmla="*/ 49 h 49"/>
                  <a:gd name="T6" fmla="*/ 28 w 56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28" y="0"/>
                    </a:moveTo>
                    <a:lnTo>
                      <a:pt x="0" y="49"/>
                    </a:lnTo>
                    <a:lnTo>
                      <a:pt x="56" y="4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146"/>
              <p:cNvSpPr>
                <a:spLocks/>
              </p:cNvSpPr>
              <p:nvPr/>
            </p:nvSpPr>
            <p:spPr bwMode="auto">
              <a:xfrm>
                <a:off x="2234" y="2300"/>
                <a:ext cx="56" cy="49"/>
              </a:xfrm>
              <a:custGeom>
                <a:avLst/>
                <a:gdLst>
                  <a:gd name="T0" fmla="*/ 28 w 56"/>
                  <a:gd name="T1" fmla="*/ 0 h 49"/>
                  <a:gd name="T2" fmla="*/ 0 w 56"/>
                  <a:gd name="T3" fmla="*/ 49 h 49"/>
                  <a:gd name="T4" fmla="*/ 56 w 56"/>
                  <a:gd name="T5" fmla="*/ 49 h 49"/>
                  <a:gd name="T6" fmla="*/ 28 w 56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28" y="0"/>
                    </a:moveTo>
                    <a:lnTo>
                      <a:pt x="0" y="49"/>
                    </a:lnTo>
                    <a:lnTo>
                      <a:pt x="56" y="4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147"/>
              <p:cNvSpPr>
                <a:spLocks/>
              </p:cNvSpPr>
              <p:nvPr/>
            </p:nvSpPr>
            <p:spPr bwMode="auto">
              <a:xfrm>
                <a:off x="2283" y="2240"/>
                <a:ext cx="56" cy="49"/>
              </a:xfrm>
              <a:custGeom>
                <a:avLst/>
                <a:gdLst>
                  <a:gd name="T0" fmla="*/ 28 w 56"/>
                  <a:gd name="T1" fmla="*/ 0 h 49"/>
                  <a:gd name="T2" fmla="*/ 0 w 56"/>
                  <a:gd name="T3" fmla="*/ 49 h 49"/>
                  <a:gd name="T4" fmla="*/ 56 w 56"/>
                  <a:gd name="T5" fmla="*/ 49 h 49"/>
                  <a:gd name="T6" fmla="*/ 28 w 56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28" y="0"/>
                    </a:moveTo>
                    <a:lnTo>
                      <a:pt x="0" y="49"/>
                    </a:lnTo>
                    <a:lnTo>
                      <a:pt x="56" y="4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148"/>
              <p:cNvSpPr>
                <a:spLocks/>
              </p:cNvSpPr>
              <p:nvPr/>
            </p:nvSpPr>
            <p:spPr bwMode="auto">
              <a:xfrm>
                <a:off x="2332" y="2240"/>
                <a:ext cx="56" cy="49"/>
              </a:xfrm>
              <a:custGeom>
                <a:avLst/>
                <a:gdLst>
                  <a:gd name="T0" fmla="*/ 28 w 56"/>
                  <a:gd name="T1" fmla="*/ 0 h 49"/>
                  <a:gd name="T2" fmla="*/ 0 w 56"/>
                  <a:gd name="T3" fmla="*/ 49 h 49"/>
                  <a:gd name="T4" fmla="*/ 56 w 56"/>
                  <a:gd name="T5" fmla="*/ 49 h 49"/>
                  <a:gd name="T6" fmla="*/ 28 w 56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28" y="0"/>
                    </a:moveTo>
                    <a:lnTo>
                      <a:pt x="0" y="49"/>
                    </a:lnTo>
                    <a:lnTo>
                      <a:pt x="56" y="4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149"/>
              <p:cNvSpPr>
                <a:spLocks/>
              </p:cNvSpPr>
              <p:nvPr/>
            </p:nvSpPr>
            <p:spPr bwMode="auto">
              <a:xfrm>
                <a:off x="2381" y="2163"/>
                <a:ext cx="56" cy="49"/>
              </a:xfrm>
              <a:custGeom>
                <a:avLst/>
                <a:gdLst>
                  <a:gd name="T0" fmla="*/ 28 w 56"/>
                  <a:gd name="T1" fmla="*/ 0 h 49"/>
                  <a:gd name="T2" fmla="*/ 0 w 56"/>
                  <a:gd name="T3" fmla="*/ 49 h 49"/>
                  <a:gd name="T4" fmla="*/ 56 w 56"/>
                  <a:gd name="T5" fmla="*/ 49 h 49"/>
                  <a:gd name="T6" fmla="*/ 28 w 56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28" y="0"/>
                    </a:moveTo>
                    <a:lnTo>
                      <a:pt x="0" y="49"/>
                    </a:lnTo>
                    <a:lnTo>
                      <a:pt x="56" y="4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150"/>
              <p:cNvSpPr>
                <a:spLocks/>
              </p:cNvSpPr>
              <p:nvPr/>
            </p:nvSpPr>
            <p:spPr bwMode="auto">
              <a:xfrm>
                <a:off x="2430" y="2150"/>
                <a:ext cx="56" cy="48"/>
              </a:xfrm>
              <a:custGeom>
                <a:avLst/>
                <a:gdLst>
                  <a:gd name="T0" fmla="*/ 28 w 56"/>
                  <a:gd name="T1" fmla="*/ 0 h 48"/>
                  <a:gd name="T2" fmla="*/ 0 w 56"/>
                  <a:gd name="T3" fmla="*/ 48 h 48"/>
                  <a:gd name="T4" fmla="*/ 56 w 56"/>
                  <a:gd name="T5" fmla="*/ 48 h 48"/>
                  <a:gd name="T6" fmla="*/ 28 w 56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8">
                    <a:moveTo>
                      <a:pt x="28" y="0"/>
                    </a:moveTo>
                    <a:lnTo>
                      <a:pt x="0" y="48"/>
                    </a:lnTo>
                    <a:lnTo>
                      <a:pt x="56" y="4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51"/>
              <p:cNvSpPr>
                <a:spLocks/>
              </p:cNvSpPr>
              <p:nvPr/>
            </p:nvSpPr>
            <p:spPr bwMode="auto">
              <a:xfrm>
                <a:off x="2479" y="2240"/>
                <a:ext cx="55" cy="49"/>
              </a:xfrm>
              <a:custGeom>
                <a:avLst/>
                <a:gdLst>
                  <a:gd name="T0" fmla="*/ 27 w 55"/>
                  <a:gd name="T1" fmla="*/ 0 h 49"/>
                  <a:gd name="T2" fmla="*/ 0 w 55"/>
                  <a:gd name="T3" fmla="*/ 49 h 49"/>
                  <a:gd name="T4" fmla="*/ 55 w 55"/>
                  <a:gd name="T5" fmla="*/ 49 h 49"/>
                  <a:gd name="T6" fmla="*/ 27 w 55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49">
                    <a:moveTo>
                      <a:pt x="27" y="0"/>
                    </a:moveTo>
                    <a:lnTo>
                      <a:pt x="0" y="49"/>
                    </a:lnTo>
                    <a:lnTo>
                      <a:pt x="55" y="49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152"/>
              <p:cNvSpPr>
                <a:spLocks/>
              </p:cNvSpPr>
              <p:nvPr/>
            </p:nvSpPr>
            <p:spPr bwMode="auto">
              <a:xfrm>
                <a:off x="2527" y="2055"/>
                <a:ext cx="56" cy="46"/>
              </a:xfrm>
              <a:custGeom>
                <a:avLst/>
                <a:gdLst>
                  <a:gd name="T0" fmla="*/ 28 w 56"/>
                  <a:gd name="T1" fmla="*/ 0 h 46"/>
                  <a:gd name="T2" fmla="*/ 0 w 56"/>
                  <a:gd name="T3" fmla="*/ 46 h 46"/>
                  <a:gd name="T4" fmla="*/ 56 w 56"/>
                  <a:gd name="T5" fmla="*/ 46 h 46"/>
                  <a:gd name="T6" fmla="*/ 28 w 56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6">
                    <a:moveTo>
                      <a:pt x="28" y="0"/>
                    </a:moveTo>
                    <a:lnTo>
                      <a:pt x="0" y="46"/>
                    </a:lnTo>
                    <a:lnTo>
                      <a:pt x="56" y="4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53"/>
              <p:cNvSpPr>
                <a:spLocks/>
              </p:cNvSpPr>
              <p:nvPr/>
            </p:nvSpPr>
            <p:spPr bwMode="auto">
              <a:xfrm>
                <a:off x="2576" y="2139"/>
                <a:ext cx="56" cy="49"/>
              </a:xfrm>
              <a:custGeom>
                <a:avLst/>
                <a:gdLst>
                  <a:gd name="T0" fmla="*/ 28 w 56"/>
                  <a:gd name="T1" fmla="*/ 0 h 49"/>
                  <a:gd name="T2" fmla="*/ 0 w 56"/>
                  <a:gd name="T3" fmla="*/ 49 h 49"/>
                  <a:gd name="T4" fmla="*/ 56 w 56"/>
                  <a:gd name="T5" fmla="*/ 49 h 49"/>
                  <a:gd name="T6" fmla="*/ 28 w 56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28" y="0"/>
                    </a:moveTo>
                    <a:lnTo>
                      <a:pt x="0" y="49"/>
                    </a:lnTo>
                    <a:lnTo>
                      <a:pt x="56" y="4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54"/>
              <p:cNvSpPr>
                <a:spLocks/>
              </p:cNvSpPr>
              <p:nvPr/>
            </p:nvSpPr>
            <p:spPr bwMode="auto">
              <a:xfrm>
                <a:off x="2625" y="2083"/>
                <a:ext cx="56" cy="49"/>
              </a:xfrm>
              <a:custGeom>
                <a:avLst/>
                <a:gdLst>
                  <a:gd name="T0" fmla="*/ 28 w 56"/>
                  <a:gd name="T1" fmla="*/ 0 h 49"/>
                  <a:gd name="T2" fmla="*/ 0 w 56"/>
                  <a:gd name="T3" fmla="*/ 49 h 49"/>
                  <a:gd name="T4" fmla="*/ 56 w 56"/>
                  <a:gd name="T5" fmla="*/ 49 h 49"/>
                  <a:gd name="T6" fmla="*/ 28 w 56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28" y="0"/>
                    </a:moveTo>
                    <a:lnTo>
                      <a:pt x="0" y="49"/>
                    </a:lnTo>
                    <a:lnTo>
                      <a:pt x="56" y="4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155"/>
              <p:cNvSpPr>
                <a:spLocks/>
              </p:cNvSpPr>
              <p:nvPr/>
            </p:nvSpPr>
            <p:spPr bwMode="auto">
              <a:xfrm>
                <a:off x="2674" y="2073"/>
                <a:ext cx="52" cy="45"/>
              </a:xfrm>
              <a:custGeom>
                <a:avLst/>
                <a:gdLst>
                  <a:gd name="T0" fmla="*/ 24 w 52"/>
                  <a:gd name="T1" fmla="*/ 0 h 45"/>
                  <a:gd name="T2" fmla="*/ 0 w 52"/>
                  <a:gd name="T3" fmla="*/ 45 h 45"/>
                  <a:gd name="T4" fmla="*/ 52 w 52"/>
                  <a:gd name="T5" fmla="*/ 45 h 45"/>
                  <a:gd name="T6" fmla="*/ 24 w 52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5">
                    <a:moveTo>
                      <a:pt x="24" y="0"/>
                    </a:moveTo>
                    <a:lnTo>
                      <a:pt x="0" y="45"/>
                    </a:lnTo>
                    <a:lnTo>
                      <a:pt x="52" y="4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156"/>
              <p:cNvSpPr>
                <a:spLocks/>
              </p:cNvSpPr>
              <p:nvPr/>
            </p:nvSpPr>
            <p:spPr bwMode="auto">
              <a:xfrm>
                <a:off x="2719" y="1964"/>
                <a:ext cx="56" cy="49"/>
              </a:xfrm>
              <a:custGeom>
                <a:avLst/>
                <a:gdLst>
                  <a:gd name="T0" fmla="*/ 28 w 56"/>
                  <a:gd name="T1" fmla="*/ 0 h 49"/>
                  <a:gd name="T2" fmla="*/ 0 w 56"/>
                  <a:gd name="T3" fmla="*/ 49 h 49"/>
                  <a:gd name="T4" fmla="*/ 56 w 56"/>
                  <a:gd name="T5" fmla="*/ 49 h 49"/>
                  <a:gd name="T6" fmla="*/ 28 w 56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28" y="0"/>
                    </a:moveTo>
                    <a:lnTo>
                      <a:pt x="0" y="49"/>
                    </a:lnTo>
                    <a:lnTo>
                      <a:pt x="56" y="4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157"/>
              <p:cNvSpPr>
                <a:spLocks/>
              </p:cNvSpPr>
              <p:nvPr/>
            </p:nvSpPr>
            <p:spPr bwMode="auto">
              <a:xfrm>
                <a:off x="2768" y="2038"/>
                <a:ext cx="56" cy="49"/>
              </a:xfrm>
              <a:custGeom>
                <a:avLst/>
                <a:gdLst>
                  <a:gd name="T0" fmla="*/ 28 w 56"/>
                  <a:gd name="T1" fmla="*/ 0 h 49"/>
                  <a:gd name="T2" fmla="*/ 0 w 56"/>
                  <a:gd name="T3" fmla="*/ 49 h 49"/>
                  <a:gd name="T4" fmla="*/ 56 w 56"/>
                  <a:gd name="T5" fmla="*/ 49 h 49"/>
                  <a:gd name="T6" fmla="*/ 28 w 56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28" y="0"/>
                    </a:moveTo>
                    <a:lnTo>
                      <a:pt x="0" y="49"/>
                    </a:lnTo>
                    <a:lnTo>
                      <a:pt x="56" y="4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158"/>
              <p:cNvSpPr>
                <a:spLocks/>
              </p:cNvSpPr>
              <p:nvPr/>
            </p:nvSpPr>
            <p:spPr bwMode="auto">
              <a:xfrm>
                <a:off x="2817" y="1944"/>
                <a:ext cx="56" cy="45"/>
              </a:xfrm>
              <a:custGeom>
                <a:avLst/>
                <a:gdLst>
                  <a:gd name="T0" fmla="*/ 28 w 56"/>
                  <a:gd name="T1" fmla="*/ 0 h 45"/>
                  <a:gd name="T2" fmla="*/ 0 w 56"/>
                  <a:gd name="T3" fmla="*/ 45 h 45"/>
                  <a:gd name="T4" fmla="*/ 56 w 56"/>
                  <a:gd name="T5" fmla="*/ 45 h 45"/>
                  <a:gd name="T6" fmla="*/ 28 w 56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5">
                    <a:moveTo>
                      <a:pt x="28" y="0"/>
                    </a:moveTo>
                    <a:lnTo>
                      <a:pt x="0" y="45"/>
                    </a:lnTo>
                    <a:lnTo>
                      <a:pt x="56" y="4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159"/>
              <p:cNvSpPr>
                <a:spLocks/>
              </p:cNvSpPr>
              <p:nvPr/>
            </p:nvSpPr>
            <p:spPr bwMode="auto">
              <a:xfrm>
                <a:off x="2866" y="1891"/>
                <a:ext cx="56" cy="49"/>
              </a:xfrm>
              <a:custGeom>
                <a:avLst/>
                <a:gdLst>
                  <a:gd name="T0" fmla="*/ 28 w 56"/>
                  <a:gd name="T1" fmla="*/ 0 h 49"/>
                  <a:gd name="T2" fmla="*/ 0 w 56"/>
                  <a:gd name="T3" fmla="*/ 49 h 49"/>
                  <a:gd name="T4" fmla="*/ 56 w 56"/>
                  <a:gd name="T5" fmla="*/ 49 h 49"/>
                  <a:gd name="T6" fmla="*/ 28 w 56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28" y="0"/>
                    </a:moveTo>
                    <a:lnTo>
                      <a:pt x="0" y="49"/>
                    </a:lnTo>
                    <a:lnTo>
                      <a:pt x="56" y="4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160"/>
              <p:cNvSpPr>
                <a:spLocks/>
              </p:cNvSpPr>
              <p:nvPr/>
            </p:nvSpPr>
            <p:spPr bwMode="auto">
              <a:xfrm>
                <a:off x="2915" y="1926"/>
                <a:ext cx="56" cy="49"/>
              </a:xfrm>
              <a:custGeom>
                <a:avLst/>
                <a:gdLst>
                  <a:gd name="T0" fmla="*/ 28 w 56"/>
                  <a:gd name="T1" fmla="*/ 0 h 49"/>
                  <a:gd name="T2" fmla="*/ 0 w 56"/>
                  <a:gd name="T3" fmla="*/ 49 h 49"/>
                  <a:gd name="T4" fmla="*/ 56 w 56"/>
                  <a:gd name="T5" fmla="*/ 49 h 49"/>
                  <a:gd name="T6" fmla="*/ 28 w 56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28" y="0"/>
                    </a:moveTo>
                    <a:lnTo>
                      <a:pt x="0" y="49"/>
                    </a:lnTo>
                    <a:lnTo>
                      <a:pt x="56" y="4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161"/>
              <p:cNvSpPr>
                <a:spLocks/>
              </p:cNvSpPr>
              <p:nvPr/>
            </p:nvSpPr>
            <p:spPr bwMode="auto">
              <a:xfrm>
                <a:off x="2964" y="1870"/>
                <a:ext cx="56" cy="49"/>
              </a:xfrm>
              <a:custGeom>
                <a:avLst/>
                <a:gdLst>
                  <a:gd name="T0" fmla="*/ 28 w 56"/>
                  <a:gd name="T1" fmla="*/ 0 h 49"/>
                  <a:gd name="T2" fmla="*/ 0 w 56"/>
                  <a:gd name="T3" fmla="*/ 49 h 49"/>
                  <a:gd name="T4" fmla="*/ 56 w 56"/>
                  <a:gd name="T5" fmla="*/ 49 h 49"/>
                  <a:gd name="T6" fmla="*/ 28 w 56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28" y="0"/>
                    </a:moveTo>
                    <a:lnTo>
                      <a:pt x="0" y="49"/>
                    </a:lnTo>
                    <a:lnTo>
                      <a:pt x="56" y="4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162"/>
              <p:cNvSpPr>
                <a:spLocks/>
              </p:cNvSpPr>
              <p:nvPr/>
            </p:nvSpPr>
            <p:spPr bwMode="auto">
              <a:xfrm>
                <a:off x="3013" y="1769"/>
                <a:ext cx="56" cy="45"/>
              </a:xfrm>
              <a:custGeom>
                <a:avLst/>
                <a:gdLst>
                  <a:gd name="T0" fmla="*/ 28 w 56"/>
                  <a:gd name="T1" fmla="*/ 0 h 45"/>
                  <a:gd name="T2" fmla="*/ 0 w 56"/>
                  <a:gd name="T3" fmla="*/ 45 h 45"/>
                  <a:gd name="T4" fmla="*/ 56 w 56"/>
                  <a:gd name="T5" fmla="*/ 45 h 45"/>
                  <a:gd name="T6" fmla="*/ 28 w 56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5">
                    <a:moveTo>
                      <a:pt x="28" y="0"/>
                    </a:moveTo>
                    <a:lnTo>
                      <a:pt x="0" y="45"/>
                    </a:lnTo>
                    <a:lnTo>
                      <a:pt x="56" y="4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163"/>
              <p:cNvSpPr>
                <a:spLocks/>
              </p:cNvSpPr>
              <p:nvPr/>
            </p:nvSpPr>
            <p:spPr bwMode="auto">
              <a:xfrm>
                <a:off x="3062" y="1821"/>
                <a:ext cx="55" cy="49"/>
              </a:xfrm>
              <a:custGeom>
                <a:avLst/>
                <a:gdLst>
                  <a:gd name="T0" fmla="*/ 27 w 55"/>
                  <a:gd name="T1" fmla="*/ 0 h 49"/>
                  <a:gd name="T2" fmla="*/ 0 w 55"/>
                  <a:gd name="T3" fmla="*/ 49 h 49"/>
                  <a:gd name="T4" fmla="*/ 55 w 55"/>
                  <a:gd name="T5" fmla="*/ 49 h 49"/>
                  <a:gd name="T6" fmla="*/ 27 w 55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49">
                    <a:moveTo>
                      <a:pt x="27" y="0"/>
                    </a:moveTo>
                    <a:lnTo>
                      <a:pt x="0" y="49"/>
                    </a:lnTo>
                    <a:lnTo>
                      <a:pt x="55" y="49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164"/>
              <p:cNvSpPr>
                <a:spLocks/>
              </p:cNvSpPr>
              <p:nvPr/>
            </p:nvSpPr>
            <p:spPr bwMode="auto">
              <a:xfrm>
                <a:off x="3110" y="1811"/>
                <a:ext cx="56" cy="49"/>
              </a:xfrm>
              <a:custGeom>
                <a:avLst/>
                <a:gdLst>
                  <a:gd name="T0" fmla="*/ 28 w 56"/>
                  <a:gd name="T1" fmla="*/ 0 h 49"/>
                  <a:gd name="T2" fmla="*/ 0 w 56"/>
                  <a:gd name="T3" fmla="*/ 49 h 49"/>
                  <a:gd name="T4" fmla="*/ 56 w 56"/>
                  <a:gd name="T5" fmla="*/ 49 h 49"/>
                  <a:gd name="T6" fmla="*/ 28 w 56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28" y="0"/>
                    </a:moveTo>
                    <a:lnTo>
                      <a:pt x="0" y="49"/>
                    </a:lnTo>
                    <a:lnTo>
                      <a:pt x="56" y="4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165"/>
              <p:cNvSpPr>
                <a:spLocks/>
              </p:cNvSpPr>
              <p:nvPr/>
            </p:nvSpPr>
            <p:spPr bwMode="auto">
              <a:xfrm>
                <a:off x="3159" y="1762"/>
                <a:ext cx="56" cy="49"/>
              </a:xfrm>
              <a:custGeom>
                <a:avLst/>
                <a:gdLst>
                  <a:gd name="T0" fmla="*/ 28 w 56"/>
                  <a:gd name="T1" fmla="*/ 0 h 49"/>
                  <a:gd name="T2" fmla="*/ 0 w 56"/>
                  <a:gd name="T3" fmla="*/ 49 h 49"/>
                  <a:gd name="T4" fmla="*/ 56 w 56"/>
                  <a:gd name="T5" fmla="*/ 49 h 49"/>
                  <a:gd name="T6" fmla="*/ 28 w 56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28" y="0"/>
                    </a:moveTo>
                    <a:lnTo>
                      <a:pt x="0" y="49"/>
                    </a:lnTo>
                    <a:lnTo>
                      <a:pt x="56" y="4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166"/>
              <p:cNvSpPr>
                <a:spLocks/>
              </p:cNvSpPr>
              <p:nvPr/>
            </p:nvSpPr>
            <p:spPr bwMode="auto">
              <a:xfrm>
                <a:off x="3208" y="1832"/>
                <a:ext cx="56" cy="49"/>
              </a:xfrm>
              <a:custGeom>
                <a:avLst/>
                <a:gdLst>
                  <a:gd name="T0" fmla="*/ 28 w 56"/>
                  <a:gd name="T1" fmla="*/ 0 h 49"/>
                  <a:gd name="T2" fmla="*/ 0 w 56"/>
                  <a:gd name="T3" fmla="*/ 49 h 49"/>
                  <a:gd name="T4" fmla="*/ 56 w 56"/>
                  <a:gd name="T5" fmla="*/ 49 h 49"/>
                  <a:gd name="T6" fmla="*/ 28 w 56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28" y="0"/>
                    </a:moveTo>
                    <a:lnTo>
                      <a:pt x="0" y="49"/>
                    </a:lnTo>
                    <a:lnTo>
                      <a:pt x="56" y="4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167"/>
              <p:cNvSpPr>
                <a:spLocks/>
              </p:cNvSpPr>
              <p:nvPr/>
            </p:nvSpPr>
            <p:spPr bwMode="auto">
              <a:xfrm>
                <a:off x="3257" y="1800"/>
                <a:ext cx="52" cy="49"/>
              </a:xfrm>
              <a:custGeom>
                <a:avLst/>
                <a:gdLst>
                  <a:gd name="T0" fmla="*/ 24 w 52"/>
                  <a:gd name="T1" fmla="*/ 0 h 49"/>
                  <a:gd name="T2" fmla="*/ 0 w 52"/>
                  <a:gd name="T3" fmla="*/ 49 h 49"/>
                  <a:gd name="T4" fmla="*/ 52 w 52"/>
                  <a:gd name="T5" fmla="*/ 49 h 49"/>
                  <a:gd name="T6" fmla="*/ 24 w 52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9">
                    <a:moveTo>
                      <a:pt x="24" y="0"/>
                    </a:moveTo>
                    <a:lnTo>
                      <a:pt x="0" y="49"/>
                    </a:lnTo>
                    <a:lnTo>
                      <a:pt x="52" y="4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168"/>
              <p:cNvSpPr>
                <a:spLocks/>
              </p:cNvSpPr>
              <p:nvPr/>
            </p:nvSpPr>
            <p:spPr bwMode="auto">
              <a:xfrm>
                <a:off x="3302" y="1755"/>
                <a:ext cx="56" cy="49"/>
              </a:xfrm>
              <a:custGeom>
                <a:avLst/>
                <a:gdLst>
                  <a:gd name="T0" fmla="*/ 28 w 56"/>
                  <a:gd name="T1" fmla="*/ 0 h 49"/>
                  <a:gd name="T2" fmla="*/ 0 w 56"/>
                  <a:gd name="T3" fmla="*/ 49 h 49"/>
                  <a:gd name="T4" fmla="*/ 56 w 56"/>
                  <a:gd name="T5" fmla="*/ 49 h 49"/>
                  <a:gd name="T6" fmla="*/ 28 w 56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28" y="0"/>
                    </a:moveTo>
                    <a:lnTo>
                      <a:pt x="0" y="49"/>
                    </a:lnTo>
                    <a:lnTo>
                      <a:pt x="56" y="4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169"/>
              <p:cNvSpPr>
                <a:spLocks/>
              </p:cNvSpPr>
              <p:nvPr/>
            </p:nvSpPr>
            <p:spPr bwMode="auto">
              <a:xfrm>
                <a:off x="3351" y="1751"/>
                <a:ext cx="56" cy="49"/>
              </a:xfrm>
              <a:custGeom>
                <a:avLst/>
                <a:gdLst>
                  <a:gd name="T0" fmla="*/ 28 w 56"/>
                  <a:gd name="T1" fmla="*/ 0 h 49"/>
                  <a:gd name="T2" fmla="*/ 0 w 56"/>
                  <a:gd name="T3" fmla="*/ 49 h 49"/>
                  <a:gd name="T4" fmla="*/ 56 w 56"/>
                  <a:gd name="T5" fmla="*/ 49 h 49"/>
                  <a:gd name="T6" fmla="*/ 28 w 56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28" y="0"/>
                    </a:moveTo>
                    <a:lnTo>
                      <a:pt x="0" y="49"/>
                    </a:lnTo>
                    <a:lnTo>
                      <a:pt x="56" y="4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170"/>
              <p:cNvSpPr>
                <a:spLocks/>
              </p:cNvSpPr>
              <p:nvPr/>
            </p:nvSpPr>
            <p:spPr bwMode="auto">
              <a:xfrm>
                <a:off x="3400" y="1629"/>
                <a:ext cx="56" cy="49"/>
              </a:xfrm>
              <a:custGeom>
                <a:avLst/>
                <a:gdLst>
                  <a:gd name="T0" fmla="*/ 28 w 56"/>
                  <a:gd name="T1" fmla="*/ 0 h 49"/>
                  <a:gd name="T2" fmla="*/ 0 w 56"/>
                  <a:gd name="T3" fmla="*/ 49 h 49"/>
                  <a:gd name="T4" fmla="*/ 56 w 56"/>
                  <a:gd name="T5" fmla="*/ 49 h 49"/>
                  <a:gd name="T6" fmla="*/ 28 w 56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28" y="0"/>
                    </a:moveTo>
                    <a:lnTo>
                      <a:pt x="0" y="49"/>
                    </a:lnTo>
                    <a:lnTo>
                      <a:pt x="56" y="4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171"/>
              <p:cNvSpPr>
                <a:spLocks/>
              </p:cNvSpPr>
              <p:nvPr/>
            </p:nvSpPr>
            <p:spPr bwMode="auto">
              <a:xfrm>
                <a:off x="3449" y="1612"/>
                <a:ext cx="56" cy="49"/>
              </a:xfrm>
              <a:custGeom>
                <a:avLst/>
                <a:gdLst>
                  <a:gd name="T0" fmla="*/ 28 w 56"/>
                  <a:gd name="T1" fmla="*/ 0 h 49"/>
                  <a:gd name="T2" fmla="*/ 0 w 56"/>
                  <a:gd name="T3" fmla="*/ 49 h 49"/>
                  <a:gd name="T4" fmla="*/ 56 w 56"/>
                  <a:gd name="T5" fmla="*/ 49 h 49"/>
                  <a:gd name="T6" fmla="*/ 28 w 56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28" y="0"/>
                    </a:moveTo>
                    <a:lnTo>
                      <a:pt x="0" y="49"/>
                    </a:lnTo>
                    <a:lnTo>
                      <a:pt x="56" y="4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172"/>
              <p:cNvSpPr>
                <a:spLocks/>
              </p:cNvSpPr>
              <p:nvPr/>
            </p:nvSpPr>
            <p:spPr bwMode="auto">
              <a:xfrm>
                <a:off x="3498" y="1594"/>
                <a:ext cx="56" cy="49"/>
              </a:xfrm>
              <a:custGeom>
                <a:avLst/>
                <a:gdLst>
                  <a:gd name="T0" fmla="*/ 28 w 56"/>
                  <a:gd name="T1" fmla="*/ 0 h 49"/>
                  <a:gd name="T2" fmla="*/ 0 w 56"/>
                  <a:gd name="T3" fmla="*/ 49 h 49"/>
                  <a:gd name="T4" fmla="*/ 56 w 56"/>
                  <a:gd name="T5" fmla="*/ 49 h 49"/>
                  <a:gd name="T6" fmla="*/ 28 w 56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28" y="0"/>
                    </a:moveTo>
                    <a:lnTo>
                      <a:pt x="0" y="49"/>
                    </a:lnTo>
                    <a:lnTo>
                      <a:pt x="56" y="4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173"/>
              <p:cNvSpPr>
                <a:spLocks/>
              </p:cNvSpPr>
              <p:nvPr/>
            </p:nvSpPr>
            <p:spPr bwMode="auto">
              <a:xfrm>
                <a:off x="3547" y="1657"/>
                <a:ext cx="56" cy="46"/>
              </a:xfrm>
              <a:custGeom>
                <a:avLst/>
                <a:gdLst>
                  <a:gd name="T0" fmla="*/ 28 w 56"/>
                  <a:gd name="T1" fmla="*/ 0 h 46"/>
                  <a:gd name="T2" fmla="*/ 0 w 56"/>
                  <a:gd name="T3" fmla="*/ 46 h 46"/>
                  <a:gd name="T4" fmla="*/ 56 w 56"/>
                  <a:gd name="T5" fmla="*/ 46 h 46"/>
                  <a:gd name="T6" fmla="*/ 28 w 56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6">
                    <a:moveTo>
                      <a:pt x="28" y="0"/>
                    </a:moveTo>
                    <a:lnTo>
                      <a:pt x="0" y="46"/>
                    </a:lnTo>
                    <a:lnTo>
                      <a:pt x="56" y="4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174"/>
              <p:cNvSpPr>
                <a:spLocks/>
              </p:cNvSpPr>
              <p:nvPr/>
            </p:nvSpPr>
            <p:spPr bwMode="auto">
              <a:xfrm>
                <a:off x="3596" y="1455"/>
                <a:ext cx="55" cy="49"/>
              </a:xfrm>
              <a:custGeom>
                <a:avLst/>
                <a:gdLst>
                  <a:gd name="T0" fmla="*/ 28 w 55"/>
                  <a:gd name="T1" fmla="*/ 0 h 49"/>
                  <a:gd name="T2" fmla="*/ 0 w 55"/>
                  <a:gd name="T3" fmla="*/ 49 h 49"/>
                  <a:gd name="T4" fmla="*/ 55 w 55"/>
                  <a:gd name="T5" fmla="*/ 49 h 49"/>
                  <a:gd name="T6" fmla="*/ 28 w 55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49">
                    <a:moveTo>
                      <a:pt x="28" y="0"/>
                    </a:moveTo>
                    <a:lnTo>
                      <a:pt x="0" y="49"/>
                    </a:lnTo>
                    <a:lnTo>
                      <a:pt x="55" y="4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175"/>
              <p:cNvSpPr>
                <a:spLocks/>
              </p:cNvSpPr>
              <p:nvPr/>
            </p:nvSpPr>
            <p:spPr bwMode="auto">
              <a:xfrm>
                <a:off x="3645" y="1612"/>
                <a:ext cx="55" cy="45"/>
              </a:xfrm>
              <a:custGeom>
                <a:avLst/>
                <a:gdLst>
                  <a:gd name="T0" fmla="*/ 27 w 55"/>
                  <a:gd name="T1" fmla="*/ 0 h 45"/>
                  <a:gd name="T2" fmla="*/ 0 w 55"/>
                  <a:gd name="T3" fmla="*/ 45 h 45"/>
                  <a:gd name="T4" fmla="*/ 55 w 55"/>
                  <a:gd name="T5" fmla="*/ 45 h 45"/>
                  <a:gd name="T6" fmla="*/ 27 w 55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45">
                    <a:moveTo>
                      <a:pt x="27" y="0"/>
                    </a:moveTo>
                    <a:lnTo>
                      <a:pt x="0" y="45"/>
                    </a:lnTo>
                    <a:lnTo>
                      <a:pt x="55" y="45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176"/>
              <p:cNvSpPr>
                <a:spLocks/>
              </p:cNvSpPr>
              <p:nvPr/>
            </p:nvSpPr>
            <p:spPr bwMode="auto">
              <a:xfrm>
                <a:off x="3693" y="1455"/>
                <a:ext cx="56" cy="49"/>
              </a:xfrm>
              <a:custGeom>
                <a:avLst/>
                <a:gdLst>
                  <a:gd name="T0" fmla="*/ 28 w 56"/>
                  <a:gd name="T1" fmla="*/ 0 h 49"/>
                  <a:gd name="T2" fmla="*/ 0 w 56"/>
                  <a:gd name="T3" fmla="*/ 49 h 49"/>
                  <a:gd name="T4" fmla="*/ 56 w 56"/>
                  <a:gd name="T5" fmla="*/ 49 h 49"/>
                  <a:gd name="T6" fmla="*/ 28 w 56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28" y="0"/>
                    </a:moveTo>
                    <a:lnTo>
                      <a:pt x="0" y="49"/>
                    </a:lnTo>
                    <a:lnTo>
                      <a:pt x="56" y="4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177"/>
              <p:cNvSpPr>
                <a:spLocks/>
              </p:cNvSpPr>
              <p:nvPr/>
            </p:nvSpPr>
            <p:spPr bwMode="auto">
              <a:xfrm>
                <a:off x="3742" y="1577"/>
                <a:ext cx="56" cy="49"/>
              </a:xfrm>
              <a:custGeom>
                <a:avLst/>
                <a:gdLst>
                  <a:gd name="T0" fmla="*/ 28 w 56"/>
                  <a:gd name="T1" fmla="*/ 0 h 49"/>
                  <a:gd name="T2" fmla="*/ 0 w 56"/>
                  <a:gd name="T3" fmla="*/ 49 h 49"/>
                  <a:gd name="T4" fmla="*/ 56 w 56"/>
                  <a:gd name="T5" fmla="*/ 49 h 49"/>
                  <a:gd name="T6" fmla="*/ 28 w 56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28" y="0"/>
                    </a:moveTo>
                    <a:lnTo>
                      <a:pt x="0" y="49"/>
                    </a:lnTo>
                    <a:lnTo>
                      <a:pt x="56" y="4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178"/>
              <p:cNvSpPr>
                <a:spLocks/>
              </p:cNvSpPr>
              <p:nvPr/>
            </p:nvSpPr>
            <p:spPr bwMode="auto">
              <a:xfrm>
                <a:off x="3791" y="1420"/>
                <a:ext cx="52" cy="49"/>
              </a:xfrm>
              <a:custGeom>
                <a:avLst/>
                <a:gdLst>
                  <a:gd name="T0" fmla="*/ 28 w 52"/>
                  <a:gd name="T1" fmla="*/ 0 h 49"/>
                  <a:gd name="T2" fmla="*/ 0 w 52"/>
                  <a:gd name="T3" fmla="*/ 49 h 49"/>
                  <a:gd name="T4" fmla="*/ 52 w 52"/>
                  <a:gd name="T5" fmla="*/ 49 h 49"/>
                  <a:gd name="T6" fmla="*/ 28 w 52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9">
                    <a:moveTo>
                      <a:pt x="28" y="0"/>
                    </a:moveTo>
                    <a:lnTo>
                      <a:pt x="0" y="49"/>
                    </a:lnTo>
                    <a:lnTo>
                      <a:pt x="52" y="4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179"/>
              <p:cNvSpPr>
                <a:spLocks/>
              </p:cNvSpPr>
              <p:nvPr/>
            </p:nvSpPr>
            <p:spPr bwMode="auto">
              <a:xfrm>
                <a:off x="3840" y="1490"/>
                <a:ext cx="52" cy="48"/>
              </a:xfrm>
              <a:custGeom>
                <a:avLst/>
                <a:gdLst>
                  <a:gd name="T0" fmla="*/ 24 w 52"/>
                  <a:gd name="T1" fmla="*/ 0 h 48"/>
                  <a:gd name="T2" fmla="*/ 0 w 52"/>
                  <a:gd name="T3" fmla="*/ 48 h 48"/>
                  <a:gd name="T4" fmla="*/ 52 w 52"/>
                  <a:gd name="T5" fmla="*/ 48 h 48"/>
                  <a:gd name="T6" fmla="*/ 24 w 52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8">
                    <a:moveTo>
                      <a:pt x="24" y="0"/>
                    </a:moveTo>
                    <a:lnTo>
                      <a:pt x="0" y="48"/>
                    </a:lnTo>
                    <a:lnTo>
                      <a:pt x="52" y="4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180"/>
              <p:cNvSpPr>
                <a:spLocks/>
              </p:cNvSpPr>
              <p:nvPr/>
            </p:nvSpPr>
            <p:spPr bwMode="auto">
              <a:xfrm>
                <a:off x="3885" y="1392"/>
                <a:ext cx="56" cy="49"/>
              </a:xfrm>
              <a:custGeom>
                <a:avLst/>
                <a:gdLst>
                  <a:gd name="T0" fmla="*/ 28 w 56"/>
                  <a:gd name="T1" fmla="*/ 0 h 49"/>
                  <a:gd name="T2" fmla="*/ 0 w 56"/>
                  <a:gd name="T3" fmla="*/ 49 h 49"/>
                  <a:gd name="T4" fmla="*/ 56 w 56"/>
                  <a:gd name="T5" fmla="*/ 49 h 49"/>
                  <a:gd name="T6" fmla="*/ 28 w 56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28" y="0"/>
                    </a:moveTo>
                    <a:lnTo>
                      <a:pt x="0" y="49"/>
                    </a:lnTo>
                    <a:lnTo>
                      <a:pt x="56" y="4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181"/>
              <p:cNvSpPr>
                <a:spLocks/>
              </p:cNvSpPr>
              <p:nvPr/>
            </p:nvSpPr>
            <p:spPr bwMode="auto">
              <a:xfrm>
                <a:off x="3934" y="1420"/>
                <a:ext cx="56" cy="49"/>
              </a:xfrm>
              <a:custGeom>
                <a:avLst/>
                <a:gdLst>
                  <a:gd name="T0" fmla="*/ 28 w 56"/>
                  <a:gd name="T1" fmla="*/ 0 h 49"/>
                  <a:gd name="T2" fmla="*/ 0 w 56"/>
                  <a:gd name="T3" fmla="*/ 49 h 49"/>
                  <a:gd name="T4" fmla="*/ 56 w 56"/>
                  <a:gd name="T5" fmla="*/ 49 h 49"/>
                  <a:gd name="T6" fmla="*/ 28 w 56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28" y="0"/>
                    </a:moveTo>
                    <a:lnTo>
                      <a:pt x="0" y="49"/>
                    </a:lnTo>
                    <a:lnTo>
                      <a:pt x="56" y="4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182"/>
              <p:cNvSpPr>
                <a:spLocks/>
              </p:cNvSpPr>
              <p:nvPr/>
            </p:nvSpPr>
            <p:spPr bwMode="auto">
              <a:xfrm>
                <a:off x="3983" y="1336"/>
                <a:ext cx="56" cy="45"/>
              </a:xfrm>
              <a:custGeom>
                <a:avLst/>
                <a:gdLst>
                  <a:gd name="T0" fmla="*/ 28 w 56"/>
                  <a:gd name="T1" fmla="*/ 0 h 45"/>
                  <a:gd name="T2" fmla="*/ 0 w 56"/>
                  <a:gd name="T3" fmla="*/ 45 h 45"/>
                  <a:gd name="T4" fmla="*/ 56 w 56"/>
                  <a:gd name="T5" fmla="*/ 45 h 45"/>
                  <a:gd name="T6" fmla="*/ 28 w 56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5">
                    <a:moveTo>
                      <a:pt x="28" y="0"/>
                    </a:moveTo>
                    <a:lnTo>
                      <a:pt x="0" y="45"/>
                    </a:lnTo>
                    <a:lnTo>
                      <a:pt x="56" y="4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183"/>
              <p:cNvSpPr>
                <a:spLocks/>
              </p:cNvSpPr>
              <p:nvPr/>
            </p:nvSpPr>
            <p:spPr bwMode="auto">
              <a:xfrm>
                <a:off x="4032" y="1287"/>
                <a:ext cx="56" cy="49"/>
              </a:xfrm>
              <a:custGeom>
                <a:avLst/>
                <a:gdLst>
                  <a:gd name="T0" fmla="*/ 28 w 56"/>
                  <a:gd name="T1" fmla="*/ 0 h 49"/>
                  <a:gd name="T2" fmla="*/ 0 w 56"/>
                  <a:gd name="T3" fmla="*/ 49 h 49"/>
                  <a:gd name="T4" fmla="*/ 56 w 56"/>
                  <a:gd name="T5" fmla="*/ 49 h 49"/>
                  <a:gd name="T6" fmla="*/ 28 w 56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28" y="0"/>
                    </a:moveTo>
                    <a:lnTo>
                      <a:pt x="0" y="49"/>
                    </a:lnTo>
                    <a:lnTo>
                      <a:pt x="56" y="4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184"/>
              <p:cNvSpPr>
                <a:spLocks/>
              </p:cNvSpPr>
              <p:nvPr/>
            </p:nvSpPr>
            <p:spPr bwMode="auto">
              <a:xfrm>
                <a:off x="4081" y="1291"/>
                <a:ext cx="56" cy="45"/>
              </a:xfrm>
              <a:custGeom>
                <a:avLst/>
                <a:gdLst>
                  <a:gd name="T0" fmla="*/ 28 w 56"/>
                  <a:gd name="T1" fmla="*/ 0 h 45"/>
                  <a:gd name="T2" fmla="*/ 0 w 56"/>
                  <a:gd name="T3" fmla="*/ 45 h 45"/>
                  <a:gd name="T4" fmla="*/ 56 w 56"/>
                  <a:gd name="T5" fmla="*/ 45 h 45"/>
                  <a:gd name="T6" fmla="*/ 28 w 56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5">
                    <a:moveTo>
                      <a:pt x="28" y="0"/>
                    </a:moveTo>
                    <a:lnTo>
                      <a:pt x="0" y="45"/>
                    </a:lnTo>
                    <a:lnTo>
                      <a:pt x="56" y="4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185"/>
              <p:cNvSpPr>
                <a:spLocks/>
              </p:cNvSpPr>
              <p:nvPr/>
            </p:nvSpPr>
            <p:spPr bwMode="auto">
              <a:xfrm>
                <a:off x="4130" y="1266"/>
                <a:ext cx="56" cy="49"/>
              </a:xfrm>
              <a:custGeom>
                <a:avLst/>
                <a:gdLst>
                  <a:gd name="T0" fmla="*/ 28 w 56"/>
                  <a:gd name="T1" fmla="*/ 0 h 49"/>
                  <a:gd name="T2" fmla="*/ 0 w 56"/>
                  <a:gd name="T3" fmla="*/ 49 h 49"/>
                  <a:gd name="T4" fmla="*/ 56 w 56"/>
                  <a:gd name="T5" fmla="*/ 49 h 49"/>
                  <a:gd name="T6" fmla="*/ 28 w 56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28" y="0"/>
                    </a:moveTo>
                    <a:lnTo>
                      <a:pt x="0" y="49"/>
                    </a:lnTo>
                    <a:lnTo>
                      <a:pt x="56" y="4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186"/>
              <p:cNvSpPr>
                <a:spLocks/>
              </p:cNvSpPr>
              <p:nvPr/>
            </p:nvSpPr>
            <p:spPr bwMode="auto">
              <a:xfrm>
                <a:off x="4179" y="1273"/>
                <a:ext cx="55" cy="49"/>
              </a:xfrm>
              <a:custGeom>
                <a:avLst/>
                <a:gdLst>
                  <a:gd name="T0" fmla="*/ 28 w 55"/>
                  <a:gd name="T1" fmla="*/ 0 h 49"/>
                  <a:gd name="T2" fmla="*/ 0 w 55"/>
                  <a:gd name="T3" fmla="*/ 49 h 49"/>
                  <a:gd name="T4" fmla="*/ 55 w 55"/>
                  <a:gd name="T5" fmla="*/ 49 h 49"/>
                  <a:gd name="T6" fmla="*/ 28 w 55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49">
                    <a:moveTo>
                      <a:pt x="28" y="0"/>
                    </a:moveTo>
                    <a:lnTo>
                      <a:pt x="0" y="49"/>
                    </a:lnTo>
                    <a:lnTo>
                      <a:pt x="55" y="4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187"/>
              <p:cNvSpPr>
                <a:spLocks/>
              </p:cNvSpPr>
              <p:nvPr/>
            </p:nvSpPr>
            <p:spPr bwMode="auto">
              <a:xfrm>
                <a:off x="4227" y="1301"/>
                <a:ext cx="56" cy="49"/>
              </a:xfrm>
              <a:custGeom>
                <a:avLst/>
                <a:gdLst>
                  <a:gd name="T0" fmla="*/ 28 w 56"/>
                  <a:gd name="T1" fmla="*/ 0 h 49"/>
                  <a:gd name="T2" fmla="*/ 0 w 56"/>
                  <a:gd name="T3" fmla="*/ 49 h 49"/>
                  <a:gd name="T4" fmla="*/ 56 w 56"/>
                  <a:gd name="T5" fmla="*/ 49 h 49"/>
                  <a:gd name="T6" fmla="*/ 28 w 56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28" y="0"/>
                    </a:moveTo>
                    <a:lnTo>
                      <a:pt x="0" y="49"/>
                    </a:lnTo>
                    <a:lnTo>
                      <a:pt x="56" y="4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188"/>
              <p:cNvSpPr>
                <a:spLocks/>
              </p:cNvSpPr>
              <p:nvPr/>
            </p:nvSpPr>
            <p:spPr bwMode="auto">
              <a:xfrm>
                <a:off x="4276" y="1130"/>
                <a:ext cx="56" cy="49"/>
              </a:xfrm>
              <a:custGeom>
                <a:avLst/>
                <a:gdLst>
                  <a:gd name="T0" fmla="*/ 28 w 56"/>
                  <a:gd name="T1" fmla="*/ 0 h 49"/>
                  <a:gd name="T2" fmla="*/ 0 w 56"/>
                  <a:gd name="T3" fmla="*/ 49 h 49"/>
                  <a:gd name="T4" fmla="*/ 56 w 56"/>
                  <a:gd name="T5" fmla="*/ 49 h 49"/>
                  <a:gd name="T6" fmla="*/ 28 w 56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28" y="0"/>
                    </a:moveTo>
                    <a:lnTo>
                      <a:pt x="0" y="49"/>
                    </a:lnTo>
                    <a:lnTo>
                      <a:pt x="56" y="4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189"/>
              <p:cNvSpPr>
                <a:spLocks/>
              </p:cNvSpPr>
              <p:nvPr/>
            </p:nvSpPr>
            <p:spPr bwMode="auto">
              <a:xfrm>
                <a:off x="4325" y="1224"/>
                <a:ext cx="56" cy="49"/>
              </a:xfrm>
              <a:custGeom>
                <a:avLst/>
                <a:gdLst>
                  <a:gd name="T0" fmla="*/ 28 w 56"/>
                  <a:gd name="T1" fmla="*/ 0 h 49"/>
                  <a:gd name="T2" fmla="*/ 0 w 56"/>
                  <a:gd name="T3" fmla="*/ 49 h 49"/>
                  <a:gd name="T4" fmla="*/ 56 w 56"/>
                  <a:gd name="T5" fmla="*/ 49 h 49"/>
                  <a:gd name="T6" fmla="*/ 28 w 56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28" y="0"/>
                    </a:moveTo>
                    <a:lnTo>
                      <a:pt x="0" y="49"/>
                    </a:lnTo>
                    <a:lnTo>
                      <a:pt x="56" y="4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190"/>
              <p:cNvSpPr>
                <a:spLocks/>
              </p:cNvSpPr>
              <p:nvPr/>
            </p:nvSpPr>
            <p:spPr bwMode="auto">
              <a:xfrm>
                <a:off x="4374" y="1099"/>
                <a:ext cx="52" cy="48"/>
              </a:xfrm>
              <a:custGeom>
                <a:avLst/>
                <a:gdLst>
                  <a:gd name="T0" fmla="*/ 28 w 52"/>
                  <a:gd name="T1" fmla="*/ 0 h 48"/>
                  <a:gd name="T2" fmla="*/ 0 w 52"/>
                  <a:gd name="T3" fmla="*/ 48 h 48"/>
                  <a:gd name="T4" fmla="*/ 52 w 52"/>
                  <a:gd name="T5" fmla="*/ 48 h 48"/>
                  <a:gd name="T6" fmla="*/ 28 w 52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8">
                    <a:moveTo>
                      <a:pt x="28" y="0"/>
                    </a:moveTo>
                    <a:lnTo>
                      <a:pt x="0" y="48"/>
                    </a:lnTo>
                    <a:lnTo>
                      <a:pt x="52" y="4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191"/>
              <p:cNvSpPr>
                <a:spLocks/>
              </p:cNvSpPr>
              <p:nvPr/>
            </p:nvSpPr>
            <p:spPr bwMode="auto">
              <a:xfrm>
                <a:off x="4419" y="1060"/>
                <a:ext cx="56" cy="49"/>
              </a:xfrm>
              <a:custGeom>
                <a:avLst/>
                <a:gdLst>
                  <a:gd name="T0" fmla="*/ 28 w 56"/>
                  <a:gd name="T1" fmla="*/ 0 h 49"/>
                  <a:gd name="T2" fmla="*/ 0 w 56"/>
                  <a:gd name="T3" fmla="*/ 49 h 49"/>
                  <a:gd name="T4" fmla="*/ 56 w 56"/>
                  <a:gd name="T5" fmla="*/ 49 h 49"/>
                  <a:gd name="T6" fmla="*/ 28 w 56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28" y="0"/>
                    </a:moveTo>
                    <a:lnTo>
                      <a:pt x="0" y="49"/>
                    </a:lnTo>
                    <a:lnTo>
                      <a:pt x="56" y="4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192"/>
              <p:cNvSpPr>
                <a:spLocks/>
              </p:cNvSpPr>
              <p:nvPr/>
            </p:nvSpPr>
            <p:spPr bwMode="auto">
              <a:xfrm>
                <a:off x="4468" y="1109"/>
                <a:ext cx="56" cy="49"/>
              </a:xfrm>
              <a:custGeom>
                <a:avLst/>
                <a:gdLst>
                  <a:gd name="T0" fmla="*/ 28 w 56"/>
                  <a:gd name="T1" fmla="*/ 0 h 49"/>
                  <a:gd name="T2" fmla="*/ 0 w 56"/>
                  <a:gd name="T3" fmla="*/ 49 h 49"/>
                  <a:gd name="T4" fmla="*/ 56 w 56"/>
                  <a:gd name="T5" fmla="*/ 49 h 49"/>
                  <a:gd name="T6" fmla="*/ 28 w 56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28" y="0"/>
                    </a:moveTo>
                    <a:lnTo>
                      <a:pt x="0" y="49"/>
                    </a:lnTo>
                    <a:lnTo>
                      <a:pt x="56" y="4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193"/>
              <p:cNvSpPr>
                <a:spLocks/>
              </p:cNvSpPr>
              <p:nvPr/>
            </p:nvSpPr>
            <p:spPr bwMode="auto">
              <a:xfrm>
                <a:off x="4517" y="973"/>
                <a:ext cx="56" cy="49"/>
              </a:xfrm>
              <a:custGeom>
                <a:avLst/>
                <a:gdLst>
                  <a:gd name="T0" fmla="*/ 28 w 56"/>
                  <a:gd name="T1" fmla="*/ 0 h 49"/>
                  <a:gd name="T2" fmla="*/ 0 w 56"/>
                  <a:gd name="T3" fmla="*/ 49 h 49"/>
                  <a:gd name="T4" fmla="*/ 56 w 56"/>
                  <a:gd name="T5" fmla="*/ 49 h 49"/>
                  <a:gd name="T6" fmla="*/ 28 w 56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28" y="0"/>
                    </a:moveTo>
                    <a:lnTo>
                      <a:pt x="0" y="49"/>
                    </a:lnTo>
                    <a:lnTo>
                      <a:pt x="56" y="4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194"/>
              <p:cNvSpPr>
                <a:spLocks/>
              </p:cNvSpPr>
              <p:nvPr/>
            </p:nvSpPr>
            <p:spPr bwMode="auto">
              <a:xfrm>
                <a:off x="4566" y="1032"/>
                <a:ext cx="56" cy="49"/>
              </a:xfrm>
              <a:custGeom>
                <a:avLst/>
                <a:gdLst>
                  <a:gd name="T0" fmla="*/ 28 w 56"/>
                  <a:gd name="T1" fmla="*/ 0 h 49"/>
                  <a:gd name="T2" fmla="*/ 0 w 56"/>
                  <a:gd name="T3" fmla="*/ 49 h 49"/>
                  <a:gd name="T4" fmla="*/ 56 w 56"/>
                  <a:gd name="T5" fmla="*/ 49 h 49"/>
                  <a:gd name="T6" fmla="*/ 28 w 56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28" y="0"/>
                    </a:moveTo>
                    <a:lnTo>
                      <a:pt x="0" y="49"/>
                    </a:lnTo>
                    <a:lnTo>
                      <a:pt x="56" y="4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195"/>
              <p:cNvSpPr>
                <a:spLocks/>
              </p:cNvSpPr>
              <p:nvPr/>
            </p:nvSpPr>
            <p:spPr bwMode="auto">
              <a:xfrm>
                <a:off x="4615" y="948"/>
                <a:ext cx="56" cy="49"/>
              </a:xfrm>
              <a:custGeom>
                <a:avLst/>
                <a:gdLst>
                  <a:gd name="T0" fmla="*/ 28 w 56"/>
                  <a:gd name="T1" fmla="*/ 0 h 49"/>
                  <a:gd name="T2" fmla="*/ 0 w 56"/>
                  <a:gd name="T3" fmla="*/ 49 h 49"/>
                  <a:gd name="T4" fmla="*/ 56 w 56"/>
                  <a:gd name="T5" fmla="*/ 49 h 49"/>
                  <a:gd name="T6" fmla="*/ 28 w 56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28" y="0"/>
                    </a:moveTo>
                    <a:lnTo>
                      <a:pt x="0" y="49"/>
                    </a:lnTo>
                    <a:lnTo>
                      <a:pt x="56" y="4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196"/>
              <p:cNvSpPr>
                <a:spLocks/>
              </p:cNvSpPr>
              <p:nvPr/>
            </p:nvSpPr>
            <p:spPr bwMode="auto">
              <a:xfrm>
                <a:off x="4664" y="1025"/>
                <a:ext cx="56" cy="49"/>
              </a:xfrm>
              <a:custGeom>
                <a:avLst/>
                <a:gdLst>
                  <a:gd name="T0" fmla="*/ 28 w 56"/>
                  <a:gd name="T1" fmla="*/ 0 h 49"/>
                  <a:gd name="T2" fmla="*/ 0 w 56"/>
                  <a:gd name="T3" fmla="*/ 49 h 49"/>
                  <a:gd name="T4" fmla="*/ 56 w 56"/>
                  <a:gd name="T5" fmla="*/ 49 h 49"/>
                  <a:gd name="T6" fmla="*/ 28 w 56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28" y="0"/>
                    </a:moveTo>
                    <a:lnTo>
                      <a:pt x="0" y="49"/>
                    </a:lnTo>
                    <a:lnTo>
                      <a:pt x="56" y="4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197"/>
              <p:cNvSpPr>
                <a:spLocks/>
              </p:cNvSpPr>
              <p:nvPr/>
            </p:nvSpPr>
            <p:spPr bwMode="auto">
              <a:xfrm>
                <a:off x="4713" y="1015"/>
                <a:ext cx="56" cy="49"/>
              </a:xfrm>
              <a:custGeom>
                <a:avLst/>
                <a:gdLst>
                  <a:gd name="T0" fmla="*/ 28 w 56"/>
                  <a:gd name="T1" fmla="*/ 0 h 49"/>
                  <a:gd name="T2" fmla="*/ 0 w 56"/>
                  <a:gd name="T3" fmla="*/ 49 h 49"/>
                  <a:gd name="T4" fmla="*/ 56 w 56"/>
                  <a:gd name="T5" fmla="*/ 49 h 49"/>
                  <a:gd name="T6" fmla="*/ 28 w 56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28" y="0"/>
                    </a:moveTo>
                    <a:lnTo>
                      <a:pt x="0" y="49"/>
                    </a:lnTo>
                    <a:lnTo>
                      <a:pt x="56" y="4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98"/>
              <p:cNvSpPr>
                <a:spLocks/>
              </p:cNvSpPr>
              <p:nvPr/>
            </p:nvSpPr>
            <p:spPr bwMode="auto">
              <a:xfrm>
                <a:off x="4762" y="1109"/>
                <a:ext cx="55" cy="45"/>
              </a:xfrm>
              <a:custGeom>
                <a:avLst/>
                <a:gdLst>
                  <a:gd name="T0" fmla="*/ 28 w 55"/>
                  <a:gd name="T1" fmla="*/ 0 h 45"/>
                  <a:gd name="T2" fmla="*/ 0 w 55"/>
                  <a:gd name="T3" fmla="*/ 45 h 45"/>
                  <a:gd name="T4" fmla="*/ 55 w 55"/>
                  <a:gd name="T5" fmla="*/ 45 h 45"/>
                  <a:gd name="T6" fmla="*/ 28 w 55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45">
                    <a:moveTo>
                      <a:pt x="28" y="0"/>
                    </a:moveTo>
                    <a:lnTo>
                      <a:pt x="0" y="45"/>
                    </a:lnTo>
                    <a:lnTo>
                      <a:pt x="55" y="4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99"/>
              <p:cNvSpPr>
                <a:spLocks/>
              </p:cNvSpPr>
              <p:nvPr/>
            </p:nvSpPr>
            <p:spPr bwMode="auto">
              <a:xfrm>
                <a:off x="4810" y="1106"/>
                <a:ext cx="56" cy="48"/>
              </a:xfrm>
              <a:custGeom>
                <a:avLst/>
                <a:gdLst>
                  <a:gd name="T0" fmla="*/ 28 w 56"/>
                  <a:gd name="T1" fmla="*/ 0 h 48"/>
                  <a:gd name="T2" fmla="*/ 0 w 56"/>
                  <a:gd name="T3" fmla="*/ 48 h 48"/>
                  <a:gd name="T4" fmla="*/ 56 w 56"/>
                  <a:gd name="T5" fmla="*/ 48 h 48"/>
                  <a:gd name="T6" fmla="*/ 28 w 56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8">
                    <a:moveTo>
                      <a:pt x="28" y="0"/>
                    </a:moveTo>
                    <a:lnTo>
                      <a:pt x="0" y="48"/>
                    </a:lnTo>
                    <a:lnTo>
                      <a:pt x="56" y="4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200"/>
              <p:cNvSpPr>
                <a:spLocks/>
              </p:cNvSpPr>
              <p:nvPr/>
            </p:nvSpPr>
            <p:spPr bwMode="auto">
              <a:xfrm>
                <a:off x="4859" y="966"/>
                <a:ext cx="56" cy="45"/>
              </a:xfrm>
              <a:custGeom>
                <a:avLst/>
                <a:gdLst>
                  <a:gd name="T0" fmla="*/ 28 w 56"/>
                  <a:gd name="T1" fmla="*/ 0 h 45"/>
                  <a:gd name="T2" fmla="*/ 0 w 56"/>
                  <a:gd name="T3" fmla="*/ 45 h 45"/>
                  <a:gd name="T4" fmla="*/ 56 w 56"/>
                  <a:gd name="T5" fmla="*/ 45 h 45"/>
                  <a:gd name="T6" fmla="*/ 28 w 56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5">
                    <a:moveTo>
                      <a:pt x="28" y="0"/>
                    </a:moveTo>
                    <a:lnTo>
                      <a:pt x="0" y="45"/>
                    </a:lnTo>
                    <a:lnTo>
                      <a:pt x="56" y="4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201"/>
              <p:cNvSpPr>
                <a:spLocks/>
              </p:cNvSpPr>
              <p:nvPr/>
            </p:nvSpPr>
            <p:spPr bwMode="auto">
              <a:xfrm>
                <a:off x="4908" y="837"/>
                <a:ext cx="56" cy="49"/>
              </a:xfrm>
              <a:custGeom>
                <a:avLst/>
                <a:gdLst>
                  <a:gd name="T0" fmla="*/ 28 w 56"/>
                  <a:gd name="T1" fmla="*/ 0 h 49"/>
                  <a:gd name="T2" fmla="*/ 0 w 56"/>
                  <a:gd name="T3" fmla="*/ 49 h 49"/>
                  <a:gd name="T4" fmla="*/ 56 w 56"/>
                  <a:gd name="T5" fmla="*/ 49 h 49"/>
                  <a:gd name="T6" fmla="*/ 28 w 56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28" y="0"/>
                    </a:moveTo>
                    <a:lnTo>
                      <a:pt x="0" y="49"/>
                    </a:lnTo>
                    <a:lnTo>
                      <a:pt x="56" y="4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202"/>
              <p:cNvSpPr>
                <a:spLocks/>
              </p:cNvSpPr>
              <p:nvPr/>
            </p:nvSpPr>
            <p:spPr bwMode="auto">
              <a:xfrm>
                <a:off x="4957" y="854"/>
                <a:ext cx="52" cy="46"/>
              </a:xfrm>
              <a:custGeom>
                <a:avLst/>
                <a:gdLst>
                  <a:gd name="T0" fmla="*/ 28 w 52"/>
                  <a:gd name="T1" fmla="*/ 0 h 46"/>
                  <a:gd name="T2" fmla="*/ 0 w 52"/>
                  <a:gd name="T3" fmla="*/ 46 h 46"/>
                  <a:gd name="T4" fmla="*/ 52 w 52"/>
                  <a:gd name="T5" fmla="*/ 46 h 46"/>
                  <a:gd name="T6" fmla="*/ 28 w 52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6">
                    <a:moveTo>
                      <a:pt x="28" y="0"/>
                    </a:moveTo>
                    <a:lnTo>
                      <a:pt x="0" y="46"/>
                    </a:lnTo>
                    <a:lnTo>
                      <a:pt x="52" y="4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203"/>
              <p:cNvSpPr>
                <a:spLocks/>
              </p:cNvSpPr>
              <p:nvPr/>
            </p:nvSpPr>
            <p:spPr bwMode="auto">
              <a:xfrm>
                <a:off x="5002" y="900"/>
                <a:ext cx="56" cy="45"/>
              </a:xfrm>
              <a:custGeom>
                <a:avLst/>
                <a:gdLst>
                  <a:gd name="T0" fmla="*/ 28 w 56"/>
                  <a:gd name="T1" fmla="*/ 0 h 45"/>
                  <a:gd name="T2" fmla="*/ 0 w 56"/>
                  <a:gd name="T3" fmla="*/ 45 h 45"/>
                  <a:gd name="T4" fmla="*/ 56 w 56"/>
                  <a:gd name="T5" fmla="*/ 45 h 45"/>
                  <a:gd name="T6" fmla="*/ 28 w 56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5">
                    <a:moveTo>
                      <a:pt x="28" y="0"/>
                    </a:moveTo>
                    <a:lnTo>
                      <a:pt x="0" y="45"/>
                    </a:lnTo>
                    <a:lnTo>
                      <a:pt x="56" y="4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204"/>
              <p:cNvSpPr>
                <a:spLocks/>
              </p:cNvSpPr>
              <p:nvPr/>
            </p:nvSpPr>
            <p:spPr bwMode="auto">
              <a:xfrm>
                <a:off x="5051" y="819"/>
                <a:ext cx="56" cy="49"/>
              </a:xfrm>
              <a:custGeom>
                <a:avLst/>
                <a:gdLst>
                  <a:gd name="T0" fmla="*/ 28 w 56"/>
                  <a:gd name="T1" fmla="*/ 0 h 49"/>
                  <a:gd name="T2" fmla="*/ 0 w 56"/>
                  <a:gd name="T3" fmla="*/ 49 h 49"/>
                  <a:gd name="T4" fmla="*/ 56 w 56"/>
                  <a:gd name="T5" fmla="*/ 49 h 49"/>
                  <a:gd name="T6" fmla="*/ 28 w 56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28" y="0"/>
                    </a:moveTo>
                    <a:lnTo>
                      <a:pt x="0" y="49"/>
                    </a:lnTo>
                    <a:lnTo>
                      <a:pt x="56" y="4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0353B"/>
              </a:solidFill>
              <a:ln w="14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Freeform 206"/>
            <p:cNvSpPr>
              <a:spLocks/>
            </p:cNvSpPr>
            <p:nvPr/>
          </p:nvSpPr>
          <p:spPr bwMode="auto">
            <a:xfrm>
              <a:off x="5100" y="809"/>
              <a:ext cx="56" cy="49"/>
            </a:xfrm>
            <a:custGeom>
              <a:avLst/>
              <a:gdLst>
                <a:gd name="T0" fmla="*/ 28 w 56"/>
                <a:gd name="T1" fmla="*/ 0 h 49"/>
                <a:gd name="T2" fmla="*/ 0 w 56"/>
                <a:gd name="T3" fmla="*/ 49 h 49"/>
                <a:gd name="T4" fmla="*/ 56 w 56"/>
                <a:gd name="T5" fmla="*/ 49 h 49"/>
                <a:gd name="T6" fmla="*/ 28 w 56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28" y="0"/>
                  </a:moveTo>
                  <a:lnTo>
                    <a:pt x="0" y="49"/>
                  </a:lnTo>
                  <a:lnTo>
                    <a:pt x="56" y="4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14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207"/>
            <p:cNvSpPr>
              <a:spLocks/>
            </p:cNvSpPr>
            <p:nvPr/>
          </p:nvSpPr>
          <p:spPr bwMode="auto">
            <a:xfrm>
              <a:off x="5149" y="760"/>
              <a:ext cx="56" cy="49"/>
            </a:xfrm>
            <a:custGeom>
              <a:avLst/>
              <a:gdLst>
                <a:gd name="T0" fmla="*/ 28 w 56"/>
                <a:gd name="T1" fmla="*/ 0 h 49"/>
                <a:gd name="T2" fmla="*/ 0 w 56"/>
                <a:gd name="T3" fmla="*/ 49 h 49"/>
                <a:gd name="T4" fmla="*/ 56 w 56"/>
                <a:gd name="T5" fmla="*/ 49 h 49"/>
                <a:gd name="T6" fmla="*/ 28 w 56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28" y="0"/>
                  </a:moveTo>
                  <a:lnTo>
                    <a:pt x="0" y="49"/>
                  </a:lnTo>
                  <a:lnTo>
                    <a:pt x="56" y="4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14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208"/>
            <p:cNvSpPr>
              <a:spLocks/>
            </p:cNvSpPr>
            <p:nvPr/>
          </p:nvSpPr>
          <p:spPr bwMode="auto">
            <a:xfrm>
              <a:off x="5198" y="687"/>
              <a:ext cx="56" cy="45"/>
            </a:xfrm>
            <a:custGeom>
              <a:avLst/>
              <a:gdLst>
                <a:gd name="T0" fmla="*/ 28 w 56"/>
                <a:gd name="T1" fmla="*/ 0 h 45"/>
                <a:gd name="T2" fmla="*/ 0 w 56"/>
                <a:gd name="T3" fmla="*/ 45 h 45"/>
                <a:gd name="T4" fmla="*/ 56 w 56"/>
                <a:gd name="T5" fmla="*/ 45 h 45"/>
                <a:gd name="T6" fmla="*/ 28 w 56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5">
                  <a:moveTo>
                    <a:pt x="28" y="0"/>
                  </a:moveTo>
                  <a:lnTo>
                    <a:pt x="0" y="45"/>
                  </a:lnTo>
                  <a:lnTo>
                    <a:pt x="56" y="4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14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09"/>
            <p:cNvSpPr>
              <a:spLocks/>
            </p:cNvSpPr>
            <p:nvPr/>
          </p:nvSpPr>
          <p:spPr bwMode="auto">
            <a:xfrm>
              <a:off x="5247" y="655"/>
              <a:ext cx="56" cy="45"/>
            </a:xfrm>
            <a:custGeom>
              <a:avLst/>
              <a:gdLst>
                <a:gd name="T0" fmla="*/ 28 w 56"/>
                <a:gd name="T1" fmla="*/ 0 h 45"/>
                <a:gd name="T2" fmla="*/ 0 w 56"/>
                <a:gd name="T3" fmla="*/ 45 h 45"/>
                <a:gd name="T4" fmla="*/ 56 w 56"/>
                <a:gd name="T5" fmla="*/ 45 h 45"/>
                <a:gd name="T6" fmla="*/ 28 w 56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5">
                  <a:moveTo>
                    <a:pt x="28" y="0"/>
                  </a:moveTo>
                  <a:lnTo>
                    <a:pt x="0" y="45"/>
                  </a:lnTo>
                  <a:lnTo>
                    <a:pt x="56" y="4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14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10"/>
            <p:cNvSpPr>
              <a:spLocks/>
            </p:cNvSpPr>
            <p:nvPr/>
          </p:nvSpPr>
          <p:spPr bwMode="auto">
            <a:xfrm>
              <a:off x="5296" y="711"/>
              <a:ext cx="56" cy="45"/>
            </a:xfrm>
            <a:custGeom>
              <a:avLst/>
              <a:gdLst>
                <a:gd name="T0" fmla="*/ 28 w 56"/>
                <a:gd name="T1" fmla="*/ 0 h 45"/>
                <a:gd name="T2" fmla="*/ 0 w 56"/>
                <a:gd name="T3" fmla="*/ 45 h 45"/>
                <a:gd name="T4" fmla="*/ 56 w 56"/>
                <a:gd name="T5" fmla="*/ 45 h 45"/>
                <a:gd name="T6" fmla="*/ 28 w 56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5">
                  <a:moveTo>
                    <a:pt x="28" y="0"/>
                  </a:moveTo>
                  <a:lnTo>
                    <a:pt x="0" y="45"/>
                  </a:lnTo>
                  <a:lnTo>
                    <a:pt x="56" y="4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14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11"/>
            <p:cNvSpPr>
              <a:spLocks/>
            </p:cNvSpPr>
            <p:nvPr/>
          </p:nvSpPr>
          <p:spPr bwMode="auto">
            <a:xfrm>
              <a:off x="5345" y="669"/>
              <a:ext cx="55" cy="49"/>
            </a:xfrm>
            <a:custGeom>
              <a:avLst/>
              <a:gdLst>
                <a:gd name="T0" fmla="*/ 28 w 55"/>
                <a:gd name="T1" fmla="*/ 0 h 49"/>
                <a:gd name="T2" fmla="*/ 0 w 55"/>
                <a:gd name="T3" fmla="*/ 49 h 49"/>
                <a:gd name="T4" fmla="*/ 55 w 55"/>
                <a:gd name="T5" fmla="*/ 49 h 49"/>
                <a:gd name="T6" fmla="*/ 28 w 55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9">
                  <a:moveTo>
                    <a:pt x="28" y="0"/>
                  </a:moveTo>
                  <a:lnTo>
                    <a:pt x="0" y="49"/>
                  </a:lnTo>
                  <a:lnTo>
                    <a:pt x="55" y="4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14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12"/>
            <p:cNvSpPr>
              <a:spLocks/>
            </p:cNvSpPr>
            <p:nvPr/>
          </p:nvSpPr>
          <p:spPr bwMode="auto">
            <a:xfrm>
              <a:off x="5393" y="652"/>
              <a:ext cx="56" cy="45"/>
            </a:xfrm>
            <a:custGeom>
              <a:avLst/>
              <a:gdLst>
                <a:gd name="T0" fmla="*/ 28 w 56"/>
                <a:gd name="T1" fmla="*/ 0 h 45"/>
                <a:gd name="T2" fmla="*/ 0 w 56"/>
                <a:gd name="T3" fmla="*/ 45 h 45"/>
                <a:gd name="T4" fmla="*/ 56 w 56"/>
                <a:gd name="T5" fmla="*/ 45 h 45"/>
                <a:gd name="T6" fmla="*/ 28 w 56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5">
                  <a:moveTo>
                    <a:pt x="28" y="0"/>
                  </a:moveTo>
                  <a:lnTo>
                    <a:pt x="0" y="45"/>
                  </a:lnTo>
                  <a:lnTo>
                    <a:pt x="56" y="4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14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13"/>
            <p:cNvSpPr>
              <a:spLocks/>
            </p:cNvSpPr>
            <p:nvPr/>
          </p:nvSpPr>
          <p:spPr bwMode="auto">
            <a:xfrm>
              <a:off x="5442" y="536"/>
              <a:ext cx="56" cy="46"/>
            </a:xfrm>
            <a:custGeom>
              <a:avLst/>
              <a:gdLst>
                <a:gd name="T0" fmla="*/ 28 w 56"/>
                <a:gd name="T1" fmla="*/ 0 h 46"/>
                <a:gd name="T2" fmla="*/ 0 w 56"/>
                <a:gd name="T3" fmla="*/ 46 h 46"/>
                <a:gd name="T4" fmla="*/ 56 w 56"/>
                <a:gd name="T5" fmla="*/ 46 h 46"/>
                <a:gd name="T6" fmla="*/ 28 w 56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6">
                  <a:moveTo>
                    <a:pt x="28" y="0"/>
                  </a:moveTo>
                  <a:lnTo>
                    <a:pt x="0" y="46"/>
                  </a:lnTo>
                  <a:lnTo>
                    <a:pt x="56" y="4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14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14"/>
            <p:cNvSpPr>
              <a:spLocks/>
            </p:cNvSpPr>
            <p:nvPr/>
          </p:nvSpPr>
          <p:spPr bwMode="auto">
            <a:xfrm>
              <a:off x="5491" y="508"/>
              <a:ext cx="56" cy="49"/>
            </a:xfrm>
            <a:custGeom>
              <a:avLst/>
              <a:gdLst>
                <a:gd name="T0" fmla="*/ 28 w 56"/>
                <a:gd name="T1" fmla="*/ 0 h 49"/>
                <a:gd name="T2" fmla="*/ 0 w 56"/>
                <a:gd name="T3" fmla="*/ 49 h 49"/>
                <a:gd name="T4" fmla="*/ 56 w 56"/>
                <a:gd name="T5" fmla="*/ 49 h 49"/>
                <a:gd name="T6" fmla="*/ 28 w 56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28" y="0"/>
                  </a:moveTo>
                  <a:lnTo>
                    <a:pt x="0" y="49"/>
                  </a:lnTo>
                  <a:lnTo>
                    <a:pt x="56" y="4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14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5"/>
            <p:cNvSpPr>
              <a:spLocks/>
            </p:cNvSpPr>
            <p:nvPr/>
          </p:nvSpPr>
          <p:spPr bwMode="auto">
            <a:xfrm>
              <a:off x="709" y="1196"/>
              <a:ext cx="4810" cy="1324"/>
            </a:xfrm>
            <a:custGeom>
              <a:avLst/>
              <a:gdLst>
                <a:gd name="T0" fmla="*/ 18 w 1378"/>
                <a:gd name="T1" fmla="*/ 374 h 379"/>
                <a:gd name="T2" fmla="*/ 41 w 1378"/>
                <a:gd name="T3" fmla="*/ 368 h 379"/>
                <a:gd name="T4" fmla="*/ 64 w 1378"/>
                <a:gd name="T5" fmla="*/ 361 h 379"/>
                <a:gd name="T6" fmla="*/ 88 w 1378"/>
                <a:gd name="T7" fmla="*/ 355 h 379"/>
                <a:gd name="T8" fmla="*/ 111 w 1378"/>
                <a:gd name="T9" fmla="*/ 349 h 379"/>
                <a:gd name="T10" fmla="*/ 134 w 1378"/>
                <a:gd name="T11" fmla="*/ 342 h 379"/>
                <a:gd name="T12" fmla="*/ 157 w 1378"/>
                <a:gd name="T13" fmla="*/ 336 h 379"/>
                <a:gd name="T14" fmla="*/ 180 w 1378"/>
                <a:gd name="T15" fmla="*/ 330 h 379"/>
                <a:gd name="T16" fmla="*/ 203 w 1378"/>
                <a:gd name="T17" fmla="*/ 323 h 379"/>
                <a:gd name="T18" fmla="*/ 226 w 1378"/>
                <a:gd name="T19" fmla="*/ 317 h 379"/>
                <a:gd name="T20" fmla="*/ 249 w 1378"/>
                <a:gd name="T21" fmla="*/ 311 h 379"/>
                <a:gd name="T22" fmla="*/ 272 w 1378"/>
                <a:gd name="T23" fmla="*/ 304 h 379"/>
                <a:gd name="T24" fmla="*/ 295 w 1378"/>
                <a:gd name="T25" fmla="*/ 298 h 379"/>
                <a:gd name="T26" fmla="*/ 318 w 1378"/>
                <a:gd name="T27" fmla="*/ 292 h 379"/>
                <a:gd name="T28" fmla="*/ 341 w 1378"/>
                <a:gd name="T29" fmla="*/ 285 h 379"/>
                <a:gd name="T30" fmla="*/ 364 w 1378"/>
                <a:gd name="T31" fmla="*/ 279 h 379"/>
                <a:gd name="T32" fmla="*/ 387 w 1378"/>
                <a:gd name="T33" fmla="*/ 273 h 379"/>
                <a:gd name="T34" fmla="*/ 410 w 1378"/>
                <a:gd name="T35" fmla="*/ 266 h 379"/>
                <a:gd name="T36" fmla="*/ 433 w 1378"/>
                <a:gd name="T37" fmla="*/ 260 h 379"/>
                <a:gd name="T38" fmla="*/ 456 w 1378"/>
                <a:gd name="T39" fmla="*/ 253 h 379"/>
                <a:gd name="T40" fmla="*/ 479 w 1378"/>
                <a:gd name="T41" fmla="*/ 247 h 379"/>
                <a:gd name="T42" fmla="*/ 502 w 1378"/>
                <a:gd name="T43" fmla="*/ 241 h 379"/>
                <a:gd name="T44" fmla="*/ 525 w 1378"/>
                <a:gd name="T45" fmla="*/ 234 h 379"/>
                <a:gd name="T46" fmla="*/ 548 w 1378"/>
                <a:gd name="T47" fmla="*/ 228 h 379"/>
                <a:gd name="T48" fmla="*/ 571 w 1378"/>
                <a:gd name="T49" fmla="*/ 222 h 379"/>
                <a:gd name="T50" fmla="*/ 594 w 1378"/>
                <a:gd name="T51" fmla="*/ 215 h 379"/>
                <a:gd name="T52" fmla="*/ 617 w 1378"/>
                <a:gd name="T53" fmla="*/ 209 h 379"/>
                <a:gd name="T54" fmla="*/ 640 w 1378"/>
                <a:gd name="T55" fmla="*/ 203 h 379"/>
                <a:gd name="T56" fmla="*/ 663 w 1378"/>
                <a:gd name="T57" fmla="*/ 196 h 379"/>
                <a:gd name="T58" fmla="*/ 686 w 1378"/>
                <a:gd name="T59" fmla="*/ 190 h 379"/>
                <a:gd name="T60" fmla="*/ 710 w 1378"/>
                <a:gd name="T61" fmla="*/ 184 h 379"/>
                <a:gd name="T62" fmla="*/ 733 w 1378"/>
                <a:gd name="T63" fmla="*/ 177 h 379"/>
                <a:gd name="T64" fmla="*/ 756 w 1378"/>
                <a:gd name="T65" fmla="*/ 171 h 379"/>
                <a:gd name="T66" fmla="*/ 779 w 1378"/>
                <a:gd name="T67" fmla="*/ 165 h 379"/>
                <a:gd name="T68" fmla="*/ 802 w 1378"/>
                <a:gd name="T69" fmla="*/ 158 h 379"/>
                <a:gd name="T70" fmla="*/ 825 w 1378"/>
                <a:gd name="T71" fmla="*/ 152 h 379"/>
                <a:gd name="T72" fmla="*/ 848 w 1378"/>
                <a:gd name="T73" fmla="*/ 146 h 379"/>
                <a:gd name="T74" fmla="*/ 871 w 1378"/>
                <a:gd name="T75" fmla="*/ 139 h 379"/>
                <a:gd name="T76" fmla="*/ 894 w 1378"/>
                <a:gd name="T77" fmla="*/ 133 h 379"/>
                <a:gd name="T78" fmla="*/ 917 w 1378"/>
                <a:gd name="T79" fmla="*/ 127 h 379"/>
                <a:gd name="T80" fmla="*/ 940 w 1378"/>
                <a:gd name="T81" fmla="*/ 120 h 379"/>
                <a:gd name="T82" fmla="*/ 963 w 1378"/>
                <a:gd name="T83" fmla="*/ 114 h 379"/>
                <a:gd name="T84" fmla="*/ 986 w 1378"/>
                <a:gd name="T85" fmla="*/ 108 h 379"/>
                <a:gd name="T86" fmla="*/ 1009 w 1378"/>
                <a:gd name="T87" fmla="*/ 101 h 379"/>
                <a:gd name="T88" fmla="*/ 1032 w 1378"/>
                <a:gd name="T89" fmla="*/ 95 h 379"/>
                <a:gd name="T90" fmla="*/ 1055 w 1378"/>
                <a:gd name="T91" fmla="*/ 88 h 379"/>
                <a:gd name="T92" fmla="*/ 1078 w 1378"/>
                <a:gd name="T93" fmla="*/ 82 h 379"/>
                <a:gd name="T94" fmla="*/ 1101 w 1378"/>
                <a:gd name="T95" fmla="*/ 76 h 379"/>
                <a:gd name="T96" fmla="*/ 1124 w 1378"/>
                <a:gd name="T97" fmla="*/ 69 h 379"/>
                <a:gd name="T98" fmla="*/ 1147 w 1378"/>
                <a:gd name="T99" fmla="*/ 63 h 379"/>
                <a:gd name="T100" fmla="*/ 1170 w 1378"/>
                <a:gd name="T101" fmla="*/ 57 h 379"/>
                <a:gd name="T102" fmla="*/ 1193 w 1378"/>
                <a:gd name="T103" fmla="*/ 50 h 379"/>
                <a:gd name="T104" fmla="*/ 1216 w 1378"/>
                <a:gd name="T105" fmla="*/ 44 h 379"/>
                <a:gd name="T106" fmla="*/ 1239 w 1378"/>
                <a:gd name="T107" fmla="*/ 38 h 379"/>
                <a:gd name="T108" fmla="*/ 1262 w 1378"/>
                <a:gd name="T109" fmla="*/ 31 h 379"/>
                <a:gd name="T110" fmla="*/ 1285 w 1378"/>
                <a:gd name="T111" fmla="*/ 25 h 379"/>
                <a:gd name="T112" fmla="*/ 1308 w 1378"/>
                <a:gd name="T113" fmla="*/ 19 h 379"/>
                <a:gd name="T114" fmla="*/ 1331 w 1378"/>
                <a:gd name="T115" fmla="*/ 12 h 379"/>
                <a:gd name="T116" fmla="*/ 1355 w 1378"/>
                <a:gd name="T117" fmla="*/ 6 h 379"/>
                <a:gd name="T118" fmla="*/ 1378 w 1378"/>
                <a:gd name="T119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8" h="379">
                  <a:moveTo>
                    <a:pt x="0" y="379"/>
                  </a:moveTo>
                  <a:lnTo>
                    <a:pt x="5" y="378"/>
                  </a:lnTo>
                  <a:lnTo>
                    <a:pt x="9" y="377"/>
                  </a:lnTo>
                  <a:lnTo>
                    <a:pt x="14" y="375"/>
                  </a:lnTo>
                  <a:lnTo>
                    <a:pt x="18" y="374"/>
                  </a:lnTo>
                  <a:lnTo>
                    <a:pt x="23" y="373"/>
                  </a:lnTo>
                  <a:lnTo>
                    <a:pt x="28" y="372"/>
                  </a:lnTo>
                  <a:lnTo>
                    <a:pt x="32" y="370"/>
                  </a:lnTo>
                  <a:lnTo>
                    <a:pt x="37" y="369"/>
                  </a:lnTo>
                  <a:lnTo>
                    <a:pt x="41" y="368"/>
                  </a:lnTo>
                  <a:lnTo>
                    <a:pt x="46" y="366"/>
                  </a:lnTo>
                  <a:lnTo>
                    <a:pt x="51" y="365"/>
                  </a:lnTo>
                  <a:lnTo>
                    <a:pt x="55" y="364"/>
                  </a:lnTo>
                  <a:lnTo>
                    <a:pt x="60" y="363"/>
                  </a:lnTo>
                  <a:lnTo>
                    <a:pt x="64" y="361"/>
                  </a:lnTo>
                  <a:lnTo>
                    <a:pt x="69" y="360"/>
                  </a:lnTo>
                  <a:lnTo>
                    <a:pt x="74" y="359"/>
                  </a:lnTo>
                  <a:lnTo>
                    <a:pt x="78" y="358"/>
                  </a:lnTo>
                  <a:lnTo>
                    <a:pt x="83" y="356"/>
                  </a:lnTo>
                  <a:lnTo>
                    <a:pt x="88" y="355"/>
                  </a:lnTo>
                  <a:lnTo>
                    <a:pt x="92" y="354"/>
                  </a:lnTo>
                  <a:lnTo>
                    <a:pt x="97" y="352"/>
                  </a:lnTo>
                  <a:lnTo>
                    <a:pt x="101" y="351"/>
                  </a:lnTo>
                  <a:lnTo>
                    <a:pt x="106" y="350"/>
                  </a:lnTo>
                  <a:lnTo>
                    <a:pt x="111" y="349"/>
                  </a:lnTo>
                  <a:lnTo>
                    <a:pt x="115" y="347"/>
                  </a:lnTo>
                  <a:lnTo>
                    <a:pt x="120" y="346"/>
                  </a:lnTo>
                  <a:lnTo>
                    <a:pt x="124" y="345"/>
                  </a:lnTo>
                  <a:lnTo>
                    <a:pt x="129" y="344"/>
                  </a:lnTo>
                  <a:lnTo>
                    <a:pt x="134" y="342"/>
                  </a:lnTo>
                  <a:lnTo>
                    <a:pt x="138" y="341"/>
                  </a:lnTo>
                  <a:lnTo>
                    <a:pt x="143" y="340"/>
                  </a:lnTo>
                  <a:lnTo>
                    <a:pt x="147" y="339"/>
                  </a:lnTo>
                  <a:lnTo>
                    <a:pt x="152" y="337"/>
                  </a:lnTo>
                  <a:lnTo>
                    <a:pt x="157" y="336"/>
                  </a:lnTo>
                  <a:lnTo>
                    <a:pt x="161" y="335"/>
                  </a:lnTo>
                  <a:lnTo>
                    <a:pt x="166" y="333"/>
                  </a:lnTo>
                  <a:lnTo>
                    <a:pt x="170" y="332"/>
                  </a:lnTo>
                  <a:lnTo>
                    <a:pt x="175" y="331"/>
                  </a:lnTo>
                  <a:lnTo>
                    <a:pt x="180" y="330"/>
                  </a:lnTo>
                  <a:lnTo>
                    <a:pt x="184" y="328"/>
                  </a:lnTo>
                  <a:lnTo>
                    <a:pt x="189" y="327"/>
                  </a:lnTo>
                  <a:lnTo>
                    <a:pt x="193" y="326"/>
                  </a:lnTo>
                  <a:lnTo>
                    <a:pt x="198" y="325"/>
                  </a:lnTo>
                  <a:lnTo>
                    <a:pt x="203" y="323"/>
                  </a:lnTo>
                  <a:lnTo>
                    <a:pt x="207" y="322"/>
                  </a:lnTo>
                  <a:lnTo>
                    <a:pt x="212" y="321"/>
                  </a:lnTo>
                  <a:lnTo>
                    <a:pt x="217" y="319"/>
                  </a:lnTo>
                  <a:lnTo>
                    <a:pt x="221" y="318"/>
                  </a:lnTo>
                  <a:lnTo>
                    <a:pt x="226" y="317"/>
                  </a:lnTo>
                  <a:lnTo>
                    <a:pt x="230" y="316"/>
                  </a:lnTo>
                  <a:lnTo>
                    <a:pt x="235" y="314"/>
                  </a:lnTo>
                  <a:lnTo>
                    <a:pt x="240" y="313"/>
                  </a:lnTo>
                  <a:lnTo>
                    <a:pt x="244" y="312"/>
                  </a:lnTo>
                  <a:lnTo>
                    <a:pt x="249" y="311"/>
                  </a:lnTo>
                  <a:lnTo>
                    <a:pt x="253" y="309"/>
                  </a:lnTo>
                  <a:lnTo>
                    <a:pt x="258" y="308"/>
                  </a:lnTo>
                  <a:lnTo>
                    <a:pt x="263" y="307"/>
                  </a:lnTo>
                  <a:lnTo>
                    <a:pt x="267" y="306"/>
                  </a:lnTo>
                  <a:lnTo>
                    <a:pt x="272" y="304"/>
                  </a:lnTo>
                  <a:lnTo>
                    <a:pt x="276" y="303"/>
                  </a:lnTo>
                  <a:lnTo>
                    <a:pt x="281" y="302"/>
                  </a:lnTo>
                  <a:lnTo>
                    <a:pt x="286" y="300"/>
                  </a:lnTo>
                  <a:lnTo>
                    <a:pt x="290" y="299"/>
                  </a:lnTo>
                  <a:lnTo>
                    <a:pt x="295" y="298"/>
                  </a:lnTo>
                  <a:lnTo>
                    <a:pt x="299" y="297"/>
                  </a:lnTo>
                  <a:lnTo>
                    <a:pt x="304" y="295"/>
                  </a:lnTo>
                  <a:lnTo>
                    <a:pt x="309" y="294"/>
                  </a:lnTo>
                  <a:lnTo>
                    <a:pt x="313" y="293"/>
                  </a:lnTo>
                  <a:lnTo>
                    <a:pt x="318" y="292"/>
                  </a:lnTo>
                  <a:lnTo>
                    <a:pt x="323" y="290"/>
                  </a:lnTo>
                  <a:lnTo>
                    <a:pt x="327" y="289"/>
                  </a:lnTo>
                  <a:lnTo>
                    <a:pt x="332" y="288"/>
                  </a:lnTo>
                  <a:lnTo>
                    <a:pt x="336" y="286"/>
                  </a:lnTo>
                  <a:lnTo>
                    <a:pt x="341" y="285"/>
                  </a:lnTo>
                  <a:lnTo>
                    <a:pt x="346" y="284"/>
                  </a:lnTo>
                  <a:lnTo>
                    <a:pt x="350" y="283"/>
                  </a:lnTo>
                  <a:lnTo>
                    <a:pt x="355" y="281"/>
                  </a:lnTo>
                  <a:lnTo>
                    <a:pt x="359" y="280"/>
                  </a:lnTo>
                  <a:lnTo>
                    <a:pt x="364" y="279"/>
                  </a:lnTo>
                  <a:lnTo>
                    <a:pt x="369" y="278"/>
                  </a:lnTo>
                  <a:lnTo>
                    <a:pt x="373" y="276"/>
                  </a:lnTo>
                  <a:lnTo>
                    <a:pt x="378" y="275"/>
                  </a:lnTo>
                  <a:lnTo>
                    <a:pt x="382" y="274"/>
                  </a:lnTo>
                  <a:lnTo>
                    <a:pt x="387" y="273"/>
                  </a:lnTo>
                  <a:lnTo>
                    <a:pt x="392" y="271"/>
                  </a:lnTo>
                  <a:lnTo>
                    <a:pt x="396" y="270"/>
                  </a:lnTo>
                  <a:lnTo>
                    <a:pt x="401" y="269"/>
                  </a:lnTo>
                  <a:lnTo>
                    <a:pt x="405" y="267"/>
                  </a:lnTo>
                  <a:lnTo>
                    <a:pt x="410" y="266"/>
                  </a:lnTo>
                  <a:lnTo>
                    <a:pt x="415" y="265"/>
                  </a:lnTo>
                  <a:lnTo>
                    <a:pt x="419" y="264"/>
                  </a:lnTo>
                  <a:lnTo>
                    <a:pt x="424" y="262"/>
                  </a:lnTo>
                  <a:lnTo>
                    <a:pt x="428" y="261"/>
                  </a:lnTo>
                  <a:lnTo>
                    <a:pt x="433" y="260"/>
                  </a:lnTo>
                  <a:lnTo>
                    <a:pt x="438" y="259"/>
                  </a:lnTo>
                  <a:lnTo>
                    <a:pt x="442" y="257"/>
                  </a:lnTo>
                  <a:lnTo>
                    <a:pt x="447" y="256"/>
                  </a:lnTo>
                  <a:lnTo>
                    <a:pt x="451" y="255"/>
                  </a:lnTo>
                  <a:lnTo>
                    <a:pt x="456" y="253"/>
                  </a:lnTo>
                  <a:lnTo>
                    <a:pt x="461" y="252"/>
                  </a:lnTo>
                  <a:lnTo>
                    <a:pt x="465" y="251"/>
                  </a:lnTo>
                  <a:lnTo>
                    <a:pt x="470" y="250"/>
                  </a:lnTo>
                  <a:lnTo>
                    <a:pt x="475" y="248"/>
                  </a:lnTo>
                  <a:lnTo>
                    <a:pt x="479" y="247"/>
                  </a:lnTo>
                  <a:lnTo>
                    <a:pt x="484" y="246"/>
                  </a:lnTo>
                  <a:lnTo>
                    <a:pt x="488" y="245"/>
                  </a:lnTo>
                  <a:lnTo>
                    <a:pt x="493" y="243"/>
                  </a:lnTo>
                  <a:lnTo>
                    <a:pt x="498" y="242"/>
                  </a:lnTo>
                  <a:lnTo>
                    <a:pt x="502" y="241"/>
                  </a:lnTo>
                  <a:lnTo>
                    <a:pt x="507" y="240"/>
                  </a:lnTo>
                  <a:lnTo>
                    <a:pt x="511" y="238"/>
                  </a:lnTo>
                  <a:lnTo>
                    <a:pt x="516" y="237"/>
                  </a:lnTo>
                  <a:lnTo>
                    <a:pt x="521" y="236"/>
                  </a:lnTo>
                  <a:lnTo>
                    <a:pt x="525" y="234"/>
                  </a:lnTo>
                  <a:lnTo>
                    <a:pt x="530" y="233"/>
                  </a:lnTo>
                  <a:lnTo>
                    <a:pt x="534" y="232"/>
                  </a:lnTo>
                  <a:lnTo>
                    <a:pt x="539" y="231"/>
                  </a:lnTo>
                  <a:lnTo>
                    <a:pt x="544" y="229"/>
                  </a:lnTo>
                  <a:lnTo>
                    <a:pt x="548" y="228"/>
                  </a:lnTo>
                  <a:lnTo>
                    <a:pt x="553" y="227"/>
                  </a:lnTo>
                  <a:lnTo>
                    <a:pt x="557" y="226"/>
                  </a:lnTo>
                  <a:lnTo>
                    <a:pt x="562" y="224"/>
                  </a:lnTo>
                  <a:lnTo>
                    <a:pt x="567" y="223"/>
                  </a:lnTo>
                  <a:lnTo>
                    <a:pt x="571" y="222"/>
                  </a:lnTo>
                  <a:lnTo>
                    <a:pt x="576" y="220"/>
                  </a:lnTo>
                  <a:lnTo>
                    <a:pt x="581" y="219"/>
                  </a:lnTo>
                  <a:lnTo>
                    <a:pt x="585" y="218"/>
                  </a:lnTo>
                  <a:lnTo>
                    <a:pt x="590" y="217"/>
                  </a:lnTo>
                  <a:lnTo>
                    <a:pt x="594" y="215"/>
                  </a:lnTo>
                  <a:lnTo>
                    <a:pt x="599" y="214"/>
                  </a:lnTo>
                  <a:lnTo>
                    <a:pt x="604" y="213"/>
                  </a:lnTo>
                  <a:lnTo>
                    <a:pt x="608" y="212"/>
                  </a:lnTo>
                  <a:lnTo>
                    <a:pt x="613" y="210"/>
                  </a:lnTo>
                  <a:lnTo>
                    <a:pt x="617" y="209"/>
                  </a:lnTo>
                  <a:lnTo>
                    <a:pt x="622" y="208"/>
                  </a:lnTo>
                  <a:lnTo>
                    <a:pt x="627" y="207"/>
                  </a:lnTo>
                  <a:lnTo>
                    <a:pt x="631" y="205"/>
                  </a:lnTo>
                  <a:lnTo>
                    <a:pt x="636" y="204"/>
                  </a:lnTo>
                  <a:lnTo>
                    <a:pt x="640" y="203"/>
                  </a:lnTo>
                  <a:lnTo>
                    <a:pt x="645" y="201"/>
                  </a:lnTo>
                  <a:lnTo>
                    <a:pt x="650" y="200"/>
                  </a:lnTo>
                  <a:lnTo>
                    <a:pt x="654" y="199"/>
                  </a:lnTo>
                  <a:lnTo>
                    <a:pt x="659" y="198"/>
                  </a:lnTo>
                  <a:lnTo>
                    <a:pt x="663" y="196"/>
                  </a:lnTo>
                  <a:lnTo>
                    <a:pt x="668" y="195"/>
                  </a:lnTo>
                  <a:lnTo>
                    <a:pt x="673" y="194"/>
                  </a:lnTo>
                  <a:lnTo>
                    <a:pt x="677" y="193"/>
                  </a:lnTo>
                  <a:lnTo>
                    <a:pt x="682" y="191"/>
                  </a:lnTo>
                  <a:lnTo>
                    <a:pt x="686" y="190"/>
                  </a:lnTo>
                  <a:lnTo>
                    <a:pt x="691" y="189"/>
                  </a:lnTo>
                  <a:lnTo>
                    <a:pt x="696" y="187"/>
                  </a:lnTo>
                  <a:lnTo>
                    <a:pt x="700" y="186"/>
                  </a:lnTo>
                  <a:lnTo>
                    <a:pt x="705" y="185"/>
                  </a:lnTo>
                  <a:lnTo>
                    <a:pt x="710" y="184"/>
                  </a:lnTo>
                  <a:lnTo>
                    <a:pt x="714" y="182"/>
                  </a:lnTo>
                  <a:lnTo>
                    <a:pt x="719" y="181"/>
                  </a:lnTo>
                  <a:lnTo>
                    <a:pt x="723" y="180"/>
                  </a:lnTo>
                  <a:lnTo>
                    <a:pt x="728" y="179"/>
                  </a:lnTo>
                  <a:lnTo>
                    <a:pt x="733" y="177"/>
                  </a:lnTo>
                  <a:lnTo>
                    <a:pt x="737" y="176"/>
                  </a:lnTo>
                  <a:lnTo>
                    <a:pt x="742" y="175"/>
                  </a:lnTo>
                  <a:lnTo>
                    <a:pt x="746" y="174"/>
                  </a:lnTo>
                  <a:lnTo>
                    <a:pt x="751" y="172"/>
                  </a:lnTo>
                  <a:lnTo>
                    <a:pt x="756" y="171"/>
                  </a:lnTo>
                  <a:lnTo>
                    <a:pt x="760" y="170"/>
                  </a:lnTo>
                  <a:lnTo>
                    <a:pt x="765" y="168"/>
                  </a:lnTo>
                  <a:lnTo>
                    <a:pt x="769" y="167"/>
                  </a:lnTo>
                  <a:lnTo>
                    <a:pt x="774" y="166"/>
                  </a:lnTo>
                  <a:lnTo>
                    <a:pt x="779" y="165"/>
                  </a:lnTo>
                  <a:lnTo>
                    <a:pt x="783" y="163"/>
                  </a:lnTo>
                  <a:lnTo>
                    <a:pt x="788" y="162"/>
                  </a:lnTo>
                  <a:lnTo>
                    <a:pt x="792" y="161"/>
                  </a:lnTo>
                  <a:lnTo>
                    <a:pt x="797" y="160"/>
                  </a:lnTo>
                  <a:lnTo>
                    <a:pt x="802" y="158"/>
                  </a:lnTo>
                  <a:lnTo>
                    <a:pt x="806" y="157"/>
                  </a:lnTo>
                  <a:lnTo>
                    <a:pt x="811" y="156"/>
                  </a:lnTo>
                  <a:lnTo>
                    <a:pt x="815" y="154"/>
                  </a:lnTo>
                  <a:lnTo>
                    <a:pt x="820" y="153"/>
                  </a:lnTo>
                  <a:lnTo>
                    <a:pt x="825" y="152"/>
                  </a:lnTo>
                  <a:lnTo>
                    <a:pt x="829" y="151"/>
                  </a:lnTo>
                  <a:lnTo>
                    <a:pt x="834" y="149"/>
                  </a:lnTo>
                  <a:lnTo>
                    <a:pt x="838" y="148"/>
                  </a:lnTo>
                  <a:lnTo>
                    <a:pt x="843" y="147"/>
                  </a:lnTo>
                  <a:lnTo>
                    <a:pt x="848" y="146"/>
                  </a:lnTo>
                  <a:lnTo>
                    <a:pt x="852" y="144"/>
                  </a:lnTo>
                  <a:lnTo>
                    <a:pt x="857" y="143"/>
                  </a:lnTo>
                  <a:lnTo>
                    <a:pt x="862" y="142"/>
                  </a:lnTo>
                  <a:lnTo>
                    <a:pt x="866" y="141"/>
                  </a:lnTo>
                  <a:lnTo>
                    <a:pt x="871" y="139"/>
                  </a:lnTo>
                  <a:lnTo>
                    <a:pt x="875" y="138"/>
                  </a:lnTo>
                  <a:lnTo>
                    <a:pt x="880" y="137"/>
                  </a:lnTo>
                  <a:lnTo>
                    <a:pt x="885" y="135"/>
                  </a:lnTo>
                  <a:lnTo>
                    <a:pt x="889" y="134"/>
                  </a:lnTo>
                  <a:lnTo>
                    <a:pt x="894" y="133"/>
                  </a:lnTo>
                  <a:lnTo>
                    <a:pt x="898" y="132"/>
                  </a:lnTo>
                  <a:lnTo>
                    <a:pt x="903" y="130"/>
                  </a:lnTo>
                  <a:lnTo>
                    <a:pt x="908" y="129"/>
                  </a:lnTo>
                  <a:lnTo>
                    <a:pt x="912" y="128"/>
                  </a:lnTo>
                  <a:lnTo>
                    <a:pt x="917" y="127"/>
                  </a:lnTo>
                  <a:lnTo>
                    <a:pt x="921" y="125"/>
                  </a:lnTo>
                  <a:lnTo>
                    <a:pt x="926" y="124"/>
                  </a:lnTo>
                  <a:lnTo>
                    <a:pt x="931" y="123"/>
                  </a:lnTo>
                  <a:lnTo>
                    <a:pt x="935" y="121"/>
                  </a:lnTo>
                  <a:lnTo>
                    <a:pt x="940" y="120"/>
                  </a:lnTo>
                  <a:lnTo>
                    <a:pt x="944" y="119"/>
                  </a:lnTo>
                  <a:lnTo>
                    <a:pt x="949" y="118"/>
                  </a:lnTo>
                  <a:lnTo>
                    <a:pt x="954" y="116"/>
                  </a:lnTo>
                  <a:lnTo>
                    <a:pt x="958" y="115"/>
                  </a:lnTo>
                  <a:lnTo>
                    <a:pt x="963" y="114"/>
                  </a:lnTo>
                  <a:lnTo>
                    <a:pt x="968" y="113"/>
                  </a:lnTo>
                  <a:lnTo>
                    <a:pt x="972" y="111"/>
                  </a:lnTo>
                  <a:lnTo>
                    <a:pt x="977" y="110"/>
                  </a:lnTo>
                  <a:lnTo>
                    <a:pt x="981" y="109"/>
                  </a:lnTo>
                  <a:lnTo>
                    <a:pt x="986" y="108"/>
                  </a:lnTo>
                  <a:lnTo>
                    <a:pt x="991" y="106"/>
                  </a:lnTo>
                  <a:lnTo>
                    <a:pt x="995" y="105"/>
                  </a:lnTo>
                  <a:lnTo>
                    <a:pt x="1000" y="104"/>
                  </a:lnTo>
                  <a:lnTo>
                    <a:pt x="1004" y="102"/>
                  </a:lnTo>
                  <a:lnTo>
                    <a:pt x="1009" y="101"/>
                  </a:lnTo>
                  <a:lnTo>
                    <a:pt x="1014" y="100"/>
                  </a:lnTo>
                  <a:lnTo>
                    <a:pt x="1018" y="99"/>
                  </a:lnTo>
                  <a:lnTo>
                    <a:pt x="1023" y="97"/>
                  </a:lnTo>
                  <a:lnTo>
                    <a:pt x="1027" y="96"/>
                  </a:lnTo>
                  <a:lnTo>
                    <a:pt x="1032" y="95"/>
                  </a:lnTo>
                  <a:lnTo>
                    <a:pt x="1037" y="94"/>
                  </a:lnTo>
                  <a:lnTo>
                    <a:pt x="1041" y="92"/>
                  </a:lnTo>
                  <a:lnTo>
                    <a:pt x="1046" y="91"/>
                  </a:lnTo>
                  <a:lnTo>
                    <a:pt x="1050" y="90"/>
                  </a:lnTo>
                  <a:lnTo>
                    <a:pt x="1055" y="88"/>
                  </a:lnTo>
                  <a:lnTo>
                    <a:pt x="1060" y="87"/>
                  </a:lnTo>
                  <a:lnTo>
                    <a:pt x="1064" y="86"/>
                  </a:lnTo>
                  <a:lnTo>
                    <a:pt x="1069" y="85"/>
                  </a:lnTo>
                  <a:lnTo>
                    <a:pt x="1073" y="83"/>
                  </a:lnTo>
                  <a:lnTo>
                    <a:pt x="1078" y="82"/>
                  </a:lnTo>
                  <a:lnTo>
                    <a:pt x="1083" y="81"/>
                  </a:lnTo>
                  <a:lnTo>
                    <a:pt x="1087" y="80"/>
                  </a:lnTo>
                  <a:lnTo>
                    <a:pt x="1092" y="78"/>
                  </a:lnTo>
                  <a:lnTo>
                    <a:pt x="1097" y="77"/>
                  </a:lnTo>
                  <a:lnTo>
                    <a:pt x="1101" y="76"/>
                  </a:lnTo>
                  <a:lnTo>
                    <a:pt x="1106" y="75"/>
                  </a:lnTo>
                  <a:lnTo>
                    <a:pt x="1110" y="73"/>
                  </a:lnTo>
                  <a:lnTo>
                    <a:pt x="1115" y="72"/>
                  </a:lnTo>
                  <a:lnTo>
                    <a:pt x="1120" y="71"/>
                  </a:lnTo>
                  <a:lnTo>
                    <a:pt x="1124" y="69"/>
                  </a:lnTo>
                  <a:lnTo>
                    <a:pt x="1129" y="68"/>
                  </a:lnTo>
                  <a:lnTo>
                    <a:pt x="1133" y="67"/>
                  </a:lnTo>
                  <a:lnTo>
                    <a:pt x="1138" y="66"/>
                  </a:lnTo>
                  <a:lnTo>
                    <a:pt x="1143" y="64"/>
                  </a:lnTo>
                  <a:lnTo>
                    <a:pt x="1147" y="63"/>
                  </a:lnTo>
                  <a:lnTo>
                    <a:pt x="1152" y="62"/>
                  </a:lnTo>
                  <a:lnTo>
                    <a:pt x="1156" y="61"/>
                  </a:lnTo>
                  <a:lnTo>
                    <a:pt x="1161" y="59"/>
                  </a:lnTo>
                  <a:lnTo>
                    <a:pt x="1166" y="58"/>
                  </a:lnTo>
                  <a:lnTo>
                    <a:pt x="1170" y="57"/>
                  </a:lnTo>
                  <a:lnTo>
                    <a:pt x="1175" y="55"/>
                  </a:lnTo>
                  <a:lnTo>
                    <a:pt x="1179" y="54"/>
                  </a:lnTo>
                  <a:lnTo>
                    <a:pt x="1184" y="53"/>
                  </a:lnTo>
                  <a:lnTo>
                    <a:pt x="1189" y="52"/>
                  </a:lnTo>
                  <a:lnTo>
                    <a:pt x="1193" y="50"/>
                  </a:lnTo>
                  <a:lnTo>
                    <a:pt x="1198" y="49"/>
                  </a:lnTo>
                  <a:lnTo>
                    <a:pt x="1203" y="48"/>
                  </a:lnTo>
                  <a:lnTo>
                    <a:pt x="1207" y="47"/>
                  </a:lnTo>
                  <a:lnTo>
                    <a:pt x="1212" y="45"/>
                  </a:lnTo>
                  <a:lnTo>
                    <a:pt x="1216" y="44"/>
                  </a:lnTo>
                  <a:lnTo>
                    <a:pt x="1221" y="43"/>
                  </a:lnTo>
                  <a:lnTo>
                    <a:pt x="1226" y="42"/>
                  </a:lnTo>
                  <a:lnTo>
                    <a:pt x="1230" y="40"/>
                  </a:lnTo>
                  <a:lnTo>
                    <a:pt x="1235" y="39"/>
                  </a:lnTo>
                  <a:lnTo>
                    <a:pt x="1239" y="38"/>
                  </a:lnTo>
                  <a:lnTo>
                    <a:pt x="1244" y="36"/>
                  </a:lnTo>
                  <a:lnTo>
                    <a:pt x="1249" y="35"/>
                  </a:lnTo>
                  <a:lnTo>
                    <a:pt x="1253" y="34"/>
                  </a:lnTo>
                  <a:lnTo>
                    <a:pt x="1258" y="33"/>
                  </a:lnTo>
                  <a:lnTo>
                    <a:pt x="1262" y="31"/>
                  </a:lnTo>
                  <a:lnTo>
                    <a:pt x="1267" y="30"/>
                  </a:lnTo>
                  <a:lnTo>
                    <a:pt x="1272" y="29"/>
                  </a:lnTo>
                  <a:lnTo>
                    <a:pt x="1276" y="28"/>
                  </a:lnTo>
                  <a:lnTo>
                    <a:pt x="1281" y="26"/>
                  </a:lnTo>
                  <a:lnTo>
                    <a:pt x="1285" y="25"/>
                  </a:lnTo>
                  <a:lnTo>
                    <a:pt x="1290" y="24"/>
                  </a:lnTo>
                  <a:lnTo>
                    <a:pt x="1295" y="23"/>
                  </a:lnTo>
                  <a:lnTo>
                    <a:pt x="1299" y="21"/>
                  </a:lnTo>
                  <a:lnTo>
                    <a:pt x="1304" y="20"/>
                  </a:lnTo>
                  <a:lnTo>
                    <a:pt x="1308" y="19"/>
                  </a:lnTo>
                  <a:lnTo>
                    <a:pt x="1313" y="17"/>
                  </a:lnTo>
                  <a:lnTo>
                    <a:pt x="1318" y="16"/>
                  </a:lnTo>
                  <a:lnTo>
                    <a:pt x="1322" y="15"/>
                  </a:lnTo>
                  <a:lnTo>
                    <a:pt x="1327" y="14"/>
                  </a:lnTo>
                  <a:lnTo>
                    <a:pt x="1331" y="12"/>
                  </a:lnTo>
                  <a:lnTo>
                    <a:pt x="1336" y="11"/>
                  </a:lnTo>
                  <a:lnTo>
                    <a:pt x="1341" y="10"/>
                  </a:lnTo>
                  <a:lnTo>
                    <a:pt x="1345" y="9"/>
                  </a:lnTo>
                  <a:lnTo>
                    <a:pt x="1350" y="7"/>
                  </a:lnTo>
                  <a:lnTo>
                    <a:pt x="1355" y="6"/>
                  </a:lnTo>
                  <a:lnTo>
                    <a:pt x="1359" y="5"/>
                  </a:lnTo>
                  <a:lnTo>
                    <a:pt x="1364" y="3"/>
                  </a:lnTo>
                  <a:lnTo>
                    <a:pt x="1368" y="2"/>
                  </a:lnTo>
                  <a:lnTo>
                    <a:pt x="1373" y="1"/>
                  </a:lnTo>
                  <a:lnTo>
                    <a:pt x="1378" y="0"/>
                  </a:lnTo>
                </a:path>
              </a:pathLst>
            </a:custGeom>
            <a:noFill/>
            <a:ln w="190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16"/>
            <p:cNvSpPr>
              <a:spLocks/>
            </p:cNvSpPr>
            <p:nvPr/>
          </p:nvSpPr>
          <p:spPr bwMode="auto">
            <a:xfrm>
              <a:off x="709" y="610"/>
              <a:ext cx="4810" cy="2493"/>
            </a:xfrm>
            <a:custGeom>
              <a:avLst/>
              <a:gdLst>
                <a:gd name="T0" fmla="*/ 18 w 1378"/>
                <a:gd name="T1" fmla="*/ 704 h 714"/>
                <a:gd name="T2" fmla="*/ 41 w 1378"/>
                <a:gd name="T3" fmla="*/ 692 h 714"/>
                <a:gd name="T4" fmla="*/ 64 w 1378"/>
                <a:gd name="T5" fmla="*/ 681 h 714"/>
                <a:gd name="T6" fmla="*/ 88 w 1378"/>
                <a:gd name="T7" fmla="*/ 669 h 714"/>
                <a:gd name="T8" fmla="*/ 111 w 1378"/>
                <a:gd name="T9" fmla="*/ 657 h 714"/>
                <a:gd name="T10" fmla="*/ 134 w 1378"/>
                <a:gd name="T11" fmla="*/ 645 h 714"/>
                <a:gd name="T12" fmla="*/ 157 w 1378"/>
                <a:gd name="T13" fmla="*/ 633 h 714"/>
                <a:gd name="T14" fmla="*/ 180 w 1378"/>
                <a:gd name="T15" fmla="*/ 621 h 714"/>
                <a:gd name="T16" fmla="*/ 203 w 1378"/>
                <a:gd name="T17" fmla="*/ 609 h 714"/>
                <a:gd name="T18" fmla="*/ 226 w 1378"/>
                <a:gd name="T19" fmla="*/ 597 h 714"/>
                <a:gd name="T20" fmla="*/ 249 w 1378"/>
                <a:gd name="T21" fmla="*/ 585 h 714"/>
                <a:gd name="T22" fmla="*/ 272 w 1378"/>
                <a:gd name="T23" fmla="*/ 573 h 714"/>
                <a:gd name="T24" fmla="*/ 295 w 1378"/>
                <a:gd name="T25" fmla="*/ 561 h 714"/>
                <a:gd name="T26" fmla="*/ 318 w 1378"/>
                <a:gd name="T27" fmla="*/ 549 h 714"/>
                <a:gd name="T28" fmla="*/ 341 w 1378"/>
                <a:gd name="T29" fmla="*/ 537 h 714"/>
                <a:gd name="T30" fmla="*/ 364 w 1378"/>
                <a:gd name="T31" fmla="*/ 525 h 714"/>
                <a:gd name="T32" fmla="*/ 387 w 1378"/>
                <a:gd name="T33" fmla="*/ 513 h 714"/>
                <a:gd name="T34" fmla="*/ 410 w 1378"/>
                <a:gd name="T35" fmla="*/ 502 h 714"/>
                <a:gd name="T36" fmla="*/ 433 w 1378"/>
                <a:gd name="T37" fmla="*/ 490 h 714"/>
                <a:gd name="T38" fmla="*/ 456 w 1378"/>
                <a:gd name="T39" fmla="*/ 478 h 714"/>
                <a:gd name="T40" fmla="*/ 479 w 1378"/>
                <a:gd name="T41" fmla="*/ 466 h 714"/>
                <a:gd name="T42" fmla="*/ 502 w 1378"/>
                <a:gd name="T43" fmla="*/ 454 h 714"/>
                <a:gd name="T44" fmla="*/ 525 w 1378"/>
                <a:gd name="T45" fmla="*/ 442 h 714"/>
                <a:gd name="T46" fmla="*/ 548 w 1378"/>
                <a:gd name="T47" fmla="*/ 430 h 714"/>
                <a:gd name="T48" fmla="*/ 571 w 1378"/>
                <a:gd name="T49" fmla="*/ 418 h 714"/>
                <a:gd name="T50" fmla="*/ 594 w 1378"/>
                <a:gd name="T51" fmla="*/ 406 h 714"/>
                <a:gd name="T52" fmla="*/ 617 w 1378"/>
                <a:gd name="T53" fmla="*/ 394 h 714"/>
                <a:gd name="T54" fmla="*/ 640 w 1378"/>
                <a:gd name="T55" fmla="*/ 382 h 714"/>
                <a:gd name="T56" fmla="*/ 663 w 1378"/>
                <a:gd name="T57" fmla="*/ 370 h 714"/>
                <a:gd name="T58" fmla="*/ 686 w 1378"/>
                <a:gd name="T59" fmla="*/ 358 h 714"/>
                <a:gd name="T60" fmla="*/ 710 w 1378"/>
                <a:gd name="T61" fmla="*/ 346 h 714"/>
                <a:gd name="T62" fmla="*/ 733 w 1378"/>
                <a:gd name="T63" fmla="*/ 334 h 714"/>
                <a:gd name="T64" fmla="*/ 756 w 1378"/>
                <a:gd name="T65" fmla="*/ 322 h 714"/>
                <a:gd name="T66" fmla="*/ 779 w 1378"/>
                <a:gd name="T67" fmla="*/ 311 h 714"/>
                <a:gd name="T68" fmla="*/ 802 w 1378"/>
                <a:gd name="T69" fmla="*/ 299 h 714"/>
                <a:gd name="T70" fmla="*/ 825 w 1378"/>
                <a:gd name="T71" fmla="*/ 287 h 714"/>
                <a:gd name="T72" fmla="*/ 848 w 1378"/>
                <a:gd name="T73" fmla="*/ 275 h 714"/>
                <a:gd name="T74" fmla="*/ 871 w 1378"/>
                <a:gd name="T75" fmla="*/ 263 h 714"/>
                <a:gd name="T76" fmla="*/ 894 w 1378"/>
                <a:gd name="T77" fmla="*/ 251 h 714"/>
                <a:gd name="T78" fmla="*/ 917 w 1378"/>
                <a:gd name="T79" fmla="*/ 239 h 714"/>
                <a:gd name="T80" fmla="*/ 940 w 1378"/>
                <a:gd name="T81" fmla="*/ 227 h 714"/>
                <a:gd name="T82" fmla="*/ 963 w 1378"/>
                <a:gd name="T83" fmla="*/ 215 h 714"/>
                <a:gd name="T84" fmla="*/ 986 w 1378"/>
                <a:gd name="T85" fmla="*/ 203 h 714"/>
                <a:gd name="T86" fmla="*/ 1009 w 1378"/>
                <a:gd name="T87" fmla="*/ 191 h 714"/>
                <a:gd name="T88" fmla="*/ 1032 w 1378"/>
                <a:gd name="T89" fmla="*/ 179 h 714"/>
                <a:gd name="T90" fmla="*/ 1055 w 1378"/>
                <a:gd name="T91" fmla="*/ 167 h 714"/>
                <a:gd name="T92" fmla="*/ 1078 w 1378"/>
                <a:gd name="T93" fmla="*/ 155 h 714"/>
                <a:gd name="T94" fmla="*/ 1101 w 1378"/>
                <a:gd name="T95" fmla="*/ 144 h 714"/>
                <a:gd name="T96" fmla="*/ 1124 w 1378"/>
                <a:gd name="T97" fmla="*/ 132 h 714"/>
                <a:gd name="T98" fmla="*/ 1147 w 1378"/>
                <a:gd name="T99" fmla="*/ 120 h 714"/>
                <a:gd name="T100" fmla="*/ 1170 w 1378"/>
                <a:gd name="T101" fmla="*/ 108 h 714"/>
                <a:gd name="T102" fmla="*/ 1193 w 1378"/>
                <a:gd name="T103" fmla="*/ 96 h 714"/>
                <a:gd name="T104" fmla="*/ 1216 w 1378"/>
                <a:gd name="T105" fmla="*/ 84 h 714"/>
                <a:gd name="T106" fmla="*/ 1239 w 1378"/>
                <a:gd name="T107" fmla="*/ 72 h 714"/>
                <a:gd name="T108" fmla="*/ 1262 w 1378"/>
                <a:gd name="T109" fmla="*/ 60 h 714"/>
                <a:gd name="T110" fmla="*/ 1285 w 1378"/>
                <a:gd name="T111" fmla="*/ 48 h 714"/>
                <a:gd name="T112" fmla="*/ 1308 w 1378"/>
                <a:gd name="T113" fmla="*/ 36 h 714"/>
                <a:gd name="T114" fmla="*/ 1331 w 1378"/>
                <a:gd name="T115" fmla="*/ 24 h 714"/>
                <a:gd name="T116" fmla="*/ 1355 w 1378"/>
                <a:gd name="T117" fmla="*/ 12 h 714"/>
                <a:gd name="T118" fmla="*/ 1378 w 1378"/>
                <a:gd name="T119" fmla="*/ 0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8" h="714">
                  <a:moveTo>
                    <a:pt x="0" y="714"/>
                  </a:moveTo>
                  <a:lnTo>
                    <a:pt x="5" y="712"/>
                  </a:lnTo>
                  <a:lnTo>
                    <a:pt x="9" y="709"/>
                  </a:lnTo>
                  <a:lnTo>
                    <a:pt x="14" y="707"/>
                  </a:lnTo>
                  <a:lnTo>
                    <a:pt x="18" y="704"/>
                  </a:lnTo>
                  <a:lnTo>
                    <a:pt x="23" y="702"/>
                  </a:lnTo>
                  <a:lnTo>
                    <a:pt x="28" y="700"/>
                  </a:lnTo>
                  <a:lnTo>
                    <a:pt x="32" y="697"/>
                  </a:lnTo>
                  <a:lnTo>
                    <a:pt x="37" y="695"/>
                  </a:lnTo>
                  <a:lnTo>
                    <a:pt x="41" y="692"/>
                  </a:lnTo>
                  <a:lnTo>
                    <a:pt x="46" y="690"/>
                  </a:lnTo>
                  <a:lnTo>
                    <a:pt x="51" y="688"/>
                  </a:lnTo>
                  <a:lnTo>
                    <a:pt x="55" y="685"/>
                  </a:lnTo>
                  <a:lnTo>
                    <a:pt x="60" y="683"/>
                  </a:lnTo>
                  <a:lnTo>
                    <a:pt x="64" y="681"/>
                  </a:lnTo>
                  <a:lnTo>
                    <a:pt x="69" y="678"/>
                  </a:lnTo>
                  <a:lnTo>
                    <a:pt x="74" y="676"/>
                  </a:lnTo>
                  <a:lnTo>
                    <a:pt x="78" y="673"/>
                  </a:lnTo>
                  <a:lnTo>
                    <a:pt x="83" y="671"/>
                  </a:lnTo>
                  <a:lnTo>
                    <a:pt x="88" y="669"/>
                  </a:lnTo>
                  <a:lnTo>
                    <a:pt x="92" y="666"/>
                  </a:lnTo>
                  <a:lnTo>
                    <a:pt x="97" y="664"/>
                  </a:lnTo>
                  <a:lnTo>
                    <a:pt x="101" y="661"/>
                  </a:lnTo>
                  <a:lnTo>
                    <a:pt x="106" y="659"/>
                  </a:lnTo>
                  <a:lnTo>
                    <a:pt x="111" y="657"/>
                  </a:lnTo>
                  <a:lnTo>
                    <a:pt x="115" y="654"/>
                  </a:lnTo>
                  <a:lnTo>
                    <a:pt x="120" y="652"/>
                  </a:lnTo>
                  <a:lnTo>
                    <a:pt x="124" y="650"/>
                  </a:lnTo>
                  <a:lnTo>
                    <a:pt x="129" y="647"/>
                  </a:lnTo>
                  <a:lnTo>
                    <a:pt x="134" y="645"/>
                  </a:lnTo>
                  <a:lnTo>
                    <a:pt x="138" y="642"/>
                  </a:lnTo>
                  <a:lnTo>
                    <a:pt x="143" y="640"/>
                  </a:lnTo>
                  <a:lnTo>
                    <a:pt x="147" y="638"/>
                  </a:lnTo>
                  <a:lnTo>
                    <a:pt x="152" y="635"/>
                  </a:lnTo>
                  <a:lnTo>
                    <a:pt x="157" y="633"/>
                  </a:lnTo>
                  <a:lnTo>
                    <a:pt x="161" y="630"/>
                  </a:lnTo>
                  <a:lnTo>
                    <a:pt x="166" y="628"/>
                  </a:lnTo>
                  <a:lnTo>
                    <a:pt x="170" y="626"/>
                  </a:lnTo>
                  <a:lnTo>
                    <a:pt x="175" y="623"/>
                  </a:lnTo>
                  <a:lnTo>
                    <a:pt x="180" y="621"/>
                  </a:lnTo>
                  <a:lnTo>
                    <a:pt x="184" y="618"/>
                  </a:lnTo>
                  <a:lnTo>
                    <a:pt x="189" y="616"/>
                  </a:lnTo>
                  <a:lnTo>
                    <a:pt x="193" y="614"/>
                  </a:lnTo>
                  <a:lnTo>
                    <a:pt x="198" y="611"/>
                  </a:lnTo>
                  <a:lnTo>
                    <a:pt x="203" y="609"/>
                  </a:lnTo>
                  <a:lnTo>
                    <a:pt x="207" y="607"/>
                  </a:lnTo>
                  <a:lnTo>
                    <a:pt x="212" y="604"/>
                  </a:lnTo>
                  <a:lnTo>
                    <a:pt x="217" y="602"/>
                  </a:lnTo>
                  <a:lnTo>
                    <a:pt x="221" y="599"/>
                  </a:lnTo>
                  <a:lnTo>
                    <a:pt x="226" y="597"/>
                  </a:lnTo>
                  <a:lnTo>
                    <a:pt x="230" y="595"/>
                  </a:lnTo>
                  <a:lnTo>
                    <a:pt x="235" y="592"/>
                  </a:lnTo>
                  <a:lnTo>
                    <a:pt x="240" y="590"/>
                  </a:lnTo>
                  <a:lnTo>
                    <a:pt x="244" y="587"/>
                  </a:lnTo>
                  <a:lnTo>
                    <a:pt x="249" y="585"/>
                  </a:lnTo>
                  <a:lnTo>
                    <a:pt x="253" y="583"/>
                  </a:lnTo>
                  <a:lnTo>
                    <a:pt x="258" y="580"/>
                  </a:lnTo>
                  <a:lnTo>
                    <a:pt x="263" y="578"/>
                  </a:lnTo>
                  <a:lnTo>
                    <a:pt x="267" y="576"/>
                  </a:lnTo>
                  <a:lnTo>
                    <a:pt x="272" y="573"/>
                  </a:lnTo>
                  <a:lnTo>
                    <a:pt x="276" y="571"/>
                  </a:lnTo>
                  <a:lnTo>
                    <a:pt x="281" y="568"/>
                  </a:lnTo>
                  <a:lnTo>
                    <a:pt x="286" y="566"/>
                  </a:lnTo>
                  <a:lnTo>
                    <a:pt x="290" y="564"/>
                  </a:lnTo>
                  <a:lnTo>
                    <a:pt x="295" y="561"/>
                  </a:lnTo>
                  <a:lnTo>
                    <a:pt x="299" y="559"/>
                  </a:lnTo>
                  <a:lnTo>
                    <a:pt x="304" y="556"/>
                  </a:lnTo>
                  <a:lnTo>
                    <a:pt x="309" y="554"/>
                  </a:lnTo>
                  <a:lnTo>
                    <a:pt x="313" y="552"/>
                  </a:lnTo>
                  <a:lnTo>
                    <a:pt x="318" y="549"/>
                  </a:lnTo>
                  <a:lnTo>
                    <a:pt x="323" y="547"/>
                  </a:lnTo>
                  <a:lnTo>
                    <a:pt x="327" y="545"/>
                  </a:lnTo>
                  <a:lnTo>
                    <a:pt x="332" y="542"/>
                  </a:lnTo>
                  <a:lnTo>
                    <a:pt x="336" y="540"/>
                  </a:lnTo>
                  <a:lnTo>
                    <a:pt x="341" y="537"/>
                  </a:lnTo>
                  <a:lnTo>
                    <a:pt x="346" y="535"/>
                  </a:lnTo>
                  <a:lnTo>
                    <a:pt x="350" y="533"/>
                  </a:lnTo>
                  <a:lnTo>
                    <a:pt x="355" y="530"/>
                  </a:lnTo>
                  <a:lnTo>
                    <a:pt x="359" y="528"/>
                  </a:lnTo>
                  <a:lnTo>
                    <a:pt x="364" y="525"/>
                  </a:lnTo>
                  <a:lnTo>
                    <a:pt x="369" y="523"/>
                  </a:lnTo>
                  <a:lnTo>
                    <a:pt x="373" y="521"/>
                  </a:lnTo>
                  <a:lnTo>
                    <a:pt x="378" y="518"/>
                  </a:lnTo>
                  <a:lnTo>
                    <a:pt x="382" y="516"/>
                  </a:lnTo>
                  <a:lnTo>
                    <a:pt x="387" y="513"/>
                  </a:lnTo>
                  <a:lnTo>
                    <a:pt x="392" y="511"/>
                  </a:lnTo>
                  <a:lnTo>
                    <a:pt x="396" y="509"/>
                  </a:lnTo>
                  <a:lnTo>
                    <a:pt x="401" y="506"/>
                  </a:lnTo>
                  <a:lnTo>
                    <a:pt x="405" y="504"/>
                  </a:lnTo>
                  <a:lnTo>
                    <a:pt x="410" y="502"/>
                  </a:lnTo>
                  <a:lnTo>
                    <a:pt x="415" y="499"/>
                  </a:lnTo>
                  <a:lnTo>
                    <a:pt x="419" y="497"/>
                  </a:lnTo>
                  <a:lnTo>
                    <a:pt x="424" y="494"/>
                  </a:lnTo>
                  <a:lnTo>
                    <a:pt x="428" y="492"/>
                  </a:lnTo>
                  <a:lnTo>
                    <a:pt x="433" y="490"/>
                  </a:lnTo>
                  <a:lnTo>
                    <a:pt x="438" y="487"/>
                  </a:lnTo>
                  <a:lnTo>
                    <a:pt x="442" y="485"/>
                  </a:lnTo>
                  <a:lnTo>
                    <a:pt x="447" y="482"/>
                  </a:lnTo>
                  <a:lnTo>
                    <a:pt x="451" y="480"/>
                  </a:lnTo>
                  <a:lnTo>
                    <a:pt x="456" y="478"/>
                  </a:lnTo>
                  <a:lnTo>
                    <a:pt x="461" y="475"/>
                  </a:lnTo>
                  <a:lnTo>
                    <a:pt x="465" y="473"/>
                  </a:lnTo>
                  <a:lnTo>
                    <a:pt x="470" y="471"/>
                  </a:lnTo>
                  <a:lnTo>
                    <a:pt x="475" y="468"/>
                  </a:lnTo>
                  <a:lnTo>
                    <a:pt x="479" y="466"/>
                  </a:lnTo>
                  <a:lnTo>
                    <a:pt x="484" y="463"/>
                  </a:lnTo>
                  <a:lnTo>
                    <a:pt x="488" y="461"/>
                  </a:lnTo>
                  <a:lnTo>
                    <a:pt x="493" y="459"/>
                  </a:lnTo>
                  <a:lnTo>
                    <a:pt x="498" y="456"/>
                  </a:lnTo>
                  <a:lnTo>
                    <a:pt x="502" y="454"/>
                  </a:lnTo>
                  <a:lnTo>
                    <a:pt x="507" y="451"/>
                  </a:lnTo>
                  <a:lnTo>
                    <a:pt x="511" y="449"/>
                  </a:lnTo>
                  <a:lnTo>
                    <a:pt x="516" y="447"/>
                  </a:lnTo>
                  <a:lnTo>
                    <a:pt x="521" y="444"/>
                  </a:lnTo>
                  <a:lnTo>
                    <a:pt x="525" y="442"/>
                  </a:lnTo>
                  <a:lnTo>
                    <a:pt x="530" y="440"/>
                  </a:lnTo>
                  <a:lnTo>
                    <a:pt x="534" y="437"/>
                  </a:lnTo>
                  <a:lnTo>
                    <a:pt x="539" y="435"/>
                  </a:lnTo>
                  <a:lnTo>
                    <a:pt x="544" y="432"/>
                  </a:lnTo>
                  <a:lnTo>
                    <a:pt x="548" y="430"/>
                  </a:lnTo>
                  <a:lnTo>
                    <a:pt x="553" y="428"/>
                  </a:lnTo>
                  <a:lnTo>
                    <a:pt x="557" y="425"/>
                  </a:lnTo>
                  <a:lnTo>
                    <a:pt x="562" y="423"/>
                  </a:lnTo>
                  <a:lnTo>
                    <a:pt x="567" y="420"/>
                  </a:lnTo>
                  <a:lnTo>
                    <a:pt x="571" y="418"/>
                  </a:lnTo>
                  <a:lnTo>
                    <a:pt x="576" y="416"/>
                  </a:lnTo>
                  <a:lnTo>
                    <a:pt x="581" y="413"/>
                  </a:lnTo>
                  <a:lnTo>
                    <a:pt x="585" y="411"/>
                  </a:lnTo>
                  <a:lnTo>
                    <a:pt x="590" y="408"/>
                  </a:lnTo>
                  <a:lnTo>
                    <a:pt x="594" y="406"/>
                  </a:lnTo>
                  <a:lnTo>
                    <a:pt x="599" y="404"/>
                  </a:lnTo>
                  <a:lnTo>
                    <a:pt x="604" y="401"/>
                  </a:lnTo>
                  <a:lnTo>
                    <a:pt x="608" y="399"/>
                  </a:lnTo>
                  <a:lnTo>
                    <a:pt x="613" y="397"/>
                  </a:lnTo>
                  <a:lnTo>
                    <a:pt x="617" y="394"/>
                  </a:lnTo>
                  <a:lnTo>
                    <a:pt x="622" y="392"/>
                  </a:lnTo>
                  <a:lnTo>
                    <a:pt x="627" y="389"/>
                  </a:lnTo>
                  <a:lnTo>
                    <a:pt x="631" y="387"/>
                  </a:lnTo>
                  <a:lnTo>
                    <a:pt x="636" y="385"/>
                  </a:lnTo>
                  <a:lnTo>
                    <a:pt x="640" y="382"/>
                  </a:lnTo>
                  <a:lnTo>
                    <a:pt x="645" y="380"/>
                  </a:lnTo>
                  <a:lnTo>
                    <a:pt x="650" y="377"/>
                  </a:lnTo>
                  <a:lnTo>
                    <a:pt x="654" y="375"/>
                  </a:lnTo>
                  <a:lnTo>
                    <a:pt x="659" y="373"/>
                  </a:lnTo>
                  <a:lnTo>
                    <a:pt x="663" y="370"/>
                  </a:lnTo>
                  <a:lnTo>
                    <a:pt x="668" y="368"/>
                  </a:lnTo>
                  <a:lnTo>
                    <a:pt x="673" y="365"/>
                  </a:lnTo>
                  <a:lnTo>
                    <a:pt x="677" y="363"/>
                  </a:lnTo>
                  <a:lnTo>
                    <a:pt x="682" y="361"/>
                  </a:lnTo>
                  <a:lnTo>
                    <a:pt x="686" y="358"/>
                  </a:lnTo>
                  <a:lnTo>
                    <a:pt x="691" y="356"/>
                  </a:lnTo>
                  <a:lnTo>
                    <a:pt x="696" y="354"/>
                  </a:lnTo>
                  <a:lnTo>
                    <a:pt x="700" y="351"/>
                  </a:lnTo>
                  <a:lnTo>
                    <a:pt x="705" y="349"/>
                  </a:lnTo>
                  <a:lnTo>
                    <a:pt x="710" y="346"/>
                  </a:lnTo>
                  <a:lnTo>
                    <a:pt x="714" y="344"/>
                  </a:lnTo>
                  <a:lnTo>
                    <a:pt x="719" y="342"/>
                  </a:lnTo>
                  <a:lnTo>
                    <a:pt x="723" y="339"/>
                  </a:lnTo>
                  <a:lnTo>
                    <a:pt x="728" y="337"/>
                  </a:lnTo>
                  <a:lnTo>
                    <a:pt x="733" y="334"/>
                  </a:lnTo>
                  <a:lnTo>
                    <a:pt x="737" y="332"/>
                  </a:lnTo>
                  <a:lnTo>
                    <a:pt x="742" y="330"/>
                  </a:lnTo>
                  <a:lnTo>
                    <a:pt x="746" y="327"/>
                  </a:lnTo>
                  <a:lnTo>
                    <a:pt x="751" y="325"/>
                  </a:lnTo>
                  <a:lnTo>
                    <a:pt x="756" y="322"/>
                  </a:lnTo>
                  <a:lnTo>
                    <a:pt x="760" y="320"/>
                  </a:lnTo>
                  <a:lnTo>
                    <a:pt x="765" y="318"/>
                  </a:lnTo>
                  <a:lnTo>
                    <a:pt x="769" y="315"/>
                  </a:lnTo>
                  <a:lnTo>
                    <a:pt x="774" y="313"/>
                  </a:lnTo>
                  <a:lnTo>
                    <a:pt x="779" y="311"/>
                  </a:lnTo>
                  <a:lnTo>
                    <a:pt x="783" y="308"/>
                  </a:lnTo>
                  <a:lnTo>
                    <a:pt x="788" y="306"/>
                  </a:lnTo>
                  <a:lnTo>
                    <a:pt x="792" y="303"/>
                  </a:lnTo>
                  <a:lnTo>
                    <a:pt x="797" y="301"/>
                  </a:lnTo>
                  <a:lnTo>
                    <a:pt x="802" y="299"/>
                  </a:lnTo>
                  <a:lnTo>
                    <a:pt x="806" y="296"/>
                  </a:lnTo>
                  <a:lnTo>
                    <a:pt x="811" y="294"/>
                  </a:lnTo>
                  <a:lnTo>
                    <a:pt x="815" y="291"/>
                  </a:lnTo>
                  <a:lnTo>
                    <a:pt x="820" y="289"/>
                  </a:lnTo>
                  <a:lnTo>
                    <a:pt x="825" y="287"/>
                  </a:lnTo>
                  <a:lnTo>
                    <a:pt x="829" y="284"/>
                  </a:lnTo>
                  <a:lnTo>
                    <a:pt x="834" y="282"/>
                  </a:lnTo>
                  <a:lnTo>
                    <a:pt x="838" y="280"/>
                  </a:lnTo>
                  <a:lnTo>
                    <a:pt x="843" y="277"/>
                  </a:lnTo>
                  <a:lnTo>
                    <a:pt x="848" y="275"/>
                  </a:lnTo>
                  <a:lnTo>
                    <a:pt x="852" y="272"/>
                  </a:lnTo>
                  <a:lnTo>
                    <a:pt x="857" y="270"/>
                  </a:lnTo>
                  <a:lnTo>
                    <a:pt x="862" y="268"/>
                  </a:lnTo>
                  <a:lnTo>
                    <a:pt x="866" y="265"/>
                  </a:lnTo>
                  <a:lnTo>
                    <a:pt x="871" y="263"/>
                  </a:lnTo>
                  <a:lnTo>
                    <a:pt x="875" y="260"/>
                  </a:lnTo>
                  <a:lnTo>
                    <a:pt x="880" y="258"/>
                  </a:lnTo>
                  <a:lnTo>
                    <a:pt x="885" y="256"/>
                  </a:lnTo>
                  <a:lnTo>
                    <a:pt x="889" y="253"/>
                  </a:lnTo>
                  <a:lnTo>
                    <a:pt x="894" y="251"/>
                  </a:lnTo>
                  <a:lnTo>
                    <a:pt x="898" y="249"/>
                  </a:lnTo>
                  <a:lnTo>
                    <a:pt x="903" y="246"/>
                  </a:lnTo>
                  <a:lnTo>
                    <a:pt x="908" y="244"/>
                  </a:lnTo>
                  <a:lnTo>
                    <a:pt x="912" y="241"/>
                  </a:lnTo>
                  <a:lnTo>
                    <a:pt x="917" y="239"/>
                  </a:lnTo>
                  <a:lnTo>
                    <a:pt x="921" y="237"/>
                  </a:lnTo>
                  <a:lnTo>
                    <a:pt x="926" y="234"/>
                  </a:lnTo>
                  <a:lnTo>
                    <a:pt x="931" y="232"/>
                  </a:lnTo>
                  <a:lnTo>
                    <a:pt x="935" y="229"/>
                  </a:lnTo>
                  <a:lnTo>
                    <a:pt x="940" y="227"/>
                  </a:lnTo>
                  <a:lnTo>
                    <a:pt x="944" y="225"/>
                  </a:lnTo>
                  <a:lnTo>
                    <a:pt x="949" y="222"/>
                  </a:lnTo>
                  <a:lnTo>
                    <a:pt x="954" y="220"/>
                  </a:lnTo>
                  <a:lnTo>
                    <a:pt x="958" y="217"/>
                  </a:lnTo>
                  <a:lnTo>
                    <a:pt x="963" y="215"/>
                  </a:lnTo>
                  <a:lnTo>
                    <a:pt x="968" y="213"/>
                  </a:lnTo>
                  <a:lnTo>
                    <a:pt x="972" y="210"/>
                  </a:lnTo>
                  <a:lnTo>
                    <a:pt x="977" y="208"/>
                  </a:lnTo>
                  <a:lnTo>
                    <a:pt x="981" y="206"/>
                  </a:lnTo>
                  <a:lnTo>
                    <a:pt x="986" y="203"/>
                  </a:lnTo>
                  <a:lnTo>
                    <a:pt x="991" y="201"/>
                  </a:lnTo>
                  <a:lnTo>
                    <a:pt x="995" y="198"/>
                  </a:lnTo>
                  <a:lnTo>
                    <a:pt x="1000" y="196"/>
                  </a:lnTo>
                  <a:lnTo>
                    <a:pt x="1004" y="194"/>
                  </a:lnTo>
                  <a:lnTo>
                    <a:pt x="1009" y="191"/>
                  </a:lnTo>
                  <a:lnTo>
                    <a:pt x="1014" y="189"/>
                  </a:lnTo>
                  <a:lnTo>
                    <a:pt x="1018" y="186"/>
                  </a:lnTo>
                  <a:lnTo>
                    <a:pt x="1023" y="184"/>
                  </a:lnTo>
                  <a:lnTo>
                    <a:pt x="1027" y="182"/>
                  </a:lnTo>
                  <a:lnTo>
                    <a:pt x="1032" y="179"/>
                  </a:lnTo>
                  <a:lnTo>
                    <a:pt x="1037" y="177"/>
                  </a:lnTo>
                  <a:lnTo>
                    <a:pt x="1041" y="175"/>
                  </a:lnTo>
                  <a:lnTo>
                    <a:pt x="1046" y="172"/>
                  </a:lnTo>
                  <a:lnTo>
                    <a:pt x="1050" y="170"/>
                  </a:lnTo>
                  <a:lnTo>
                    <a:pt x="1055" y="167"/>
                  </a:lnTo>
                  <a:lnTo>
                    <a:pt x="1060" y="165"/>
                  </a:lnTo>
                  <a:lnTo>
                    <a:pt x="1064" y="163"/>
                  </a:lnTo>
                  <a:lnTo>
                    <a:pt x="1069" y="160"/>
                  </a:lnTo>
                  <a:lnTo>
                    <a:pt x="1073" y="158"/>
                  </a:lnTo>
                  <a:lnTo>
                    <a:pt x="1078" y="155"/>
                  </a:lnTo>
                  <a:lnTo>
                    <a:pt x="1083" y="153"/>
                  </a:lnTo>
                  <a:lnTo>
                    <a:pt x="1087" y="151"/>
                  </a:lnTo>
                  <a:lnTo>
                    <a:pt x="1092" y="148"/>
                  </a:lnTo>
                  <a:lnTo>
                    <a:pt x="1097" y="146"/>
                  </a:lnTo>
                  <a:lnTo>
                    <a:pt x="1101" y="144"/>
                  </a:lnTo>
                  <a:lnTo>
                    <a:pt x="1106" y="141"/>
                  </a:lnTo>
                  <a:lnTo>
                    <a:pt x="1110" y="139"/>
                  </a:lnTo>
                  <a:lnTo>
                    <a:pt x="1115" y="136"/>
                  </a:lnTo>
                  <a:lnTo>
                    <a:pt x="1120" y="134"/>
                  </a:lnTo>
                  <a:lnTo>
                    <a:pt x="1124" y="132"/>
                  </a:lnTo>
                  <a:lnTo>
                    <a:pt x="1129" y="129"/>
                  </a:lnTo>
                  <a:lnTo>
                    <a:pt x="1133" y="127"/>
                  </a:lnTo>
                  <a:lnTo>
                    <a:pt x="1138" y="124"/>
                  </a:lnTo>
                  <a:lnTo>
                    <a:pt x="1143" y="122"/>
                  </a:lnTo>
                  <a:lnTo>
                    <a:pt x="1147" y="120"/>
                  </a:lnTo>
                  <a:lnTo>
                    <a:pt x="1152" y="117"/>
                  </a:lnTo>
                  <a:lnTo>
                    <a:pt x="1156" y="115"/>
                  </a:lnTo>
                  <a:lnTo>
                    <a:pt x="1161" y="112"/>
                  </a:lnTo>
                  <a:lnTo>
                    <a:pt x="1166" y="110"/>
                  </a:lnTo>
                  <a:lnTo>
                    <a:pt x="1170" y="108"/>
                  </a:lnTo>
                  <a:lnTo>
                    <a:pt x="1175" y="105"/>
                  </a:lnTo>
                  <a:lnTo>
                    <a:pt x="1179" y="103"/>
                  </a:lnTo>
                  <a:lnTo>
                    <a:pt x="1184" y="101"/>
                  </a:lnTo>
                  <a:lnTo>
                    <a:pt x="1189" y="98"/>
                  </a:lnTo>
                  <a:lnTo>
                    <a:pt x="1193" y="96"/>
                  </a:lnTo>
                  <a:lnTo>
                    <a:pt x="1198" y="93"/>
                  </a:lnTo>
                  <a:lnTo>
                    <a:pt x="1203" y="91"/>
                  </a:lnTo>
                  <a:lnTo>
                    <a:pt x="1207" y="89"/>
                  </a:lnTo>
                  <a:lnTo>
                    <a:pt x="1212" y="86"/>
                  </a:lnTo>
                  <a:lnTo>
                    <a:pt x="1216" y="84"/>
                  </a:lnTo>
                  <a:lnTo>
                    <a:pt x="1221" y="81"/>
                  </a:lnTo>
                  <a:lnTo>
                    <a:pt x="1226" y="79"/>
                  </a:lnTo>
                  <a:lnTo>
                    <a:pt x="1230" y="77"/>
                  </a:lnTo>
                  <a:lnTo>
                    <a:pt x="1235" y="74"/>
                  </a:lnTo>
                  <a:lnTo>
                    <a:pt x="1239" y="72"/>
                  </a:lnTo>
                  <a:lnTo>
                    <a:pt x="1244" y="70"/>
                  </a:lnTo>
                  <a:lnTo>
                    <a:pt x="1249" y="67"/>
                  </a:lnTo>
                  <a:lnTo>
                    <a:pt x="1253" y="65"/>
                  </a:lnTo>
                  <a:lnTo>
                    <a:pt x="1258" y="62"/>
                  </a:lnTo>
                  <a:lnTo>
                    <a:pt x="1262" y="60"/>
                  </a:lnTo>
                  <a:lnTo>
                    <a:pt x="1267" y="58"/>
                  </a:lnTo>
                  <a:lnTo>
                    <a:pt x="1272" y="55"/>
                  </a:lnTo>
                  <a:lnTo>
                    <a:pt x="1276" y="53"/>
                  </a:lnTo>
                  <a:lnTo>
                    <a:pt x="1281" y="50"/>
                  </a:lnTo>
                  <a:lnTo>
                    <a:pt x="1285" y="48"/>
                  </a:lnTo>
                  <a:lnTo>
                    <a:pt x="1290" y="46"/>
                  </a:lnTo>
                  <a:lnTo>
                    <a:pt x="1295" y="43"/>
                  </a:lnTo>
                  <a:lnTo>
                    <a:pt x="1299" y="41"/>
                  </a:lnTo>
                  <a:lnTo>
                    <a:pt x="1304" y="38"/>
                  </a:lnTo>
                  <a:lnTo>
                    <a:pt x="1308" y="36"/>
                  </a:lnTo>
                  <a:lnTo>
                    <a:pt x="1313" y="34"/>
                  </a:lnTo>
                  <a:lnTo>
                    <a:pt x="1318" y="31"/>
                  </a:lnTo>
                  <a:lnTo>
                    <a:pt x="1322" y="29"/>
                  </a:lnTo>
                  <a:lnTo>
                    <a:pt x="1327" y="27"/>
                  </a:lnTo>
                  <a:lnTo>
                    <a:pt x="1331" y="24"/>
                  </a:lnTo>
                  <a:lnTo>
                    <a:pt x="1336" y="22"/>
                  </a:lnTo>
                  <a:lnTo>
                    <a:pt x="1341" y="19"/>
                  </a:lnTo>
                  <a:lnTo>
                    <a:pt x="1345" y="17"/>
                  </a:lnTo>
                  <a:lnTo>
                    <a:pt x="1350" y="15"/>
                  </a:lnTo>
                  <a:lnTo>
                    <a:pt x="1355" y="12"/>
                  </a:lnTo>
                  <a:lnTo>
                    <a:pt x="1359" y="10"/>
                  </a:lnTo>
                  <a:lnTo>
                    <a:pt x="1364" y="7"/>
                  </a:lnTo>
                  <a:lnTo>
                    <a:pt x="1368" y="5"/>
                  </a:lnTo>
                  <a:lnTo>
                    <a:pt x="1373" y="3"/>
                  </a:lnTo>
                  <a:lnTo>
                    <a:pt x="1378" y="0"/>
                  </a:lnTo>
                </a:path>
              </a:pathLst>
            </a:custGeom>
            <a:noFill/>
            <a:ln w="19050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217"/>
            <p:cNvSpPr>
              <a:spLocks noChangeShapeType="1"/>
            </p:cNvSpPr>
            <p:nvPr/>
          </p:nvSpPr>
          <p:spPr bwMode="auto">
            <a:xfrm flipV="1">
              <a:off x="569" y="425"/>
              <a:ext cx="0" cy="2891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218"/>
            <p:cNvSpPr>
              <a:spLocks noChangeShapeType="1"/>
            </p:cNvSpPr>
            <p:nvPr/>
          </p:nvSpPr>
          <p:spPr bwMode="auto">
            <a:xfrm flipH="1">
              <a:off x="510" y="3225"/>
              <a:ext cx="59" cy="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219"/>
            <p:cNvSpPr>
              <a:spLocks noChangeArrowheads="1"/>
            </p:cNvSpPr>
            <p:nvPr/>
          </p:nvSpPr>
          <p:spPr bwMode="auto">
            <a:xfrm rot="16200000">
              <a:off x="340" y="3083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Line 220"/>
            <p:cNvSpPr>
              <a:spLocks noChangeShapeType="1"/>
            </p:cNvSpPr>
            <p:nvPr/>
          </p:nvSpPr>
          <p:spPr bwMode="auto">
            <a:xfrm flipH="1">
              <a:off x="510" y="2684"/>
              <a:ext cx="59" cy="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21"/>
            <p:cNvSpPr>
              <a:spLocks noChangeArrowheads="1"/>
            </p:cNvSpPr>
            <p:nvPr/>
          </p:nvSpPr>
          <p:spPr bwMode="auto">
            <a:xfrm rot="16200000">
              <a:off x="298" y="254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Line 222"/>
            <p:cNvSpPr>
              <a:spLocks noChangeShapeType="1"/>
            </p:cNvSpPr>
            <p:nvPr/>
          </p:nvSpPr>
          <p:spPr bwMode="auto">
            <a:xfrm flipH="1">
              <a:off x="510" y="2143"/>
              <a:ext cx="59" cy="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3"/>
            <p:cNvSpPr>
              <a:spLocks noChangeArrowheads="1"/>
            </p:cNvSpPr>
            <p:nvPr/>
          </p:nvSpPr>
          <p:spPr bwMode="auto">
            <a:xfrm rot="16200000">
              <a:off x="298" y="2001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Line 224"/>
            <p:cNvSpPr>
              <a:spLocks noChangeShapeType="1"/>
            </p:cNvSpPr>
            <p:nvPr/>
          </p:nvSpPr>
          <p:spPr bwMode="auto">
            <a:xfrm flipH="1">
              <a:off x="510" y="1601"/>
              <a:ext cx="59" cy="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25"/>
            <p:cNvSpPr>
              <a:spLocks noChangeArrowheads="1"/>
            </p:cNvSpPr>
            <p:nvPr/>
          </p:nvSpPr>
          <p:spPr bwMode="auto">
            <a:xfrm rot="16200000">
              <a:off x="298" y="1460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Line 226"/>
            <p:cNvSpPr>
              <a:spLocks noChangeShapeType="1"/>
            </p:cNvSpPr>
            <p:nvPr/>
          </p:nvSpPr>
          <p:spPr bwMode="auto">
            <a:xfrm flipH="1">
              <a:off x="510" y="1060"/>
              <a:ext cx="59" cy="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27"/>
            <p:cNvSpPr>
              <a:spLocks noChangeArrowheads="1"/>
            </p:cNvSpPr>
            <p:nvPr/>
          </p:nvSpPr>
          <p:spPr bwMode="auto">
            <a:xfrm rot="16200000">
              <a:off x="298" y="918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Line 228"/>
            <p:cNvSpPr>
              <a:spLocks noChangeShapeType="1"/>
            </p:cNvSpPr>
            <p:nvPr/>
          </p:nvSpPr>
          <p:spPr bwMode="auto">
            <a:xfrm flipH="1">
              <a:off x="510" y="519"/>
              <a:ext cx="59" cy="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29"/>
            <p:cNvSpPr>
              <a:spLocks noChangeArrowheads="1"/>
            </p:cNvSpPr>
            <p:nvPr/>
          </p:nvSpPr>
          <p:spPr bwMode="auto">
            <a:xfrm rot="16200000">
              <a:off x="257" y="373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Line 231"/>
            <p:cNvSpPr>
              <a:spLocks noChangeShapeType="1"/>
            </p:cNvSpPr>
            <p:nvPr/>
          </p:nvSpPr>
          <p:spPr bwMode="auto">
            <a:xfrm>
              <a:off x="569" y="3316"/>
              <a:ext cx="5041" cy="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32"/>
            <p:cNvSpPr>
              <a:spLocks noChangeShapeType="1"/>
            </p:cNvSpPr>
            <p:nvPr/>
          </p:nvSpPr>
          <p:spPr bwMode="auto">
            <a:xfrm>
              <a:off x="660" y="3316"/>
              <a:ext cx="0" cy="59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33"/>
            <p:cNvSpPr>
              <a:spLocks noChangeArrowheads="1"/>
            </p:cNvSpPr>
            <p:nvPr/>
          </p:nvSpPr>
          <p:spPr bwMode="auto">
            <a:xfrm>
              <a:off x="621" y="3403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Line 234"/>
            <p:cNvSpPr>
              <a:spLocks noChangeShapeType="1"/>
            </p:cNvSpPr>
            <p:nvPr/>
          </p:nvSpPr>
          <p:spPr bwMode="auto">
            <a:xfrm>
              <a:off x="1630" y="3316"/>
              <a:ext cx="0" cy="59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235"/>
            <p:cNvSpPr>
              <a:spLocks noChangeArrowheads="1"/>
            </p:cNvSpPr>
            <p:nvPr/>
          </p:nvSpPr>
          <p:spPr bwMode="auto">
            <a:xfrm>
              <a:off x="1550" y="340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Line 236"/>
            <p:cNvSpPr>
              <a:spLocks noChangeShapeType="1"/>
            </p:cNvSpPr>
            <p:nvPr/>
          </p:nvSpPr>
          <p:spPr bwMode="auto">
            <a:xfrm>
              <a:off x="2604" y="3316"/>
              <a:ext cx="0" cy="59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237"/>
            <p:cNvSpPr>
              <a:spLocks noChangeArrowheads="1"/>
            </p:cNvSpPr>
            <p:nvPr/>
          </p:nvSpPr>
          <p:spPr bwMode="auto">
            <a:xfrm>
              <a:off x="2524" y="340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Line 238"/>
            <p:cNvSpPr>
              <a:spLocks noChangeShapeType="1"/>
            </p:cNvSpPr>
            <p:nvPr/>
          </p:nvSpPr>
          <p:spPr bwMode="auto">
            <a:xfrm>
              <a:off x="3575" y="3316"/>
              <a:ext cx="0" cy="59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239"/>
            <p:cNvSpPr>
              <a:spLocks noChangeArrowheads="1"/>
            </p:cNvSpPr>
            <p:nvPr/>
          </p:nvSpPr>
          <p:spPr bwMode="auto">
            <a:xfrm>
              <a:off x="3494" y="340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Line 240"/>
            <p:cNvSpPr>
              <a:spLocks noChangeShapeType="1"/>
            </p:cNvSpPr>
            <p:nvPr/>
          </p:nvSpPr>
          <p:spPr bwMode="auto">
            <a:xfrm>
              <a:off x="4545" y="3316"/>
              <a:ext cx="0" cy="59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241"/>
            <p:cNvSpPr>
              <a:spLocks noChangeArrowheads="1"/>
            </p:cNvSpPr>
            <p:nvPr/>
          </p:nvSpPr>
          <p:spPr bwMode="auto">
            <a:xfrm>
              <a:off x="4465" y="340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Line 242"/>
            <p:cNvSpPr>
              <a:spLocks noChangeShapeType="1"/>
            </p:cNvSpPr>
            <p:nvPr/>
          </p:nvSpPr>
          <p:spPr bwMode="auto">
            <a:xfrm>
              <a:off x="5519" y="3316"/>
              <a:ext cx="0" cy="59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243"/>
            <p:cNvSpPr>
              <a:spLocks noChangeArrowheads="1"/>
            </p:cNvSpPr>
            <p:nvPr/>
          </p:nvSpPr>
          <p:spPr bwMode="auto">
            <a:xfrm>
              <a:off x="5400" y="3403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1" name="Rectangle 230"/>
          <p:cNvSpPr>
            <a:spLocks noChangeArrowheads="1"/>
          </p:cNvSpPr>
          <p:nvPr/>
        </p:nvSpPr>
        <p:spPr bwMode="auto">
          <a:xfrm rot="16200000">
            <a:off x="-2574149" y="3192075"/>
            <a:ext cx="55785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Percentile Ranking Based on Earnings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 Age 23 or 27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2" name="Rectangle 244"/>
          <p:cNvSpPr>
            <a:spLocks noChangeArrowheads="1"/>
          </p:cNvSpPr>
          <p:nvPr/>
        </p:nvSpPr>
        <p:spPr bwMode="auto">
          <a:xfrm>
            <a:off x="1828800" y="5829300"/>
            <a:ext cx="6221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Percentile Ranking of College Based on Earnings at Age 32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" name="Rectangle 249"/>
          <p:cNvSpPr>
            <a:spLocks noChangeArrowheads="1"/>
          </p:cNvSpPr>
          <p:nvPr/>
        </p:nvSpPr>
        <p:spPr bwMode="auto">
          <a:xfrm>
            <a:off x="6171427" y="6276201"/>
            <a:ext cx="73096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Age 27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7" name="Line 81"/>
          <p:cNvSpPr>
            <a:spLocks noChangeShapeType="1"/>
          </p:cNvSpPr>
          <p:nvPr/>
        </p:nvSpPr>
        <p:spPr bwMode="auto">
          <a:xfrm>
            <a:off x="5153843" y="6414348"/>
            <a:ext cx="842963" cy="0"/>
          </a:xfrm>
          <a:prstGeom prst="line">
            <a:avLst/>
          </a:prstGeom>
          <a:noFill/>
          <a:ln w="19050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8" name="Freeform 82"/>
          <p:cNvSpPr>
            <a:spLocks/>
          </p:cNvSpPr>
          <p:nvPr/>
        </p:nvSpPr>
        <p:spPr bwMode="auto">
          <a:xfrm>
            <a:off x="5531668" y="6373073"/>
            <a:ext cx="87313" cy="71438"/>
          </a:xfrm>
          <a:custGeom>
            <a:avLst/>
            <a:gdLst>
              <a:gd name="T0" fmla="*/ 28 w 55"/>
              <a:gd name="T1" fmla="*/ 0 h 45"/>
              <a:gd name="T2" fmla="*/ 0 w 55"/>
              <a:gd name="T3" fmla="*/ 45 h 45"/>
              <a:gd name="T4" fmla="*/ 55 w 55"/>
              <a:gd name="T5" fmla="*/ 45 h 45"/>
              <a:gd name="T6" fmla="*/ 28 w 55"/>
              <a:gd name="T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" h="45">
                <a:moveTo>
                  <a:pt x="28" y="0"/>
                </a:moveTo>
                <a:lnTo>
                  <a:pt x="0" y="45"/>
                </a:lnTo>
                <a:lnTo>
                  <a:pt x="55" y="45"/>
                </a:lnTo>
                <a:lnTo>
                  <a:pt x="2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" name="Rectangle 249"/>
          <p:cNvSpPr>
            <a:spLocks noChangeArrowheads="1"/>
          </p:cNvSpPr>
          <p:nvPr/>
        </p:nvSpPr>
        <p:spPr bwMode="auto">
          <a:xfrm>
            <a:off x="3840258" y="6276201"/>
            <a:ext cx="73096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Age 23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0" name="Line 79"/>
          <p:cNvSpPr>
            <a:spLocks noChangeShapeType="1"/>
          </p:cNvSpPr>
          <p:nvPr/>
        </p:nvSpPr>
        <p:spPr bwMode="auto">
          <a:xfrm>
            <a:off x="2813864" y="6414348"/>
            <a:ext cx="842963" cy="0"/>
          </a:xfrm>
          <a:prstGeom prst="line">
            <a:avLst/>
          </a:prstGeom>
          <a:noFill/>
          <a:ln w="190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1" name="Oval 80"/>
          <p:cNvSpPr>
            <a:spLocks noChangeArrowheads="1"/>
          </p:cNvSpPr>
          <p:nvPr/>
        </p:nvSpPr>
        <p:spPr bwMode="auto">
          <a:xfrm>
            <a:off x="3185339" y="6365135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" name="Rectangle 5"/>
          <p:cNvSpPr>
            <a:spLocks noChangeArrowheads="1"/>
          </p:cNvSpPr>
          <p:nvPr/>
        </p:nvSpPr>
        <p:spPr bwMode="auto">
          <a:xfrm>
            <a:off x="771361" y="182563"/>
            <a:ext cx="77028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dirty="0">
                <a:solidFill>
                  <a:srgbClr val="1E2D70"/>
                </a:solidFill>
              </a:rPr>
              <a:t>Rankings of Colleges Based on Earnings at Ages 23 and 27 vs. Age 32</a:t>
            </a:r>
          </a:p>
        </p:txBody>
      </p:sp>
    </p:spTree>
    <p:extLst>
      <p:ext uri="{BB962C8B-B14F-4D97-AF65-F5344CB8AC3E}">
        <p14:creationId xmlns:p14="http://schemas.microsoft.com/office/powerpoint/2010/main" val="249568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903290" y="5657852"/>
            <a:ext cx="8002588" cy="1588"/>
          </a:xfrm>
          <a:prstGeom prst="line">
            <a:avLst/>
          </a:prstGeom>
          <a:noFill/>
          <a:ln w="0">
            <a:solidFill>
              <a:srgbClr val="EAF2F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903290" y="4743452"/>
            <a:ext cx="8002588" cy="1588"/>
          </a:xfrm>
          <a:prstGeom prst="line">
            <a:avLst/>
          </a:prstGeom>
          <a:noFill/>
          <a:ln w="0">
            <a:solidFill>
              <a:srgbClr val="EAF2F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903290" y="3822702"/>
            <a:ext cx="8002588" cy="1588"/>
          </a:xfrm>
          <a:prstGeom prst="line">
            <a:avLst/>
          </a:prstGeom>
          <a:noFill/>
          <a:ln w="0">
            <a:solidFill>
              <a:srgbClr val="EAF2F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903290" y="2908302"/>
            <a:ext cx="8002588" cy="1588"/>
          </a:xfrm>
          <a:prstGeom prst="line">
            <a:avLst/>
          </a:prstGeom>
          <a:noFill/>
          <a:ln w="0">
            <a:solidFill>
              <a:srgbClr val="EAF2F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903290" y="1993902"/>
            <a:ext cx="8002588" cy="1588"/>
          </a:xfrm>
          <a:prstGeom prst="line">
            <a:avLst/>
          </a:prstGeom>
          <a:noFill/>
          <a:ln w="0">
            <a:solidFill>
              <a:srgbClr val="EAF2F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903290" y="1073152"/>
            <a:ext cx="8002588" cy="1588"/>
          </a:xfrm>
          <a:prstGeom prst="line">
            <a:avLst/>
          </a:prstGeom>
          <a:noFill/>
          <a:ln w="0">
            <a:solidFill>
              <a:srgbClr val="EAF2F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4" name="Freeform 14"/>
          <p:cNvSpPr>
            <a:spLocks/>
          </p:cNvSpPr>
          <p:nvPr/>
        </p:nvSpPr>
        <p:spPr bwMode="auto">
          <a:xfrm>
            <a:off x="1047752" y="1200152"/>
            <a:ext cx="7713663" cy="4506913"/>
          </a:xfrm>
          <a:custGeom>
            <a:avLst/>
            <a:gdLst/>
            <a:ahLst/>
            <a:cxnLst>
              <a:cxn ang="0">
                <a:pos x="0" y="813"/>
              </a:cxn>
              <a:cxn ang="0">
                <a:pos x="174" y="391"/>
              </a:cxn>
              <a:cxn ang="0">
                <a:pos x="348" y="245"/>
              </a:cxn>
              <a:cxn ang="0">
                <a:pos x="522" y="148"/>
              </a:cxn>
              <a:cxn ang="0">
                <a:pos x="696" y="93"/>
              </a:cxn>
              <a:cxn ang="0">
                <a:pos x="870" y="57"/>
              </a:cxn>
              <a:cxn ang="0">
                <a:pos x="1044" y="37"/>
              </a:cxn>
              <a:cxn ang="0">
                <a:pos x="1218" y="15"/>
              </a:cxn>
              <a:cxn ang="0">
                <a:pos x="1392" y="0"/>
              </a:cxn>
            </a:cxnLst>
            <a:rect l="0" t="0" r="r" b="b"/>
            <a:pathLst>
              <a:path w="1392" h="813">
                <a:moveTo>
                  <a:pt x="0" y="813"/>
                </a:moveTo>
                <a:lnTo>
                  <a:pt x="174" y="391"/>
                </a:lnTo>
                <a:lnTo>
                  <a:pt x="348" y="245"/>
                </a:lnTo>
                <a:lnTo>
                  <a:pt x="522" y="148"/>
                </a:lnTo>
                <a:lnTo>
                  <a:pt x="696" y="93"/>
                </a:lnTo>
                <a:lnTo>
                  <a:pt x="870" y="57"/>
                </a:lnTo>
                <a:lnTo>
                  <a:pt x="1044" y="37"/>
                </a:lnTo>
                <a:lnTo>
                  <a:pt x="1218" y="15"/>
                </a:lnTo>
                <a:lnTo>
                  <a:pt x="1392" y="0"/>
                </a:lnTo>
              </a:path>
            </a:pathLst>
          </a:custGeom>
          <a:noFill/>
          <a:ln w="190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5" name="Oval 15"/>
          <p:cNvSpPr>
            <a:spLocks noChangeArrowheads="1"/>
          </p:cNvSpPr>
          <p:nvPr/>
        </p:nvSpPr>
        <p:spPr bwMode="auto">
          <a:xfrm>
            <a:off x="996952" y="5657852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6" name="Oval 16"/>
          <p:cNvSpPr>
            <a:spLocks noChangeArrowheads="1"/>
          </p:cNvSpPr>
          <p:nvPr/>
        </p:nvSpPr>
        <p:spPr bwMode="auto">
          <a:xfrm>
            <a:off x="1962152" y="3317877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7" name="Oval 17"/>
          <p:cNvSpPr>
            <a:spLocks noChangeArrowheads="1"/>
          </p:cNvSpPr>
          <p:nvPr/>
        </p:nvSpPr>
        <p:spPr bwMode="auto">
          <a:xfrm>
            <a:off x="2925765" y="2508252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8" name="Oval 18"/>
          <p:cNvSpPr>
            <a:spLocks noChangeArrowheads="1"/>
          </p:cNvSpPr>
          <p:nvPr/>
        </p:nvSpPr>
        <p:spPr bwMode="auto">
          <a:xfrm>
            <a:off x="3890965" y="1971677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9" name="Oval 19"/>
          <p:cNvSpPr>
            <a:spLocks noChangeArrowheads="1"/>
          </p:cNvSpPr>
          <p:nvPr/>
        </p:nvSpPr>
        <p:spPr bwMode="auto">
          <a:xfrm>
            <a:off x="4854577" y="1666877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0" name="Oval 20"/>
          <p:cNvSpPr>
            <a:spLocks noChangeArrowheads="1"/>
          </p:cNvSpPr>
          <p:nvPr/>
        </p:nvSpPr>
        <p:spPr bwMode="auto">
          <a:xfrm>
            <a:off x="5818190" y="1466852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1" name="Oval 21"/>
          <p:cNvSpPr>
            <a:spLocks noChangeArrowheads="1"/>
          </p:cNvSpPr>
          <p:nvPr/>
        </p:nvSpPr>
        <p:spPr bwMode="auto">
          <a:xfrm>
            <a:off x="6783390" y="1355727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2" name="Oval 22"/>
          <p:cNvSpPr>
            <a:spLocks noChangeArrowheads="1"/>
          </p:cNvSpPr>
          <p:nvPr/>
        </p:nvSpPr>
        <p:spPr bwMode="auto">
          <a:xfrm>
            <a:off x="7747002" y="1233489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3" name="Oval 23"/>
          <p:cNvSpPr>
            <a:spLocks noChangeArrowheads="1"/>
          </p:cNvSpPr>
          <p:nvPr/>
        </p:nvSpPr>
        <p:spPr bwMode="auto">
          <a:xfrm>
            <a:off x="8712202" y="1150939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4" name="Line 24"/>
          <p:cNvSpPr>
            <a:spLocks noChangeShapeType="1"/>
          </p:cNvSpPr>
          <p:nvPr/>
        </p:nvSpPr>
        <p:spPr bwMode="auto">
          <a:xfrm flipV="1">
            <a:off x="903290" y="928689"/>
            <a:ext cx="1588" cy="4922838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auto">
          <a:xfrm flipH="1">
            <a:off x="809627" y="5657852"/>
            <a:ext cx="93663" cy="1588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 rot="16200000">
            <a:off x="498515" y="5532174"/>
            <a:ext cx="3206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87" name="Line 27"/>
          <p:cNvSpPr>
            <a:spLocks noChangeShapeType="1"/>
          </p:cNvSpPr>
          <p:nvPr/>
        </p:nvSpPr>
        <p:spPr bwMode="auto">
          <a:xfrm flipH="1">
            <a:off x="809627" y="4743452"/>
            <a:ext cx="93663" cy="1588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 rot="16200000">
            <a:off x="498515" y="4614445"/>
            <a:ext cx="3206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0.6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89" name="Line 29"/>
          <p:cNvSpPr>
            <a:spLocks noChangeShapeType="1"/>
          </p:cNvSpPr>
          <p:nvPr/>
        </p:nvSpPr>
        <p:spPr bwMode="auto">
          <a:xfrm flipH="1">
            <a:off x="809627" y="3822702"/>
            <a:ext cx="93663" cy="1588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90" name="Rectangle 30"/>
          <p:cNvSpPr>
            <a:spLocks noChangeArrowheads="1"/>
          </p:cNvSpPr>
          <p:nvPr/>
        </p:nvSpPr>
        <p:spPr bwMode="auto">
          <a:xfrm rot="16200000">
            <a:off x="498515" y="3692094"/>
            <a:ext cx="3206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0.7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91" name="Line 31"/>
          <p:cNvSpPr>
            <a:spLocks noChangeShapeType="1"/>
          </p:cNvSpPr>
          <p:nvPr/>
        </p:nvSpPr>
        <p:spPr bwMode="auto">
          <a:xfrm flipH="1">
            <a:off x="809627" y="2908302"/>
            <a:ext cx="93663" cy="1588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92" name="Rectangle 32"/>
          <p:cNvSpPr>
            <a:spLocks noChangeArrowheads="1"/>
          </p:cNvSpPr>
          <p:nvPr/>
        </p:nvSpPr>
        <p:spPr bwMode="auto">
          <a:xfrm rot="16200000">
            <a:off x="498515" y="2780903"/>
            <a:ext cx="3206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0.8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93" name="Line 33"/>
          <p:cNvSpPr>
            <a:spLocks noChangeShapeType="1"/>
          </p:cNvSpPr>
          <p:nvPr/>
        </p:nvSpPr>
        <p:spPr bwMode="auto">
          <a:xfrm flipH="1">
            <a:off x="809627" y="1993902"/>
            <a:ext cx="93663" cy="1588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94" name="Rectangle 34"/>
          <p:cNvSpPr>
            <a:spLocks noChangeArrowheads="1"/>
          </p:cNvSpPr>
          <p:nvPr/>
        </p:nvSpPr>
        <p:spPr bwMode="auto">
          <a:xfrm rot="16200000">
            <a:off x="498515" y="1858552"/>
            <a:ext cx="3206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0.9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95" name="Line 35"/>
          <p:cNvSpPr>
            <a:spLocks noChangeShapeType="1"/>
          </p:cNvSpPr>
          <p:nvPr/>
        </p:nvSpPr>
        <p:spPr bwMode="auto">
          <a:xfrm flipH="1">
            <a:off x="809627" y="1073152"/>
            <a:ext cx="93663" cy="1588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96" name="Rectangle 36"/>
          <p:cNvSpPr>
            <a:spLocks noChangeArrowheads="1"/>
          </p:cNvSpPr>
          <p:nvPr/>
        </p:nvSpPr>
        <p:spPr bwMode="auto">
          <a:xfrm rot="16200000">
            <a:off x="541340" y="846139"/>
            <a:ext cx="2381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97" name="Rectangle 37"/>
          <p:cNvSpPr>
            <a:spLocks noChangeArrowheads="1"/>
          </p:cNvSpPr>
          <p:nvPr/>
        </p:nvSpPr>
        <p:spPr bwMode="auto">
          <a:xfrm rot="16200000">
            <a:off x="-2168208" y="3293587"/>
            <a:ext cx="500459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Correlation with Ranking Based on Earnings  at Age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32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98" name="Line 38"/>
          <p:cNvSpPr>
            <a:spLocks noChangeShapeType="1"/>
          </p:cNvSpPr>
          <p:nvPr/>
        </p:nvSpPr>
        <p:spPr bwMode="auto">
          <a:xfrm>
            <a:off x="903290" y="5851527"/>
            <a:ext cx="8002588" cy="1588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99" name="Line 39"/>
          <p:cNvSpPr>
            <a:spLocks noChangeShapeType="1"/>
          </p:cNvSpPr>
          <p:nvPr/>
        </p:nvSpPr>
        <p:spPr bwMode="auto">
          <a:xfrm>
            <a:off x="1047752" y="5851527"/>
            <a:ext cx="1588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00" name="Rectangle 40"/>
          <p:cNvSpPr>
            <a:spLocks noChangeArrowheads="1"/>
          </p:cNvSpPr>
          <p:nvPr/>
        </p:nvSpPr>
        <p:spPr bwMode="auto">
          <a:xfrm>
            <a:off x="919165" y="5989639"/>
            <a:ext cx="3714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401" name="Line 41"/>
          <p:cNvSpPr>
            <a:spLocks noChangeShapeType="1"/>
          </p:cNvSpPr>
          <p:nvPr/>
        </p:nvSpPr>
        <p:spPr bwMode="auto">
          <a:xfrm>
            <a:off x="2976565" y="5851527"/>
            <a:ext cx="1588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02" name="Rectangle 42"/>
          <p:cNvSpPr>
            <a:spLocks noChangeArrowheads="1"/>
          </p:cNvSpPr>
          <p:nvPr/>
        </p:nvSpPr>
        <p:spPr bwMode="auto">
          <a:xfrm>
            <a:off x="2847977" y="5989639"/>
            <a:ext cx="3714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403" name="Line 43"/>
          <p:cNvSpPr>
            <a:spLocks noChangeShapeType="1"/>
          </p:cNvSpPr>
          <p:nvPr/>
        </p:nvSpPr>
        <p:spPr bwMode="auto">
          <a:xfrm>
            <a:off x="4903790" y="5851527"/>
            <a:ext cx="1588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04" name="Rectangle 44"/>
          <p:cNvSpPr>
            <a:spLocks noChangeArrowheads="1"/>
          </p:cNvSpPr>
          <p:nvPr/>
        </p:nvSpPr>
        <p:spPr bwMode="auto">
          <a:xfrm>
            <a:off x="4776790" y="5989639"/>
            <a:ext cx="3714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27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405" name="Line 45"/>
          <p:cNvSpPr>
            <a:spLocks noChangeShapeType="1"/>
          </p:cNvSpPr>
          <p:nvPr/>
        </p:nvSpPr>
        <p:spPr bwMode="auto">
          <a:xfrm>
            <a:off x="6832602" y="5851527"/>
            <a:ext cx="1588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06" name="Rectangle 46"/>
          <p:cNvSpPr>
            <a:spLocks noChangeArrowheads="1"/>
          </p:cNvSpPr>
          <p:nvPr/>
        </p:nvSpPr>
        <p:spPr bwMode="auto">
          <a:xfrm>
            <a:off x="6705602" y="5989639"/>
            <a:ext cx="3714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29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407" name="Line 47"/>
          <p:cNvSpPr>
            <a:spLocks noChangeShapeType="1"/>
          </p:cNvSpPr>
          <p:nvPr/>
        </p:nvSpPr>
        <p:spPr bwMode="auto">
          <a:xfrm>
            <a:off x="8761415" y="5851527"/>
            <a:ext cx="1588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08" name="Rectangle 48"/>
          <p:cNvSpPr>
            <a:spLocks noChangeArrowheads="1"/>
          </p:cNvSpPr>
          <p:nvPr/>
        </p:nvSpPr>
        <p:spPr bwMode="auto">
          <a:xfrm>
            <a:off x="8634415" y="5989639"/>
            <a:ext cx="3714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409" name="Rectangle 49"/>
          <p:cNvSpPr>
            <a:spLocks noChangeArrowheads="1"/>
          </p:cNvSpPr>
          <p:nvPr/>
        </p:nvSpPr>
        <p:spPr bwMode="auto">
          <a:xfrm>
            <a:off x="2947417" y="6352401"/>
            <a:ext cx="38343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Age at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Which Earnings are Measured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1247966" y="182563"/>
            <a:ext cx="67496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dirty="0">
                <a:solidFill>
                  <a:srgbClr val="1E2D70"/>
                </a:solidFill>
              </a:rPr>
              <a:t>Correlation of College Rankings Based on Earnings at Age 32</a:t>
            </a:r>
          </a:p>
          <a:p>
            <a:pPr algn="ctr"/>
            <a:r>
              <a:rPr lang="en-US" sz="1800" b="1" dirty="0">
                <a:solidFill>
                  <a:srgbClr val="1E2D70"/>
                </a:solidFill>
              </a:rPr>
              <a:t>With Rankings Based on Earnings at Earlier Ages</a:t>
            </a:r>
          </a:p>
        </p:txBody>
      </p:sp>
    </p:spTree>
    <p:extLst>
      <p:ext uri="{BB962C8B-B14F-4D97-AF65-F5344CB8AC3E}">
        <p14:creationId xmlns:p14="http://schemas.microsoft.com/office/powerpoint/2010/main" val="337536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881062" y="5707063"/>
            <a:ext cx="8024813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881062" y="4764088"/>
            <a:ext cx="8024813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881062" y="3816350"/>
            <a:ext cx="8024813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881062" y="2874963"/>
            <a:ext cx="8024813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881062" y="1931988"/>
            <a:ext cx="8024813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881062" y="990600"/>
            <a:ext cx="8024813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2682875" y="674688"/>
            <a:ext cx="0" cy="5176838"/>
          </a:xfrm>
          <a:prstGeom prst="line">
            <a:avLst/>
          </a:prstGeom>
          <a:noFill/>
          <a:ln w="19050">
            <a:solidFill>
              <a:srgbClr val="808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1025525" y="823913"/>
            <a:ext cx="7735888" cy="4622800"/>
          </a:xfrm>
          <a:custGeom>
            <a:avLst/>
            <a:gdLst>
              <a:gd name="T0" fmla="*/ 0 w 1396"/>
              <a:gd name="T1" fmla="*/ 834 h 834"/>
              <a:gd name="T2" fmla="*/ 33 w 1396"/>
              <a:gd name="T3" fmla="*/ 811 h 834"/>
              <a:gd name="T4" fmla="*/ 66 w 1396"/>
              <a:gd name="T5" fmla="*/ 771 h 834"/>
              <a:gd name="T6" fmla="*/ 100 w 1396"/>
              <a:gd name="T7" fmla="*/ 724 h 834"/>
              <a:gd name="T8" fmla="*/ 133 w 1396"/>
              <a:gd name="T9" fmla="*/ 611 h 834"/>
              <a:gd name="T10" fmla="*/ 166 w 1396"/>
              <a:gd name="T11" fmla="*/ 453 h 834"/>
              <a:gd name="T12" fmla="*/ 199 w 1396"/>
              <a:gd name="T13" fmla="*/ 348 h 834"/>
              <a:gd name="T14" fmla="*/ 233 w 1396"/>
              <a:gd name="T15" fmla="*/ 290 h 834"/>
              <a:gd name="T16" fmla="*/ 266 w 1396"/>
              <a:gd name="T17" fmla="*/ 238 h 834"/>
              <a:gd name="T18" fmla="*/ 299 w 1396"/>
              <a:gd name="T19" fmla="*/ 195 h 834"/>
              <a:gd name="T20" fmla="*/ 332 w 1396"/>
              <a:gd name="T21" fmla="*/ 160 h 834"/>
              <a:gd name="T22" fmla="*/ 365 w 1396"/>
              <a:gd name="T23" fmla="*/ 133 h 834"/>
              <a:gd name="T24" fmla="*/ 399 w 1396"/>
              <a:gd name="T25" fmla="*/ 105 h 834"/>
              <a:gd name="T26" fmla="*/ 432 w 1396"/>
              <a:gd name="T27" fmla="*/ 79 h 834"/>
              <a:gd name="T28" fmla="*/ 465 w 1396"/>
              <a:gd name="T29" fmla="*/ 57 h 834"/>
              <a:gd name="T30" fmla="*/ 498 w 1396"/>
              <a:gd name="T31" fmla="*/ 41 h 834"/>
              <a:gd name="T32" fmla="*/ 532 w 1396"/>
              <a:gd name="T33" fmla="*/ 32 h 834"/>
              <a:gd name="T34" fmla="*/ 565 w 1396"/>
              <a:gd name="T35" fmla="*/ 26 h 834"/>
              <a:gd name="T36" fmla="*/ 598 w 1396"/>
              <a:gd name="T37" fmla="*/ 17 h 834"/>
              <a:gd name="T38" fmla="*/ 631 w 1396"/>
              <a:gd name="T39" fmla="*/ 10 h 834"/>
              <a:gd name="T40" fmla="*/ 665 w 1396"/>
              <a:gd name="T41" fmla="*/ 2 h 834"/>
              <a:gd name="T42" fmla="*/ 698 w 1396"/>
              <a:gd name="T43" fmla="*/ 1 h 834"/>
              <a:gd name="T44" fmla="*/ 731 w 1396"/>
              <a:gd name="T45" fmla="*/ 0 h 834"/>
              <a:gd name="T46" fmla="*/ 764 w 1396"/>
              <a:gd name="T47" fmla="*/ 0 h 834"/>
              <a:gd name="T48" fmla="*/ 797 w 1396"/>
              <a:gd name="T49" fmla="*/ 5 h 834"/>
              <a:gd name="T50" fmla="*/ 831 w 1396"/>
              <a:gd name="T51" fmla="*/ 14 h 834"/>
              <a:gd name="T52" fmla="*/ 864 w 1396"/>
              <a:gd name="T53" fmla="*/ 39 h 834"/>
              <a:gd name="T54" fmla="*/ 897 w 1396"/>
              <a:gd name="T55" fmla="*/ 61 h 834"/>
              <a:gd name="T56" fmla="*/ 930 w 1396"/>
              <a:gd name="T57" fmla="*/ 86 h 834"/>
              <a:gd name="T58" fmla="*/ 964 w 1396"/>
              <a:gd name="T59" fmla="*/ 114 h 834"/>
              <a:gd name="T60" fmla="*/ 997 w 1396"/>
              <a:gd name="T61" fmla="*/ 149 h 834"/>
              <a:gd name="T62" fmla="*/ 1030 w 1396"/>
              <a:gd name="T63" fmla="*/ 197 h 834"/>
              <a:gd name="T64" fmla="*/ 1063 w 1396"/>
              <a:gd name="T65" fmla="*/ 244 h 834"/>
              <a:gd name="T66" fmla="*/ 1096 w 1396"/>
              <a:gd name="T67" fmla="*/ 306 h 834"/>
              <a:gd name="T68" fmla="*/ 1130 w 1396"/>
              <a:gd name="T69" fmla="*/ 325 h 834"/>
              <a:gd name="T70" fmla="*/ 1163 w 1396"/>
              <a:gd name="T71" fmla="*/ 348 h 834"/>
              <a:gd name="T72" fmla="*/ 1196 w 1396"/>
              <a:gd name="T73" fmla="*/ 387 h 834"/>
              <a:gd name="T74" fmla="*/ 1229 w 1396"/>
              <a:gd name="T75" fmla="*/ 437 h 834"/>
              <a:gd name="T76" fmla="*/ 1263 w 1396"/>
              <a:gd name="T77" fmla="*/ 470 h 834"/>
              <a:gd name="T78" fmla="*/ 1296 w 1396"/>
              <a:gd name="T79" fmla="*/ 491 h 834"/>
              <a:gd name="T80" fmla="*/ 1329 w 1396"/>
              <a:gd name="T81" fmla="*/ 519 h 834"/>
              <a:gd name="T82" fmla="*/ 1362 w 1396"/>
              <a:gd name="T83" fmla="*/ 541 h 834"/>
              <a:gd name="T84" fmla="*/ 1396 w 1396"/>
              <a:gd name="T85" fmla="*/ 551 h 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96" h="834">
                <a:moveTo>
                  <a:pt x="0" y="834"/>
                </a:moveTo>
                <a:lnTo>
                  <a:pt x="33" y="811"/>
                </a:lnTo>
                <a:lnTo>
                  <a:pt x="66" y="771"/>
                </a:lnTo>
                <a:lnTo>
                  <a:pt x="100" y="724"/>
                </a:lnTo>
                <a:lnTo>
                  <a:pt x="133" y="611"/>
                </a:lnTo>
                <a:lnTo>
                  <a:pt x="166" y="453"/>
                </a:lnTo>
                <a:lnTo>
                  <a:pt x="199" y="348"/>
                </a:lnTo>
                <a:lnTo>
                  <a:pt x="233" y="290"/>
                </a:lnTo>
                <a:lnTo>
                  <a:pt x="266" y="238"/>
                </a:lnTo>
                <a:lnTo>
                  <a:pt x="299" y="195"/>
                </a:lnTo>
                <a:lnTo>
                  <a:pt x="332" y="160"/>
                </a:lnTo>
                <a:lnTo>
                  <a:pt x="365" y="133"/>
                </a:lnTo>
                <a:lnTo>
                  <a:pt x="399" y="105"/>
                </a:lnTo>
                <a:lnTo>
                  <a:pt x="432" y="79"/>
                </a:lnTo>
                <a:lnTo>
                  <a:pt x="465" y="57"/>
                </a:lnTo>
                <a:lnTo>
                  <a:pt x="498" y="41"/>
                </a:lnTo>
                <a:lnTo>
                  <a:pt x="532" y="32"/>
                </a:lnTo>
                <a:lnTo>
                  <a:pt x="565" y="26"/>
                </a:lnTo>
                <a:lnTo>
                  <a:pt x="598" y="17"/>
                </a:lnTo>
                <a:lnTo>
                  <a:pt x="631" y="10"/>
                </a:lnTo>
                <a:lnTo>
                  <a:pt x="665" y="2"/>
                </a:lnTo>
                <a:lnTo>
                  <a:pt x="698" y="1"/>
                </a:lnTo>
                <a:lnTo>
                  <a:pt x="731" y="0"/>
                </a:lnTo>
                <a:lnTo>
                  <a:pt x="764" y="0"/>
                </a:lnTo>
                <a:lnTo>
                  <a:pt x="797" y="5"/>
                </a:lnTo>
                <a:lnTo>
                  <a:pt x="831" y="14"/>
                </a:lnTo>
                <a:lnTo>
                  <a:pt x="864" y="39"/>
                </a:lnTo>
                <a:lnTo>
                  <a:pt x="897" y="61"/>
                </a:lnTo>
                <a:lnTo>
                  <a:pt x="930" y="86"/>
                </a:lnTo>
                <a:lnTo>
                  <a:pt x="964" y="114"/>
                </a:lnTo>
                <a:lnTo>
                  <a:pt x="997" y="149"/>
                </a:lnTo>
                <a:lnTo>
                  <a:pt x="1030" y="197"/>
                </a:lnTo>
                <a:lnTo>
                  <a:pt x="1063" y="244"/>
                </a:lnTo>
                <a:lnTo>
                  <a:pt x="1096" y="306"/>
                </a:lnTo>
                <a:lnTo>
                  <a:pt x="1130" y="325"/>
                </a:lnTo>
                <a:lnTo>
                  <a:pt x="1163" y="348"/>
                </a:lnTo>
                <a:lnTo>
                  <a:pt x="1196" y="387"/>
                </a:lnTo>
                <a:lnTo>
                  <a:pt x="1229" y="437"/>
                </a:lnTo>
                <a:lnTo>
                  <a:pt x="1263" y="470"/>
                </a:lnTo>
                <a:lnTo>
                  <a:pt x="1296" y="491"/>
                </a:lnTo>
                <a:lnTo>
                  <a:pt x="1329" y="519"/>
                </a:lnTo>
                <a:lnTo>
                  <a:pt x="1362" y="541"/>
                </a:lnTo>
                <a:lnTo>
                  <a:pt x="1396" y="551"/>
                </a:lnTo>
              </a:path>
            </a:pathLst>
          </a:custGeom>
          <a:noFill/>
          <a:ln w="190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985837" y="5408613"/>
            <a:ext cx="73025" cy="71438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1174750" y="5280025"/>
            <a:ext cx="71438" cy="730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1357312" y="5064125"/>
            <a:ext cx="73025" cy="71438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1539875" y="4803775"/>
            <a:ext cx="73025" cy="71438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1724025" y="4171950"/>
            <a:ext cx="71438" cy="71438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1911350" y="3302000"/>
            <a:ext cx="73025" cy="71438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2095500" y="2719388"/>
            <a:ext cx="71438" cy="71438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2278062" y="2392363"/>
            <a:ext cx="71438" cy="71438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2460625" y="2103438"/>
            <a:ext cx="71438" cy="730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2643187" y="1871663"/>
            <a:ext cx="73025" cy="71438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2832100" y="1677988"/>
            <a:ext cx="71438" cy="71438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3014662" y="1527175"/>
            <a:ext cx="71438" cy="730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3197225" y="1373188"/>
            <a:ext cx="73025" cy="71438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3379787" y="1222375"/>
            <a:ext cx="73025" cy="730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32"/>
          <p:cNvSpPr>
            <a:spLocks noChangeArrowheads="1"/>
          </p:cNvSpPr>
          <p:nvPr/>
        </p:nvSpPr>
        <p:spPr bwMode="auto">
          <a:xfrm>
            <a:off x="3568700" y="1101725"/>
            <a:ext cx="73025" cy="71438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33"/>
          <p:cNvSpPr>
            <a:spLocks noChangeArrowheads="1"/>
          </p:cNvSpPr>
          <p:nvPr/>
        </p:nvSpPr>
        <p:spPr bwMode="auto">
          <a:xfrm>
            <a:off x="3751262" y="1017588"/>
            <a:ext cx="73025" cy="730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34"/>
          <p:cNvSpPr>
            <a:spLocks noChangeArrowheads="1"/>
          </p:cNvSpPr>
          <p:nvPr/>
        </p:nvSpPr>
        <p:spPr bwMode="auto">
          <a:xfrm>
            <a:off x="3935412" y="962025"/>
            <a:ext cx="71438" cy="730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35"/>
          <p:cNvSpPr>
            <a:spLocks noChangeArrowheads="1"/>
          </p:cNvSpPr>
          <p:nvPr/>
        </p:nvSpPr>
        <p:spPr bwMode="auto">
          <a:xfrm>
            <a:off x="4117975" y="928688"/>
            <a:ext cx="71438" cy="730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36"/>
          <p:cNvSpPr>
            <a:spLocks noChangeArrowheads="1"/>
          </p:cNvSpPr>
          <p:nvPr/>
        </p:nvSpPr>
        <p:spPr bwMode="auto">
          <a:xfrm>
            <a:off x="4305300" y="879475"/>
            <a:ext cx="73025" cy="71438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4489450" y="839788"/>
            <a:ext cx="71438" cy="730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38"/>
          <p:cNvSpPr>
            <a:spLocks noChangeArrowheads="1"/>
          </p:cNvSpPr>
          <p:nvPr/>
        </p:nvSpPr>
        <p:spPr bwMode="auto">
          <a:xfrm>
            <a:off x="4672013" y="795338"/>
            <a:ext cx="71438" cy="730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39"/>
          <p:cNvSpPr>
            <a:spLocks noChangeArrowheads="1"/>
          </p:cNvSpPr>
          <p:nvPr/>
        </p:nvSpPr>
        <p:spPr bwMode="auto">
          <a:xfrm>
            <a:off x="4854575" y="790575"/>
            <a:ext cx="71438" cy="71438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5037138" y="790575"/>
            <a:ext cx="73025" cy="71438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5226050" y="784225"/>
            <a:ext cx="71438" cy="730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5408613" y="817563"/>
            <a:ext cx="73025" cy="730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5591175" y="862013"/>
            <a:ext cx="73025" cy="730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5775325" y="1001713"/>
            <a:ext cx="71438" cy="71438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45"/>
          <p:cNvSpPr>
            <a:spLocks noChangeArrowheads="1"/>
          </p:cNvSpPr>
          <p:nvPr/>
        </p:nvSpPr>
        <p:spPr bwMode="auto">
          <a:xfrm>
            <a:off x="5962650" y="1128713"/>
            <a:ext cx="73025" cy="71438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46"/>
          <p:cNvSpPr>
            <a:spLocks noChangeArrowheads="1"/>
          </p:cNvSpPr>
          <p:nvPr/>
        </p:nvSpPr>
        <p:spPr bwMode="auto">
          <a:xfrm>
            <a:off x="6145213" y="1266825"/>
            <a:ext cx="73025" cy="730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47"/>
          <p:cNvSpPr>
            <a:spLocks noChangeArrowheads="1"/>
          </p:cNvSpPr>
          <p:nvPr/>
        </p:nvSpPr>
        <p:spPr bwMode="auto">
          <a:xfrm>
            <a:off x="6329363" y="1417638"/>
            <a:ext cx="71438" cy="71438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48"/>
          <p:cNvSpPr>
            <a:spLocks noChangeArrowheads="1"/>
          </p:cNvSpPr>
          <p:nvPr/>
        </p:nvSpPr>
        <p:spPr bwMode="auto">
          <a:xfrm>
            <a:off x="6511925" y="1616075"/>
            <a:ext cx="71438" cy="730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49"/>
          <p:cNvSpPr>
            <a:spLocks noChangeArrowheads="1"/>
          </p:cNvSpPr>
          <p:nvPr/>
        </p:nvSpPr>
        <p:spPr bwMode="auto">
          <a:xfrm>
            <a:off x="6700838" y="1882775"/>
            <a:ext cx="71438" cy="71438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50"/>
          <p:cNvSpPr>
            <a:spLocks noChangeArrowheads="1"/>
          </p:cNvSpPr>
          <p:nvPr/>
        </p:nvSpPr>
        <p:spPr bwMode="auto">
          <a:xfrm>
            <a:off x="6883400" y="2136775"/>
            <a:ext cx="71438" cy="730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51"/>
          <p:cNvSpPr>
            <a:spLocks noChangeArrowheads="1"/>
          </p:cNvSpPr>
          <p:nvPr/>
        </p:nvSpPr>
        <p:spPr bwMode="auto">
          <a:xfrm>
            <a:off x="7065963" y="2481263"/>
            <a:ext cx="71438" cy="71438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Oval 52"/>
          <p:cNvSpPr>
            <a:spLocks noChangeArrowheads="1"/>
          </p:cNvSpPr>
          <p:nvPr/>
        </p:nvSpPr>
        <p:spPr bwMode="auto">
          <a:xfrm>
            <a:off x="7248525" y="2586038"/>
            <a:ext cx="71438" cy="730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Oval 53"/>
          <p:cNvSpPr>
            <a:spLocks noChangeArrowheads="1"/>
          </p:cNvSpPr>
          <p:nvPr/>
        </p:nvSpPr>
        <p:spPr bwMode="auto">
          <a:xfrm>
            <a:off x="7431088" y="2719388"/>
            <a:ext cx="73025" cy="71438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54"/>
          <p:cNvSpPr>
            <a:spLocks noChangeArrowheads="1"/>
          </p:cNvSpPr>
          <p:nvPr/>
        </p:nvSpPr>
        <p:spPr bwMode="auto">
          <a:xfrm>
            <a:off x="7620000" y="2930525"/>
            <a:ext cx="71438" cy="71438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55"/>
          <p:cNvSpPr>
            <a:spLocks noChangeArrowheads="1"/>
          </p:cNvSpPr>
          <p:nvPr/>
        </p:nvSpPr>
        <p:spPr bwMode="auto">
          <a:xfrm>
            <a:off x="7802563" y="3206750"/>
            <a:ext cx="73025" cy="730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56"/>
          <p:cNvSpPr>
            <a:spLocks noChangeArrowheads="1"/>
          </p:cNvSpPr>
          <p:nvPr/>
        </p:nvSpPr>
        <p:spPr bwMode="auto">
          <a:xfrm>
            <a:off x="7985125" y="3390900"/>
            <a:ext cx="73025" cy="71438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57"/>
          <p:cNvSpPr>
            <a:spLocks noChangeArrowheads="1"/>
          </p:cNvSpPr>
          <p:nvPr/>
        </p:nvSpPr>
        <p:spPr bwMode="auto">
          <a:xfrm>
            <a:off x="8169275" y="3506788"/>
            <a:ext cx="71438" cy="71438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58"/>
          <p:cNvSpPr>
            <a:spLocks noChangeArrowheads="1"/>
          </p:cNvSpPr>
          <p:nvPr/>
        </p:nvSpPr>
        <p:spPr bwMode="auto">
          <a:xfrm>
            <a:off x="8356600" y="3662363"/>
            <a:ext cx="73025" cy="71438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59"/>
          <p:cNvSpPr>
            <a:spLocks noChangeArrowheads="1"/>
          </p:cNvSpPr>
          <p:nvPr/>
        </p:nvSpPr>
        <p:spPr bwMode="auto">
          <a:xfrm>
            <a:off x="8539163" y="3789363"/>
            <a:ext cx="73025" cy="71438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60"/>
          <p:cNvSpPr>
            <a:spLocks noChangeArrowheads="1"/>
          </p:cNvSpPr>
          <p:nvPr/>
        </p:nvSpPr>
        <p:spPr bwMode="auto">
          <a:xfrm>
            <a:off x="8723313" y="3844925"/>
            <a:ext cx="71438" cy="71438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Line 61"/>
          <p:cNvSpPr>
            <a:spLocks noChangeShapeType="1"/>
          </p:cNvSpPr>
          <p:nvPr/>
        </p:nvSpPr>
        <p:spPr bwMode="auto">
          <a:xfrm flipV="1">
            <a:off x="881062" y="674688"/>
            <a:ext cx="0" cy="5176838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Line 62"/>
          <p:cNvSpPr>
            <a:spLocks noChangeShapeType="1"/>
          </p:cNvSpPr>
          <p:nvPr/>
        </p:nvSpPr>
        <p:spPr bwMode="auto">
          <a:xfrm flipH="1">
            <a:off x="787400" y="5707063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63"/>
          <p:cNvSpPr>
            <a:spLocks noChangeArrowheads="1"/>
          </p:cNvSpPr>
          <p:nvPr/>
        </p:nvSpPr>
        <p:spPr bwMode="auto">
          <a:xfrm rot="16200000">
            <a:off x="484187" y="5481637"/>
            <a:ext cx="3048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Line 64"/>
          <p:cNvSpPr>
            <a:spLocks noChangeShapeType="1"/>
          </p:cNvSpPr>
          <p:nvPr/>
        </p:nvSpPr>
        <p:spPr bwMode="auto">
          <a:xfrm flipH="1">
            <a:off x="787400" y="4764088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Rectangle 65"/>
          <p:cNvSpPr>
            <a:spLocks noChangeArrowheads="1"/>
          </p:cNvSpPr>
          <p:nvPr/>
        </p:nvSpPr>
        <p:spPr bwMode="auto">
          <a:xfrm rot="16200000">
            <a:off x="484187" y="4540250"/>
            <a:ext cx="3048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Line 66"/>
          <p:cNvSpPr>
            <a:spLocks noChangeShapeType="1"/>
          </p:cNvSpPr>
          <p:nvPr/>
        </p:nvSpPr>
        <p:spPr bwMode="auto">
          <a:xfrm flipH="1">
            <a:off x="787400" y="3816350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Rectangle 67"/>
          <p:cNvSpPr>
            <a:spLocks noChangeArrowheads="1"/>
          </p:cNvSpPr>
          <p:nvPr/>
        </p:nvSpPr>
        <p:spPr bwMode="auto">
          <a:xfrm rot="16200000">
            <a:off x="484187" y="3592512"/>
            <a:ext cx="3048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Line 68"/>
          <p:cNvSpPr>
            <a:spLocks noChangeShapeType="1"/>
          </p:cNvSpPr>
          <p:nvPr/>
        </p:nvSpPr>
        <p:spPr bwMode="auto">
          <a:xfrm flipH="1">
            <a:off x="787400" y="2874963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Rectangle 69"/>
          <p:cNvSpPr>
            <a:spLocks noChangeArrowheads="1"/>
          </p:cNvSpPr>
          <p:nvPr/>
        </p:nvSpPr>
        <p:spPr bwMode="auto">
          <a:xfrm rot="16200000">
            <a:off x="484187" y="2649537"/>
            <a:ext cx="3048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.4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Line 70"/>
          <p:cNvSpPr>
            <a:spLocks noChangeShapeType="1"/>
          </p:cNvSpPr>
          <p:nvPr/>
        </p:nvSpPr>
        <p:spPr bwMode="auto">
          <a:xfrm flipH="1">
            <a:off x="787400" y="1931988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Rectangle 71"/>
          <p:cNvSpPr>
            <a:spLocks noChangeArrowheads="1"/>
          </p:cNvSpPr>
          <p:nvPr/>
        </p:nvSpPr>
        <p:spPr bwMode="auto">
          <a:xfrm rot="16200000">
            <a:off x="484187" y="1708150"/>
            <a:ext cx="3048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Line 72"/>
          <p:cNvSpPr>
            <a:spLocks noChangeShapeType="1"/>
          </p:cNvSpPr>
          <p:nvPr/>
        </p:nvSpPr>
        <p:spPr bwMode="auto">
          <a:xfrm flipH="1">
            <a:off x="787400" y="990600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 rot="16200000">
            <a:off x="485775" y="763587"/>
            <a:ext cx="3048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.6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 rot="16200000">
            <a:off x="-2707877" y="3117066"/>
            <a:ext cx="6053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Correlation of Earnings at Age x with Earnings at Age x+12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Line 75"/>
          <p:cNvSpPr>
            <a:spLocks noChangeShapeType="1"/>
          </p:cNvSpPr>
          <p:nvPr/>
        </p:nvSpPr>
        <p:spPr bwMode="auto">
          <a:xfrm>
            <a:off x="881062" y="5851525"/>
            <a:ext cx="802481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Line 76"/>
          <p:cNvSpPr>
            <a:spLocks noChangeShapeType="1"/>
          </p:cNvSpPr>
          <p:nvPr/>
        </p:nvSpPr>
        <p:spPr bwMode="auto">
          <a:xfrm>
            <a:off x="1390650" y="5851525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Rectangle 77"/>
          <p:cNvSpPr>
            <a:spLocks noChangeArrowheads="1"/>
          </p:cNvSpPr>
          <p:nvPr/>
        </p:nvSpPr>
        <p:spPr bwMode="auto">
          <a:xfrm>
            <a:off x="1263650" y="5989638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Line 78"/>
          <p:cNvSpPr>
            <a:spLocks noChangeShapeType="1"/>
          </p:cNvSpPr>
          <p:nvPr/>
        </p:nvSpPr>
        <p:spPr bwMode="auto">
          <a:xfrm>
            <a:off x="3236912" y="5851525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3108325" y="5989638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Line 80"/>
          <p:cNvSpPr>
            <a:spLocks noChangeShapeType="1"/>
          </p:cNvSpPr>
          <p:nvPr/>
        </p:nvSpPr>
        <p:spPr bwMode="auto">
          <a:xfrm>
            <a:off x="5076825" y="5851525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4948238" y="5989638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Line 82"/>
          <p:cNvSpPr>
            <a:spLocks noChangeShapeType="1"/>
          </p:cNvSpPr>
          <p:nvPr/>
        </p:nvSpPr>
        <p:spPr bwMode="auto">
          <a:xfrm>
            <a:off x="6916738" y="5851525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6788150" y="5989638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50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Line 84"/>
          <p:cNvSpPr>
            <a:spLocks noChangeShapeType="1"/>
          </p:cNvSpPr>
          <p:nvPr/>
        </p:nvSpPr>
        <p:spPr bwMode="auto">
          <a:xfrm>
            <a:off x="8761413" y="5851525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Rectangle 85"/>
          <p:cNvSpPr>
            <a:spLocks noChangeArrowheads="1"/>
          </p:cNvSpPr>
          <p:nvPr/>
        </p:nvSpPr>
        <p:spPr bwMode="auto">
          <a:xfrm>
            <a:off x="8634413" y="5989638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60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86"/>
          <p:cNvSpPr>
            <a:spLocks noChangeArrowheads="1"/>
          </p:cNvSpPr>
          <p:nvPr/>
        </p:nvSpPr>
        <p:spPr bwMode="auto">
          <a:xfrm>
            <a:off x="4797028" y="6296025"/>
            <a:ext cx="4103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Age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5"/>
          <p:cNvSpPr>
            <a:spLocks noChangeArrowheads="1"/>
          </p:cNvSpPr>
          <p:nvPr/>
        </p:nvSpPr>
        <p:spPr bwMode="auto">
          <a:xfrm>
            <a:off x="730626" y="182563"/>
            <a:ext cx="77843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1E2D70"/>
                </a:solidFill>
              </a:rPr>
              <a:t>Correlation of Individual Earnings with Earnings 12 Years Later, by Age</a:t>
            </a:r>
            <a:endParaRPr lang="en-US" sz="1800" b="1" dirty="0">
              <a:solidFill>
                <a:srgbClr val="1E2D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99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903288" y="5240338"/>
            <a:ext cx="8002588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903288" y="4181475"/>
            <a:ext cx="8002588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903288" y="3122613"/>
            <a:ext cx="8002588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903288" y="2070100"/>
            <a:ext cx="8002588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903288" y="1011238"/>
            <a:ext cx="8002588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1308100" y="1404938"/>
            <a:ext cx="7453313" cy="3259138"/>
          </a:xfrm>
          <a:custGeom>
            <a:avLst/>
            <a:gdLst>
              <a:gd name="T0" fmla="*/ 0 w 1345"/>
              <a:gd name="T1" fmla="*/ 588 h 588"/>
              <a:gd name="T2" fmla="*/ 255 w 1345"/>
              <a:gd name="T3" fmla="*/ 555 h 588"/>
              <a:gd name="T4" fmla="*/ 347 w 1345"/>
              <a:gd name="T5" fmla="*/ 531 h 588"/>
              <a:gd name="T6" fmla="*/ 412 w 1345"/>
              <a:gd name="T7" fmla="*/ 508 h 588"/>
              <a:gd name="T8" fmla="*/ 464 w 1345"/>
              <a:gd name="T9" fmla="*/ 485 h 588"/>
              <a:gd name="T10" fmla="*/ 509 w 1345"/>
              <a:gd name="T11" fmla="*/ 466 h 588"/>
              <a:gd name="T12" fmla="*/ 549 w 1345"/>
              <a:gd name="T13" fmla="*/ 443 h 588"/>
              <a:gd name="T14" fmla="*/ 587 w 1345"/>
              <a:gd name="T15" fmla="*/ 422 h 588"/>
              <a:gd name="T16" fmla="*/ 623 w 1345"/>
              <a:gd name="T17" fmla="*/ 400 h 588"/>
              <a:gd name="T18" fmla="*/ 658 w 1345"/>
              <a:gd name="T19" fmla="*/ 379 h 588"/>
              <a:gd name="T20" fmla="*/ 693 w 1345"/>
              <a:gd name="T21" fmla="*/ 354 h 588"/>
              <a:gd name="T22" fmla="*/ 728 w 1345"/>
              <a:gd name="T23" fmla="*/ 330 h 588"/>
              <a:gd name="T24" fmla="*/ 764 w 1345"/>
              <a:gd name="T25" fmla="*/ 302 h 588"/>
              <a:gd name="T26" fmla="*/ 802 w 1345"/>
              <a:gd name="T27" fmla="*/ 275 h 588"/>
              <a:gd name="T28" fmla="*/ 842 w 1345"/>
              <a:gd name="T29" fmla="*/ 240 h 588"/>
              <a:gd name="T30" fmla="*/ 887 w 1345"/>
              <a:gd name="T31" fmla="*/ 210 h 588"/>
              <a:gd name="T32" fmla="*/ 940 w 1345"/>
              <a:gd name="T33" fmla="*/ 165 h 588"/>
              <a:gd name="T34" fmla="*/ 1004 w 1345"/>
              <a:gd name="T35" fmla="*/ 124 h 588"/>
              <a:gd name="T36" fmla="*/ 1097 w 1345"/>
              <a:gd name="T37" fmla="*/ 70 h 588"/>
              <a:gd name="T38" fmla="*/ 1345 w 1345"/>
              <a:gd name="T39" fmla="*/ 0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45" h="588">
                <a:moveTo>
                  <a:pt x="0" y="588"/>
                </a:moveTo>
                <a:lnTo>
                  <a:pt x="255" y="555"/>
                </a:lnTo>
                <a:lnTo>
                  <a:pt x="347" y="531"/>
                </a:lnTo>
                <a:lnTo>
                  <a:pt x="412" y="508"/>
                </a:lnTo>
                <a:lnTo>
                  <a:pt x="464" y="485"/>
                </a:lnTo>
                <a:lnTo>
                  <a:pt x="509" y="466"/>
                </a:lnTo>
                <a:lnTo>
                  <a:pt x="549" y="443"/>
                </a:lnTo>
                <a:lnTo>
                  <a:pt x="587" y="422"/>
                </a:lnTo>
                <a:lnTo>
                  <a:pt x="623" y="400"/>
                </a:lnTo>
                <a:lnTo>
                  <a:pt x="658" y="379"/>
                </a:lnTo>
                <a:lnTo>
                  <a:pt x="693" y="354"/>
                </a:lnTo>
                <a:lnTo>
                  <a:pt x="728" y="330"/>
                </a:lnTo>
                <a:lnTo>
                  <a:pt x="764" y="302"/>
                </a:lnTo>
                <a:lnTo>
                  <a:pt x="802" y="275"/>
                </a:lnTo>
                <a:lnTo>
                  <a:pt x="842" y="240"/>
                </a:lnTo>
                <a:lnTo>
                  <a:pt x="887" y="210"/>
                </a:lnTo>
                <a:lnTo>
                  <a:pt x="940" y="165"/>
                </a:lnTo>
                <a:lnTo>
                  <a:pt x="1004" y="124"/>
                </a:lnTo>
                <a:lnTo>
                  <a:pt x="1097" y="70"/>
                </a:lnTo>
                <a:lnTo>
                  <a:pt x="1345" y="0"/>
                </a:lnTo>
              </a:path>
            </a:pathLst>
          </a:custGeom>
          <a:noFill/>
          <a:ln w="190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1257300" y="4613275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2671763" y="4430713"/>
            <a:ext cx="98425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3181350" y="4297363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3541713" y="4170363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3829050" y="4043363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4078288" y="3937000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4300538" y="3810000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4511675" y="3694113"/>
            <a:ext cx="98425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4710113" y="3571875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4903788" y="3455988"/>
            <a:ext cx="100013" cy="984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5099050" y="3316288"/>
            <a:ext cx="98425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5292725" y="3184525"/>
            <a:ext cx="100013" cy="984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5491163" y="3028950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5702300" y="2879725"/>
            <a:ext cx="100013" cy="984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924550" y="2684463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173788" y="2519363"/>
            <a:ext cx="100013" cy="984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467475" y="2268538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6821488" y="2041525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32"/>
          <p:cNvSpPr>
            <a:spLocks noChangeArrowheads="1"/>
          </p:cNvSpPr>
          <p:nvPr/>
        </p:nvSpPr>
        <p:spPr bwMode="auto">
          <a:xfrm>
            <a:off x="7337425" y="1743075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33"/>
          <p:cNvSpPr>
            <a:spLocks noChangeArrowheads="1"/>
          </p:cNvSpPr>
          <p:nvPr/>
        </p:nvSpPr>
        <p:spPr bwMode="auto">
          <a:xfrm>
            <a:off x="8712200" y="1354138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4"/>
          <p:cNvSpPr>
            <a:spLocks/>
          </p:cNvSpPr>
          <p:nvPr/>
        </p:nvSpPr>
        <p:spPr bwMode="auto">
          <a:xfrm>
            <a:off x="2970213" y="3544888"/>
            <a:ext cx="82550" cy="71438"/>
          </a:xfrm>
          <a:custGeom>
            <a:avLst/>
            <a:gdLst>
              <a:gd name="T0" fmla="*/ 28 w 52"/>
              <a:gd name="T1" fmla="*/ 0 h 45"/>
              <a:gd name="T2" fmla="*/ 0 w 52"/>
              <a:gd name="T3" fmla="*/ 45 h 45"/>
              <a:gd name="T4" fmla="*/ 52 w 52"/>
              <a:gd name="T5" fmla="*/ 45 h 45"/>
              <a:gd name="T6" fmla="*/ 28 w 52"/>
              <a:gd name="T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45">
                <a:moveTo>
                  <a:pt x="28" y="0"/>
                </a:moveTo>
                <a:lnTo>
                  <a:pt x="0" y="45"/>
                </a:lnTo>
                <a:lnTo>
                  <a:pt x="52" y="45"/>
                </a:lnTo>
                <a:lnTo>
                  <a:pt x="2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5"/>
          <p:cNvSpPr>
            <a:spLocks/>
          </p:cNvSpPr>
          <p:nvPr/>
        </p:nvSpPr>
        <p:spPr bwMode="auto">
          <a:xfrm>
            <a:off x="3873500" y="3444875"/>
            <a:ext cx="88900" cy="77788"/>
          </a:xfrm>
          <a:custGeom>
            <a:avLst/>
            <a:gdLst>
              <a:gd name="T0" fmla="*/ 28 w 56"/>
              <a:gd name="T1" fmla="*/ 0 h 49"/>
              <a:gd name="T2" fmla="*/ 0 w 56"/>
              <a:gd name="T3" fmla="*/ 49 h 49"/>
              <a:gd name="T4" fmla="*/ 56 w 56"/>
              <a:gd name="T5" fmla="*/ 49 h 49"/>
              <a:gd name="T6" fmla="*/ 28 w 56"/>
              <a:gd name="T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49">
                <a:moveTo>
                  <a:pt x="28" y="0"/>
                </a:moveTo>
                <a:lnTo>
                  <a:pt x="0" y="49"/>
                </a:lnTo>
                <a:lnTo>
                  <a:pt x="56" y="49"/>
                </a:lnTo>
                <a:lnTo>
                  <a:pt x="2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6"/>
          <p:cNvSpPr>
            <a:spLocks/>
          </p:cNvSpPr>
          <p:nvPr/>
        </p:nvSpPr>
        <p:spPr bwMode="auto">
          <a:xfrm>
            <a:off x="4151313" y="3382963"/>
            <a:ext cx="88900" cy="77788"/>
          </a:xfrm>
          <a:custGeom>
            <a:avLst/>
            <a:gdLst>
              <a:gd name="T0" fmla="*/ 28 w 56"/>
              <a:gd name="T1" fmla="*/ 0 h 49"/>
              <a:gd name="T2" fmla="*/ 0 w 56"/>
              <a:gd name="T3" fmla="*/ 49 h 49"/>
              <a:gd name="T4" fmla="*/ 56 w 56"/>
              <a:gd name="T5" fmla="*/ 49 h 49"/>
              <a:gd name="T6" fmla="*/ 28 w 56"/>
              <a:gd name="T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49">
                <a:moveTo>
                  <a:pt x="28" y="0"/>
                </a:moveTo>
                <a:lnTo>
                  <a:pt x="0" y="49"/>
                </a:lnTo>
                <a:lnTo>
                  <a:pt x="56" y="49"/>
                </a:lnTo>
                <a:lnTo>
                  <a:pt x="2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37"/>
          <p:cNvSpPr>
            <a:spLocks/>
          </p:cNvSpPr>
          <p:nvPr/>
        </p:nvSpPr>
        <p:spPr bwMode="auto">
          <a:xfrm>
            <a:off x="4344988" y="3349625"/>
            <a:ext cx="88900" cy="77788"/>
          </a:xfrm>
          <a:custGeom>
            <a:avLst/>
            <a:gdLst>
              <a:gd name="T0" fmla="*/ 28 w 56"/>
              <a:gd name="T1" fmla="*/ 0 h 49"/>
              <a:gd name="T2" fmla="*/ 0 w 56"/>
              <a:gd name="T3" fmla="*/ 49 h 49"/>
              <a:gd name="T4" fmla="*/ 56 w 56"/>
              <a:gd name="T5" fmla="*/ 49 h 49"/>
              <a:gd name="T6" fmla="*/ 28 w 56"/>
              <a:gd name="T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49">
                <a:moveTo>
                  <a:pt x="28" y="0"/>
                </a:moveTo>
                <a:lnTo>
                  <a:pt x="0" y="49"/>
                </a:lnTo>
                <a:lnTo>
                  <a:pt x="56" y="49"/>
                </a:lnTo>
                <a:lnTo>
                  <a:pt x="2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38"/>
          <p:cNvSpPr>
            <a:spLocks/>
          </p:cNvSpPr>
          <p:nvPr/>
        </p:nvSpPr>
        <p:spPr bwMode="auto">
          <a:xfrm>
            <a:off x="4494213" y="3316288"/>
            <a:ext cx="88900" cy="77788"/>
          </a:xfrm>
          <a:custGeom>
            <a:avLst/>
            <a:gdLst>
              <a:gd name="T0" fmla="*/ 28 w 56"/>
              <a:gd name="T1" fmla="*/ 0 h 49"/>
              <a:gd name="T2" fmla="*/ 0 w 56"/>
              <a:gd name="T3" fmla="*/ 49 h 49"/>
              <a:gd name="T4" fmla="*/ 56 w 56"/>
              <a:gd name="T5" fmla="*/ 49 h 49"/>
              <a:gd name="T6" fmla="*/ 28 w 56"/>
              <a:gd name="T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49">
                <a:moveTo>
                  <a:pt x="28" y="0"/>
                </a:moveTo>
                <a:lnTo>
                  <a:pt x="0" y="49"/>
                </a:lnTo>
                <a:lnTo>
                  <a:pt x="56" y="49"/>
                </a:lnTo>
                <a:lnTo>
                  <a:pt x="2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39"/>
          <p:cNvSpPr>
            <a:spLocks/>
          </p:cNvSpPr>
          <p:nvPr/>
        </p:nvSpPr>
        <p:spPr bwMode="auto">
          <a:xfrm>
            <a:off x="4627563" y="3282950"/>
            <a:ext cx="88900" cy="77788"/>
          </a:xfrm>
          <a:custGeom>
            <a:avLst/>
            <a:gdLst>
              <a:gd name="T0" fmla="*/ 28 w 56"/>
              <a:gd name="T1" fmla="*/ 0 h 49"/>
              <a:gd name="T2" fmla="*/ 0 w 56"/>
              <a:gd name="T3" fmla="*/ 49 h 49"/>
              <a:gd name="T4" fmla="*/ 56 w 56"/>
              <a:gd name="T5" fmla="*/ 49 h 49"/>
              <a:gd name="T6" fmla="*/ 28 w 56"/>
              <a:gd name="T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49">
                <a:moveTo>
                  <a:pt x="28" y="0"/>
                </a:moveTo>
                <a:lnTo>
                  <a:pt x="0" y="49"/>
                </a:lnTo>
                <a:lnTo>
                  <a:pt x="56" y="49"/>
                </a:lnTo>
                <a:lnTo>
                  <a:pt x="2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40"/>
          <p:cNvSpPr>
            <a:spLocks/>
          </p:cNvSpPr>
          <p:nvPr/>
        </p:nvSpPr>
        <p:spPr bwMode="auto">
          <a:xfrm>
            <a:off x="4743450" y="3255963"/>
            <a:ext cx="88900" cy="77788"/>
          </a:xfrm>
          <a:custGeom>
            <a:avLst/>
            <a:gdLst>
              <a:gd name="T0" fmla="*/ 28 w 56"/>
              <a:gd name="T1" fmla="*/ 0 h 49"/>
              <a:gd name="T2" fmla="*/ 0 w 56"/>
              <a:gd name="T3" fmla="*/ 49 h 49"/>
              <a:gd name="T4" fmla="*/ 56 w 56"/>
              <a:gd name="T5" fmla="*/ 49 h 49"/>
              <a:gd name="T6" fmla="*/ 28 w 56"/>
              <a:gd name="T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49">
                <a:moveTo>
                  <a:pt x="28" y="0"/>
                </a:moveTo>
                <a:lnTo>
                  <a:pt x="0" y="49"/>
                </a:lnTo>
                <a:lnTo>
                  <a:pt x="56" y="49"/>
                </a:lnTo>
                <a:lnTo>
                  <a:pt x="2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41"/>
          <p:cNvSpPr>
            <a:spLocks/>
          </p:cNvSpPr>
          <p:nvPr/>
        </p:nvSpPr>
        <p:spPr bwMode="auto">
          <a:xfrm>
            <a:off x="4849813" y="3249613"/>
            <a:ext cx="87313" cy="73025"/>
          </a:xfrm>
          <a:custGeom>
            <a:avLst/>
            <a:gdLst>
              <a:gd name="T0" fmla="*/ 27 w 55"/>
              <a:gd name="T1" fmla="*/ 0 h 46"/>
              <a:gd name="T2" fmla="*/ 0 w 55"/>
              <a:gd name="T3" fmla="*/ 46 h 46"/>
              <a:gd name="T4" fmla="*/ 55 w 55"/>
              <a:gd name="T5" fmla="*/ 46 h 46"/>
              <a:gd name="T6" fmla="*/ 27 w 55"/>
              <a:gd name="T7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" h="46">
                <a:moveTo>
                  <a:pt x="27" y="0"/>
                </a:moveTo>
                <a:lnTo>
                  <a:pt x="0" y="46"/>
                </a:lnTo>
                <a:lnTo>
                  <a:pt x="55" y="46"/>
                </a:lnTo>
                <a:lnTo>
                  <a:pt x="27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42"/>
          <p:cNvSpPr>
            <a:spLocks/>
          </p:cNvSpPr>
          <p:nvPr/>
        </p:nvSpPr>
        <p:spPr bwMode="auto">
          <a:xfrm>
            <a:off x="4954588" y="3211513"/>
            <a:ext cx="88900" cy="77788"/>
          </a:xfrm>
          <a:custGeom>
            <a:avLst/>
            <a:gdLst>
              <a:gd name="T0" fmla="*/ 28 w 56"/>
              <a:gd name="T1" fmla="*/ 0 h 49"/>
              <a:gd name="T2" fmla="*/ 0 w 56"/>
              <a:gd name="T3" fmla="*/ 49 h 49"/>
              <a:gd name="T4" fmla="*/ 56 w 56"/>
              <a:gd name="T5" fmla="*/ 49 h 49"/>
              <a:gd name="T6" fmla="*/ 28 w 56"/>
              <a:gd name="T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49">
                <a:moveTo>
                  <a:pt x="28" y="0"/>
                </a:moveTo>
                <a:lnTo>
                  <a:pt x="0" y="49"/>
                </a:lnTo>
                <a:lnTo>
                  <a:pt x="56" y="49"/>
                </a:lnTo>
                <a:lnTo>
                  <a:pt x="2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3"/>
          <p:cNvSpPr>
            <a:spLocks/>
          </p:cNvSpPr>
          <p:nvPr/>
        </p:nvSpPr>
        <p:spPr bwMode="auto">
          <a:xfrm>
            <a:off x="5054600" y="3189288"/>
            <a:ext cx="88900" cy="77788"/>
          </a:xfrm>
          <a:custGeom>
            <a:avLst/>
            <a:gdLst>
              <a:gd name="T0" fmla="*/ 28 w 56"/>
              <a:gd name="T1" fmla="*/ 0 h 49"/>
              <a:gd name="T2" fmla="*/ 0 w 56"/>
              <a:gd name="T3" fmla="*/ 49 h 49"/>
              <a:gd name="T4" fmla="*/ 56 w 56"/>
              <a:gd name="T5" fmla="*/ 49 h 49"/>
              <a:gd name="T6" fmla="*/ 28 w 56"/>
              <a:gd name="T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49">
                <a:moveTo>
                  <a:pt x="28" y="0"/>
                </a:moveTo>
                <a:lnTo>
                  <a:pt x="0" y="49"/>
                </a:lnTo>
                <a:lnTo>
                  <a:pt x="56" y="49"/>
                </a:lnTo>
                <a:lnTo>
                  <a:pt x="2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44"/>
          <p:cNvSpPr>
            <a:spLocks/>
          </p:cNvSpPr>
          <p:nvPr/>
        </p:nvSpPr>
        <p:spPr bwMode="auto">
          <a:xfrm>
            <a:off x="5154613" y="3173413"/>
            <a:ext cx="87313" cy="76200"/>
          </a:xfrm>
          <a:custGeom>
            <a:avLst/>
            <a:gdLst>
              <a:gd name="T0" fmla="*/ 27 w 55"/>
              <a:gd name="T1" fmla="*/ 0 h 48"/>
              <a:gd name="T2" fmla="*/ 0 w 55"/>
              <a:gd name="T3" fmla="*/ 48 h 48"/>
              <a:gd name="T4" fmla="*/ 55 w 55"/>
              <a:gd name="T5" fmla="*/ 48 h 48"/>
              <a:gd name="T6" fmla="*/ 27 w 55"/>
              <a:gd name="T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" h="48">
                <a:moveTo>
                  <a:pt x="27" y="0"/>
                </a:moveTo>
                <a:lnTo>
                  <a:pt x="0" y="48"/>
                </a:lnTo>
                <a:lnTo>
                  <a:pt x="55" y="48"/>
                </a:lnTo>
                <a:lnTo>
                  <a:pt x="27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45"/>
          <p:cNvSpPr>
            <a:spLocks/>
          </p:cNvSpPr>
          <p:nvPr/>
        </p:nvSpPr>
        <p:spPr bwMode="auto">
          <a:xfrm>
            <a:off x="5253038" y="3151188"/>
            <a:ext cx="88900" cy="76200"/>
          </a:xfrm>
          <a:custGeom>
            <a:avLst/>
            <a:gdLst>
              <a:gd name="T0" fmla="*/ 28 w 56"/>
              <a:gd name="T1" fmla="*/ 0 h 48"/>
              <a:gd name="T2" fmla="*/ 0 w 56"/>
              <a:gd name="T3" fmla="*/ 48 h 48"/>
              <a:gd name="T4" fmla="*/ 56 w 56"/>
              <a:gd name="T5" fmla="*/ 48 h 48"/>
              <a:gd name="T6" fmla="*/ 28 w 56"/>
              <a:gd name="T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48">
                <a:moveTo>
                  <a:pt x="28" y="0"/>
                </a:moveTo>
                <a:lnTo>
                  <a:pt x="0" y="48"/>
                </a:lnTo>
                <a:lnTo>
                  <a:pt x="56" y="48"/>
                </a:lnTo>
                <a:lnTo>
                  <a:pt x="2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6"/>
          <p:cNvSpPr>
            <a:spLocks/>
          </p:cNvSpPr>
          <p:nvPr/>
        </p:nvSpPr>
        <p:spPr bwMode="auto">
          <a:xfrm>
            <a:off x="5359400" y="3122613"/>
            <a:ext cx="88900" cy="77788"/>
          </a:xfrm>
          <a:custGeom>
            <a:avLst/>
            <a:gdLst>
              <a:gd name="T0" fmla="*/ 28 w 56"/>
              <a:gd name="T1" fmla="*/ 0 h 49"/>
              <a:gd name="T2" fmla="*/ 0 w 56"/>
              <a:gd name="T3" fmla="*/ 49 h 49"/>
              <a:gd name="T4" fmla="*/ 56 w 56"/>
              <a:gd name="T5" fmla="*/ 49 h 49"/>
              <a:gd name="T6" fmla="*/ 28 w 56"/>
              <a:gd name="T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49">
                <a:moveTo>
                  <a:pt x="28" y="0"/>
                </a:moveTo>
                <a:lnTo>
                  <a:pt x="0" y="49"/>
                </a:lnTo>
                <a:lnTo>
                  <a:pt x="56" y="49"/>
                </a:lnTo>
                <a:lnTo>
                  <a:pt x="2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47"/>
          <p:cNvSpPr>
            <a:spLocks/>
          </p:cNvSpPr>
          <p:nvPr/>
        </p:nvSpPr>
        <p:spPr bwMode="auto">
          <a:xfrm>
            <a:off x="5464175" y="3100388"/>
            <a:ext cx="88900" cy="77788"/>
          </a:xfrm>
          <a:custGeom>
            <a:avLst/>
            <a:gdLst>
              <a:gd name="T0" fmla="*/ 28 w 56"/>
              <a:gd name="T1" fmla="*/ 0 h 49"/>
              <a:gd name="T2" fmla="*/ 0 w 56"/>
              <a:gd name="T3" fmla="*/ 49 h 49"/>
              <a:gd name="T4" fmla="*/ 56 w 56"/>
              <a:gd name="T5" fmla="*/ 49 h 49"/>
              <a:gd name="T6" fmla="*/ 28 w 56"/>
              <a:gd name="T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49">
                <a:moveTo>
                  <a:pt x="28" y="0"/>
                </a:moveTo>
                <a:lnTo>
                  <a:pt x="0" y="49"/>
                </a:lnTo>
                <a:lnTo>
                  <a:pt x="56" y="49"/>
                </a:lnTo>
                <a:lnTo>
                  <a:pt x="2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8"/>
          <p:cNvSpPr>
            <a:spLocks/>
          </p:cNvSpPr>
          <p:nvPr/>
        </p:nvSpPr>
        <p:spPr bwMode="auto">
          <a:xfrm>
            <a:off x="5580063" y="3089275"/>
            <a:ext cx="88900" cy="73025"/>
          </a:xfrm>
          <a:custGeom>
            <a:avLst/>
            <a:gdLst>
              <a:gd name="T0" fmla="*/ 28 w 56"/>
              <a:gd name="T1" fmla="*/ 0 h 46"/>
              <a:gd name="T2" fmla="*/ 0 w 56"/>
              <a:gd name="T3" fmla="*/ 46 h 46"/>
              <a:gd name="T4" fmla="*/ 56 w 56"/>
              <a:gd name="T5" fmla="*/ 46 h 46"/>
              <a:gd name="T6" fmla="*/ 28 w 56"/>
              <a:gd name="T7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46">
                <a:moveTo>
                  <a:pt x="28" y="0"/>
                </a:moveTo>
                <a:lnTo>
                  <a:pt x="0" y="46"/>
                </a:lnTo>
                <a:lnTo>
                  <a:pt x="56" y="46"/>
                </a:lnTo>
                <a:lnTo>
                  <a:pt x="2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49"/>
          <p:cNvSpPr>
            <a:spLocks/>
          </p:cNvSpPr>
          <p:nvPr/>
        </p:nvSpPr>
        <p:spPr bwMode="auto">
          <a:xfrm>
            <a:off x="5713413" y="3067050"/>
            <a:ext cx="88900" cy="77788"/>
          </a:xfrm>
          <a:custGeom>
            <a:avLst/>
            <a:gdLst>
              <a:gd name="T0" fmla="*/ 28 w 56"/>
              <a:gd name="T1" fmla="*/ 0 h 49"/>
              <a:gd name="T2" fmla="*/ 0 w 56"/>
              <a:gd name="T3" fmla="*/ 49 h 49"/>
              <a:gd name="T4" fmla="*/ 56 w 56"/>
              <a:gd name="T5" fmla="*/ 49 h 49"/>
              <a:gd name="T6" fmla="*/ 28 w 56"/>
              <a:gd name="T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49">
                <a:moveTo>
                  <a:pt x="28" y="0"/>
                </a:moveTo>
                <a:lnTo>
                  <a:pt x="0" y="49"/>
                </a:lnTo>
                <a:lnTo>
                  <a:pt x="56" y="49"/>
                </a:lnTo>
                <a:lnTo>
                  <a:pt x="2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50"/>
          <p:cNvSpPr>
            <a:spLocks/>
          </p:cNvSpPr>
          <p:nvPr/>
        </p:nvSpPr>
        <p:spPr bwMode="auto">
          <a:xfrm>
            <a:off x="5868988" y="3040063"/>
            <a:ext cx="88900" cy="77788"/>
          </a:xfrm>
          <a:custGeom>
            <a:avLst/>
            <a:gdLst>
              <a:gd name="T0" fmla="*/ 28 w 56"/>
              <a:gd name="T1" fmla="*/ 0 h 49"/>
              <a:gd name="T2" fmla="*/ 0 w 56"/>
              <a:gd name="T3" fmla="*/ 49 h 49"/>
              <a:gd name="T4" fmla="*/ 56 w 56"/>
              <a:gd name="T5" fmla="*/ 49 h 49"/>
              <a:gd name="T6" fmla="*/ 28 w 56"/>
              <a:gd name="T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49">
                <a:moveTo>
                  <a:pt x="28" y="0"/>
                </a:moveTo>
                <a:lnTo>
                  <a:pt x="0" y="49"/>
                </a:lnTo>
                <a:lnTo>
                  <a:pt x="56" y="49"/>
                </a:lnTo>
                <a:lnTo>
                  <a:pt x="2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51"/>
          <p:cNvSpPr>
            <a:spLocks/>
          </p:cNvSpPr>
          <p:nvPr/>
        </p:nvSpPr>
        <p:spPr bwMode="auto">
          <a:xfrm>
            <a:off x="6062663" y="3006725"/>
            <a:ext cx="88900" cy="77788"/>
          </a:xfrm>
          <a:custGeom>
            <a:avLst/>
            <a:gdLst>
              <a:gd name="T0" fmla="*/ 28 w 56"/>
              <a:gd name="T1" fmla="*/ 0 h 49"/>
              <a:gd name="T2" fmla="*/ 0 w 56"/>
              <a:gd name="T3" fmla="*/ 49 h 49"/>
              <a:gd name="T4" fmla="*/ 56 w 56"/>
              <a:gd name="T5" fmla="*/ 49 h 49"/>
              <a:gd name="T6" fmla="*/ 28 w 56"/>
              <a:gd name="T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49">
                <a:moveTo>
                  <a:pt x="28" y="0"/>
                </a:moveTo>
                <a:lnTo>
                  <a:pt x="0" y="49"/>
                </a:lnTo>
                <a:lnTo>
                  <a:pt x="56" y="49"/>
                </a:lnTo>
                <a:lnTo>
                  <a:pt x="2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52"/>
          <p:cNvSpPr>
            <a:spLocks/>
          </p:cNvSpPr>
          <p:nvPr/>
        </p:nvSpPr>
        <p:spPr bwMode="auto">
          <a:xfrm>
            <a:off x="6345238" y="2973388"/>
            <a:ext cx="88900" cy="77788"/>
          </a:xfrm>
          <a:custGeom>
            <a:avLst/>
            <a:gdLst>
              <a:gd name="T0" fmla="*/ 28 w 56"/>
              <a:gd name="T1" fmla="*/ 0 h 49"/>
              <a:gd name="T2" fmla="*/ 0 w 56"/>
              <a:gd name="T3" fmla="*/ 49 h 49"/>
              <a:gd name="T4" fmla="*/ 56 w 56"/>
              <a:gd name="T5" fmla="*/ 49 h 49"/>
              <a:gd name="T6" fmla="*/ 28 w 56"/>
              <a:gd name="T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49">
                <a:moveTo>
                  <a:pt x="28" y="0"/>
                </a:moveTo>
                <a:lnTo>
                  <a:pt x="0" y="49"/>
                </a:lnTo>
                <a:lnTo>
                  <a:pt x="56" y="49"/>
                </a:lnTo>
                <a:lnTo>
                  <a:pt x="2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53"/>
          <p:cNvSpPr>
            <a:spLocks/>
          </p:cNvSpPr>
          <p:nvPr/>
        </p:nvSpPr>
        <p:spPr bwMode="auto">
          <a:xfrm>
            <a:off x="7188200" y="2940050"/>
            <a:ext cx="88900" cy="71438"/>
          </a:xfrm>
          <a:custGeom>
            <a:avLst/>
            <a:gdLst>
              <a:gd name="T0" fmla="*/ 28 w 56"/>
              <a:gd name="T1" fmla="*/ 0 h 45"/>
              <a:gd name="T2" fmla="*/ 0 w 56"/>
              <a:gd name="T3" fmla="*/ 45 h 45"/>
              <a:gd name="T4" fmla="*/ 56 w 56"/>
              <a:gd name="T5" fmla="*/ 45 h 45"/>
              <a:gd name="T6" fmla="*/ 28 w 56"/>
              <a:gd name="T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45">
                <a:moveTo>
                  <a:pt x="28" y="0"/>
                </a:moveTo>
                <a:lnTo>
                  <a:pt x="0" y="45"/>
                </a:lnTo>
                <a:lnTo>
                  <a:pt x="56" y="45"/>
                </a:lnTo>
                <a:lnTo>
                  <a:pt x="2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54"/>
          <p:cNvSpPr>
            <a:spLocks/>
          </p:cNvSpPr>
          <p:nvPr/>
        </p:nvSpPr>
        <p:spPr bwMode="auto">
          <a:xfrm>
            <a:off x="1308100" y="2635250"/>
            <a:ext cx="7453313" cy="1257300"/>
          </a:xfrm>
          <a:custGeom>
            <a:avLst/>
            <a:gdLst>
              <a:gd name="T0" fmla="*/ 0 w 1345"/>
              <a:gd name="T1" fmla="*/ 227 h 227"/>
              <a:gd name="T2" fmla="*/ 672 w 1345"/>
              <a:gd name="T3" fmla="*/ 114 h 227"/>
              <a:gd name="T4" fmla="*/ 1345 w 1345"/>
              <a:gd name="T5" fmla="*/ 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45" h="227">
                <a:moveTo>
                  <a:pt x="0" y="227"/>
                </a:moveTo>
                <a:lnTo>
                  <a:pt x="672" y="114"/>
                </a:lnTo>
                <a:lnTo>
                  <a:pt x="1345" y="0"/>
                </a:lnTo>
              </a:path>
            </a:pathLst>
          </a:custGeom>
          <a:noFill/>
          <a:ln w="19050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 flipV="1">
            <a:off x="903288" y="866775"/>
            <a:ext cx="0" cy="4518025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 flipH="1">
            <a:off x="809625" y="5240338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 flipH="1">
            <a:off x="809625" y="4181475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60"/>
          <p:cNvSpPr>
            <a:spLocks noChangeShapeType="1"/>
          </p:cNvSpPr>
          <p:nvPr/>
        </p:nvSpPr>
        <p:spPr bwMode="auto">
          <a:xfrm flipH="1">
            <a:off x="809625" y="3122613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Line 62"/>
          <p:cNvSpPr>
            <a:spLocks noChangeShapeType="1"/>
          </p:cNvSpPr>
          <p:nvPr/>
        </p:nvSpPr>
        <p:spPr bwMode="auto">
          <a:xfrm flipH="1">
            <a:off x="809625" y="2070100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Line 64"/>
          <p:cNvSpPr>
            <a:spLocks noChangeShapeType="1"/>
          </p:cNvSpPr>
          <p:nvPr/>
        </p:nvSpPr>
        <p:spPr bwMode="auto">
          <a:xfrm flipH="1">
            <a:off x="809625" y="1011238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Line 67"/>
          <p:cNvSpPr>
            <a:spLocks noChangeShapeType="1"/>
          </p:cNvSpPr>
          <p:nvPr/>
        </p:nvSpPr>
        <p:spPr bwMode="auto">
          <a:xfrm>
            <a:off x="903288" y="5384800"/>
            <a:ext cx="8002588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Line 68"/>
          <p:cNvSpPr>
            <a:spLocks noChangeShapeType="1"/>
          </p:cNvSpPr>
          <p:nvPr/>
        </p:nvSpPr>
        <p:spPr bwMode="auto">
          <a:xfrm>
            <a:off x="1047750" y="5384800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Rectangle 69"/>
          <p:cNvSpPr>
            <a:spLocks noChangeArrowheads="1"/>
          </p:cNvSpPr>
          <p:nvPr/>
        </p:nvSpPr>
        <p:spPr bwMode="auto">
          <a:xfrm>
            <a:off x="947738" y="5522913"/>
            <a:ext cx="3206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Line 70"/>
          <p:cNvSpPr>
            <a:spLocks noChangeShapeType="1"/>
          </p:cNvSpPr>
          <p:nvPr/>
        </p:nvSpPr>
        <p:spPr bwMode="auto">
          <a:xfrm>
            <a:off x="2925763" y="5384800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Rectangle 71"/>
          <p:cNvSpPr>
            <a:spLocks noChangeArrowheads="1"/>
          </p:cNvSpPr>
          <p:nvPr/>
        </p:nvSpPr>
        <p:spPr bwMode="auto">
          <a:xfrm>
            <a:off x="2825750" y="5522913"/>
            <a:ext cx="3206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Line 72"/>
          <p:cNvSpPr>
            <a:spLocks noChangeShapeType="1"/>
          </p:cNvSpPr>
          <p:nvPr/>
        </p:nvSpPr>
        <p:spPr bwMode="auto">
          <a:xfrm>
            <a:off x="4799013" y="5384800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4738688" y="5522913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Line 74"/>
          <p:cNvSpPr>
            <a:spLocks noChangeShapeType="1"/>
          </p:cNvSpPr>
          <p:nvPr/>
        </p:nvSpPr>
        <p:spPr bwMode="auto">
          <a:xfrm>
            <a:off x="6678613" y="5384800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616700" y="5522913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Line 76"/>
          <p:cNvSpPr>
            <a:spLocks noChangeShapeType="1"/>
          </p:cNvSpPr>
          <p:nvPr/>
        </p:nvSpPr>
        <p:spPr bwMode="auto">
          <a:xfrm>
            <a:off x="8556625" y="5384800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Rectangle 77"/>
          <p:cNvSpPr>
            <a:spLocks noChangeArrowheads="1"/>
          </p:cNvSpPr>
          <p:nvPr/>
        </p:nvSpPr>
        <p:spPr bwMode="auto">
          <a:xfrm>
            <a:off x="8496300" y="5522913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Rectangle 85"/>
          <p:cNvSpPr>
            <a:spLocks noChangeArrowheads="1"/>
          </p:cNvSpPr>
          <p:nvPr/>
        </p:nvSpPr>
        <p:spPr bwMode="auto">
          <a:xfrm>
            <a:off x="4222750" y="457200"/>
            <a:ext cx="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66"/>
          <p:cNvSpPr>
            <a:spLocks noChangeArrowheads="1"/>
          </p:cNvSpPr>
          <p:nvPr/>
        </p:nvSpPr>
        <p:spPr bwMode="auto">
          <a:xfrm rot="16200000">
            <a:off x="-1534045" y="2942839"/>
            <a:ext cx="37062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Percent Attending College at Age 20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Oval 246"/>
          <p:cNvSpPr>
            <a:spLocks noChangeArrowheads="1"/>
          </p:cNvSpPr>
          <p:nvPr/>
        </p:nvSpPr>
        <p:spPr bwMode="auto">
          <a:xfrm>
            <a:off x="2979068" y="6321425"/>
            <a:ext cx="71438" cy="7143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247"/>
          <p:cNvSpPr>
            <a:spLocks/>
          </p:cNvSpPr>
          <p:nvPr/>
        </p:nvSpPr>
        <p:spPr bwMode="auto">
          <a:xfrm>
            <a:off x="5147311" y="6325680"/>
            <a:ext cx="88900" cy="71438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0" y="45"/>
              </a:cxn>
              <a:cxn ang="0">
                <a:pos x="56" y="45"/>
              </a:cxn>
              <a:cxn ang="0">
                <a:pos x="28" y="0"/>
              </a:cxn>
            </a:cxnLst>
            <a:rect l="0" t="0" r="r" b="b"/>
            <a:pathLst>
              <a:path w="56" h="45">
                <a:moveTo>
                  <a:pt x="28" y="0"/>
                </a:moveTo>
                <a:lnTo>
                  <a:pt x="0" y="45"/>
                </a:lnTo>
                <a:lnTo>
                  <a:pt x="56" y="45"/>
                </a:lnTo>
                <a:lnTo>
                  <a:pt x="28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Rectangle 248"/>
          <p:cNvSpPr>
            <a:spLocks noChangeArrowheads="1"/>
          </p:cNvSpPr>
          <p:nvPr/>
        </p:nvSpPr>
        <p:spPr bwMode="auto">
          <a:xfrm>
            <a:off x="3429918" y="6237288"/>
            <a:ext cx="12182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Controls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ectangle 249"/>
          <p:cNvSpPr>
            <a:spLocks noChangeArrowheads="1"/>
          </p:cNvSpPr>
          <p:nvPr/>
        </p:nvSpPr>
        <p:spPr bwMode="auto">
          <a:xfrm>
            <a:off x="5562600" y="6237288"/>
            <a:ext cx="13849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With Controls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Line 51"/>
          <p:cNvSpPr>
            <a:spLocks noChangeShapeType="1"/>
          </p:cNvSpPr>
          <p:nvPr/>
        </p:nvSpPr>
        <p:spPr bwMode="auto">
          <a:xfrm>
            <a:off x="2697113" y="6362256"/>
            <a:ext cx="609600" cy="0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" name="Line 51"/>
          <p:cNvSpPr>
            <a:spLocks noChangeShapeType="1"/>
          </p:cNvSpPr>
          <p:nvPr/>
        </p:nvSpPr>
        <p:spPr bwMode="auto">
          <a:xfrm>
            <a:off x="4884751" y="6365835"/>
            <a:ext cx="60960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" name="Rectangle 78"/>
          <p:cNvSpPr>
            <a:spLocks noChangeArrowheads="1"/>
          </p:cNvSpPr>
          <p:nvPr/>
        </p:nvSpPr>
        <p:spPr bwMode="auto">
          <a:xfrm>
            <a:off x="4010084" y="5865814"/>
            <a:ext cx="16287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Test Score (SD)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Rectangle 57"/>
          <p:cNvSpPr>
            <a:spLocks noChangeArrowheads="1"/>
          </p:cNvSpPr>
          <p:nvPr/>
        </p:nvSpPr>
        <p:spPr bwMode="auto">
          <a:xfrm rot="16200000">
            <a:off x="492125" y="5094289"/>
            <a:ext cx="333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Rectangle 59"/>
          <p:cNvSpPr>
            <a:spLocks noChangeArrowheads="1"/>
          </p:cNvSpPr>
          <p:nvPr/>
        </p:nvSpPr>
        <p:spPr bwMode="auto">
          <a:xfrm rot="16200000">
            <a:off x="428625" y="4038601"/>
            <a:ext cx="461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Rectangle 61"/>
          <p:cNvSpPr>
            <a:spLocks noChangeArrowheads="1"/>
          </p:cNvSpPr>
          <p:nvPr/>
        </p:nvSpPr>
        <p:spPr bwMode="auto">
          <a:xfrm rot="16200000">
            <a:off x="428625" y="2971801"/>
            <a:ext cx="461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40%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Rectangle 63"/>
          <p:cNvSpPr>
            <a:spLocks noChangeArrowheads="1"/>
          </p:cNvSpPr>
          <p:nvPr/>
        </p:nvSpPr>
        <p:spPr bwMode="auto">
          <a:xfrm rot="16200000">
            <a:off x="428625" y="1911351"/>
            <a:ext cx="461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60%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Rectangle 65"/>
          <p:cNvSpPr>
            <a:spLocks noChangeArrowheads="1"/>
          </p:cNvSpPr>
          <p:nvPr/>
        </p:nvSpPr>
        <p:spPr bwMode="auto">
          <a:xfrm rot="16200000">
            <a:off x="430212" y="844551"/>
            <a:ext cx="461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80%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3549882" y="182563"/>
            <a:ext cx="21458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1E2D70"/>
                </a:solidFill>
              </a:rPr>
              <a:t>College Attendance</a:t>
            </a:r>
            <a:endParaRPr lang="en-US" sz="1800" b="1" dirty="0">
              <a:solidFill>
                <a:srgbClr val="1E2D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91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903288" y="5168900"/>
            <a:ext cx="8002588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903288" y="4337050"/>
            <a:ext cx="8002588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903288" y="3505200"/>
            <a:ext cx="8002588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903288" y="2673350"/>
            <a:ext cx="8002588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903288" y="1843088"/>
            <a:ext cx="8002588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903288" y="1011238"/>
            <a:ext cx="8002588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1308101" y="1382713"/>
            <a:ext cx="7453313" cy="3857625"/>
          </a:xfrm>
          <a:custGeom>
            <a:avLst/>
            <a:gdLst>
              <a:gd name="T0" fmla="*/ 0 w 1345"/>
              <a:gd name="T1" fmla="*/ 696 h 696"/>
              <a:gd name="T2" fmla="*/ 255 w 1345"/>
              <a:gd name="T3" fmla="*/ 677 h 696"/>
              <a:gd name="T4" fmla="*/ 347 w 1345"/>
              <a:gd name="T5" fmla="*/ 663 h 696"/>
              <a:gd name="T6" fmla="*/ 412 w 1345"/>
              <a:gd name="T7" fmla="*/ 648 h 696"/>
              <a:gd name="T8" fmla="*/ 464 w 1345"/>
              <a:gd name="T9" fmla="*/ 632 h 696"/>
              <a:gd name="T10" fmla="*/ 509 w 1345"/>
              <a:gd name="T11" fmla="*/ 618 h 696"/>
              <a:gd name="T12" fmla="*/ 549 w 1345"/>
              <a:gd name="T13" fmla="*/ 601 h 696"/>
              <a:gd name="T14" fmla="*/ 587 w 1345"/>
              <a:gd name="T15" fmla="*/ 584 h 696"/>
              <a:gd name="T16" fmla="*/ 623 w 1345"/>
              <a:gd name="T17" fmla="*/ 564 h 696"/>
              <a:gd name="T18" fmla="*/ 658 w 1345"/>
              <a:gd name="T19" fmla="*/ 546 h 696"/>
              <a:gd name="T20" fmla="*/ 693 w 1345"/>
              <a:gd name="T21" fmla="*/ 523 h 696"/>
              <a:gd name="T22" fmla="*/ 728 w 1345"/>
              <a:gd name="T23" fmla="*/ 499 h 696"/>
              <a:gd name="T24" fmla="*/ 764 w 1345"/>
              <a:gd name="T25" fmla="*/ 471 h 696"/>
              <a:gd name="T26" fmla="*/ 802 w 1345"/>
              <a:gd name="T27" fmla="*/ 442 h 696"/>
              <a:gd name="T28" fmla="*/ 842 w 1345"/>
              <a:gd name="T29" fmla="*/ 404 h 696"/>
              <a:gd name="T30" fmla="*/ 887 w 1345"/>
              <a:gd name="T31" fmla="*/ 365 h 696"/>
              <a:gd name="T32" fmla="*/ 940 w 1345"/>
              <a:gd name="T33" fmla="*/ 312 h 696"/>
              <a:gd name="T34" fmla="*/ 1004 w 1345"/>
              <a:gd name="T35" fmla="*/ 249 h 696"/>
              <a:gd name="T36" fmla="*/ 1097 w 1345"/>
              <a:gd name="T37" fmla="*/ 162 h 696"/>
              <a:gd name="T38" fmla="*/ 1345 w 1345"/>
              <a:gd name="T39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45" h="696">
                <a:moveTo>
                  <a:pt x="0" y="696"/>
                </a:moveTo>
                <a:lnTo>
                  <a:pt x="255" y="677"/>
                </a:lnTo>
                <a:lnTo>
                  <a:pt x="347" y="663"/>
                </a:lnTo>
                <a:lnTo>
                  <a:pt x="412" y="648"/>
                </a:lnTo>
                <a:lnTo>
                  <a:pt x="464" y="632"/>
                </a:lnTo>
                <a:lnTo>
                  <a:pt x="509" y="618"/>
                </a:lnTo>
                <a:lnTo>
                  <a:pt x="549" y="601"/>
                </a:lnTo>
                <a:lnTo>
                  <a:pt x="587" y="584"/>
                </a:lnTo>
                <a:lnTo>
                  <a:pt x="623" y="564"/>
                </a:lnTo>
                <a:lnTo>
                  <a:pt x="658" y="546"/>
                </a:lnTo>
                <a:lnTo>
                  <a:pt x="693" y="523"/>
                </a:lnTo>
                <a:lnTo>
                  <a:pt x="728" y="499"/>
                </a:lnTo>
                <a:lnTo>
                  <a:pt x="764" y="471"/>
                </a:lnTo>
                <a:lnTo>
                  <a:pt x="802" y="442"/>
                </a:lnTo>
                <a:lnTo>
                  <a:pt x="842" y="404"/>
                </a:lnTo>
                <a:lnTo>
                  <a:pt x="887" y="365"/>
                </a:lnTo>
                <a:lnTo>
                  <a:pt x="940" y="312"/>
                </a:lnTo>
                <a:lnTo>
                  <a:pt x="1004" y="249"/>
                </a:lnTo>
                <a:lnTo>
                  <a:pt x="1097" y="162"/>
                </a:lnTo>
                <a:lnTo>
                  <a:pt x="1345" y="0"/>
                </a:lnTo>
              </a:path>
            </a:pathLst>
          </a:custGeom>
          <a:noFill/>
          <a:ln w="190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1257301" y="5191125"/>
            <a:ext cx="100013" cy="984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2671763" y="5084763"/>
            <a:ext cx="98425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3181351" y="5006975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3541713" y="4924425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3829051" y="4835525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4078288" y="4757738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4300538" y="4664075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4511676" y="4568825"/>
            <a:ext cx="98425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4710113" y="4459288"/>
            <a:ext cx="100013" cy="984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903788" y="4359275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5099051" y="4230688"/>
            <a:ext cx="98425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5292726" y="4098925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5491163" y="3943350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702301" y="3783013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5924551" y="3571875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173788" y="3355975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6467476" y="3062288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32"/>
          <p:cNvSpPr>
            <a:spLocks noChangeArrowheads="1"/>
          </p:cNvSpPr>
          <p:nvPr/>
        </p:nvSpPr>
        <p:spPr bwMode="auto">
          <a:xfrm>
            <a:off x="6821488" y="2713038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33"/>
          <p:cNvSpPr>
            <a:spLocks noChangeArrowheads="1"/>
          </p:cNvSpPr>
          <p:nvPr/>
        </p:nvSpPr>
        <p:spPr bwMode="auto">
          <a:xfrm>
            <a:off x="7337426" y="2230438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34"/>
          <p:cNvSpPr>
            <a:spLocks noChangeArrowheads="1"/>
          </p:cNvSpPr>
          <p:nvPr/>
        </p:nvSpPr>
        <p:spPr bwMode="auto">
          <a:xfrm>
            <a:off x="8712201" y="1331913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5"/>
          <p:cNvSpPr>
            <a:spLocks/>
          </p:cNvSpPr>
          <p:nvPr/>
        </p:nvSpPr>
        <p:spPr bwMode="auto">
          <a:xfrm>
            <a:off x="2914651" y="4264025"/>
            <a:ext cx="88900" cy="77788"/>
          </a:xfrm>
          <a:custGeom>
            <a:avLst/>
            <a:gdLst>
              <a:gd name="T0" fmla="*/ 28 w 56"/>
              <a:gd name="T1" fmla="*/ 0 h 49"/>
              <a:gd name="T2" fmla="*/ 0 w 56"/>
              <a:gd name="T3" fmla="*/ 49 h 49"/>
              <a:gd name="T4" fmla="*/ 56 w 56"/>
              <a:gd name="T5" fmla="*/ 49 h 49"/>
              <a:gd name="T6" fmla="*/ 28 w 56"/>
              <a:gd name="T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49">
                <a:moveTo>
                  <a:pt x="28" y="0"/>
                </a:moveTo>
                <a:lnTo>
                  <a:pt x="0" y="49"/>
                </a:lnTo>
                <a:lnTo>
                  <a:pt x="56" y="49"/>
                </a:lnTo>
                <a:lnTo>
                  <a:pt x="2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6"/>
          <p:cNvSpPr>
            <a:spLocks/>
          </p:cNvSpPr>
          <p:nvPr/>
        </p:nvSpPr>
        <p:spPr bwMode="auto">
          <a:xfrm>
            <a:off x="3862388" y="4225925"/>
            <a:ext cx="84138" cy="71438"/>
          </a:xfrm>
          <a:custGeom>
            <a:avLst/>
            <a:gdLst>
              <a:gd name="T0" fmla="*/ 28 w 53"/>
              <a:gd name="T1" fmla="*/ 0 h 45"/>
              <a:gd name="T2" fmla="*/ 0 w 53"/>
              <a:gd name="T3" fmla="*/ 45 h 45"/>
              <a:gd name="T4" fmla="*/ 53 w 53"/>
              <a:gd name="T5" fmla="*/ 45 h 45"/>
              <a:gd name="T6" fmla="*/ 28 w 53"/>
              <a:gd name="T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" h="45">
                <a:moveTo>
                  <a:pt x="28" y="0"/>
                </a:moveTo>
                <a:lnTo>
                  <a:pt x="0" y="45"/>
                </a:lnTo>
                <a:lnTo>
                  <a:pt x="53" y="45"/>
                </a:lnTo>
                <a:lnTo>
                  <a:pt x="2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37"/>
          <p:cNvSpPr>
            <a:spLocks/>
          </p:cNvSpPr>
          <p:nvPr/>
        </p:nvSpPr>
        <p:spPr bwMode="auto">
          <a:xfrm>
            <a:off x="4144963" y="4165600"/>
            <a:ext cx="84138" cy="76200"/>
          </a:xfrm>
          <a:custGeom>
            <a:avLst/>
            <a:gdLst>
              <a:gd name="T0" fmla="*/ 25 w 53"/>
              <a:gd name="T1" fmla="*/ 0 h 48"/>
              <a:gd name="T2" fmla="*/ 0 w 53"/>
              <a:gd name="T3" fmla="*/ 48 h 48"/>
              <a:gd name="T4" fmla="*/ 53 w 53"/>
              <a:gd name="T5" fmla="*/ 48 h 48"/>
              <a:gd name="T6" fmla="*/ 25 w 53"/>
              <a:gd name="T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" h="48">
                <a:moveTo>
                  <a:pt x="25" y="0"/>
                </a:moveTo>
                <a:lnTo>
                  <a:pt x="0" y="48"/>
                </a:lnTo>
                <a:lnTo>
                  <a:pt x="53" y="48"/>
                </a:lnTo>
                <a:lnTo>
                  <a:pt x="25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38"/>
          <p:cNvSpPr>
            <a:spLocks/>
          </p:cNvSpPr>
          <p:nvPr/>
        </p:nvSpPr>
        <p:spPr bwMode="auto">
          <a:xfrm>
            <a:off x="4333876" y="4143375"/>
            <a:ext cx="88900" cy="76200"/>
          </a:xfrm>
          <a:custGeom>
            <a:avLst/>
            <a:gdLst>
              <a:gd name="T0" fmla="*/ 28 w 56"/>
              <a:gd name="T1" fmla="*/ 0 h 48"/>
              <a:gd name="T2" fmla="*/ 0 w 56"/>
              <a:gd name="T3" fmla="*/ 48 h 48"/>
              <a:gd name="T4" fmla="*/ 56 w 56"/>
              <a:gd name="T5" fmla="*/ 48 h 48"/>
              <a:gd name="T6" fmla="*/ 28 w 56"/>
              <a:gd name="T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48">
                <a:moveTo>
                  <a:pt x="28" y="0"/>
                </a:moveTo>
                <a:lnTo>
                  <a:pt x="0" y="48"/>
                </a:lnTo>
                <a:lnTo>
                  <a:pt x="56" y="48"/>
                </a:lnTo>
                <a:lnTo>
                  <a:pt x="2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39"/>
          <p:cNvSpPr>
            <a:spLocks/>
          </p:cNvSpPr>
          <p:nvPr/>
        </p:nvSpPr>
        <p:spPr bwMode="auto">
          <a:xfrm>
            <a:off x="4483101" y="4110038"/>
            <a:ext cx="88900" cy="77788"/>
          </a:xfrm>
          <a:custGeom>
            <a:avLst/>
            <a:gdLst>
              <a:gd name="T0" fmla="*/ 28 w 56"/>
              <a:gd name="T1" fmla="*/ 0 h 49"/>
              <a:gd name="T2" fmla="*/ 0 w 56"/>
              <a:gd name="T3" fmla="*/ 49 h 49"/>
              <a:gd name="T4" fmla="*/ 56 w 56"/>
              <a:gd name="T5" fmla="*/ 49 h 49"/>
              <a:gd name="T6" fmla="*/ 28 w 56"/>
              <a:gd name="T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49">
                <a:moveTo>
                  <a:pt x="28" y="0"/>
                </a:moveTo>
                <a:lnTo>
                  <a:pt x="0" y="49"/>
                </a:lnTo>
                <a:lnTo>
                  <a:pt x="56" y="49"/>
                </a:lnTo>
                <a:lnTo>
                  <a:pt x="2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40"/>
          <p:cNvSpPr>
            <a:spLocks/>
          </p:cNvSpPr>
          <p:nvPr/>
        </p:nvSpPr>
        <p:spPr bwMode="auto">
          <a:xfrm>
            <a:off x="4610101" y="4076700"/>
            <a:ext cx="88900" cy="77788"/>
          </a:xfrm>
          <a:custGeom>
            <a:avLst/>
            <a:gdLst>
              <a:gd name="T0" fmla="*/ 28 w 56"/>
              <a:gd name="T1" fmla="*/ 0 h 49"/>
              <a:gd name="T2" fmla="*/ 0 w 56"/>
              <a:gd name="T3" fmla="*/ 49 h 49"/>
              <a:gd name="T4" fmla="*/ 56 w 56"/>
              <a:gd name="T5" fmla="*/ 49 h 49"/>
              <a:gd name="T6" fmla="*/ 28 w 56"/>
              <a:gd name="T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49">
                <a:moveTo>
                  <a:pt x="28" y="0"/>
                </a:moveTo>
                <a:lnTo>
                  <a:pt x="0" y="49"/>
                </a:lnTo>
                <a:lnTo>
                  <a:pt x="56" y="49"/>
                </a:lnTo>
                <a:lnTo>
                  <a:pt x="2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41"/>
          <p:cNvSpPr>
            <a:spLocks/>
          </p:cNvSpPr>
          <p:nvPr/>
        </p:nvSpPr>
        <p:spPr bwMode="auto">
          <a:xfrm>
            <a:off x="4727576" y="4043363"/>
            <a:ext cx="88900" cy="71438"/>
          </a:xfrm>
          <a:custGeom>
            <a:avLst/>
            <a:gdLst>
              <a:gd name="T0" fmla="*/ 28 w 56"/>
              <a:gd name="T1" fmla="*/ 0 h 45"/>
              <a:gd name="T2" fmla="*/ 0 w 56"/>
              <a:gd name="T3" fmla="*/ 45 h 45"/>
              <a:gd name="T4" fmla="*/ 56 w 56"/>
              <a:gd name="T5" fmla="*/ 45 h 45"/>
              <a:gd name="T6" fmla="*/ 28 w 56"/>
              <a:gd name="T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45">
                <a:moveTo>
                  <a:pt x="28" y="0"/>
                </a:moveTo>
                <a:lnTo>
                  <a:pt x="0" y="45"/>
                </a:lnTo>
                <a:lnTo>
                  <a:pt x="56" y="45"/>
                </a:lnTo>
                <a:lnTo>
                  <a:pt x="2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42"/>
          <p:cNvSpPr>
            <a:spLocks/>
          </p:cNvSpPr>
          <p:nvPr/>
        </p:nvSpPr>
        <p:spPr bwMode="auto">
          <a:xfrm>
            <a:off x="4832351" y="4014788"/>
            <a:ext cx="88900" cy="77788"/>
          </a:xfrm>
          <a:custGeom>
            <a:avLst/>
            <a:gdLst>
              <a:gd name="T0" fmla="*/ 28 w 56"/>
              <a:gd name="T1" fmla="*/ 0 h 49"/>
              <a:gd name="T2" fmla="*/ 0 w 56"/>
              <a:gd name="T3" fmla="*/ 49 h 49"/>
              <a:gd name="T4" fmla="*/ 56 w 56"/>
              <a:gd name="T5" fmla="*/ 49 h 49"/>
              <a:gd name="T6" fmla="*/ 28 w 56"/>
              <a:gd name="T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49">
                <a:moveTo>
                  <a:pt x="28" y="0"/>
                </a:moveTo>
                <a:lnTo>
                  <a:pt x="0" y="49"/>
                </a:lnTo>
                <a:lnTo>
                  <a:pt x="56" y="49"/>
                </a:lnTo>
                <a:lnTo>
                  <a:pt x="2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3"/>
          <p:cNvSpPr>
            <a:spLocks/>
          </p:cNvSpPr>
          <p:nvPr/>
        </p:nvSpPr>
        <p:spPr bwMode="auto">
          <a:xfrm>
            <a:off x="4932363" y="3987800"/>
            <a:ext cx="88900" cy="77788"/>
          </a:xfrm>
          <a:custGeom>
            <a:avLst/>
            <a:gdLst>
              <a:gd name="T0" fmla="*/ 28 w 56"/>
              <a:gd name="T1" fmla="*/ 0 h 49"/>
              <a:gd name="T2" fmla="*/ 0 w 56"/>
              <a:gd name="T3" fmla="*/ 49 h 49"/>
              <a:gd name="T4" fmla="*/ 56 w 56"/>
              <a:gd name="T5" fmla="*/ 49 h 49"/>
              <a:gd name="T6" fmla="*/ 28 w 56"/>
              <a:gd name="T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49">
                <a:moveTo>
                  <a:pt x="28" y="0"/>
                </a:moveTo>
                <a:lnTo>
                  <a:pt x="0" y="49"/>
                </a:lnTo>
                <a:lnTo>
                  <a:pt x="56" y="49"/>
                </a:lnTo>
                <a:lnTo>
                  <a:pt x="2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44"/>
          <p:cNvSpPr>
            <a:spLocks/>
          </p:cNvSpPr>
          <p:nvPr/>
        </p:nvSpPr>
        <p:spPr bwMode="auto">
          <a:xfrm>
            <a:off x="5032376" y="3959225"/>
            <a:ext cx="88900" cy="73025"/>
          </a:xfrm>
          <a:custGeom>
            <a:avLst/>
            <a:gdLst>
              <a:gd name="T0" fmla="*/ 28 w 56"/>
              <a:gd name="T1" fmla="*/ 0 h 46"/>
              <a:gd name="T2" fmla="*/ 0 w 56"/>
              <a:gd name="T3" fmla="*/ 46 h 46"/>
              <a:gd name="T4" fmla="*/ 56 w 56"/>
              <a:gd name="T5" fmla="*/ 46 h 46"/>
              <a:gd name="T6" fmla="*/ 28 w 56"/>
              <a:gd name="T7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46">
                <a:moveTo>
                  <a:pt x="28" y="0"/>
                </a:moveTo>
                <a:lnTo>
                  <a:pt x="0" y="46"/>
                </a:lnTo>
                <a:lnTo>
                  <a:pt x="56" y="46"/>
                </a:lnTo>
                <a:lnTo>
                  <a:pt x="2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45"/>
          <p:cNvSpPr>
            <a:spLocks/>
          </p:cNvSpPr>
          <p:nvPr/>
        </p:nvSpPr>
        <p:spPr bwMode="auto">
          <a:xfrm>
            <a:off x="5126038" y="3948113"/>
            <a:ext cx="88900" cy="73025"/>
          </a:xfrm>
          <a:custGeom>
            <a:avLst/>
            <a:gdLst>
              <a:gd name="T0" fmla="*/ 28 w 56"/>
              <a:gd name="T1" fmla="*/ 0 h 46"/>
              <a:gd name="T2" fmla="*/ 0 w 56"/>
              <a:gd name="T3" fmla="*/ 46 h 46"/>
              <a:gd name="T4" fmla="*/ 56 w 56"/>
              <a:gd name="T5" fmla="*/ 46 h 46"/>
              <a:gd name="T6" fmla="*/ 28 w 56"/>
              <a:gd name="T7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46">
                <a:moveTo>
                  <a:pt x="28" y="0"/>
                </a:moveTo>
                <a:lnTo>
                  <a:pt x="0" y="46"/>
                </a:lnTo>
                <a:lnTo>
                  <a:pt x="56" y="46"/>
                </a:lnTo>
                <a:lnTo>
                  <a:pt x="2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6"/>
          <p:cNvSpPr>
            <a:spLocks/>
          </p:cNvSpPr>
          <p:nvPr/>
        </p:nvSpPr>
        <p:spPr bwMode="auto">
          <a:xfrm>
            <a:off x="5226051" y="3932238"/>
            <a:ext cx="88900" cy="77788"/>
          </a:xfrm>
          <a:custGeom>
            <a:avLst/>
            <a:gdLst>
              <a:gd name="T0" fmla="*/ 28 w 56"/>
              <a:gd name="T1" fmla="*/ 0 h 49"/>
              <a:gd name="T2" fmla="*/ 0 w 56"/>
              <a:gd name="T3" fmla="*/ 49 h 49"/>
              <a:gd name="T4" fmla="*/ 56 w 56"/>
              <a:gd name="T5" fmla="*/ 49 h 49"/>
              <a:gd name="T6" fmla="*/ 28 w 56"/>
              <a:gd name="T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49">
                <a:moveTo>
                  <a:pt x="28" y="0"/>
                </a:moveTo>
                <a:lnTo>
                  <a:pt x="0" y="49"/>
                </a:lnTo>
                <a:lnTo>
                  <a:pt x="56" y="49"/>
                </a:lnTo>
                <a:lnTo>
                  <a:pt x="2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47"/>
          <p:cNvSpPr>
            <a:spLocks/>
          </p:cNvSpPr>
          <p:nvPr/>
        </p:nvSpPr>
        <p:spPr bwMode="auto">
          <a:xfrm>
            <a:off x="5326063" y="3898900"/>
            <a:ext cx="88900" cy="77788"/>
          </a:xfrm>
          <a:custGeom>
            <a:avLst/>
            <a:gdLst>
              <a:gd name="T0" fmla="*/ 28 w 56"/>
              <a:gd name="T1" fmla="*/ 0 h 49"/>
              <a:gd name="T2" fmla="*/ 0 w 56"/>
              <a:gd name="T3" fmla="*/ 49 h 49"/>
              <a:gd name="T4" fmla="*/ 56 w 56"/>
              <a:gd name="T5" fmla="*/ 49 h 49"/>
              <a:gd name="T6" fmla="*/ 28 w 56"/>
              <a:gd name="T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49">
                <a:moveTo>
                  <a:pt x="28" y="0"/>
                </a:moveTo>
                <a:lnTo>
                  <a:pt x="0" y="49"/>
                </a:lnTo>
                <a:lnTo>
                  <a:pt x="56" y="49"/>
                </a:lnTo>
                <a:lnTo>
                  <a:pt x="2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8"/>
          <p:cNvSpPr>
            <a:spLocks/>
          </p:cNvSpPr>
          <p:nvPr/>
        </p:nvSpPr>
        <p:spPr bwMode="auto">
          <a:xfrm>
            <a:off x="5430838" y="3876675"/>
            <a:ext cx="88900" cy="77788"/>
          </a:xfrm>
          <a:custGeom>
            <a:avLst/>
            <a:gdLst>
              <a:gd name="T0" fmla="*/ 28 w 56"/>
              <a:gd name="T1" fmla="*/ 0 h 49"/>
              <a:gd name="T2" fmla="*/ 0 w 56"/>
              <a:gd name="T3" fmla="*/ 49 h 49"/>
              <a:gd name="T4" fmla="*/ 56 w 56"/>
              <a:gd name="T5" fmla="*/ 49 h 49"/>
              <a:gd name="T6" fmla="*/ 28 w 56"/>
              <a:gd name="T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49">
                <a:moveTo>
                  <a:pt x="28" y="0"/>
                </a:moveTo>
                <a:lnTo>
                  <a:pt x="0" y="49"/>
                </a:lnTo>
                <a:lnTo>
                  <a:pt x="56" y="49"/>
                </a:lnTo>
                <a:lnTo>
                  <a:pt x="2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49"/>
          <p:cNvSpPr>
            <a:spLocks/>
          </p:cNvSpPr>
          <p:nvPr/>
        </p:nvSpPr>
        <p:spPr bwMode="auto">
          <a:xfrm>
            <a:off x="5546726" y="3849688"/>
            <a:ext cx="84138" cy="76200"/>
          </a:xfrm>
          <a:custGeom>
            <a:avLst/>
            <a:gdLst>
              <a:gd name="T0" fmla="*/ 25 w 53"/>
              <a:gd name="T1" fmla="*/ 0 h 48"/>
              <a:gd name="T2" fmla="*/ 0 w 53"/>
              <a:gd name="T3" fmla="*/ 48 h 48"/>
              <a:gd name="T4" fmla="*/ 53 w 53"/>
              <a:gd name="T5" fmla="*/ 48 h 48"/>
              <a:gd name="T6" fmla="*/ 25 w 53"/>
              <a:gd name="T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" h="48">
                <a:moveTo>
                  <a:pt x="25" y="0"/>
                </a:moveTo>
                <a:lnTo>
                  <a:pt x="0" y="48"/>
                </a:lnTo>
                <a:lnTo>
                  <a:pt x="53" y="48"/>
                </a:lnTo>
                <a:lnTo>
                  <a:pt x="25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50"/>
          <p:cNvSpPr>
            <a:spLocks/>
          </p:cNvSpPr>
          <p:nvPr/>
        </p:nvSpPr>
        <p:spPr bwMode="auto">
          <a:xfrm>
            <a:off x="5668963" y="3832225"/>
            <a:ext cx="88900" cy="77788"/>
          </a:xfrm>
          <a:custGeom>
            <a:avLst/>
            <a:gdLst>
              <a:gd name="T0" fmla="*/ 28 w 56"/>
              <a:gd name="T1" fmla="*/ 0 h 49"/>
              <a:gd name="T2" fmla="*/ 0 w 56"/>
              <a:gd name="T3" fmla="*/ 49 h 49"/>
              <a:gd name="T4" fmla="*/ 56 w 56"/>
              <a:gd name="T5" fmla="*/ 49 h 49"/>
              <a:gd name="T6" fmla="*/ 28 w 56"/>
              <a:gd name="T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49">
                <a:moveTo>
                  <a:pt x="28" y="0"/>
                </a:moveTo>
                <a:lnTo>
                  <a:pt x="0" y="49"/>
                </a:lnTo>
                <a:lnTo>
                  <a:pt x="56" y="49"/>
                </a:lnTo>
                <a:lnTo>
                  <a:pt x="2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51"/>
          <p:cNvSpPr>
            <a:spLocks/>
          </p:cNvSpPr>
          <p:nvPr/>
        </p:nvSpPr>
        <p:spPr bwMode="auto">
          <a:xfrm>
            <a:off x="5818188" y="3805238"/>
            <a:ext cx="88900" cy="77788"/>
          </a:xfrm>
          <a:custGeom>
            <a:avLst/>
            <a:gdLst>
              <a:gd name="T0" fmla="*/ 28 w 56"/>
              <a:gd name="T1" fmla="*/ 0 h 49"/>
              <a:gd name="T2" fmla="*/ 0 w 56"/>
              <a:gd name="T3" fmla="*/ 49 h 49"/>
              <a:gd name="T4" fmla="*/ 56 w 56"/>
              <a:gd name="T5" fmla="*/ 49 h 49"/>
              <a:gd name="T6" fmla="*/ 28 w 56"/>
              <a:gd name="T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49">
                <a:moveTo>
                  <a:pt x="28" y="0"/>
                </a:moveTo>
                <a:lnTo>
                  <a:pt x="0" y="49"/>
                </a:lnTo>
                <a:lnTo>
                  <a:pt x="56" y="49"/>
                </a:lnTo>
                <a:lnTo>
                  <a:pt x="2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52"/>
          <p:cNvSpPr>
            <a:spLocks/>
          </p:cNvSpPr>
          <p:nvPr/>
        </p:nvSpPr>
        <p:spPr bwMode="auto">
          <a:xfrm>
            <a:off x="6007101" y="3754438"/>
            <a:ext cx="84138" cy="77788"/>
          </a:xfrm>
          <a:custGeom>
            <a:avLst/>
            <a:gdLst>
              <a:gd name="T0" fmla="*/ 25 w 53"/>
              <a:gd name="T1" fmla="*/ 0 h 49"/>
              <a:gd name="T2" fmla="*/ 0 w 53"/>
              <a:gd name="T3" fmla="*/ 49 h 49"/>
              <a:gd name="T4" fmla="*/ 53 w 53"/>
              <a:gd name="T5" fmla="*/ 49 h 49"/>
              <a:gd name="T6" fmla="*/ 25 w 53"/>
              <a:gd name="T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" h="49">
                <a:moveTo>
                  <a:pt x="25" y="0"/>
                </a:moveTo>
                <a:lnTo>
                  <a:pt x="0" y="49"/>
                </a:lnTo>
                <a:lnTo>
                  <a:pt x="53" y="49"/>
                </a:lnTo>
                <a:lnTo>
                  <a:pt x="25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53"/>
          <p:cNvSpPr>
            <a:spLocks/>
          </p:cNvSpPr>
          <p:nvPr/>
        </p:nvSpPr>
        <p:spPr bwMode="auto">
          <a:xfrm>
            <a:off x="6278563" y="3727450"/>
            <a:ext cx="88900" cy="71438"/>
          </a:xfrm>
          <a:custGeom>
            <a:avLst/>
            <a:gdLst>
              <a:gd name="T0" fmla="*/ 28 w 56"/>
              <a:gd name="T1" fmla="*/ 0 h 45"/>
              <a:gd name="T2" fmla="*/ 0 w 56"/>
              <a:gd name="T3" fmla="*/ 45 h 45"/>
              <a:gd name="T4" fmla="*/ 56 w 56"/>
              <a:gd name="T5" fmla="*/ 45 h 45"/>
              <a:gd name="T6" fmla="*/ 28 w 56"/>
              <a:gd name="T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45">
                <a:moveTo>
                  <a:pt x="28" y="0"/>
                </a:moveTo>
                <a:lnTo>
                  <a:pt x="0" y="45"/>
                </a:lnTo>
                <a:lnTo>
                  <a:pt x="56" y="45"/>
                </a:lnTo>
                <a:lnTo>
                  <a:pt x="2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54"/>
          <p:cNvSpPr>
            <a:spLocks/>
          </p:cNvSpPr>
          <p:nvPr/>
        </p:nvSpPr>
        <p:spPr bwMode="auto">
          <a:xfrm>
            <a:off x="7115176" y="3598863"/>
            <a:ext cx="88900" cy="77788"/>
          </a:xfrm>
          <a:custGeom>
            <a:avLst/>
            <a:gdLst>
              <a:gd name="T0" fmla="*/ 28 w 56"/>
              <a:gd name="T1" fmla="*/ 0 h 49"/>
              <a:gd name="T2" fmla="*/ 0 w 56"/>
              <a:gd name="T3" fmla="*/ 49 h 49"/>
              <a:gd name="T4" fmla="*/ 56 w 56"/>
              <a:gd name="T5" fmla="*/ 49 h 49"/>
              <a:gd name="T6" fmla="*/ 28 w 56"/>
              <a:gd name="T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49">
                <a:moveTo>
                  <a:pt x="28" y="0"/>
                </a:moveTo>
                <a:lnTo>
                  <a:pt x="0" y="49"/>
                </a:lnTo>
                <a:lnTo>
                  <a:pt x="56" y="49"/>
                </a:lnTo>
                <a:lnTo>
                  <a:pt x="2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55"/>
          <p:cNvSpPr>
            <a:spLocks/>
          </p:cNvSpPr>
          <p:nvPr/>
        </p:nvSpPr>
        <p:spPr bwMode="auto">
          <a:xfrm>
            <a:off x="1308101" y="3333750"/>
            <a:ext cx="7453313" cy="1385888"/>
          </a:xfrm>
          <a:custGeom>
            <a:avLst/>
            <a:gdLst>
              <a:gd name="T0" fmla="*/ 0 w 1345"/>
              <a:gd name="T1" fmla="*/ 250 h 250"/>
              <a:gd name="T2" fmla="*/ 672 w 1345"/>
              <a:gd name="T3" fmla="*/ 125 h 250"/>
              <a:gd name="T4" fmla="*/ 1345 w 1345"/>
              <a:gd name="T5" fmla="*/ 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45" h="250">
                <a:moveTo>
                  <a:pt x="0" y="250"/>
                </a:moveTo>
                <a:lnTo>
                  <a:pt x="672" y="125"/>
                </a:lnTo>
                <a:lnTo>
                  <a:pt x="1345" y="0"/>
                </a:lnTo>
              </a:path>
            </a:pathLst>
          </a:custGeom>
          <a:noFill/>
          <a:ln w="19050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 flipV="1">
            <a:off x="903288" y="866775"/>
            <a:ext cx="0" cy="4518025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 flipH="1">
            <a:off x="809626" y="5168900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Rectangle 58"/>
          <p:cNvSpPr>
            <a:spLocks noChangeArrowheads="1"/>
          </p:cNvSpPr>
          <p:nvPr/>
        </p:nvSpPr>
        <p:spPr bwMode="auto">
          <a:xfrm rot="16200000">
            <a:off x="473076" y="4943475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Line 59"/>
          <p:cNvSpPr>
            <a:spLocks noChangeShapeType="1"/>
          </p:cNvSpPr>
          <p:nvPr/>
        </p:nvSpPr>
        <p:spPr bwMode="auto">
          <a:xfrm flipH="1">
            <a:off x="809626" y="4337050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60"/>
          <p:cNvSpPr>
            <a:spLocks noChangeArrowheads="1"/>
          </p:cNvSpPr>
          <p:nvPr/>
        </p:nvSpPr>
        <p:spPr bwMode="auto">
          <a:xfrm rot="16200000">
            <a:off x="473076" y="4111625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Line 61"/>
          <p:cNvSpPr>
            <a:spLocks noChangeShapeType="1"/>
          </p:cNvSpPr>
          <p:nvPr/>
        </p:nvSpPr>
        <p:spPr bwMode="auto">
          <a:xfrm flipH="1">
            <a:off x="809626" y="3505200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Rectangle 62"/>
          <p:cNvSpPr>
            <a:spLocks noChangeArrowheads="1"/>
          </p:cNvSpPr>
          <p:nvPr/>
        </p:nvSpPr>
        <p:spPr bwMode="auto">
          <a:xfrm rot="16200000">
            <a:off x="473076" y="3279775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Line 63"/>
          <p:cNvSpPr>
            <a:spLocks noChangeShapeType="1"/>
          </p:cNvSpPr>
          <p:nvPr/>
        </p:nvSpPr>
        <p:spPr bwMode="auto">
          <a:xfrm flipH="1">
            <a:off x="809626" y="2673350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Rectangle 64"/>
          <p:cNvSpPr>
            <a:spLocks noChangeArrowheads="1"/>
          </p:cNvSpPr>
          <p:nvPr/>
        </p:nvSpPr>
        <p:spPr bwMode="auto">
          <a:xfrm rot="16200000">
            <a:off x="473076" y="2449513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Line 65"/>
          <p:cNvSpPr>
            <a:spLocks noChangeShapeType="1"/>
          </p:cNvSpPr>
          <p:nvPr/>
        </p:nvSpPr>
        <p:spPr bwMode="auto">
          <a:xfrm flipH="1">
            <a:off x="809626" y="1843088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Rectangle 66"/>
          <p:cNvSpPr>
            <a:spLocks noChangeArrowheads="1"/>
          </p:cNvSpPr>
          <p:nvPr/>
        </p:nvSpPr>
        <p:spPr bwMode="auto">
          <a:xfrm rot="16200000">
            <a:off x="473076" y="1617663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Line 67"/>
          <p:cNvSpPr>
            <a:spLocks noChangeShapeType="1"/>
          </p:cNvSpPr>
          <p:nvPr/>
        </p:nvSpPr>
        <p:spPr bwMode="auto">
          <a:xfrm flipH="1">
            <a:off x="809626" y="1011238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 rot="16200000">
            <a:off x="474663" y="784225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Line 70"/>
          <p:cNvSpPr>
            <a:spLocks noChangeShapeType="1"/>
          </p:cNvSpPr>
          <p:nvPr/>
        </p:nvSpPr>
        <p:spPr bwMode="auto">
          <a:xfrm>
            <a:off x="903288" y="5384800"/>
            <a:ext cx="8002588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Line 71"/>
          <p:cNvSpPr>
            <a:spLocks noChangeShapeType="1"/>
          </p:cNvSpPr>
          <p:nvPr/>
        </p:nvSpPr>
        <p:spPr bwMode="auto">
          <a:xfrm>
            <a:off x="1047751" y="5384800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947738" y="5522913"/>
            <a:ext cx="3206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Line 73"/>
          <p:cNvSpPr>
            <a:spLocks noChangeShapeType="1"/>
          </p:cNvSpPr>
          <p:nvPr/>
        </p:nvSpPr>
        <p:spPr bwMode="auto">
          <a:xfrm>
            <a:off x="2925763" y="5384800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2825751" y="5522913"/>
            <a:ext cx="3206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Line 75"/>
          <p:cNvSpPr>
            <a:spLocks noChangeShapeType="1"/>
          </p:cNvSpPr>
          <p:nvPr/>
        </p:nvSpPr>
        <p:spPr bwMode="auto">
          <a:xfrm>
            <a:off x="4799013" y="5384800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Rectangle 76"/>
          <p:cNvSpPr>
            <a:spLocks noChangeArrowheads="1"/>
          </p:cNvSpPr>
          <p:nvPr/>
        </p:nvSpPr>
        <p:spPr bwMode="auto">
          <a:xfrm>
            <a:off x="4738688" y="5522913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Line 77"/>
          <p:cNvSpPr>
            <a:spLocks noChangeShapeType="1"/>
          </p:cNvSpPr>
          <p:nvPr/>
        </p:nvSpPr>
        <p:spPr bwMode="auto">
          <a:xfrm>
            <a:off x="6678613" y="5384800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6616701" y="5522913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Line 79"/>
          <p:cNvSpPr>
            <a:spLocks noChangeShapeType="1"/>
          </p:cNvSpPr>
          <p:nvPr/>
        </p:nvSpPr>
        <p:spPr bwMode="auto">
          <a:xfrm>
            <a:off x="8556626" y="5384800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Rectangle 80"/>
          <p:cNvSpPr>
            <a:spLocks noChangeArrowheads="1"/>
          </p:cNvSpPr>
          <p:nvPr/>
        </p:nvSpPr>
        <p:spPr bwMode="auto">
          <a:xfrm>
            <a:off x="8496301" y="5522913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4267201" y="457200"/>
            <a:ext cx="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65"/>
          <p:cNvSpPr>
            <a:spLocks noChangeArrowheads="1"/>
          </p:cNvSpPr>
          <p:nvPr/>
        </p:nvSpPr>
        <p:spPr bwMode="auto">
          <a:xfrm rot="16200000">
            <a:off x="-1440756" y="2928072"/>
            <a:ext cx="34625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College Quality at Age 20 ($1000)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Oval 246"/>
          <p:cNvSpPr>
            <a:spLocks noChangeArrowheads="1"/>
          </p:cNvSpPr>
          <p:nvPr/>
        </p:nvSpPr>
        <p:spPr bwMode="auto">
          <a:xfrm>
            <a:off x="2979068" y="6321425"/>
            <a:ext cx="71438" cy="7143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Rectangle 248"/>
          <p:cNvSpPr>
            <a:spLocks noChangeArrowheads="1"/>
          </p:cNvSpPr>
          <p:nvPr/>
        </p:nvSpPr>
        <p:spPr bwMode="auto">
          <a:xfrm>
            <a:off x="3429918" y="6237288"/>
            <a:ext cx="12182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Controls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249"/>
          <p:cNvSpPr>
            <a:spLocks noChangeArrowheads="1"/>
          </p:cNvSpPr>
          <p:nvPr/>
        </p:nvSpPr>
        <p:spPr bwMode="auto">
          <a:xfrm>
            <a:off x="5562600" y="6237288"/>
            <a:ext cx="13849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With Controls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Line 51"/>
          <p:cNvSpPr>
            <a:spLocks noChangeShapeType="1"/>
          </p:cNvSpPr>
          <p:nvPr/>
        </p:nvSpPr>
        <p:spPr bwMode="auto">
          <a:xfrm>
            <a:off x="2697113" y="6362256"/>
            <a:ext cx="609600" cy="0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" name="Rectangle 78"/>
          <p:cNvSpPr>
            <a:spLocks noChangeArrowheads="1"/>
          </p:cNvSpPr>
          <p:nvPr/>
        </p:nvSpPr>
        <p:spPr bwMode="auto">
          <a:xfrm>
            <a:off x="4010084" y="5865814"/>
            <a:ext cx="16287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Test Score (SD)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Freeform 247"/>
          <p:cNvSpPr>
            <a:spLocks/>
          </p:cNvSpPr>
          <p:nvPr/>
        </p:nvSpPr>
        <p:spPr bwMode="auto">
          <a:xfrm>
            <a:off x="5147311" y="6325680"/>
            <a:ext cx="88900" cy="71438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0" y="45"/>
              </a:cxn>
              <a:cxn ang="0">
                <a:pos x="56" y="45"/>
              </a:cxn>
              <a:cxn ang="0">
                <a:pos x="28" y="0"/>
              </a:cxn>
            </a:cxnLst>
            <a:rect l="0" t="0" r="r" b="b"/>
            <a:pathLst>
              <a:path w="56" h="45">
                <a:moveTo>
                  <a:pt x="28" y="0"/>
                </a:moveTo>
                <a:lnTo>
                  <a:pt x="0" y="45"/>
                </a:lnTo>
                <a:lnTo>
                  <a:pt x="56" y="45"/>
                </a:lnTo>
                <a:lnTo>
                  <a:pt x="28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Line 51"/>
          <p:cNvSpPr>
            <a:spLocks noChangeShapeType="1"/>
          </p:cNvSpPr>
          <p:nvPr/>
        </p:nvSpPr>
        <p:spPr bwMode="auto">
          <a:xfrm>
            <a:off x="4884751" y="6365835"/>
            <a:ext cx="60960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" name="Rectangle 5"/>
          <p:cNvSpPr>
            <a:spLocks noChangeArrowheads="1"/>
          </p:cNvSpPr>
          <p:nvPr/>
        </p:nvSpPr>
        <p:spPr bwMode="auto">
          <a:xfrm>
            <a:off x="3782829" y="182563"/>
            <a:ext cx="16799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1E2D70"/>
                </a:solidFill>
              </a:rPr>
              <a:t>College Quality</a:t>
            </a:r>
            <a:endParaRPr lang="en-US" sz="1800" b="1" dirty="0">
              <a:solidFill>
                <a:srgbClr val="1E2D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1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2"/>
          <p:cNvSpPr>
            <a:spLocks noChangeArrowheads="1"/>
          </p:cNvSpPr>
          <p:nvPr/>
        </p:nvSpPr>
        <p:spPr bwMode="auto">
          <a:xfrm>
            <a:off x="3989388" y="457200"/>
            <a:ext cx="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Oval 246"/>
          <p:cNvSpPr>
            <a:spLocks noChangeArrowheads="1"/>
          </p:cNvSpPr>
          <p:nvPr/>
        </p:nvSpPr>
        <p:spPr bwMode="auto">
          <a:xfrm>
            <a:off x="2979068" y="6338887"/>
            <a:ext cx="71438" cy="7143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Rectangle 248"/>
          <p:cNvSpPr>
            <a:spLocks noChangeArrowheads="1"/>
          </p:cNvSpPr>
          <p:nvPr/>
        </p:nvSpPr>
        <p:spPr bwMode="auto">
          <a:xfrm>
            <a:off x="3429918" y="6254750"/>
            <a:ext cx="12182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Controls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Rectangle 249"/>
          <p:cNvSpPr>
            <a:spLocks noChangeArrowheads="1"/>
          </p:cNvSpPr>
          <p:nvPr/>
        </p:nvSpPr>
        <p:spPr bwMode="auto">
          <a:xfrm>
            <a:off x="5562600" y="6254750"/>
            <a:ext cx="13849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With Controls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Line 51"/>
          <p:cNvSpPr>
            <a:spLocks noChangeShapeType="1"/>
          </p:cNvSpPr>
          <p:nvPr/>
        </p:nvSpPr>
        <p:spPr bwMode="auto">
          <a:xfrm>
            <a:off x="2697113" y="6379718"/>
            <a:ext cx="609600" cy="0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" name="Rectangle 78"/>
          <p:cNvSpPr>
            <a:spLocks noChangeArrowheads="1"/>
          </p:cNvSpPr>
          <p:nvPr/>
        </p:nvSpPr>
        <p:spPr bwMode="auto">
          <a:xfrm>
            <a:off x="4010084" y="5883276"/>
            <a:ext cx="16287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Test Score (SD)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Freeform 247"/>
          <p:cNvSpPr>
            <a:spLocks/>
          </p:cNvSpPr>
          <p:nvPr/>
        </p:nvSpPr>
        <p:spPr bwMode="auto">
          <a:xfrm>
            <a:off x="5147311" y="6343142"/>
            <a:ext cx="88900" cy="71438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0" y="45"/>
              </a:cxn>
              <a:cxn ang="0">
                <a:pos x="56" y="45"/>
              </a:cxn>
              <a:cxn ang="0">
                <a:pos x="28" y="0"/>
              </a:cxn>
            </a:cxnLst>
            <a:rect l="0" t="0" r="r" b="b"/>
            <a:pathLst>
              <a:path w="56" h="45">
                <a:moveTo>
                  <a:pt x="28" y="0"/>
                </a:moveTo>
                <a:lnTo>
                  <a:pt x="0" y="45"/>
                </a:lnTo>
                <a:lnTo>
                  <a:pt x="56" y="45"/>
                </a:lnTo>
                <a:lnTo>
                  <a:pt x="28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Line 51"/>
          <p:cNvSpPr>
            <a:spLocks noChangeShapeType="1"/>
          </p:cNvSpPr>
          <p:nvPr/>
        </p:nvSpPr>
        <p:spPr bwMode="auto">
          <a:xfrm>
            <a:off x="4884751" y="6383297"/>
            <a:ext cx="60960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" name="Rectangle 65"/>
          <p:cNvSpPr>
            <a:spLocks noChangeArrowheads="1"/>
          </p:cNvSpPr>
          <p:nvPr/>
        </p:nvSpPr>
        <p:spPr bwMode="auto">
          <a:xfrm rot="16200000">
            <a:off x="-1113749" y="3137079"/>
            <a:ext cx="28085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Earnings at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Age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28 ($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1000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5"/>
          <p:cNvSpPr>
            <a:spLocks noChangeArrowheads="1"/>
          </p:cNvSpPr>
          <p:nvPr/>
        </p:nvSpPr>
        <p:spPr bwMode="auto">
          <a:xfrm>
            <a:off x="4129077" y="182563"/>
            <a:ext cx="9874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1E2D70"/>
                </a:solidFill>
              </a:rPr>
              <a:t>Earnings</a:t>
            </a:r>
            <a:endParaRPr lang="en-US" sz="1800" b="1" dirty="0">
              <a:solidFill>
                <a:srgbClr val="1E2D70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492124" y="784225"/>
            <a:ext cx="8413751" cy="5084064"/>
            <a:chOff x="492125" y="987425"/>
            <a:chExt cx="8413751" cy="5091113"/>
          </a:xfrm>
        </p:grpSpPr>
        <p:sp>
          <p:nvSpPr>
            <p:cNvPr id="80" name="Line 8"/>
            <p:cNvSpPr>
              <a:spLocks noChangeShapeType="1"/>
            </p:cNvSpPr>
            <p:nvPr/>
          </p:nvSpPr>
          <p:spPr bwMode="auto">
            <a:xfrm>
              <a:off x="903288" y="5462588"/>
              <a:ext cx="8002588" cy="0"/>
            </a:xfrm>
            <a:prstGeom prst="line">
              <a:avLst/>
            </a:prstGeom>
            <a:noFill/>
            <a:ln w="14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9"/>
            <p:cNvSpPr>
              <a:spLocks noChangeShapeType="1"/>
            </p:cNvSpPr>
            <p:nvPr/>
          </p:nvSpPr>
          <p:spPr bwMode="auto">
            <a:xfrm>
              <a:off x="903288" y="4049713"/>
              <a:ext cx="8002588" cy="0"/>
            </a:xfrm>
            <a:prstGeom prst="line">
              <a:avLst/>
            </a:prstGeom>
            <a:noFill/>
            <a:ln w="14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10"/>
            <p:cNvSpPr>
              <a:spLocks noChangeShapeType="1"/>
            </p:cNvSpPr>
            <p:nvPr/>
          </p:nvSpPr>
          <p:spPr bwMode="auto">
            <a:xfrm>
              <a:off x="903288" y="2641600"/>
              <a:ext cx="8002588" cy="0"/>
            </a:xfrm>
            <a:prstGeom prst="line">
              <a:avLst/>
            </a:prstGeom>
            <a:noFill/>
            <a:ln w="14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11"/>
            <p:cNvSpPr>
              <a:spLocks noChangeShapeType="1"/>
            </p:cNvSpPr>
            <p:nvPr/>
          </p:nvSpPr>
          <p:spPr bwMode="auto">
            <a:xfrm>
              <a:off x="903288" y="1233488"/>
              <a:ext cx="8002588" cy="0"/>
            </a:xfrm>
            <a:prstGeom prst="line">
              <a:avLst/>
            </a:prstGeom>
            <a:noFill/>
            <a:ln w="14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2"/>
            <p:cNvSpPr>
              <a:spLocks/>
            </p:cNvSpPr>
            <p:nvPr/>
          </p:nvSpPr>
          <p:spPr bwMode="auto">
            <a:xfrm>
              <a:off x="1430338" y="1660525"/>
              <a:ext cx="7331075" cy="3675063"/>
            </a:xfrm>
            <a:custGeom>
              <a:avLst/>
              <a:gdLst>
                <a:gd name="T0" fmla="*/ 0 w 1323"/>
                <a:gd name="T1" fmla="*/ 663 h 663"/>
                <a:gd name="T2" fmla="*/ 207 w 1323"/>
                <a:gd name="T3" fmla="*/ 638 h 663"/>
                <a:gd name="T4" fmla="*/ 292 w 1323"/>
                <a:gd name="T5" fmla="*/ 612 h 663"/>
                <a:gd name="T6" fmla="*/ 354 w 1323"/>
                <a:gd name="T7" fmla="*/ 589 h 663"/>
                <a:gd name="T8" fmla="*/ 405 w 1323"/>
                <a:gd name="T9" fmla="*/ 565 h 663"/>
                <a:gd name="T10" fmla="*/ 450 w 1323"/>
                <a:gd name="T11" fmla="*/ 543 h 663"/>
                <a:gd name="T12" fmla="*/ 491 w 1323"/>
                <a:gd name="T13" fmla="*/ 516 h 663"/>
                <a:gd name="T14" fmla="*/ 531 w 1323"/>
                <a:gd name="T15" fmla="*/ 494 h 663"/>
                <a:gd name="T16" fmla="*/ 567 w 1323"/>
                <a:gd name="T17" fmla="*/ 464 h 663"/>
                <a:gd name="T18" fmla="*/ 605 w 1323"/>
                <a:gd name="T19" fmla="*/ 446 h 663"/>
                <a:gd name="T20" fmla="*/ 641 w 1323"/>
                <a:gd name="T21" fmla="*/ 421 h 663"/>
                <a:gd name="T22" fmla="*/ 679 w 1323"/>
                <a:gd name="T23" fmla="*/ 389 h 663"/>
                <a:gd name="T24" fmla="*/ 719 w 1323"/>
                <a:gd name="T25" fmla="*/ 358 h 663"/>
                <a:gd name="T26" fmla="*/ 761 w 1323"/>
                <a:gd name="T27" fmla="*/ 330 h 663"/>
                <a:gd name="T28" fmla="*/ 805 w 1323"/>
                <a:gd name="T29" fmla="*/ 286 h 663"/>
                <a:gd name="T30" fmla="*/ 857 w 1323"/>
                <a:gd name="T31" fmla="*/ 242 h 663"/>
                <a:gd name="T32" fmla="*/ 915 w 1323"/>
                <a:gd name="T33" fmla="*/ 200 h 663"/>
                <a:gd name="T34" fmla="*/ 987 w 1323"/>
                <a:gd name="T35" fmla="*/ 143 h 663"/>
                <a:gd name="T36" fmla="*/ 1088 w 1323"/>
                <a:gd name="T37" fmla="*/ 75 h 663"/>
                <a:gd name="T38" fmla="*/ 1323 w 1323"/>
                <a:gd name="T39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23" h="663">
                  <a:moveTo>
                    <a:pt x="0" y="663"/>
                  </a:moveTo>
                  <a:lnTo>
                    <a:pt x="207" y="638"/>
                  </a:lnTo>
                  <a:lnTo>
                    <a:pt x="292" y="612"/>
                  </a:lnTo>
                  <a:lnTo>
                    <a:pt x="354" y="589"/>
                  </a:lnTo>
                  <a:lnTo>
                    <a:pt x="405" y="565"/>
                  </a:lnTo>
                  <a:lnTo>
                    <a:pt x="450" y="543"/>
                  </a:lnTo>
                  <a:lnTo>
                    <a:pt x="491" y="516"/>
                  </a:lnTo>
                  <a:lnTo>
                    <a:pt x="531" y="494"/>
                  </a:lnTo>
                  <a:lnTo>
                    <a:pt x="567" y="464"/>
                  </a:lnTo>
                  <a:lnTo>
                    <a:pt x="605" y="446"/>
                  </a:lnTo>
                  <a:lnTo>
                    <a:pt x="641" y="421"/>
                  </a:lnTo>
                  <a:lnTo>
                    <a:pt x="679" y="389"/>
                  </a:lnTo>
                  <a:lnTo>
                    <a:pt x="719" y="358"/>
                  </a:lnTo>
                  <a:lnTo>
                    <a:pt x="761" y="330"/>
                  </a:lnTo>
                  <a:lnTo>
                    <a:pt x="805" y="286"/>
                  </a:lnTo>
                  <a:lnTo>
                    <a:pt x="857" y="242"/>
                  </a:lnTo>
                  <a:lnTo>
                    <a:pt x="915" y="200"/>
                  </a:lnTo>
                  <a:lnTo>
                    <a:pt x="987" y="143"/>
                  </a:lnTo>
                  <a:lnTo>
                    <a:pt x="1088" y="75"/>
                  </a:lnTo>
                  <a:lnTo>
                    <a:pt x="1323" y="0"/>
                  </a:lnTo>
                </a:path>
              </a:pathLst>
            </a:custGeom>
            <a:noFill/>
            <a:ln w="190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Oval 13"/>
            <p:cNvSpPr>
              <a:spLocks noChangeArrowheads="1"/>
            </p:cNvSpPr>
            <p:nvPr/>
          </p:nvSpPr>
          <p:spPr bwMode="auto">
            <a:xfrm>
              <a:off x="1379538" y="5284788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Oval 14"/>
            <p:cNvSpPr>
              <a:spLocks noChangeArrowheads="1"/>
            </p:cNvSpPr>
            <p:nvPr/>
          </p:nvSpPr>
          <p:spPr bwMode="auto">
            <a:xfrm>
              <a:off x="2527300" y="5146675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Oval 15"/>
            <p:cNvSpPr>
              <a:spLocks noChangeArrowheads="1"/>
            </p:cNvSpPr>
            <p:nvPr/>
          </p:nvSpPr>
          <p:spPr bwMode="auto">
            <a:xfrm>
              <a:off x="2998788" y="5002213"/>
              <a:ext cx="98425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16"/>
            <p:cNvSpPr>
              <a:spLocks noChangeArrowheads="1"/>
            </p:cNvSpPr>
            <p:nvPr/>
          </p:nvSpPr>
          <p:spPr bwMode="auto">
            <a:xfrm>
              <a:off x="3341688" y="4875213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Oval 17"/>
            <p:cNvSpPr>
              <a:spLocks noChangeArrowheads="1"/>
            </p:cNvSpPr>
            <p:nvPr/>
          </p:nvSpPr>
          <p:spPr bwMode="auto">
            <a:xfrm>
              <a:off x="3624263" y="4741863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Oval 18"/>
            <p:cNvSpPr>
              <a:spLocks noChangeArrowheads="1"/>
            </p:cNvSpPr>
            <p:nvPr/>
          </p:nvSpPr>
          <p:spPr bwMode="auto">
            <a:xfrm>
              <a:off x="3873500" y="4619625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Oval 19"/>
            <p:cNvSpPr>
              <a:spLocks noChangeArrowheads="1"/>
            </p:cNvSpPr>
            <p:nvPr/>
          </p:nvSpPr>
          <p:spPr bwMode="auto">
            <a:xfrm>
              <a:off x="4100513" y="4470400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Oval 20"/>
            <p:cNvSpPr>
              <a:spLocks noChangeArrowheads="1"/>
            </p:cNvSpPr>
            <p:nvPr/>
          </p:nvSpPr>
          <p:spPr bwMode="auto">
            <a:xfrm>
              <a:off x="4322763" y="4348163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Oval 21"/>
            <p:cNvSpPr>
              <a:spLocks noChangeArrowheads="1"/>
            </p:cNvSpPr>
            <p:nvPr/>
          </p:nvSpPr>
          <p:spPr bwMode="auto">
            <a:xfrm>
              <a:off x="4522788" y="4181475"/>
              <a:ext cx="98425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Oval 22"/>
            <p:cNvSpPr>
              <a:spLocks noChangeArrowheads="1"/>
            </p:cNvSpPr>
            <p:nvPr/>
          </p:nvSpPr>
          <p:spPr bwMode="auto">
            <a:xfrm>
              <a:off x="4732338" y="4083050"/>
              <a:ext cx="100013" cy="98425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Oval 23"/>
            <p:cNvSpPr>
              <a:spLocks noChangeArrowheads="1"/>
            </p:cNvSpPr>
            <p:nvPr/>
          </p:nvSpPr>
          <p:spPr bwMode="auto">
            <a:xfrm>
              <a:off x="4932363" y="3943350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24"/>
            <p:cNvSpPr>
              <a:spLocks noChangeArrowheads="1"/>
            </p:cNvSpPr>
            <p:nvPr/>
          </p:nvSpPr>
          <p:spPr bwMode="auto">
            <a:xfrm>
              <a:off x="5143500" y="3767138"/>
              <a:ext cx="98425" cy="98425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Oval 25"/>
            <p:cNvSpPr>
              <a:spLocks noChangeArrowheads="1"/>
            </p:cNvSpPr>
            <p:nvPr/>
          </p:nvSpPr>
          <p:spPr bwMode="auto">
            <a:xfrm>
              <a:off x="5364163" y="3594100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Oval 26"/>
            <p:cNvSpPr>
              <a:spLocks noChangeArrowheads="1"/>
            </p:cNvSpPr>
            <p:nvPr/>
          </p:nvSpPr>
          <p:spPr bwMode="auto">
            <a:xfrm>
              <a:off x="5597525" y="3440113"/>
              <a:ext cx="100013" cy="98425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Oval 27"/>
            <p:cNvSpPr>
              <a:spLocks noChangeArrowheads="1"/>
            </p:cNvSpPr>
            <p:nvPr/>
          </p:nvSpPr>
          <p:spPr bwMode="auto">
            <a:xfrm>
              <a:off x="5840413" y="3195638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Oval 28"/>
            <p:cNvSpPr>
              <a:spLocks noChangeArrowheads="1"/>
            </p:cNvSpPr>
            <p:nvPr/>
          </p:nvSpPr>
          <p:spPr bwMode="auto">
            <a:xfrm>
              <a:off x="6129338" y="2951163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Oval 29"/>
            <p:cNvSpPr>
              <a:spLocks noChangeArrowheads="1"/>
            </p:cNvSpPr>
            <p:nvPr/>
          </p:nvSpPr>
          <p:spPr bwMode="auto">
            <a:xfrm>
              <a:off x="6450013" y="2719388"/>
              <a:ext cx="100013" cy="98425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Oval 30"/>
            <p:cNvSpPr>
              <a:spLocks noChangeArrowheads="1"/>
            </p:cNvSpPr>
            <p:nvPr/>
          </p:nvSpPr>
          <p:spPr bwMode="auto">
            <a:xfrm>
              <a:off x="6850063" y="2403475"/>
              <a:ext cx="100013" cy="98425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Oval 31"/>
            <p:cNvSpPr>
              <a:spLocks noChangeArrowheads="1"/>
            </p:cNvSpPr>
            <p:nvPr/>
          </p:nvSpPr>
          <p:spPr bwMode="auto">
            <a:xfrm>
              <a:off x="7408863" y="2025650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Oval 32"/>
            <p:cNvSpPr>
              <a:spLocks noChangeArrowheads="1"/>
            </p:cNvSpPr>
            <p:nvPr/>
          </p:nvSpPr>
          <p:spPr bwMode="auto">
            <a:xfrm>
              <a:off x="8712200" y="1609725"/>
              <a:ext cx="100013" cy="100013"/>
            </a:xfrm>
            <a:prstGeom prst="ellipse">
              <a:avLst/>
            </a:prstGeom>
            <a:solidFill>
              <a:srgbClr val="1A476F"/>
            </a:solidFill>
            <a:ln w="14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33"/>
            <p:cNvSpPr>
              <a:spLocks/>
            </p:cNvSpPr>
            <p:nvPr/>
          </p:nvSpPr>
          <p:spPr bwMode="auto">
            <a:xfrm>
              <a:off x="3025775" y="4232275"/>
              <a:ext cx="88900" cy="77788"/>
            </a:xfrm>
            <a:custGeom>
              <a:avLst/>
              <a:gdLst>
                <a:gd name="T0" fmla="*/ 28 w 56"/>
                <a:gd name="T1" fmla="*/ 0 h 49"/>
                <a:gd name="T2" fmla="*/ 0 w 56"/>
                <a:gd name="T3" fmla="*/ 49 h 49"/>
                <a:gd name="T4" fmla="*/ 56 w 56"/>
                <a:gd name="T5" fmla="*/ 49 h 49"/>
                <a:gd name="T6" fmla="*/ 28 w 56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28" y="0"/>
                  </a:moveTo>
                  <a:lnTo>
                    <a:pt x="0" y="49"/>
                  </a:lnTo>
                  <a:lnTo>
                    <a:pt x="56" y="4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14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34"/>
            <p:cNvSpPr>
              <a:spLocks/>
            </p:cNvSpPr>
            <p:nvPr/>
          </p:nvSpPr>
          <p:spPr bwMode="auto">
            <a:xfrm>
              <a:off x="3795713" y="4032250"/>
              <a:ext cx="88900" cy="77788"/>
            </a:xfrm>
            <a:custGeom>
              <a:avLst/>
              <a:gdLst>
                <a:gd name="T0" fmla="*/ 28 w 56"/>
                <a:gd name="T1" fmla="*/ 0 h 49"/>
                <a:gd name="T2" fmla="*/ 0 w 56"/>
                <a:gd name="T3" fmla="*/ 49 h 49"/>
                <a:gd name="T4" fmla="*/ 56 w 56"/>
                <a:gd name="T5" fmla="*/ 49 h 49"/>
                <a:gd name="T6" fmla="*/ 28 w 56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28" y="0"/>
                  </a:moveTo>
                  <a:lnTo>
                    <a:pt x="0" y="49"/>
                  </a:lnTo>
                  <a:lnTo>
                    <a:pt x="56" y="4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14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35"/>
            <p:cNvSpPr>
              <a:spLocks/>
            </p:cNvSpPr>
            <p:nvPr/>
          </p:nvSpPr>
          <p:spPr bwMode="auto">
            <a:xfrm>
              <a:off x="4062413" y="3965575"/>
              <a:ext cx="88900" cy="77788"/>
            </a:xfrm>
            <a:custGeom>
              <a:avLst/>
              <a:gdLst>
                <a:gd name="T0" fmla="*/ 28 w 56"/>
                <a:gd name="T1" fmla="*/ 0 h 49"/>
                <a:gd name="T2" fmla="*/ 0 w 56"/>
                <a:gd name="T3" fmla="*/ 49 h 49"/>
                <a:gd name="T4" fmla="*/ 56 w 56"/>
                <a:gd name="T5" fmla="*/ 49 h 49"/>
                <a:gd name="T6" fmla="*/ 28 w 56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28" y="0"/>
                  </a:moveTo>
                  <a:lnTo>
                    <a:pt x="0" y="49"/>
                  </a:lnTo>
                  <a:lnTo>
                    <a:pt x="56" y="4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14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36"/>
            <p:cNvSpPr>
              <a:spLocks/>
            </p:cNvSpPr>
            <p:nvPr/>
          </p:nvSpPr>
          <p:spPr bwMode="auto">
            <a:xfrm>
              <a:off x="4251325" y="3949700"/>
              <a:ext cx="87313" cy="77788"/>
            </a:xfrm>
            <a:custGeom>
              <a:avLst/>
              <a:gdLst>
                <a:gd name="T0" fmla="*/ 27 w 55"/>
                <a:gd name="T1" fmla="*/ 0 h 49"/>
                <a:gd name="T2" fmla="*/ 0 w 55"/>
                <a:gd name="T3" fmla="*/ 49 h 49"/>
                <a:gd name="T4" fmla="*/ 55 w 55"/>
                <a:gd name="T5" fmla="*/ 49 h 49"/>
                <a:gd name="T6" fmla="*/ 27 w 55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9">
                  <a:moveTo>
                    <a:pt x="27" y="0"/>
                  </a:moveTo>
                  <a:lnTo>
                    <a:pt x="0" y="49"/>
                  </a:lnTo>
                  <a:lnTo>
                    <a:pt x="55" y="4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0353B"/>
            </a:solidFill>
            <a:ln w="14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37"/>
            <p:cNvSpPr>
              <a:spLocks/>
            </p:cNvSpPr>
            <p:nvPr/>
          </p:nvSpPr>
          <p:spPr bwMode="auto">
            <a:xfrm>
              <a:off x="4400550" y="3883025"/>
              <a:ext cx="88900" cy="77788"/>
            </a:xfrm>
            <a:custGeom>
              <a:avLst/>
              <a:gdLst>
                <a:gd name="T0" fmla="*/ 28 w 56"/>
                <a:gd name="T1" fmla="*/ 0 h 49"/>
                <a:gd name="T2" fmla="*/ 0 w 56"/>
                <a:gd name="T3" fmla="*/ 49 h 49"/>
                <a:gd name="T4" fmla="*/ 56 w 56"/>
                <a:gd name="T5" fmla="*/ 49 h 49"/>
                <a:gd name="T6" fmla="*/ 28 w 56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28" y="0"/>
                  </a:moveTo>
                  <a:lnTo>
                    <a:pt x="0" y="49"/>
                  </a:lnTo>
                  <a:lnTo>
                    <a:pt x="56" y="4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14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38"/>
            <p:cNvSpPr>
              <a:spLocks/>
            </p:cNvSpPr>
            <p:nvPr/>
          </p:nvSpPr>
          <p:spPr bwMode="auto">
            <a:xfrm>
              <a:off x="4527550" y="3910013"/>
              <a:ext cx="88900" cy="73025"/>
            </a:xfrm>
            <a:custGeom>
              <a:avLst/>
              <a:gdLst>
                <a:gd name="T0" fmla="*/ 28 w 56"/>
                <a:gd name="T1" fmla="*/ 0 h 46"/>
                <a:gd name="T2" fmla="*/ 0 w 56"/>
                <a:gd name="T3" fmla="*/ 46 h 46"/>
                <a:gd name="T4" fmla="*/ 56 w 56"/>
                <a:gd name="T5" fmla="*/ 46 h 46"/>
                <a:gd name="T6" fmla="*/ 28 w 56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6">
                  <a:moveTo>
                    <a:pt x="28" y="0"/>
                  </a:moveTo>
                  <a:lnTo>
                    <a:pt x="0" y="46"/>
                  </a:lnTo>
                  <a:lnTo>
                    <a:pt x="56" y="4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14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39"/>
            <p:cNvSpPr>
              <a:spLocks/>
            </p:cNvSpPr>
            <p:nvPr/>
          </p:nvSpPr>
          <p:spPr bwMode="auto">
            <a:xfrm>
              <a:off x="4649788" y="3810000"/>
              <a:ext cx="82550" cy="77788"/>
            </a:xfrm>
            <a:custGeom>
              <a:avLst/>
              <a:gdLst>
                <a:gd name="T0" fmla="*/ 24 w 52"/>
                <a:gd name="T1" fmla="*/ 0 h 49"/>
                <a:gd name="T2" fmla="*/ 0 w 52"/>
                <a:gd name="T3" fmla="*/ 49 h 49"/>
                <a:gd name="T4" fmla="*/ 52 w 52"/>
                <a:gd name="T5" fmla="*/ 49 h 49"/>
                <a:gd name="T6" fmla="*/ 24 w 52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49">
                  <a:moveTo>
                    <a:pt x="24" y="0"/>
                  </a:moveTo>
                  <a:lnTo>
                    <a:pt x="0" y="49"/>
                  </a:lnTo>
                  <a:lnTo>
                    <a:pt x="52" y="4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90353B"/>
            </a:solidFill>
            <a:ln w="14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40"/>
            <p:cNvSpPr>
              <a:spLocks/>
            </p:cNvSpPr>
            <p:nvPr/>
          </p:nvSpPr>
          <p:spPr bwMode="auto">
            <a:xfrm>
              <a:off x="4754563" y="3805238"/>
              <a:ext cx="88900" cy="77788"/>
            </a:xfrm>
            <a:custGeom>
              <a:avLst/>
              <a:gdLst>
                <a:gd name="T0" fmla="*/ 28 w 56"/>
                <a:gd name="T1" fmla="*/ 0 h 49"/>
                <a:gd name="T2" fmla="*/ 0 w 56"/>
                <a:gd name="T3" fmla="*/ 49 h 49"/>
                <a:gd name="T4" fmla="*/ 56 w 56"/>
                <a:gd name="T5" fmla="*/ 49 h 49"/>
                <a:gd name="T6" fmla="*/ 28 w 56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28" y="0"/>
                  </a:moveTo>
                  <a:lnTo>
                    <a:pt x="0" y="49"/>
                  </a:lnTo>
                  <a:lnTo>
                    <a:pt x="56" y="4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14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41"/>
            <p:cNvSpPr>
              <a:spLocks/>
            </p:cNvSpPr>
            <p:nvPr/>
          </p:nvSpPr>
          <p:spPr bwMode="auto">
            <a:xfrm>
              <a:off x="4860925" y="3771900"/>
              <a:ext cx="87313" cy="77788"/>
            </a:xfrm>
            <a:custGeom>
              <a:avLst/>
              <a:gdLst>
                <a:gd name="T0" fmla="*/ 27 w 55"/>
                <a:gd name="T1" fmla="*/ 0 h 49"/>
                <a:gd name="T2" fmla="*/ 0 w 55"/>
                <a:gd name="T3" fmla="*/ 49 h 49"/>
                <a:gd name="T4" fmla="*/ 55 w 55"/>
                <a:gd name="T5" fmla="*/ 49 h 49"/>
                <a:gd name="T6" fmla="*/ 27 w 55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9">
                  <a:moveTo>
                    <a:pt x="27" y="0"/>
                  </a:moveTo>
                  <a:lnTo>
                    <a:pt x="0" y="49"/>
                  </a:lnTo>
                  <a:lnTo>
                    <a:pt x="55" y="4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0353B"/>
            </a:solidFill>
            <a:ln w="14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42"/>
            <p:cNvSpPr>
              <a:spLocks/>
            </p:cNvSpPr>
            <p:nvPr/>
          </p:nvSpPr>
          <p:spPr bwMode="auto">
            <a:xfrm>
              <a:off x="4959350" y="3767138"/>
              <a:ext cx="88900" cy="76200"/>
            </a:xfrm>
            <a:custGeom>
              <a:avLst/>
              <a:gdLst>
                <a:gd name="T0" fmla="*/ 28 w 56"/>
                <a:gd name="T1" fmla="*/ 0 h 48"/>
                <a:gd name="T2" fmla="*/ 0 w 56"/>
                <a:gd name="T3" fmla="*/ 48 h 48"/>
                <a:gd name="T4" fmla="*/ 56 w 56"/>
                <a:gd name="T5" fmla="*/ 48 h 48"/>
                <a:gd name="T6" fmla="*/ 28 w 56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8">
                  <a:moveTo>
                    <a:pt x="28" y="0"/>
                  </a:moveTo>
                  <a:lnTo>
                    <a:pt x="0" y="48"/>
                  </a:lnTo>
                  <a:lnTo>
                    <a:pt x="56" y="4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14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43"/>
            <p:cNvSpPr>
              <a:spLocks/>
            </p:cNvSpPr>
            <p:nvPr/>
          </p:nvSpPr>
          <p:spPr bwMode="auto">
            <a:xfrm>
              <a:off x="5065713" y="3771900"/>
              <a:ext cx="88900" cy="77788"/>
            </a:xfrm>
            <a:custGeom>
              <a:avLst/>
              <a:gdLst>
                <a:gd name="T0" fmla="*/ 28 w 56"/>
                <a:gd name="T1" fmla="*/ 0 h 49"/>
                <a:gd name="T2" fmla="*/ 0 w 56"/>
                <a:gd name="T3" fmla="*/ 49 h 49"/>
                <a:gd name="T4" fmla="*/ 56 w 56"/>
                <a:gd name="T5" fmla="*/ 49 h 49"/>
                <a:gd name="T6" fmla="*/ 28 w 56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28" y="0"/>
                  </a:moveTo>
                  <a:lnTo>
                    <a:pt x="0" y="49"/>
                  </a:lnTo>
                  <a:lnTo>
                    <a:pt x="56" y="4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14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44"/>
            <p:cNvSpPr>
              <a:spLocks/>
            </p:cNvSpPr>
            <p:nvPr/>
          </p:nvSpPr>
          <p:spPr bwMode="auto">
            <a:xfrm>
              <a:off x="5165725" y="3711575"/>
              <a:ext cx="87313" cy="76200"/>
            </a:xfrm>
            <a:custGeom>
              <a:avLst/>
              <a:gdLst>
                <a:gd name="T0" fmla="*/ 27 w 55"/>
                <a:gd name="T1" fmla="*/ 0 h 48"/>
                <a:gd name="T2" fmla="*/ 0 w 55"/>
                <a:gd name="T3" fmla="*/ 48 h 48"/>
                <a:gd name="T4" fmla="*/ 55 w 55"/>
                <a:gd name="T5" fmla="*/ 48 h 48"/>
                <a:gd name="T6" fmla="*/ 27 w 55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27" y="0"/>
                  </a:moveTo>
                  <a:lnTo>
                    <a:pt x="0" y="48"/>
                  </a:lnTo>
                  <a:lnTo>
                    <a:pt x="55" y="4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0353B"/>
            </a:solidFill>
            <a:ln w="14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45"/>
            <p:cNvSpPr>
              <a:spLocks/>
            </p:cNvSpPr>
            <p:nvPr/>
          </p:nvSpPr>
          <p:spPr bwMode="auto">
            <a:xfrm>
              <a:off x="5270500" y="3705225"/>
              <a:ext cx="88900" cy="71438"/>
            </a:xfrm>
            <a:custGeom>
              <a:avLst/>
              <a:gdLst>
                <a:gd name="T0" fmla="*/ 28 w 56"/>
                <a:gd name="T1" fmla="*/ 0 h 45"/>
                <a:gd name="T2" fmla="*/ 0 w 56"/>
                <a:gd name="T3" fmla="*/ 45 h 45"/>
                <a:gd name="T4" fmla="*/ 56 w 56"/>
                <a:gd name="T5" fmla="*/ 45 h 45"/>
                <a:gd name="T6" fmla="*/ 28 w 56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5">
                  <a:moveTo>
                    <a:pt x="28" y="0"/>
                  </a:moveTo>
                  <a:lnTo>
                    <a:pt x="0" y="45"/>
                  </a:lnTo>
                  <a:lnTo>
                    <a:pt x="56" y="4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14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46"/>
            <p:cNvSpPr>
              <a:spLocks/>
            </p:cNvSpPr>
            <p:nvPr/>
          </p:nvSpPr>
          <p:spPr bwMode="auto">
            <a:xfrm>
              <a:off x="5381625" y="3716338"/>
              <a:ext cx="88900" cy="71438"/>
            </a:xfrm>
            <a:custGeom>
              <a:avLst/>
              <a:gdLst>
                <a:gd name="T0" fmla="*/ 28 w 56"/>
                <a:gd name="T1" fmla="*/ 0 h 45"/>
                <a:gd name="T2" fmla="*/ 0 w 56"/>
                <a:gd name="T3" fmla="*/ 45 h 45"/>
                <a:gd name="T4" fmla="*/ 56 w 56"/>
                <a:gd name="T5" fmla="*/ 45 h 45"/>
                <a:gd name="T6" fmla="*/ 28 w 56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5">
                  <a:moveTo>
                    <a:pt x="28" y="0"/>
                  </a:moveTo>
                  <a:lnTo>
                    <a:pt x="0" y="45"/>
                  </a:lnTo>
                  <a:lnTo>
                    <a:pt x="56" y="4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14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47"/>
            <p:cNvSpPr>
              <a:spLocks/>
            </p:cNvSpPr>
            <p:nvPr/>
          </p:nvSpPr>
          <p:spPr bwMode="auto">
            <a:xfrm>
              <a:off x="5502275" y="3605213"/>
              <a:ext cx="88900" cy="77788"/>
            </a:xfrm>
            <a:custGeom>
              <a:avLst/>
              <a:gdLst>
                <a:gd name="T0" fmla="*/ 28 w 56"/>
                <a:gd name="T1" fmla="*/ 0 h 49"/>
                <a:gd name="T2" fmla="*/ 0 w 56"/>
                <a:gd name="T3" fmla="*/ 49 h 49"/>
                <a:gd name="T4" fmla="*/ 56 w 56"/>
                <a:gd name="T5" fmla="*/ 49 h 49"/>
                <a:gd name="T6" fmla="*/ 28 w 56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28" y="0"/>
                  </a:moveTo>
                  <a:lnTo>
                    <a:pt x="0" y="49"/>
                  </a:lnTo>
                  <a:lnTo>
                    <a:pt x="56" y="4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14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48"/>
            <p:cNvSpPr>
              <a:spLocks/>
            </p:cNvSpPr>
            <p:nvPr/>
          </p:nvSpPr>
          <p:spPr bwMode="auto">
            <a:xfrm>
              <a:off x="5635625" y="3660775"/>
              <a:ext cx="88900" cy="77788"/>
            </a:xfrm>
            <a:custGeom>
              <a:avLst/>
              <a:gdLst>
                <a:gd name="T0" fmla="*/ 28 w 56"/>
                <a:gd name="T1" fmla="*/ 0 h 49"/>
                <a:gd name="T2" fmla="*/ 0 w 56"/>
                <a:gd name="T3" fmla="*/ 49 h 49"/>
                <a:gd name="T4" fmla="*/ 56 w 56"/>
                <a:gd name="T5" fmla="*/ 49 h 49"/>
                <a:gd name="T6" fmla="*/ 28 w 56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28" y="0"/>
                  </a:moveTo>
                  <a:lnTo>
                    <a:pt x="0" y="49"/>
                  </a:lnTo>
                  <a:lnTo>
                    <a:pt x="56" y="4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14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49"/>
            <p:cNvSpPr>
              <a:spLocks/>
            </p:cNvSpPr>
            <p:nvPr/>
          </p:nvSpPr>
          <p:spPr bwMode="auto">
            <a:xfrm>
              <a:off x="5795963" y="3582988"/>
              <a:ext cx="88900" cy="77788"/>
            </a:xfrm>
            <a:custGeom>
              <a:avLst/>
              <a:gdLst>
                <a:gd name="T0" fmla="*/ 28 w 56"/>
                <a:gd name="T1" fmla="*/ 0 h 49"/>
                <a:gd name="T2" fmla="*/ 0 w 56"/>
                <a:gd name="T3" fmla="*/ 49 h 49"/>
                <a:gd name="T4" fmla="*/ 56 w 56"/>
                <a:gd name="T5" fmla="*/ 49 h 49"/>
                <a:gd name="T6" fmla="*/ 28 w 56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28" y="0"/>
                  </a:moveTo>
                  <a:lnTo>
                    <a:pt x="0" y="49"/>
                  </a:lnTo>
                  <a:lnTo>
                    <a:pt x="56" y="4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14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50"/>
            <p:cNvSpPr>
              <a:spLocks/>
            </p:cNvSpPr>
            <p:nvPr/>
          </p:nvSpPr>
          <p:spPr bwMode="auto">
            <a:xfrm>
              <a:off x="5991225" y="3544888"/>
              <a:ext cx="88900" cy="77788"/>
            </a:xfrm>
            <a:custGeom>
              <a:avLst/>
              <a:gdLst>
                <a:gd name="T0" fmla="*/ 28 w 56"/>
                <a:gd name="T1" fmla="*/ 0 h 49"/>
                <a:gd name="T2" fmla="*/ 0 w 56"/>
                <a:gd name="T3" fmla="*/ 49 h 49"/>
                <a:gd name="T4" fmla="*/ 56 w 56"/>
                <a:gd name="T5" fmla="*/ 49 h 49"/>
                <a:gd name="T6" fmla="*/ 28 w 56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28" y="0"/>
                  </a:moveTo>
                  <a:lnTo>
                    <a:pt x="0" y="49"/>
                  </a:lnTo>
                  <a:lnTo>
                    <a:pt x="56" y="4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14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51"/>
            <p:cNvSpPr>
              <a:spLocks/>
            </p:cNvSpPr>
            <p:nvPr/>
          </p:nvSpPr>
          <p:spPr bwMode="auto">
            <a:xfrm>
              <a:off x="6278563" y="3516313"/>
              <a:ext cx="88900" cy="73025"/>
            </a:xfrm>
            <a:custGeom>
              <a:avLst/>
              <a:gdLst>
                <a:gd name="T0" fmla="*/ 28 w 56"/>
                <a:gd name="T1" fmla="*/ 0 h 46"/>
                <a:gd name="T2" fmla="*/ 0 w 56"/>
                <a:gd name="T3" fmla="*/ 46 h 46"/>
                <a:gd name="T4" fmla="*/ 56 w 56"/>
                <a:gd name="T5" fmla="*/ 46 h 46"/>
                <a:gd name="T6" fmla="*/ 28 w 56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6">
                  <a:moveTo>
                    <a:pt x="28" y="0"/>
                  </a:moveTo>
                  <a:lnTo>
                    <a:pt x="0" y="46"/>
                  </a:lnTo>
                  <a:lnTo>
                    <a:pt x="56" y="4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14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52"/>
            <p:cNvSpPr>
              <a:spLocks/>
            </p:cNvSpPr>
            <p:nvPr/>
          </p:nvSpPr>
          <p:spPr bwMode="auto">
            <a:xfrm>
              <a:off x="7015163" y="3494088"/>
              <a:ext cx="88900" cy="73025"/>
            </a:xfrm>
            <a:custGeom>
              <a:avLst/>
              <a:gdLst>
                <a:gd name="T0" fmla="*/ 28 w 56"/>
                <a:gd name="T1" fmla="*/ 0 h 46"/>
                <a:gd name="T2" fmla="*/ 0 w 56"/>
                <a:gd name="T3" fmla="*/ 46 h 46"/>
                <a:gd name="T4" fmla="*/ 56 w 56"/>
                <a:gd name="T5" fmla="*/ 46 h 46"/>
                <a:gd name="T6" fmla="*/ 28 w 56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6">
                  <a:moveTo>
                    <a:pt x="28" y="0"/>
                  </a:moveTo>
                  <a:lnTo>
                    <a:pt x="0" y="46"/>
                  </a:lnTo>
                  <a:lnTo>
                    <a:pt x="56" y="4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353B"/>
            </a:solidFill>
            <a:ln w="14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53"/>
            <p:cNvSpPr>
              <a:spLocks/>
            </p:cNvSpPr>
            <p:nvPr/>
          </p:nvSpPr>
          <p:spPr bwMode="auto">
            <a:xfrm>
              <a:off x="1430338" y="3084513"/>
              <a:ext cx="7331075" cy="1463675"/>
            </a:xfrm>
            <a:custGeom>
              <a:avLst/>
              <a:gdLst>
                <a:gd name="T0" fmla="*/ 0 w 1323"/>
                <a:gd name="T1" fmla="*/ 264 h 264"/>
                <a:gd name="T2" fmla="*/ 661 w 1323"/>
                <a:gd name="T3" fmla="*/ 132 h 264"/>
                <a:gd name="T4" fmla="*/ 1323 w 1323"/>
                <a:gd name="T5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3" h="264">
                  <a:moveTo>
                    <a:pt x="0" y="264"/>
                  </a:moveTo>
                  <a:lnTo>
                    <a:pt x="661" y="132"/>
                  </a:lnTo>
                  <a:lnTo>
                    <a:pt x="1323" y="0"/>
                  </a:lnTo>
                </a:path>
              </a:pathLst>
            </a:custGeom>
            <a:noFill/>
            <a:ln w="19050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Line 54"/>
            <p:cNvSpPr>
              <a:spLocks noChangeShapeType="1"/>
            </p:cNvSpPr>
            <p:nvPr/>
          </p:nvSpPr>
          <p:spPr bwMode="auto">
            <a:xfrm flipV="1">
              <a:off x="903288" y="1089025"/>
              <a:ext cx="0" cy="4518025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Line 55"/>
            <p:cNvSpPr>
              <a:spLocks noChangeShapeType="1"/>
            </p:cNvSpPr>
            <p:nvPr/>
          </p:nvSpPr>
          <p:spPr bwMode="auto">
            <a:xfrm flipH="1">
              <a:off x="809625" y="5462588"/>
              <a:ext cx="93663" cy="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56"/>
            <p:cNvSpPr>
              <a:spLocks noChangeArrowheads="1"/>
            </p:cNvSpPr>
            <p:nvPr/>
          </p:nvSpPr>
          <p:spPr bwMode="auto">
            <a:xfrm rot="16200000">
              <a:off x="473075" y="5237163"/>
              <a:ext cx="3714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" name="Line 57"/>
            <p:cNvSpPr>
              <a:spLocks noChangeShapeType="1"/>
            </p:cNvSpPr>
            <p:nvPr/>
          </p:nvSpPr>
          <p:spPr bwMode="auto">
            <a:xfrm flipH="1">
              <a:off x="809625" y="4049713"/>
              <a:ext cx="93663" cy="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58"/>
            <p:cNvSpPr>
              <a:spLocks noChangeArrowheads="1"/>
            </p:cNvSpPr>
            <p:nvPr/>
          </p:nvSpPr>
          <p:spPr bwMode="auto">
            <a:xfrm rot="16200000">
              <a:off x="473075" y="3824288"/>
              <a:ext cx="3714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Line 59"/>
            <p:cNvSpPr>
              <a:spLocks noChangeShapeType="1"/>
            </p:cNvSpPr>
            <p:nvPr/>
          </p:nvSpPr>
          <p:spPr bwMode="auto">
            <a:xfrm flipH="1">
              <a:off x="809625" y="2641600"/>
              <a:ext cx="93663" cy="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60"/>
            <p:cNvSpPr>
              <a:spLocks noChangeArrowheads="1"/>
            </p:cNvSpPr>
            <p:nvPr/>
          </p:nvSpPr>
          <p:spPr bwMode="auto">
            <a:xfrm rot="16200000">
              <a:off x="473075" y="2416175"/>
              <a:ext cx="3714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" name="Line 61"/>
            <p:cNvSpPr>
              <a:spLocks noChangeShapeType="1"/>
            </p:cNvSpPr>
            <p:nvPr/>
          </p:nvSpPr>
          <p:spPr bwMode="auto">
            <a:xfrm flipH="1">
              <a:off x="809625" y="1233488"/>
              <a:ext cx="93663" cy="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62"/>
            <p:cNvSpPr>
              <a:spLocks noChangeArrowheads="1"/>
            </p:cNvSpPr>
            <p:nvPr/>
          </p:nvSpPr>
          <p:spPr bwMode="auto">
            <a:xfrm rot="16200000">
              <a:off x="474663" y="1006475"/>
              <a:ext cx="3714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" name="Line 64"/>
            <p:cNvSpPr>
              <a:spLocks noChangeShapeType="1"/>
            </p:cNvSpPr>
            <p:nvPr/>
          </p:nvSpPr>
          <p:spPr bwMode="auto">
            <a:xfrm>
              <a:off x="903288" y="5607050"/>
              <a:ext cx="8002588" cy="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Line 65"/>
            <p:cNvSpPr>
              <a:spLocks noChangeShapeType="1"/>
            </p:cNvSpPr>
            <p:nvPr/>
          </p:nvSpPr>
          <p:spPr bwMode="auto">
            <a:xfrm>
              <a:off x="1047750" y="5607050"/>
              <a:ext cx="0" cy="9366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66"/>
            <p:cNvSpPr>
              <a:spLocks noChangeArrowheads="1"/>
            </p:cNvSpPr>
            <p:nvPr/>
          </p:nvSpPr>
          <p:spPr bwMode="auto">
            <a:xfrm>
              <a:off x="947738" y="5745163"/>
              <a:ext cx="3206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" name="Line 67"/>
            <p:cNvSpPr>
              <a:spLocks noChangeShapeType="1"/>
            </p:cNvSpPr>
            <p:nvPr/>
          </p:nvSpPr>
          <p:spPr bwMode="auto">
            <a:xfrm>
              <a:off x="2887663" y="5607050"/>
              <a:ext cx="0" cy="9366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68"/>
            <p:cNvSpPr>
              <a:spLocks noChangeArrowheads="1"/>
            </p:cNvSpPr>
            <p:nvPr/>
          </p:nvSpPr>
          <p:spPr bwMode="auto">
            <a:xfrm>
              <a:off x="2787650" y="5745163"/>
              <a:ext cx="3206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" name="Line 69"/>
            <p:cNvSpPr>
              <a:spLocks noChangeShapeType="1"/>
            </p:cNvSpPr>
            <p:nvPr/>
          </p:nvSpPr>
          <p:spPr bwMode="auto">
            <a:xfrm>
              <a:off x="4721225" y="5607050"/>
              <a:ext cx="0" cy="9366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70"/>
            <p:cNvSpPr>
              <a:spLocks noChangeArrowheads="1"/>
            </p:cNvSpPr>
            <p:nvPr/>
          </p:nvSpPr>
          <p:spPr bwMode="auto">
            <a:xfrm>
              <a:off x="4660900" y="5745163"/>
              <a:ext cx="2381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" name="Line 71"/>
            <p:cNvSpPr>
              <a:spLocks noChangeShapeType="1"/>
            </p:cNvSpPr>
            <p:nvPr/>
          </p:nvSpPr>
          <p:spPr bwMode="auto">
            <a:xfrm>
              <a:off x="6561138" y="5607050"/>
              <a:ext cx="0" cy="9366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72"/>
            <p:cNvSpPr>
              <a:spLocks noChangeArrowheads="1"/>
            </p:cNvSpPr>
            <p:nvPr/>
          </p:nvSpPr>
          <p:spPr bwMode="auto">
            <a:xfrm>
              <a:off x="6500813" y="5745163"/>
              <a:ext cx="2381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" name="Line 73"/>
            <p:cNvSpPr>
              <a:spLocks noChangeShapeType="1"/>
            </p:cNvSpPr>
            <p:nvPr/>
          </p:nvSpPr>
          <p:spPr bwMode="auto">
            <a:xfrm>
              <a:off x="8396288" y="5607050"/>
              <a:ext cx="0" cy="9366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74"/>
            <p:cNvSpPr>
              <a:spLocks noChangeArrowheads="1"/>
            </p:cNvSpPr>
            <p:nvPr/>
          </p:nvSpPr>
          <p:spPr bwMode="auto">
            <a:xfrm>
              <a:off x="8334375" y="5745163"/>
              <a:ext cx="2381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383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Line 8"/>
          <p:cNvSpPr>
            <a:spLocks noChangeShapeType="1"/>
          </p:cNvSpPr>
          <p:nvPr/>
        </p:nvSpPr>
        <p:spPr bwMode="auto">
          <a:xfrm>
            <a:off x="903288" y="4855220"/>
            <a:ext cx="8002588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9"/>
          <p:cNvSpPr>
            <a:spLocks noChangeShapeType="1"/>
          </p:cNvSpPr>
          <p:nvPr/>
        </p:nvSpPr>
        <p:spPr bwMode="auto">
          <a:xfrm>
            <a:off x="903288" y="3896370"/>
            <a:ext cx="8002588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Line 10"/>
          <p:cNvSpPr>
            <a:spLocks noChangeShapeType="1"/>
          </p:cNvSpPr>
          <p:nvPr/>
        </p:nvSpPr>
        <p:spPr bwMode="auto">
          <a:xfrm>
            <a:off x="903288" y="2942283"/>
            <a:ext cx="8002588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Line 11"/>
          <p:cNvSpPr>
            <a:spLocks noChangeShapeType="1"/>
          </p:cNvSpPr>
          <p:nvPr/>
        </p:nvSpPr>
        <p:spPr bwMode="auto">
          <a:xfrm>
            <a:off x="903288" y="1983433"/>
            <a:ext cx="8002588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Line 12"/>
          <p:cNvSpPr>
            <a:spLocks noChangeShapeType="1"/>
          </p:cNvSpPr>
          <p:nvPr/>
        </p:nvSpPr>
        <p:spPr bwMode="auto">
          <a:xfrm>
            <a:off x="903288" y="1030933"/>
            <a:ext cx="8002588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13"/>
          <p:cNvSpPr>
            <a:spLocks/>
          </p:cNvSpPr>
          <p:nvPr/>
        </p:nvSpPr>
        <p:spPr bwMode="auto">
          <a:xfrm>
            <a:off x="1430338" y="1357958"/>
            <a:ext cx="7331075" cy="3902075"/>
          </a:xfrm>
          <a:custGeom>
            <a:avLst/>
            <a:gdLst>
              <a:gd name="T0" fmla="*/ 0 w 1323"/>
              <a:gd name="T1" fmla="*/ 0 h 704"/>
              <a:gd name="T2" fmla="*/ 248 w 1323"/>
              <a:gd name="T3" fmla="*/ 28 h 704"/>
              <a:gd name="T4" fmla="*/ 338 w 1323"/>
              <a:gd name="T5" fmla="*/ 58 h 704"/>
              <a:gd name="T6" fmla="*/ 401 w 1323"/>
              <a:gd name="T7" fmla="*/ 103 h 704"/>
              <a:gd name="T8" fmla="*/ 452 w 1323"/>
              <a:gd name="T9" fmla="*/ 126 h 704"/>
              <a:gd name="T10" fmla="*/ 495 w 1323"/>
              <a:gd name="T11" fmla="*/ 172 h 704"/>
              <a:gd name="T12" fmla="*/ 536 w 1323"/>
              <a:gd name="T13" fmla="*/ 190 h 704"/>
              <a:gd name="T14" fmla="*/ 573 w 1323"/>
              <a:gd name="T15" fmla="*/ 225 h 704"/>
              <a:gd name="T16" fmla="*/ 608 w 1323"/>
              <a:gd name="T17" fmla="*/ 263 h 704"/>
              <a:gd name="T18" fmla="*/ 643 w 1323"/>
              <a:gd name="T19" fmla="*/ 293 h 704"/>
              <a:gd name="T20" fmla="*/ 677 w 1323"/>
              <a:gd name="T21" fmla="*/ 329 h 704"/>
              <a:gd name="T22" fmla="*/ 711 w 1323"/>
              <a:gd name="T23" fmla="*/ 372 h 704"/>
              <a:gd name="T24" fmla="*/ 747 w 1323"/>
              <a:gd name="T25" fmla="*/ 388 h 704"/>
              <a:gd name="T26" fmla="*/ 784 w 1323"/>
              <a:gd name="T27" fmla="*/ 439 h 704"/>
              <a:gd name="T28" fmla="*/ 824 w 1323"/>
              <a:gd name="T29" fmla="*/ 475 h 704"/>
              <a:gd name="T30" fmla="*/ 868 w 1323"/>
              <a:gd name="T31" fmla="*/ 501 h 704"/>
              <a:gd name="T32" fmla="*/ 920 w 1323"/>
              <a:gd name="T33" fmla="*/ 549 h 704"/>
              <a:gd name="T34" fmla="*/ 983 w 1323"/>
              <a:gd name="T35" fmla="*/ 587 h 704"/>
              <a:gd name="T36" fmla="*/ 1075 w 1323"/>
              <a:gd name="T37" fmla="*/ 643 h 704"/>
              <a:gd name="T38" fmla="*/ 1323 w 1323"/>
              <a:gd name="T39" fmla="*/ 704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23" h="704">
                <a:moveTo>
                  <a:pt x="0" y="0"/>
                </a:moveTo>
                <a:lnTo>
                  <a:pt x="248" y="28"/>
                </a:lnTo>
                <a:lnTo>
                  <a:pt x="338" y="58"/>
                </a:lnTo>
                <a:lnTo>
                  <a:pt x="401" y="103"/>
                </a:lnTo>
                <a:lnTo>
                  <a:pt x="452" y="126"/>
                </a:lnTo>
                <a:lnTo>
                  <a:pt x="495" y="172"/>
                </a:lnTo>
                <a:lnTo>
                  <a:pt x="536" y="190"/>
                </a:lnTo>
                <a:lnTo>
                  <a:pt x="573" y="225"/>
                </a:lnTo>
                <a:lnTo>
                  <a:pt x="608" y="263"/>
                </a:lnTo>
                <a:lnTo>
                  <a:pt x="643" y="293"/>
                </a:lnTo>
                <a:lnTo>
                  <a:pt x="677" y="329"/>
                </a:lnTo>
                <a:lnTo>
                  <a:pt x="711" y="372"/>
                </a:lnTo>
                <a:lnTo>
                  <a:pt x="747" y="388"/>
                </a:lnTo>
                <a:lnTo>
                  <a:pt x="784" y="439"/>
                </a:lnTo>
                <a:lnTo>
                  <a:pt x="824" y="475"/>
                </a:lnTo>
                <a:lnTo>
                  <a:pt x="868" y="501"/>
                </a:lnTo>
                <a:lnTo>
                  <a:pt x="920" y="549"/>
                </a:lnTo>
                <a:lnTo>
                  <a:pt x="983" y="587"/>
                </a:lnTo>
                <a:lnTo>
                  <a:pt x="1075" y="643"/>
                </a:lnTo>
                <a:lnTo>
                  <a:pt x="1323" y="704"/>
                </a:lnTo>
              </a:path>
            </a:pathLst>
          </a:custGeom>
          <a:noFill/>
          <a:ln w="190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Oval 14"/>
          <p:cNvSpPr>
            <a:spLocks noChangeArrowheads="1"/>
          </p:cNvSpPr>
          <p:nvPr/>
        </p:nvSpPr>
        <p:spPr bwMode="auto">
          <a:xfrm>
            <a:off x="1379538" y="1307158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Oval 15"/>
          <p:cNvSpPr>
            <a:spLocks noChangeArrowheads="1"/>
          </p:cNvSpPr>
          <p:nvPr/>
        </p:nvSpPr>
        <p:spPr bwMode="auto">
          <a:xfrm>
            <a:off x="2754313" y="1462733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16"/>
          <p:cNvSpPr>
            <a:spLocks noChangeArrowheads="1"/>
          </p:cNvSpPr>
          <p:nvPr/>
        </p:nvSpPr>
        <p:spPr bwMode="auto">
          <a:xfrm>
            <a:off x="3252788" y="1629420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Oval 17"/>
          <p:cNvSpPr>
            <a:spLocks noChangeArrowheads="1"/>
          </p:cNvSpPr>
          <p:nvPr/>
        </p:nvSpPr>
        <p:spPr bwMode="auto">
          <a:xfrm>
            <a:off x="3602038" y="1878658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Oval 18"/>
          <p:cNvSpPr>
            <a:spLocks noChangeArrowheads="1"/>
          </p:cNvSpPr>
          <p:nvPr/>
        </p:nvSpPr>
        <p:spPr bwMode="auto">
          <a:xfrm>
            <a:off x="3884613" y="2005658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Oval 19"/>
          <p:cNvSpPr>
            <a:spLocks noChangeArrowheads="1"/>
          </p:cNvSpPr>
          <p:nvPr/>
        </p:nvSpPr>
        <p:spPr bwMode="auto">
          <a:xfrm>
            <a:off x="4122738" y="2261245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Oval 20"/>
          <p:cNvSpPr>
            <a:spLocks noChangeArrowheads="1"/>
          </p:cNvSpPr>
          <p:nvPr/>
        </p:nvSpPr>
        <p:spPr bwMode="auto">
          <a:xfrm>
            <a:off x="4349750" y="2361258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Oval 21"/>
          <p:cNvSpPr>
            <a:spLocks noChangeArrowheads="1"/>
          </p:cNvSpPr>
          <p:nvPr/>
        </p:nvSpPr>
        <p:spPr bwMode="auto">
          <a:xfrm>
            <a:off x="4556125" y="2554933"/>
            <a:ext cx="98425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Oval 22"/>
          <p:cNvSpPr>
            <a:spLocks noChangeArrowheads="1"/>
          </p:cNvSpPr>
          <p:nvPr/>
        </p:nvSpPr>
        <p:spPr bwMode="auto">
          <a:xfrm>
            <a:off x="4749800" y="2766070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Oval 23"/>
          <p:cNvSpPr>
            <a:spLocks noChangeArrowheads="1"/>
          </p:cNvSpPr>
          <p:nvPr/>
        </p:nvSpPr>
        <p:spPr bwMode="auto">
          <a:xfrm>
            <a:off x="4943475" y="2931170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Oval 24"/>
          <p:cNvSpPr>
            <a:spLocks noChangeArrowheads="1"/>
          </p:cNvSpPr>
          <p:nvPr/>
        </p:nvSpPr>
        <p:spPr bwMode="auto">
          <a:xfrm>
            <a:off x="5132388" y="3131195"/>
            <a:ext cx="98425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Oval 25"/>
          <p:cNvSpPr>
            <a:spLocks noChangeArrowheads="1"/>
          </p:cNvSpPr>
          <p:nvPr/>
        </p:nvSpPr>
        <p:spPr bwMode="auto">
          <a:xfrm>
            <a:off x="5319713" y="3369320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Oval 26"/>
          <p:cNvSpPr>
            <a:spLocks noChangeArrowheads="1"/>
          </p:cNvSpPr>
          <p:nvPr/>
        </p:nvSpPr>
        <p:spPr bwMode="auto">
          <a:xfrm>
            <a:off x="5519738" y="3458220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Oval 27"/>
          <p:cNvSpPr>
            <a:spLocks noChangeArrowheads="1"/>
          </p:cNvSpPr>
          <p:nvPr/>
        </p:nvSpPr>
        <p:spPr bwMode="auto">
          <a:xfrm>
            <a:off x="5724525" y="3740795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Oval 28"/>
          <p:cNvSpPr>
            <a:spLocks noChangeArrowheads="1"/>
          </p:cNvSpPr>
          <p:nvPr/>
        </p:nvSpPr>
        <p:spPr bwMode="auto">
          <a:xfrm>
            <a:off x="5946775" y="3940820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Oval 29"/>
          <p:cNvSpPr>
            <a:spLocks noChangeArrowheads="1"/>
          </p:cNvSpPr>
          <p:nvPr/>
        </p:nvSpPr>
        <p:spPr bwMode="auto">
          <a:xfrm>
            <a:off x="6189663" y="4085283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Oval 30"/>
          <p:cNvSpPr>
            <a:spLocks noChangeArrowheads="1"/>
          </p:cNvSpPr>
          <p:nvPr/>
        </p:nvSpPr>
        <p:spPr bwMode="auto">
          <a:xfrm>
            <a:off x="6478588" y="4350395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Oval 31"/>
          <p:cNvSpPr>
            <a:spLocks noChangeArrowheads="1"/>
          </p:cNvSpPr>
          <p:nvPr/>
        </p:nvSpPr>
        <p:spPr bwMode="auto">
          <a:xfrm>
            <a:off x="6827838" y="4561533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Oval 32"/>
          <p:cNvSpPr>
            <a:spLocks noChangeArrowheads="1"/>
          </p:cNvSpPr>
          <p:nvPr/>
        </p:nvSpPr>
        <p:spPr bwMode="auto">
          <a:xfrm>
            <a:off x="7337425" y="4872683"/>
            <a:ext cx="100013" cy="984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Oval 33"/>
          <p:cNvSpPr>
            <a:spLocks noChangeArrowheads="1"/>
          </p:cNvSpPr>
          <p:nvPr/>
        </p:nvSpPr>
        <p:spPr bwMode="auto">
          <a:xfrm>
            <a:off x="8712200" y="5210820"/>
            <a:ext cx="100013" cy="984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Freeform 34"/>
          <p:cNvSpPr>
            <a:spLocks/>
          </p:cNvSpPr>
          <p:nvPr/>
        </p:nvSpPr>
        <p:spPr bwMode="auto">
          <a:xfrm>
            <a:off x="3052763" y="2821633"/>
            <a:ext cx="84138" cy="77788"/>
          </a:xfrm>
          <a:custGeom>
            <a:avLst/>
            <a:gdLst>
              <a:gd name="T0" fmla="*/ 25 w 53"/>
              <a:gd name="T1" fmla="*/ 0 h 49"/>
              <a:gd name="T2" fmla="*/ 0 w 53"/>
              <a:gd name="T3" fmla="*/ 49 h 49"/>
              <a:gd name="T4" fmla="*/ 53 w 53"/>
              <a:gd name="T5" fmla="*/ 49 h 49"/>
              <a:gd name="T6" fmla="*/ 25 w 53"/>
              <a:gd name="T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" h="49">
                <a:moveTo>
                  <a:pt x="25" y="0"/>
                </a:moveTo>
                <a:lnTo>
                  <a:pt x="0" y="49"/>
                </a:lnTo>
                <a:lnTo>
                  <a:pt x="53" y="49"/>
                </a:lnTo>
                <a:lnTo>
                  <a:pt x="25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Freeform 35"/>
          <p:cNvSpPr>
            <a:spLocks/>
          </p:cNvSpPr>
          <p:nvPr/>
        </p:nvSpPr>
        <p:spPr bwMode="auto">
          <a:xfrm>
            <a:off x="3924300" y="2959745"/>
            <a:ext cx="87313" cy="77788"/>
          </a:xfrm>
          <a:custGeom>
            <a:avLst/>
            <a:gdLst>
              <a:gd name="T0" fmla="*/ 27 w 55"/>
              <a:gd name="T1" fmla="*/ 0 h 49"/>
              <a:gd name="T2" fmla="*/ 0 w 55"/>
              <a:gd name="T3" fmla="*/ 49 h 49"/>
              <a:gd name="T4" fmla="*/ 55 w 55"/>
              <a:gd name="T5" fmla="*/ 49 h 49"/>
              <a:gd name="T6" fmla="*/ 27 w 55"/>
              <a:gd name="T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" h="49">
                <a:moveTo>
                  <a:pt x="27" y="0"/>
                </a:moveTo>
                <a:lnTo>
                  <a:pt x="0" y="49"/>
                </a:lnTo>
                <a:lnTo>
                  <a:pt x="55" y="49"/>
                </a:lnTo>
                <a:lnTo>
                  <a:pt x="27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Freeform 36"/>
          <p:cNvSpPr>
            <a:spLocks/>
          </p:cNvSpPr>
          <p:nvPr/>
        </p:nvSpPr>
        <p:spPr bwMode="auto">
          <a:xfrm>
            <a:off x="4195763" y="3031183"/>
            <a:ext cx="87313" cy="77788"/>
          </a:xfrm>
          <a:custGeom>
            <a:avLst/>
            <a:gdLst>
              <a:gd name="T0" fmla="*/ 28 w 55"/>
              <a:gd name="T1" fmla="*/ 0 h 49"/>
              <a:gd name="T2" fmla="*/ 0 w 55"/>
              <a:gd name="T3" fmla="*/ 49 h 49"/>
              <a:gd name="T4" fmla="*/ 55 w 55"/>
              <a:gd name="T5" fmla="*/ 49 h 49"/>
              <a:gd name="T6" fmla="*/ 28 w 55"/>
              <a:gd name="T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" h="49">
                <a:moveTo>
                  <a:pt x="28" y="0"/>
                </a:moveTo>
                <a:lnTo>
                  <a:pt x="0" y="49"/>
                </a:lnTo>
                <a:lnTo>
                  <a:pt x="55" y="49"/>
                </a:lnTo>
                <a:lnTo>
                  <a:pt x="2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Freeform 37"/>
          <p:cNvSpPr>
            <a:spLocks/>
          </p:cNvSpPr>
          <p:nvPr/>
        </p:nvSpPr>
        <p:spPr bwMode="auto">
          <a:xfrm>
            <a:off x="4383088" y="3104208"/>
            <a:ext cx="88900" cy="71438"/>
          </a:xfrm>
          <a:custGeom>
            <a:avLst/>
            <a:gdLst>
              <a:gd name="T0" fmla="*/ 28 w 56"/>
              <a:gd name="T1" fmla="*/ 0 h 45"/>
              <a:gd name="T2" fmla="*/ 0 w 56"/>
              <a:gd name="T3" fmla="*/ 45 h 45"/>
              <a:gd name="T4" fmla="*/ 56 w 56"/>
              <a:gd name="T5" fmla="*/ 45 h 45"/>
              <a:gd name="T6" fmla="*/ 28 w 56"/>
              <a:gd name="T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45">
                <a:moveTo>
                  <a:pt x="28" y="0"/>
                </a:moveTo>
                <a:lnTo>
                  <a:pt x="0" y="45"/>
                </a:lnTo>
                <a:lnTo>
                  <a:pt x="56" y="45"/>
                </a:lnTo>
                <a:lnTo>
                  <a:pt x="2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Freeform 38"/>
          <p:cNvSpPr>
            <a:spLocks/>
          </p:cNvSpPr>
          <p:nvPr/>
        </p:nvSpPr>
        <p:spPr bwMode="auto">
          <a:xfrm>
            <a:off x="4533900" y="3059758"/>
            <a:ext cx="87313" cy="77788"/>
          </a:xfrm>
          <a:custGeom>
            <a:avLst/>
            <a:gdLst>
              <a:gd name="T0" fmla="*/ 27 w 55"/>
              <a:gd name="T1" fmla="*/ 0 h 49"/>
              <a:gd name="T2" fmla="*/ 0 w 55"/>
              <a:gd name="T3" fmla="*/ 49 h 49"/>
              <a:gd name="T4" fmla="*/ 55 w 55"/>
              <a:gd name="T5" fmla="*/ 49 h 49"/>
              <a:gd name="T6" fmla="*/ 27 w 55"/>
              <a:gd name="T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" h="49">
                <a:moveTo>
                  <a:pt x="27" y="0"/>
                </a:moveTo>
                <a:lnTo>
                  <a:pt x="0" y="49"/>
                </a:lnTo>
                <a:lnTo>
                  <a:pt x="55" y="49"/>
                </a:lnTo>
                <a:lnTo>
                  <a:pt x="27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Freeform 39"/>
          <p:cNvSpPr>
            <a:spLocks/>
          </p:cNvSpPr>
          <p:nvPr/>
        </p:nvSpPr>
        <p:spPr bwMode="auto">
          <a:xfrm>
            <a:off x="4660900" y="3142308"/>
            <a:ext cx="88900" cy="77788"/>
          </a:xfrm>
          <a:custGeom>
            <a:avLst/>
            <a:gdLst>
              <a:gd name="T0" fmla="*/ 28 w 56"/>
              <a:gd name="T1" fmla="*/ 0 h 49"/>
              <a:gd name="T2" fmla="*/ 0 w 56"/>
              <a:gd name="T3" fmla="*/ 49 h 49"/>
              <a:gd name="T4" fmla="*/ 56 w 56"/>
              <a:gd name="T5" fmla="*/ 49 h 49"/>
              <a:gd name="T6" fmla="*/ 28 w 56"/>
              <a:gd name="T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49">
                <a:moveTo>
                  <a:pt x="28" y="0"/>
                </a:moveTo>
                <a:lnTo>
                  <a:pt x="0" y="49"/>
                </a:lnTo>
                <a:lnTo>
                  <a:pt x="56" y="49"/>
                </a:lnTo>
                <a:lnTo>
                  <a:pt x="2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Freeform 40"/>
          <p:cNvSpPr>
            <a:spLocks/>
          </p:cNvSpPr>
          <p:nvPr/>
        </p:nvSpPr>
        <p:spPr bwMode="auto">
          <a:xfrm>
            <a:off x="4776788" y="3131195"/>
            <a:ext cx="88900" cy="77788"/>
          </a:xfrm>
          <a:custGeom>
            <a:avLst/>
            <a:gdLst>
              <a:gd name="T0" fmla="*/ 28 w 56"/>
              <a:gd name="T1" fmla="*/ 0 h 49"/>
              <a:gd name="T2" fmla="*/ 0 w 56"/>
              <a:gd name="T3" fmla="*/ 49 h 49"/>
              <a:gd name="T4" fmla="*/ 56 w 56"/>
              <a:gd name="T5" fmla="*/ 49 h 49"/>
              <a:gd name="T6" fmla="*/ 28 w 56"/>
              <a:gd name="T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49">
                <a:moveTo>
                  <a:pt x="28" y="0"/>
                </a:moveTo>
                <a:lnTo>
                  <a:pt x="0" y="49"/>
                </a:lnTo>
                <a:lnTo>
                  <a:pt x="56" y="49"/>
                </a:lnTo>
                <a:lnTo>
                  <a:pt x="2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Freeform 41"/>
          <p:cNvSpPr>
            <a:spLocks/>
          </p:cNvSpPr>
          <p:nvPr/>
        </p:nvSpPr>
        <p:spPr bwMode="auto">
          <a:xfrm>
            <a:off x="4881563" y="3170883"/>
            <a:ext cx="88900" cy="76200"/>
          </a:xfrm>
          <a:custGeom>
            <a:avLst/>
            <a:gdLst>
              <a:gd name="T0" fmla="*/ 28 w 56"/>
              <a:gd name="T1" fmla="*/ 0 h 48"/>
              <a:gd name="T2" fmla="*/ 0 w 56"/>
              <a:gd name="T3" fmla="*/ 48 h 48"/>
              <a:gd name="T4" fmla="*/ 56 w 56"/>
              <a:gd name="T5" fmla="*/ 48 h 48"/>
              <a:gd name="T6" fmla="*/ 28 w 56"/>
              <a:gd name="T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48">
                <a:moveTo>
                  <a:pt x="28" y="0"/>
                </a:moveTo>
                <a:lnTo>
                  <a:pt x="0" y="48"/>
                </a:lnTo>
                <a:lnTo>
                  <a:pt x="56" y="48"/>
                </a:lnTo>
                <a:lnTo>
                  <a:pt x="2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Freeform 42"/>
          <p:cNvSpPr>
            <a:spLocks/>
          </p:cNvSpPr>
          <p:nvPr/>
        </p:nvSpPr>
        <p:spPr bwMode="auto">
          <a:xfrm>
            <a:off x="4981575" y="3208983"/>
            <a:ext cx="88900" cy="77788"/>
          </a:xfrm>
          <a:custGeom>
            <a:avLst/>
            <a:gdLst>
              <a:gd name="T0" fmla="*/ 28 w 56"/>
              <a:gd name="T1" fmla="*/ 0 h 49"/>
              <a:gd name="T2" fmla="*/ 0 w 56"/>
              <a:gd name="T3" fmla="*/ 49 h 49"/>
              <a:gd name="T4" fmla="*/ 56 w 56"/>
              <a:gd name="T5" fmla="*/ 49 h 49"/>
              <a:gd name="T6" fmla="*/ 28 w 56"/>
              <a:gd name="T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49">
                <a:moveTo>
                  <a:pt x="28" y="0"/>
                </a:moveTo>
                <a:lnTo>
                  <a:pt x="0" y="49"/>
                </a:lnTo>
                <a:lnTo>
                  <a:pt x="56" y="49"/>
                </a:lnTo>
                <a:lnTo>
                  <a:pt x="2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Freeform 43"/>
          <p:cNvSpPr>
            <a:spLocks/>
          </p:cNvSpPr>
          <p:nvPr/>
        </p:nvSpPr>
        <p:spPr bwMode="auto">
          <a:xfrm>
            <a:off x="5081588" y="3226445"/>
            <a:ext cx="88900" cy="76200"/>
          </a:xfrm>
          <a:custGeom>
            <a:avLst/>
            <a:gdLst>
              <a:gd name="T0" fmla="*/ 28 w 56"/>
              <a:gd name="T1" fmla="*/ 0 h 48"/>
              <a:gd name="T2" fmla="*/ 0 w 56"/>
              <a:gd name="T3" fmla="*/ 48 h 48"/>
              <a:gd name="T4" fmla="*/ 56 w 56"/>
              <a:gd name="T5" fmla="*/ 48 h 48"/>
              <a:gd name="T6" fmla="*/ 28 w 56"/>
              <a:gd name="T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48">
                <a:moveTo>
                  <a:pt x="28" y="0"/>
                </a:moveTo>
                <a:lnTo>
                  <a:pt x="0" y="48"/>
                </a:lnTo>
                <a:lnTo>
                  <a:pt x="56" y="48"/>
                </a:lnTo>
                <a:lnTo>
                  <a:pt x="2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Freeform 44"/>
          <p:cNvSpPr>
            <a:spLocks/>
          </p:cNvSpPr>
          <p:nvPr/>
        </p:nvSpPr>
        <p:spPr bwMode="auto">
          <a:xfrm>
            <a:off x="5181600" y="3231208"/>
            <a:ext cx="88900" cy="71438"/>
          </a:xfrm>
          <a:custGeom>
            <a:avLst/>
            <a:gdLst>
              <a:gd name="T0" fmla="*/ 28 w 56"/>
              <a:gd name="T1" fmla="*/ 0 h 45"/>
              <a:gd name="T2" fmla="*/ 0 w 56"/>
              <a:gd name="T3" fmla="*/ 45 h 45"/>
              <a:gd name="T4" fmla="*/ 56 w 56"/>
              <a:gd name="T5" fmla="*/ 45 h 45"/>
              <a:gd name="T6" fmla="*/ 28 w 56"/>
              <a:gd name="T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45">
                <a:moveTo>
                  <a:pt x="28" y="0"/>
                </a:moveTo>
                <a:lnTo>
                  <a:pt x="0" y="45"/>
                </a:lnTo>
                <a:lnTo>
                  <a:pt x="56" y="45"/>
                </a:lnTo>
                <a:lnTo>
                  <a:pt x="2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Freeform 45"/>
          <p:cNvSpPr>
            <a:spLocks/>
          </p:cNvSpPr>
          <p:nvPr/>
        </p:nvSpPr>
        <p:spPr bwMode="auto">
          <a:xfrm>
            <a:off x="5281613" y="3308995"/>
            <a:ext cx="82550" cy="77788"/>
          </a:xfrm>
          <a:custGeom>
            <a:avLst/>
            <a:gdLst>
              <a:gd name="T0" fmla="*/ 24 w 52"/>
              <a:gd name="T1" fmla="*/ 0 h 49"/>
              <a:gd name="T2" fmla="*/ 0 w 52"/>
              <a:gd name="T3" fmla="*/ 49 h 49"/>
              <a:gd name="T4" fmla="*/ 52 w 52"/>
              <a:gd name="T5" fmla="*/ 49 h 49"/>
              <a:gd name="T6" fmla="*/ 24 w 52"/>
              <a:gd name="T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49">
                <a:moveTo>
                  <a:pt x="24" y="0"/>
                </a:moveTo>
                <a:lnTo>
                  <a:pt x="0" y="49"/>
                </a:lnTo>
                <a:lnTo>
                  <a:pt x="52" y="49"/>
                </a:lnTo>
                <a:lnTo>
                  <a:pt x="24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Freeform 46"/>
          <p:cNvSpPr>
            <a:spLocks/>
          </p:cNvSpPr>
          <p:nvPr/>
        </p:nvSpPr>
        <p:spPr bwMode="auto">
          <a:xfrm>
            <a:off x="5381625" y="3302645"/>
            <a:ext cx="88900" cy="73025"/>
          </a:xfrm>
          <a:custGeom>
            <a:avLst/>
            <a:gdLst>
              <a:gd name="T0" fmla="*/ 28 w 56"/>
              <a:gd name="T1" fmla="*/ 0 h 46"/>
              <a:gd name="T2" fmla="*/ 0 w 56"/>
              <a:gd name="T3" fmla="*/ 46 h 46"/>
              <a:gd name="T4" fmla="*/ 56 w 56"/>
              <a:gd name="T5" fmla="*/ 46 h 46"/>
              <a:gd name="T6" fmla="*/ 28 w 56"/>
              <a:gd name="T7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46">
                <a:moveTo>
                  <a:pt x="28" y="0"/>
                </a:moveTo>
                <a:lnTo>
                  <a:pt x="0" y="46"/>
                </a:lnTo>
                <a:lnTo>
                  <a:pt x="56" y="46"/>
                </a:lnTo>
                <a:lnTo>
                  <a:pt x="2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Freeform 47"/>
          <p:cNvSpPr>
            <a:spLocks/>
          </p:cNvSpPr>
          <p:nvPr/>
        </p:nvSpPr>
        <p:spPr bwMode="auto">
          <a:xfrm>
            <a:off x="5486400" y="3324870"/>
            <a:ext cx="88900" cy="77788"/>
          </a:xfrm>
          <a:custGeom>
            <a:avLst/>
            <a:gdLst>
              <a:gd name="T0" fmla="*/ 28 w 56"/>
              <a:gd name="T1" fmla="*/ 0 h 49"/>
              <a:gd name="T2" fmla="*/ 0 w 56"/>
              <a:gd name="T3" fmla="*/ 49 h 49"/>
              <a:gd name="T4" fmla="*/ 56 w 56"/>
              <a:gd name="T5" fmla="*/ 49 h 49"/>
              <a:gd name="T6" fmla="*/ 28 w 56"/>
              <a:gd name="T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49">
                <a:moveTo>
                  <a:pt x="28" y="0"/>
                </a:moveTo>
                <a:lnTo>
                  <a:pt x="0" y="49"/>
                </a:lnTo>
                <a:lnTo>
                  <a:pt x="56" y="49"/>
                </a:lnTo>
                <a:lnTo>
                  <a:pt x="2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Freeform 48"/>
          <p:cNvSpPr>
            <a:spLocks/>
          </p:cNvSpPr>
          <p:nvPr/>
        </p:nvSpPr>
        <p:spPr bwMode="auto">
          <a:xfrm>
            <a:off x="5602288" y="3324870"/>
            <a:ext cx="88900" cy="77788"/>
          </a:xfrm>
          <a:custGeom>
            <a:avLst/>
            <a:gdLst>
              <a:gd name="T0" fmla="*/ 28 w 56"/>
              <a:gd name="T1" fmla="*/ 0 h 49"/>
              <a:gd name="T2" fmla="*/ 0 w 56"/>
              <a:gd name="T3" fmla="*/ 49 h 49"/>
              <a:gd name="T4" fmla="*/ 56 w 56"/>
              <a:gd name="T5" fmla="*/ 49 h 49"/>
              <a:gd name="T6" fmla="*/ 28 w 56"/>
              <a:gd name="T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49">
                <a:moveTo>
                  <a:pt x="28" y="0"/>
                </a:moveTo>
                <a:lnTo>
                  <a:pt x="0" y="49"/>
                </a:lnTo>
                <a:lnTo>
                  <a:pt x="56" y="49"/>
                </a:lnTo>
                <a:lnTo>
                  <a:pt x="2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Freeform 49"/>
          <p:cNvSpPr>
            <a:spLocks/>
          </p:cNvSpPr>
          <p:nvPr/>
        </p:nvSpPr>
        <p:spPr bwMode="auto">
          <a:xfrm>
            <a:off x="5735638" y="3380433"/>
            <a:ext cx="82550" cy="73025"/>
          </a:xfrm>
          <a:custGeom>
            <a:avLst/>
            <a:gdLst>
              <a:gd name="T0" fmla="*/ 25 w 52"/>
              <a:gd name="T1" fmla="*/ 0 h 46"/>
              <a:gd name="T2" fmla="*/ 0 w 52"/>
              <a:gd name="T3" fmla="*/ 46 h 46"/>
              <a:gd name="T4" fmla="*/ 52 w 52"/>
              <a:gd name="T5" fmla="*/ 46 h 46"/>
              <a:gd name="T6" fmla="*/ 25 w 52"/>
              <a:gd name="T7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46">
                <a:moveTo>
                  <a:pt x="25" y="0"/>
                </a:moveTo>
                <a:lnTo>
                  <a:pt x="0" y="46"/>
                </a:lnTo>
                <a:lnTo>
                  <a:pt x="52" y="46"/>
                </a:lnTo>
                <a:lnTo>
                  <a:pt x="25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Freeform 50"/>
          <p:cNvSpPr>
            <a:spLocks/>
          </p:cNvSpPr>
          <p:nvPr/>
        </p:nvSpPr>
        <p:spPr bwMode="auto">
          <a:xfrm>
            <a:off x="5884863" y="3386783"/>
            <a:ext cx="88900" cy="77788"/>
          </a:xfrm>
          <a:custGeom>
            <a:avLst/>
            <a:gdLst>
              <a:gd name="T0" fmla="*/ 28 w 56"/>
              <a:gd name="T1" fmla="*/ 0 h 49"/>
              <a:gd name="T2" fmla="*/ 0 w 56"/>
              <a:gd name="T3" fmla="*/ 49 h 49"/>
              <a:gd name="T4" fmla="*/ 56 w 56"/>
              <a:gd name="T5" fmla="*/ 49 h 49"/>
              <a:gd name="T6" fmla="*/ 28 w 56"/>
              <a:gd name="T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49">
                <a:moveTo>
                  <a:pt x="28" y="0"/>
                </a:moveTo>
                <a:lnTo>
                  <a:pt x="0" y="49"/>
                </a:lnTo>
                <a:lnTo>
                  <a:pt x="56" y="49"/>
                </a:lnTo>
                <a:lnTo>
                  <a:pt x="2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Freeform 51"/>
          <p:cNvSpPr>
            <a:spLocks/>
          </p:cNvSpPr>
          <p:nvPr/>
        </p:nvSpPr>
        <p:spPr bwMode="auto">
          <a:xfrm>
            <a:off x="6073775" y="3442345"/>
            <a:ext cx="88900" cy="77788"/>
          </a:xfrm>
          <a:custGeom>
            <a:avLst/>
            <a:gdLst>
              <a:gd name="T0" fmla="*/ 28 w 56"/>
              <a:gd name="T1" fmla="*/ 0 h 49"/>
              <a:gd name="T2" fmla="*/ 0 w 56"/>
              <a:gd name="T3" fmla="*/ 49 h 49"/>
              <a:gd name="T4" fmla="*/ 56 w 56"/>
              <a:gd name="T5" fmla="*/ 49 h 49"/>
              <a:gd name="T6" fmla="*/ 28 w 56"/>
              <a:gd name="T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49">
                <a:moveTo>
                  <a:pt x="28" y="0"/>
                </a:moveTo>
                <a:lnTo>
                  <a:pt x="0" y="49"/>
                </a:lnTo>
                <a:lnTo>
                  <a:pt x="56" y="49"/>
                </a:lnTo>
                <a:lnTo>
                  <a:pt x="2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Freeform 52"/>
          <p:cNvSpPr>
            <a:spLocks/>
          </p:cNvSpPr>
          <p:nvPr/>
        </p:nvSpPr>
        <p:spPr bwMode="auto">
          <a:xfrm>
            <a:off x="6356350" y="3469333"/>
            <a:ext cx="88900" cy="77788"/>
          </a:xfrm>
          <a:custGeom>
            <a:avLst/>
            <a:gdLst>
              <a:gd name="T0" fmla="*/ 28 w 56"/>
              <a:gd name="T1" fmla="*/ 0 h 49"/>
              <a:gd name="T2" fmla="*/ 0 w 56"/>
              <a:gd name="T3" fmla="*/ 49 h 49"/>
              <a:gd name="T4" fmla="*/ 56 w 56"/>
              <a:gd name="T5" fmla="*/ 49 h 49"/>
              <a:gd name="T6" fmla="*/ 28 w 56"/>
              <a:gd name="T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49">
                <a:moveTo>
                  <a:pt x="28" y="0"/>
                </a:moveTo>
                <a:lnTo>
                  <a:pt x="0" y="49"/>
                </a:lnTo>
                <a:lnTo>
                  <a:pt x="56" y="49"/>
                </a:lnTo>
                <a:lnTo>
                  <a:pt x="2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Freeform 53"/>
          <p:cNvSpPr>
            <a:spLocks/>
          </p:cNvSpPr>
          <p:nvPr/>
        </p:nvSpPr>
        <p:spPr bwMode="auto">
          <a:xfrm>
            <a:off x="7210425" y="3475683"/>
            <a:ext cx="88900" cy="77788"/>
          </a:xfrm>
          <a:custGeom>
            <a:avLst/>
            <a:gdLst>
              <a:gd name="T0" fmla="*/ 28 w 56"/>
              <a:gd name="T1" fmla="*/ 0 h 49"/>
              <a:gd name="T2" fmla="*/ 0 w 56"/>
              <a:gd name="T3" fmla="*/ 49 h 49"/>
              <a:gd name="T4" fmla="*/ 56 w 56"/>
              <a:gd name="T5" fmla="*/ 49 h 49"/>
              <a:gd name="T6" fmla="*/ 28 w 56"/>
              <a:gd name="T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49">
                <a:moveTo>
                  <a:pt x="28" y="0"/>
                </a:moveTo>
                <a:lnTo>
                  <a:pt x="0" y="49"/>
                </a:lnTo>
                <a:lnTo>
                  <a:pt x="56" y="49"/>
                </a:lnTo>
                <a:lnTo>
                  <a:pt x="28" y="0"/>
                </a:lnTo>
                <a:close/>
              </a:path>
            </a:pathLst>
          </a:custGeom>
          <a:solidFill>
            <a:srgbClr val="90353B"/>
          </a:solidFill>
          <a:ln w="14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Freeform 54"/>
          <p:cNvSpPr>
            <a:spLocks/>
          </p:cNvSpPr>
          <p:nvPr/>
        </p:nvSpPr>
        <p:spPr bwMode="auto">
          <a:xfrm>
            <a:off x="1430338" y="2581920"/>
            <a:ext cx="7331075" cy="1352550"/>
          </a:xfrm>
          <a:custGeom>
            <a:avLst/>
            <a:gdLst>
              <a:gd name="T0" fmla="*/ 0 w 1323"/>
              <a:gd name="T1" fmla="*/ 0 h 244"/>
              <a:gd name="T2" fmla="*/ 662 w 1323"/>
              <a:gd name="T3" fmla="*/ 122 h 244"/>
              <a:gd name="T4" fmla="*/ 1323 w 1323"/>
              <a:gd name="T5" fmla="*/ 244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23" h="244">
                <a:moveTo>
                  <a:pt x="0" y="0"/>
                </a:moveTo>
                <a:lnTo>
                  <a:pt x="662" y="122"/>
                </a:lnTo>
                <a:lnTo>
                  <a:pt x="1323" y="244"/>
                </a:lnTo>
              </a:path>
            </a:pathLst>
          </a:custGeom>
          <a:noFill/>
          <a:ln w="19050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Line 55"/>
          <p:cNvSpPr>
            <a:spLocks noChangeShapeType="1"/>
          </p:cNvSpPr>
          <p:nvPr/>
        </p:nvSpPr>
        <p:spPr bwMode="auto">
          <a:xfrm flipV="1">
            <a:off x="903288" y="886470"/>
            <a:ext cx="0" cy="4518025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Line 56"/>
          <p:cNvSpPr>
            <a:spLocks noChangeShapeType="1"/>
          </p:cNvSpPr>
          <p:nvPr/>
        </p:nvSpPr>
        <p:spPr bwMode="auto">
          <a:xfrm flipH="1">
            <a:off x="809625" y="4855220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Line 58"/>
          <p:cNvSpPr>
            <a:spLocks noChangeShapeType="1"/>
          </p:cNvSpPr>
          <p:nvPr/>
        </p:nvSpPr>
        <p:spPr bwMode="auto">
          <a:xfrm flipH="1">
            <a:off x="809625" y="3896370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Line 60"/>
          <p:cNvSpPr>
            <a:spLocks noChangeShapeType="1"/>
          </p:cNvSpPr>
          <p:nvPr/>
        </p:nvSpPr>
        <p:spPr bwMode="auto">
          <a:xfrm flipH="1">
            <a:off x="809625" y="2942283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Line 62"/>
          <p:cNvSpPr>
            <a:spLocks noChangeShapeType="1"/>
          </p:cNvSpPr>
          <p:nvPr/>
        </p:nvSpPr>
        <p:spPr bwMode="auto">
          <a:xfrm flipH="1">
            <a:off x="809625" y="1983433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Line 64"/>
          <p:cNvSpPr>
            <a:spLocks noChangeShapeType="1"/>
          </p:cNvSpPr>
          <p:nvPr/>
        </p:nvSpPr>
        <p:spPr bwMode="auto">
          <a:xfrm flipH="1">
            <a:off x="809625" y="1030933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Line 67"/>
          <p:cNvSpPr>
            <a:spLocks noChangeShapeType="1"/>
          </p:cNvSpPr>
          <p:nvPr/>
        </p:nvSpPr>
        <p:spPr bwMode="auto">
          <a:xfrm>
            <a:off x="903288" y="5404495"/>
            <a:ext cx="8002588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Line 68"/>
          <p:cNvSpPr>
            <a:spLocks noChangeShapeType="1"/>
          </p:cNvSpPr>
          <p:nvPr/>
        </p:nvSpPr>
        <p:spPr bwMode="auto">
          <a:xfrm>
            <a:off x="1047750" y="5404495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Rectangle 69"/>
          <p:cNvSpPr>
            <a:spLocks noChangeArrowheads="1"/>
          </p:cNvSpPr>
          <p:nvPr/>
        </p:nvSpPr>
        <p:spPr bwMode="auto">
          <a:xfrm>
            <a:off x="947738" y="5542608"/>
            <a:ext cx="3206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Line 70"/>
          <p:cNvSpPr>
            <a:spLocks noChangeShapeType="1"/>
          </p:cNvSpPr>
          <p:nvPr/>
        </p:nvSpPr>
        <p:spPr bwMode="auto">
          <a:xfrm>
            <a:off x="2932113" y="5404495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Rectangle 71"/>
          <p:cNvSpPr>
            <a:spLocks noChangeArrowheads="1"/>
          </p:cNvSpPr>
          <p:nvPr/>
        </p:nvSpPr>
        <p:spPr bwMode="auto">
          <a:xfrm>
            <a:off x="2832100" y="5542608"/>
            <a:ext cx="3206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Line 72"/>
          <p:cNvSpPr>
            <a:spLocks noChangeShapeType="1"/>
          </p:cNvSpPr>
          <p:nvPr/>
        </p:nvSpPr>
        <p:spPr bwMode="auto">
          <a:xfrm>
            <a:off x="4810125" y="5404495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Rectangle 73"/>
          <p:cNvSpPr>
            <a:spLocks noChangeArrowheads="1"/>
          </p:cNvSpPr>
          <p:nvPr/>
        </p:nvSpPr>
        <p:spPr bwMode="auto">
          <a:xfrm>
            <a:off x="4749800" y="5542608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Line 74"/>
          <p:cNvSpPr>
            <a:spLocks noChangeShapeType="1"/>
          </p:cNvSpPr>
          <p:nvPr/>
        </p:nvSpPr>
        <p:spPr bwMode="auto">
          <a:xfrm>
            <a:off x="6694488" y="5404495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Rectangle 75"/>
          <p:cNvSpPr>
            <a:spLocks noChangeArrowheads="1"/>
          </p:cNvSpPr>
          <p:nvPr/>
        </p:nvSpPr>
        <p:spPr bwMode="auto">
          <a:xfrm>
            <a:off x="6634163" y="5542608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Line 76"/>
          <p:cNvSpPr>
            <a:spLocks noChangeShapeType="1"/>
          </p:cNvSpPr>
          <p:nvPr/>
        </p:nvSpPr>
        <p:spPr bwMode="auto">
          <a:xfrm>
            <a:off x="8572500" y="5404495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Rectangle 77"/>
          <p:cNvSpPr>
            <a:spLocks noChangeArrowheads="1"/>
          </p:cNvSpPr>
          <p:nvPr/>
        </p:nvSpPr>
        <p:spPr bwMode="auto">
          <a:xfrm>
            <a:off x="8512175" y="5542608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Rectangle 66"/>
          <p:cNvSpPr>
            <a:spLocks noChangeArrowheads="1"/>
          </p:cNvSpPr>
          <p:nvPr/>
        </p:nvSpPr>
        <p:spPr bwMode="auto">
          <a:xfrm rot="16200000">
            <a:off x="-1691000" y="3131606"/>
            <a:ext cx="39585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Percent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of Females with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Teenage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Birth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Oval 246"/>
          <p:cNvSpPr>
            <a:spLocks noChangeArrowheads="1"/>
          </p:cNvSpPr>
          <p:nvPr/>
        </p:nvSpPr>
        <p:spPr bwMode="auto">
          <a:xfrm>
            <a:off x="2979068" y="6341120"/>
            <a:ext cx="71438" cy="7143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Rectangle 248"/>
          <p:cNvSpPr>
            <a:spLocks noChangeArrowheads="1"/>
          </p:cNvSpPr>
          <p:nvPr/>
        </p:nvSpPr>
        <p:spPr bwMode="auto">
          <a:xfrm>
            <a:off x="3429918" y="6256983"/>
            <a:ext cx="12182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Controls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2" name="Rectangle 249"/>
          <p:cNvSpPr>
            <a:spLocks noChangeArrowheads="1"/>
          </p:cNvSpPr>
          <p:nvPr/>
        </p:nvSpPr>
        <p:spPr bwMode="auto">
          <a:xfrm>
            <a:off x="5562600" y="6256983"/>
            <a:ext cx="13849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With Controls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Line 51"/>
          <p:cNvSpPr>
            <a:spLocks noChangeShapeType="1"/>
          </p:cNvSpPr>
          <p:nvPr/>
        </p:nvSpPr>
        <p:spPr bwMode="auto">
          <a:xfrm>
            <a:off x="2697113" y="6381951"/>
            <a:ext cx="609600" cy="0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" name="Rectangle 78"/>
          <p:cNvSpPr>
            <a:spLocks noChangeArrowheads="1"/>
          </p:cNvSpPr>
          <p:nvPr/>
        </p:nvSpPr>
        <p:spPr bwMode="auto">
          <a:xfrm>
            <a:off x="4010084" y="5885509"/>
            <a:ext cx="16287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Test Score (SD)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Freeform 247"/>
          <p:cNvSpPr>
            <a:spLocks/>
          </p:cNvSpPr>
          <p:nvPr/>
        </p:nvSpPr>
        <p:spPr bwMode="auto">
          <a:xfrm>
            <a:off x="5147311" y="6345375"/>
            <a:ext cx="88900" cy="71438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0" y="45"/>
              </a:cxn>
              <a:cxn ang="0">
                <a:pos x="56" y="45"/>
              </a:cxn>
              <a:cxn ang="0">
                <a:pos x="28" y="0"/>
              </a:cxn>
            </a:cxnLst>
            <a:rect l="0" t="0" r="r" b="b"/>
            <a:pathLst>
              <a:path w="56" h="45">
                <a:moveTo>
                  <a:pt x="28" y="0"/>
                </a:moveTo>
                <a:lnTo>
                  <a:pt x="0" y="45"/>
                </a:lnTo>
                <a:lnTo>
                  <a:pt x="56" y="45"/>
                </a:lnTo>
                <a:lnTo>
                  <a:pt x="28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" name="Line 51"/>
          <p:cNvSpPr>
            <a:spLocks noChangeShapeType="1"/>
          </p:cNvSpPr>
          <p:nvPr/>
        </p:nvSpPr>
        <p:spPr bwMode="auto">
          <a:xfrm>
            <a:off x="4884751" y="6385530"/>
            <a:ext cx="60960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" name="Rectangle 57"/>
          <p:cNvSpPr>
            <a:spLocks noChangeArrowheads="1"/>
          </p:cNvSpPr>
          <p:nvPr/>
        </p:nvSpPr>
        <p:spPr bwMode="auto">
          <a:xfrm rot="16200000">
            <a:off x="492100" y="4680208"/>
            <a:ext cx="333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5%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Rectangle 59"/>
          <p:cNvSpPr>
            <a:spLocks noChangeArrowheads="1"/>
          </p:cNvSpPr>
          <p:nvPr/>
        </p:nvSpPr>
        <p:spPr bwMode="auto">
          <a:xfrm rot="16200000">
            <a:off x="427980" y="3721358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9" name="Rectangle 61"/>
          <p:cNvSpPr>
            <a:spLocks noChangeArrowheads="1"/>
          </p:cNvSpPr>
          <p:nvPr/>
        </p:nvSpPr>
        <p:spPr bwMode="auto">
          <a:xfrm rot="16200000">
            <a:off x="427980" y="2768858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15%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0" name="Rectangle 63"/>
          <p:cNvSpPr>
            <a:spLocks noChangeArrowheads="1"/>
          </p:cNvSpPr>
          <p:nvPr/>
        </p:nvSpPr>
        <p:spPr bwMode="auto">
          <a:xfrm rot="16200000">
            <a:off x="427980" y="1810008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Rectangle 65"/>
          <p:cNvSpPr>
            <a:spLocks noChangeArrowheads="1"/>
          </p:cNvSpPr>
          <p:nvPr/>
        </p:nvSpPr>
        <p:spPr bwMode="auto">
          <a:xfrm rot="16200000">
            <a:off x="429568" y="854333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25%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Rectangle 5"/>
          <p:cNvSpPr>
            <a:spLocks noChangeArrowheads="1"/>
          </p:cNvSpPr>
          <p:nvPr/>
        </p:nvSpPr>
        <p:spPr bwMode="auto">
          <a:xfrm>
            <a:off x="3861920" y="182563"/>
            <a:ext cx="15217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1E2D70"/>
                </a:solidFill>
              </a:rPr>
              <a:t>Teenage Birth</a:t>
            </a:r>
            <a:endParaRPr lang="en-US" sz="1800" b="1" dirty="0">
              <a:solidFill>
                <a:srgbClr val="1E2D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8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903288" y="5707064"/>
            <a:ext cx="8002588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903288" y="4830764"/>
            <a:ext cx="8002588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903288" y="3956051"/>
            <a:ext cx="8002588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903288" y="3079751"/>
            <a:ext cx="8002588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903288" y="2203451"/>
            <a:ext cx="8002588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903288" y="1328739"/>
            <a:ext cx="8002588" cy="0"/>
          </a:xfrm>
          <a:prstGeom prst="line">
            <a:avLst/>
          </a:prstGeom>
          <a:noFill/>
          <a:ln w="14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8723313" y="928689"/>
            <a:ext cx="0" cy="4922838"/>
          </a:xfrm>
          <a:prstGeom prst="line">
            <a:avLst/>
          </a:prstGeom>
          <a:noFill/>
          <a:ln w="19050">
            <a:solidFill>
              <a:srgbClr val="C10534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1074738" y="5341939"/>
            <a:ext cx="100013" cy="984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1152526" y="5375276"/>
            <a:ext cx="100013" cy="984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1230313" y="5413376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1308101" y="5435601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1385888" y="5357814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1463676" y="5380039"/>
            <a:ext cx="98425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1535113" y="5319714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1612901" y="5364164"/>
            <a:ext cx="100013" cy="984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1690688" y="5286376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1768476" y="5446714"/>
            <a:ext cx="98425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1844676" y="5397501"/>
            <a:ext cx="100013" cy="984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1922463" y="5357814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2000251" y="5375276"/>
            <a:ext cx="100013" cy="984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2078038" y="5408614"/>
            <a:ext cx="100013" cy="984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2155826" y="5386389"/>
            <a:ext cx="100013" cy="984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2233613" y="5280026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2311401" y="5302251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32"/>
          <p:cNvSpPr>
            <a:spLocks noChangeArrowheads="1"/>
          </p:cNvSpPr>
          <p:nvPr/>
        </p:nvSpPr>
        <p:spPr bwMode="auto">
          <a:xfrm>
            <a:off x="2389188" y="5330826"/>
            <a:ext cx="98425" cy="984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33"/>
          <p:cNvSpPr>
            <a:spLocks noChangeArrowheads="1"/>
          </p:cNvSpPr>
          <p:nvPr/>
        </p:nvSpPr>
        <p:spPr bwMode="auto">
          <a:xfrm>
            <a:off x="2460626" y="5419726"/>
            <a:ext cx="100013" cy="984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34"/>
          <p:cNvSpPr>
            <a:spLocks noChangeArrowheads="1"/>
          </p:cNvSpPr>
          <p:nvPr/>
        </p:nvSpPr>
        <p:spPr bwMode="auto">
          <a:xfrm>
            <a:off x="2538413" y="5375276"/>
            <a:ext cx="100013" cy="984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35"/>
          <p:cNvSpPr>
            <a:spLocks noChangeArrowheads="1"/>
          </p:cNvSpPr>
          <p:nvPr/>
        </p:nvSpPr>
        <p:spPr bwMode="auto">
          <a:xfrm>
            <a:off x="2616201" y="5291139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36"/>
          <p:cNvSpPr>
            <a:spLocks noChangeArrowheads="1"/>
          </p:cNvSpPr>
          <p:nvPr/>
        </p:nvSpPr>
        <p:spPr bwMode="auto">
          <a:xfrm>
            <a:off x="2693988" y="5241926"/>
            <a:ext cx="98425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2770188" y="5313364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38"/>
          <p:cNvSpPr>
            <a:spLocks noChangeArrowheads="1"/>
          </p:cNvSpPr>
          <p:nvPr/>
        </p:nvSpPr>
        <p:spPr bwMode="auto">
          <a:xfrm>
            <a:off x="2847976" y="5291139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39"/>
          <p:cNvSpPr>
            <a:spLocks noChangeArrowheads="1"/>
          </p:cNvSpPr>
          <p:nvPr/>
        </p:nvSpPr>
        <p:spPr bwMode="auto">
          <a:xfrm>
            <a:off x="2925763" y="5213351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3003551" y="5286376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3081338" y="5302251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3159126" y="5291139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3236913" y="5313364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3314701" y="5275264"/>
            <a:ext cx="98425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45"/>
          <p:cNvSpPr>
            <a:spLocks noChangeArrowheads="1"/>
          </p:cNvSpPr>
          <p:nvPr/>
        </p:nvSpPr>
        <p:spPr bwMode="auto">
          <a:xfrm>
            <a:off x="3386138" y="5264151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46"/>
          <p:cNvSpPr>
            <a:spLocks noChangeArrowheads="1"/>
          </p:cNvSpPr>
          <p:nvPr/>
        </p:nvSpPr>
        <p:spPr bwMode="auto">
          <a:xfrm>
            <a:off x="3463926" y="5297489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47"/>
          <p:cNvSpPr>
            <a:spLocks noChangeArrowheads="1"/>
          </p:cNvSpPr>
          <p:nvPr/>
        </p:nvSpPr>
        <p:spPr bwMode="auto">
          <a:xfrm>
            <a:off x="3541713" y="5241926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48"/>
          <p:cNvSpPr>
            <a:spLocks noChangeArrowheads="1"/>
          </p:cNvSpPr>
          <p:nvPr/>
        </p:nvSpPr>
        <p:spPr bwMode="auto">
          <a:xfrm>
            <a:off x="3619501" y="5297489"/>
            <a:ext cx="98425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49"/>
          <p:cNvSpPr>
            <a:spLocks noChangeArrowheads="1"/>
          </p:cNvSpPr>
          <p:nvPr/>
        </p:nvSpPr>
        <p:spPr bwMode="auto">
          <a:xfrm>
            <a:off x="3695701" y="5191126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50"/>
          <p:cNvSpPr>
            <a:spLocks noChangeArrowheads="1"/>
          </p:cNvSpPr>
          <p:nvPr/>
        </p:nvSpPr>
        <p:spPr bwMode="auto">
          <a:xfrm>
            <a:off x="3773488" y="5330826"/>
            <a:ext cx="100013" cy="984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51"/>
          <p:cNvSpPr>
            <a:spLocks noChangeArrowheads="1"/>
          </p:cNvSpPr>
          <p:nvPr/>
        </p:nvSpPr>
        <p:spPr bwMode="auto">
          <a:xfrm>
            <a:off x="3851276" y="5168901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Oval 52"/>
          <p:cNvSpPr>
            <a:spLocks noChangeArrowheads="1"/>
          </p:cNvSpPr>
          <p:nvPr/>
        </p:nvSpPr>
        <p:spPr bwMode="auto">
          <a:xfrm>
            <a:off x="3929063" y="5297489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Oval 53"/>
          <p:cNvSpPr>
            <a:spLocks noChangeArrowheads="1"/>
          </p:cNvSpPr>
          <p:nvPr/>
        </p:nvSpPr>
        <p:spPr bwMode="auto">
          <a:xfrm>
            <a:off x="4006851" y="5224464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54"/>
          <p:cNvSpPr>
            <a:spLocks noChangeArrowheads="1"/>
          </p:cNvSpPr>
          <p:nvPr/>
        </p:nvSpPr>
        <p:spPr bwMode="auto">
          <a:xfrm>
            <a:off x="4084638" y="5141914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55"/>
          <p:cNvSpPr>
            <a:spLocks noChangeArrowheads="1"/>
          </p:cNvSpPr>
          <p:nvPr/>
        </p:nvSpPr>
        <p:spPr bwMode="auto">
          <a:xfrm>
            <a:off x="4162426" y="5219701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56"/>
          <p:cNvSpPr>
            <a:spLocks noChangeArrowheads="1"/>
          </p:cNvSpPr>
          <p:nvPr/>
        </p:nvSpPr>
        <p:spPr bwMode="auto">
          <a:xfrm>
            <a:off x="4233863" y="5086351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57"/>
          <p:cNvSpPr>
            <a:spLocks noChangeArrowheads="1"/>
          </p:cNvSpPr>
          <p:nvPr/>
        </p:nvSpPr>
        <p:spPr bwMode="auto">
          <a:xfrm>
            <a:off x="4311651" y="5230814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58"/>
          <p:cNvSpPr>
            <a:spLocks noChangeArrowheads="1"/>
          </p:cNvSpPr>
          <p:nvPr/>
        </p:nvSpPr>
        <p:spPr bwMode="auto">
          <a:xfrm>
            <a:off x="4389438" y="5070476"/>
            <a:ext cx="100013" cy="984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59"/>
          <p:cNvSpPr>
            <a:spLocks noChangeArrowheads="1"/>
          </p:cNvSpPr>
          <p:nvPr/>
        </p:nvSpPr>
        <p:spPr bwMode="auto">
          <a:xfrm>
            <a:off x="4467226" y="5119689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60"/>
          <p:cNvSpPr>
            <a:spLocks noChangeArrowheads="1"/>
          </p:cNvSpPr>
          <p:nvPr/>
        </p:nvSpPr>
        <p:spPr bwMode="auto">
          <a:xfrm>
            <a:off x="4545013" y="5235576"/>
            <a:ext cx="98425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61"/>
          <p:cNvSpPr>
            <a:spLocks noChangeArrowheads="1"/>
          </p:cNvSpPr>
          <p:nvPr/>
        </p:nvSpPr>
        <p:spPr bwMode="auto">
          <a:xfrm>
            <a:off x="4621213" y="5235576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62"/>
          <p:cNvSpPr>
            <a:spLocks noChangeArrowheads="1"/>
          </p:cNvSpPr>
          <p:nvPr/>
        </p:nvSpPr>
        <p:spPr bwMode="auto">
          <a:xfrm>
            <a:off x="4699001" y="5146676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63"/>
          <p:cNvSpPr>
            <a:spLocks noChangeArrowheads="1"/>
          </p:cNvSpPr>
          <p:nvPr/>
        </p:nvSpPr>
        <p:spPr bwMode="auto">
          <a:xfrm>
            <a:off x="4776788" y="5208589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64"/>
          <p:cNvSpPr>
            <a:spLocks noChangeArrowheads="1"/>
          </p:cNvSpPr>
          <p:nvPr/>
        </p:nvSpPr>
        <p:spPr bwMode="auto">
          <a:xfrm>
            <a:off x="4854576" y="5153026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65"/>
          <p:cNvSpPr>
            <a:spLocks noChangeArrowheads="1"/>
          </p:cNvSpPr>
          <p:nvPr/>
        </p:nvSpPr>
        <p:spPr bwMode="auto">
          <a:xfrm>
            <a:off x="4932363" y="5219701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Oval 66"/>
          <p:cNvSpPr>
            <a:spLocks noChangeArrowheads="1"/>
          </p:cNvSpPr>
          <p:nvPr/>
        </p:nvSpPr>
        <p:spPr bwMode="auto">
          <a:xfrm>
            <a:off x="5010151" y="5135564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Oval 67"/>
          <p:cNvSpPr>
            <a:spLocks noChangeArrowheads="1"/>
          </p:cNvSpPr>
          <p:nvPr/>
        </p:nvSpPr>
        <p:spPr bwMode="auto">
          <a:xfrm>
            <a:off x="5087938" y="5059364"/>
            <a:ext cx="98425" cy="984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Oval 68"/>
          <p:cNvSpPr>
            <a:spLocks noChangeArrowheads="1"/>
          </p:cNvSpPr>
          <p:nvPr/>
        </p:nvSpPr>
        <p:spPr bwMode="auto">
          <a:xfrm>
            <a:off x="5159376" y="5219701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69"/>
          <p:cNvSpPr>
            <a:spLocks noChangeArrowheads="1"/>
          </p:cNvSpPr>
          <p:nvPr/>
        </p:nvSpPr>
        <p:spPr bwMode="auto">
          <a:xfrm>
            <a:off x="5237163" y="5102226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70"/>
          <p:cNvSpPr>
            <a:spLocks noChangeArrowheads="1"/>
          </p:cNvSpPr>
          <p:nvPr/>
        </p:nvSpPr>
        <p:spPr bwMode="auto">
          <a:xfrm>
            <a:off x="5314951" y="5041901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Oval 71"/>
          <p:cNvSpPr>
            <a:spLocks noChangeArrowheads="1"/>
          </p:cNvSpPr>
          <p:nvPr/>
        </p:nvSpPr>
        <p:spPr bwMode="auto">
          <a:xfrm>
            <a:off x="5392738" y="5070476"/>
            <a:ext cx="98425" cy="984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Oval 72"/>
          <p:cNvSpPr>
            <a:spLocks noChangeArrowheads="1"/>
          </p:cNvSpPr>
          <p:nvPr/>
        </p:nvSpPr>
        <p:spPr bwMode="auto">
          <a:xfrm>
            <a:off x="5470526" y="5081589"/>
            <a:ext cx="98425" cy="984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Oval 73"/>
          <p:cNvSpPr>
            <a:spLocks noChangeArrowheads="1"/>
          </p:cNvSpPr>
          <p:nvPr/>
        </p:nvSpPr>
        <p:spPr bwMode="auto">
          <a:xfrm>
            <a:off x="5546726" y="5086351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Oval 74"/>
          <p:cNvSpPr>
            <a:spLocks noChangeArrowheads="1"/>
          </p:cNvSpPr>
          <p:nvPr/>
        </p:nvSpPr>
        <p:spPr bwMode="auto">
          <a:xfrm>
            <a:off x="5624513" y="5130801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Oval 75"/>
          <p:cNvSpPr>
            <a:spLocks noChangeArrowheads="1"/>
          </p:cNvSpPr>
          <p:nvPr/>
        </p:nvSpPr>
        <p:spPr bwMode="auto">
          <a:xfrm>
            <a:off x="5702301" y="5141914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Oval 76"/>
          <p:cNvSpPr>
            <a:spLocks noChangeArrowheads="1"/>
          </p:cNvSpPr>
          <p:nvPr/>
        </p:nvSpPr>
        <p:spPr bwMode="auto">
          <a:xfrm>
            <a:off x="5780088" y="5113339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Oval 77"/>
          <p:cNvSpPr>
            <a:spLocks noChangeArrowheads="1"/>
          </p:cNvSpPr>
          <p:nvPr/>
        </p:nvSpPr>
        <p:spPr bwMode="auto">
          <a:xfrm>
            <a:off x="5857876" y="5008564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Oval 78"/>
          <p:cNvSpPr>
            <a:spLocks noChangeArrowheads="1"/>
          </p:cNvSpPr>
          <p:nvPr/>
        </p:nvSpPr>
        <p:spPr bwMode="auto">
          <a:xfrm>
            <a:off x="5935663" y="5070476"/>
            <a:ext cx="100013" cy="984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Oval 79"/>
          <p:cNvSpPr>
            <a:spLocks noChangeArrowheads="1"/>
          </p:cNvSpPr>
          <p:nvPr/>
        </p:nvSpPr>
        <p:spPr bwMode="auto">
          <a:xfrm>
            <a:off x="6013451" y="4992689"/>
            <a:ext cx="98425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80"/>
          <p:cNvSpPr>
            <a:spLocks noChangeArrowheads="1"/>
          </p:cNvSpPr>
          <p:nvPr/>
        </p:nvSpPr>
        <p:spPr bwMode="auto">
          <a:xfrm>
            <a:off x="6084888" y="4986339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Oval 81"/>
          <p:cNvSpPr>
            <a:spLocks noChangeArrowheads="1"/>
          </p:cNvSpPr>
          <p:nvPr/>
        </p:nvSpPr>
        <p:spPr bwMode="auto">
          <a:xfrm>
            <a:off x="6162676" y="5102226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Oval 82"/>
          <p:cNvSpPr>
            <a:spLocks noChangeArrowheads="1"/>
          </p:cNvSpPr>
          <p:nvPr/>
        </p:nvSpPr>
        <p:spPr bwMode="auto">
          <a:xfrm>
            <a:off x="6240463" y="4864101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Oval 83"/>
          <p:cNvSpPr>
            <a:spLocks noChangeArrowheads="1"/>
          </p:cNvSpPr>
          <p:nvPr/>
        </p:nvSpPr>
        <p:spPr bwMode="auto">
          <a:xfrm>
            <a:off x="6318251" y="4964114"/>
            <a:ext cx="98425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Oval 84"/>
          <p:cNvSpPr>
            <a:spLocks noChangeArrowheads="1"/>
          </p:cNvSpPr>
          <p:nvPr/>
        </p:nvSpPr>
        <p:spPr bwMode="auto">
          <a:xfrm>
            <a:off x="6396038" y="4919664"/>
            <a:ext cx="98425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Oval 85"/>
          <p:cNvSpPr>
            <a:spLocks noChangeArrowheads="1"/>
          </p:cNvSpPr>
          <p:nvPr/>
        </p:nvSpPr>
        <p:spPr bwMode="auto">
          <a:xfrm>
            <a:off x="6472238" y="5019676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Oval 86"/>
          <p:cNvSpPr>
            <a:spLocks noChangeArrowheads="1"/>
          </p:cNvSpPr>
          <p:nvPr/>
        </p:nvSpPr>
        <p:spPr bwMode="auto">
          <a:xfrm>
            <a:off x="6550026" y="4864101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87"/>
          <p:cNvSpPr>
            <a:spLocks noChangeArrowheads="1"/>
          </p:cNvSpPr>
          <p:nvPr/>
        </p:nvSpPr>
        <p:spPr bwMode="auto">
          <a:xfrm>
            <a:off x="6627813" y="4870451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88"/>
          <p:cNvSpPr>
            <a:spLocks noChangeArrowheads="1"/>
          </p:cNvSpPr>
          <p:nvPr/>
        </p:nvSpPr>
        <p:spPr bwMode="auto">
          <a:xfrm>
            <a:off x="6705601" y="4937126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89"/>
          <p:cNvSpPr>
            <a:spLocks noChangeArrowheads="1"/>
          </p:cNvSpPr>
          <p:nvPr/>
        </p:nvSpPr>
        <p:spPr bwMode="auto">
          <a:xfrm>
            <a:off x="6783388" y="4908551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90"/>
          <p:cNvSpPr>
            <a:spLocks noChangeArrowheads="1"/>
          </p:cNvSpPr>
          <p:nvPr/>
        </p:nvSpPr>
        <p:spPr bwMode="auto">
          <a:xfrm>
            <a:off x="6861176" y="4903789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91"/>
          <p:cNvSpPr>
            <a:spLocks noChangeArrowheads="1"/>
          </p:cNvSpPr>
          <p:nvPr/>
        </p:nvSpPr>
        <p:spPr bwMode="auto">
          <a:xfrm>
            <a:off x="6938963" y="4841876"/>
            <a:ext cx="98425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92"/>
          <p:cNvSpPr>
            <a:spLocks noChangeArrowheads="1"/>
          </p:cNvSpPr>
          <p:nvPr/>
        </p:nvSpPr>
        <p:spPr bwMode="auto">
          <a:xfrm>
            <a:off x="7010401" y="4886326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93"/>
          <p:cNvSpPr>
            <a:spLocks noChangeArrowheads="1"/>
          </p:cNvSpPr>
          <p:nvPr/>
        </p:nvSpPr>
        <p:spPr bwMode="auto">
          <a:xfrm>
            <a:off x="7088188" y="4743451"/>
            <a:ext cx="100013" cy="984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Oval 94"/>
          <p:cNvSpPr>
            <a:spLocks noChangeArrowheads="1"/>
          </p:cNvSpPr>
          <p:nvPr/>
        </p:nvSpPr>
        <p:spPr bwMode="auto">
          <a:xfrm>
            <a:off x="7165976" y="4908551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Oval 95"/>
          <p:cNvSpPr>
            <a:spLocks noChangeArrowheads="1"/>
          </p:cNvSpPr>
          <p:nvPr/>
        </p:nvSpPr>
        <p:spPr bwMode="auto">
          <a:xfrm>
            <a:off x="7243763" y="4859339"/>
            <a:ext cx="98425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Oval 96"/>
          <p:cNvSpPr>
            <a:spLocks noChangeArrowheads="1"/>
          </p:cNvSpPr>
          <p:nvPr/>
        </p:nvSpPr>
        <p:spPr bwMode="auto">
          <a:xfrm>
            <a:off x="7319963" y="4648201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Oval 97"/>
          <p:cNvSpPr>
            <a:spLocks noChangeArrowheads="1"/>
          </p:cNvSpPr>
          <p:nvPr/>
        </p:nvSpPr>
        <p:spPr bwMode="auto">
          <a:xfrm>
            <a:off x="7397751" y="4532314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Oval 98"/>
          <p:cNvSpPr>
            <a:spLocks noChangeArrowheads="1"/>
          </p:cNvSpPr>
          <p:nvPr/>
        </p:nvSpPr>
        <p:spPr bwMode="auto">
          <a:xfrm>
            <a:off x="7475538" y="4437064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Oval 99"/>
          <p:cNvSpPr>
            <a:spLocks noChangeArrowheads="1"/>
          </p:cNvSpPr>
          <p:nvPr/>
        </p:nvSpPr>
        <p:spPr bwMode="auto">
          <a:xfrm>
            <a:off x="7553326" y="4621214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Oval 100"/>
          <p:cNvSpPr>
            <a:spLocks noChangeArrowheads="1"/>
          </p:cNvSpPr>
          <p:nvPr/>
        </p:nvSpPr>
        <p:spPr bwMode="auto">
          <a:xfrm>
            <a:off x="7631113" y="4514851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Oval 101"/>
          <p:cNvSpPr>
            <a:spLocks noChangeArrowheads="1"/>
          </p:cNvSpPr>
          <p:nvPr/>
        </p:nvSpPr>
        <p:spPr bwMode="auto">
          <a:xfrm>
            <a:off x="7708901" y="4470401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Oval 102"/>
          <p:cNvSpPr>
            <a:spLocks noChangeArrowheads="1"/>
          </p:cNvSpPr>
          <p:nvPr/>
        </p:nvSpPr>
        <p:spPr bwMode="auto">
          <a:xfrm>
            <a:off x="7786688" y="4510089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Oval 103"/>
          <p:cNvSpPr>
            <a:spLocks noChangeArrowheads="1"/>
          </p:cNvSpPr>
          <p:nvPr/>
        </p:nvSpPr>
        <p:spPr bwMode="auto">
          <a:xfrm>
            <a:off x="7864476" y="4410076"/>
            <a:ext cx="98425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Oval 104"/>
          <p:cNvSpPr>
            <a:spLocks noChangeArrowheads="1"/>
          </p:cNvSpPr>
          <p:nvPr/>
        </p:nvSpPr>
        <p:spPr bwMode="auto">
          <a:xfrm>
            <a:off x="7935913" y="4354514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Oval 105"/>
          <p:cNvSpPr>
            <a:spLocks noChangeArrowheads="1"/>
          </p:cNvSpPr>
          <p:nvPr/>
        </p:nvSpPr>
        <p:spPr bwMode="auto">
          <a:xfrm>
            <a:off x="8013701" y="4265614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Oval 106"/>
          <p:cNvSpPr>
            <a:spLocks noChangeArrowheads="1"/>
          </p:cNvSpPr>
          <p:nvPr/>
        </p:nvSpPr>
        <p:spPr bwMode="auto">
          <a:xfrm>
            <a:off x="8091488" y="4105276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Oval 107"/>
          <p:cNvSpPr>
            <a:spLocks noChangeArrowheads="1"/>
          </p:cNvSpPr>
          <p:nvPr/>
        </p:nvSpPr>
        <p:spPr bwMode="auto">
          <a:xfrm>
            <a:off x="8169276" y="4138614"/>
            <a:ext cx="98425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Oval 108"/>
          <p:cNvSpPr>
            <a:spLocks noChangeArrowheads="1"/>
          </p:cNvSpPr>
          <p:nvPr/>
        </p:nvSpPr>
        <p:spPr bwMode="auto">
          <a:xfrm>
            <a:off x="8245476" y="3871914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Oval 109"/>
          <p:cNvSpPr>
            <a:spLocks noChangeArrowheads="1"/>
          </p:cNvSpPr>
          <p:nvPr/>
        </p:nvSpPr>
        <p:spPr bwMode="auto">
          <a:xfrm>
            <a:off x="8323263" y="3667126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Oval 110"/>
          <p:cNvSpPr>
            <a:spLocks noChangeArrowheads="1"/>
          </p:cNvSpPr>
          <p:nvPr/>
        </p:nvSpPr>
        <p:spPr bwMode="auto">
          <a:xfrm>
            <a:off x="8401051" y="3711576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Oval 111"/>
          <p:cNvSpPr>
            <a:spLocks noChangeArrowheads="1"/>
          </p:cNvSpPr>
          <p:nvPr/>
        </p:nvSpPr>
        <p:spPr bwMode="auto">
          <a:xfrm>
            <a:off x="8478838" y="3086101"/>
            <a:ext cx="100013" cy="984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Oval 112"/>
          <p:cNvSpPr>
            <a:spLocks noChangeArrowheads="1"/>
          </p:cNvSpPr>
          <p:nvPr/>
        </p:nvSpPr>
        <p:spPr bwMode="auto">
          <a:xfrm>
            <a:off x="8556626" y="3046414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Oval 113"/>
          <p:cNvSpPr>
            <a:spLocks noChangeArrowheads="1"/>
          </p:cNvSpPr>
          <p:nvPr/>
        </p:nvSpPr>
        <p:spPr bwMode="auto">
          <a:xfrm>
            <a:off x="8634413" y="2570164"/>
            <a:ext cx="100013" cy="100013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Oval 114"/>
          <p:cNvSpPr>
            <a:spLocks noChangeArrowheads="1"/>
          </p:cNvSpPr>
          <p:nvPr/>
        </p:nvSpPr>
        <p:spPr bwMode="auto">
          <a:xfrm>
            <a:off x="8712201" y="1023939"/>
            <a:ext cx="100013" cy="98425"/>
          </a:xfrm>
          <a:prstGeom prst="ellipse">
            <a:avLst/>
          </a:prstGeom>
          <a:solidFill>
            <a:srgbClr val="1A476F"/>
          </a:solidFill>
          <a:ln w="14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Line 115"/>
          <p:cNvSpPr>
            <a:spLocks noChangeShapeType="1"/>
          </p:cNvSpPr>
          <p:nvPr/>
        </p:nvSpPr>
        <p:spPr bwMode="auto">
          <a:xfrm flipV="1">
            <a:off x="903288" y="928689"/>
            <a:ext cx="0" cy="4922838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Line 116"/>
          <p:cNvSpPr>
            <a:spLocks noChangeShapeType="1"/>
          </p:cNvSpPr>
          <p:nvPr/>
        </p:nvSpPr>
        <p:spPr bwMode="auto">
          <a:xfrm flipH="1">
            <a:off x="809626" y="5707064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Rectangle 117"/>
          <p:cNvSpPr>
            <a:spLocks noChangeArrowheads="1"/>
          </p:cNvSpPr>
          <p:nvPr/>
        </p:nvSpPr>
        <p:spPr bwMode="auto">
          <a:xfrm rot="16200000">
            <a:off x="539751" y="5481638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Line 118"/>
          <p:cNvSpPr>
            <a:spLocks noChangeShapeType="1"/>
          </p:cNvSpPr>
          <p:nvPr/>
        </p:nvSpPr>
        <p:spPr bwMode="auto">
          <a:xfrm flipH="1">
            <a:off x="809626" y="4830764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Rectangle 119"/>
          <p:cNvSpPr>
            <a:spLocks noChangeArrowheads="1"/>
          </p:cNvSpPr>
          <p:nvPr/>
        </p:nvSpPr>
        <p:spPr bwMode="auto">
          <a:xfrm rot="16200000">
            <a:off x="539751" y="4606926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Line 120"/>
          <p:cNvSpPr>
            <a:spLocks noChangeShapeType="1"/>
          </p:cNvSpPr>
          <p:nvPr/>
        </p:nvSpPr>
        <p:spPr bwMode="auto">
          <a:xfrm flipH="1">
            <a:off x="809626" y="3956051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Rectangle 121"/>
          <p:cNvSpPr>
            <a:spLocks noChangeArrowheads="1"/>
          </p:cNvSpPr>
          <p:nvPr/>
        </p:nvSpPr>
        <p:spPr bwMode="auto">
          <a:xfrm rot="16200000">
            <a:off x="473076" y="3730626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Line 122"/>
          <p:cNvSpPr>
            <a:spLocks noChangeShapeType="1"/>
          </p:cNvSpPr>
          <p:nvPr/>
        </p:nvSpPr>
        <p:spPr bwMode="auto">
          <a:xfrm flipH="1">
            <a:off x="809626" y="3079751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Rectangle 123"/>
          <p:cNvSpPr>
            <a:spLocks noChangeArrowheads="1"/>
          </p:cNvSpPr>
          <p:nvPr/>
        </p:nvSpPr>
        <p:spPr bwMode="auto">
          <a:xfrm rot="16200000">
            <a:off x="473076" y="2854326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Line 124"/>
          <p:cNvSpPr>
            <a:spLocks noChangeShapeType="1"/>
          </p:cNvSpPr>
          <p:nvPr/>
        </p:nvSpPr>
        <p:spPr bwMode="auto">
          <a:xfrm flipH="1">
            <a:off x="809626" y="2203451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Rectangle 125"/>
          <p:cNvSpPr>
            <a:spLocks noChangeArrowheads="1"/>
          </p:cNvSpPr>
          <p:nvPr/>
        </p:nvSpPr>
        <p:spPr bwMode="auto">
          <a:xfrm rot="16200000">
            <a:off x="473076" y="1979613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Line 126"/>
          <p:cNvSpPr>
            <a:spLocks noChangeShapeType="1"/>
          </p:cNvSpPr>
          <p:nvPr/>
        </p:nvSpPr>
        <p:spPr bwMode="auto">
          <a:xfrm flipH="1">
            <a:off x="809626" y="1328739"/>
            <a:ext cx="93663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Rectangle 127"/>
          <p:cNvSpPr>
            <a:spLocks noChangeArrowheads="1"/>
          </p:cNvSpPr>
          <p:nvPr/>
        </p:nvSpPr>
        <p:spPr bwMode="auto">
          <a:xfrm rot="16200000">
            <a:off x="474663" y="1103313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Rectangle 128"/>
          <p:cNvSpPr>
            <a:spLocks noChangeArrowheads="1"/>
          </p:cNvSpPr>
          <p:nvPr/>
        </p:nvSpPr>
        <p:spPr bwMode="auto">
          <a:xfrm rot="16200000">
            <a:off x="-2184001" y="3217872"/>
            <a:ext cx="48553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Percentage of Jacob and Levitt (2003) Outliers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Line 129"/>
          <p:cNvSpPr>
            <a:spLocks noChangeShapeType="1"/>
          </p:cNvSpPr>
          <p:nvPr/>
        </p:nvSpPr>
        <p:spPr bwMode="auto">
          <a:xfrm>
            <a:off x="903288" y="5851526"/>
            <a:ext cx="8002588" cy="0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Line 130"/>
          <p:cNvSpPr>
            <a:spLocks noChangeShapeType="1"/>
          </p:cNvSpPr>
          <p:nvPr/>
        </p:nvSpPr>
        <p:spPr bwMode="auto">
          <a:xfrm>
            <a:off x="1047751" y="5851526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Rectangle 131"/>
          <p:cNvSpPr>
            <a:spLocks noChangeArrowheads="1"/>
          </p:cNvSpPr>
          <p:nvPr/>
        </p:nvSpPr>
        <p:spPr bwMode="auto">
          <a:xfrm>
            <a:off x="985838" y="5989639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Line 132"/>
          <p:cNvSpPr>
            <a:spLocks noChangeShapeType="1"/>
          </p:cNvSpPr>
          <p:nvPr/>
        </p:nvSpPr>
        <p:spPr bwMode="auto">
          <a:xfrm>
            <a:off x="2587626" y="5851526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Rectangle 133"/>
          <p:cNvSpPr>
            <a:spLocks noChangeArrowheads="1"/>
          </p:cNvSpPr>
          <p:nvPr/>
        </p:nvSpPr>
        <p:spPr bwMode="auto">
          <a:xfrm>
            <a:off x="2460626" y="5989639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Line 134"/>
          <p:cNvSpPr>
            <a:spLocks noChangeShapeType="1"/>
          </p:cNvSpPr>
          <p:nvPr/>
        </p:nvSpPr>
        <p:spPr bwMode="auto">
          <a:xfrm>
            <a:off x="4133851" y="5851526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Rectangle 135"/>
          <p:cNvSpPr>
            <a:spLocks noChangeArrowheads="1"/>
          </p:cNvSpPr>
          <p:nvPr/>
        </p:nvSpPr>
        <p:spPr bwMode="auto">
          <a:xfrm>
            <a:off x="4006851" y="5989639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Line 136"/>
          <p:cNvSpPr>
            <a:spLocks noChangeShapeType="1"/>
          </p:cNvSpPr>
          <p:nvPr/>
        </p:nvSpPr>
        <p:spPr bwMode="auto">
          <a:xfrm>
            <a:off x="5675313" y="5851526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Rectangle 137"/>
          <p:cNvSpPr>
            <a:spLocks noChangeArrowheads="1"/>
          </p:cNvSpPr>
          <p:nvPr/>
        </p:nvSpPr>
        <p:spPr bwMode="auto">
          <a:xfrm>
            <a:off x="5546726" y="5989639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60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Line 138"/>
          <p:cNvSpPr>
            <a:spLocks noChangeShapeType="1"/>
          </p:cNvSpPr>
          <p:nvPr/>
        </p:nvSpPr>
        <p:spPr bwMode="auto">
          <a:xfrm>
            <a:off x="7215188" y="5851526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Rectangle 139"/>
          <p:cNvSpPr>
            <a:spLocks noChangeArrowheads="1"/>
          </p:cNvSpPr>
          <p:nvPr/>
        </p:nvSpPr>
        <p:spPr bwMode="auto">
          <a:xfrm>
            <a:off x="7088188" y="5989639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80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Line 140"/>
          <p:cNvSpPr>
            <a:spLocks noChangeShapeType="1"/>
          </p:cNvSpPr>
          <p:nvPr/>
        </p:nvSpPr>
        <p:spPr bwMode="auto">
          <a:xfrm>
            <a:off x="8761413" y="5851526"/>
            <a:ext cx="0" cy="93663"/>
          </a:xfrm>
          <a:prstGeom prst="line">
            <a:avLst/>
          </a:prstGeom>
          <a:noFill/>
          <a:ln w="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Rectangle 141"/>
          <p:cNvSpPr>
            <a:spLocks noChangeArrowheads="1"/>
          </p:cNvSpPr>
          <p:nvPr/>
        </p:nvSpPr>
        <p:spPr bwMode="auto">
          <a:xfrm>
            <a:off x="8572501" y="5989639"/>
            <a:ext cx="504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Rectangle 142"/>
          <p:cNvSpPr>
            <a:spLocks noChangeArrowheads="1"/>
          </p:cNvSpPr>
          <p:nvPr/>
        </p:nvSpPr>
        <p:spPr bwMode="auto">
          <a:xfrm>
            <a:off x="3151308" y="6372226"/>
            <a:ext cx="36849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Percentile of Teacher Value-Added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Rectangle 5"/>
          <p:cNvSpPr>
            <a:spLocks noChangeArrowheads="1"/>
          </p:cNvSpPr>
          <p:nvPr/>
        </p:nvSpPr>
        <p:spPr bwMode="auto">
          <a:xfrm>
            <a:off x="303233" y="182563"/>
            <a:ext cx="86391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1E2D70"/>
                </a:solidFill>
              </a:rPr>
              <a:t>Jacob and Levitt (2003) Proxy for Test Manipulation vs. Value-Added Estimates</a:t>
            </a:r>
            <a:endParaRPr lang="en-US" sz="1800" b="1" dirty="0">
              <a:solidFill>
                <a:srgbClr val="1E2D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07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3363" name="Group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189949"/>
              </p:ext>
            </p:extLst>
          </p:nvPr>
        </p:nvGraphicFramePr>
        <p:xfrm>
          <a:off x="0" y="746125"/>
          <a:ext cx="9144000" cy="4194178"/>
        </p:xfrm>
        <a:graphic>
          <a:graphicData uri="http://schemas.openxmlformats.org/drawingml/2006/table">
            <a:tbl>
              <a:tblPr/>
              <a:tblGrid>
                <a:gridCol w="1133475"/>
                <a:gridCol w="1131888"/>
                <a:gridCol w="971550"/>
                <a:gridCol w="1052512"/>
                <a:gridCol w="968375"/>
                <a:gridCol w="1447800"/>
                <a:gridCol w="1066800"/>
                <a:gridCol w="1371600"/>
              </a:tblGrid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Student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Subject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Year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Grade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Class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Teacher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Test Score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Age 28 Earnings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Raj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Math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1992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Samuelson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$22K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Raj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English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1992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Samuelson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$22K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Raj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Math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1993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Solow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0.9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$22K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Raj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English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1993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Solow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$22K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Raj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Math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1994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Arrow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1.5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$22K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Raj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English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1994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Stigler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$22K</a:t>
                      </a: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9203" name="Rectangle 5"/>
          <p:cNvSpPr>
            <a:spLocks noChangeArrowheads="1"/>
          </p:cNvSpPr>
          <p:nvPr/>
        </p:nvSpPr>
        <p:spPr bwMode="auto">
          <a:xfrm>
            <a:off x="3827463" y="182563"/>
            <a:ext cx="1590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dirty="0">
                <a:solidFill>
                  <a:srgbClr val="1E2D70"/>
                </a:solidFill>
              </a:rPr>
              <a:t>Data Structure</a:t>
            </a:r>
          </a:p>
        </p:txBody>
      </p:sp>
      <p:sp>
        <p:nvSpPr>
          <p:cNvPr id="219204" name="Oval 245"/>
          <p:cNvSpPr>
            <a:spLocks noChangeArrowheads="1"/>
          </p:cNvSpPr>
          <p:nvPr/>
        </p:nvSpPr>
        <p:spPr bwMode="auto">
          <a:xfrm>
            <a:off x="3749675" y="1524000"/>
            <a:ext cx="39688" cy="396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1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219205" name="Oval 246"/>
          <p:cNvSpPr>
            <a:spLocks noChangeArrowheads="1"/>
          </p:cNvSpPr>
          <p:nvPr/>
        </p:nvSpPr>
        <p:spPr bwMode="auto">
          <a:xfrm>
            <a:off x="3749675" y="1676400"/>
            <a:ext cx="39688" cy="396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1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219206" name="Oval 247"/>
          <p:cNvSpPr>
            <a:spLocks noChangeArrowheads="1"/>
          </p:cNvSpPr>
          <p:nvPr/>
        </p:nvSpPr>
        <p:spPr bwMode="auto">
          <a:xfrm>
            <a:off x="3749675" y="1828800"/>
            <a:ext cx="39688" cy="396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1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219207" name="Oval 248"/>
          <p:cNvSpPr>
            <a:spLocks noChangeArrowheads="1"/>
          </p:cNvSpPr>
          <p:nvPr/>
        </p:nvSpPr>
        <p:spPr bwMode="auto">
          <a:xfrm>
            <a:off x="3749675" y="5105400"/>
            <a:ext cx="39688" cy="396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1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219208" name="Oval 249"/>
          <p:cNvSpPr>
            <a:spLocks noChangeArrowheads="1"/>
          </p:cNvSpPr>
          <p:nvPr/>
        </p:nvSpPr>
        <p:spPr bwMode="auto">
          <a:xfrm>
            <a:off x="3749675" y="5257800"/>
            <a:ext cx="39688" cy="396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1">
              <a:solidFill>
                <a:srgbClr val="000000"/>
              </a:solidFill>
              <a:latin typeface="cmss10" pitchFamily="34" charset="0"/>
            </a:endParaRPr>
          </a:p>
        </p:txBody>
      </p:sp>
      <p:sp>
        <p:nvSpPr>
          <p:cNvPr id="219209" name="Oval 250"/>
          <p:cNvSpPr>
            <a:spLocks noChangeArrowheads="1"/>
          </p:cNvSpPr>
          <p:nvPr/>
        </p:nvSpPr>
        <p:spPr bwMode="auto">
          <a:xfrm>
            <a:off x="3749675" y="5410200"/>
            <a:ext cx="39688" cy="396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1">
              <a:solidFill>
                <a:srgbClr val="000000"/>
              </a:solidFill>
              <a:latin typeface="cmss10" pitchFamily="34" charset="0"/>
            </a:endParaRPr>
          </a:p>
        </p:txBody>
      </p:sp>
      <p:grpSp>
        <p:nvGrpSpPr>
          <p:cNvPr id="219210" name="Group 19"/>
          <p:cNvGrpSpPr>
            <a:grpSpLocks/>
          </p:cNvGrpSpPr>
          <p:nvPr/>
        </p:nvGrpSpPr>
        <p:grpSpPr bwMode="auto">
          <a:xfrm>
            <a:off x="0" y="685800"/>
            <a:ext cx="9144000" cy="26988"/>
            <a:chOff x="457200" y="609600"/>
            <a:chExt cx="8229600" cy="2698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457200" y="609600"/>
              <a:ext cx="8229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57200" y="636588"/>
              <a:ext cx="8229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9212" name="Group 20"/>
          <p:cNvGrpSpPr>
            <a:grpSpLocks/>
          </p:cNvGrpSpPr>
          <p:nvPr/>
        </p:nvGrpSpPr>
        <p:grpSpPr bwMode="auto">
          <a:xfrm>
            <a:off x="0" y="5638800"/>
            <a:ext cx="9144000" cy="26988"/>
            <a:chOff x="0" y="1295400"/>
            <a:chExt cx="9144000" cy="26988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0" y="1295400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0" y="1322388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9213" name="Rectangle 2"/>
          <p:cNvSpPr>
            <a:spLocks noChangeArrowheads="1"/>
          </p:cNvSpPr>
          <p:nvPr/>
        </p:nvSpPr>
        <p:spPr bwMode="auto">
          <a:xfrm>
            <a:off x="76200" y="5105400"/>
            <a:ext cx="8534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09600" indent="-376238" eaLnBrk="0" hangingPunct="0"/>
            <a:r>
              <a:rPr lang="en-US" u="sng" dirty="0">
                <a:solidFill>
                  <a:srgbClr val="000000"/>
                </a:solidFill>
                <a:latin typeface="cmss10" pitchFamily="34" charset="0"/>
              </a:rPr>
              <a:t> </a:t>
            </a:r>
          </a:p>
          <a:p>
            <a:pPr marL="609600" indent="-376238" eaLnBrk="0" hangingPunct="0"/>
            <a:endParaRPr lang="en-US" u="sng" dirty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</a:pPr>
            <a:endParaRPr lang="en-US" dirty="0">
              <a:solidFill>
                <a:srgbClr val="000000"/>
              </a:solidFill>
              <a:latin typeface="cmss10" pitchFamily="34" charset="0"/>
            </a:endParaRPr>
          </a:p>
          <a:p>
            <a:pPr marL="609600" indent="-376238" eaLnBrk="0" hangingPunct="0">
              <a:buSzPct val="80000"/>
              <a:buFontTx/>
              <a:buBlip>
                <a:blip r:embed="rId3"/>
              </a:buBlip>
            </a:pPr>
            <a:r>
              <a:rPr lang="en-US" dirty="0">
                <a:solidFill>
                  <a:srgbClr val="000000"/>
                </a:solidFill>
                <a:latin typeface="cmss10" pitchFamily="34" charset="0"/>
              </a:rPr>
              <a:t>One observation per student-subject-year</a:t>
            </a:r>
          </a:p>
        </p:txBody>
      </p:sp>
    </p:spTree>
    <p:extLst>
      <p:ext uri="{BB962C8B-B14F-4D97-AF65-F5344CB8AC3E}">
        <p14:creationId xmlns:p14="http://schemas.microsoft.com/office/powerpoint/2010/main" val="290561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5"/>
          <p:cNvSpPr>
            <a:spLocks noChangeArrowheads="1"/>
          </p:cNvSpPr>
          <p:nvPr/>
        </p:nvSpPr>
        <p:spPr bwMode="auto">
          <a:xfrm>
            <a:off x="3616325" y="180975"/>
            <a:ext cx="2143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>
                <a:solidFill>
                  <a:srgbClr val="1E2D70"/>
                </a:solidFill>
              </a:rPr>
              <a:t>Summary Statistics</a:t>
            </a:r>
          </a:p>
        </p:txBody>
      </p:sp>
      <p:graphicFrame>
        <p:nvGraphicFramePr>
          <p:cNvPr id="5" name="Group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948983"/>
              </p:ext>
            </p:extLst>
          </p:nvPr>
        </p:nvGraphicFramePr>
        <p:xfrm>
          <a:off x="609600" y="641350"/>
          <a:ext cx="8229600" cy="5811478"/>
        </p:xfrm>
        <a:graphic>
          <a:graphicData uri="http://schemas.openxmlformats.org/drawingml/2006/table">
            <a:tbl>
              <a:tblPr/>
              <a:tblGrid>
                <a:gridCol w="4724399"/>
                <a:gridCol w="1905000"/>
                <a:gridCol w="1600201"/>
              </a:tblGrid>
              <a:tr h="34229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Variable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Mean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S.D.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765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(1)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7202">
                <a:tc>
                  <a:txBody>
                    <a:bodyPr/>
                    <a:lstStyle/>
                    <a:p>
                      <a:pPr algn="l" fontAlgn="ctr"/>
                      <a:endParaRPr lang="en-US" sz="1600" b="0" i="0" u="sng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l" fontAlgn="ctr"/>
                      <a:r>
                        <a:rPr lang="en-US" sz="1600" b="0" i="0" u="sng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Student </a:t>
                      </a:r>
                      <a:r>
                        <a:rPr lang="en-US" sz="1600" b="0" i="0" u="sng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Data: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3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Class size (not student-weighted)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28.2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3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Test score (SD)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0.12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3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Female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50.4%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3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Age (years)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Free lunch eligible (1999-2009)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77.1%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3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Minority (Black or Hispanic)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72.1%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3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English language learner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4.9%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3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Special education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3.1%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3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Repeating grade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Number of subject-school years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per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student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6.25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3.18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4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Student match rate to adult outcomes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89.2%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7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Student match rate to parent chars.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94.8%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20212" name="Group 19"/>
          <p:cNvGrpSpPr>
            <a:grpSpLocks/>
          </p:cNvGrpSpPr>
          <p:nvPr/>
        </p:nvGrpSpPr>
        <p:grpSpPr bwMode="auto">
          <a:xfrm>
            <a:off x="0" y="506413"/>
            <a:ext cx="9144000" cy="26987"/>
            <a:chOff x="457200" y="609600"/>
            <a:chExt cx="8229600" cy="2698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57200" y="609600"/>
              <a:ext cx="8229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7200" y="636588"/>
              <a:ext cx="8229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>
            <a:off x="0" y="1447800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0214" name="Group 20"/>
          <p:cNvGrpSpPr>
            <a:grpSpLocks/>
          </p:cNvGrpSpPr>
          <p:nvPr/>
        </p:nvGrpSpPr>
        <p:grpSpPr bwMode="auto">
          <a:xfrm>
            <a:off x="0" y="6781800"/>
            <a:ext cx="9144000" cy="26988"/>
            <a:chOff x="0" y="1295400"/>
            <a:chExt cx="9144000" cy="26988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295400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322388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447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Level">
  <a:themeElements>
    <a:clrScheme name="">
      <a:dk1>
        <a:srgbClr val="000000"/>
      </a:dk1>
      <a:lt1>
        <a:srgbClr val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FFFFFF"/>
      </a:accent3>
      <a:accent4>
        <a:srgbClr val="000000"/>
      </a:accent4>
      <a:accent5>
        <a:srgbClr val="BCCAAA"/>
      </a:accent5>
      <a:accent6>
        <a:srgbClr val="A8B975"/>
      </a:accent6>
      <a:hlink>
        <a:srgbClr val="FFC000"/>
      </a:hlink>
      <a:folHlink>
        <a:srgbClr val="C0C000"/>
      </a:folHlink>
    </a:clrScheme>
    <a:fontScheme name="6_Level">
      <a:majorFont>
        <a:latin typeface="Garamond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Beamer Slides - Title and Outlines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Beamer Slides - Title and Outlines">
  <a:themeElements>
    <a:clrScheme name="4_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4_Beamer Slides - Title and Outlines">
      <a:majorFont>
        <a:latin typeface="cmss10"/>
        <a:ea typeface="Arial"/>
        <a:cs typeface="Arial"/>
      </a:majorFont>
      <a:minorFont>
        <a:latin typeface="cmss10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5_Beamer Slides - Title and Outlines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6_Beamer Slides - Title and Outlines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6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9_Office Theme">
  <a:themeElements>
    <a:clrScheme name="8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Office Theme">
      <a:majorFont>
        <a:latin typeface="Calibri"/>
        <a:ea typeface="MS PGothic"/>
        <a:cs typeface="Arial"/>
      </a:majorFont>
      <a:minorFont>
        <a:latin typeface="Calibri"/>
        <a:ea typeface="MS PGothic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1A476F"/>
        </a:solidFill>
        <a:ln w="22225">
          <a:solidFill>
            <a:srgbClr val="1A476F"/>
          </a:solidFill>
          <a:prstDash val="solid"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>
    <a:extraClrScheme>
      <a:clrScheme name="8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amer Slides - Title and Outlines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0_Office Theme">
  <a:themeElements>
    <a:clrScheme name="8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Office Theme">
      <a:majorFont>
        <a:latin typeface="Calibri"/>
        <a:ea typeface="MS PGothic"/>
        <a:cs typeface="Arial"/>
      </a:majorFont>
      <a:minorFont>
        <a:latin typeface="Calibri"/>
        <a:ea typeface="MS PGothic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1A476F"/>
        </a:solidFill>
        <a:ln w="22225">
          <a:solidFill>
            <a:srgbClr val="1A476F"/>
          </a:solidFill>
          <a:prstDash val="solid"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>
    <a:extraClrScheme>
      <a:clrScheme name="8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1_Office Theme">
  <a:themeElements>
    <a:clrScheme name="8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Office Theme">
      <a:majorFont>
        <a:latin typeface="Calibri"/>
        <a:ea typeface="MS PGothic"/>
        <a:cs typeface="Arial"/>
      </a:majorFont>
      <a:minorFont>
        <a:latin typeface="Calibri"/>
        <a:ea typeface="MS PGothic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1A476F"/>
        </a:solidFill>
        <a:ln w="22225">
          <a:solidFill>
            <a:srgbClr val="1A476F"/>
          </a:solidFill>
          <a:prstDash val="solid"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>
    <a:extraClrScheme>
      <a:clrScheme name="8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7_Level">
  <a:themeElements>
    <a:clrScheme name="">
      <a:dk1>
        <a:srgbClr val="000000"/>
      </a:dk1>
      <a:lt1>
        <a:srgbClr val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FFFFFF"/>
      </a:accent3>
      <a:accent4>
        <a:srgbClr val="000000"/>
      </a:accent4>
      <a:accent5>
        <a:srgbClr val="BCCAAA"/>
      </a:accent5>
      <a:accent6>
        <a:srgbClr val="A8B975"/>
      </a:accent6>
      <a:hlink>
        <a:srgbClr val="FFC000"/>
      </a:hlink>
      <a:folHlink>
        <a:srgbClr val="C0C000"/>
      </a:folHlink>
    </a:clrScheme>
    <a:fontScheme name="6_Level">
      <a:majorFont>
        <a:latin typeface="Garamond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7_Beamer Slides - Title and Outlines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8_Beamer Slides - Title and Outlines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9_Beamer Slides - Title and Outlines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0_Beamer Slides - Title and Outlines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eamer Slides - Figures and Tables">
  <a:themeElements>
    <a:clrScheme name="Beamer Slides - Figures and Tabl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Figures and Tabl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Figures and Tabl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Figures and Tabl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Figures and Tabl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Figures and Tabl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Figures and Tabl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Figures and Tabl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Figures and Tabl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Figures and Tabl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Figures and Tabl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Figures and Tabl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Figures and Tabl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Figures and Tabl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Figures and Tabl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8_Level">
  <a:themeElements>
    <a:clrScheme name="">
      <a:dk1>
        <a:srgbClr val="000000"/>
      </a:dk1>
      <a:lt1>
        <a:srgbClr val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FFFFFF"/>
      </a:accent3>
      <a:accent4>
        <a:srgbClr val="000000"/>
      </a:accent4>
      <a:accent5>
        <a:srgbClr val="BCCAAA"/>
      </a:accent5>
      <a:accent6>
        <a:srgbClr val="A8B975"/>
      </a:accent6>
      <a:hlink>
        <a:srgbClr val="FFC000"/>
      </a:hlink>
      <a:folHlink>
        <a:srgbClr val="C0C000"/>
      </a:folHlink>
    </a:clrScheme>
    <a:fontScheme name="6_Level">
      <a:majorFont>
        <a:latin typeface="Garamond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9_Level">
  <a:themeElements>
    <a:clrScheme name="">
      <a:dk1>
        <a:srgbClr val="000000"/>
      </a:dk1>
      <a:lt1>
        <a:srgbClr val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FFFFFF"/>
      </a:accent3>
      <a:accent4>
        <a:srgbClr val="000000"/>
      </a:accent4>
      <a:accent5>
        <a:srgbClr val="BCCAAA"/>
      </a:accent5>
      <a:accent6>
        <a:srgbClr val="A8B975"/>
      </a:accent6>
      <a:hlink>
        <a:srgbClr val="FFC000"/>
      </a:hlink>
      <a:folHlink>
        <a:srgbClr val="C0C000"/>
      </a:folHlink>
    </a:clrScheme>
    <a:fontScheme name="6_Level">
      <a:majorFont>
        <a:latin typeface="Garamond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Beamer Slides - Title and Outlines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1_Default Design">
  <a:themeElements>
    <a:clrScheme name="2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Beamer Slides - Title and Outlines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2_Level">
  <a:themeElements>
    <a:clrScheme name="Inspiration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11_Level">
      <a:majorFont>
        <a:latin typeface=""/>
        <a:ea typeface=""/>
        <a:cs typeface="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Symbol" charset="2"/>
            <a:ea typeface="MS PGothic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Symbol" charset="2"/>
            <a:ea typeface="MS PGothic" pitchFamily="34" charset="-128"/>
            <a:cs typeface="Arial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Beamer Slides - Title and Outlines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0000"/>
    </a:hlink>
    <a:folHlink>
      <a:srgbClr val="000000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0000"/>
    </a:hlink>
    <a:folHlink>
      <a:srgbClr val="000000"/>
    </a:folHlink>
  </a:clrScheme>
</a:themeOverride>
</file>

<file path=ppt/theme/themeOverride12.xml><?xml version="1.0" encoding="utf-8"?>
<a:themeOverride xmlns:a="http://schemas.openxmlformats.org/drawingml/2006/main">
  <a:clrScheme name="Beamer Slides - Title and Outlines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0000"/>
    </a:hlink>
    <a:folHlink>
      <a:srgbClr val="000000"/>
    </a:folHlink>
  </a:clrScheme>
</a:themeOverride>
</file>

<file path=ppt/theme/themeOverride2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82519</TotalTime>
  <Words>4690</Words>
  <Application>Microsoft Office PowerPoint</Application>
  <PresentationFormat>On-screen Show (4:3)</PresentationFormat>
  <Paragraphs>1688</Paragraphs>
  <Slides>77</Slides>
  <Notes>77</Notes>
  <HiddenSlides>0</HiddenSlides>
  <MMClips>0</MMClips>
  <ScaleCrop>false</ScaleCrop>
  <HeadingPairs>
    <vt:vector size="4" baseType="variant">
      <vt:variant>
        <vt:lpstr>Theme</vt:lpstr>
      </vt:variant>
      <vt:variant>
        <vt:i4>33</vt:i4>
      </vt:variant>
      <vt:variant>
        <vt:lpstr>Slide Titles</vt:lpstr>
      </vt:variant>
      <vt:variant>
        <vt:i4>77</vt:i4>
      </vt:variant>
    </vt:vector>
  </HeadingPairs>
  <TitlesOfParts>
    <vt:vector size="110" baseType="lpstr">
      <vt:lpstr>6_Level</vt:lpstr>
      <vt:lpstr>Beamer Slides - Title and Outlines</vt:lpstr>
      <vt:lpstr>Beamer Slides - Figures and Tables</vt:lpstr>
      <vt:lpstr>Default Design</vt:lpstr>
      <vt:lpstr>1_Default Design</vt:lpstr>
      <vt:lpstr>1_Beamer Slides - Title and Outlines</vt:lpstr>
      <vt:lpstr>21_Default Design</vt:lpstr>
      <vt:lpstr>2_Beamer Slides - Title and Outlines</vt:lpstr>
      <vt:lpstr>12_Level</vt:lpstr>
      <vt:lpstr>3_Beamer Slides - Title and Outlines</vt:lpstr>
      <vt:lpstr>4_Beamer Slides - Title and Outlines</vt:lpstr>
      <vt:lpstr>5_Beamer Slides - Title and Outlines</vt:lpstr>
      <vt:lpstr>6_Beamer Slides - Title and Outlines</vt:lpstr>
      <vt:lpstr>6_Default Design</vt:lpstr>
      <vt:lpstr>9_Office Theme</vt:lpstr>
      <vt:lpstr>1_Office Theme</vt:lpstr>
      <vt:lpstr>3_Office Theme</vt:lpstr>
      <vt:lpstr>5_Office Theme</vt:lpstr>
      <vt:lpstr>4_Office Theme</vt:lpstr>
      <vt:lpstr>7_Default Design</vt:lpstr>
      <vt:lpstr>10_Office Theme</vt:lpstr>
      <vt:lpstr>11_Office Theme</vt:lpstr>
      <vt:lpstr>7_Level</vt:lpstr>
      <vt:lpstr>7_Beamer Slides - Title and Outlines</vt:lpstr>
      <vt:lpstr>8_Beamer Slides - Title and Outlines</vt:lpstr>
      <vt:lpstr>9_Beamer Slides - Title and Outlines</vt:lpstr>
      <vt:lpstr>3_Default Design</vt:lpstr>
      <vt:lpstr>10_Beamer Slides - Title and Outlines</vt:lpstr>
      <vt:lpstr>8_Office Theme</vt:lpstr>
      <vt:lpstr>8_Level</vt:lpstr>
      <vt:lpstr>12_Default Design</vt:lpstr>
      <vt:lpstr>2_Office Theme</vt:lpstr>
      <vt:lpstr>9_Level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Antonio Rangel</dc:creator>
  <cp:lastModifiedBy>RA 3</cp:lastModifiedBy>
  <cp:revision>2952</cp:revision>
  <dcterms:created xsi:type="dcterms:W3CDTF">2012-01-26T20:38:46Z</dcterms:created>
  <dcterms:modified xsi:type="dcterms:W3CDTF">2014-05-01T18:36:00Z</dcterms:modified>
</cp:coreProperties>
</file>